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79" r:id="rId2"/>
    <p:sldMasterId id="2147483691" r:id="rId3"/>
    <p:sldMasterId id="2147483703" r:id="rId4"/>
    <p:sldMasterId id="2147483715" r:id="rId5"/>
    <p:sldMasterId id="2147483727" r:id="rId6"/>
    <p:sldMasterId id="2147483740" r:id="rId7"/>
    <p:sldMasterId id="2147483752" r:id="rId8"/>
  </p:sldMasterIdLst>
  <p:notesMasterIdLst>
    <p:notesMasterId r:id="rId68"/>
  </p:notesMasterIdLst>
  <p:handoutMasterIdLst>
    <p:handoutMasterId r:id="rId69"/>
  </p:handoutMasterIdLst>
  <p:sldIdLst>
    <p:sldId id="886" r:id="rId9"/>
    <p:sldId id="887" r:id="rId10"/>
    <p:sldId id="934" r:id="rId11"/>
    <p:sldId id="935" r:id="rId12"/>
    <p:sldId id="936" r:id="rId13"/>
    <p:sldId id="937" r:id="rId14"/>
    <p:sldId id="938" r:id="rId15"/>
    <p:sldId id="939" r:id="rId16"/>
    <p:sldId id="940" r:id="rId17"/>
    <p:sldId id="941" r:id="rId18"/>
    <p:sldId id="942" r:id="rId19"/>
    <p:sldId id="943" r:id="rId20"/>
    <p:sldId id="944" r:id="rId21"/>
    <p:sldId id="945" r:id="rId22"/>
    <p:sldId id="953" r:id="rId23"/>
    <p:sldId id="954" r:id="rId24"/>
    <p:sldId id="946" r:id="rId25"/>
    <p:sldId id="947" r:id="rId26"/>
    <p:sldId id="948" r:id="rId27"/>
    <p:sldId id="949" r:id="rId28"/>
    <p:sldId id="950" r:id="rId29"/>
    <p:sldId id="951" r:id="rId30"/>
    <p:sldId id="932" r:id="rId31"/>
    <p:sldId id="890" r:id="rId32"/>
    <p:sldId id="892" r:id="rId33"/>
    <p:sldId id="919" r:id="rId34"/>
    <p:sldId id="893" r:id="rId35"/>
    <p:sldId id="920" r:id="rId36"/>
    <p:sldId id="895" r:id="rId37"/>
    <p:sldId id="897" r:id="rId38"/>
    <p:sldId id="898" r:id="rId39"/>
    <p:sldId id="933" r:id="rId40"/>
    <p:sldId id="900" r:id="rId41"/>
    <p:sldId id="901" r:id="rId42"/>
    <p:sldId id="924" r:id="rId43"/>
    <p:sldId id="902" r:id="rId44"/>
    <p:sldId id="904" r:id="rId45"/>
    <p:sldId id="925" r:id="rId46"/>
    <p:sldId id="927" r:id="rId47"/>
    <p:sldId id="928" r:id="rId48"/>
    <p:sldId id="929" r:id="rId49"/>
    <p:sldId id="918" r:id="rId50"/>
    <p:sldId id="930" r:id="rId51"/>
    <p:sldId id="905" r:id="rId52"/>
    <p:sldId id="906" r:id="rId53"/>
    <p:sldId id="907" r:id="rId54"/>
    <p:sldId id="908" r:id="rId55"/>
    <p:sldId id="909" r:id="rId56"/>
    <p:sldId id="910" r:id="rId57"/>
    <p:sldId id="911" r:id="rId58"/>
    <p:sldId id="912" r:id="rId59"/>
    <p:sldId id="913" r:id="rId60"/>
    <p:sldId id="914" r:id="rId61"/>
    <p:sldId id="915" r:id="rId62"/>
    <p:sldId id="916" r:id="rId63"/>
    <p:sldId id="923" r:id="rId64"/>
    <p:sldId id="921" r:id="rId65"/>
    <p:sldId id="952" r:id="rId66"/>
    <p:sldId id="922" r:id="rId67"/>
  </p:sldIdLst>
  <p:sldSz cx="9144000" cy="6858000" type="screen4x3"/>
  <p:notesSz cx="6788150" cy="99234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FF"/>
    <a:srgbClr val="3333CC"/>
    <a:srgbClr val="CC0000"/>
    <a:srgbClr val="FF0000"/>
    <a:srgbClr val="339966"/>
    <a:srgbClr val="0066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644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12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015845241567E-2"/>
          <c:y val="2.9382344862916465E-2"/>
          <c:w val="0.95989841547584331"/>
          <c:h val="0.850959847054031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'[Evolução Recursos RPPS 2016 (002).xlsx]Gráfico Evolução'!$B$7</c:f>
              <c:strCache>
                <c:ptCount val="1"/>
                <c:pt idx="0">
                  <c:v>Aplicações Financeiras - Municípios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'[Evolução Recursos RPPS 2016 (002).xlsx]Gráfico Evolução'!$C$6:$N$6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'[Evolução Recursos RPPS 2016 (002).xlsx]Gráfico Evolução'!$C$7:$N$7</c:f>
              <c:numCache>
                <c:formatCode>#,##0.00</c:formatCode>
                <c:ptCount val="12"/>
                <c:pt idx="0">
                  <c:v>12100000000</c:v>
                </c:pt>
                <c:pt idx="1">
                  <c:v>8700000000</c:v>
                </c:pt>
                <c:pt idx="2">
                  <c:v>11700000000</c:v>
                </c:pt>
                <c:pt idx="3">
                  <c:v>15900000000</c:v>
                </c:pt>
                <c:pt idx="4">
                  <c:v>19600000000</c:v>
                </c:pt>
                <c:pt idx="5">
                  <c:v>24800000000</c:v>
                </c:pt>
                <c:pt idx="6">
                  <c:v>31800000000</c:v>
                </c:pt>
                <c:pt idx="7">
                  <c:v>41419250907.950005</c:v>
                </c:pt>
                <c:pt idx="8">
                  <c:v>52647212488.900002</c:v>
                </c:pt>
                <c:pt idx="9">
                  <c:v>56492803045.530006</c:v>
                </c:pt>
                <c:pt idx="10">
                  <c:v>67523614700.349998</c:v>
                </c:pt>
                <c:pt idx="11">
                  <c:v>74092251118.279999</c:v>
                </c:pt>
              </c:numCache>
            </c:numRef>
          </c:val>
        </c:ser>
        <c:ser>
          <c:idx val="1"/>
          <c:order val="1"/>
          <c:tx>
            <c:strRef>
              <c:f>'[Evolução Recursos RPPS 2016 (002).xlsx]Gráfico Evolução'!$B$8</c:f>
              <c:strCache>
                <c:ptCount val="1"/>
                <c:pt idx="0">
                  <c:v>Aplicações Financeiras - Estados/DF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'[Evolução Recursos RPPS 2016 (002).xlsx]Gráfico Evolução'!$C$6:$N$6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'[Evolução Recursos RPPS 2016 (002).xlsx]Gráfico Evolução'!$C$8:$N$8</c:f>
              <c:numCache>
                <c:formatCode>#,##0.00</c:formatCode>
                <c:ptCount val="12"/>
                <c:pt idx="0">
                  <c:v>7000000000</c:v>
                </c:pt>
                <c:pt idx="1">
                  <c:v>12000000000</c:v>
                </c:pt>
                <c:pt idx="2">
                  <c:v>15500000000</c:v>
                </c:pt>
                <c:pt idx="3">
                  <c:v>15500000000</c:v>
                </c:pt>
                <c:pt idx="4">
                  <c:v>18700000000</c:v>
                </c:pt>
                <c:pt idx="5">
                  <c:v>20100000000</c:v>
                </c:pt>
                <c:pt idx="6">
                  <c:v>20100000000</c:v>
                </c:pt>
                <c:pt idx="7">
                  <c:v>19821810775.529999</c:v>
                </c:pt>
                <c:pt idx="8">
                  <c:v>24348502167.169998</c:v>
                </c:pt>
                <c:pt idx="9">
                  <c:v>23688139825.66</c:v>
                </c:pt>
                <c:pt idx="10">
                  <c:v>29951279048.23</c:v>
                </c:pt>
                <c:pt idx="11">
                  <c:v>34693608088.449997</c:v>
                </c:pt>
              </c:numCache>
            </c:numRef>
          </c:val>
        </c:ser>
        <c:ser>
          <c:idx val="2"/>
          <c:order val="2"/>
          <c:tx>
            <c:strRef>
              <c:f>'[Evolução Recursos RPPS 2016 (002).xlsx]Gráfico Evolução'!$B$9</c:f>
              <c:strCache>
                <c:ptCount val="1"/>
                <c:pt idx="0">
                  <c:v>Demais Ativos - Municípios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'[Evolução Recursos RPPS 2016 (002).xlsx]Gráfico Evolução'!$C$6:$N$6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'[Evolução Recursos RPPS 2016 (002).xlsx]Gráfico Evolução'!$C$9:$N$9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1506514876.8599999</c:v>
                </c:pt>
                <c:pt idx="8">
                  <c:v>1800109163.1100001</c:v>
                </c:pt>
                <c:pt idx="9">
                  <c:v>2074096767.74</c:v>
                </c:pt>
                <c:pt idx="10">
                  <c:v>2116982996</c:v>
                </c:pt>
                <c:pt idx="11">
                  <c:v>2087644345.9000001</c:v>
                </c:pt>
              </c:numCache>
            </c:numRef>
          </c:val>
        </c:ser>
        <c:ser>
          <c:idx val="3"/>
          <c:order val="3"/>
          <c:tx>
            <c:strRef>
              <c:f>'[Evolução Recursos RPPS 2016 (002).xlsx]Gráfico Evolução'!$B$10</c:f>
              <c:strCache>
                <c:ptCount val="1"/>
                <c:pt idx="0">
                  <c:v>Demais Ativos - Estados/DF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81679389312977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422107853589829E-17"/>
                  <c:y val="4.32569974554707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59796437659033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36132315521628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88804071246820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844215707179658E-17"/>
                  <c:y val="9.1603053435114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844215707179658E-17"/>
                  <c:y val="0.109414758269720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'[Evolução Recursos RPPS 2016 (002).xlsx]Gráfico Evolução'!$C$6:$N$6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'[Evolução Recursos RPPS 2016 (002).xlsx]Gráfico Evolução'!$C$10:$N$10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53104339641.900002</c:v>
                </c:pt>
                <c:pt idx="8">
                  <c:v>93749788886.669998</c:v>
                </c:pt>
                <c:pt idx="9">
                  <c:v>81817481968.769989</c:v>
                </c:pt>
                <c:pt idx="10">
                  <c:v>59084478429.269997</c:v>
                </c:pt>
                <c:pt idx="11">
                  <c:v>58608882972.32</c:v>
                </c:pt>
              </c:numCache>
            </c:numRef>
          </c:val>
        </c:ser>
        <c:ser>
          <c:idx val="4"/>
          <c:order val="4"/>
          <c:tx>
            <c:strRef>
              <c:f>'[Evolução Recursos RPPS 2016 (002).xlsx]Gráfico Evolução'!$B$11</c:f>
              <c:strCache>
                <c:ptCount val="1"/>
                <c:pt idx="0">
                  <c:v>Parcelamentos de débitos - Municípios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'[Evolução Recursos RPPS 2016 (002).xlsx]Gráfico Evolução'!$C$6:$N$6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'[Evolução Recursos RPPS 2016 (002).xlsx]Gráfico Evolução'!$C$11:$N$11</c:f>
              <c:numCache>
                <c:formatCode>General</c:formatCode>
                <c:ptCount val="12"/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 formatCode="#,##0.00">
                  <c:v>9923152549.1100006</c:v>
                </c:pt>
                <c:pt idx="11" formatCode="#,##0.00">
                  <c:v>9998894957.5499992</c:v>
                </c:pt>
              </c:numCache>
            </c:numRef>
          </c:val>
        </c:ser>
        <c:ser>
          <c:idx val="5"/>
          <c:order val="5"/>
          <c:tx>
            <c:strRef>
              <c:f>'[Evolução Recursos RPPS 2016 (002).xlsx]Gráfico Evolução'!$B$12</c:f>
              <c:strCache>
                <c:ptCount val="1"/>
                <c:pt idx="0">
                  <c:v>Parcelamentos de débitos - Estados/DF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3.42087967371728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 algn="ctr">
                    <a:defRPr lang="pt-BR"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9564412229593436E-3"/>
                  <c:y val="-3.562340966921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'[Evolução Recursos RPPS 2016 (002).xlsx]Gráfico Evolução'!$C$6:$N$6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'[Evolução Recursos RPPS 2016 (002).xlsx]Gráfico Evolução'!$C$12:$N$12</c:f>
              <c:numCache>
                <c:formatCode>General</c:formatCode>
                <c:ptCount val="12"/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 formatCode="#,##0.00">
                  <c:v>1143393951.1700001</c:v>
                </c:pt>
                <c:pt idx="11" formatCode="#,##0.00">
                  <c:v>1155645858.21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37934592"/>
        <c:axId val="79732736"/>
        <c:axId val="0"/>
      </c:bar3DChart>
      <c:catAx>
        <c:axId val="379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732736"/>
        <c:crosses val="autoZero"/>
        <c:auto val="1"/>
        <c:lblAlgn val="ctr"/>
        <c:lblOffset val="100"/>
        <c:noMultiLvlLbl val="0"/>
      </c:catAx>
      <c:valAx>
        <c:axId val="797327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793459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6.7875695803914504E-2"/>
                <c:y val="7.553271108015025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R$ </a:t>
                  </a:r>
                  <a:r>
                    <a:rPr lang="pt-BR" baseline="0"/>
                    <a:t>  </a:t>
                  </a:r>
                  <a:r>
                    <a:rPr lang="pt-BR"/>
                    <a:t>Bilhões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8821631701415893"/>
          <c:w val="0.72453255955080487"/>
          <c:h val="0.10906898916613816"/>
        </c:manualLayout>
      </c:layout>
      <c:overlay val="0"/>
      <c:txPr>
        <a:bodyPr/>
        <a:lstStyle/>
        <a:p>
          <a:pPr>
            <a:defRPr sz="1200" baseline="0">
              <a:latin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294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294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9AE05E6-3E40-4D79-85AA-201D650D0B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679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294" y="0"/>
            <a:ext cx="2942271" cy="4967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498" y="4713368"/>
            <a:ext cx="5431154" cy="44657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294" y="9425148"/>
            <a:ext cx="2942271" cy="496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96" tIns="46847" rIns="93696" bIns="4684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D82B1DD-14F1-46D7-85A1-FB241E9B3C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894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52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2654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DDE91-ED0D-4CCD-B24A-4B235452240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E63E7-897C-46E0-BAB3-B775169BE9FE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5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DDE91-ED0D-4CCD-B24A-4B235452240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4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2654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2525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7" y="4713367"/>
            <a:ext cx="4980936" cy="4467384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1616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dirty="0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5EDD6-E2AB-4840-A4E6-54C21E5ECE7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dirty="0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5EDD6-E2AB-4840-A4E6-54C21E5ECE7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1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dirty="0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5EDD6-E2AB-4840-A4E6-54C21E5ECE7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dirty="0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5EDD6-E2AB-4840-A4E6-54C21E5ECE7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1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dirty="0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F8982-9279-4795-8B33-376E77391E06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3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dirty="0" smtClean="0">
              <a:latin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F8982-9279-4795-8B33-376E77391E06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3563-516B-4B88-987C-F421261AD6BE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BC9-DA82-4C2C-9D13-3ADBACC684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4D4D-BC16-4E78-BB75-52AFAF05A38F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2371-B391-49CC-BAC5-F691E5BB40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117-68C0-4214-B73C-A253B45EED11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DC7-28B9-46CC-8D63-ACD827B12E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5499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3806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505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1974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5263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3163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9829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23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1742-38C9-4C77-A53F-56571AA3C534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C5C-B0B2-4F78-8322-7BAEAC1FA34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3854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24723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7615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3935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8218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95551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65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52213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6790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9386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5CC0-5BD6-48BA-BC98-AFC37A9EB5BF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B195-76BA-43AC-98EE-F1926C241F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3706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07878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56308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0539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99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069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73733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1674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11066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8886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CEFC-29FF-498B-BB17-F8261392D06C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57C2-CCF6-4C57-BBD9-9231F8D71E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111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08657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87906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4695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1038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1676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812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90180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6202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215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FE9-529D-458B-A5FA-1C0DFA2550BB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457F-687B-4465-886F-43BC956B37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98451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07468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72827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70070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96442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69894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5" indent="0" algn="ctr">
              <a:buNone/>
              <a:defRPr/>
            </a:lvl3pPr>
            <a:lvl4pPr marL="1371547" indent="0" algn="ctr">
              <a:buNone/>
              <a:defRPr/>
            </a:lvl4pPr>
            <a:lvl5pPr marL="1828729" indent="0" algn="ctr">
              <a:buNone/>
              <a:defRPr/>
            </a:lvl5pPr>
            <a:lvl6pPr marL="2285913" indent="0" algn="ctr">
              <a:buNone/>
              <a:defRPr/>
            </a:lvl6pPr>
            <a:lvl7pPr marL="2743095" indent="0" algn="ctr">
              <a:buNone/>
              <a:defRPr/>
            </a:lvl7pPr>
            <a:lvl8pPr marL="3200277" indent="0" algn="ctr">
              <a:buNone/>
              <a:defRPr/>
            </a:lvl8pPr>
            <a:lvl9pPr marL="36574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5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6" tIns="45719" rIns="91436" bIns="457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4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36" tIns="45719" rIns="91436" bIns="45719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6" tIns="45719" rIns="91436" bIns="45719"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5" indent="0">
              <a:buNone/>
              <a:defRPr sz="1600"/>
            </a:lvl3pPr>
            <a:lvl4pPr marL="1371547" indent="0">
              <a:buNone/>
              <a:defRPr sz="1400"/>
            </a:lvl4pPr>
            <a:lvl5pPr marL="1828729" indent="0">
              <a:buNone/>
              <a:defRPr sz="1400"/>
            </a:lvl5pPr>
            <a:lvl6pPr marL="2285913" indent="0">
              <a:buNone/>
              <a:defRPr sz="1400"/>
            </a:lvl6pPr>
            <a:lvl7pPr marL="2743095" indent="0">
              <a:buNone/>
              <a:defRPr sz="1400"/>
            </a:lvl7pPr>
            <a:lvl8pPr marL="3200277" indent="0">
              <a:buNone/>
              <a:defRPr sz="1400"/>
            </a:lvl8pPr>
            <a:lvl9pPr marL="36574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342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F634-80CC-489A-B942-735B0118CE03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40D1-35F4-49C8-9713-885901E4D7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36" tIns="45719" rIns="91436" bIns="45719"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36" tIns="45719" rIns="91436" bIns="45719"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5" indent="0">
              <a:buNone/>
              <a:defRPr sz="1800" b="1"/>
            </a:lvl3pPr>
            <a:lvl4pPr marL="1371547" indent="0">
              <a:buNone/>
              <a:defRPr sz="1600" b="1"/>
            </a:lvl4pPr>
            <a:lvl5pPr marL="1828729" indent="0">
              <a:buNone/>
              <a:defRPr sz="1600" b="1"/>
            </a:lvl5pPr>
            <a:lvl6pPr marL="2285913" indent="0">
              <a:buNone/>
              <a:defRPr sz="1600" b="1"/>
            </a:lvl6pPr>
            <a:lvl7pPr marL="2743095" indent="0">
              <a:buNone/>
              <a:defRPr sz="1600" b="1"/>
            </a:lvl7pPr>
            <a:lvl8pPr marL="3200277" indent="0">
              <a:buNone/>
              <a:defRPr sz="1600" b="1"/>
            </a:lvl8pPr>
            <a:lvl9pPr marL="36574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7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75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934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6" tIns="45719" rIns="91436" bIns="4571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6" tIns="45719" rIns="91436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374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6" tIns="45719" rIns="91436" bIns="45719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5" indent="0">
              <a:buNone/>
              <a:defRPr sz="2400"/>
            </a:lvl3pPr>
            <a:lvl4pPr marL="1371547" indent="0">
              <a:buNone/>
              <a:defRPr sz="2000"/>
            </a:lvl4pPr>
            <a:lvl5pPr marL="1828729" indent="0">
              <a:buNone/>
              <a:defRPr sz="2000"/>
            </a:lvl5pPr>
            <a:lvl6pPr marL="2285913" indent="0">
              <a:buNone/>
              <a:defRPr sz="2000"/>
            </a:lvl6pPr>
            <a:lvl7pPr marL="2743095" indent="0">
              <a:buNone/>
              <a:defRPr sz="2000"/>
            </a:lvl7pPr>
            <a:lvl8pPr marL="3200277" indent="0">
              <a:buNone/>
              <a:defRPr sz="2000"/>
            </a:lvl8pPr>
            <a:lvl9pPr marL="365746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5" indent="0">
              <a:buNone/>
              <a:defRPr sz="1000"/>
            </a:lvl3pPr>
            <a:lvl4pPr marL="1371547" indent="0">
              <a:buNone/>
              <a:defRPr sz="900"/>
            </a:lvl4pPr>
            <a:lvl5pPr marL="1828729" indent="0">
              <a:buNone/>
              <a:defRPr sz="900"/>
            </a:lvl5pPr>
            <a:lvl6pPr marL="2285913" indent="0">
              <a:buNone/>
              <a:defRPr sz="900"/>
            </a:lvl6pPr>
            <a:lvl7pPr marL="2743095" indent="0">
              <a:buNone/>
              <a:defRPr sz="900"/>
            </a:lvl7pPr>
            <a:lvl8pPr marL="3200277" indent="0">
              <a:buNone/>
              <a:defRPr sz="900"/>
            </a:lvl8pPr>
            <a:lvl9pPr marL="36574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91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6" tIns="45719" rIns="91436" bIns="457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14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36" tIns="45719" rIns="91436" bIns="4571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  <a:prstGeom prst="rect">
            <a:avLst/>
          </a:prstGeom>
        </p:spPr>
        <p:txBody>
          <a:bodyPr vert="eaVert" lIns="91436" tIns="45719" rIns="91436" bIns="4571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4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8575"/>
            <a:ext cx="9075737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28600" y="304800"/>
            <a:ext cx="93726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lIns="89997" tIns="46798" rIns="89997" bIns="46798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75" eaLnBrk="1" hangingPunct="1">
              <a:spcBef>
                <a:spcPts val="1000"/>
              </a:spcBef>
              <a:buSzPct val="100000"/>
              <a:defRPr/>
            </a:pPr>
            <a:r>
              <a:rPr lang="pt-BR" sz="1600" smtClean="0">
                <a:solidFill>
                  <a:srgbClr val="3EB25C"/>
                </a:solidFill>
                <a:latin typeface="Tahoma" pitchFamily="34" charset="0"/>
              </a:rPr>
              <a:t>                                   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uma nova era nas relações entre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Empregadores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,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 e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 Governo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.</a:t>
            </a:r>
          </a:p>
        </p:txBody>
      </p:sp>
      <p:graphicFrame>
        <p:nvGraphicFramePr>
          <p:cNvPr id="4" name="Object 217"/>
          <p:cNvGraphicFramePr>
            <a:graphicFrameLocks noChangeAspect="1"/>
          </p:cNvGraphicFramePr>
          <p:nvPr/>
        </p:nvGraphicFramePr>
        <p:xfrm>
          <a:off x="228600" y="228600"/>
          <a:ext cx="1800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r:id="rId4" imgW="1800476" imgH="514422" progId="PBrush">
                  <p:embed/>
                </p:oleObj>
              </mc:Choice>
              <mc:Fallback>
                <p:oleObj r:id="rId4" imgW="1800476" imgH="51442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18002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hape 1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7675" eaLnBrk="0" hangingPunct="0">
              <a:defRPr/>
            </a:pPr>
            <a:fld id="{EA453173-B6BB-48C8-B700-8F386D20D487}" type="slidenum">
              <a:rPr lang="pt-BR" altLang="pt-BR" sz="4000">
                <a:solidFill>
                  <a:srgbClr val="FFFFFF"/>
                </a:solidFill>
                <a:cs typeface="Arial" pitchFamily="34" charset="0"/>
              </a:rPr>
              <a:pPr defTabSz="447675" eaLnBrk="0" hangingPunct="0">
                <a:defRPr/>
              </a:pPr>
              <a:t>‹nº›</a:t>
            </a:fld>
            <a:endParaRPr lang="pt-BR" altLang="pt-BR" sz="400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2283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48710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3867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81404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0289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96012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7096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5856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61227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48591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61583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04075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6CA-CCDA-4811-8E4B-64FFE20C23D5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13C0-5244-49D3-83AC-4F63CE2D4B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2510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DDF1-BCC8-44CF-9F5F-C38CEA5118E2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BE6-F20F-4780-A34E-455DA3B1D4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2BD-C4BC-40C7-8103-16591D8D1D78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D850-994F-404A-BDF2-CBC2B4B8E3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71385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8C8-2F7D-4A96-987A-3618C1FBD57C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267B-C384-4E44-A0EB-D9F5817A2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05672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114-1805-4D99-9FE9-3D4DEDB775C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269B-04F2-4648-9707-0C0E1357C0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36041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0431-E44C-4693-8806-1C9EA8B87FE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D8FB-E118-49A5-B318-2405DCBCD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54256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734-657C-4CF6-8FA2-9BF217A1DBF1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D6F-114E-4D9F-A096-9AEA35E6D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3452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8FE-81EF-464D-B8CB-E88FC6766B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5B6F-8D24-44BC-94CB-FFF1D718DB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97405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9ECF-5CE8-459B-B581-99CD24DCBD8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925A-0C8F-466A-A997-D88716B15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66870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90-0466-427A-8224-47578B3CBABF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FDE7-4B42-4159-B30E-EE8307C23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34516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AC87-CF48-46BA-AF88-D6556CFBA894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745-26B9-4F2A-8A26-6A4A7CEC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27647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33C-FA19-435F-ADDB-AACB4F01D6E7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617E-8344-401D-AEC1-5D7CF7347C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343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837E-F75B-41E8-999B-E5E456B9F66E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785-62B8-465A-B0F7-C435797F3D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vmlDrawing" Target="../drawings/vmlDrawing1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90AEB5D-DA7C-4FCC-AF15-358C07E6B167}" type="datetimeFigureOut">
              <a:rPr lang="pt-BR"/>
              <a:pPr>
                <a:defRPr/>
              </a:pPr>
              <a:t>02/12/2016</a:t>
            </a:fld>
            <a:endParaRPr lang="pt-BR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28375A-BA4E-4E31-A4FF-E64BDFD7D8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>
                <a:latin typeface="Calibri" pitchFamily="34" charset="0"/>
              </a:rPr>
              <a:pPr>
                <a:defRPr/>
              </a:p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>
                <a:latin typeface="Calibri" pitchFamily="34" charset="0"/>
              </a:rPr>
              <a:pPr>
                <a:defRPr/>
              </a:p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>
                <a:latin typeface="Calibri" pitchFamily="34" charset="0"/>
              </a:rPr>
              <a:pPr>
                <a:defRPr/>
              </a:p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>
                <a:latin typeface="Calibri" pitchFamily="34" charset="0"/>
              </a:rPr>
              <a:pPr>
                <a:defRPr/>
              </a:p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8575"/>
            <a:ext cx="9075737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-228600" y="304800"/>
            <a:ext cx="93726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lIns="89997" tIns="46798" rIns="89997" bIns="46798">
            <a:spAutoFit/>
          </a:bodyPr>
          <a:lstStyle>
            <a:lvl1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75" eaLnBrk="1" hangingPunct="1">
              <a:spcBef>
                <a:spcPts val="1000"/>
              </a:spcBef>
              <a:buSzPct val="100000"/>
              <a:defRPr/>
            </a:pPr>
            <a:r>
              <a:rPr lang="pt-BR" sz="1600" smtClean="0">
                <a:solidFill>
                  <a:srgbClr val="3EB25C"/>
                </a:solidFill>
                <a:latin typeface="Tahoma" pitchFamily="34" charset="0"/>
              </a:rPr>
              <a:t>                                   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uma nova era nas relações entre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Empregadores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, 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Empregados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 e</a:t>
            </a:r>
            <a:r>
              <a:rPr lang="pt-BR" sz="1600" b="1" smtClean="0">
                <a:solidFill>
                  <a:srgbClr val="CAC616"/>
                </a:solidFill>
                <a:latin typeface="Trebuchet MS" pitchFamily="34" charset="0"/>
              </a:rPr>
              <a:t> Governo</a:t>
            </a:r>
            <a:r>
              <a:rPr lang="pt-BR" sz="1600" b="1" smtClean="0">
                <a:solidFill>
                  <a:srgbClr val="3EB25C"/>
                </a:solidFill>
                <a:latin typeface="Trebuchet MS" pitchFamily="34" charset="0"/>
              </a:rPr>
              <a:t>.</a:t>
            </a:r>
          </a:p>
        </p:txBody>
      </p:sp>
      <p:graphicFrame>
        <p:nvGraphicFramePr>
          <p:cNvPr id="1028" name="Object 217"/>
          <p:cNvGraphicFramePr>
            <a:graphicFrameLocks noChangeAspect="1"/>
          </p:cNvGraphicFramePr>
          <p:nvPr/>
        </p:nvGraphicFramePr>
        <p:xfrm>
          <a:off x="228600" y="228600"/>
          <a:ext cx="18002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r:id="rId16" imgW="1800476" imgH="514422" progId="PBrush">
                  <p:embed/>
                </p:oleObj>
              </mc:Choice>
              <mc:Fallback>
                <p:oleObj r:id="rId16" imgW="1800476" imgH="51442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18002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504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6pPr>
      <a:lvl7pPr marL="2971686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7pPr>
      <a:lvl8pPr marL="3428869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8pPr>
      <a:lvl9pPr marL="3886051" indent="-228591" algn="ctr" defTabSz="44924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341313" indent="-341313" algn="l" defTabSz="44767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1363" indent="-284163" algn="l" defTabSz="44767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1413" indent="-227013" algn="l" defTabSz="44767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5986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58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504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686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8869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051" indent="-228591" algn="l" defTabSz="449245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9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3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5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7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0" algn="l" defTabSz="9143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>
                <a:latin typeface="Calibri" pitchFamily="34" charset="0"/>
              </a:rPr>
              <a:pPr>
                <a:defRPr/>
              </a:p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8B13B-9269-4B79-A277-207C109D1E1B}" type="datetimeFigureOut">
              <a:rPr lang="pt-BR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02/12/2016</a:t>
            </a:fld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BB31B33-BB9E-4710-BE1B-0911F1DFB064}" type="slidenum">
              <a:rPr lang="pt-BR">
                <a:latin typeface="Calibri" pitchFamily="34" charset="0"/>
              </a:rPr>
              <a:pPr>
                <a:defRPr/>
              </a:pPr>
              <a:t>‹nº›</a:t>
            </a:fld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2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schwerz@previdencia.gov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leonardo.smotta@previdencia.gov.br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Laura\AppData\Local\Microsoft\Windows\INetCache\IE\7DZZS55Y\Praia_do_Pina_-_Recife,_Pernambuco,_Brasi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" y="4613587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ts val="0"/>
              </a:spcBef>
              <a:defRPr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2ª </a:t>
            </a: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REUNIÃO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TÉCNICA </a:t>
            </a:r>
          </a:p>
          <a:p>
            <a:pPr lvl="0" algn="ctr" eaLnBrk="0" hangingPunct="0">
              <a:spcBef>
                <a:spcPts val="0"/>
              </a:spcBef>
              <a:defRPr/>
            </a:pPr>
            <a:r>
              <a:rPr lang="pt-BR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</a:t>
            </a:r>
            <a:r>
              <a:rPr lang="pt-BR" sz="4000" b="1" dirty="0" err="1" smtClean="0">
                <a:solidFill>
                  <a:srgbClr val="002060"/>
                </a:solidFill>
                <a:latin typeface="Arial Black" pitchFamily="34" charset="0"/>
              </a:rPr>
              <a:t>Social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PARA </a:t>
            </a: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ÓRGÃOS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PÚBLICOS </a:t>
            </a:r>
          </a:p>
          <a:p>
            <a:pPr lvl="0" algn="ctr" eaLnBrk="0" hangingPunct="0">
              <a:spcBef>
                <a:spcPts val="0"/>
              </a:spcBef>
              <a:defRPr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RECIFE-PE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3842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97152"/>
            <a:ext cx="9143999" cy="1224136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002060"/>
                </a:solidFill>
                <a:latin typeface="Arial Black" pitchFamily="34" charset="0"/>
              </a:rPr>
              <a:t>FUNDAMENTAÇÃO LEGAL</a:t>
            </a:r>
            <a:endParaRPr lang="pt-BR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0418" name="Picture 2" descr="C:\Users\Laura\AppData\Local\Microsoft\Windows\INetCache\IE\OP5ZF4XF\Abogado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" y="1124744"/>
            <a:ext cx="84426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94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4313" y="1772816"/>
            <a:ext cx="9042400" cy="3024336"/>
          </a:xfrm>
        </p:spPr>
        <p:txBody>
          <a:bodyPr rtlCol="0" anchor="ctr">
            <a:noAutofit/>
          </a:bodyPr>
          <a:lstStyle/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XI - a remuneração e o subsídio dos ocupantes de cargos, funções e empregos públicos da administração direta, autárquica e fundacional, dos membros de qualquer dos Poderes da União, dos Estados, do Distrito Federal e dos Municípios, dos detentores de mandato eletivo e dos demais agentes políticos e os proventos, pensões ou outra espécie remuneratória, percebidos cumulativamente ou não, incluídas as vantagens pessoais ou de qualquer outra natureza, </a:t>
            </a:r>
            <a:r>
              <a:rPr lang="pt-BR" sz="2000" b="1" u="sng" dirty="0">
                <a:solidFill>
                  <a:srgbClr val="002060"/>
                </a:solidFill>
                <a:latin typeface="Arial Black" pitchFamily="34" charset="0"/>
              </a:rPr>
              <a:t>não poderão exceder </a:t>
            </a: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o subsídio mensal, em espécie, </a:t>
            </a:r>
            <a:r>
              <a:rPr lang="pt-BR" sz="2000" b="1" u="sng" dirty="0">
                <a:solidFill>
                  <a:srgbClr val="002060"/>
                </a:solidFill>
                <a:latin typeface="Arial Black" pitchFamily="34" charset="0"/>
              </a:rPr>
              <a:t>dos Ministros do Supremo Tribunal Federal</a:t>
            </a: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, aplicando-se como limite, </a:t>
            </a:r>
            <a:r>
              <a:rPr lang="pt-BR" sz="2000" b="1" u="sng" dirty="0">
                <a:solidFill>
                  <a:srgbClr val="002060"/>
                </a:solidFill>
                <a:latin typeface="Arial Black" pitchFamily="34" charset="0"/>
              </a:rPr>
              <a:t>nos Municípios, o subsídio do Prefeito</a:t>
            </a: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, e </a:t>
            </a:r>
            <a:r>
              <a:rPr lang="pt-BR" sz="2000" b="1" u="sng" dirty="0">
                <a:solidFill>
                  <a:srgbClr val="002060"/>
                </a:solidFill>
                <a:latin typeface="Arial Black" pitchFamily="34" charset="0"/>
              </a:rPr>
              <a:t>nos Estados e no Distrito Federal, o subsídio mensal do Governador </a:t>
            </a: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no âmbito do Poder Executivo, </a:t>
            </a:r>
            <a:r>
              <a:rPr lang="pt-BR" sz="2000" b="1" u="sng" dirty="0">
                <a:solidFill>
                  <a:srgbClr val="002060"/>
                </a:solidFill>
                <a:latin typeface="Arial Black" pitchFamily="34" charset="0"/>
              </a:rPr>
              <a:t>o subsídio dos Deputados Estaduais e Distritais no âmbito do Poder Legislativo e o subsidio dos Desembargadores do Tribunal de Justiça</a:t>
            </a: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, limitado a noventa inteiros e vinte e cinco centésimos por cento do subsídio mensal, em espécie, dos Ministros do Supremo Tribunal Federal, </a:t>
            </a:r>
            <a:r>
              <a:rPr lang="pt-BR" sz="2000" b="1" u="sng" dirty="0">
                <a:solidFill>
                  <a:srgbClr val="002060"/>
                </a:solidFill>
                <a:latin typeface="Arial Black" pitchFamily="34" charset="0"/>
              </a:rPr>
              <a:t>no âmbito do Poder Judiciário</a:t>
            </a:r>
            <a:r>
              <a:rPr lang="pt-BR" sz="1600" b="1" dirty="0">
                <a:solidFill>
                  <a:srgbClr val="002060"/>
                </a:solidFill>
                <a:latin typeface="Arial Black" pitchFamily="34" charset="0"/>
              </a:rPr>
              <a:t>, aplicável este limite aos membros do Ministério Público, aos Procuradores e aos Defensores Públicos; </a:t>
            </a:r>
            <a:endParaRPr lang="pt-BR" sz="1600" b="1" dirty="0" smtClean="0">
              <a:solidFill>
                <a:srgbClr val="00008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836712"/>
            <a:ext cx="85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Art. 37 da CF/1988</a:t>
            </a:r>
            <a:endParaRPr lang="pt-BR" sz="2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72816"/>
            <a:ext cx="9042400" cy="3024336"/>
          </a:xfrm>
        </p:spPr>
        <p:txBody>
          <a:bodyPr rtlCol="0" anchor="ctr">
            <a:noAutofit/>
          </a:bodyPr>
          <a:lstStyle/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000" b="1" dirty="0">
                <a:solidFill>
                  <a:srgbClr val="002060"/>
                </a:solidFill>
                <a:latin typeface="Arial Black" pitchFamily="34" charset="0"/>
              </a:rPr>
              <a:t>§ 11 - Aplica-se o limite fixado no art. 37, XI,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à soma total dos proventos de inatividade</a:t>
            </a:r>
            <a:r>
              <a:rPr lang="pt-BR" sz="2000" b="1" dirty="0">
                <a:solidFill>
                  <a:srgbClr val="002060"/>
                </a:solidFill>
                <a:latin typeface="Arial Black" pitchFamily="34" charset="0"/>
              </a:rPr>
              <a:t>, inclusive quando decorrentes da </a:t>
            </a:r>
            <a:r>
              <a:rPr lang="pt-BR" sz="2200" b="1" u="sng" dirty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cumulação de cargos ou empregos públicos, bem como de outras atividades sujeitas a contribuição para o regime geral </a:t>
            </a:r>
            <a:r>
              <a:rPr lang="pt-BR" sz="2000" b="1" dirty="0">
                <a:solidFill>
                  <a:srgbClr val="002060"/>
                </a:solidFill>
                <a:latin typeface="Arial Black" pitchFamily="34" charset="0"/>
              </a:rPr>
              <a:t>de previdência social, e ao montante resultante da adição de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proventos de inatividade com remuneração de cargo acumulável </a:t>
            </a:r>
            <a:r>
              <a:rPr lang="pt-BR" sz="2000" b="1" dirty="0">
                <a:solidFill>
                  <a:srgbClr val="002060"/>
                </a:solidFill>
                <a:latin typeface="Arial Black" pitchFamily="34" charset="0"/>
              </a:rPr>
              <a:t>na forma desta Constituição,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cargo em comissão</a:t>
            </a:r>
            <a:r>
              <a:rPr lang="pt-BR" sz="2000" b="1" dirty="0">
                <a:solidFill>
                  <a:srgbClr val="002060"/>
                </a:solidFill>
                <a:latin typeface="Arial Black" pitchFamily="34" charset="0"/>
              </a:rPr>
              <a:t> declarado em lei de livre nomeação e exoneração, e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de cargo eletivo</a:t>
            </a:r>
            <a:r>
              <a:rPr lang="pt-BR" sz="2000" b="1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pt-BR" sz="2000" b="1" dirty="0" smtClean="0">
              <a:solidFill>
                <a:srgbClr val="00008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124744"/>
            <a:ext cx="85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Art. 40 da CF/1988</a:t>
            </a:r>
            <a:endParaRPr lang="pt-BR" sz="2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844824"/>
            <a:ext cx="9042400" cy="3024336"/>
          </a:xfrm>
        </p:spPr>
        <p:txBody>
          <a:bodyPr rtlCol="0" anchor="ctr">
            <a:noAutofit/>
          </a:bodyPr>
          <a:lstStyle/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1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1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XVI -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é vedada a acumulação</a:t>
            </a: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 remunerada de cargos públicos, exceto, quando houver compatibilidade de horários, observado em qualquer caso o disposto no inciso XI: </a:t>
            </a:r>
            <a:endParaRPr lang="pt-BR" sz="1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800" b="1" dirty="0" smtClean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) a de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dois cargos de professor</a:t>
            </a:r>
            <a:r>
              <a:rPr lang="pt-BR" sz="1800" b="1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pt-BR" sz="18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b) a de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um cargo de professor com outro técnico ou científico</a:t>
            </a: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; </a:t>
            </a: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c) a de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dois cargos ou empregos privativos de profissionais de saúde</a:t>
            </a: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, com profissões regulamentadas; </a:t>
            </a:r>
            <a:endParaRPr lang="pt-BR" sz="1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5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1800" b="1" dirty="0" smtClean="0">
                <a:solidFill>
                  <a:srgbClr val="002060"/>
                </a:solidFill>
                <a:latin typeface="Arial Black" pitchFamily="34" charset="0"/>
              </a:rPr>
              <a:t>XVII </a:t>
            </a: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- a proibição de acumular </a:t>
            </a:r>
            <a:r>
              <a:rPr lang="pt-BR" sz="2200" b="1" u="sng" dirty="0">
                <a:solidFill>
                  <a:srgbClr val="002060"/>
                </a:solidFill>
                <a:latin typeface="Arial Black" pitchFamily="34" charset="0"/>
              </a:rPr>
              <a:t>estende-se a empregos e funções e abrange autarquias, fundações, empresas públicas, sociedades de economia mista, suas subsidiárias, e sociedades controladas, direta ou indiretamente, pelo poder público</a:t>
            </a:r>
            <a:r>
              <a:rPr lang="pt-BR" sz="1800" b="1" dirty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pt-BR" sz="1800" b="1" dirty="0" smtClean="0">
              <a:solidFill>
                <a:srgbClr val="00008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9954" y="836712"/>
            <a:ext cx="85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Art. 37 da CF/1988</a:t>
            </a:r>
            <a:endParaRPr lang="pt-BR" sz="2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72816"/>
            <a:ext cx="9042400" cy="3024336"/>
          </a:xfrm>
        </p:spPr>
        <p:txBody>
          <a:bodyPr rtlCol="0" anchor="ctr">
            <a:noAutofit/>
          </a:bodyPr>
          <a:lstStyle/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Art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3º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Para os fins do disposto no inciso XI do art. 37 da Constituição Federal, a União, os Estados, o Distrito Federal e os Municípios instituirão sistema integrado de dados relativos às remunerações, proventos e pensões pagos aos respectivos servidores e militares, ativos e inativos, e pensionistas, na forma do regulamento.</a:t>
            </a:r>
            <a:endParaRPr lang="pt-BR" sz="2800" b="1" dirty="0" smtClean="0">
              <a:solidFill>
                <a:srgbClr val="00008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196752"/>
            <a:ext cx="85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Lei nº 10.887/2004</a:t>
            </a:r>
            <a:endParaRPr lang="pt-BR" sz="2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348880"/>
            <a:ext cx="7992888" cy="3750295"/>
          </a:xfrm>
        </p:spPr>
        <p:txBody>
          <a:bodyPr rtlCol="0" anchor="ctr">
            <a:normAutofit lnSpcReduction="10000"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Instrumento de unificação da prestação das informações referente à escrituração das obrigações fiscais, previdenciárias e trabalhistas dos trabalhadores e servidores.</a:t>
            </a:r>
            <a:r>
              <a:rPr lang="pt-BR" sz="3500" dirty="0" smtClean="0">
                <a:solidFill>
                  <a:srgbClr val="000080"/>
                </a:solidFill>
                <a:latin typeface="Arial Black" pitchFamily="34" charset="0"/>
              </a:rPr>
              <a:t>  </a:t>
            </a:r>
            <a:r>
              <a:rPr lang="pt-BR" sz="3500" b="1" dirty="0" smtClean="0">
                <a:solidFill>
                  <a:srgbClr val="000080"/>
                </a:solidFill>
                <a:latin typeface="Arial Black" pitchFamily="34" charset="0"/>
              </a:rPr>
              <a:t> </a:t>
            </a:r>
            <a:endParaRPr lang="pt-BR" sz="3500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800" b="1" dirty="0" smtClean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29" y="980728"/>
            <a:ext cx="3900871" cy="1224136"/>
          </a:xfrm>
          <a:prstGeom prst="rect">
            <a:avLst/>
          </a:prstGeom>
          <a:ln w="38100"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33477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5811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  <a:latin typeface="Arial Black" pitchFamily="34" charset="0"/>
              </a:rPr>
              <a:t>FUNDAMENTAÇÃO LEGAL DO </a:t>
            </a:r>
            <a:r>
              <a:rPr lang="pt-BR" sz="4000" dirty="0" err="1" smtClean="0">
                <a:solidFill>
                  <a:srgbClr val="002060"/>
                </a:solidFill>
                <a:latin typeface="Arial Black" pitchFamily="34" charset="0"/>
              </a:rPr>
              <a:t>eSocial</a:t>
            </a:r>
            <a:endParaRPr lang="pt-BR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Laura\AppData\Local\Microsoft\Windows\INetCache\IE\OP5ZF4XF\Abogado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420888"/>
            <a:ext cx="9042400" cy="2846665"/>
          </a:xfrm>
        </p:spPr>
        <p:txBody>
          <a:bodyPr rtlCol="0" anchor="ctr">
            <a:noAutofit/>
          </a:bodyPr>
          <a:lstStyle/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4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4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rt. 2º (...)</a:t>
            </a: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pt-BR" sz="2400" b="1" strike="sngStrike" dirty="0" smtClean="0">
                <a:solidFill>
                  <a:srgbClr val="002060"/>
                </a:solidFill>
                <a:latin typeface="Arial Black" pitchFamily="34" charset="0"/>
              </a:rPr>
              <a:t>º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</a:rPr>
              <a:t>  A prestação das informações ao eSocial substituirá, na forma disciplinada pelos órgãos ou entidades partícipes,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a obrigação de entrega das mesmas informações em outros formulários e declarações a que estão </a:t>
            </a:r>
            <a:r>
              <a:rPr lang="pt-BR" sz="2400" b="1" u="sng" dirty="0" smtClean="0">
                <a:solidFill>
                  <a:srgbClr val="002060"/>
                </a:solidFill>
                <a:latin typeface="Arial Black" pitchFamily="34" charset="0"/>
              </a:rPr>
              <a:t>sujeitos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</a:rPr>
              <a:t>III - </a:t>
            </a:r>
            <a:r>
              <a:rPr lang="pt-BR" sz="2400" b="1" u="sng" dirty="0">
                <a:solidFill>
                  <a:srgbClr val="002060"/>
                </a:solidFill>
                <a:latin typeface="Arial Black" pitchFamily="34" charset="0"/>
              </a:rPr>
              <a:t>as pessoas jurídicas de direito público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</a:rPr>
              <a:t>da União, dos Estados, do Distrito Federal e dos Municípios; </a:t>
            </a: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57188" indent="0" algn="just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pt-BR" sz="2400" b="1" dirty="0" smtClean="0">
              <a:solidFill>
                <a:srgbClr val="00008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980728"/>
            <a:ext cx="85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Decreto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nº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8.373/2014:</a:t>
            </a:r>
            <a:endParaRPr lang="pt-BR" sz="2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252520" cy="879475"/>
          </a:xfrm>
          <a:ln>
            <a:solidFill>
              <a:schemeClr val="bg1"/>
            </a:solidFill>
          </a:ln>
        </p:spPr>
        <p:txBody>
          <a:bodyPr rtlCol="0" anchor="ctr">
            <a:no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 Black" pitchFamily="34" charset="0"/>
              </a:rPr>
              <a:t> Resolução nº 001 do Comitê Gestor, de 20/02/2015</a:t>
            </a:r>
            <a:endParaRPr lang="pt-BR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6" y="1716187"/>
            <a:ext cx="91397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262626"/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Art. 2º O </a:t>
            </a:r>
            <a:r>
              <a:rPr lang="pt-BR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 composto pelo registro de informações fiscais, previdenciárias e trabalhistas agrupadas em eventos que contêm: </a:t>
            </a:r>
            <a:endParaRPr lang="pt-BR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i="1" dirty="0" smtClean="0">
                <a:solidFill>
                  <a:srgbClr val="002060"/>
                </a:solidFill>
                <a:latin typeface="Calibri"/>
                <a:cs typeface="Arial" charset="0"/>
              </a:rPr>
              <a:t>III </a:t>
            </a:r>
            <a:r>
              <a:rPr lang="pt-BR" sz="2800" b="1" i="1" dirty="0">
                <a:solidFill>
                  <a:srgbClr val="002060"/>
                </a:solidFill>
                <a:latin typeface="Calibri"/>
                <a:cs typeface="Arial" charset="0"/>
              </a:rPr>
              <a:t>– dados cadastrais, funcionais e remuneratórios dos </a:t>
            </a:r>
            <a:r>
              <a:rPr lang="pt-BR" sz="2800" b="1" i="1" u="sng" dirty="0">
                <a:solidFill>
                  <a:srgbClr val="002060"/>
                </a:solidFill>
                <a:latin typeface="Calibri"/>
                <a:cs typeface="Arial" charset="0"/>
              </a:rPr>
              <a:t>servidores titulares de cargos efetivos amparados em regime próprio de previdência social, de todos os poderes, órgãos e entidades do respectivo ente federativo</a:t>
            </a:r>
            <a:r>
              <a:rPr lang="pt-BR" sz="2800" b="1" i="1" dirty="0">
                <a:solidFill>
                  <a:srgbClr val="002060"/>
                </a:solidFill>
                <a:latin typeface="Calibri"/>
                <a:cs typeface="Arial" charset="0"/>
              </a:rPr>
              <a:t>, suas autarquias e fundações, dos magistrados, dos membros do Tribunal de Contas, dos membros do Ministério Público e dos militares; </a:t>
            </a:r>
          </a:p>
          <a:p>
            <a:pPr algn="just"/>
            <a:endParaRPr lang="pt-BR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1" y="836712"/>
            <a:ext cx="8786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 – dados cadastrais dos dependentes dos empregados, inclusive domésticos, dos trabalhadores avulsos e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 segurados dos regimes geral e próprios de previdência </a:t>
            </a:r>
            <a:r>
              <a:rPr lang="pt-BR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2652594"/>
            <a:ext cx="8786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 – outras informações de interesse dos órgãos e entidades integrantes do Comitê Gestor do </a:t>
            </a:r>
            <a:r>
              <a:rPr lang="pt-BR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 âmbito de suas competências.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0" y="4037589"/>
            <a:ext cx="8964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§ 3º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informações previdenciárias constantes do </a:t>
            </a:r>
            <a:r>
              <a:rPr lang="pt-BR" sz="2800" b="1" i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referem-se ao Regime Geral de Previdência Social e aos </a:t>
            </a:r>
            <a:r>
              <a:rPr lang="pt-BR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Regimes Próprios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Previdência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ocial</a:t>
            </a:r>
            <a:r>
              <a:rPr lang="pt-BR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previstos no art. 1º da Lei nº 9.717 de 27 de novembro de 1998. </a:t>
            </a:r>
          </a:p>
        </p:txBody>
      </p:sp>
    </p:spTree>
    <p:extLst>
      <p:ext uri="{BB962C8B-B14F-4D97-AF65-F5344CB8AC3E}">
        <p14:creationId xmlns:p14="http://schemas.microsoft.com/office/powerpoint/2010/main" val="18481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8" name="Text Box 2"/>
          <p:cNvSpPr txBox="1">
            <a:spLocks noChangeArrowheads="1"/>
          </p:cNvSpPr>
          <p:nvPr/>
        </p:nvSpPr>
        <p:spPr bwMode="auto">
          <a:xfrm>
            <a:off x="1447800" y="4530725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89" name="Group 4"/>
          <p:cNvGrpSpPr>
            <a:grpSpLocks/>
          </p:cNvGrpSpPr>
          <p:nvPr/>
        </p:nvGrpSpPr>
        <p:grpSpPr bwMode="auto">
          <a:xfrm>
            <a:off x="899844" y="764765"/>
            <a:ext cx="7848709" cy="5832586"/>
            <a:chOff x="847" y="255"/>
            <a:chExt cx="4334" cy="3714"/>
          </a:xfrm>
        </p:grpSpPr>
        <p:graphicFrame>
          <p:nvGraphicFramePr>
            <p:cNvPr id="10387" name="Object 1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736912"/>
                </p:ext>
              </p:extLst>
            </p:nvPr>
          </p:nvGraphicFramePr>
          <p:xfrm>
            <a:off x="864" y="946"/>
            <a:ext cx="4018" cy="3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8" name="Picture" r:id="rId4" imgW="679320" imgH="542880" progId="Word.Picture.8">
                    <p:embed/>
                  </p:oleObj>
                </mc:Choice>
                <mc:Fallback>
                  <p:oleObj name="Picture" r:id="rId4" imgW="679320" imgH="54288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40000" contrast="-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946"/>
                          <a:ext cx="4018" cy="30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847" y="255"/>
              <a:ext cx="4334" cy="5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endParaRPr lang="pt-BR" sz="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0" hangingPunct="0">
                <a:defRPr/>
              </a:pPr>
              <a:r>
                <a:rPr lang="pt-BR" sz="1400" b="1" dirty="0" smtClean="0">
                  <a:solidFill>
                    <a:srgbClr val="000080"/>
                  </a:solidFill>
                  <a:latin typeface="Arial Black" pitchFamily="34" charset="0"/>
                </a:rPr>
                <a:t>MF - Ministério da Fazenda</a:t>
              </a:r>
              <a:endParaRPr lang="pt-BR" sz="1400" b="1" dirty="0">
                <a:solidFill>
                  <a:srgbClr val="000080"/>
                </a:solidFill>
                <a:latin typeface="Arial Black" pitchFamily="34" charset="0"/>
              </a:endParaRPr>
            </a:p>
            <a:p>
              <a:pPr algn="ctr" eaLnBrk="0" hangingPunct="0">
                <a:defRPr/>
              </a:pPr>
              <a:r>
                <a:rPr lang="pt-BR" sz="1400" b="1" dirty="0" smtClean="0">
                  <a:solidFill>
                    <a:srgbClr val="000080"/>
                  </a:solidFill>
                  <a:latin typeface="Arial Black" pitchFamily="34" charset="0"/>
                </a:rPr>
                <a:t>SPREV- </a:t>
              </a:r>
              <a:r>
                <a:rPr lang="pt-BR" sz="1400" b="1" dirty="0">
                  <a:solidFill>
                    <a:srgbClr val="000080"/>
                  </a:solidFill>
                  <a:latin typeface="Arial Black" pitchFamily="34" charset="0"/>
                </a:rPr>
                <a:t>Secretaria de </a:t>
              </a:r>
              <a:r>
                <a:rPr lang="pt-BR" sz="1400" b="1" dirty="0" smtClean="0">
                  <a:solidFill>
                    <a:srgbClr val="000080"/>
                  </a:solidFill>
                  <a:latin typeface="Arial Black" pitchFamily="34" charset="0"/>
                </a:rPr>
                <a:t>Previdência</a:t>
              </a:r>
              <a:endParaRPr lang="pt-BR" sz="1400" b="1" dirty="0">
                <a:solidFill>
                  <a:srgbClr val="000080"/>
                </a:solidFill>
                <a:latin typeface="Arial Black" pitchFamily="34" charset="0"/>
              </a:endParaRPr>
            </a:p>
            <a:p>
              <a:pPr algn="ctr" eaLnBrk="0" hangingPunct="0">
                <a:defRPr/>
              </a:pPr>
              <a:r>
                <a:rPr lang="pt-BR" sz="1400" b="1" dirty="0" smtClean="0">
                  <a:solidFill>
                    <a:srgbClr val="000080"/>
                  </a:solidFill>
                  <a:latin typeface="Arial Black" pitchFamily="34" charset="0"/>
                </a:rPr>
                <a:t>DRPSP - Departamento </a:t>
              </a:r>
              <a:r>
                <a:rPr lang="pt-BR" sz="1400" b="1" dirty="0">
                  <a:solidFill>
                    <a:srgbClr val="000080"/>
                  </a:solidFill>
                  <a:latin typeface="Arial Black" pitchFamily="34" charset="0"/>
                </a:rPr>
                <a:t>dos Regimes de Previdência no Serviço Público</a:t>
              </a:r>
            </a:p>
          </p:txBody>
        </p:sp>
      </p:grp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45604" y="5437024"/>
            <a:ext cx="892899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defRPr/>
            </a:pPr>
            <a:endParaRPr lang="pt-BR" b="1" i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r" eaLnBrk="0" hangingPunct="0">
              <a:spcBef>
                <a:spcPts val="0"/>
              </a:spcBef>
              <a:defRPr/>
            </a:pPr>
            <a:r>
              <a:rPr lang="pt-BR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RECIFE - 29 DE NOVEMBRO DE 2016</a:t>
            </a:r>
            <a:endParaRPr lang="pt-BR" b="1" i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21062" y="2276872"/>
            <a:ext cx="889089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IMPORTÂNCIA DO</a:t>
            </a:r>
          </a:p>
          <a:p>
            <a:pPr algn="ctr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pt-BR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eSocial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PARA O SISTEMA INTEGRADO DE DADOS DOS SERVIDORES PÚBLICOS E</a:t>
            </a:r>
          </a:p>
          <a:p>
            <a:pPr algn="ctr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GESTÃO DOS RPPS</a:t>
            </a:r>
          </a:p>
        </p:txBody>
      </p:sp>
    </p:spTree>
    <p:extLst>
      <p:ext uri="{BB962C8B-B14F-4D97-AF65-F5344CB8AC3E}">
        <p14:creationId xmlns:p14="http://schemas.microsoft.com/office/powerpoint/2010/main" val="3224942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8478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§ 4º Os dados de que trata o inciso III do caput referem-se a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ativos, aposentados, transferidos para reserva remunerada, reformados ou reincluídos, seus dependentes e pensionistas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devendo abranger também as informações de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outras categorias de segurados amparados em </a:t>
            </a:r>
            <a:r>
              <a:rPr lang="pt-BR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Regime Próprio </a:t>
            </a:r>
            <a:r>
              <a:rPr lang="pt-BR" sz="28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8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Previdência Social </a:t>
            </a:r>
            <a:r>
              <a:rPr lang="pt-BR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 fundamento em decisão judicial ou em legislação específica do ente federativo. </a:t>
            </a:r>
          </a:p>
        </p:txBody>
      </p:sp>
    </p:spTree>
    <p:extLst>
      <p:ext uri="{BB962C8B-B14F-4D97-AF65-F5344CB8AC3E}">
        <p14:creationId xmlns:p14="http://schemas.microsoft.com/office/powerpoint/2010/main" val="24782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3691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“Dispõe </a:t>
            </a:r>
            <a:r>
              <a:rPr lang="pt-BR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sobre a aprovação de </a:t>
            </a:r>
            <a:r>
              <a:rPr lang="pt-B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nova versão do </a:t>
            </a:r>
            <a:r>
              <a:rPr lang="pt-B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Leiaute </a:t>
            </a:r>
            <a:r>
              <a:rPr lang="pt-B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do </a:t>
            </a:r>
            <a:r>
              <a:rPr lang="pt-BR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eSocia</a:t>
            </a:r>
            <a:r>
              <a:rPr lang="pt-BR" sz="3200" b="1" u="sng" dirty="0" err="1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l</a:t>
            </a:r>
            <a:r>
              <a:rPr lang="pt-BR" sz="32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pt-BR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– Sistema de Escrituração </a:t>
            </a:r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Digital </a:t>
            </a:r>
            <a:r>
              <a:rPr lang="pt-BR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das Obrigações Fiscais, Previdenciárias e </a:t>
            </a:r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Trabalhistas.”</a:t>
            </a:r>
            <a:endParaRPr lang="pt-BR" sz="32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268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Resolução do Comitê Gestor nº 005, de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02/09/2016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5951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1540" y="263691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“</a:t>
            </a:r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Dispõe </a:t>
            </a:r>
            <a:r>
              <a:rPr lang="pt-BR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sobre a aprovação de </a:t>
            </a:r>
            <a:r>
              <a:rPr lang="pt-B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nova versão do Manual </a:t>
            </a:r>
            <a:r>
              <a:rPr lang="pt-B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 </a:t>
            </a:r>
            <a:r>
              <a:rPr lang="pt-B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Orientação</a:t>
            </a:r>
            <a:r>
              <a:rPr lang="pt-BR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do Sistema de Escrituração Digital das </a:t>
            </a:r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Obrigações </a:t>
            </a:r>
            <a:r>
              <a:rPr lang="pt-BR" sz="32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Fiscais, Previdenciárias e </a:t>
            </a:r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Trabalhistas (</a:t>
            </a:r>
            <a:r>
              <a:rPr lang="pt-BR" sz="3200" b="1" dirty="0" err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eSocial</a:t>
            </a:r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).” </a:t>
            </a:r>
            <a:r>
              <a:rPr lang="pt-BR" sz="36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endParaRPr lang="pt-BR" sz="36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268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Resolução do Comitê Gestor nº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006, </a:t>
            </a:r>
            <a:r>
              <a:rPr lang="pt-BR" sz="24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de </a:t>
            </a: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28/09/2016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6039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782" y="1628800"/>
            <a:ext cx="85232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Art</a:t>
            </a:r>
            <a:r>
              <a:rPr lang="pt-BR" sz="26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. 2º O início da obrigatoriedade de utilização do </a:t>
            </a:r>
            <a:r>
              <a:rPr lang="pt-BR" sz="2600" b="1" dirty="0" err="1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eSocial</a:t>
            </a:r>
            <a:r>
              <a:rPr lang="pt-BR" sz="26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dar-se-á:</a:t>
            </a:r>
          </a:p>
          <a:p>
            <a:pPr algn="just"/>
            <a:endParaRPr lang="pt-BR" sz="2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just"/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I -  em </a:t>
            </a:r>
            <a:r>
              <a:rPr lang="pt-BR" sz="26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1º de janeiro de 2018, para os empregadores e contribuintes com </a:t>
            </a:r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faturamento </a:t>
            </a:r>
            <a:r>
              <a:rPr lang="pt-BR" sz="26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no ano de 2016 acima de R$ </a:t>
            </a:r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78.000.000,00; e</a:t>
            </a:r>
          </a:p>
          <a:p>
            <a:pPr algn="just"/>
            <a:endParaRPr lang="pt-BR" sz="2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just"/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II - </a:t>
            </a:r>
            <a:r>
              <a:rPr lang="pt-BR" sz="2600" b="1" u="sng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em </a:t>
            </a:r>
            <a:r>
              <a:rPr lang="pt-BR" sz="26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1º de julho de </a:t>
            </a:r>
            <a:r>
              <a:rPr lang="pt-BR" sz="2600" b="1" u="sng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2018</a:t>
            </a:r>
            <a:r>
              <a:rPr lang="pt-BR" sz="2600" b="1" u="sng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, para os demais empregadores e </a:t>
            </a:r>
            <a:r>
              <a:rPr lang="pt-BR" sz="2600" b="1" u="sng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contribuintes </a:t>
            </a:r>
            <a:r>
              <a:rPr lang="pt-BR" sz="2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(incluídos os Órgãos Públicos).</a:t>
            </a:r>
            <a:endParaRPr lang="pt-BR" sz="2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7164" y="914400"/>
            <a:ext cx="877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Resolução Comitê Diretivo nº 02 de 30/08/2016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67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Laura\AppData\Local\Microsoft\Windows\INetCache\IE\UBY4OT04\pontuac3a7c3a3o-joc3a3o-cabral-de-melo-ne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3573016"/>
            <a:ext cx="5112568" cy="27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flipH="1">
            <a:off x="467544" y="155679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2060"/>
                </a:solidFill>
                <a:latin typeface="Arial Black" pitchFamily="34" charset="0"/>
              </a:rPr>
              <a:t>Quais os ganhos para a gestão dos RPPS?</a:t>
            </a:r>
            <a:endParaRPr lang="pt-BR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1916832"/>
            <a:ext cx="8568952" cy="258532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08585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0" algn="just" eaLnBrk="1" hangingPunct="1">
              <a:spcBef>
                <a:spcPts val="3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+mn-cs"/>
              </a:rPr>
              <a:t>A formação do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banco de dados nacional dos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+mn-cs"/>
              </a:rPr>
              <a:t>servidores,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previsto no art. 3º da Lei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+mn-cs"/>
              </a:rPr>
              <a:t> 10.887/2004, para verificar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o cumprimento do teto constitucional de remuneração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+mn-cs"/>
              </a:rPr>
              <a:t>e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+mn-cs"/>
              </a:rPr>
              <a:t>da acumulação remunerada de cargos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+mn-cs"/>
              </a:rPr>
              <a:t>públicos.</a:t>
            </a:r>
            <a:endParaRPr lang="pt-BR" altLang="pt-BR" sz="28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1052735"/>
            <a:ext cx="6480720" cy="5847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spc="3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anose="020F0502020204030204" pitchFamily="34" charset="0"/>
              </a:rPr>
              <a:t>VIABILIZAR</a:t>
            </a:r>
            <a:r>
              <a:rPr lang="pt-BR" sz="3200" b="1" spc="300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anose="020F0502020204030204" pitchFamily="34" charset="0"/>
              </a:rPr>
              <a:t>.....</a:t>
            </a:r>
          </a:p>
        </p:txBody>
      </p:sp>
      <p:pic>
        <p:nvPicPr>
          <p:cNvPr id="1028" name="Picture 4" descr="http://www.assimpassei.com.br/wp-content/uploads/2015/01/funcionario-publico-fede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66967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539750" y="2492375"/>
            <a:ext cx="8135938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altLang="pt-BR" sz="3000" dirty="0">
              <a:solidFill>
                <a:srgbClr val="008080"/>
              </a:solidFill>
              <a:latin typeface="Arial" pitchFamily="34" charset="0"/>
              <a:sym typeface="Erie Bold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504" y="1196752"/>
            <a:ext cx="8784976" cy="129266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08585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457200" indent="-457200" algn="just" eaLnBrk="1" hangingPunct="1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Identificação de possíveis fraudes na concessão e manutenção de benefícios previdenciários.</a:t>
            </a:r>
            <a:endParaRPr lang="pt-BR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3212976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Melhorar a qualidade da contagem recíproca de tempo de contribuição e da compensação previdenciária entre os RPPS e o RGPS, na forma da Lei nº 9.796/1999, e viabilizar a compensação entre os RPPS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blognasajon.com.br/wp-content/uploads/2013/05/intr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93560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/>
          </p:cNvSpPr>
          <p:nvPr/>
        </p:nvSpPr>
        <p:spPr bwMode="auto">
          <a:xfrm>
            <a:off x="539750" y="2492375"/>
            <a:ext cx="8135938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altLang="pt-BR" sz="3000" dirty="0">
              <a:solidFill>
                <a:srgbClr val="008080"/>
              </a:solidFill>
              <a:latin typeface="Arial" pitchFamily="34" charset="0"/>
              <a:sym typeface="Erie Bold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7504" y="1484784"/>
            <a:ext cx="5112567" cy="1723549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08585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A geração de informações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a partir do cruzamento com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outras bases de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dados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pt-BR" sz="2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07804" y="5149850"/>
            <a:ext cx="6300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Manutenção das informações atualizadas e consistentes.</a:t>
            </a:r>
            <a:endParaRPr lang="pt-BR" altLang="pt-BR" sz="2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3429000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Ao 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Ente 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Federativo e Órgãos Governamentais o acesso às 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nformações 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tratadas.</a:t>
            </a:r>
            <a:endParaRPr lang="pt-BR" sz="2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3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539750" y="2492375"/>
            <a:ext cx="8135938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altLang="pt-BR" sz="3000" dirty="0">
              <a:solidFill>
                <a:srgbClr val="008080"/>
              </a:solidFill>
              <a:latin typeface="Arial" pitchFamily="34" charset="0"/>
              <a:sym typeface="Erie Bold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512" y="980728"/>
            <a:ext cx="8784976" cy="43088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108585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457200" indent="-457200" algn="just" eaLnBrk="1" hangingPunct="1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endParaRPr lang="pt-BR" altLang="pt-BR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411615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Avaliação atuarial com dados consistentes, completos e atualizados da vida funcional e previdenciária do servidor público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pt-BR" dirty="0">
              <a:solidFill>
                <a:srgbClr val="262626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3717032"/>
            <a:ext cx="597666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Monitoramento e maior controle sobre os benefícios: aposentados, pensionistas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 seus dependentes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4065"/>
            <a:ext cx="2905543" cy="329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9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 rot="10800000" flipV="1">
            <a:off x="179510" y="4348763"/>
            <a:ext cx="87129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Arial Black" pitchFamily="34" charset="0"/>
              </a:rPr>
              <a:t>OBJETIVOS GERAIS DO </a:t>
            </a:r>
            <a:r>
              <a:rPr lang="pt-BR" sz="4800" b="1" dirty="0" err="1" smtClean="0">
                <a:solidFill>
                  <a:srgbClr val="002060"/>
                </a:solidFill>
                <a:latin typeface="Arial Black" pitchFamily="34" charset="0"/>
              </a:rPr>
              <a:t>eSocial</a:t>
            </a:r>
            <a:endParaRPr lang="pt-BR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5301" name="Picture 5" descr="C:\Users\Laura\AppData\Local\Microsoft\Windows\INetCache\IE\T5EGFUCU\simplificar-vid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7947"/>
            <a:ext cx="796189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97152"/>
            <a:ext cx="9143999" cy="1224136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002060"/>
                </a:solidFill>
                <a:latin typeface="Arial Black" pitchFamily="34" charset="0"/>
              </a:rPr>
              <a:t>REGIME JURÍDICO E REGIME PREVIDENCIÁRIO</a:t>
            </a:r>
            <a:endParaRPr lang="pt-BR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sinseper.com.br/wp-content/uploads/2015/10/dia-do-servidor20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8" b="33295"/>
          <a:stretch/>
        </p:blipFill>
        <p:spPr bwMode="auto">
          <a:xfrm>
            <a:off x="1098821" y="1052736"/>
            <a:ext cx="6946355" cy="36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4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157287"/>
            <a:ext cx="8826499" cy="4597099"/>
          </a:xfrm>
        </p:spPr>
        <p:txBody>
          <a:bodyPr rtlCol="0" anchor="ctr">
            <a:noAutofit/>
          </a:bodyPr>
          <a:lstStyle/>
          <a:p>
            <a:pPr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Simplificar o cumprimento de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obrigações.</a:t>
            </a:r>
            <a:endParaRPr lang="pt-BR" sz="2800" b="1" dirty="0">
              <a:solidFill>
                <a:srgbClr val="002060"/>
              </a:solidFill>
              <a:latin typeface="Arial Black" pitchFamily="34" charset="0"/>
              <a:ea typeface="Verdana" pitchFamily="34" charset="0"/>
              <a:cs typeface="Aharoni" pitchFamily="2" charset="-79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Melhorar a qualidade das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informações;</a:t>
            </a:r>
            <a:endParaRPr lang="pt-BR" sz="2800" b="1" dirty="0">
              <a:solidFill>
                <a:srgbClr val="002060"/>
              </a:solidFill>
              <a:latin typeface="Arial Black" pitchFamily="34" charset="0"/>
              <a:ea typeface="Verdana" pitchFamily="34" charset="0"/>
              <a:cs typeface="Aharoni" pitchFamily="2" charset="-79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Viabilizar a garantia de direitos previdenciários e trabalhistas;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Aprimorar a supervisão, acompanhamento e monitoramento dos órgãos públicos;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ea typeface="Verdana" pitchFamily="34" charset="0"/>
                <a:cs typeface="Aharoni" pitchFamily="2" charset="-79"/>
              </a:rPr>
              <a:t>Fortalecer o monitoramento para a sustentabilidade dos regimes previdenciários.</a:t>
            </a:r>
          </a:p>
        </p:txBody>
      </p:sp>
    </p:spTree>
    <p:extLst>
      <p:ext uri="{BB962C8B-B14F-4D97-AF65-F5344CB8AC3E}">
        <p14:creationId xmlns:p14="http://schemas.microsoft.com/office/powerpoint/2010/main" val="20124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ura\AppData\Local\Microsoft\Windows\INetCache\IE\9K3JCCV7\fotolia_450825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1708"/>
            <a:ext cx="4932412" cy="43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7101" y="4026090"/>
            <a:ext cx="675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ALGUNS  </a:t>
            </a:r>
          </a:p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ESPECÍFICOS </a:t>
            </a:r>
          </a:p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PARA ÓRGÃOS PÚBLICOS</a:t>
            </a:r>
            <a:endParaRPr lang="pt-BR" sz="36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75301" y="2130167"/>
            <a:ext cx="28828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EVENTOS </a:t>
            </a:r>
            <a:r>
              <a:rPr lang="pt-BR" sz="4000" dirty="0" err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eSOCIAL</a:t>
            </a:r>
            <a:r>
              <a:rPr lang="pt-BR" sz="40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endParaRPr lang="pt-BR" sz="40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pPr algn="ctr"/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25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Users\Laura\AppData\Local\Microsoft\Windows\INetCache\IE\7MW0DMWF\Brasao_de_pernambuco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6642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4500" y="965200"/>
            <a:ext cx="8242300" cy="646331"/>
          </a:xfrm>
          <a:prstGeom prst="rect">
            <a:avLst/>
          </a:prstGeom>
          <a:noFill/>
          <a:ln w="28575">
            <a:solidFill>
              <a:srgbClr val="005696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DADOS DO </a:t>
            </a:r>
            <a:r>
              <a:rPr lang="pt-BR" sz="3200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ENTE PÚBLICO </a:t>
            </a:r>
            <a:r>
              <a:rPr lang="pt-BR" sz="32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S-1000</a:t>
            </a:r>
            <a:endParaRPr lang="pt-BR" sz="3200" dirty="0">
              <a:solidFill>
                <a:srgbClr val="2864A0">
                  <a:lumMod val="75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1164" y="1844824"/>
            <a:ext cx="7977260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Informações cadastrais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Natureza </a:t>
            </a:r>
            <a:r>
              <a:rPr lang="pt-BR" sz="320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Jurídica</a:t>
            </a:r>
            <a:endParaRPr lang="pt-BR" sz="3200" dirty="0">
              <a:solidFill>
                <a:srgbClr val="2864A0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Número SIAFI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Natureza do Órgão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Informações relativas ao responsável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Indicação da existência de Regime Próprio de Previdência Social</a:t>
            </a:r>
          </a:p>
          <a:p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90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 bwMode="auto">
          <a:xfrm>
            <a:off x="107503" y="1052735"/>
            <a:ext cx="8856985" cy="576065"/>
          </a:xfrm>
          <a:noFill/>
          <a:ln w="28575">
            <a:solidFill>
              <a:srgbClr val="005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TABELA DE CARGOS EMP. PÚBLICOS S-1030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7" y="1844824"/>
            <a:ext cx="85664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Indicação 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de acumulação de cargo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Indicação de contagem especial: </a:t>
            </a:r>
          </a:p>
          <a:p>
            <a:pPr marL="514350" lvl="1" indent="-171450" defTabSz="685800" eaLnBrk="0" hangingPunct="0">
              <a:lnSpc>
                <a:spcPct val="90000"/>
              </a:lnSpc>
              <a:spcBef>
                <a:spcPts val="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Professor (infantil, fundamental e médio)</a:t>
            </a:r>
          </a:p>
          <a:p>
            <a:pPr marL="514350" lvl="1" indent="-171450" defTabSz="685800" eaLnBrk="0" hangingPunct="0">
              <a:lnSpc>
                <a:spcPct val="90000"/>
              </a:lnSpc>
              <a:spcBef>
                <a:spcPts val="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Professor de ensino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superior</a:t>
            </a:r>
            <a:endParaRPr lang="pt-BR" sz="2800" b="1" dirty="0">
              <a:solidFill>
                <a:srgbClr val="2864A0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pPr marL="514350" lvl="1" indent="-171450" defTabSz="685800" eaLnBrk="0" hangingPunct="0">
              <a:lnSpc>
                <a:spcPct val="90000"/>
              </a:lnSpc>
              <a:spcBef>
                <a:spcPts val="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Atividade de risco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Indicação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de 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dedicação exclusiva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Indicação da Lei que criou/extinguiu /reestruturou o cargo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Indicação da carreira – código (S-1035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)</a:t>
            </a:r>
            <a:endParaRPr lang="pt-BR" sz="2800" b="1" dirty="0">
              <a:solidFill>
                <a:srgbClr val="2864A0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9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Laura\AppData\Local\Microsoft\Windows\INetCache\IE\UBY4OT04\servido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3223313"/>
            <a:ext cx="3860801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2400" y="2060848"/>
            <a:ext cx="8596064" cy="377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3200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Código </a:t>
            </a: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da carreira</a:t>
            </a:r>
          </a:p>
          <a:p>
            <a:pPr marL="514350" lvl="1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Descrição da carreira</a:t>
            </a:r>
          </a:p>
          <a:p>
            <a:pPr marL="514350" lvl="1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Lei e data da criação</a:t>
            </a:r>
          </a:p>
          <a:p>
            <a:pPr marL="514350" lvl="1" indent="-17145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Arial" charset="0"/>
              <a:buChar char="•"/>
              <a:defRPr/>
            </a:pPr>
            <a:r>
              <a:rPr lang="pt-BR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Situação:</a:t>
            </a:r>
          </a:p>
          <a:p>
            <a:pPr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defRPr/>
            </a:pPr>
            <a: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>	1 - </a:t>
            </a:r>
            <a:r>
              <a:rPr lang="en-US" sz="3200" dirty="0" err="1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>Criação</a:t>
            </a:r>
            <a: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>	2 - </a:t>
            </a:r>
            <a:r>
              <a:rPr lang="en-US" sz="3200" dirty="0" err="1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>Extinção</a:t>
            </a:r>
            <a: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>	3 - </a:t>
            </a:r>
            <a:r>
              <a:rPr lang="en-US" sz="3200" dirty="0" err="1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anose="020B0604020202020204" pitchFamily="34" charset="0"/>
              </a:rPr>
              <a:t>Reestruturação</a:t>
            </a:r>
            <a:endParaRPr lang="pt-BR" sz="3200" dirty="0">
              <a:solidFill>
                <a:srgbClr val="2864A0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2" name="Título 1"/>
          <p:cNvSpPr>
            <a:spLocks noGrp="1"/>
          </p:cNvSpPr>
          <p:nvPr>
            <p:ph type="title"/>
          </p:nvPr>
        </p:nvSpPr>
        <p:spPr bwMode="auto">
          <a:xfrm>
            <a:off x="323528" y="1268760"/>
            <a:ext cx="8496944" cy="576064"/>
          </a:xfrm>
          <a:noFill/>
          <a:ln w="28575">
            <a:solidFill>
              <a:srgbClr val="005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TABELA DE CARREIRAS PÚBLICAS S-1035</a:t>
            </a:r>
          </a:p>
        </p:txBody>
      </p:sp>
    </p:spTree>
    <p:extLst>
      <p:ext uri="{BB962C8B-B14F-4D97-AF65-F5344CB8AC3E}">
        <p14:creationId xmlns:p14="http://schemas.microsoft.com/office/powerpoint/2010/main" val="185355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988840"/>
            <a:ext cx="8964488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Evento periódico que registra a remuneração do servidor;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Identificação do número de dependentes;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Informar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processos 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judiciais com efeitos na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Contribuição Previdenciária ou IR;</a:t>
            </a:r>
            <a:endParaRPr lang="pt-BR" sz="2800" b="1" dirty="0">
              <a:solidFill>
                <a:srgbClr val="2864A0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Rubricas de pagamento previamente cadastradas na tabela de Rubricas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S-1010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425254" y="1112293"/>
            <a:ext cx="8395218" cy="558800"/>
          </a:xfrm>
          <a:prstGeom prst="rect">
            <a:avLst/>
          </a:prstGeom>
          <a:noFill/>
          <a:ln w="28575">
            <a:solidFill>
              <a:srgbClr val="005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TABELA REMUNERAÇÃO/RPPS S-1202</a:t>
            </a:r>
          </a:p>
        </p:txBody>
      </p:sp>
    </p:spTree>
    <p:extLst>
      <p:ext uri="{BB962C8B-B14F-4D97-AF65-F5344CB8AC3E}">
        <p14:creationId xmlns:p14="http://schemas.microsoft.com/office/powerpoint/2010/main" val="1278088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Laura\AppData\Local\Microsoft\Windows\INetCache\IE\1XM9Q76Z\servido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99" y="3429000"/>
            <a:ext cx="439420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226810"/>
            <a:ext cx="8640960" cy="523220"/>
          </a:xfrm>
          <a:prstGeom prst="rect">
            <a:avLst/>
          </a:prstGeom>
          <a:noFill/>
          <a:ln w="28575">
            <a:solidFill>
              <a:srgbClr val="005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CADASTRO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INICIAL DO VÍNCULO S-2100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505" y="2057400"/>
            <a:ext cx="8856984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Dados cadastrais: CPF, NIS, N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ome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Sexo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Nome 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da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Mãe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;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Regime</a:t>
            </a: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 Estatutário: Ingresso (Posse e Exercício);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Dependentes: Nome,</a:t>
            </a:r>
          </a:p>
          <a:p>
            <a:pPr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    DN, CPF, IR, </a:t>
            </a:r>
            <a:r>
              <a:rPr lang="pt-BR" sz="28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SF, SP;</a:t>
            </a:r>
            <a:endParaRPr lang="pt-BR" sz="2800" b="1" dirty="0">
              <a:solidFill>
                <a:srgbClr val="2864A0">
                  <a:lumMod val="75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Endereço, contato.....</a:t>
            </a:r>
          </a:p>
          <a:p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3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\AppData\Local\Microsoft\Windows\INetCache\IE\LWFHTV5F\Numismatics_and_Notaphily_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94" y="3352801"/>
            <a:ext cx="3143506" cy="23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8712460" cy="2160240"/>
          </a:xfrm>
        </p:spPr>
        <p:txBody>
          <a:bodyPr/>
          <a:lstStyle/>
          <a:p>
            <a:pPr marL="3600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Registro de Pagamento do Benefício;</a:t>
            </a:r>
          </a:p>
          <a:p>
            <a:pPr marL="3600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Cadastro do servidor no S-2100 ou S-2200 se o início do benefício for posterior ao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eSocial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;</a:t>
            </a:r>
          </a:p>
          <a:p>
            <a:pPr marL="3600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Se início do benefício for anterior ao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eSocial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, cadastro prévio no evento S-2400;</a:t>
            </a:r>
          </a:p>
          <a:p>
            <a:pPr marL="3600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9182" y="980728"/>
            <a:ext cx="87072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Benefícios Previdenciários - RPPS S-1207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18364" y="3633878"/>
            <a:ext cx="578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Códigos 01 a 42 – Tipos de Benefícios - Tabela 25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182" y="5203538"/>
            <a:ext cx="870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Para as complementações pagas decorrentes de benefícios previdenciários concedidos no âmbito do RGPS – Usar os códigos 43 e 44 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8364" y="4404948"/>
            <a:ext cx="642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Instituidor de Pensão – deve estar cadastrado no S-2100 ou S- 2200;</a:t>
            </a:r>
          </a:p>
        </p:txBody>
      </p:sp>
    </p:spTree>
    <p:extLst>
      <p:ext uri="{BB962C8B-B14F-4D97-AF65-F5344CB8AC3E}">
        <p14:creationId xmlns:p14="http://schemas.microsoft.com/office/powerpoint/2010/main" val="58915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214812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3528" y="90872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80"/>
                </a:solidFill>
                <a:latin typeface="Arial Black" pitchFamily="34" charset="0"/>
              </a:rPr>
              <a:t>TABELA 25</a:t>
            </a:r>
            <a:endParaRPr lang="pt-BR" b="1" dirty="0">
              <a:solidFill>
                <a:srgbClr val="00008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8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41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7208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JURÍDICO </a:t>
            </a:r>
            <a:r>
              <a:rPr lang="pt-BR" alt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endParaRPr lang="pt-BR" sz="2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491955"/>
            <a:ext cx="9144000" cy="241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1519" y="3491955"/>
            <a:ext cx="10800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0" y="421203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36512" y="4612145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Art. 39 – RJU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15615" y="2949494"/>
            <a:ext cx="10800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89661" y="256490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772816"/>
            <a:ext cx="183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Lei nº 8.112 – RJU União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139363" y="3514840"/>
            <a:ext cx="10800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13409" y="425780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433114" y="4612145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EC nº 19 – RJU</a:t>
            </a:r>
          </a:p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não obrigatório.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327544" y="2965014"/>
            <a:ext cx="10800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998384" y="250148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11960" y="155679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Lei nº 9.962 – Empregados da União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581100" y="3491955"/>
            <a:ext cx="10800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251940" y="427948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588224" y="4654582"/>
            <a:ext cx="233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ADI nº 2135 - Liminar </a:t>
            </a:r>
          </a:p>
          <a:p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RJU obrigatório</a:t>
            </a:r>
            <a:endParaRPr lang="pt-B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214812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6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214812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7125"/>
            <a:ext cx="8640960" cy="564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9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8" y="2159000"/>
            <a:ext cx="8706174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Dados cadastrais: CPF, NOME e DN (obrigatórios) os demais desejáveis;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Tipo de Benefício – Código 91 a 99-(Tabela 25) 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Instituidor de </a:t>
            </a:r>
            <a:r>
              <a:rPr lang="pt-BR" sz="3200" b="1" dirty="0" smtClean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Pensão–Não </a:t>
            </a:r>
            <a:r>
              <a:rPr 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Informar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Complementação – Códigos 43 e 44 (Tabela 25);</a:t>
            </a:r>
          </a:p>
          <a:p>
            <a:pPr marL="457200" indent="-457200" defTabSz="685800" eaLnBrk="0" hangingPunct="0">
              <a:lnSpc>
                <a:spcPct val="90000"/>
              </a:lnSpc>
              <a:spcBef>
                <a:spcPts val="600"/>
              </a:spcBef>
              <a:buClr>
                <a:srgbClr val="527C0E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Número do Benefício</a:t>
            </a:r>
            <a:r>
              <a:rPr lang="pt-BR" sz="3200" dirty="0" smtClean="0">
                <a:solidFill>
                  <a:srgbClr val="000080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pt-BR" sz="3200" dirty="0">
              <a:solidFill>
                <a:srgbClr val="00008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4298" y="1193770"/>
            <a:ext cx="9029702" cy="523220"/>
          </a:xfrm>
          <a:prstGeom prst="rect">
            <a:avLst/>
          </a:prstGeom>
          <a:noFill/>
          <a:ln w="28575">
            <a:solidFill>
              <a:srgbClr val="005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CADASTRO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INICIAL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DOS BENEFÍCIOS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S-2400</a:t>
            </a:r>
          </a:p>
        </p:txBody>
      </p:sp>
    </p:spTree>
    <p:extLst>
      <p:ext uri="{BB962C8B-B14F-4D97-AF65-F5344CB8AC3E}">
        <p14:creationId xmlns:p14="http://schemas.microsoft.com/office/powerpoint/2010/main" val="37288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0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1" y="2088106"/>
            <a:ext cx="8640960" cy="41898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lvl="1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kern="50" dirty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N</a:t>
            </a: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úmero </a:t>
            </a:r>
            <a:r>
              <a:rPr lang="pt-BR" sz="2000" kern="50" dirty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do </a:t>
            </a: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processo/protocolo;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Faixa numérica do Órgão Público;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Caso </a:t>
            </a:r>
            <a:r>
              <a:rPr lang="pt-BR" sz="2000" kern="50" dirty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não possua nenhum dos </a:t>
            </a: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anteriores: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kern="50" dirty="0" smtClean="0">
                <a:latin typeface="Arial Black" pitchFamily="34" charset="0"/>
                <a:ea typeface="Lucida Sans Unicode"/>
                <a:cs typeface="Times New Roman"/>
              </a:rPr>
              <a:t>	</a:t>
            </a:r>
            <a:r>
              <a:rPr lang="pt-BR" sz="2000" kern="50" dirty="0" smtClean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a) informar </a:t>
            </a:r>
            <a:r>
              <a:rPr lang="pt-BR" sz="2000" kern="50" dirty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um número </a:t>
            </a:r>
            <a:r>
              <a:rPr lang="pt-BR" sz="2000" kern="50" dirty="0" smtClean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sequencial </a:t>
            </a:r>
            <a:r>
              <a:rPr lang="pt-BR" sz="2000" kern="50" dirty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(01, </a:t>
            </a:r>
            <a:r>
              <a:rPr lang="pt-BR" sz="2000" kern="50" dirty="0" smtClean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02...);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kern="50" dirty="0">
                <a:latin typeface="Arial Black" pitchFamily="34" charset="0"/>
                <a:ea typeface="Lucida Sans Unicode"/>
                <a:cs typeface="Times New Roman"/>
              </a:rPr>
              <a:t>	</a:t>
            </a:r>
            <a:r>
              <a:rPr lang="pt-BR" sz="2000" kern="50" dirty="0">
                <a:solidFill>
                  <a:srgbClr val="E36C0A"/>
                </a:solidFill>
                <a:latin typeface="Arial Black" pitchFamily="34" charset="0"/>
                <a:ea typeface="Lucida Sans Unicode"/>
                <a:cs typeface="Times New Roman"/>
              </a:rPr>
              <a:t>b) acompanhado do código do tipo de </a:t>
            </a:r>
            <a:r>
              <a:rPr lang="pt-BR" sz="2000" kern="50" dirty="0" smtClean="0">
                <a:solidFill>
                  <a:srgbClr val="E36C0A"/>
                </a:solidFill>
                <a:latin typeface="Arial Black" pitchFamily="34" charset="0"/>
                <a:ea typeface="Lucida Sans Unicode"/>
                <a:cs typeface="Times New Roman"/>
              </a:rPr>
              <a:t>benefício;</a:t>
            </a:r>
            <a:endParaRPr lang="pt-BR" sz="2000" kern="50" dirty="0">
              <a:solidFill>
                <a:srgbClr val="E36C0A"/>
              </a:solidFill>
              <a:latin typeface="Arial Black" pitchFamily="34" charset="0"/>
              <a:ea typeface="Lucida Sans Unicode"/>
              <a:cs typeface="Times New Roman"/>
            </a:endParaRP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kern="50" dirty="0">
                <a:latin typeface="Arial Black" pitchFamily="34" charset="0"/>
                <a:ea typeface="Lucida Sans Unicode"/>
                <a:cs typeface="Times New Roman"/>
              </a:rPr>
              <a:t>	</a:t>
            </a:r>
            <a:r>
              <a:rPr lang="pt-BR" sz="2000" kern="50" dirty="0">
                <a:solidFill>
                  <a:srgbClr val="4472C4"/>
                </a:solidFill>
                <a:latin typeface="Arial Black" pitchFamily="34" charset="0"/>
                <a:ea typeface="Lucida Sans Unicode"/>
                <a:cs typeface="Times New Roman"/>
              </a:rPr>
              <a:t>c) número do CPF do beneficiário.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kern="50" dirty="0" smtClean="0">
                <a:latin typeface="Arial Black" pitchFamily="34" charset="0"/>
                <a:ea typeface="Lucida Sans Unicode"/>
                <a:cs typeface="Times New Roman"/>
              </a:rPr>
              <a:t> </a:t>
            </a: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Exemplo Aposentadoria: </a:t>
            </a:r>
          </a:p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 kern="50" dirty="0" smtClean="0">
                <a:solidFill>
                  <a:srgbClr val="002060"/>
                </a:solidFill>
                <a:latin typeface="Arial Black" pitchFamily="34" charset="0"/>
                <a:ea typeface="Lucida Sans Unicode"/>
                <a:cs typeface="Times New Roman"/>
              </a:rPr>
              <a:t> Exemplo Complementação: </a:t>
            </a:r>
            <a:endParaRPr lang="pt-BR" sz="2000" kern="50" dirty="0" smtClean="0">
              <a:solidFill>
                <a:srgbClr val="002060"/>
              </a:solidFill>
              <a:latin typeface="Arial Black" pitchFamily="34" charset="0"/>
              <a:ea typeface="Lucida Sans Unicode"/>
              <a:cs typeface="Mangal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1283568"/>
            <a:ext cx="58326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NÚMERO DO BENEFÍCIO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5199796" y="5301208"/>
            <a:ext cx="2593076" cy="36004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1800" kern="50" dirty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01</a:t>
            </a:r>
            <a:r>
              <a:rPr lang="pt-BR" sz="1800" kern="50" dirty="0">
                <a:solidFill>
                  <a:srgbClr val="262626"/>
                </a:solidFill>
                <a:latin typeface="Arial Black" pitchFamily="34" charset="0"/>
                <a:ea typeface="Lucida Sans Unicode"/>
                <a:cs typeface="Times New Roman"/>
              </a:rPr>
              <a:t>-</a:t>
            </a:r>
            <a:r>
              <a:rPr lang="pt-BR" sz="1800" kern="50" dirty="0">
                <a:solidFill>
                  <a:srgbClr val="E36C0A"/>
                </a:solidFill>
                <a:latin typeface="Arial Black" pitchFamily="34" charset="0"/>
                <a:ea typeface="Lucida Sans Unicode"/>
                <a:cs typeface="Times New Roman"/>
              </a:rPr>
              <a:t>91</a:t>
            </a:r>
            <a:r>
              <a:rPr lang="pt-BR" sz="1800" kern="50" dirty="0">
                <a:solidFill>
                  <a:srgbClr val="7030A0"/>
                </a:solidFill>
                <a:latin typeface="Arial Black" pitchFamily="34" charset="0"/>
                <a:ea typeface="Lucida Sans Unicode"/>
                <a:cs typeface="Times New Roman"/>
              </a:rPr>
              <a:t>-</a:t>
            </a:r>
            <a:r>
              <a:rPr lang="pt-BR" sz="1800" kern="50" dirty="0">
                <a:solidFill>
                  <a:srgbClr val="4472C4"/>
                </a:solidFill>
                <a:latin typeface="Arial Black" pitchFamily="34" charset="0"/>
                <a:ea typeface="Lucida Sans Unicode"/>
                <a:cs typeface="Times New Roman"/>
              </a:rPr>
              <a:t>00700700757</a:t>
            </a:r>
            <a:endParaRPr lang="pt-BR" dirty="0" smtClean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5199797" y="5809456"/>
            <a:ext cx="2593076" cy="35584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1800" kern="50" dirty="0" smtClean="0">
                <a:solidFill>
                  <a:srgbClr val="FF0000"/>
                </a:solidFill>
                <a:latin typeface="Arial Black" pitchFamily="34" charset="0"/>
                <a:ea typeface="Lucida Sans Unicode"/>
                <a:cs typeface="Times New Roman"/>
              </a:rPr>
              <a:t>02</a:t>
            </a:r>
            <a:r>
              <a:rPr lang="pt-BR" sz="1800" kern="50" dirty="0" smtClean="0">
                <a:solidFill>
                  <a:srgbClr val="262626"/>
                </a:solidFill>
                <a:latin typeface="Arial Black" pitchFamily="34" charset="0"/>
                <a:ea typeface="Lucida Sans Unicode"/>
                <a:cs typeface="Times New Roman"/>
              </a:rPr>
              <a:t>-</a:t>
            </a:r>
            <a:r>
              <a:rPr lang="pt-BR" sz="1800" kern="50" dirty="0" smtClean="0">
                <a:solidFill>
                  <a:srgbClr val="E36C0A"/>
                </a:solidFill>
                <a:latin typeface="Arial Black" pitchFamily="34" charset="0"/>
                <a:ea typeface="Lucida Sans Unicode"/>
                <a:cs typeface="Times New Roman"/>
              </a:rPr>
              <a:t>44</a:t>
            </a:r>
            <a:r>
              <a:rPr lang="pt-BR" sz="1800" kern="50" dirty="0" smtClean="0">
                <a:solidFill>
                  <a:srgbClr val="7030A0"/>
                </a:solidFill>
                <a:latin typeface="Arial Black" pitchFamily="34" charset="0"/>
                <a:ea typeface="Lucida Sans Unicode"/>
                <a:cs typeface="Times New Roman"/>
              </a:rPr>
              <a:t>-</a:t>
            </a:r>
            <a:r>
              <a:rPr lang="pt-BR" sz="1800" kern="50" dirty="0" smtClean="0">
                <a:solidFill>
                  <a:srgbClr val="4472C4"/>
                </a:solidFill>
                <a:latin typeface="Arial Black" pitchFamily="34" charset="0"/>
                <a:ea typeface="Lucida Sans Unicode"/>
                <a:cs typeface="Times New Roman"/>
              </a:rPr>
              <a:t>00700700757</a:t>
            </a:r>
            <a:endParaRPr lang="pt-BR" dirty="0" smtClean="0">
              <a:solidFill>
                <a:srgbClr val="26262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82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Laura\AppData\Local\Microsoft\Windows\INetCache\IE\9K3JCCV7\impat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7848872" cy="48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6431" y="2780928"/>
            <a:ext cx="3963801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IMPACTO NOS SISTEMAS RPPS</a:t>
            </a:r>
            <a:endParaRPr lang="pt-BR" sz="32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2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067944" y="2564904"/>
            <a:ext cx="5076056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FLUXO DOS SISTEMAS </a:t>
            </a:r>
          </a:p>
          <a:p>
            <a:pPr algn="ctr">
              <a:defRPr/>
            </a:pPr>
            <a:r>
              <a:rPr lang="pt-BR" sz="4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EM CONSTRUÇÃO </a:t>
            </a:r>
            <a:endParaRPr lang="pt-BR" sz="4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28" name="Picture 4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1412775"/>
            <a:ext cx="3352151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9982" y="5287191"/>
            <a:ext cx="2382498" cy="1195772"/>
          </a:xfrm>
          <a:prstGeom prst="rect">
            <a:avLst/>
          </a:prstGeom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0718" y="5301208"/>
            <a:ext cx="1681631" cy="99708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411760" y="5588000"/>
            <a:ext cx="393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0000"/>
                </a:solidFill>
                <a:latin typeface="Arial Black" pitchFamily="34" charset="0"/>
                <a:cs typeface="Calibri" panose="020F0502020204030204" pitchFamily="34" charset="0"/>
              </a:rPr>
              <a:t>Ente Federativo</a:t>
            </a:r>
            <a:endParaRPr lang="pt-BR" sz="3200" dirty="0">
              <a:solidFill>
                <a:srgbClr val="000000"/>
              </a:solidFill>
              <a:latin typeface="Arial Black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820495"/>
            <a:ext cx="576064" cy="253609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1520" y="2564966"/>
            <a:ext cx="1656184" cy="2631490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</a:t>
            </a:r>
          </a:p>
          <a:p>
            <a:pPr algn="just"/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CADASTRAIS</a:t>
            </a:r>
          </a:p>
          <a:p>
            <a:pPr algn="just"/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FUNCIONAIS</a:t>
            </a:r>
          </a:p>
          <a:p>
            <a:pPr algn="just"/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FINANCEIROS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</a:t>
            </a:r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BENEFÍCIOS</a:t>
            </a:r>
            <a:endParaRPr lang="pt-BR" sz="15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CENSO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EMISSÃO CTC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SIMULAÇÃO DE APOSENT.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DEPENDENTES</a:t>
            </a:r>
            <a:r>
              <a:rPr lang="pt-BR" sz="15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5"/>
            <a:ext cx="2736304" cy="165618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268760"/>
            <a:ext cx="2291147" cy="93610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9547" y="764705"/>
            <a:ext cx="3162933" cy="180026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0" y="2960980"/>
            <a:ext cx="2123730" cy="16201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64418" y="2420888"/>
            <a:ext cx="3078585" cy="316711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21153" y="4383104"/>
            <a:ext cx="648070" cy="918104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21153" y="2420888"/>
            <a:ext cx="648071" cy="754950"/>
          </a:xfrm>
          <a:prstGeom prst="rect">
            <a:avLst/>
          </a:prstGeom>
        </p:spPr>
      </p:pic>
      <p:sp>
        <p:nvSpPr>
          <p:cNvPr id="2" name="Seta para baixo 1"/>
          <p:cNvSpPr/>
          <p:nvPr/>
        </p:nvSpPr>
        <p:spPr bwMode="auto">
          <a:xfrm rot="16200000">
            <a:off x="6003129" y="3781725"/>
            <a:ext cx="540062" cy="1202759"/>
          </a:xfrm>
          <a:prstGeom prst="downArrow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pt-BR" sz="18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Seta para baixo 2"/>
          <p:cNvSpPr/>
          <p:nvPr/>
        </p:nvSpPr>
        <p:spPr bwMode="auto">
          <a:xfrm rot="5400000">
            <a:off x="6076424" y="2961413"/>
            <a:ext cx="548268" cy="1339425"/>
          </a:xfrm>
          <a:prstGeom prst="downArrow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pt-BR" sz="1800" dirty="0" smtClean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C:\Users\Laura\AppData\Local\Microsoft\Windows\INetCache\IE\7MW0DMWF\inovacao-sustentav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057525"/>
            <a:ext cx="8158162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8589" y="871538"/>
            <a:ext cx="8901112" cy="2643187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 smtClean="0">
                <a:solidFill>
                  <a:srgbClr val="002060"/>
                </a:solidFill>
                <a:latin typeface="Arial Black" pitchFamily="34" charset="0"/>
              </a:rPr>
              <a:t>UMA </a:t>
            </a:r>
            <a:r>
              <a:rPr lang="pt-BR" sz="3200" dirty="0">
                <a:solidFill>
                  <a:srgbClr val="002060"/>
                </a:solidFill>
                <a:latin typeface="Arial Black" pitchFamily="34" charset="0"/>
              </a:rPr>
              <a:t>NOVA ERA </a:t>
            </a:r>
            <a:endParaRPr lang="pt-BR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pt-BR" sz="3200" dirty="0" smtClean="0">
                <a:solidFill>
                  <a:srgbClr val="002060"/>
                </a:solidFill>
                <a:latin typeface="Arial Black" pitchFamily="34" charset="0"/>
              </a:rPr>
              <a:t>NA RELAÇÃO ENTRE OS </a:t>
            </a:r>
            <a:r>
              <a:rPr lang="pt-BR" sz="3200" dirty="0">
                <a:solidFill>
                  <a:srgbClr val="002060"/>
                </a:solidFill>
                <a:latin typeface="Arial Black" pitchFamily="34" charset="0"/>
              </a:rPr>
              <a:t>ÓRGÃOS </a:t>
            </a:r>
            <a:r>
              <a:rPr lang="pt-BR" sz="3200" dirty="0" smtClean="0">
                <a:solidFill>
                  <a:srgbClr val="002060"/>
                </a:solidFill>
                <a:latin typeface="Arial Black" pitchFamily="34" charset="0"/>
              </a:rPr>
              <a:t>PÚBLICOS         SERVIDORES </a:t>
            </a:r>
          </a:p>
          <a:p>
            <a:pPr marL="0" indent="0" algn="ctr">
              <a:buNone/>
            </a:pPr>
            <a:r>
              <a:rPr lang="pt-BR" sz="3200" dirty="0" smtClean="0">
                <a:solidFill>
                  <a:srgbClr val="002060"/>
                </a:solidFill>
                <a:latin typeface="Arial Black" pitchFamily="34" charset="0"/>
              </a:rPr>
              <a:t>E O ESTADO BRASILEIRO</a:t>
            </a:r>
            <a:endParaRPr lang="pt-BR" sz="32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pt-BR" dirty="0"/>
          </a:p>
        </p:txBody>
      </p:sp>
      <p:sp>
        <p:nvSpPr>
          <p:cNvPr id="2" name="Seta para a esquerda e para a direita 1"/>
          <p:cNvSpPr/>
          <p:nvPr/>
        </p:nvSpPr>
        <p:spPr>
          <a:xfrm>
            <a:off x="3814762" y="1828800"/>
            <a:ext cx="985837" cy="385763"/>
          </a:xfrm>
          <a:prstGeom prst="leftRightArrow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:\Users\Laura\AppData\Local\Microsoft\Windows\INetCache\IE\OP5ZF4XF\cultura-de-inovaca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5660" cy="39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3528" y="5014913"/>
            <a:ext cx="8645660" cy="144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FLUXO </a:t>
            </a:r>
          </a:p>
          <a:p>
            <a:pPr algn="ctr">
              <a:defRPr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 COM </a:t>
            </a:r>
            <a:r>
              <a:rPr lang="pt-BR" sz="4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eSOCIAL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7208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JURÍDICO X REGIME PREVIDENCIÁRIO</a:t>
            </a:r>
            <a:endParaRPr lang="pt-BR" sz="2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700809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alt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Regime jurídico:</a:t>
            </a:r>
            <a:endParaRPr lang="pt-BR" altLang="pt-BR" sz="28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20000" algn="just">
              <a:buFont typeface="Wingdings" pitchFamily="2" charset="2"/>
              <a:buChar char="à"/>
              <a:defRPr/>
            </a:pPr>
            <a:r>
              <a:rPr lang="pt-BR" alt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Estatutário</a:t>
            </a:r>
          </a:p>
          <a:p>
            <a:pPr marL="720000" algn="just">
              <a:buFont typeface="Wingdings" pitchFamily="2" charset="2"/>
              <a:buChar char="à"/>
              <a:defRPr/>
            </a:pPr>
            <a:r>
              <a:rPr lang="pt-BR" alt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Celetista</a:t>
            </a:r>
          </a:p>
          <a:p>
            <a:pPr marL="720000" algn="just">
              <a:buFont typeface="Wingdings" pitchFamily="2" charset="2"/>
              <a:buChar char="à"/>
              <a:defRPr/>
            </a:pPr>
            <a:r>
              <a:rPr lang="pt-BR" alt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Administrativo especial (temporários)</a:t>
            </a:r>
          </a:p>
          <a:p>
            <a:pPr marL="720000" algn="just">
              <a:buFont typeface="Wingdings" pitchFamily="2" charset="2"/>
              <a:buChar char="à"/>
              <a:defRPr/>
            </a:pPr>
            <a:r>
              <a:rPr lang="pt-BR" alt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Militares</a:t>
            </a:r>
          </a:p>
          <a:p>
            <a:pPr marL="0" indent="0" algn="just">
              <a:buFont typeface="Arial" charset="0"/>
              <a:buNone/>
              <a:defRPr/>
            </a:pPr>
            <a:endParaRPr lang="pt-BR" altLang="pt-BR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6" y="4420269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Regime previdenciário:</a:t>
            </a:r>
            <a:endParaRPr lang="pt-BR" altLang="pt-BR" sz="28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20000" algn="just">
              <a:buFont typeface="Wingdings" pitchFamily="2" charset="2"/>
              <a:buChar char="à"/>
              <a:defRPr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Regime Próprio de Previdência Social - RPPS</a:t>
            </a:r>
          </a:p>
          <a:p>
            <a:pPr marL="720000" algn="just">
              <a:buFont typeface="Wingdings" pitchFamily="2" charset="2"/>
              <a:buChar char="à"/>
              <a:defRPr/>
            </a:pPr>
            <a:r>
              <a:rPr lang="pt-BR" altLang="pt-BR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Regime Geral de Previdência Social - RGPS</a:t>
            </a:r>
          </a:p>
        </p:txBody>
      </p:sp>
    </p:spTree>
    <p:extLst>
      <p:ext uri="{BB962C8B-B14F-4D97-AF65-F5344CB8AC3E}">
        <p14:creationId xmlns:p14="http://schemas.microsoft.com/office/powerpoint/2010/main" val="19635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99" y="760460"/>
            <a:ext cx="2643718" cy="10677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314" name="Rectangle 3"/>
          <p:cNvSpPr>
            <a:spLocks/>
          </p:cNvSpPr>
          <p:nvPr/>
        </p:nvSpPr>
        <p:spPr bwMode="auto">
          <a:xfrm>
            <a:off x="485775" y="2492375"/>
            <a:ext cx="8135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82588" indent="-342900"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endParaRPr lang="en-US" altLang="pt-BR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  <a:sym typeface="Erie Bold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2709211" y="1957712"/>
            <a:ext cx="5334652" cy="3309175"/>
          </a:xfrm>
          <a:prstGeom prst="ellips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pt-BR" sz="1800" dirty="0">
              <a:solidFill>
                <a:srgbClr val="00B0F0"/>
              </a:solidFill>
            </a:endParaRPr>
          </a:p>
          <a:p>
            <a:pPr>
              <a:defRPr/>
            </a:pPr>
            <a:endParaRPr lang="pt-BR" sz="1800" dirty="0">
              <a:solidFill>
                <a:srgbClr val="00B0F0"/>
              </a:solidFill>
            </a:endParaRPr>
          </a:p>
          <a:p>
            <a:pPr>
              <a:defRPr/>
            </a:pPr>
            <a:endParaRPr lang="pt-BR" sz="1800" dirty="0">
              <a:solidFill>
                <a:srgbClr val="00B0F0"/>
              </a:solidFill>
            </a:endParaRPr>
          </a:p>
          <a:p>
            <a:pPr>
              <a:defRPr/>
            </a:pPr>
            <a:endParaRPr lang="pt-BR" sz="18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 Black" pitchFamily="34" charset="0"/>
              </a:rPr>
              <a:t>CNIS </a:t>
            </a: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>GERAL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252539" y="3029607"/>
            <a:ext cx="1728193" cy="2120244"/>
          </a:xfrm>
          <a:prstGeom prst="rect">
            <a:avLst/>
          </a:prstGeom>
          <a:solidFill>
            <a:schemeClr val="bg1"/>
          </a:solidFill>
          <a:ln w="3810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pt-BR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CTC</a:t>
            </a:r>
            <a:endParaRPr lang="pt-BR" sz="1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pt-B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CENSO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pt-B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SIMULAÇÃO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APOSENTADORIA</a:t>
            </a:r>
            <a:endParaRPr lang="pt-BR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pt-B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CONCESSÃO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B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ENEFÍCIO</a:t>
            </a:r>
            <a:endParaRPr lang="pt-BR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pt-BR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CÁLCULO </a:t>
            </a:r>
            <a:r>
              <a:rPr lang="pt-B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MÉDIA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pt-B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DEPENDENTES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pt-BR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" y="5266887"/>
            <a:ext cx="1452986" cy="1591112"/>
          </a:xfrm>
          <a:prstGeom prst="rect">
            <a:avLst/>
          </a:prstGeom>
        </p:spPr>
      </p:pic>
      <p:pic>
        <p:nvPicPr>
          <p:cNvPr id="20" name="Espaço Reservado para Conteúdo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3214" y="5308900"/>
            <a:ext cx="926685" cy="12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Espaço Reservado para Conteúdo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76255" y="5926846"/>
            <a:ext cx="1080119" cy="93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spaço Reservado para Conteúdo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843" y="2333320"/>
            <a:ext cx="1291919" cy="6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ta para baixo 21"/>
          <p:cNvSpPr/>
          <p:nvPr/>
        </p:nvSpPr>
        <p:spPr bwMode="auto">
          <a:xfrm rot="16200000">
            <a:off x="3608203" y="766664"/>
            <a:ext cx="366706" cy="938849"/>
          </a:xfrm>
          <a:prstGeom prst="downArrow">
            <a:avLst/>
          </a:prstGeom>
          <a:solidFill>
            <a:srgbClr val="0070C0"/>
          </a:solidFill>
          <a:ln w="317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pt-BR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Nuvem 4"/>
          <p:cNvSpPr/>
          <p:nvPr/>
        </p:nvSpPr>
        <p:spPr bwMode="auto">
          <a:xfrm>
            <a:off x="639382" y="760460"/>
            <a:ext cx="2682749" cy="1572860"/>
          </a:xfrm>
          <a:prstGeom prst="cloud">
            <a:avLst/>
          </a:prstGeom>
          <a:ln w="381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REGISTROS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CADASTRAIS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FUNCIONAIS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FINANCEIROS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BENEFÍCIOS</a:t>
            </a:r>
            <a:endParaRPr lang="pt-B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eta dobrada 13"/>
          <p:cNvSpPr/>
          <p:nvPr/>
        </p:nvSpPr>
        <p:spPr bwMode="auto">
          <a:xfrm rot="10800000">
            <a:off x="7956375" y="6062442"/>
            <a:ext cx="936098" cy="678925"/>
          </a:xfrm>
          <a:prstGeom prst="bentArrow">
            <a:avLst>
              <a:gd name="adj1" fmla="val 25000"/>
              <a:gd name="adj2" fmla="val 23995"/>
              <a:gd name="adj3" fmla="val 25000"/>
              <a:gd name="adj4" fmla="val 43750"/>
            </a:avLst>
          </a:prstGeom>
          <a:solidFill>
            <a:srgbClr val="0070C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pt-BR" sz="18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76257" y="529626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Informações Gerenciais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5126429" y="4971046"/>
            <a:ext cx="388441" cy="485775"/>
          </a:xfrm>
          <a:prstGeom prst="downArrow">
            <a:avLst>
              <a:gd name="adj1" fmla="val 50000"/>
              <a:gd name="adj2" fmla="val 52799"/>
            </a:avLst>
          </a:prstGeom>
          <a:solidFill>
            <a:srgbClr val="0070C0"/>
          </a:solidFill>
          <a:ln w="317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pt-BR" sz="18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93326" y="3158248"/>
            <a:ext cx="9945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RAIS</a:t>
            </a:r>
            <a:endParaRPr lang="pt-BR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91597" y="3158248"/>
            <a:ext cx="11760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GFIP</a:t>
            </a:r>
            <a:endParaRPr lang="pt-BR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3" name="Seta para a esquerda 22"/>
          <p:cNvSpPr/>
          <p:nvPr/>
        </p:nvSpPr>
        <p:spPr>
          <a:xfrm>
            <a:off x="1914682" y="5266887"/>
            <a:ext cx="872798" cy="379868"/>
          </a:xfrm>
          <a:prstGeom prst="leftArrow">
            <a:avLst>
              <a:gd name="adj1" fmla="val 478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1625816" y="5684908"/>
            <a:ext cx="879052" cy="38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 rot="10800000" flipV="1">
            <a:off x="4863614" y="3158248"/>
            <a:ext cx="8547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GPS</a:t>
            </a:r>
            <a:endParaRPr lang="pt-BR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126429" y="4067304"/>
            <a:ext cx="2461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BENEFICIO RGPS</a:t>
            </a:r>
            <a:endParaRPr lang="pt-BR" sz="18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149916" y="4089729"/>
            <a:ext cx="15039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OBITOS</a:t>
            </a:r>
            <a:endParaRPr lang="pt-BR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553744" y="2394185"/>
            <a:ext cx="16465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eSOCIAL</a:t>
            </a:r>
            <a:endParaRPr lang="pt-BR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426644" y="2451237"/>
            <a:ext cx="2329907" cy="1161062"/>
          </a:xfrm>
          <a:prstGeom prst="ellipse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pt-BR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CNIS</a:t>
            </a:r>
          </a:p>
          <a:p>
            <a:pPr algn="ctr">
              <a:defRPr/>
            </a:pPr>
            <a:r>
              <a:rPr lang="pt-BR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MINISTÉRIO DO </a:t>
            </a:r>
            <a:r>
              <a:rPr lang="pt-BR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</a:t>
            </a:r>
            <a:r>
              <a:rPr lang="pt-BR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RABALHO</a:t>
            </a:r>
          </a:p>
          <a:p>
            <a:pPr>
              <a:defRPr/>
            </a:pPr>
            <a:endParaRPr lang="pt-BR" sz="1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3149916" y="2425016"/>
            <a:ext cx="2122171" cy="1104322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CNIS</a:t>
            </a:r>
          </a:p>
          <a:p>
            <a:pPr algn="ctr">
              <a:defRPr/>
            </a:pPr>
            <a:r>
              <a:rPr lang="pt-BR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INSS</a:t>
            </a:r>
            <a:endParaRPr lang="pt-BR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3998794" y="4089729"/>
            <a:ext cx="2592803" cy="1060122"/>
          </a:xfrm>
          <a:prstGeom prst="ellips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pt-BR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CNIS RPPS</a:t>
            </a:r>
            <a:endParaRPr lang="pt-BR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pt-BR" sz="24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eta para baixo 5"/>
          <p:cNvSpPr/>
          <p:nvPr/>
        </p:nvSpPr>
        <p:spPr bwMode="auto">
          <a:xfrm rot="17835068">
            <a:off x="6914393" y="4428804"/>
            <a:ext cx="431979" cy="1084484"/>
          </a:xfrm>
          <a:prstGeom prst="downArrow">
            <a:avLst/>
          </a:prstGeom>
          <a:solidFill>
            <a:srgbClr val="0070C0"/>
          </a:solidFill>
          <a:ln w="317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pt-BR" sz="18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" name="Seta para baixo 28"/>
          <p:cNvSpPr/>
          <p:nvPr/>
        </p:nvSpPr>
        <p:spPr bwMode="auto">
          <a:xfrm rot="5400000">
            <a:off x="2772616" y="3710507"/>
            <a:ext cx="487883" cy="1742708"/>
          </a:xfrm>
          <a:prstGeom prst="downArrow">
            <a:avLst>
              <a:gd name="adj1" fmla="val 41296"/>
              <a:gd name="adj2" fmla="val 50000"/>
            </a:avLst>
          </a:prstGeom>
          <a:solidFill>
            <a:srgbClr val="0070C0"/>
          </a:solidFill>
          <a:ln w="317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pt-BR" sz="18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Seta para baixo 3"/>
          <p:cNvSpPr/>
          <p:nvPr/>
        </p:nvSpPr>
        <p:spPr bwMode="auto">
          <a:xfrm>
            <a:off x="5074761" y="1546891"/>
            <a:ext cx="491778" cy="847294"/>
          </a:xfrm>
          <a:prstGeom prst="downArrow">
            <a:avLst/>
          </a:prstGeom>
          <a:solidFill>
            <a:srgbClr val="0070C0"/>
          </a:solidFill>
          <a:ln w="317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pt-BR" sz="18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35896" y="5456821"/>
            <a:ext cx="331236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INDIVIDUALIZADO</a:t>
            </a:r>
          </a:p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POR CNPJ</a:t>
            </a:r>
            <a:endParaRPr lang="pt-BR" sz="24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8" name="Seta para baixo 27"/>
          <p:cNvSpPr/>
          <p:nvPr/>
        </p:nvSpPr>
        <p:spPr bwMode="auto">
          <a:xfrm rot="13005250">
            <a:off x="769406" y="1894344"/>
            <a:ext cx="410854" cy="571075"/>
          </a:xfrm>
          <a:prstGeom prst="downArrow">
            <a:avLst>
              <a:gd name="adj1" fmla="val 50000"/>
              <a:gd name="adj2" fmla="val 37392"/>
            </a:avLst>
          </a:prstGeom>
          <a:solidFill>
            <a:srgbClr val="0070C0"/>
          </a:solidFill>
          <a:ln w="3175" algn="ctr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/>
          <a:lstStyle/>
          <a:p>
            <a:endParaRPr lang="pt-BR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03" y="2451236"/>
            <a:ext cx="1484918" cy="251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o explicativo em elipse 33"/>
          <p:cNvSpPr/>
          <p:nvPr/>
        </p:nvSpPr>
        <p:spPr>
          <a:xfrm>
            <a:off x="6876255" y="908719"/>
            <a:ext cx="2267745" cy="1424601"/>
          </a:xfrm>
          <a:prstGeom prst="wedgeEllipseCallout">
            <a:avLst>
              <a:gd name="adj1" fmla="val -32901"/>
              <a:gd name="adj2" fmla="val 534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ATUALIZAÇÃPOO 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752417" y="1052736"/>
            <a:ext cx="2500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Arial Black" pitchFamily="34" charset="0"/>
              </a:rPr>
              <a:t>ATUALIZAÇÕES</a:t>
            </a:r>
          </a:p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itchFamily="34" charset="0"/>
              </a:rPr>
              <a:t>NO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CNIS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259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5" grpId="0" animBg="1"/>
      <p:bldP spid="14" grpId="0" animBg="1"/>
      <p:bldP spid="3" grpId="0"/>
      <p:bldP spid="8" grpId="0" animBg="1"/>
      <p:bldP spid="15" grpId="0" animBg="1"/>
      <p:bldP spid="18" grpId="0" animBg="1"/>
      <p:bldP spid="23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11" grpId="0" animBg="1"/>
      <p:bldP spid="10" grpId="0" animBg="1"/>
      <p:bldP spid="9" grpId="0" animBg="1"/>
      <p:bldP spid="6" grpId="0" animBg="1"/>
      <p:bldP spid="29" grpId="0" animBg="1"/>
      <p:bldP spid="4" grpId="0" animBg="1"/>
      <p:bldP spid="16" grpId="0" animBg="1"/>
      <p:bldP spid="28" grpId="0" animBg="1"/>
      <p:bldP spid="34" grpId="0" animBg="1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3164" y="980728"/>
            <a:ext cx="5943292" cy="1152129"/>
          </a:xfrm>
        </p:spPr>
        <p:txBody>
          <a:bodyPr/>
          <a:lstStyle/>
          <a:p>
            <a:pPr marL="382588" lvl="0" indent="-342900" algn="ctr" defTabSz="822325" eaLnBrk="1" hangingPunct="1"/>
            <a:r>
              <a:rPr lang="pt-BR" altLang="pt-BR" sz="4000" b="1" kern="1200" baseline="0" dirty="0" smtClean="0">
                <a:solidFill>
                  <a:srgbClr val="FF0000"/>
                </a:solidFill>
                <a:latin typeface="Algerian" pitchFamily="82" charset="0"/>
                <a:ea typeface="+mn-ea"/>
                <a:cs typeface="Times New Roman" pitchFamily="18" charset="0"/>
              </a:rPr>
              <a:t>PONTOS DE</a:t>
            </a:r>
            <a:br>
              <a:rPr lang="pt-BR" altLang="pt-BR" sz="4000" b="1" kern="1200" baseline="0" dirty="0" smtClean="0">
                <a:solidFill>
                  <a:srgbClr val="FF0000"/>
                </a:solidFill>
                <a:latin typeface="Algerian" pitchFamily="82" charset="0"/>
                <a:ea typeface="+mn-ea"/>
                <a:cs typeface="Times New Roman" pitchFamily="18" charset="0"/>
              </a:rPr>
            </a:br>
            <a:r>
              <a:rPr lang="pt-BR" altLang="pt-BR" sz="4000" b="1" kern="1200" baseline="0" dirty="0" smtClean="0">
                <a:solidFill>
                  <a:srgbClr val="FF0000"/>
                </a:solidFill>
                <a:latin typeface="Algerian" pitchFamily="82" charset="0"/>
                <a:ea typeface="+mn-ea"/>
                <a:cs typeface="Times New Roman" pitchFamily="18" charset="0"/>
              </a:rPr>
              <a:t>ATENÇÃO e ação</a:t>
            </a:r>
            <a:endParaRPr lang="pt-BR" sz="4000" dirty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2132858"/>
            <a:ext cx="8856983" cy="4138338"/>
          </a:xfrm>
          <a:ln w="57150"/>
        </p:spPr>
        <p:txBody>
          <a:bodyPr/>
          <a:lstStyle/>
          <a:p>
            <a:pPr marL="382588" algn="just" defTabSz="822325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sz="3000" b="1" dirty="0">
                <a:solidFill>
                  <a:srgbClr val="002060"/>
                </a:solidFill>
                <a:latin typeface="Arial Black" pitchFamily="34" charset="0"/>
              </a:rPr>
              <a:t>I</a:t>
            </a:r>
            <a:r>
              <a:rPr lang="pt-BR" sz="3000" b="1" kern="1200" dirty="0" smtClean="0">
                <a:solidFill>
                  <a:srgbClr val="002060"/>
                </a:solidFill>
                <a:latin typeface="Arial Black" pitchFamily="34" charset="0"/>
              </a:rPr>
              <a:t>ntegração entre as áreas</a:t>
            </a:r>
            <a:r>
              <a:rPr lang="pt-BR" sz="3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BR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(gestores de RPPS, RH, Secretarias de Administração e Finanças, Tecnologia da Informação)</a:t>
            </a:r>
            <a:r>
              <a:rPr lang="pt-BR" sz="30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39688" indent="0" algn="just" defTabSz="822325" eaLnBrk="1" hangingPunct="1">
              <a:spcBef>
                <a:spcPct val="0"/>
              </a:spcBef>
              <a:buNone/>
            </a:pPr>
            <a:endParaRPr lang="pt-BR" sz="3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82588" lvl="0" algn="just" defTabSz="822325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3000" b="1" kern="1200" dirty="0" smtClean="0">
                <a:solidFill>
                  <a:srgbClr val="002060"/>
                </a:solidFill>
                <a:latin typeface="Arial Black" pitchFamily="34" charset="0"/>
              </a:rPr>
              <a:t>Melhorar a qualidade das </a:t>
            </a:r>
            <a:r>
              <a:rPr lang="pt-BR" altLang="pt-BR" sz="3000" b="1" kern="1200" dirty="0">
                <a:solidFill>
                  <a:srgbClr val="002060"/>
                </a:solidFill>
                <a:latin typeface="Arial Black" pitchFamily="34" charset="0"/>
              </a:rPr>
              <a:t>informações </a:t>
            </a:r>
            <a:r>
              <a:rPr lang="pt-BR" altLang="pt-BR" sz="3000" b="1" kern="1200" dirty="0" smtClean="0">
                <a:solidFill>
                  <a:srgbClr val="002060"/>
                </a:solidFill>
                <a:latin typeface="Arial Black" pitchFamily="34" charset="0"/>
              </a:rPr>
              <a:t>para o envio da </a:t>
            </a:r>
            <a:r>
              <a:rPr lang="pt-BR" altLang="pt-BR" sz="3000" b="1" kern="1200" dirty="0">
                <a:solidFill>
                  <a:srgbClr val="002060"/>
                </a:solidFill>
                <a:latin typeface="Arial Black" pitchFamily="34" charset="0"/>
              </a:rPr>
              <a:t>RAIS Ano Base 2016</a:t>
            </a:r>
            <a:r>
              <a:rPr lang="pt-BR" altLang="pt-BR" sz="3000" b="1" kern="12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39688" indent="0" algn="just" defTabSz="822325" eaLnBrk="1" hangingPunct="1">
              <a:spcBef>
                <a:spcPct val="0"/>
              </a:spcBef>
              <a:buNone/>
            </a:pPr>
            <a:endParaRPr lang="pt-BR" sz="30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82588" lvl="0" algn="just" defTabSz="822325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altLang="pt-BR" sz="3000" b="1" dirty="0" smtClean="0">
                <a:solidFill>
                  <a:srgbClr val="002060"/>
                </a:solidFill>
                <a:latin typeface="Arial Black" pitchFamily="34" charset="0"/>
              </a:rPr>
              <a:t>Qualificação Cadastral dos dados servidores.</a:t>
            </a:r>
            <a:endParaRPr lang="pt-BR" altLang="pt-BR" sz="3000" kern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Laura\AppData\Local\Microsoft\Windows\INetCache\IE\UBY4OT04\DIN_4844-2_Warnung_vor_einer_Gefahrenstelle_D-W000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208823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05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Laura\AppData\Local\Microsoft\Windows\INetCache\IE\5HZGEHFH\Qualificaçã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399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052737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AÇÃO ANTES DA IMPLANTAÇÃO DO </a:t>
            </a:r>
            <a:r>
              <a:rPr lang="pt-BR" sz="2800" dirty="0" err="1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eSOCIAL</a:t>
            </a:r>
            <a:endParaRPr lang="pt-BR" sz="28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844824"/>
            <a:ext cx="9143999" cy="55399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CONSULTA</a:t>
            </a:r>
            <a:r>
              <a:rPr lang="pt-BR" sz="3000" dirty="0">
                <a:solidFill>
                  <a:srgbClr val="262626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pt-BR" sz="3000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QUALIFICAÇÃO CADASTRAL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708920"/>
            <a:ext cx="91439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Arial Black" pitchFamily="34" charset="0"/>
              </a:rPr>
              <a:t>CENSO PREVIDENCIÁRIO</a:t>
            </a:r>
            <a:endParaRPr lang="pt-BR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68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556792"/>
            <a:ext cx="8568951" cy="482453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Ferramenta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de consulta que permite ao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Órgão Público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ou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servidor ter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o conhecimento prévio do resultado das validações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dos dados cadastrais</a:t>
            </a:r>
            <a:endParaRPr lang="pt-BR" sz="2800" b="1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09388"/>
            <a:ext cx="1872208" cy="11896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109388"/>
            <a:ext cx="1800201" cy="11896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99993" y="4391378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NIS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Cadastro </a:t>
            </a: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Nacional </a:t>
            </a: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Informações </a:t>
            </a: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Sociais- CNIS</a:t>
            </a:r>
            <a:endParaRPr lang="pt-BR" sz="28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  <a:p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6037" y="4391378"/>
            <a:ext cx="29752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CPF</a:t>
            </a:r>
          </a:p>
          <a:p>
            <a:pPr algn="ctr"/>
            <a:r>
              <a:rPr lang="pt-BR" sz="2800" dirty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Cadastro de Pessoa Física</a:t>
            </a:r>
          </a:p>
          <a:p>
            <a:endParaRPr lang="pt-BR" sz="1800" dirty="0">
              <a:solidFill>
                <a:srgbClr val="26262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14788" y="3328988"/>
            <a:ext cx="37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</a:t>
            </a:r>
            <a:endParaRPr lang="pt-BR" sz="44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5" y="908720"/>
            <a:ext cx="828092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2060"/>
                </a:solidFill>
                <a:latin typeface="Arial Black" pitchFamily="34" charset="0"/>
              </a:rPr>
              <a:t>CONSULTA QUALIFICAÇÃO CADASTRAL</a:t>
            </a:r>
            <a:endParaRPr lang="pt-BR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" grpId="0"/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0" y="2743200"/>
            <a:ext cx="3078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ALERTA!</a:t>
            </a:r>
            <a:endParaRPr lang="pt-BR" sz="4800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60418" name="Picture 2" descr="C:\Users\Laura\AppData\Local\Microsoft\Windows\INetCache\IE\UBY4OT04\alert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33" y="1441343"/>
            <a:ext cx="4386020" cy="39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33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ura\AppData\Local\Microsoft\Windows\INetCache\IE\T5EGFUCU\interrogacao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01473"/>
            <a:ext cx="1872208" cy="27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4435" y="1485900"/>
            <a:ext cx="695873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INCONSISTÊNCIA NO NIS</a:t>
            </a:r>
            <a:endParaRPr lang="pt-BR" sz="3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" name="Seta para baixo 10"/>
          <p:cNvSpPr/>
          <p:nvPr/>
        </p:nvSpPr>
        <p:spPr bwMode="auto">
          <a:xfrm>
            <a:off x="3717616" y="2276872"/>
            <a:ext cx="638360" cy="705466"/>
          </a:xfrm>
          <a:prstGeom prst="downArrow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5" y="3086100"/>
            <a:ext cx="71676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NIS É DE OUTRA PESSOA</a:t>
            </a:r>
            <a:endParaRPr lang="pt-BR" sz="3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>
            <a:off x="3717616" y="3899868"/>
            <a:ext cx="638360" cy="814700"/>
          </a:xfrm>
          <a:prstGeom prst="downArrow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 smtClean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9485" y="4829175"/>
            <a:ext cx="752886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PRECISA SER TRATADO NO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 CNIS-GERAL</a:t>
            </a:r>
            <a:endParaRPr lang="pt-BR" sz="36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Laura\AppData\Local\Microsoft\Windows\INetCache\IE\OP5ZF4XF\992_rac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6920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992888" cy="61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sz="19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CENSO PREVIDENCIÁRIO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sz="2800" b="1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pt-BR" sz="2800" b="1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pt-BR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00197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http://www.ipresbs.sc.gov.br/public/img/Noticias/13696560587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3"/>
            <a:ext cx="262778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8434" name="Rectangle 3"/>
          <p:cNvSpPr>
            <a:spLocks/>
          </p:cNvSpPr>
          <p:nvPr/>
        </p:nvSpPr>
        <p:spPr bwMode="auto">
          <a:xfrm>
            <a:off x="485775" y="2492375"/>
            <a:ext cx="8135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endParaRPr lang="en-US" altLang="pt-BR" sz="2400" b="1" dirty="0">
              <a:solidFill>
                <a:srgbClr val="008080"/>
              </a:solidFill>
              <a:latin typeface="Arial" charset="0"/>
              <a:cs typeface="Arial" charset="0"/>
              <a:sym typeface="Erie Bold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8364" y="1340768"/>
            <a:ext cx="8674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Manter informações atualizadas.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Base consistente para avaliação atuarial.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Preparação para o eSocial.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Monitorar a situação dos aposentados, pensionistas</a:t>
            </a:r>
          </a:p>
          <a:p>
            <a:pPr lvl="0" algn="l"/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  e dependentes.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Validação de Dados Cadastrais.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altLang="pt-BR" sz="3200" b="1" dirty="0">
                <a:solidFill>
                  <a:srgbClr val="2864A0">
                    <a:lumMod val="75000"/>
                  </a:srgbClr>
                </a:solidFill>
                <a:latin typeface="Arial Black" pitchFamily="34" charset="0"/>
                <a:cs typeface="Arial" pitchFamily="34" charset="0"/>
              </a:rPr>
              <a:t>Controlar os Dados Funcionais.</a:t>
            </a:r>
          </a:p>
        </p:txBody>
      </p:sp>
    </p:spTree>
    <p:extLst>
      <p:ext uri="{BB962C8B-B14F-4D97-AF65-F5344CB8AC3E}">
        <p14:creationId xmlns:p14="http://schemas.microsoft.com/office/powerpoint/2010/main" val="262825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620688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pt-BR" sz="2800" b="1" dirty="0" smtClean="0">
              <a:solidFill>
                <a:srgbClr val="002060"/>
              </a:solidFill>
              <a:latin typeface="Arial Black" pitchFamily="34" charset="0"/>
              <a:cs typeface="Calibri" panose="020F0502020204030204" pitchFamily="34" charset="0"/>
              <a:sym typeface="Erie Bold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800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LAURA SCHWERZ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800" b="1" dirty="0" smtClean="0">
                <a:solidFill>
                  <a:srgbClr val="3D25CB"/>
                </a:solidFill>
                <a:latin typeface="Arial Black" pitchFamily="34" charset="0"/>
                <a:cs typeface="Calibri" panose="020F0502020204030204" pitchFamily="34" charset="0"/>
                <a:sym typeface="Erie Bold"/>
                <a:hlinkClick r:id="rId3"/>
              </a:rPr>
              <a:t>laura.schwerz@previdencia.gov.br</a:t>
            </a:r>
            <a:endParaRPr lang="en-US" altLang="pt-BR" sz="2800" b="1" dirty="0" smtClean="0">
              <a:solidFill>
                <a:srgbClr val="3D25CB"/>
              </a:solidFill>
              <a:latin typeface="Arial Black" pitchFamily="34" charset="0"/>
              <a:cs typeface="Calibri" panose="020F0502020204030204" pitchFamily="34" charset="0"/>
              <a:sym typeface="Erie Bold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800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LEONARDO DA SILVA MOTTA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800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  <a:hlinkClick r:id="rId4"/>
              </a:rPr>
              <a:t>leonardo.smotta@previdencia.gov.br</a:t>
            </a:r>
            <a:r>
              <a:rPr lang="en-US" altLang="pt-BR" sz="2800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pt-BR" sz="2800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(61)2021-5555</a:t>
            </a:r>
          </a:p>
          <a:p>
            <a:pPr algn="ctr" eaLnBrk="1" hangingPunct="1"/>
            <a:endParaRPr lang="pt-BR" altLang="pt-BR" b="1" dirty="0" smtClean="0">
              <a:solidFill>
                <a:srgbClr val="002060"/>
              </a:solidFill>
              <a:latin typeface="Arial Black" pitchFamily="34" charset="0"/>
              <a:cs typeface="Calibri" panose="020F0502020204030204" pitchFamily="34" charset="0"/>
              <a:sym typeface="Erie Bold"/>
            </a:endParaRPr>
          </a:p>
          <a:p>
            <a:pPr algn="ctr" eaLnBrk="1" hangingPunct="1"/>
            <a:r>
              <a:rPr lang="pt-BR" altLang="pt-BR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Departamento</a:t>
            </a:r>
            <a:r>
              <a:rPr lang="en-US" altLang="pt-BR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 dos Regimes de Previdência no Serviço </a:t>
            </a:r>
            <a:r>
              <a:rPr lang="en-US" altLang="pt-BR" b="1" dirty="0" err="1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Público</a:t>
            </a:r>
            <a:endParaRPr lang="en-US" altLang="pt-BR" b="1" dirty="0" smtClean="0">
              <a:solidFill>
                <a:srgbClr val="002060"/>
              </a:solidFill>
              <a:latin typeface="Arial Black" pitchFamily="34" charset="0"/>
              <a:cs typeface="Calibri" panose="020F0502020204030204" pitchFamily="34" charset="0"/>
              <a:sym typeface="Erie Bold"/>
            </a:endParaRPr>
          </a:p>
          <a:p>
            <a:pPr algn="ctr" eaLnBrk="1" hangingPunct="1"/>
            <a:r>
              <a:rPr lang="en-US" altLang="pt-BR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Secretaria de </a:t>
            </a:r>
            <a:r>
              <a:rPr lang="en-US" altLang="pt-BR" b="1" dirty="0" err="1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Políticas</a:t>
            </a:r>
            <a:r>
              <a:rPr lang="en-US" altLang="pt-BR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 de Previdência Social</a:t>
            </a:r>
          </a:p>
          <a:p>
            <a:pPr algn="ctr" eaLnBrk="1" hangingPunct="1"/>
            <a:r>
              <a:rPr lang="en-US" altLang="pt-BR" b="1" dirty="0" err="1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Ministério</a:t>
            </a:r>
            <a:r>
              <a:rPr lang="en-US" altLang="pt-BR" b="1" dirty="0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 da </a:t>
            </a:r>
            <a:r>
              <a:rPr lang="en-US" altLang="pt-BR" b="1" dirty="0" err="1" smtClean="0">
                <a:solidFill>
                  <a:srgbClr val="002060"/>
                </a:solidFill>
                <a:latin typeface="Arial Black" pitchFamily="34" charset="0"/>
                <a:cs typeface="Calibri" panose="020F0502020204030204" pitchFamily="34" charset="0"/>
                <a:sym typeface="Erie Bold"/>
              </a:rPr>
              <a:t>Fazenda</a:t>
            </a:r>
            <a:endParaRPr lang="en-US" altLang="pt-BR" b="1" dirty="0">
              <a:solidFill>
                <a:srgbClr val="002060"/>
              </a:solidFill>
              <a:latin typeface="Arial Black" pitchFamily="34" charset="0"/>
              <a:cs typeface="Calibri" panose="020F0502020204030204" pitchFamily="34" charset="0"/>
              <a:sym typeface="Erie Bold"/>
            </a:endParaRPr>
          </a:p>
        </p:txBody>
      </p:sp>
    </p:spTree>
    <p:extLst>
      <p:ext uri="{BB962C8B-B14F-4D97-AF65-F5344CB8AC3E}">
        <p14:creationId xmlns:p14="http://schemas.microsoft.com/office/powerpoint/2010/main" val="31544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9965" y="1100380"/>
            <a:ext cx="8493071" cy="538120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1800" b="1" i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400" b="1" i="1" dirty="0" smtClean="0">
              <a:solidFill>
                <a:srgbClr val="0033CC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2000" b="1" i="1" dirty="0" smtClean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61442" name="Picture 2" descr="C:\Users\Laura\AppData\Local\Microsoft\Windows\INetCache\IE\7MW0DMWF\obrigad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04136" cy="40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89655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JURÍDICO X REGIME PREVIDENCIÁRIO</a:t>
            </a:r>
            <a:endParaRPr lang="pt-BR" sz="2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412776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pt-BR" sz="20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segurados de RPPS (nos entes que o instituíram):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Servidores públicos titulares de cargo efetivo (servidor concursado sob o regime de Estatuto).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Magistrados, Ministros e Conselheiros dos Tribunais de Contas e membros do Ministério Público.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Servidores estabilizados por força do artigo 19 do ADCT, desde que submetidos a regime estatutário.</a:t>
            </a:r>
            <a:r>
              <a:rPr lang="pt-B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(*)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Servidores admitidos nos 5 anos anteriores à CF 1988, não estabilizados, desde que ocupem funções permanentes e submetidos a regime estatutário.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pt-BR" sz="2000" baseline="30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pt-BR" sz="2000" baseline="30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113654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segurados de RPPS (em todos os entes - CF - artigo 40, § 13):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Servidores ocupantes, exclusivamente, de cargo em comissão de livre nomeação e exoneração.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Empregados públicos (servidores concursados sob o regime da CLT).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Contratados para cargo ou função temporários.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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Titulares de mandato eletivo.</a:t>
            </a:r>
            <a:endParaRPr lang="pt-BR" baseline="30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92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89655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</a:t>
            </a:r>
            <a:r>
              <a:rPr lang="pt-BR" alt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PREVIDENCIÁRIO</a:t>
            </a:r>
            <a:endParaRPr lang="pt-BR" sz="2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06200" y="3140968"/>
          <a:ext cx="8856984" cy="2646452"/>
        </p:xfrm>
        <a:graphic>
          <a:graphicData uri="http://schemas.openxmlformats.org/drawingml/2006/table">
            <a:tbl>
              <a:tblPr/>
              <a:tblGrid>
                <a:gridCol w="1296144"/>
                <a:gridCol w="1440160"/>
                <a:gridCol w="1008112"/>
                <a:gridCol w="2052228"/>
                <a:gridCol w="1530170"/>
                <a:gridCol w="1530170"/>
              </a:tblGrid>
              <a:tr h="37089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REGIME </a:t>
                      </a: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PREVIDENCIÁRIO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19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REGIME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Nº DE ENTES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SERVIDORES</a:t>
                      </a:r>
                      <a:r>
                        <a:rPr lang="pt-BR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ATIVOS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9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RGPS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RPPS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9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RGPS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3.502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62,6%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1.760.995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1.760.995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RPPS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2.095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37,4%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1.155.803</a:t>
                      </a: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6.253.084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7.408.887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5.597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2.916.798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6.253.084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9.169.882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8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DRPSP/SPPS/MPS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31,8%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68,2%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100,0%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55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Regime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CADPREV (posição em 25/04/2016).   2) Servidores - CADPREV (RPPS) e RAIS (RGPS) (posição em 2014).</a:t>
                      </a:r>
                      <a:endParaRPr lang="pt-B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" marR="72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6200" y="1474622"/>
            <a:ext cx="88569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endParaRPr lang="pt-BR" sz="2400" baseline="30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A União, todos os Estados e Capitais, o Distrito Federal e mais de 2000 municípios possuem RPPS.</a:t>
            </a:r>
          </a:p>
        </p:txBody>
      </p:sp>
    </p:spTree>
    <p:extLst>
      <p:ext uri="{BB962C8B-B14F-4D97-AF65-F5344CB8AC3E}">
        <p14:creationId xmlns:p14="http://schemas.microsoft.com/office/powerpoint/2010/main" val="337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89655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SEGURADOS</a:t>
            </a:r>
            <a:endParaRPr lang="pt-BR" sz="2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07504" y="1628800"/>
          <a:ext cx="8928101" cy="4328168"/>
        </p:xfrm>
        <a:graphic>
          <a:graphicData uri="http://schemas.openxmlformats.org/drawingml/2006/table">
            <a:tbl>
              <a:tblPr/>
              <a:tblGrid>
                <a:gridCol w="1275443"/>
                <a:gridCol w="1275443"/>
                <a:gridCol w="1275443"/>
                <a:gridCol w="1275443"/>
                <a:gridCol w="1275443"/>
                <a:gridCol w="1275443"/>
                <a:gridCol w="1275443"/>
              </a:tblGrid>
              <a:tr h="784849">
                <a:tc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PENSIONISTAS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ATIVOS /</a:t>
                      </a:r>
                    </a:p>
                    <a:p>
                      <a:pPr algn="ctr" fontAlgn="ctr"/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APOSENTADOS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ATIVOS /</a:t>
                      </a:r>
                    </a:p>
                    <a:p>
                      <a:pPr algn="ctr" fontAlgn="ctr"/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APOS. + PENS.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8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UNIÃO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1.195.852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566.390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411.475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2.173.717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8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ESTADOS/DF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2.678.043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1.442.815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490.215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4.611.073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8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2.379.189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449.055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132.573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2.960.817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8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6.253.084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2.458.260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1.034.263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9.745.607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3599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923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DRPSP/SPPS/MPS - Dados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consolidados para Anuário Estatístico - 2014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89655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CAPITALIZAÇÃO DOS RECURSOS PREVIDENCIÁRIOS</a:t>
            </a:r>
            <a:endParaRPr lang="pt-BR" sz="2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-540568" y="1268760"/>
          <a:ext cx="102251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7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ma do Office">
  <a:themeElements>
    <a:clrScheme name="Personalizada 7">
      <a:dk1>
        <a:srgbClr val="262626"/>
      </a:dk1>
      <a:lt1>
        <a:srgbClr val="FFFFFF"/>
      </a:lt1>
      <a:dk2>
        <a:srgbClr val="323F4F"/>
      </a:dk2>
      <a:lt2>
        <a:srgbClr val="E7E6E6"/>
      </a:lt2>
      <a:accent1>
        <a:srgbClr val="2864A0"/>
      </a:accent1>
      <a:accent2>
        <a:srgbClr val="527C0E"/>
      </a:accent2>
      <a:accent3>
        <a:srgbClr val="5A5A5A"/>
      </a:accent3>
      <a:accent4>
        <a:srgbClr val="BC5610"/>
      </a:accent4>
      <a:accent5>
        <a:srgbClr val="037F7C"/>
      </a:accent5>
      <a:accent6>
        <a:srgbClr val="9B9003"/>
      </a:accent6>
      <a:hlink>
        <a:srgbClr val="0070C0"/>
      </a:hlink>
      <a:folHlink>
        <a:srgbClr val="C00000"/>
      </a:folHlink>
    </a:clrScheme>
    <a:fontScheme name="Personalizada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9641</TotalTime>
  <Words>2105</Words>
  <Application>Microsoft Office PowerPoint</Application>
  <PresentationFormat>Apresentação na tela (4:3)</PresentationFormat>
  <Paragraphs>359</Paragraphs>
  <Slides>59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8" baseType="lpstr">
      <vt:lpstr>Personalizar design</vt:lpstr>
      <vt:lpstr>Tema do Office</vt:lpstr>
      <vt:lpstr>1_Tema do Office</vt:lpstr>
      <vt:lpstr>2_Tema do Office</vt:lpstr>
      <vt:lpstr>3_Tema do Office</vt:lpstr>
      <vt:lpstr>Office Theme</vt:lpstr>
      <vt:lpstr>4_Tema do Office</vt:lpstr>
      <vt:lpstr>5_Tema do Office</vt:lpstr>
      <vt:lpstr>Picture</vt:lpstr>
      <vt:lpstr>Apresentação do PowerPoint</vt:lpstr>
      <vt:lpstr>Apresentação do PowerPoint</vt:lpstr>
      <vt:lpstr>REGIME JURÍDICO E REGIME PREVIDENCIÁRIO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FUNDAMENTAÇÃO LEGAL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TABELA DE CARGOS EMP. PÚBLICOS S-1030</vt:lpstr>
      <vt:lpstr>TABELA DE CARREIRAS PÚBLICAS S-1035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ATENÇÃO e 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Laura</cp:lastModifiedBy>
  <cp:revision>687</cp:revision>
  <cp:lastPrinted>2015-09-28T11:58:42Z</cp:lastPrinted>
  <dcterms:created xsi:type="dcterms:W3CDTF">2010-04-15T18:10:19Z</dcterms:created>
  <dcterms:modified xsi:type="dcterms:W3CDTF">2016-12-02T10:37:33Z</dcterms:modified>
</cp:coreProperties>
</file>