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323" r:id="rId3"/>
    <p:sldId id="338" r:id="rId4"/>
    <p:sldId id="337" r:id="rId5"/>
    <p:sldId id="340" r:id="rId6"/>
    <p:sldId id="341" r:id="rId7"/>
  </p:sldIdLst>
  <p:sldSz cx="9144000" cy="6858000" type="screen4x3"/>
  <p:notesSz cx="7010400" cy="92964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>
      <p:cViewPr>
        <p:scale>
          <a:sx n="100" d="100"/>
          <a:sy n="100" d="100"/>
        </p:scale>
        <p:origin x="522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830" tIns="46415" rIns="92830" bIns="46415" anchor="ctr"/>
          <a:lstStyle/>
          <a:p>
            <a:endParaRPr lang="pt-BR" altLang="pt-BR"/>
          </a:p>
        </p:txBody>
      </p:sp>
      <p:sp>
        <p:nvSpPr>
          <p:cNvPr id="14339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830" tIns="46415" rIns="92830" bIns="46415" anchor="ctr"/>
          <a:lstStyle/>
          <a:p>
            <a:endParaRPr lang="pt-BR" altLang="pt-BR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830" tIns="46415" rIns="92830" bIns="46415" anchor="ctr"/>
          <a:lstStyle/>
          <a:p>
            <a:endParaRPr lang="pt-BR" alt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0338" y="0"/>
            <a:ext cx="3035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7511" rIns="91368" bIns="47511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4480" algn="l"/>
                <a:tab pos="910571" algn="l"/>
                <a:tab pos="1366662" algn="l"/>
                <a:tab pos="1822754" algn="l"/>
                <a:tab pos="2278845" algn="l"/>
                <a:tab pos="2734937" algn="l"/>
                <a:tab pos="3191027" algn="l"/>
                <a:tab pos="3647119" algn="l"/>
                <a:tab pos="4103210" algn="l"/>
                <a:tab pos="4559302" algn="l"/>
                <a:tab pos="5015393" algn="l"/>
                <a:tab pos="5471484" algn="l"/>
                <a:tab pos="5927575" algn="l"/>
                <a:tab pos="6383667" algn="l"/>
                <a:tab pos="6839758" algn="l"/>
                <a:tab pos="7295850" algn="l"/>
                <a:tab pos="7751940" algn="l"/>
                <a:tab pos="8208032" algn="l"/>
                <a:tab pos="8664123" algn="l"/>
                <a:tab pos="9120215" algn="l"/>
              </a:tabLst>
              <a:defRPr sz="1200">
                <a:solidFill>
                  <a:srgbClr val="000000"/>
                </a:solidFill>
                <a:latin typeface="Calibri" pitchFamily="32" charset="0"/>
                <a:ea typeface="MS PGothic" pitchFamily="32" charset="-128"/>
              </a:defRPr>
            </a:lvl1pPr>
          </a:lstStyle>
          <a:p>
            <a:pPr>
              <a:defRPr/>
            </a:pPr>
            <a:r>
              <a:rPr lang="pt-BR"/>
              <a:t>10/06/12</a:t>
            </a:r>
          </a:p>
        </p:txBody>
      </p:sp>
      <p:sp>
        <p:nvSpPr>
          <p:cNvPr id="14342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5025" cy="34829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01675" y="4416425"/>
            <a:ext cx="5603875" cy="417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7511" rIns="91368" bIns="47511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830" tIns="46415" rIns="92830" bIns="46415" anchor="ctr"/>
          <a:lstStyle/>
          <a:p>
            <a:endParaRPr lang="pt-BR" altLang="pt-BR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970338" y="8829675"/>
            <a:ext cx="3035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7511" rIns="91368" bIns="47511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4480" algn="l"/>
                <a:tab pos="910571" algn="l"/>
                <a:tab pos="1366662" algn="l"/>
                <a:tab pos="1822754" algn="l"/>
                <a:tab pos="2278845" algn="l"/>
                <a:tab pos="2734937" algn="l"/>
                <a:tab pos="3191027" algn="l"/>
                <a:tab pos="3647119" algn="l"/>
                <a:tab pos="4103210" algn="l"/>
                <a:tab pos="4559302" algn="l"/>
                <a:tab pos="5015393" algn="l"/>
                <a:tab pos="5471484" algn="l"/>
                <a:tab pos="5927575" algn="l"/>
                <a:tab pos="6383667" algn="l"/>
                <a:tab pos="6839758" algn="l"/>
                <a:tab pos="7295850" algn="l"/>
                <a:tab pos="7751940" algn="l"/>
                <a:tab pos="8208032" algn="l"/>
                <a:tab pos="8664123" algn="l"/>
                <a:tab pos="9120215" algn="l"/>
              </a:tabLst>
              <a:defRPr sz="1200">
                <a:solidFill>
                  <a:srgbClr val="000000"/>
                </a:solidFill>
                <a:latin typeface="Calibri" pitchFamily="32" charset="0"/>
                <a:ea typeface="MS PGothic" pitchFamily="32" charset="-128"/>
              </a:defRPr>
            </a:lvl1pPr>
          </a:lstStyle>
          <a:p>
            <a:pPr>
              <a:defRPr/>
            </a:pPr>
            <a:fld id="{ED0819AC-817D-4F80-ACEA-339E89452C5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2979386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BR" altLang="pt-BR" smtClean="0">
                <a:latin typeface="Calibri" pitchFamily="34" charset="0"/>
                <a:ea typeface="MS PGothic" pitchFamily="34" charset="-128"/>
              </a:rPr>
              <a:t>10/06/12</a:t>
            </a:r>
          </a:p>
        </p:txBody>
      </p:sp>
      <p:sp>
        <p:nvSpPr>
          <p:cNvPr id="1536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ED8EF5-C3BE-4366-B69B-1D48582F5D1F}" type="slidenum">
              <a:rPr lang="pt-BR" altLang="pt-BR" smtClean="0">
                <a:latin typeface="Calibri" pitchFamily="34" charset="0"/>
                <a:ea typeface="MS PGothic" pitchFamily="34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pt-BR" altLang="pt-BR" smtClean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536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63"/>
              </a:spcBef>
              <a:buClrTx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</a:pPr>
            <a:endParaRPr lang="pt-BR" altLang="pt-BR" smtClean="0">
              <a:latin typeface="Calibri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BR" altLang="pt-BR" smtClean="0">
                <a:latin typeface="Calibri" pitchFamily="34" charset="0"/>
                <a:ea typeface="MS PGothic" pitchFamily="34" charset="-128"/>
              </a:rPr>
              <a:t>10/06/12</a:t>
            </a:r>
          </a:p>
        </p:txBody>
      </p:sp>
      <p:sp>
        <p:nvSpPr>
          <p:cNvPr id="16387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A4AA47E-5AB3-4351-9274-EE3EA4C4FE64}" type="slidenum">
              <a:rPr lang="pt-BR" altLang="pt-BR" smtClean="0">
                <a:latin typeface="Calibri" pitchFamily="34" charset="0"/>
                <a:ea typeface="MS PGothic" pitchFamily="34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pt-BR" altLang="pt-BR" smtClean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638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BR" altLang="pt-BR" smtClean="0">
                <a:latin typeface="Calibri" pitchFamily="34" charset="0"/>
                <a:ea typeface="MS PGothic" pitchFamily="34" charset="-128"/>
              </a:rPr>
              <a:t>10/06/12</a:t>
            </a:r>
          </a:p>
        </p:txBody>
      </p:sp>
      <p:sp>
        <p:nvSpPr>
          <p:cNvPr id="16387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A4AA47E-5AB3-4351-9274-EE3EA4C4FE64}" type="slidenum">
              <a:rPr lang="pt-BR" altLang="pt-BR" smtClean="0">
                <a:latin typeface="Calibri" pitchFamily="34" charset="0"/>
                <a:ea typeface="MS PGothic" pitchFamily="34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pt-BR" altLang="pt-BR" smtClean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638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BR" altLang="pt-BR" smtClean="0">
                <a:latin typeface="Calibri" pitchFamily="34" charset="0"/>
                <a:ea typeface="MS PGothic" pitchFamily="34" charset="-128"/>
              </a:rPr>
              <a:t>10/06/12</a:t>
            </a:r>
          </a:p>
        </p:txBody>
      </p:sp>
      <p:sp>
        <p:nvSpPr>
          <p:cNvPr id="1741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6B2389-6C62-4605-9805-68E676C63F44}" type="slidenum">
              <a:rPr lang="pt-BR" altLang="pt-BR" smtClean="0">
                <a:latin typeface="Calibri" pitchFamily="34" charset="0"/>
                <a:ea typeface="MS PGothic" pitchFamily="34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pt-BR" altLang="pt-BR" smtClean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741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BR" altLang="pt-BR" smtClean="0">
                <a:latin typeface="Calibri" pitchFamily="34" charset="0"/>
                <a:ea typeface="MS PGothic" pitchFamily="34" charset="-128"/>
              </a:rPr>
              <a:t>10/06/12</a:t>
            </a:r>
          </a:p>
        </p:txBody>
      </p:sp>
      <p:sp>
        <p:nvSpPr>
          <p:cNvPr id="1741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6B2389-6C62-4605-9805-68E676C63F44}" type="slidenum">
              <a:rPr lang="pt-BR" altLang="pt-BR" smtClean="0">
                <a:latin typeface="Calibri" pitchFamily="34" charset="0"/>
                <a:ea typeface="MS PGothic" pitchFamily="34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pt-BR" altLang="pt-BR" smtClean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741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BR" altLang="pt-BR" smtClean="0">
                <a:latin typeface="Calibri" pitchFamily="34" charset="0"/>
                <a:ea typeface="MS PGothic" pitchFamily="34" charset="-128"/>
              </a:rPr>
              <a:t>10/06/12</a:t>
            </a:r>
          </a:p>
        </p:txBody>
      </p:sp>
      <p:sp>
        <p:nvSpPr>
          <p:cNvPr id="1741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4025" algn="l"/>
                <a:tab pos="909638" algn="l"/>
                <a:tab pos="1365250" algn="l"/>
                <a:tab pos="1822450" algn="l"/>
                <a:tab pos="2278063" algn="l"/>
                <a:tab pos="2733675" algn="l"/>
                <a:tab pos="3190875" algn="l"/>
                <a:tab pos="3646488" algn="l"/>
                <a:tab pos="4102100" algn="l"/>
                <a:tab pos="4559300" algn="l"/>
                <a:tab pos="5014913" algn="l"/>
                <a:tab pos="5470525" algn="l"/>
                <a:tab pos="5926138" algn="l"/>
                <a:tab pos="6383338" algn="l"/>
                <a:tab pos="6838950" algn="l"/>
                <a:tab pos="7294563" algn="l"/>
                <a:tab pos="7751763" algn="l"/>
                <a:tab pos="8207375" algn="l"/>
                <a:tab pos="8662988" algn="l"/>
                <a:tab pos="91201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6B2389-6C62-4605-9805-68E676C63F44}" type="slidenum">
              <a:rPr lang="pt-BR" altLang="pt-BR" smtClean="0">
                <a:latin typeface="Calibri" pitchFamily="34" charset="0"/>
                <a:ea typeface="MS PGothic" pitchFamily="34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pt-BR" altLang="pt-BR" smtClean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741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2E37D-B19F-4BAB-B153-69310F56396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3282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4597F-0FD0-408A-B547-1C471C91DF5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977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7813" y="128588"/>
            <a:ext cx="2055812" cy="59944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8213" cy="5994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EFEA-6777-4743-B817-FF60BF51C39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502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D8BA8-423F-42CE-9B94-5717DBB4C7E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625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30E94-82B7-4A43-8A98-87552D90AE5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646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6571E-D50D-4399-BAAE-302AAF88858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139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BEDCA-8D0D-4B79-AFDF-96180DC6186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495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F5CA4-E10E-4337-BFA2-2B19089A2F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378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4BC09-FD26-46F1-8620-C78653C2FE5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231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1261E-80B7-460E-802D-D6FCE954441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0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E32AF-64F3-44A7-8DBA-45CEFDC08A7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3853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6425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Click to edit the outline text format</a:t>
            </a:r>
          </a:p>
          <a:p>
            <a:pPr lvl="1"/>
            <a:r>
              <a:rPr lang="en-GB" altLang="pt-BR" smtClean="0"/>
              <a:t>Second Outline Level</a:t>
            </a:r>
          </a:p>
          <a:p>
            <a:pPr lvl="2"/>
            <a:r>
              <a:rPr lang="en-GB" altLang="pt-BR" smtClean="0"/>
              <a:t>Third Outline Level</a:t>
            </a:r>
          </a:p>
          <a:p>
            <a:pPr lvl="3"/>
            <a:r>
              <a:rPr lang="en-GB" altLang="pt-BR" smtClean="0"/>
              <a:t>Fourth Outline Level</a:t>
            </a:r>
          </a:p>
          <a:p>
            <a:pPr lvl="4"/>
            <a:r>
              <a:rPr lang="en-GB" altLang="pt-BR" smtClean="0"/>
              <a:t>Fifth Outline Level</a:t>
            </a:r>
          </a:p>
          <a:p>
            <a:pPr lvl="4"/>
            <a:r>
              <a:rPr lang="en-GB" altLang="pt-BR" smtClean="0"/>
              <a:t>Sixth Outline Level</a:t>
            </a:r>
          </a:p>
          <a:p>
            <a:pPr lvl="4"/>
            <a:r>
              <a:rPr lang="en-GB" altLang="pt-BR" smtClean="0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3175"/>
            <a:ext cx="2130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S PGothic" pitchFamily="32" charset="-128"/>
              </a:defRPr>
            </a:lvl1pPr>
          </a:lstStyle>
          <a:p>
            <a:pPr>
              <a:defRPr/>
            </a:pPr>
            <a:r>
              <a:rPr lang="pt-BR"/>
              <a:t>06/10/12</a:t>
            </a:r>
            <a:endParaRPr lang="en-US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354763"/>
            <a:ext cx="2895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126163"/>
            <a:ext cx="2130425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S PGothic" pitchFamily="32" charset="-128"/>
              </a:defRPr>
            </a:lvl1pPr>
          </a:lstStyle>
          <a:p>
            <a:pPr>
              <a:defRPr/>
            </a:pPr>
            <a:fld id="{456FF215-64B1-4CAE-B82E-22223D76400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servidores/Servidores%20DDPE%20-%202010%20a%20JUNHO%202014.xls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servidores/Servidores%20DDPE%20-%202010%20a%20JUNHO%202014.xls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5" Type="http://schemas.openxmlformats.org/officeDocument/2006/relationships/hyperlink" Target="mailto:esocial@fazenda.sp.gov.br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3924300" y="1557338"/>
            <a:ext cx="52197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pt-BR" sz="2900" b="1" dirty="0" smtClean="0">
              <a:latin typeface="Verdan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pt-BR" sz="2900" b="1" dirty="0">
              <a:latin typeface="Verdan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2900" b="1" dirty="0" smtClean="0">
                <a:latin typeface="Verdana" pitchFamily="34" charset="0"/>
              </a:rPr>
              <a:t>eSocial – Governo do Estado de São Paulo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pt-BR" sz="2900" b="1" dirty="0">
              <a:latin typeface="Verdan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2900" b="1" dirty="0" smtClean="0">
                <a:latin typeface="Verdana" pitchFamily="34" charset="0"/>
              </a:rPr>
              <a:t>Recife-PE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pt-BR" sz="2900" b="1" dirty="0">
              <a:latin typeface="Verdan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2000" b="1" dirty="0" smtClean="0">
                <a:latin typeface="Verdana" pitchFamily="34" charset="0"/>
              </a:rPr>
              <a:t> 1º/12/2016</a:t>
            </a:r>
            <a:endParaRPr lang="en-US" altLang="pt-BR" sz="2000" b="1" dirty="0">
              <a:latin typeface="Verdan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pt-BR" sz="2900" b="1" dirty="0">
              <a:latin typeface="Verdan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pt-BR" sz="2900" b="1" i="1" dirty="0">
              <a:latin typeface="Verdana" pitchFamily="34" charset="0"/>
            </a:endParaRPr>
          </a:p>
        </p:txBody>
      </p:sp>
      <p:sp>
        <p:nvSpPr>
          <p:cNvPr id="2051" name="Espaço Reservado para Número de Slide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F70CDCE-8A91-4560-8981-ED79E3557F94}" type="slidenum">
              <a:rPr lang="en-US" altLang="pt-BR" sz="18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pt-BR" sz="1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846138" y="452438"/>
            <a:ext cx="7678737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2400" b="1" dirty="0">
                <a:solidFill>
                  <a:srgbClr val="C0504D"/>
                </a:solidFill>
              </a:rPr>
              <a:t>eSocial – Governo do Estado de São Paulo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815975" y="1341438"/>
            <a:ext cx="7534275" cy="4613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342900" indent="-342900" algn="just">
              <a:buFont typeface="Times New Roman" pitchFamily="18" charset="0"/>
              <a:buAutoNum type="arabicParenR"/>
              <a:defRPr/>
            </a:pPr>
            <a:endParaRPr lang="pt-BR" sz="1600" b="1" dirty="0" smtClean="0">
              <a:solidFill>
                <a:schemeClr val="tx1"/>
              </a:solidFill>
              <a:hlinkClick r:id="rId3" action="ppaction://hlinkfile"/>
            </a:endParaRPr>
          </a:p>
          <a:p>
            <a:pPr marL="361950" indent="-361950" algn="ctr">
              <a:tabLst>
                <a:tab pos="542925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>MEDIDAS DO GOVERNO DO ESTADO DE SÃO PAULO</a:t>
            </a:r>
          </a:p>
          <a:p>
            <a:pPr marL="361950" indent="-361950" algn="just">
              <a:tabLst>
                <a:tab pos="542925" algn="l"/>
              </a:tabLst>
              <a:defRPr/>
            </a:pPr>
            <a:endParaRPr lang="pt-BR" sz="1600" b="1" dirty="0" smtClean="0">
              <a:solidFill>
                <a:schemeClr val="tx1"/>
              </a:solidFill>
              <a:latin typeface="+mn-lt"/>
            </a:endParaRPr>
          </a:p>
          <a:p>
            <a:pPr marL="361950" indent="-361950" algn="just">
              <a:tabLst>
                <a:tab pos="542925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>Criação de Grupo de Trabalho 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com o objetivo de propor medidas necessárias visando</a:t>
            </a:r>
          </a:p>
          <a:p>
            <a:pPr algn="just"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a implementação do eSocial </a:t>
            </a:r>
            <a:r>
              <a:rPr lang="pt-BR" sz="1600" dirty="0" smtClean="0">
                <a:solidFill>
                  <a:schemeClr val="tx1"/>
                </a:solidFill>
              </a:rPr>
              <a:t>no âmbito do Poder </a:t>
            </a:r>
            <a:r>
              <a:rPr lang="pt-BR" sz="1600" dirty="0">
                <a:solidFill>
                  <a:schemeClr val="tx1"/>
                </a:solidFill>
              </a:rPr>
              <a:t>Executivo </a:t>
            </a:r>
            <a:r>
              <a:rPr lang="pt-BR" sz="1600" dirty="0" smtClean="0">
                <a:solidFill>
                  <a:schemeClr val="tx1"/>
                </a:solidFill>
              </a:rPr>
              <a:t>(Administração </a:t>
            </a:r>
            <a:r>
              <a:rPr lang="pt-BR" sz="1600" dirty="0">
                <a:solidFill>
                  <a:schemeClr val="tx1"/>
                </a:solidFill>
              </a:rPr>
              <a:t>Direta e </a:t>
            </a:r>
            <a:r>
              <a:rPr lang="pt-BR" sz="1600" dirty="0" smtClean="0">
                <a:solidFill>
                  <a:schemeClr val="tx1"/>
                </a:solidFill>
              </a:rPr>
              <a:t>Autárquica)  - </a:t>
            </a: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>Decreto nº </a:t>
            </a:r>
            <a:r>
              <a:rPr lang="pt-BR" sz="1600" b="1" dirty="0">
                <a:solidFill>
                  <a:schemeClr val="tx1"/>
                </a:solidFill>
                <a:latin typeface="+mn-lt"/>
              </a:rPr>
              <a:t>61.331, </a:t>
            </a: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>de </a:t>
            </a:r>
            <a:r>
              <a:rPr lang="pt-BR" sz="1600" b="1" dirty="0">
                <a:solidFill>
                  <a:schemeClr val="tx1"/>
                </a:solidFill>
                <a:latin typeface="+mn-lt"/>
              </a:rPr>
              <a:t>23 </a:t>
            </a: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>de junho de 2015.</a:t>
            </a:r>
            <a:endParaRPr lang="pt-BR" sz="1600" dirty="0" smtClean="0">
              <a:solidFill>
                <a:schemeClr val="tx1"/>
              </a:solidFill>
              <a:latin typeface="+mn-lt"/>
            </a:endParaRPr>
          </a:p>
          <a:p>
            <a:pPr marL="361950" indent="-361950" algn="just">
              <a:tabLst>
                <a:tab pos="542925" algn="l"/>
              </a:tabLst>
              <a:defRPr/>
            </a:pPr>
            <a:endParaRPr lang="pt-BR" sz="1600" dirty="0" smtClean="0">
              <a:solidFill>
                <a:schemeClr val="tx1"/>
              </a:solidFill>
              <a:latin typeface="+mn-lt"/>
            </a:endParaRPr>
          </a:p>
          <a:p>
            <a:pPr algn="just"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O </a:t>
            </a:r>
            <a:r>
              <a:rPr lang="pt-BR" sz="1600" dirty="0">
                <a:solidFill>
                  <a:schemeClr val="tx1"/>
                </a:solidFill>
                <a:latin typeface="+mn-lt"/>
              </a:rPr>
              <a:t>Grupo 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de </a:t>
            </a:r>
            <a:r>
              <a:rPr lang="pt-BR" sz="1600" dirty="0">
                <a:solidFill>
                  <a:schemeClr val="tx1"/>
                </a:solidFill>
                <a:latin typeface="+mn-lt"/>
              </a:rPr>
              <a:t>Trabalho 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é integrado </a:t>
            </a:r>
            <a:r>
              <a:rPr lang="pt-BR" sz="1600" dirty="0">
                <a:solidFill>
                  <a:schemeClr val="tx1"/>
                </a:solidFill>
                <a:latin typeface="+mn-lt"/>
              </a:rPr>
              <a:t>pelos seguintes 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órgãos/entidades, que possuem maior volume de processamento:</a:t>
            </a:r>
          </a:p>
          <a:p>
            <a:pPr marL="361950" indent="-361950" algn="just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Secretaria </a:t>
            </a:r>
            <a:r>
              <a:rPr lang="pt-BR" sz="1600" dirty="0">
                <a:solidFill>
                  <a:schemeClr val="tx1"/>
                </a:solidFill>
                <a:latin typeface="+mn-lt"/>
              </a:rPr>
              <a:t>da Fazenda, a quem caberá a coordenação dos 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trabalhos;</a:t>
            </a:r>
          </a:p>
          <a:p>
            <a:pPr marL="361950" indent="-361950" algn="just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Polícia </a:t>
            </a:r>
            <a:r>
              <a:rPr lang="pt-BR" sz="1600" dirty="0">
                <a:solidFill>
                  <a:schemeClr val="tx1"/>
                </a:solidFill>
                <a:latin typeface="+mn-lt"/>
              </a:rPr>
              <a:t>Militar do Estado de São 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Paulo;</a:t>
            </a:r>
          </a:p>
          <a:p>
            <a:pPr marL="361950" indent="-361950" algn="just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São </a:t>
            </a:r>
            <a:r>
              <a:rPr lang="pt-BR" sz="1600" dirty="0">
                <a:solidFill>
                  <a:schemeClr val="tx1"/>
                </a:solidFill>
                <a:latin typeface="+mn-lt"/>
              </a:rPr>
              <a:t>Paulo Previdência - 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SPPREV;</a:t>
            </a:r>
          </a:p>
          <a:p>
            <a:pPr marL="285750" indent="-285750" algn="just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  Companhia </a:t>
            </a:r>
            <a:r>
              <a:rPr lang="pt-BR" sz="1600" dirty="0">
                <a:solidFill>
                  <a:schemeClr val="tx1"/>
                </a:solidFill>
                <a:latin typeface="+mn-lt"/>
              </a:rPr>
              <a:t>de Processamento de Dados do Estado de São Paulo - PRODESP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  Secretaria </a:t>
            </a:r>
            <a:r>
              <a:rPr lang="pt-BR" sz="1600" dirty="0">
                <a:solidFill>
                  <a:schemeClr val="tx1"/>
                </a:solidFill>
                <a:latin typeface="+mn-lt"/>
              </a:rPr>
              <a:t>da Educação;</a:t>
            </a:r>
          </a:p>
          <a:p>
            <a:pPr marL="361950" indent="-361950" algn="just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pt-BR" sz="1600" dirty="0">
                <a:solidFill>
                  <a:schemeClr val="tx1"/>
                </a:solidFill>
                <a:latin typeface="+mn-lt"/>
              </a:rPr>
              <a:t>Secretaria do Planejamento e </a:t>
            </a: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Gestão (Unidade Central de Recursos Humanos do Estado);</a:t>
            </a:r>
          </a:p>
          <a:p>
            <a:pPr marL="361950" indent="-361950" algn="just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  <a:latin typeface="+mn-lt"/>
              </a:rPr>
              <a:t>Convidados que </a:t>
            </a:r>
            <a:r>
              <a:rPr lang="pt-BR" sz="1600" dirty="0" smtClean="0">
                <a:solidFill>
                  <a:schemeClr val="tx1"/>
                </a:solidFill>
              </a:rPr>
              <a:t>por </a:t>
            </a:r>
            <a:r>
              <a:rPr lang="pt-BR" sz="1600" dirty="0">
                <a:solidFill>
                  <a:schemeClr val="tx1"/>
                </a:solidFill>
              </a:rPr>
              <a:t>seus conhecimentos e experiência </a:t>
            </a:r>
            <a:r>
              <a:rPr lang="pt-BR" sz="1600" dirty="0" smtClean="0">
                <a:solidFill>
                  <a:schemeClr val="tx1"/>
                </a:solidFill>
              </a:rPr>
              <a:t>profissional, possam </a:t>
            </a:r>
            <a:r>
              <a:rPr lang="pt-BR" sz="1600" dirty="0">
                <a:solidFill>
                  <a:schemeClr val="tx1"/>
                </a:solidFill>
              </a:rPr>
              <a:t>contribuir para a execução dos </a:t>
            </a:r>
            <a:r>
              <a:rPr lang="pt-BR" sz="1600" dirty="0" smtClean="0">
                <a:solidFill>
                  <a:schemeClr val="tx1"/>
                </a:solidFill>
              </a:rPr>
              <a:t>trabalhos.</a:t>
            </a:r>
            <a:endParaRPr lang="pt-BR" sz="1400" dirty="0" smtClean="0">
              <a:solidFill>
                <a:schemeClr val="tx1"/>
              </a:solidFill>
              <a:latin typeface="+mn-lt"/>
            </a:endParaRPr>
          </a:p>
          <a:p>
            <a:pPr marL="342900" indent="-342900" algn="just">
              <a:buFont typeface="Times New Roman" pitchFamily="18" charset="0"/>
              <a:buAutoNum type="arabicParenR" startAt="2"/>
              <a:tabLst>
                <a:tab pos="542925" algn="l"/>
              </a:tabLst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tabLst>
                <a:tab pos="542925" algn="l"/>
              </a:tabLst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/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/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u="sng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u="sng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8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61950" indent="-361950" algn="just">
              <a:buFont typeface="Times New Roman" pitchFamily="18" charset="0"/>
              <a:buAutoNum type="arabicParenR" startAt="9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marL="446088" indent="-446088"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3076" name="Espaço Reservado para Número de Slide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A66038B-D200-4A16-B5E8-5BCBF8EE6DD5}" type="slidenum">
              <a:rPr lang="en-US" altLang="pt-BR" sz="18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pt-BR" sz="1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846138" y="452438"/>
            <a:ext cx="7678737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2400" b="1" dirty="0">
                <a:solidFill>
                  <a:srgbClr val="C0504D"/>
                </a:solidFill>
              </a:rPr>
              <a:t>eSocial – Governo do Estado de São Paulo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815975" y="1341438"/>
            <a:ext cx="7534275" cy="4613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342900" indent="-342900" algn="just">
              <a:buFont typeface="Times New Roman" pitchFamily="18" charset="0"/>
              <a:buAutoNum type="arabicParenR"/>
              <a:defRPr/>
            </a:pPr>
            <a:endParaRPr lang="pt-BR" sz="1600" b="1" dirty="0" smtClean="0">
              <a:solidFill>
                <a:schemeClr val="tx1"/>
              </a:solidFill>
              <a:hlinkClick r:id="rId3" action="ppaction://hlinkfile"/>
            </a:endParaRPr>
          </a:p>
          <a:p>
            <a:pPr marL="361950" indent="-361950" algn="ctr">
              <a:tabLst>
                <a:tab pos="542925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>MEDIDAS PROPOSTAS PELO GRUPO DE TRABALHO</a:t>
            </a:r>
            <a:endParaRPr lang="pt-BR" sz="1600" dirty="0">
              <a:solidFill>
                <a:schemeClr val="tx1"/>
              </a:solidFill>
              <a:latin typeface="+mn-lt"/>
            </a:endParaRPr>
          </a:p>
          <a:p>
            <a:pPr marL="361950" indent="-361950" algn="ctr">
              <a:tabLst>
                <a:tab pos="542925" algn="l"/>
              </a:tabLst>
              <a:defRPr/>
            </a:pPr>
            <a:endParaRPr lang="pt-BR" sz="1600" dirty="0" smtClean="0">
              <a:solidFill>
                <a:schemeClr val="tx1"/>
              </a:solidFill>
              <a:latin typeface="+mn-lt"/>
            </a:endParaRPr>
          </a:p>
          <a:p>
            <a:pPr algn="just"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Devido </a:t>
            </a:r>
            <a:r>
              <a:rPr lang="pt-BR" sz="1600" dirty="0">
                <a:solidFill>
                  <a:schemeClr val="tx1"/>
                </a:solidFill>
              </a:rPr>
              <a:t>a grande quantidade de Órgãos/Entidades e unidades produtoras das informações dos </a:t>
            </a:r>
            <a:r>
              <a:rPr lang="pt-BR" sz="1600" dirty="0" smtClean="0">
                <a:solidFill>
                  <a:schemeClr val="tx1"/>
                </a:solidFill>
              </a:rPr>
              <a:t>servidores no âmbito do </a:t>
            </a:r>
            <a:r>
              <a:rPr lang="pt-BR" sz="1600" dirty="0">
                <a:solidFill>
                  <a:schemeClr val="tx1"/>
                </a:solidFill>
              </a:rPr>
              <a:t>Governo do Estado de São </a:t>
            </a:r>
            <a:r>
              <a:rPr lang="pt-BR" sz="1600" dirty="0" smtClean="0">
                <a:solidFill>
                  <a:schemeClr val="tx1"/>
                </a:solidFill>
              </a:rPr>
              <a:t>Paulo e devido a ausência de um Sistema único de Recursos Humanos nestes Órgãos/Entidades, a proposta é:</a:t>
            </a:r>
          </a:p>
          <a:p>
            <a:pPr algn="just">
              <a:tabLst>
                <a:tab pos="542925" algn="l"/>
              </a:tabLst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tabLst>
                <a:tab pos="542925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1 - Desenvolvermos uma solução para agregar (CNPJ/CPF) todas as informações necessárias para o eSocial.</a:t>
            </a:r>
          </a:p>
          <a:p>
            <a:pPr algn="just">
              <a:tabLst>
                <a:tab pos="542925" algn="l"/>
              </a:tabLst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tabLst>
                <a:tab pos="542925" algn="l"/>
              </a:tabLst>
              <a:defRPr/>
            </a:pPr>
            <a:r>
              <a:rPr lang="pt-BR" sz="1600" dirty="0">
                <a:solidFill>
                  <a:schemeClr val="tx1"/>
                </a:solidFill>
              </a:rPr>
              <a:t>Nesta solução será agregada todas as informações dos diversos Sistemas de RH e  Folha de Pagamento, recadastramento do servidor público, etc.</a:t>
            </a:r>
          </a:p>
          <a:p>
            <a:pPr algn="just">
              <a:tabLst>
                <a:tab pos="542925" algn="l"/>
              </a:tabLst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tabLst>
                <a:tab pos="542925" algn="l"/>
              </a:tabLst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/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/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u="sng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u="sng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8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61950" indent="-361950" algn="just">
              <a:buFont typeface="Times New Roman" pitchFamily="18" charset="0"/>
              <a:buAutoNum type="arabicParenR" startAt="9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marL="446088" indent="-446088"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3076" name="Espaço Reservado para Número de Slide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A66038B-D200-4A16-B5E8-5BCBF8EE6DD5}" type="slidenum">
              <a:rPr lang="en-US" altLang="pt-BR" sz="1800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pt-BR" sz="1800" smtClean="0"/>
          </a:p>
        </p:txBody>
      </p:sp>
    </p:spTree>
    <p:extLst>
      <p:ext uri="{BB962C8B-B14F-4D97-AF65-F5344CB8AC3E}">
        <p14:creationId xmlns:p14="http://schemas.microsoft.com/office/powerpoint/2010/main" xmlns="" val="3226781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846138" y="452438"/>
            <a:ext cx="7678737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pt-BR" sz="2400" b="1" dirty="0">
              <a:solidFill>
                <a:srgbClr val="C0504D"/>
              </a:solidFill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815975" y="1341438"/>
            <a:ext cx="7534275" cy="4613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>
              <a:solidFill>
                <a:schemeClr val="tx1"/>
              </a:solidFill>
            </a:endParaRPr>
          </a:p>
          <a:p>
            <a:pPr marL="0" lvl="1" indent="0" algn="just"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2 – </a:t>
            </a:r>
            <a:r>
              <a:rPr lang="pt-BR" sz="1600" dirty="0">
                <a:solidFill>
                  <a:schemeClr val="tx1"/>
                </a:solidFill>
              </a:rPr>
              <a:t>O estabelecimento de cronograma para a consolidação dos dados e para a transmissão dos mesmos ao </a:t>
            </a:r>
            <a:r>
              <a:rPr lang="pt-BR" sz="1600" dirty="0" err="1" smtClean="0">
                <a:solidFill>
                  <a:schemeClr val="tx1"/>
                </a:solidFill>
              </a:rPr>
              <a:t>eSocial</a:t>
            </a:r>
            <a:r>
              <a:rPr lang="pt-BR" sz="1600" dirty="0" smtClean="0">
                <a:solidFill>
                  <a:schemeClr val="tx1"/>
                </a:solidFill>
              </a:rPr>
              <a:t>.</a:t>
            </a:r>
          </a:p>
          <a:p>
            <a:pPr marL="0" lvl="1" indent="0"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0" lvl="1" indent="0" algn="just"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3 – </a:t>
            </a:r>
            <a:r>
              <a:rPr lang="pt-BR" sz="1600" dirty="0">
                <a:solidFill>
                  <a:schemeClr val="tx1"/>
                </a:solidFill>
              </a:rPr>
              <a:t>A proposição de </a:t>
            </a:r>
            <a:r>
              <a:rPr lang="pt-BR" sz="1600" dirty="0" smtClean="0">
                <a:solidFill>
                  <a:schemeClr val="tx1"/>
                </a:solidFill>
              </a:rPr>
              <a:t>Decreto </a:t>
            </a:r>
            <a:r>
              <a:rPr lang="pt-BR" sz="1600" dirty="0">
                <a:solidFill>
                  <a:schemeClr val="tx1"/>
                </a:solidFill>
              </a:rPr>
              <a:t>para definir responsabilidades, bem como, sobre aplicação de penalidades que poderão ser aplicadas para quem der causas a atrasos e ocasionar </a:t>
            </a:r>
            <a:r>
              <a:rPr lang="pt-BR" sz="1600" dirty="0" smtClean="0">
                <a:solidFill>
                  <a:schemeClr val="tx1"/>
                </a:solidFill>
              </a:rPr>
              <a:t>multas.</a:t>
            </a: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u="sng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u="sng" dirty="0" smtClean="0">
              <a:solidFill>
                <a:schemeClr val="tx1"/>
              </a:solidFill>
            </a:endParaRPr>
          </a:p>
          <a:p>
            <a:pPr algn="just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600" dirty="0">
                <a:solidFill>
                  <a:schemeClr val="tx1"/>
                </a:solidFill>
              </a:rPr>
              <a:t>	</a:t>
            </a:r>
            <a:r>
              <a:rPr lang="pt-BR" sz="1600" dirty="0" smtClean="0">
                <a:solidFill>
                  <a:schemeClr val="tx1"/>
                </a:solidFill>
              </a:rPr>
              <a:t>    </a:t>
            </a:r>
          </a:p>
          <a:p>
            <a:pPr marL="361950" indent="-361950" algn="just">
              <a:buFont typeface="Times New Roman" pitchFamily="18" charset="0"/>
              <a:buAutoNum type="arabicParenR" startAt="9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3"/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marL="446088" indent="-446088" algn="just"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100" name="Espaço Reservado para Número de Slide 2"/>
          <p:cNvSpPr>
            <a:spLocks noGrp="1"/>
          </p:cNvSpPr>
          <p:nvPr>
            <p:ph type="sldNum" idx="11"/>
          </p:nvPr>
        </p:nvSpPr>
        <p:spPr>
          <a:noFill/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7B4425C-BC40-4EAC-B3A7-14915E5B1525}" type="slidenum">
              <a:rPr lang="en-US" altLang="pt-BR" sz="18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pt-BR" sz="1800" smtClean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998538" y="604838"/>
            <a:ext cx="7678737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2400" b="1" dirty="0">
                <a:solidFill>
                  <a:srgbClr val="C0504D"/>
                </a:solidFill>
              </a:rPr>
              <a:t>eSocial – Governo do Estado de São Paulo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815975" y="1341438"/>
            <a:ext cx="7534275" cy="4613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pt-BR" sz="1600" b="1" dirty="0" smtClean="0">
                <a:solidFill>
                  <a:schemeClr val="tx1"/>
                </a:solidFill>
              </a:rPr>
              <a:t>CONTATO</a:t>
            </a:r>
            <a:endParaRPr lang="pt-BR" sz="1600" b="1" dirty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8"/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e-mail</a:t>
            </a:r>
            <a:r>
              <a:rPr lang="pt-BR" sz="1600" dirty="0">
                <a:solidFill>
                  <a:schemeClr val="tx1"/>
                </a:solidFill>
              </a:rPr>
              <a:t>: </a:t>
            </a:r>
            <a:r>
              <a:rPr lang="pt-BR" sz="1600" dirty="0">
                <a:solidFill>
                  <a:schemeClr val="tx1"/>
                </a:solidFill>
                <a:hlinkClick r:id="rId5"/>
              </a:rPr>
              <a:t>esocial@fazenda.sp.gov.br</a:t>
            </a:r>
            <a:endParaRPr lang="pt-BR" sz="1600" dirty="0">
              <a:solidFill>
                <a:schemeClr val="tx1"/>
              </a:solidFill>
            </a:endParaRPr>
          </a:p>
          <a:p>
            <a:pPr algn="just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Fones</a:t>
            </a:r>
            <a:r>
              <a:rPr lang="pt-BR" sz="1600" dirty="0">
                <a:solidFill>
                  <a:schemeClr val="tx1"/>
                </a:solidFill>
              </a:rPr>
              <a:t>:	(11) </a:t>
            </a:r>
            <a:r>
              <a:rPr lang="pt-BR" sz="1600" dirty="0" smtClean="0">
                <a:solidFill>
                  <a:schemeClr val="tx1"/>
                </a:solidFill>
              </a:rPr>
              <a:t>3243-3519 / 3243-4968 – Rubens</a:t>
            </a:r>
          </a:p>
          <a:p>
            <a:pPr algn="just"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600" dirty="0">
                <a:solidFill>
                  <a:schemeClr val="tx1"/>
                </a:solidFill>
              </a:rPr>
              <a:t>		(11) </a:t>
            </a:r>
            <a:r>
              <a:rPr lang="pt-BR" sz="1600" dirty="0" smtClean="0">
                <a:solidFill>
                  <a:schemeClr val="tx1"/>
                </a:solidFill>
              </a:rPr>
              <a:t>3243-3391</a:t>
            </a:r>
            <a:r>
              <a:rPr lang="pt-BR" sz="1600" b="1" dirty="0">
                <a:solidFill>
                  <a:schemeClr val="tx1"/>
                </a:solidFill>
              </a:rPr>
              <a:t> </a:t>
            </a:r>
            <a:r>
              <a:rPr lang="pt-BR" sz="1600" dirty="0" smtClean="0">
                <a:solidFill>
                  <a:schemeClr val="tx1"/>
                </a:solidFill>
              </a:rPr>
              <a:t>- Sandra</a:t>
            </a:r>
            <a:endParaRPr lang="pt-BR" sz="1600" dirty="0">
              <a:solidFill>
                <a:schemeClr val="tx1"/>
              </a:solidFill>
            </a:endParaRPr>
          </a:p>
          <a:p>
            <a:pPr marL="342900" indent="-342900" algn="just">
              <a:buFont typeface="Times New Roman" pitchFamily="18" charset="0"/>
              <a:buAutoNum type="arabicParenR" startAt="8"/>
              <a:defRPr/>
            </a:pP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4100" name="Espaço Reservado para Número de Slide 2"/>
          <p:cNvSpPr>
            <a:spLocks noGrp="1"/>
          </p:cNvSpPr>
          <p:nvPr>
            <p:ph type="sldNum" idx="11"/>
          </p:nvPr>
        </p:nvSpPr>
        <p:spPr>
          <a:noFill/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7B4425C-BC40-4EAC-B3A7-14915E5B1525}" type="slidenum">
              <a:rPr lang="en-US" altLang="pt-BR" sz="18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pt-BR" sz="1800" smtClean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846138" y="452438"/>
            <a:ext cx="7678737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2400" b="1" dirty="0">
                <a:solidFill>
                  <a:srgbClr val="C0504D"/>
                </a:solidFill>
              </a:rPr>
              <a:t>eSocial – Governo do Estado de São Paulo</a:t>
            </a:r>
          </a:p>
        </p:txBody>
      </p:sp>
    </p:spTree>
    <p:extLst>
      <p:ext uri="{BB962C8B-B14F-4D97-AF65-F5344CB8AC3E}">
        <p14:creationId xmlns:p14="http://schemas.microsoft.com/office/powerpoint/2010/main" xmlns="" val="1295340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815975" y="1341438"/>
            <a:ext cx="7534275" cy="4613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pt-BR" sz="16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pt-BR" sz="16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pt-BR" sz="9600" b="1" dirty="0" smtClean="0">
                <a:solidFill>
                  <a:schemeClr val="tx1"/>
                </a:solidFill>
              </a:rPr>
              <a:t>FIM</a:t>
            </a:r>
            <a:endParaRPr lang="pt-BR" sz="9600" b="1" dirty="0">
              <a:solidFill>
                <a:schemeClr val="tx1"/>
              </a:solidFill>
            </a:endParaRPr>
          </a:p>
        </p:txBody>
      </p:sp>
      <p:sp>
        <p:nvSpPr>
          <p:cNvPr id="4100" name="Espaço Reservado para Número de Slide 2"/>
          <p:cNvSpPr>
            <a:spLocks noGrp="1"/>
          </p:cNvSpPr>
          <p:nvPr>
            <p:ph type="sldNum" idx="11"/>
          </p:nvPr>
        </p:nvSpPr>
        <p:spPr>
          <a:noFill/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7B4425C-BC40-4EAC-B3A7-14915E5B1525}" type="slidenum">
              <a:rPr lang="en-US" altLang="pt-BR" sz="18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pt-BR" sz="1800" smtClean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846138" y="452438"/>
            <a:ext cx="7678737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2400" b="1" dirty="0">
                <a:solidFill>
                  <a:srgbClr val="C0504D"/>
                </a:solidFill>
              </a:rPr>
              <a:t>eSocial – Governo do Estado de São Paulo</a:t>
            </a:r>
          </a:p>
        </p:txBody>
      </p:sp>
    </p:spTree>
    <p:extLst>
      <p:ext uri="{BB962C8B-B14F-4D97-AF65-F5344CB8AC3E}">
        <p14:creationId xmlns:p14="http://schemas.microsoft.com/office/powerpoint/2010/main" xmlns="" val="19402839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o Office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ea typeface="MS PGothic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ea typeface="MS PGothic" pitchFamily="32" charset="-128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7368</TotalTime>
  <Words>356</Words>
  <Application>Microsoft Office PowerPoint</Application>
  <PresentationFormat>Apresentação na tela (4:3)</PresentationFormat>
  <Paragraphs>172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HELENA VILCHEZ MARTIN</dc:creator>
  <cp:lastModifiedBy>jfpe</cp:lastModifiedBy>
  <cp:revision>1220</cp:revision>
  <cp:lastPrinted>2015-09-28T13:34:43Z</cp:lastPrinted>
  <dcterms:created xsi:type="dcterms:W3CDTF">2012-02-29T22:41:57Z</dcterms:created>
  <dcterms:modified xsi:type="dcterms:W3CDTF">2016-11-30T17:37:58Z</dcterms:modified>
</cp:coreProperties>
</file>