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9"/>
  </p:notesMasterIdLst>
  <p:handoutMasterIdLst>
    <p:handoutMasterId r:id="rId50"/>
  </p:handoutMasterIdLst>
  <p:sldIdLst>
    <p:sldId id="300" r:id="rId2"/>
    <p:sldId id="1249" r:id="rId3"/>
    <p:sldId id="1278" r:id="rId4"/>
    <p:sldId id="1294" r:id="rId5"/>
    <p:sldId id="1296" r:id="rId6"/>
    <p:sldId id="1323" r:id="rId7"/>
    <p:sldId id="1324" r:id="rId8"/>
    <p:sldId id="1266" r:id="rId9"/>
    <p:sldId id="1290" r:id="rId10"/>
    <p:sldId id="1291" r:id="rId11"/>
    <p:sldId id="1299" r:id="rId12"/>
    <p:sldId id="1289" r:id="rId13"/>
    <p:sldId id="1230" r:id="rId14"/>
    <p:sldId id="1322" r:id="rId15"/>
    <p:sldId id="1269" r:id="rId16"/>
    <p:sldId id="1293" r:id="rId17"/>
    <p:sldId id="1271" r:id="rId18"/>
    <p:sldId id="1272" r:id="rId19"/>
    <p:sldId id="1273" r:id="rId20"/>
    <p:sldId id="1274" r:id="rId21"/>
    <p:sldId id="1275" r:id="rId22"/>
    <p:sldId id="1276" r:id="rId23"/>
    <p:sldId id="1277" r:id="rId24"/>
    <p:sldId id="1321" r:id="rId25"/>
    <p:sldId id="1301" r:id="rId26"/>
    <p:sldId id="1326" r:id="rId27"/>
    <p:sldId id="1315" r:id="rId28"/>
    <p:sldId id="1328" r:id="rId29"/>
    <p:sldId id="1318" r:id="rId30"/>
    <p:sldId id="1317" r:id="rId31"/>
    <p:sldId id="1316" r:id="rId32"/>
    <p:sldId id="1314" r:id="rId33"/>
    <p:sldId id="1319" r:id="rId34"/>
    <p:sldId id="1307" r:id="rId35"/>
    <p:sldId id="1308" r:id="rId36"/>
    <p:sldId id="1309" r:id="rId37"/>
    <p:sldId id="1330" r:id="rId38"/>
    <p:sldId id="1305" r:id="rId39"/>
    <p:sldId id="1279" r:id="rId40"/>
    <p:sldId id="1280" r:id="rId41"/>
    <p:sldId id="1286" r:id="rId42"/>
    <p:sldId id="1327" r:id="rId43"/>
    <p:sldId id="1288" r:id="rId44"/>
    <p:sldId id="1287" r:id="rId45"/>
    <p:sldId id="1312" r:id="rId46"/>
    <p:sldId id="1313" r:id="rId47"/>
    <p:sldId id="1103" r:id="rId48"/>
  </p:sldIdLst>
  <p:sldSz cx="11161713" cy="7921625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52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04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35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808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26055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71266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16477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61688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000080"/>
    <a:srgbClr val="006C31"/>
    <a:srgbClr val="990000"/>
    <a:srgbClr val="009900"/>
    <a:srgbClr val="630C0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 autoAdjust="0"/>
    <p:restoredTop sz="94638" autoAdjust="0"/>
  </p:normalViewPr>
  <p:slideViewPr>
    <p:cSldViewPr snapToGrid="0">
      <p:cViewPr varScale="1">
        <p:scale>
          <a:sx n="44" d="100"/>
          <a:sy n="44" d="100"/>
        </p:scale>
        <p:origin x="1296" y="67"/>
      </p:cViewPr>
      <p:guideLst>
        <p:guide orient="horz" pos="2495"/>
        <p:guide pos="3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32"/>
    </p:cViewPr>
  </p:sorterViewPr>
  <p:notesViewPr>
    <p:cSldViewPr snapToGrid="0">
      <p:cViewPr varScale="1">
        <p:scale>
          <a:sx n="51" d="100"/>
          <a:sy n="51" d="100"/>
        </p:scale>
        <p:origin x="255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09F60D7-A2D7-4486-AB4D-59A73374CACC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B717088-D91D-47E3-816A-0D220648FD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06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3B9147F5-A8EF-41EA-B41C-5DB33E096100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1425"/>
            <a:ext cx="4718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061CAEFA-2FE7-4540-A364-1739F90291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7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21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42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6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84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6055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1266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477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688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9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78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53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74FC44-E6EE-459A-9052-96557F8CDA19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1241425"/>
            <a:ext cx="4718050" cy="3349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7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98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705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961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3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42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50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594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08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82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953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87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474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23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136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044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012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31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54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80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67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877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983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C5EF4F-591C-4910-881F-E0289B950CC6}" type="slidenum">
              <a:rPr lang="pt-BR" altLang="pt-BR" smtClean="0">
                <a:solidFill>
                  <a:srgbClr val="262626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t-BR" altLang="pt-BR" smtClean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CEDDE5-8EFA-4A84-A27A-9B6A8F18B4E2}" type="slidenum">
              <a:rPr lang="pt-BR" altLang="pt-BR">
                <a:solidFill>
                  <a:srgbClr val="262626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t-BR" altLang="pt-BR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1143000"/>
            <a:ext cx="4346575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86275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394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731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43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416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7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838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54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02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855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644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F723C-229F-45EC-988B-29C4239819BA}" type="slidenum">
              <a:rPr lang="pt-BR"/>
              <a:pPr/>
              <a:t>47</a:t>
            </a:fld>
            <a:endParaRPr lang="pt-BR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51813" y="9430845"/>
            <a:ext cx="2942822" cy="4927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4126" tIns="48973" rIns="94126" bIns="48973" anchor="b"/>
          <a:lstStyle/>
          <a:p>
            <a:pPr algn="r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</a:pPr>
            <a:fld id="{E2491D85-2E90-420A-BB99-127A25FE7AF4}" type="slidenum">
              <a:rPr lang="pt-BR" sz="1300" u="sng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0" algn="l"/>
                  <a:tab pos="431917" algn="l"/>
                  <a:tab pos="865366" algn="l"/>
                  <a:tab pos="1298814" algn="l"/>
                  <a:tab pos="1732263" algn="l"/>
                  <a:tab pos="2165711" algn="l"/>
                  <a:tab pos="2599160" algn="l"/>
                  <a:tab pos="3032608" algn="l"/>
                  <a:tab pos="3466057" algn="l"/>
                  <a:tab pos="3899505" algn="l"/>
                  <a:tab pos="4332953" algn="l"/>
                  <a:tab pos="4766401" algn="l"/>
                  <a:tab pos="5199850" algn="l"/>
                  <a:tab pos="5633298" algn="l"/>
                  <a:tab pos="6066747" algn="l"/>
                  <a:tab pos="6500195" algn="l"/>
                  <a:tab pos="6933644" algn="l"/>
                  <a:tab pos="7367092" algn="l"/>
                  <a:tab pos="7800541" algn="l"/>
                  <a:tab pos="8233989" algn="l"/>
                  <a:tab pos="8667438" algn="l"/>
                </a:tabLst>
              </a:pPr>
              <a:t>47</a:t>
            </a:fld>
            <a:endParaRPr lang="pt-BR" sz="1300" u="sng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98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05952" y="4714653"/>
            <a:ext cx="4915850" cy="44020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26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8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83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68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44538"/>
            <a:ext cx="52451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85868" y="4519108"/>
            <a:ext cx="5280663" cy="462226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2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5214" y="1296433"/>
            <a:ext cx="8371285" cy="2757899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214" y="4160688"/>
            <a:ext cx="8371285" cy="1912558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908" indent="0" algn="ctr">
              <a:buNone/>
              <a:defRPr sz="1800"/>
            </a:lvl2pPr>
            <a:lvl3pPr marL="817817" indent="0" algn="ctr">
              <a:buNone/>
              <a:defRPr sz="1600"/>
            </a:lvl3pPr>
            <a:lvl4pPr marL="1226725" indent="0" algn="ctr">
              <a:buNone/>
              <a:defRPr sz="1400"/>
            </a:lvl4pPr>
            <a:lvl5pPr marL="1635633" indent="0" algn="ctr">
              <a:buNone/>
              <a:defRPr sz="1400"/>
            </a:lvl5pPr>
            <a:lvl6pPr marL="2044541" indent="0" algn="ctr">
              <a:buNone/>
              <a:defRPr sz="1400"/>
            </a:lvl6pPr>
            <a:lvl7pPr marL="2453450" indent="0" algn="ctr">
              <a:buNone/>
              <a:defRPr sz="1400"/>
            </a:lvl7pPr>
            <a:lvl8pPr marL="2862358" indent="0" algn="ctr">
              <a:buNone/>
              <a:defRPr sz="1400"/>
            </a:lvl8pPr>
            <a:lvl9pPr marL="3271266" indent="0" algn="ctr">
              <a:buNone/>
              <a:defRPr sz="14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987602" y="421753"/>
            <a:ext cx="2406744" cy="671321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7368" y="421753"/>
            <a:ext cx="7080712" cy="671321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555" y="1974908"/>
            <a:ext cx="9626977" cy="329517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1555" y="5301256"/>
            <a:ext cx="9626977" cy="173285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8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7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6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5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4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3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2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1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7368" y="2108766"/>
            <a:ext cx="4743728" cy="50261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50617" y="2108766"/>
            <a:ext cx="4743728" cy="50261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2" y="421755"/>
            <a:ext cx="9626977" cy="15311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8823" y="1941899"/>
            <a:ext cx="4721927" cy="9516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908" indent="0">
              <a:buNone/>
              <a:defRPr sz="1800" b="1"/>
            </a:lvl2pPr>
            <a:lvl3pPr marL="817817" indent="0">
              <a:buNone/>
              <a:defRPr sz="1600" b="1"/>
            </a:lvl3pPr>
            <a:lvl4pPr marL="1226725" indent="0">
              <a:buNone/>
              <a:defRPr sz="1400" b="1"/>
            </a:lvl4pPr>
            <a:lvl5pPr marL="1635633" indent="0">
              <a:buNone/>
              <a:defRPr sz="1400" b="1"/>
            </a:lvl5pPr>
            <a:lvl6pPr marL="2044541" indent="0">
              <a:buNone/>
              <a:defRPr sz="1400" b="1"/>
            </a:lvl6pPr>
            <a:lvl7pPr marL="2453450" indent="0">
              <a:buNone/>
              <a:defRPr sz="1400" b="1"/>
            </a:lvl7pPr>
            <a:lvl8pPr marL="2862358" indent="0">
              <a:buNone/>
              <a:defRPr sz="1400" b="1"/>
            </a:lvl8pPr>
            <a:lvl9pPr marL="3271266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68823" y="2893594"/>
            <a:ext cx="4721927" cy="42560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50618" y="1941899"/>
            <a:ext cx="4745182" cy="9516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908" indent="0">
              <a:buNone/>
              <a:defRPr sz="1800" b="1"/>
            </a:lvl2pPr>
            <a:lvl3pPr marL="817817" indent="0">
              <a:buNone/>
              <a:defRPr sz="1600" b="1"/>
            </a:lvl3pPr>
            <a:lvl4pPr marL="1226725" indent="0">
              <a:buNone/>
              <a:defRPr sz="1400" b="1"/>
            </a:lvl4pPr>
            <a:lvl5pPr marL="1635633" indent="0">
              <a:buNone/>
              <a:defRPr sz="1400" b="1"/>
            </a:lvl5pPr>
            <a:lvl6pPr marL="2044541" indent="0">
              <a:buNone/>
              <a:defRPr sz="1400" b="1"/>
            </a:lvl6pPr>
            <a:lvl7pPr marL="2453450" indent="0">
              <a:buNone/>
              <a:defRPr sz="1400" b="1"/>
            </a:lvl7pPr>
            <a:lvl8pPr marL="2862358" indent="0">
              <a:buNone/>
              <a:defRPr sz="1400" b="1"/>
            </a:lvl8pPr>
            <a:lvl9pPr marL="3271266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650618" y="2893594"/>
            <a:ext cx="4745182" cy="42560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2" y="528108"/>
            <a:ext cx="3599943" cy="184837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5182" y="1140569"/>
            <a:ext cx="5650617" cy="56294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8822" y="2376488"/>
            <a:ext cx="3599943" cy="4402737"/>
          </a:xfrm>
        </p:spPr>
        <p:txBody>
          <a:bodyPr/>
          <a:lstStyle>
            <a:lvl1pPr marL="0" indent="0">
              <a:buNone/>
              <a:defRPr sz="1400"/>
            </a:lvl1pPr>
            <a:lvl2pPr marL="408908" indent="0">
              <a:buNone/>
              <a:defRPr sz="1300"/>
            </a:lvl2pPr>
            <a:lvl3pPr marL="817817" indent="0">
              <a:buNone/>
              <a:defRPr sz="1100"/>
            </a:lvl3pPr>
            <a:lvl4pPr marL="1226725" indent="0">
              <a:buNone/>
              <a:defRPr sz="900"/>
            </a:lvl4pPr>
            <a:lvl5pPr marL="1635633" indent="0">
              <a:buNone/>
              <a:defRPr sz="900"/>
            </a:lvl5pPr>
            <a:lvl6pPr marL="2044541" indent="0">
              <a:buNone/>
              <a:defRPr sz="900"/>
            </a:lvl6pPr>
            <a:lvl7pPr marL="2453450" indent="0">
              <a:buNone/>
              <a:defRPr sz="900"/>
            </a:lvl7pPr>
            <a:lvl8pPr marL="2862358" indent="0">
              <a:buNone/>
              <a:defRPr sz="900"/>
            </a:lvl8pPr>
            <a:lvl9pPr marL="327126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22" y="528108"/>
            <a:ext cx="3599943" cy="184837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5182" y="1140569"/>
            <a:ext cx="5650617" cy="5629488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908" indent="0">
              <a:buNone/>
              <a:defRPr sz="2500"/>
            </a:lvl2pPr>
            <a:lvl3pPr marL="817817" indent="0">
              <a:buNone/>
              <a:defRPr sz="2100"/>
            </a:lvl3pPr>
            <a:lvl4pPr marL="1226725" indent="0">
              <a:buNone/>
              <a:defRPr sz="1800"/>
            </a:lvl4pPr>
            <a:lvl5pPr marL="1635633" indent="0">
              <a:buNone/>
              <a:defRPr sz="1800"/>
            </a:lvl5pPr>
            <a:lvl6pPr marL="2044541" indent="0">
              <a:buNone/>
              <a:defRPr sz="1800"/>
            </a:lvl6pPr>
            <a:lvl7pPr marL="2453450" indent="0">
              <a:buNone/>
              <a:defRPr sz="1800"/>
            </a:lvl7pPr>
            <a:lvl8pPr marL="2862358" indent="0">
              <a:buNone/>
              <a:defRPr sz="1800"/>
            </a:lvl8pPr>
            <a:lvl9pPr marL="3271266" indent="0">
              <a:buNone/>
              <a:defRPr sz="1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8822" y="2376488"/>
            <a:ext cx="3599943" cy="4402737"/>
          </a:xfrm>
        </p:spPr>
        <p:txBody>
          <a:bodyPr/>
          <a:lstStyle>
            <a:lvl1pPr marL="0" indent="0">
              <a:buNone/>
              <a:defRPr sz="1400"/>
            </a:lvl1pPr>
            <a:lvl2pPr marL="408908" indent="0">
              <a:buNone/>
              <a:defRPr sz="1300"/>
            </a:lvl2pPr>
            <a:lvl3pPr marL="817817" indent="0">
              <a:buNone/>
              <a:defRPr sz="1100"/>
            </a:lvl3pPr>
            <a:lvl4pPr marL="1226725" indent="0">
              <a:buNone/>
              <a:defRPr sz="900"/>
            </a:lvl4pPr>
            <a:lvl5pPr marL="1635633" indent="0">
              <a:buNone/>
              <a:defRPr sz="900"/>
            </a:lvl5pPr>
            <a:lvl6pPr marL="2044541" indent="0">
              <a:buNone/>
              <a:defRPr sz="900"/>
            </a:lvl6pPr>
            <a:lvl7pPr marL="2453450" indent="0">
              <a:buNone/>
              <a:defRPr sz="900"/>
            </a:lvl7pPr>
            <a:lvl8pPr marL="2862358" indent="0">
              <a:buNone/>
              <a:defRPr sz="900"/>
            </a:lvl8pPr>
            <a:lvl9pPr marL="327126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767368" y="421754"/>
            <a:ext cx="9626977" cy="153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042" tIns="54521" rIns="109042" bIns="545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67368" y="2108766"/>
            <a:ext cx="9626977" cy="50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042" tIns="54521" rIns="109042" bIns="54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7368" y="7342173"/>
            <a:ext cx="2511385" cy="421753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7318" y="7342173"/>
            <a:ext cx="3767078" cy="421753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82960" y="7342173"/>
            <a:ext cx="2511385" cy="421753"/>
          </a:xfrm>
          <a:prstGeom prst="rect">
            <a:avLst/>
          </a:prstGeom>
        </p:spPr>
        <p:txBody>
          <a:bodyPr vert="horz" wrap="square" lIns="109042" tIns="54521" rIns="109042" bIns="545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ransition>
    <p:fade/>
  </p:transition>
  <p:txStyles>
    <p:titleStyle>
      <a:lvl1pPr algn="l" defTabSz="817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17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2pPr>
      <a:lvl3pPr algn="l" defTabSz="817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3pPr>
      <a:lvl4pPr algn="l" defTabSz="817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4pPr>
      <a:lvl5pPr algn="l" defTabSz="817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5pPr>
      <a:lvl6pPr marL="545211" algn="l" defTabSz="817817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6pPr>
      <a:lvl7pPr marL="1090422" algn="l" defTabSz="817817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7pPr>
      <a:lvl8pPr marL="1635633" algn="l" defTabSz="817817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8pPr>
      <a:lvl9pPr marL="2180844" algn="l" defTabSz="817817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4454" indent="-204454" algn="l" defTabSz="817817" rtl="0" eaLnBrk="0" fontAlgn="base" hangingPunct="0">
        <a:lnSpc>
          <a:spcPct val="90000"/>
        </a:lnSpc>
        <a:spcBef>
          <a:spcPts val="89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3362" indent="-204454" algn="l" defTabSz="817817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22271" indent="-204454" algn="l" defTabSz="817817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179" indent="-204454" algn="l" defTabSz="817817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087" indent="-204454" algn="l" defTabSz="817817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995" indent="-204454" algn="l" defTabSz="817817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7904" indent="-204454" algn="l" defTabSz="817817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812" indent="-204454" algn="l" defTabSz="817817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720" indent="-204454" algn="l" defTabSz="817817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908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817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6725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633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4541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3450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2358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1266" algn="l" defTabSz="8178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62225" y="2119835"/>
            <a:ext cx="5578475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Equipe do </a:t>
            </a:r>
            <a:r>
              <a:rPr lang="pt-BR" altLang="pt-B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eSocial</a:t>
            </a: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Adilson da Silva Bastos </a:t>
            </a:r>
          </a:p>
          <a:p>
            <a:pPr algn="ctr"/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Auditor-Fiscal da RFB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2691416" y="857100"/>
            <a:ext cx="5320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1" u="sng" dirty="0" err="1">
                <a:solidFill>
                  <a:srgbClr val="3333CC"/>
                </a:solidFill>
                <a:latin typeface="Arial" panose="020B0604020202020204" pitchFamily="34" charset="0"/>
              </a:rPr>
              <a:t>eSocial</a:t>
            </a:r>
            <a:r>
              <a:rPr lang="pt-BR" altLang="pt-BR" sz="2800" b="1" u="sng" dirty="0">
                <a:solidFill>
                  <a:srgbClr val="3333CC"/>
                </a:solidFill>
                <a:latin typeface="Arial" panose="020B0604020202020204" pitchFamily="34" charset="0"/>
              </a:rPr>
              <a:t> para Órgãos Públicos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794296"/>
            <a:ext cx="9518856" cy="5344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S-1200 – Remuneração -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S-1202 – Remuneração -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S-1207 – Benefícios previdenciários –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S-2299 – Desligamento Servidores;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S-2399 – Desligamento TSVE.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794296"/>
            <a:ext cx="9518856" cy="5344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(folha de pagamento):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S-1200 – Remuneração - </a:t>
            </a:r>
            <a:r>
              <a:rPr lang="pt-BR" sz="2900" b="1" dirty="0" err="1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S-1202 – Remuneração - </a:t>
            </a:r>
            <a:r>
              <a:rPr lang="pt-BR" sz="2900" b="1" dirty="0" err="1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S-1207 – Benefícios previdenciários – </a:t>
            </a:r>
            <a:r>
              <a:rPr lang="pt-BR" sz="2900" b="1" dirty="0" err="1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9AD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S-2299 – Desligamento Servidores;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S-2399 – Desligamento TSVE.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794296"/>
            <a:ext cx="9518856" cy="5344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S-1210 – Pagamentos.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Competencia-x-Caix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3" y="1372304"/>
            <a:ext cx="9882767" cy="58642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2" y="1412531"/>
            <a:ext cx="9844935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pagamentos: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prestadas através da utilização de rubricas de folha de pagamento;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Rubricas dos tipos “Vencimento”, “Desconto” e “Informativas”;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Necessário prévio cadastro das rubricas através do evento S-1010.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Aderência aos sistemas de folha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já utilizados pelos empregadores.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98177" y="1463433"/>
            <a:ext cx="9885279" cy="52556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informar: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Composição em rubricas de vencimentos e descontos, exceto IRRF e pensão alimentícia;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Exemplo: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-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Vencto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básico       R$ 20.000,00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-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Quinquênio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R$ 1.000,00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–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previd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     R$ 2.200,00	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Valor devido         R$ 18.800,00</a:t>
            </a:r>
            <a:endParaRPr lang="pt-BR" sz="29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285274"/>
            <a:ext cx="9737352" cy="5955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informar: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pagos: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Pgto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do valor devido com os descontos que devem ser efetuados no ato do pagamento;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Exemplo: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Valor devido         R$ 18.800,00 *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 – IRRF                       R$   3.300,00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 – Pensão </a:t>
            </a:r>
            <a:r>
              <a:rPr lang="pt-BR" sz="29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aliment</a:t>
            </a: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   R$   4.500,00</a:t>
            </a:r>
          </a:p>
          <a:p>
            <a:pPr lvl="2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Dedução </a:t>
            </a:r>
            <a:r>
              <a:rPr lang="pt-BR" sz="29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Depend</a:t>
            </a:r>
            <a:r>
              <a:rPr lang="pt-BR" sz="2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  R$   1.000,00</a:t>
            </a:r>
            <a:endParaRPr lang="pt-BR" sz="29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Apenas ilustrativo – Não é informado.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412531"/>
            <a:ext cx="10073549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Utilização das rubricas: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regra são utilizadas nos eventos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remun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evento de pagamentos, utiliza-se: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Apenas p/retenções de IRRF, pensão alimentícia 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dependentes;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informadas no evento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pois é nesse momento em que há a situação fática: tabela progressiva do IRRF, retenção de pensão alimentícia e dedução do IRRF e dependente.</a:t>
            </a:r>
            <a:endParaRPr lang="pt-BR" sz="29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412531"/>
            <a:ext cx="9518856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Rubricas no momento do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pgto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regra, nas folhas de pagamento os fatos relacionados a remuneração e pagamento ocorrem num mesmo momento;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entanto, se houver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em atraso, o registro destes estará em momento distante do registro dos valores devidos.</a:t>
            </a:r>
            <a:endParaRPr lang="pt-BR" sz="29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412531"/>
            <a:ext cx="10033204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Remuneração x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 remuneração é de jan/X1 e o respectivo pagamento ocorreu em abr/x1: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é devida em fev/X1 e o IRRF é devido em mai/X1;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 remuneração nunca for paga: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é devida. O IRRF nunca será devido.</a:t>
            </a:r>
            <a:endParaRPr lang="pt-BR" sz="29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501606"/>
            <a:ext cx="10073549" cy="56628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Sumário: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5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– Folha de Pagamento;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– Remunerações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– Remuneração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– Benefícios Previdenciários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RPPS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– Pagamentos;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– Apuração de tributos e FGTS;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– Integrações com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Caixa.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412531"/>
            <a:ext cx="9518856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Remuneração x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 remuneração é de jan/X1 e o respectivo pagamento ocorreu em abr/X1 e em março houve determinação judicial de pagamento de pensão alimentícia: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pagamento de abr/X1 haverá desconto de pensão alimentícia, o qual será uma dedução da BC do IRRF;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 desconto, portanto será efetuado no ato do pagamento em abr/X1.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412531"/>
            <a:ext cx="9518856" cy="5802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Remuneração x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Pagto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 remuneração é de jan/X1 e o respectivo pagamento ocorreu em abr/X1 e em março houve nascimento de dependente:</a:t>
            </a:r>
          </a:p>
          <a:p>
            <a:pPr lvl="1"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pagamento de abr/X1 haverá dedução da BC do IRRF em função do novo dependente.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200-e-1210-no-mesmo-mês-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97" y="1346878"/>
            <a:ext cx="9351918" cy="58642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200-e-1210-no-mes-seguinte-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3" y="1642385"/>
            <a:ext cx="9882767" cy="52731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45498" y="1616137"/>
            <a:ext cx="10166571" cy="54337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Lotações tributárias:</a:t>
            </a: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Objetivos: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Mapear as atividades da instituição e a alocação dos trabalhadores nas mesmas, com objetivo de apurar corretamente 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Criar estrutura para confecção de folha por tomador de serviços em casos estabelecidos em lei;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Portanto, diferente de lotação do servidor público.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35741" y="2417845"/>
            <a:ext cx="9934266" cy="3499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MOVIMENTO</a:t>
            </a: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38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TOTALIZADORES</a:t>
            </a: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Movimento é o conjunto de informações dos eventos de remuneração e pagamento;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Composição por CNPJ raiz;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 movimento.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Após a transmissão de todos os eventos de remuneração, deve-se fazer o fechamento, através do evento S-1299;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Pode ser relativo a uma competência mensal ou anual;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Somente após o fechamento é possível gerar a guia de recolhimento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previdenciária;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Validações de fechamento.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097988"/>
            <a:ext cx="10370823" cy="502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há evento de abertura;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Presunção de abertura;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Reabertura de movimento fechado – S-1298: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Finalidades: retificação ou exclusão;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Retificação ou exclusão pontual tanto na visão evento como na visão competência;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Possibilidade de transmissão descentralizada;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Fechamento único.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Fazem as totalizações das remunerações objetivando: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Apurar bases de cálculo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e IRRF;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Apurar os valores a recolher.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gerados pelo ambiente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Servem para conferência pelo empregador;</a:t>
            </a:r>
          </a:p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Alimentam 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DCTFWeb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totalizadores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35741" y="2377747"/>
            <a:ext cx="9934266" cy="35396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IMPORTANTES</a:t>
            </a: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FOLHAS DE PAGAMENTO</a:t>
            </a: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38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S-1200 e S-1202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Podem ser gerados: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Automaticamente após o encerramento do movimento, para alimentação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DCTFWeb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qualquer tempo, mediante pedido do empregador, através do evento S-4000, para conferência pelo empregador.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totalizadores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quatro eventos: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S-5001 – Bases 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RGPS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por trabalhador *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S-5002 – Bases e IRRF por trabalhador *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S-5011 – Bases 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consolidadas por empregador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S-5012 – IRRF consolidado por empregador.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4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Mediante solicitação através do evento S-4000.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totalizadores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35741" y="2377747"/>
            <a:ext cx="9934266" cy="35396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ATÉ ONDE CHEGA O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38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INTEGRAÇÃO COM OS ÓRGÃOS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Duas situações: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de natureza diversa do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que fazem parte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GFIP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DIRF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migrarão para uma nova escrituração –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Geração de guias de recolhimento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FGTS diretamente nos ambientes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Caixa.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Além do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9521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300" dirty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relativas ao trabalho: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Cadastro de Trabalhadores;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Remunerações;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Contribuição previdenciária;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Contribuição a Outras Entidades e Fundos;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Imposto de Renda Retido na Fonte;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FGTS.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485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300" dirty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</a:t>
            </a:r>
            <a:r>
              <a:rPr lang="pt-BR" sz="2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relativas ao trabalho, provenientes da GFIP: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Serviços prestados com cessão de MDO;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Respectivas retenções;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Patrocínios a entidades desportivas;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Espetáculos Desportivos - equipes que mantenham futebol profissional;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Produção rural de pessoas jurídicas.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9"/>
            <a:ext cx="10370823" cy="4086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300" dirty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</a:t>
            </a:r>
            <a:r>
              <a:rPr lang="pt-BR" sz="2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relativas ao trabalho, provenientes da DIRF: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Pagamentos a pessoas físicas e jurídicas;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Informações prestadas pela fonte pagadora;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Aposentadorias e pensões.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915900" y="3256668"/>
            <a:ext cx="9313411" cy="3810448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2864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60419" name="AutoShape 2"/>
          <p:cNvSpPr>
            <a:spLocks noChangeArrowheads="1"/>
          </p:cNvSpPr>
          <p:nvPr/>
        </p:nvSpPr>
        <p:spPr bwMode="auto">
          <a:xfrm>
            <a:off x="4196406" y="4681460"/>
            <a:ext cx="2391157" cy="1276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85898"/>
              </a:gs>
              <a:gs pos="100000">
                <a:srgbClr val="4F77AC"/>
              </a:gs>
            </a:gsLst>
            <a:lin ang="5400000" scaled="1"/>
          </a:gradFill>
          <a:ln w="6480" cap="sq">
            <a:solidFill>
              <a:srgbClr val="2864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34" b="1">
                <a:solidFill>
                  <a:srgbClr val="FFFFFF"/>
                </a:solidFill>
              </a:rPr>
              <a:t>DCTF</a:t>
            </a:r>
          </a:p>
        </p:txBody>
      </p:sp>
      <p:sp>
        <p:nvSpPr>
          <p:cNvPr id="60420" name="AutoShape 3"/>
          <p:cNvSpPr>
            <a:spLocks noChangeArrowheads="1"/>
          </p:cNvSpPr>
          <p:nvPr/>
        </p:nvSpPr>
        <p:spPr bwMode="auto">
          <a:xfrm>
            <a:off x="7662117" y="3394197"/>
            <a:ext cx="1892388" cy="1536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F4F4F"/>
              </a:gs>
              <a:gs pos="100000">
                <a:srgbClr val="6F6F6F"/>
              </a:gs>
            </a:gsLst>
            <a:lin ang="5400000" scaled="1"/>
          </a:gradFill>
          <a:ln w="6480" cap="sq">
            <a:solidFill>
              <a:srgbClr val="5A5A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10" b="1">
                <a:solidFill>
                  <a:srgbClr val="FFFFFF"/>
                </a:solidFill>
              </a:rPr>
              <a:t>EFD – REINF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10" b="1" u="sng">
                <a:solidFill>
                  <a:srgbClr val="FFFFFF"/>
                </a:solidFill>
              </a:rPr>
              <a:t>Retenções e Informações</a:t>
            </a:r>
          </a:p>
        </p:txBody>
      </p:sp>
      <p:cxnSp>
        <p:nvCxnSpPr>
          <p:cNvPr id="60421" name="AutoShape 4"/>
          <p:cNvCxnSpPr>
            <a:cxnSpLocks noChangeShapeType="1"/>
          </p:cNvCxnSpPr>
          <p:nvPr/>
        </p:nvCxnSpPr>
        <p:spPr bwMode="auto">
          <a:xfrm rot="10800000" flipV="1">
            <a:off x="6605900" y="4606278"/>
            <a:ext cx="1056217" cy="555615"/>
          </a:xfrm>
          <a:prstGeom prst="bentConnector3">
            <a:avLst>
              <a:gd name="adj1" fmla="val 50000"/>
            </a:avLst>
          </a:prstGeom>
          <a:noFill/>
          <a:ln w="19080" cap="sq">
            <a:solidFill>
              <a:srgbClr val="2864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422" name="AutoShape 5"/>
          <p:cNvCxnSpPr>
            <a:cxnSpLocks noChangeShapeType="1"/>
            <a:stCxn id="60423" idx="2"/>
          </p:cNvCxnSpPr>
          <p:nvPr/>
        </p:nvCxnSpPr>
        <p:spPr bwMode="auto">
          <a:xfrm rot="16200000" flipH="1">
            <a:off x="2817457" y="4118512"/>
            <a:ext cx="566616" cy="2191283"/>
          </a:xfrm>
          <a:prstGeom prst="bentConnector2">
            <a:avLst/>
          </a:prstGeom>
          <a:noFill/>
          <a:ln w="19080" cap="sq">
            <a:solidFill>
              <a:srgbClr val="2864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423" name="AutoShape 6"/>
          <p:cNvSpPr>
            <a:spLocks noChangeArrowheads="1"/>
          </p:cNvSpPr>
          <p:nvPr/>
        </p:nvSpPr>
        <p:spPr bwMode="auto">
          <a:xfrm>
            <a:off x="1058928" y="3394197"/>
            <a:ext cx="1892388" cy="1536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B78"/>
              </a:gs>
              <a:gs pos="100000">
                <a:srgbClr val="458F8C"/>
              </a:gs>
            </a:gsLst>
            <a:lin ang="5400000" scaled="1"/>
          </a:gradFill>
          <a:ln w="6480" cap="sq">
            <a:solidFill>
              <a:srgbClr val="037F7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10" b="1">
                <a:solidFill>
                  <a:srgbClr val="FFFFFF"/>
                </a:solidFill>
              </a:rPr>
              <a:t>Relações de trabalho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34" b="1" u="sng">
                <a:solidFill>
                  <a:srgbClr val="FFFFFF"/>
                </a:solidFill>
              </a:rPr>
              <a:t>eSocial</a:t>
            </a:r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4775858" y="6331799"/>
            <a:ext cx="1232253" cy="51893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64900"/>
              </a:gs>
              <a:gs pos="100000">
                <a:srgbClr val="C76C48"/>
              </a:gs>
            </a:gsLst>
            <a:lin ang="5400000" scaled="1"/>
          </a:gradFill>
          <a:ln w="6480" cap="sq">
            <a:solidFill>
              <a:srgbClr val="BC56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10" b="1">
                <a:solidFill>
                  <a:srgbClr val="FFFFFF"/>
                </a:solidFill>
              </a:rPr>
              <a:t>DARF</a:t>
            </a:r>
          </a:p>
        </p:txBody>
      </p:sp>
      <p:sp>
        <p:nvSpPr>
          <p:cNvPr id="60425" name="AutoShape 8"/>
          <p:cNvSpPr>
            <a:spLocks noChangeArrowheads="1"/>
          </p:cNvSpPr>
          <p:nvPr/>
        </p:nvSpPr>
        <p:spPr bwMode="auto">
          <a:xfrm>
            <a:off x="7445740" y="5501128"/>
            <a:ext cx="2642375" cy="15219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A7702"/>
              </a:gs>
              <a:gs pos="100000">
                <a:srgbClr val="6A8C47"/>
              </a:gs>
            </a:gsLst>
            <a:lin ang="5400000" scaled="1"/>
          </a:gradFill>
          <a:ln w="6480" cap="sq">
            <a:solidFill>
              <a:srgbClr val="527C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10" b="1">
                <a:solidFill>
                  <a:srgbClr val="FFFFFF"/>
                </a:solidFill>
                <a:latin typeface="Trebuchet MS" panose="020B0603020202020204" pitchFamily="34" charset="0"/>
              </a:rPr>
              <a:t>Sistemas RFB (PER/DCOMP, Parcelamentos, etc)</a:t>
            </a:r>
          </a:p>
        </p:txBody>
      </p:sp>
      <p:cxnSp>
        <p:nvCxnSpPr>
          <p:cNvPr id="60426" name="AutoShape 9"/>
          <p:cNvCxnSpPr>
            <a:cxnSpLocks noChangeShapeType="1"/>
          </p:cNvCxnSpPr>
          <p:nvPr/>
        </p:nvCxnSpPr>
        <p:spPr bwMode="auto">
          <a:xfrm flipH="1" flipV="1">
            <a:off x="6605901" y="5497461"/>
            <a:ext cx="860009" cy="636298"/>
          </a:xfrm>
          <a:prstGeom prst="bentConnector3">
            <a:avLst>
              <a:gd name="adj1" fmla="val 50000"/>
            </a:avLst>
          </a:prstGeom>
          <a:noFill/>
          <a:ln w="19080" cap="sq">
            <a:solidFill>
              <a:srgbClr val="2864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427" name="Oval 10"/>
          <p:cNvSpPr>
            <a:spLocks noChangeArrowheads="1"/>
          </p:cNvSpPr>
          <p:nvPr/>
        </p:nvSpPr>
        <p:spPr bwMode="auto">
          <a:xfrm>
            <a:off x="3851669" y="1591660"/>
            <a:ext cx="3080632" cy="1516478"/>
          </a:xfrm>
          <a:prstGeom prst="ellipse">
            <a:avLst/>
          </a:prstGeom>
          <a:gradFill rotWithShape="0">
            <a:gsLst>
              <a:gs pos="0">
                <a:srgbClr val="185898"/>
              </a:gs>
              <a:gs pos="100000">
                <a:srgbClr val="4F77AC"/>
              </a:gs>
            </a:gsLst>
            <a:lin ang="5400000" scaled="1"/>
          </a:gradFill>
          <a:ln w="6480" cap="sq">
            <a:solidFill>
              <a:srgbClr val="2864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079" b="1" u="sng">
                <a:solidFill>
                  <a:srgbClr val="FFFFFF"/>
                </a:solidFill>
              </a:rPr>
              <a:t>Antes do eSocial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772" b="1">
                <a:solidFill>
                  <a:srgbClr val="FFFFFF"/>
                </a:solidFill>
              </a:rPr>
              <a:t>GFIP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772" b="1">
                <a:solidFill>
                  <a:srgbClr val="FFFFFF"/>
                </a:solidFill>
              </a:rPr>
              <a:t>DIRF</a:t>
            </a:r>
          </a:p>
        </p:txBody>
      </p:sp>
      <p:cxnSp>
        <p:nvCxnSpPr>
          <p:cNvPr id="60428" name="AutoShape 11"/>
          <p:cNvCxnSpPr>
            <a:cxnSpLocks noChangeShapeType="1"/>
            <a:stCxn id="60427" idx="2"/>
            <a:endCxn id="60423" idx="3"/>
          </p:cNvCxnSpPr>
          <p:nvPr/>
        </p:nvCxnSpPr>
        <p:spPr bwMode="auto">
          <a:xfrm flipH="1">
            <a:off x="2951317" y="2348983"/>
            <a:ext cx="900352" cy="1813538"/>
          </a:xfrm>
          <a:prstGeom prst="bentConnector3">
            <a:avLst>
              <a:gd name="adj1" fmla="val 50000"/>
            </a:avLst>
          </a:prstGeom>
          <a:noFill/>
          <a:ln w="19080" cap="sq">
            <a:solidFill>
              <a:srgbClr val="037F7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429" name="AutoShape 12"/>
          <p:cNvCxnSpPr>
            <a:cxnSpLocks noChangeShapeType="1"/>
            <a:stCxn id="60427" idx="6"/>
            <a:endCxn id="60420" idx="1"/>
          </p:cNvCxnSpPr>
          <p:nvPr/>
        </p:nvCxnSpPr>
        <p:spPr bwMode="auto">
          <a:xfrm>
            <a:off x="6932301" y="2348983"/>
            <a:ext cx="729816" cy="1813538"/>
          </a:xfrm>
          <a:prstGeom prst="bentConnector3">
            <a:avLst>
              <a:gd name="adj1" fmla="val 50000"/>
            </a:avLst>
          </a:prstGeom>
          <a:noFill/>
          <a:ln w="19080" cap="sq">
            <a:solidFill>
              <a:srgbClr val="5A5A5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430" name="AutoShape 13"/>
          <p:cNvCxnSpPr>
            <a:cxnSpLocks noChangeShapeType="1"/>
            <a:stCxn id="60419" idx="2"/>
            <a:endCxn id="60424" idx="0"/>
          </p:cNvCxnSpPr>
          <p:nvPr/>
        </p:nvCxnSpPr>
        <p:spPr bwMode="auto">
          <a:xfrm>
            <a:off x="5391985" y="5957722"/>
            <a:ext cx="1833" cy="374077"/>
          </a:xfrm>
          <a:prstGeom prst="straightConnector1">
            <a:avLst/>
          </a:prstGeom>
          <a:noFill/>
          <a:ln w="19080" cap="sq">
            <a:solidFill>
              <a:srgbClr val="BC561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1025922" y="982868"/>
            <a:ext cx="9109869" cy="108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 anchor="ctr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158" b="1">
                <a:solidFill>
                  <a:srgbClr val="293E07"/>
                </a:solidFill>
              </a:rPr>
              <a:t>RFB-Tributos</a:t>
            </a:r>
          </a:p>
        </p:txBody>
      </p:sp>
      <p:sp>
        <p:nvSpPr>
          <p:cNvPr id="60432" name="Text Box 15"/>
          <p:cNvSpPr txBox="1">
            <a:spLocks noChangeArrowheads="1"/>
          </p:cNvSpPr>
          <p:nvPr/>
        </p:nvSpPr>
        <p:spPr bwMode="auto">
          <a:xfrm>
            <a:off x="3396909" y="3243832"/>
            <a:ext cx="3819616" cy="5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958" tIns="54058" rIns="103958" bIns="54058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772">
                <a:solidFill>
                  <a:srgbClr val="3E5D0B"/>
                </a:solidFill>
              </a:rPr>
              <a:t>Implantação do eSocial</a:t>
            </a:r>
          </a:p>
        </p:txBody>
      </p:sp>
    </p:spTree>
    <p:extLst>
      <p:ext uri="{BB962C8B-B14F-4D97-AF65-F5344CB8AC3E}">
        <p14:creationId xmlns:p14="http://schemas.microsoft.com/office/powerpoint/2010/main" val="4051626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Declaração que substituirá 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GFIP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que será gerada a partir das informações prestadas no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entre outras;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Apuração automática dos débitos e, quando for o caso, dos créditos;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Débitos (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previdenciária, contribuição para outras entidades e fundos, IRRF);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Créditos (Salário-Família, Salário-Maternidade e Retenções sobre notas fiscais).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DCTFWeb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217173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há inclusão manual de débitos tributários;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Consolidação para geração e transmissão: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CNPJ raiz;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Inicialmente apenas para a contribuição previdenciária.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DCTFWeb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adotado no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aderente aos sistemas adotados pelos empregadores;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Parametrização em tabelas:</a:t>
            </a:r>
          </a:p>
          <a:p>
            <a:pPr lvl="2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Rubricas, cargos;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Folhas de pagamento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haverá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DCTF-Web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 a transmissão conjunta do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e/ou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Retificação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DCTF-Web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sempre vinculada à escrituração de origem;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Integração c/sistemas da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consulta e aproveitamento de créditos tributários: compensações, recolhimentos efetuados, parcelamentos,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DCTFWeb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GPS será substituída por: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DARF numerado (com código de barras) - Contribuintes em geral;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DAE (Documento de Arrecadação do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- Para empregadores domésticos e segurado especial.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Gerado somente na internet.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 de arrecadação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 DARF/DAE numerado e emitido pela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 código de barras: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Diversos tributos num único DARF;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Perfil de 1ª camada, consolidado;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Perfil de 2ª camada, com detalhamento por código de receita e outras características (Ex.: Um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CT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Salário-educação e um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CT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Senar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 de arrecadação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 DARF - Modelo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 descr="DARF-Numer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1" y="2176062"/>
            <a:ext cx="10587870" cy="48240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Declaração pré-preenchida do IRPF;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Integração das informações do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 a malha da PF;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Compensação e pedidos de Restituição e Reembolso (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CMO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/salário família e maternidade) pelo PER/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DCOMP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Parcelamento unificado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Simplificações na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RFB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Gerada em ambiente CAIXA, após recepção dos eventos de remuneração, e disponibilizada na rede bancária: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Automaticamente, com recepção do evento de fechamento;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solicitação do empregador na página do FGTS;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decurso de prazo.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GRFGTS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Recolhimento mensal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Após a apropriação pela CAIXA do evento de  desligamento: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Geração automática da guia com recepção do evento de desligamento;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Geração da guia por solicitação do empregador na página do FGTS.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GRFGTS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sz="38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Recolhim</a:t>
            </a: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Rescisório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raco no contribui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967794"/>
            <a:ext cx="8001000" cy="626869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05928" y="3811012"/>
            <a:ext cx="2435171" cy="1214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7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FIM</a:t>
            </a:r>
            <a:endParaRPr lang="pt-BR" sz="7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 comum se fazer mais de uma folha no mês;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Folha de adiantamento;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Folha mensal;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Folha complementar, etc.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equivalente a tipo de folha no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são os “Demonstrativos de Pagamento”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Tipos de Folha de Pagamento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Devem constar todos os trabalhadores;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Batimento com 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Detalhamento das verbas a serem pagas e descontadas do servidor, com as respectivas incidências tributárias e do FGTS;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Centralização por CNPJ raiz.</a:t>
            </a:r>
          </a:p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60" y="1279862"/>
            <a:ext cx="9518856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Folhas de pagamento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68502" y="2199588"/>
            <a:ext cx="10370823" cy="4723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trata ambos de forma integrada;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um lado temos os eventos de remuneração. Representam o regime de competência;</a:t>
            </a:r>
            <a:endParaRPr lang="pt-BR" sz="29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outro, temos o evento de pagamentos, que representam o regime de caixa.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6459" y="1279862"/>
            <a:ext cx="10046653" cy="6411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Regimes de Caixa x Competência</a:t>
            </a:r>
            <a:endParaRPr lang="pt-BR" sz="38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25073" y="1298996"/>
            <a:ext cx="9518856" cy="58130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devido: é o valor apurado em folha de pagamento que representa o que deve ser pago ao trabalhador, aposentado ou pensionista – Regime de Competência;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pago: é a liquidação financeira do valor devido (apurado em folha de </a:t>
            </a:r>
            <a:r>
              <a:rPr lang="pt-BR" sz="2900" b="1" dirty="0" err="1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pgto</a:t>
            </a: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– Regime de Caixa.</a:t>
            </a:r>
            <a:endParaRPr lang="pt-BR" sz="29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96900" y="1527596"/>
            <a:ext cx="9982199" cy="54955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devidos e valores pagos: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10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Questões tributárias: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Valor devido: incidência de contribuição previdenciária e FGTS *</a:t>
            </a: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buFontTx/>
              <a:buChar char="-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9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pago: incidência de IRRF *</a:t>
            </a:r>
          </a:p>
          <a:p>
            <a:pPr>
              <a:spcBef>
                <a:spcPts val="309"/>
              </a:spcBef>
              <a:spcAft>
                <a:spcPts val="878"/>
              </a:spcAft>
              <a:buFontTx/>
              <a:buChar char="-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endParaRPr lang="pt-BR" sz="2900" b="1" dirty="0" smtClean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400" b="1" dirty="0" smtClean="0">
                <a:solidFill>
                  <a:srgbClr val="0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Respeitadas as incidências tributárias de cada rubrica.</a:t>
            </a:r>
            <a:endParaRPr lang="pt-BR" sz="2400" b="1" dirty="0">
              <a:solidFill>
                <a:srgbClr val="0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8518</TotalTime>
  <Words>1741</Words>
  <Application>Microsoft Office PowerPoint</Application>
  <PresentationFormat>Personalizar</PresentationFormat>
  <Paragraphs>297</Paragraphs>
  <Slides>47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7" baseType="lpstr">
      <vt:lpstr>Microsoft YaHei</vt:lpstr>
      <vt:lpstr>Arial</vt:lpstr>
      <vt:lpstr>Calibri</vt:lpstr>
      <vt:lpstr>Calibri Light</vt:lpstr>
      <vt:lpstr>Lucida Sans Unicode</vt:lpstr>
      <vt:lpstr>Times New Roman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 Econômica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Artioli Colaciti</dc:creator>
  <cp:lastModifiedBy>Adilson da Silva Bastos</cp:lastModifiedBy>
  <cp:revision>809</cp:revision>
  <cp:lastPrinted>2016-11-25T14:08:07Z</cp:lastPrinted>
  <dcterms:created xsi:type="dcterms:W3CDTF">2015-02-10T19:14:04Z</dcterms:created>
  <dcterms:modified xsi:type="dcterms:W3CDTF">2016-11-29T23:03:54Z</dcterms:modified>
</cp:coreProperties>
</file>