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51"/>
  </p:notesMasterIdLst>
  <p:sldIdLst>
    <p:sldId id="256" r:id="rId2"/>
    <p:sldId id="308" r:id="rId3"/>
    <p:sldId id="257" r:id="rId4"/>
    <p:sldId id="278" r:id="rId5"/>
    <p:sldId id="261" r:id="rId6"/>
    <p:sldId id="277" r:id="rId7"/>
    <p:sldId id="264" r:id="rId8"/>
    <p:sldId id="262" r:id="rId9"/>
    <p:sldId id="266" r:id="rId10"/>
    <p:sldId id="279" r:id="rId11"/>
    <p:sldId id="265" r:id="rId12"/>
    <p:sldId id="280" r:id="rId13"/>
    <p:sldId id="281" r:id="rId14"/>
    <p:sldId id="276" r:id="rId15"/>
    <p:sldId id="267" r:id="rId16"/>
    <p:sldId id="268" r:id="rId17"/>
    <p:sldId id="269" r:id="rId18"/>
    <p:sldId id="271" r:id="rId19"/>
    <p:sldId id="270" r:id="rId20"/>
    <p:sldId id="272" r:id="rId21"/>
    <p:sldId id="306" r:id="rId22"/>
    <p:sldId id="307" r:id="rId23"/>
    <p:sldId id="273" r:id="rId24"/>
    <p:sldId id="274" r:id="rId25"/>
    <p:sldId id="263" r:id="rId26"/>
    <p:sldId id="275"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9" r:id="rId48"/>
    <p:sldId id="302" r:id="rId49"/>
    <p:sldId id="310" r:id="rId50"/>
  </p:sldIdLst>
  <p:sldSz cx="11161713" cy="7921625"/>
  <p:notesSz cx="6858000" cy="9144000"/>
  <p:defaultTextStyle>
    <a:defPPr>
      <a:defRPr lang="pt-BR"/>
    </a:defPPr>
    <a:lvl1pPr marL="0" algn="l" defTabSz="1090422" rtl="0" eaLnBrk="1" latinLnBrk="0" hangingPunct="1">
      <a:defRPr sz="2100" kern="1200">
        <a:solidFill>
          <a:schemeClr val="tx1"/>
        </a:solidFill>
        <a:latin typeface="+mn-lt"/>
        <a:ea typeface="+mn-ea"/>
        <a:cs typeface="+mn-cs"/>
      </a:defRPr>
    </a:lvl1pPr>
    <a:lvl2pPr marL="545211" algn="l" defTabSz="1090422" rtl="0" eaLnBrk="1" latinLnBrk="0" hangingPunct="1">
      <a:defRPr sz="2100" kern="1200">
        <a:solidFill>
          <a:schemeClr val="tx1"/>
        </a:solidFill>
        <a:latin typeface="+mn-lt"/>
        <a:ea typeface="+mn-ea"/>
        <a:cs typeface="+mn-cs"/>
      </a:defRPr>
    </a:lvl2pPr>
    <a:lvl3pPr marL="1090422" algn="l" defTabSz="1090422" rtl="0" eaLnBrk="1" latinLnBrk="0" hangingPunct="1">
      <a:defRPr sz="2100" kern="1200">
        <a:solidFill>
          <a:schemeClr val="tx1"/>
        </a:solidFill>
        <a:latin typeface="+mn-lt"/>
        <a:ea typeface="+mn-ea"/>
        <a:cs typeface="+mn-cs"/>
      </a:defRPr>
    </a:lvl3pPr>
    <a:lvl4pPr marL="1635633" algn="l" defTabSz="1090422" rtl="0" eaLnBrk="1" latinLnBrk="0" hangingPunct="1">
      <a:defRPr sz="2100" kern="1200">
        <a:solidFill>
          <a:schemeClr val="tx1"/>
        </a:solidFill>
        <a:latin typeface="+mn-lt"/>
        <a:ea typeface="+mn-ea"/>
        <a:cs typeface="+mn-cs"/>
      </a:defRPr>
    </a:lvl4pPr>
    <a:lvl5pPr marL="2180844" algn="l" defTabSz="1090422" rtl="0" eaLnBrk="1" latinLnBrk="0" hangingPunct="1">
      <a:defRPr sz="2100" kern="1200">
        <a:solidFill>
          <a:schemeClr val="tx1"/>
        </a:solidFill>
        <a:latin typeface="+mn-lt"/>
        <a:ea typeface="+mn-ea"/>
        <a:cs typeface="+mn-cs"/>
      </a:defRPr>
    </a:lvl5pPr>
    <a:lvl6pPr marL="2726055" algn="l" defTabSz="1090422" rtl="0" eaLnBrk="1" latinLnBrk="0" hangingPunct="1">
      <a:defRPr sz="2100" kern="1200">
        <a:solidFill>
          <a:schemeClr val="tx1"/>
        </a:solidFill>
        <a:latin typeface="+mn-lt"/>
        <a:ea typeface="+mn-ea"/>
        <a:cs typeface="+mn-cs"/>
      </a:defRPr>
    </a:lvl6pPr>
    <a:lvl7pPr marL="3271266" algn="l" defTabSz="1090422" rtl="0" eaLnBrk="1" latinLnBrk="0" hangingPunct="1">
      <a:defRPr sz="2100" kern="1200">
        <a:solidFill>
          <a:schemeClr val="tx1"/>
        </a:solidFill>
        <a:latin typeface="+mn-lt"/>
        <a:ea typeface="+mn-ea"/>
        <a:cs typeface="+mn-cs"/>
      </a:defRPr>
    </a:lvl7pPr>
    <a:lvl8pPr marL="3816477" algn="l" defTabSz="1090422" rtl="0" eaLnBrk="1" latinLnBrk="0" hangingPunct="1">
      <a:defRPr sz="2100" kern="1200">
        <a:solidFill>
          <a:schemeClr val="tx1"/>
        </a:solidFill>
        <a:latin typeface="+mn-lt"/>
        <a:ea typeface="+mn-ea"/>
        <a:cs typeface="+mn-cs"/>
      </a:defRPr>
    </a:lvl8pPr>
    <a:lvl9pPr marL="4361688" algn="l" defTabSz="1090422"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95">
          <p15:clr>
            <a:srgbClr val="A4A3A4"/>
          </p15:clr>
        </p15:guide>
        <p15:guide id="2" pos="351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4" d="100"/>
          <a:sy n="44" d="100"/>
        </p:scale>
        <p:origin x="1181" y="67"/>
      </p:cViewPr>
      <p:guideLst>
        <p:guide orient="horz" pos="2495"/>
        <p:guide pos="351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24ABE81-CF49-4E2A-A207-5043C7AFA3B4}" type="datetimeFigureOut">
              <a:rPr lang="pt-BR" smtClean="0"/>
              <a:t>29/11/2016</a:t>
            </a:fld>
            <a:endParaRPr lang="pt-BR"/>
          </a:p>
        </p:txBody>
      </p:sp>
      <p:sp>
        <p:nvSpPr>
          <p:cNvPr id="4" name="Espaço Reservado para Imagem de Slide 3"/>
          <p:cNvSpPr>
            <a:spLocks noGrp="1" noRot="1" noChangeAspect="1"/>
          </p:cNvSpPr>
          <p:nvPr>
            <p:ph type="sldImg" idx="2"/>
          </p:nvPr>
        </p:nvSpPr>
        <p:spPr>
          <a:xfrm>
            <a:off x="1254125" y="1143000"/>
            <a:ext cx="434975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E4EFE2-0F34-4AC9-9E1B-AD9305E339CA}" type="slidenum">
              <a:rPr lang="pt-BR" smtClean="0"/>
              <a:t>‹nº›</a:t>
            </a:fld>
            <a:endParaRPr lang="pt-BR"/>
          </a:p>
        </p:txBody>
      </p:sp>
    </p:spTree>
    <p:extLst>
      <p:ext uri="{BB962C8B-B14F-4D97-AF65-F5344CB8AC3E}">
        <p14:creationId xmlns:p14="http://schemas.microsoft.com/office/powerpoint/2010/main" val="15450161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lide de título">
    <p:spTree>
      <p:nvGrpSpPr>
        <p:cNvPr id="1" name=""/>
        <p:cNvGrpSpPr/>
        <p:nvPr/>
      </p:nvGrpSpPr>
      <p:grpSpPr>
        <a:xfrm>
          <a:off x="0" y="0"/>
          <a:ext cx="0" cy="0"/>
          <a:chOff x="0" y="0"/>
          <a:chExt cx="0" cy="0"/>
        </a:xfrm>
      </p:grpSpPr>
      <p:pic>
        <p:nvPicPr>
          <p:cNvPr id="8" name="Imagem 7" descr="faixa azul1.jpg"/>
          <p:cNvPicPr>
            <a:picLocks noChangeAspect="1"/>
          </p:cNvPicPr>
          <p:nvPr userDrawn="1"/>
        </p:nvPicPr>
        <p:blipFill>
          <a:blip r:embed="rId2"/>
          <a:stretch>
            <a:fillRect/>
          </a:stretch>
        </p:blipFill>
        <p:spPr>
          <a:xfrm>
            <a:off x="0" y="825147"/>
            <a:ext cx="11161713" cy="176571"/>
          </a:xfrm>
          <a:prstGeom prst="rect">
            <a:avLst/>
          </a:prstGeom>
        </p:spPr>
      </p:pic>
      <p:sp>
        <p:nvSpPr>
          <p:cNvPr id="9" name="Text Box 1"/>
          <p:cNvSpPr txBox="1">
            <a:spLocks noChangeArrowheads="1"/>
          </p:cNvSpPr>
          <p:nvPr userDrawn="1"/>
        </p:nvSpPr>
        <p:spPr bwMode="auto">
          <a:xfrm>
            <a:off x="261565" y="82518"/>
            <a:ext cx="4883323" cy="660112"/>
          </a:xfrm>
          <a:prstGeom prst="rect">
            <a:avLst/>
          </a:prstGeom>
          <a:noFill/>
          <a:ln w="9525" cap="flat">
            <a:noFill/>
            <a:round/>
            <a:headEnd/>
            <a:tailEnd/>
          </a:ln>
          <a:effectLst/>
        </p:spPr>
        <p:txBody>
          <a:bodyPr lIns="106023" tIns="53011" rIns="106023" bIns="53011"/>
          <a:lstStyle/>
          <a:p>
            <a:pPr algn="l">
              <a:spcBef>
                <a:spcPts val="368"/>
              </a:spcBef>
              <a:spcAft>
                <a:spcPts val="1708"/>
              </a:spcAft>
              <a:tabLst>
                <a:tab pos="0" algn="l"/>
                <a:tab pos="527375" algn="l"/>
                <a:tab pos="1056621" algn="l"/>
                <a:tab pos="1585865" algn="l"/>
                <a:tab pos="2115112" algn="l"/>
                <a:tab pos="2644357" algn="l"/>
                <a:tab pos="3173603" algn="l"/>
                <a:tab pos="3702847" algn="l"/>
                <a:tab pos="4232093" algn="l"/>
                <a:tab pos="4761338" algn="l"/>
                <a:tab pos="5290583" algn="l"/>
                <a:tab pos="5819829" algn="l"/>
                <a:tab pos="6349074" algn="l"/>
                <a:tab pos="6878320" algn="l"/>
                <a:tab pos="7407566" algn="l"/>
                <a:tab pos="7936810" algn="l"/>
                <a:tab pos="8466056" algn="l"/>
                <a:tab pos="8995301" algn="l"/>
                <a:tab pos="9524546" algn="l"/>
                <a:tab pos="10053791" algn="l"/>
                <a:tab pos="10583037" algn="l"/>
                <a:tab pos="10584907" algn="l"/>
                <a:tab pos="11114154" algn="l"/>
                <a:tab pos="11643397" algn="l"/>
                <a:tab pos="12172644" algn="l"/>
              </a:tabLst>
            </a:pPr>
            <a:r>
              <a:rPr lang="pt-BR" sz="3800" b="1" dirty="0" err="1" smtClean="0">
                <a:solidFill>
                  <a:srgbClr val="000080"/>
                </a:solidFill>
                <a:latin typeface="Verdana" pitchFamily="34" charset="0"/>
                <a:ea typeface="Verdana" pitchFamily="34" charset="0"/>
                <a:cs typeface="Verdana" pitchFamily="34" charset="0"/>
              </a:rPr>
              <a:t>EFD-Reinf</a:t>
            </a:r>
            <a:endParaRPr lang="pt-BR" sz="3800" b="1" dirty="0" smtClean="0">
              <a:solidFill>
                <a:srgbClr val="000080"/>
              </a:solidFill>
              <a:latin typeface="Verdana" pitchFamily="34" charset="0"/>
              <a:ea typeface="Verdana" pitchFamily="34" charset="0"/>
              <a:cs typeface="Verdana" pitchFamily="34" charset="0"/>
            </a:endParaRPr>
          </a:p>
        </p:txBody>
      </p:sp>
      <p:pic>
        <p:nvPicPr>
          <p:cNvPr id="10" name="Imagem 9" descr="RFB-Logo.jpg"/>
          <p:cNvPicPr>
            <a:picLocks noChangeAspect="1"/>
          </p:cNvPicPr>
          <p:nvPr userDrawn="1"/>
        </p:nvPicPr>
        <p:blipFill>
          <a:blip r:embed="rId3"/>
          <a:stretch>
            <a:fillRect/>
          </a:stretch>
        </p:blipFill>
        <p:spPr>
          <a:xfrm>
            <a:off x="9853730" y="165007"/>
            <a:ext cx="976647" cy="628285"/>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A7EE221E-FB0F-4AB0-8ECD-E9D753DAF748}" type="datetimeFigureOut">
              <a:rPr lang="pt-BR" smtClean="0"/>
              <a:pPr/>
              <a:t>29/11/2016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9F58A08-64ED-4A10-B185-136F83101255}"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092242" y="317234"/>
            <a:ext cx="2511385" cy="6759053"/>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558086" y="317234"/>
            <a:ext cx="7348128" cy="6759053"/>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A7EE221E-FB0F-4AB0-8ECD-E9D753DAF748}" type="datetimeFigureOut">
              <a:rPr lang="pt-BR" smtClean="0"/>
              <a:pPr/>
              <a:t>29/11/2016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9F58A08-64ED-4A10-B185-136F83101255}"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A7EE221E-FB0F-4AB0-8ECD-E9D753DAF748}" type="datetimeFigureOut">
              <a:rPr lang="pt-BR" smtClean="0"/>
              <a:pPr/>
              <a:t>29/11/2016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9F58A08-64ED-4A10-B185-136F83101255}"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81698" y="5090379"/>
            <a:ext cx="9487456" cy="1573323"/>
          </a:xfrm>
        </p:spPr>
        <p:txBody>
          <a:bodyPr anchor="t"/>
          <a:lstStyle>
            <a:lvl1pPr algn="l">
              <a:defRPr sz="48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881698" y="3357523"/>
            <a:ext cx="9487456" cy="1732855"/>
          </a:xfrm>
        </p:spPr>
        <p:txBody>
          <a:bodyPr anchor="b"/>
          <a:lstStyle>
            <a:lvl1pPr marL="0" indent="0">
              <a:buNone/>
              <a:defRPr sz="2400">
                <a:solidFill>
                  <a:schemeClr val="tx1">
                    <a:tint val="75000"/>
                  </a:schemeClr>
                </a:solidFill>
              </a:defRPr>
            </a:lvl1pPr>
            <a:lvl2pPr marL="545211" indent="0">
              <a:buNone/>
              <a:defRPr sz="2100">
                <a:solidFill>
                  <a:schemeClr val="tx1">
                    <a:tint val="75000"/>
                  </a:schemeClr>
                </a:solidFill>
              </a:defRPr>
            </a:lvl2pPr>
            <a:lvl3pPr marL="1090422" indent="0">
              <a:buNone/>
              <a:defRPr sz="1900">
                <a:solidFill>
                  <a:schemeClr val="tx1">
                    <a:tint val="75000"/>
                  </a:schemeClr>
                </a:solidFill>
              </a:defRPr>
            </a:lvl3pPr>
            <a:lvl4pPr marL="1635633" indent="0">
              <a:buNone/>
              <a:defRPr sz="1700">
                <a:solidFill>
                  <a:schemeClr val="tx1">
                    <a:tint val="75000"/>
                  </a:schemeClr>
                </a:solidFill>
              </a:defRPr>
            </a:lvl4pPr>
            <a:lvl5pPr marL="2180844" indent="0">
              <a:buNone/>
              <a:defRPr sz="1700">
                <a:solidFill>
                  <a:schemeClr val="tx1">
                    <a:tint val="75000"/>
                  </a:schemeClr>
                </a:solidFill>
              </a:defRPr>
            </a:lvl5pPr>
            <a:lvl6pPr marL="2726055" indent="0">
              <a:buNone/>
              <a:defRPr sz="1700">
                <a:solidFill>
                  <a:schemeClr val="tx1">
                    <a:tint val="75000"/>
                  </a:schemeClr>
                </a:solidFill>
              </a:defRPr>
            </a:lvl6pPr>
            <a:lvl7pPr marL="3271266" indent="0">
              <a:buNone/>
              <a:defRPr sz="1700">
                <a:solidFill>
                  <a:schemeClr val="tx1">
                    <a:tint val="75000"/>
                  </a:schemeClr>
                </a:solidFill>
              </a:defRPr>
            </a:lvl7pPr>
            <a:lvl8pPr marL="3816477" indent="0">
              <a:buNone/>
              <a:defRPr sz="1700">
                <a:solidFill>
                  <a:schemeClr val="tx1">
                    <a:tint val="75000"/>
                  </a:schemeClr>
                </a:solidFill>
              </a:defRPr>
            </a:lvl8pPr>
            <a:lvl9pPr marL="4361688" indent="0">
              <a:buNone/>
              <a:defRPr sz="17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p>
            <a:fld id="{A7EE221E-FB0F-4AB0-8ECD-E9D753DAF748}" type="datetimeFigureOut">
              <a:rPr lang="pt-BR" smtClean="0"/>
              <a:pPr/>
              <a:t>29/11/2016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9F58A08-64ED-4A10-B185-136F83101255}" type="slidenum">
              <a:rPr lang="pt-BR" smtClean="0"/>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558085" y="1848381"/>
            <a:ext cx="4929757" cy="5227906"/>
          </a:xfrm>
        </p:spPr>
        <p:txBody>
          <a:bodyPr/>
          <a:lstStyle>
            <a:lvl1pPr>
              <a:defRPr sz="3300"/>
            </a:lvl1pPr>
            <a:lvl2pPr>
              <a:defRPr sz="2900"/>
            </a:lvl2pPr>
            <a:lvl3pPr>
              <a:defRPr sz="2400"/>
            </a:lvl3pPr>
            <a:lvl4pPr>
              <a:defRPr sz="2100"/>
            </a:lvl4pPr>
            <a:lvl5pPr>
              <a:defRPr sz="2100"/>
            </a:lvl5pPr>
            <a:lvl6pPr>
              <a:defRPr sz="2100"/>
            </a:lvl6pPr>
            <a:lvl7pPr>
              <a:defRPr sz="2100"/>
            </a:lvl7pPr>
            <a:lvl8pPr>
              <a:defRPr sz="2100"/>
            </a:lvl8pPr>
            <a:lvl9pPr>
              <a:defRPr sz="21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5673871" y="1848381"/>
            <a:ext cx="4929757" cy="5227906"/>
          </a:xfrm>
        </p:spPr>
        <p:txBody>
          <a:bodyPr/>
          <a:lstStyle>
            <a:lvl1pPr>
              <a:defRPr sz="3300"/>
            </a:lvl1pPr>
            <a:lvl2pPr>
              <a:defRPr sz="2900"/>
            </a:lvl2pPr>
            <a:lvl3pPr>
              <a:defRPr sz="2400"/>
            </a:lvl3pPr>
            <a:lvl4pPr>
              <a:defRPr sz="2100"/>
            </a:lvl4pPr>
            <a:lvl5pPr>
              <a:defRPr sz="2100"/>
            </a:lvl5pPr>
            <a:lvl6pPr>
              <a:defRPr sz="2100"/>
            </a:lvl6pPr>
            <a:lvl7pPr>
              <a:defRPr sz="2100"/>
            </a:lvl7pPr>
            <a:lvl8pPr>
              <a:defRPr sz="2100"/>
            </a:lvl8pPr>
            <a:lvl9pPr>
              <a:defRPr sz="21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A7EE221E-FB0F-4AB0-8ECD-E9D753DAF748}" type="datetimeFigureOut">
              <a:rPr lang="pt-BR" smtClean="0"/>
              <a:pPr/>
              <a:t>29/11/2016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49F58A08-64ED-4A10-B185-136F83101255}"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558086" y="1773198"/>
            <a:ext cx="4931695" cy="738986"/>
          </a:xfrm>
        </p:spPr>
        <p:txBody>
          <a:bodyPr anchor="b"/>
          <a:lstStyle>
            <a:lvl1pPr marL="0" indent="0">
              <a:buNone/>
              <a:defRPr sz="2900" b="1"/>
            </a:lvl1pPr>
            <a:lvl2pPr marL="545211" indent="0">
              <a:buNone/>
              <a:defRPr sz="2400" b="1"/>
            </a:lvl2pPr>
            <a:lvl3pPr marL="1090422" indent="0">
              <a:buNone/>
              <a:defRPr sz="2100" b="1"/>
            </a:lvl3pPr>
            <a:lvl4pPr marL="1635633" indent="0">
              <a:buNone/>
              <a:defRPr sz="1900" b="1"/>
            </a:lvl4pPr>
            <a:lvl5pPr marL="2180844" indent="0">
              <a:buNone/>
              <a:defRPr sz="1900" b="1"/>
            </a:lvl5pPr>
            <a:lvl6pPr marL="2726055" indent="0">
              <a:buNone/>
              <a:defRPr sz="1900" b="1"/>
            </a:lvl6pPr>
            <a:lvl7pPr marL="3271266" indent="0">
              <a:buNone/>
              <a:defRPr sz="1900" b="1"/>
            </a:lvl7pPr>
            <a:lvl8pPr marL="3816477" indent="0">
              <a:buNone/>
              <a:defRPr sz="1900" b="1"/>
            </a:lvl8pPr>
            <a:lvl9pPr marL="4361688" indent="0">
              <a:buNone/>
              <a:defRPr sz="19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558086" y="2512182"/>
            <a:ext cx="4931695" cy="4564104"/>
          </a:xfrm>
        </p:spPr>
        <p:txBody>
          <a:bodyPr/>
          <a:lstStyle>
            <a:lvl1pPr>
              <a:defRPr sz="2900"/>
            </a:lvl1pPr>
            <a:lvl2pPr>
              <a:defRPr sz="2400"/>
            </a:lvl2pPr>
            <a:lvl3pPr>
              <a:defRPr sz="2100"/>
            </a:lvl3pPr>
            <a:lvl4pPr>
              <a:defRPr sz="1900"/>
            </a:lvl4pPr>
            <a:lvl5pPr>
              <a:defRPr sz="1900"/>
            </a:lvl5pPr>
            <a:lvl6pPr>
              <a:defRPr sz="1900"/>
            </a:lvl6pPr>
            <a:lvl7pPr>
              <a:defRPr sz="1900"/>
            </a:lvl7pPr>
            <a:lvl8pPr>
              <a:defRPr sz="1900"/>
            </a:lvl8pPr>
            <a:lvl9pPr>
              <a:defRPr sz="19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5669998" y="1773198"/>
            <a:ext cx="4933632" cy="738986"/>
          </a:xfrm>
        </p:spPr>
        <p:txBody>
          <a:bodyPr anchor="b"/>
          <a:lstStyle>
            <a:lvl1pPr marL="0" indent="0">
              <a:buNone/>
              <a:defRPr sz="2900" b="1"/>
            </a:lvl1pPr>
            <a:lvl2pPr marL="545211" indent="0">
              <a:buNone/>
              <a:defRPr sz="2400" b="1"/>
            </a:lvl2pPr>
            <a:lvl3pPr marL="1090422" indent="0">
              <a:buNone/>
              <a:defRPr sz="2100" b="1"/>
            </a:lvl3pPr>
            <a:lvl4pPr marL="1635633" indent="0">
              <a:buNone/>
              <a:defRPr sz="1900" b="1"/>
            </a:lvl4pPr>
            <a:lvl5pPr marL="2180844" indent="0">
              <a:buNone/>
              <a:defRPr sz="1900" b="1"/>
            </a:lvl5pPr>
            <a:lvl6pPr marL="2726055" indent="0">
              <a:buNone/>
              <a:defRPr sz="1900" b="1"/>
            </a:lvl6pPr>
            <a:lvl7pPr marL="3271266" indent="0">
              <a:buNone/>
              <a:defRPr sz="1900" b="1"/>
            </a:lvl7pPr>
            <a:lvl8pPr marL="3816477" indent="0">
              <a:buNone/>
              <a:defRPr sz="1900" b="1"/>
            </a:lvl8pPr>
            <a:lvl9pPr marL="4361688" indent="0">
              <a:buNone/>
              <a:defRPr sz="19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5669998" y="2512182"/>
            <a:ext cx="4933632" cy="4564104"/>
          </a:xfrm>
        </p:spPr>
        <p:txBody>
          <a:bodyPr/>
          <a:lstStyle>
            <a:lvl1pPr>
              <a:defRPr sz="2900"/>
            </a:lvl1pPr>
            <a:lvl2pPr>
              <a:defRPr sz="2400"/>
            </a:lvl2pPr>
            <a:lvl3pPr>
              <a:defRPr sz="2100"/>
            </a:lvl3pPr>
            <a:lvl4pPr>
              <a:defRPr sz="1900"/>
            </a:lvl4pPr>
            <a:lvl5pPr>
              <a:defRPr sz="1900"/>
            </a:lvl5pPr>
            <a:lvl6pPr>
              <a:defRPr sz="1900"/>
            </a:lvl6pPr>
            <a:lvl7pPr>
              <a:defRPr sz="1900"/>
            </a:lvl7pPr>
            <a:lvl8pPr>
              <a:defRPr sz="1900"/>
            </a:lvl8pPr>
            <a:lvl9pPr>
              <a:defRPr sz="19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A7EE221E-FB0F-4AB0-8ECD-E9D753DAF748}" type="datetimeFigureOut">
              <a:rPr lang="pt-BR" smtClean="0"/>
              <a:pPr/>
              <a:t>29/11/2016</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49F58A08-64ED-4A10-B185-136F83101255}" type="slidenum">
              <a:rPr lang="pt-BR" smtClean="0"/>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2"/>
          <p:cNvSpPr>
            <a:spLocks noGrp="1"/>
          </p:cNvSpPr>
          <p:nvPr>
            <p:ph type="dt" sz="half" idx="10"/>
          </p:nvPr>
        </p:nvSpPr>
        <p:spPr/>
        <p:txBody>
          <a:bodyPr/>
          <a:lstStyle/>
          <a:p>
            <a:fld id="{A7EE221E-FB0F-4AB0-8ECD-E9D753DAF748}" type="datetimeFigureOut">
              <a:rPr lang="pt-BR" smtClean="0"/>
              <a:pPr/>
              <a:t>29/11/2016</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49F58A08-64ED-4A10-B185-136F83101255}"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A7EE221E-FB0F-4AB0-8ECD-E9D753DAF748}" type="datetimeFigureOut">
              <a:rPr lang="pt-BR" smtClean="0"/>
              <a:pPr/>
              <a:t>29/11/2016</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49F58A08-64ED-4A10-B185-136F83101255}"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558089" y="315397"/>
            <a:ext cx="3672127" cy="1342277"/>
          </a:xfrm>
        </p:spPr>
        <p:txBody>
          <a:bodyPr anchor="b"/>
          <a:lstStyle>
            <a:lvl1pPr algn="l">
              <a:defRPr sz="24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4363920" y="315401"/>
            <a:ext cx="6239708" cy="6760887"/>
          </a:xfrm>
        </p:spPr>
        <p:txBody>
          <a:bodyPr/>
          <a:lstStyle>
            <a:lvl1pPr>
              <a:defRPr sz="3800"/>
            </a:lvl1pPr>
            <a:lvl2pPr>
              <a:defRPr sz="3300"/>
            </a:lvl2pPr>
            <a:lvl3pPr>
              <a:defRPr sz="2900"/>
            </a:lvl3pPr>
            <a:lvl4pPr>
              <a:defRPr sz="2400"/>
            </a:lvl4pPr>
            <a:lvl5pPr>
              <a:defRPr sz="2400"/>
            </a:lvl5pPr>
            <a:lvl6pPr>
              <a:defRPr sz="2400"/>
            </a:lvl6pPr>
            <a:lvl7pPr>
              <a:defRPr sz="2400"/>
            </a:lvl7pPr>
            <a:lvl8pPr>
              <a:defRPr sz="2400"/>
            </a:lvl8pPr>
            <a:lvl9pPr>
              <a:defRPr sz="24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558089" y="1657676"/>
            <a:ext cx="3672127" cy="5418612"/>
          </a:xfrm>
        </p:spPr>
        <p:txBody>
          <a:bodyPr/>
          <a:lstStyle>
            <a:lvl1pPr marL="0" indent="0">
              <a:buNone/>
              <a:defRPr sz="1700"/>
            </a:lvl1pPr>
            <a:lvl2pPr marL="545211" indent="0">
              <a:buNone/>
              <a:defRPr sz="1400"/>
            </a:lvl2pPr>
            <a:lvl3pPr marL="1090422" indent="0">
              <a:buNone/>
              <a:defRPr sz="1200"/>
            </a:lvl3pPr>
            <a:lvl4pPr marL="1635633" indent="0">
              <a:buNone/>
              <a:defRPr sz="1100"/>
            </a:lvl4pPr>
            <a:lvl5pPr marL="2180844" indent="0">
              <a:buNone/>
              <a:defRPr sz="1100"/>
            </a:lvl5pPr>
            <a:lvl6pPr marL="2726055" indent="0">
              <a:buNone/>
              <a:defRPr sz="1100"/>
            </a:lvl6pPr>
            <a:lvl7pPr marL="3271266" indent="0">
              <a:buNone/>
              <a:defRPr sz="1100"/>
            </a:lvl7pPr>
            <a:lvl8pPr marL="3816477" indent="0">
              <a:buNone/>
              <a:defRPr sz="1100"/>
            </a:lvl8pPr>
            <a:lvl9pPr marL="4361688" indent="0">
              <a:buNone/>
              <a:defRPr sz="11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A7EE221E-FB0F-4AB0-8ECD-E9D753DAF748}" type="datetimeFigureOut">
              <a:rPr lang="pt-BR" smtClean="0"/>
              <a:pPr/>
              <a:t>29/11/2016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49F58A08-64ED-4A10-B185-136F83101255}" type="slidenum">
              <a:rPr lang="pt-BR" smtClean="0"/>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2187774" y="5545138"/>
            <a:ext cx="6697028" cy="654636"/>
          </a:xfrm>
        </p:spPr>
        <p:txBody>
          <a:bodyPr anchor="b"/>
          <a:lstStyle>
            <a:lvl1pPr algn="l">
              <a:defRPr sz="24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2187774" y="707812"/>
            <a:ext cx="6697028" cy="4752975"/>
          </a:xfrm>
        </p:spPr>
        <p:txBody>
          <a:bodyPr/>
          <a:lstStyle>
            <a:lvl1pPr marL="0" indent="0">
              <a:buNone/>
              <a:defRPr sz="3800"/>
            </a:lvl1pPr>
            <a:lvl2pPr marL="545211" indent="0">
              <a:buNone/>
              <a:defRPr sz="3300"/>
            </a:lvl2pPr>
            <a:lvl3pPr marL="1090422" indent="0">
              <a:buNone/>
              <a:defRPr sz="2900"/>
            </a:lvl3pPr>
            <a:lvl4pPr marL="1635633" indent="0">
              <a:buNone/>
              <a:defRPr sz="2400"/>
            </a:lvl4pPr>
            <a:lvl5pPr marL="2180844" indent="0">
              <a:buNone/>
              <a:defRPr sz="2400"/>
            </a:lvl5pPr>
            <a:lvl6pPr marL="2726055" indent="0">
              <a:buNone/>
              <a:defRPr sz="2400"/>
            </a:lvl6pPr>
            <a:lvl7pPr marL="3271266" indent="0">
              <a:buNone/>
              <a:defRPr sz="2400"/>
            </a:lvl7pPr>
            <a:lvl8pPr marL="3816477" indent="0">
              <a:buNone/>
              <a:defRPr sz="2400"/>
            </a:lvl8pPr>
            <a:lvl9pPr marL="4361688" indent="0">
              <a:buNone/>
              <a:defRPr sz="2400"/>
            </a:lvl9pPr>
          </a:lstStyle>
          <a:p>
            <a:endParaRPr lang="pt-BR"/>
          </a:p>
        </p:txBody>
      </p:sp>
      <p:sp>
        <p:nvSpPr>
          <p:cNvPr id="4" name="Espaço Reservado para Texto 3"/>
          <p:cNvSpPr>
            <a:spLocks noGrp="1"/>
          </p:cNvSpPr>
          <p:nvPr>
            <p:ph type="body" sz="half" idx="2"/>
          </p:nvPr>
        </p:nvSpPr>
        <p:spPr>
          <a:xfrm>
            <a:off x="2187774" y="6199773"/>
            <a:ext cx="6697028" cy="929691"/>
          </a:xfrm>
        </p:spPr>
        <p:txBody>
          <a:bodyPr/>
          <a:lstStyle>
            <a:lvl1pPr marL="0" indent="0">
              <a:buNone/>
              <a:defRPr sz="1700"/>
            </a:lvl1pPr>
            <a:lvl2pPr marL="545211" indent="0">
              <a:buNone/>
              <a:defRPr sz="1400"/>
            </a:lvl2pPr>
            <a:lvl3pPr marL="1090422" indent="0">
              <a:buNone/>
              <a:defRPr sz="1200"/>
            </a:lvl3pPr>
            <a:lvl4pPr marL="1635633" indent="0">
              <a:buNone/>
              <a:defRPr sz="1100"/>
            </a:lvl4pPr>
            <a:lvl5pPr marL="2180844" indent="0">
              <a:buNone/>
              <a:defRPr sz="1100"/>
            </a:lvl5pPr>
            <a:lvl6pPr marL="2726055" indent="0">
              <a:buNone/>
              <a:defRPr sz="1100"/>
            </a:lvl6pPr>
            <a:lvl7pPr marL="3271266" indent="0">
              <a:buNone/>
              <a:defRPr sz="1100"/>
            </a:lvl7pPr>
            <a:lvl8pPr marL="3816477" indent="0">
              <a:buNone/>
              <a:defRPr sz="1100"/>
            </a:lvl8pPr>
            <a:lvl9pPr marL="4361688" indent="0">
              <a:buNone/>
              <a:defRPr sz="11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A7EE221E-FB0F-4AB0-8ECD-E9D753DAF748}" type="datetimeFigureOut">
              <a:rPr lang="pt-BR" smtClean="0"/>
              <a:pPr/>
              <a:t>29/11/2016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49F58A08-64ED-4A10-B185-136F83101255}" type="slidenum">
              <a:rPr lang="pt-BR" smtClean="0"/>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558086" y="317233"/>
            <a:ext cx="10045542" cy="1320271"/>
          </a:xfrm>
          <a:prstGeom prst="rect">
            <a:avLst/>
          </a:prstGeom>
        </p:spPr>
        <p:txBody>
          <a:bodyPr vert="horz" lIns="109042" tIns="54521" rIns="109042" bIns="54521" rtlCol="0" anchor="ctr">
            <a:normAutofit/>
          </a:body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558086" y="1848381"/>
            <a:ext cx="10045542" cy="5227906"/>
          </a:xfrm>
          <a:prstGeom prst="rect">
            <a:avLst/>
          </a:prstGeom>
        </p:spPr>
        <p:txBody>
          <a:bodyPr vert="horz" lIns="109042" tIns="54521" rIns="109042" bIns="54521"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558086" y="7342175"/>
            <a:ext cx="2604400" cy="421753"/>
          </a:xfrm>
          <a:prstGeom prst="rect">
            <a:avLst/>
          </a:prstGeom>
        </p:spPr>
        <p:txBody>
          <a:bodyPr vert="horz" lIns="109042" tIns="54521" rIns="109042" bIns="54521" rtlCol="0" anchor="ctr"/>
          <a:lstStyle>
            <a:lvl1pPr algn="l">
              <a:defRPr sz="1400">
                <a:solidFill>
                  <a:schemeClr val="tx1">
                    <a:tint val="75000"/>
                  </a:schemeClr>
                </a:solidFill>
              </a:defRPr>
            </a:lvl1pPr>
          </a:lstStyle>
          <a:p>
            <a:fld id="{A7EE221E-FB0F-4AB0-8ECD-E9D753DAF748}" type="datetimeFigureOut">
              <a:rPr lang="pt-BR" smtClean="0"/>
              <a:pPr/>
              <a:t>29/11/2016</a:t>
            </a:fld>
            <a:endParaRPr lang="pt-BR"/>
          </a:p>
        </p:txBody>
      </p:sp>
      <p:sp>
        <p:nvSpPr>
          <p:cNvPr id="5" name="Espaço Reservado para Rodapé 4"/>
          <p:cNvSpPr>
            <a:spLocks noGrp="1"/>
          </p:cNvSpPr>
          <p:nvPr>
            <p:ph type="ftr" sz="quarter" idx="3"/>
          </p:nvPr>
        </p:nvSpPr>
        <p:spPr>
          <a:xfrm>
            <a:off x="3813586" y="7342175"/>
            <a:ext cx="3534542" cy="421753"/>
          </a:xfrm>
          <a:prstGeom prst="rect">
            <a:avLst/>
          </a:prstGeom>
        </p:spPr>
        <p:txBody>
          <a:bodyPr vert="horz" lIns="109042" tIns="54521" rIns="109042" bIns="54521" rtlCol="0" anchor="ctr"/>
          <a:lstStyle>
            <a:lvl1pPr algn="ctr">
              <a:defRPr sz="14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7999228" y="7342175"/>
            <a:ext cx="2604400" cy="421753"/>
          </a:xfrm>
          <a:prstGeom prst="rect">
            <a:avLst/>
          </a:prstGeom>
        </p:spPr>
        <p:txBody>
          <a:bodyPr vert="horz" lIns="109042" tIns="54521" rIns="109042" bIns="54521" rtlCol="0" anchor="ctr"/>
          <a:lstStyle>
            <a:lvl1pPr algn="r">
              <a:defRPr sz="1400">
                <a:solidFill>
                  <a:schemeClr val="tx1">
                    <a:tint val="75000"/>
                  </a:schemeClr>
                </a:solidFill>
              </a:defRPr>
            </a:lvl1pPr>
          </a:lstStyle>
          <a:p>
            <a:fld id="{49F58A08-64ED-4A10-B185-136F83101255}"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ctr" defTabSz="1090422" rtl="0" eaLnBrk="1" latinLnBrk="0" hangingPunct="1">
        <a:spcBef>
          <a:spcPct val="0"/>
        </a:spcBef>
        <a:buNone/>
        <a:defRPr sz="5200" kern="1200">
          <a:solidFill>
            <a:schemeClr val="tx1"/>
          </a:solidFill>
          <a:latin typeface="+mj-lt"/>
          <a:ea typeface="+mj-ea"/>
          <a:cs typeface="+mj-cs"/>
        </a:defRPr>
      </a:lvl1pPr>
    </p:titleStyle>
    <p:bodyStyle>
      <a:lvl1pPr marL="408908" indent="-408908" algn="l" defTabSz="1090422" rtl="0" eaLnBrk="1" latinLnBrk="0" hangingPunct="1">
        <a:spcBef>
          <a:spcPct val="20000"/>
        </a:spcBef>
        <a:buFont typeface="Arial" pitchFamily="34" charset="0"/>
        <a:buChar char="•"/>
        <a:defRPr sz="3800" kern="1200">
          <a:solidFill>
            <a:schemeClr val="tx1"/>
          </a:solidFill>
          <a:latin typeface="+mn-lt"/>
          <a:ea typeface="+mn-ea"/>
          <a:cs typeface="+mn-cs"/>
        </a:defRPr>
      </a:lvl1pPr>
      <a:lvl2pPr marL="885968" indent="-340757" algn="l" defTabSz="1090422" rtl="0" eaLnBrk="1" latinLnBrk="0" hangingPunct="1">
        <a:spcBef>
          <a:spcPct val="20000"/>
        </a:spcBef>
        <a:buFont typeface="Arial" pitchFamily="34" charset="0"/>
        <a:buChar char="–"/>
        <a:defRPr sz="3300" kern="1200">
          <a:solidFill>
            <a:schemeClr val="tx1"/>
          </a:solidFill>
          <a:latin typeface="+mn-lt"/>
          <a:ea typeface="+mn-ea"/>
          <a:cs typeface="+mn-cs"/>
        </a:defRPr>
      </a:lvl2pPr>
      <a:lvl3pPr marL="1363028" indent="-272606" algn="l" defTabSz="1090422" rtl="0" eaLnBrk="1" latinLnBrk="0" hangingPunct="1">
        <a:spcBef>
          <a:spcPct val="20000"/>
        </a:spcBef>
        <a:buFont typeface="Arial" pitchFamily="34" charset="0"/>
        <a:buChar char="•"/>
        <a:defRPr sz="2900" kern="1200">
          <a:solidFill>
            <a:schemeClr val="tx1"/>
          </a:solidFill>
          <a:latin typeface="+mn-lt"/>
          <a:ea typeface="+mn-ea"/>
          <a:cs typeface="+mn-cs"/>
        </a:defRPr>
      </a:lvl3pPr>
      <a:lvl4pPr marL="1908239" indent="-272606" algn="l" defTabSz="1090422" rtl="0" eaLnBrk="1" latinLnBrk="0" hangingPunct="1">
        <a:spcBef>
          <a:spcPct val="20000"/>
        </a:spcBef>
        <a:buFont typeface="Arial" pitchFamily="34" charset="0"/>
        <a:buChar char="–"/>
        <a:defRPr sz="2400" kern="1200">
          <a:solidFill>
            <a:schemeClr val="tx1"/>
          </a:solidFill>
          <a:latin typeface="+mn-lt"/>
          <a:ea typeface="+mn-ea"/>
          <a:cs typeface="+mn-cs"/>
        </a:defRPr>
      </a:lvl4pPr>
      <a:lvl5pPr marL="2453450" indent="-272606" algn="l" defTabSz="1090422" rtl="0" eaLnBrk="1" latinLnBrk="0" hangingPunct="1">
        <a:spcBef>
          <a:spcPct val="20000"/>
        </a:spcBef>
        <a:buFont typeface="Arial" pitchFamily="34" charset="0"/>
        <a:buChar char="»"/>
        <a:defRPr sz="2400" kern="1200">
          <a:solidFill>
            <a:schemeClr val="tx1"/>
          </a:solidFill>
          <a:latin typeface="+mn-lt"/>
          <a:ea typeface="+mn-ea"/>
          <a:cs typeface="+mn-cs"/>
        </a:defRPr>
      </a:lvl5pPr>
      <a:lvl6pPr marL="2998661" indent="-272606" algn="l" defTabSz="1090422"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43872" indent="-272606" algn="l" defTabSz="1090422"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89083" indent="-272606" algn="l" defTabSz="1090422"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34294" indent="-272606" algn="l" defTabSz="1090422" rtl="0" eaLnBrk="1" latinLnBrk="0" hangingPunct="1">
        <a:spcBef>
          <a:spcPct val="20000"/>
        </a:spcBef>
        <a:buFont typeface="Arial" pitchFamily="34" charset="0"/>
        <a:buChar char="•"/>
        <a:defRPr sz="2400" kern="1200">
          <a:solidFill>
            <a:schemeClr val="tx1"/>
          </a:solidFill>
          <a:latin typeface="+mn-lt"/>
          <a:ea typeface="+mn-ea"/>
          <a:cs typeface="+mn-cs"/>
        </a:defRPr>
      </a:lvl9pPr>
    </p:bodyStyle>
    <p:otherStyle>
      <a:defPPr>
        <a:defRPr lang="pt-BR"/>
      </a:defPPr>
      <a:lvl1pPr marL="0" algn="l" defTabSz="1090422" rtl="0" eaLnBrk="1" latinLnBrk="0" hangingPunct="1">
        <a:defRPr sz="2100" kern="1200">
          <a:solidFill>
            <a:schemeClr val="tx1"/>
          </a:solidFill>
          <a:latin typeface="+mn-lt"/>
          <a:ea typeface="+mn-ea"/>
          <a:cs typeface="+mn-cs"/>
        </a:defRPr>
      </a:lvl1pPr>
      <a:lvl2pPr marL="545211" algn="l" defTabSz="1090422" rtl="0" eaLnBrk="1" latinLnBrk="0" hangingPunct="1">
        <a:defRPr sz="2100" kern="1200">
          <a:solidFill>
            <a:schemeClr val="tx1"/>
          </a:solidFill>
          <a:latin typeface="+mn-lt"/>
          <a:ea typeface="+mn-ea"/>
          <a:cs typeface="+mn-cs"/>
        </a:defRPr>
      </a:lvl2pPr>
      <a:lvl3pPr marL="1090422" algn="l" defTabSz="1090422" rtl="0" eaLnBrk="1" latinLnBrk="0" hangingPunct="1">
        <a:defRPr sz="2100" kern="1200">
          <a:solidFill>
            <a:schemeClr val="tx1"/>
          </a:solidFill>
          <a:latin typeface="+mn-lt"/>
          <a:ea typeface="+mn-ea"/>
          <a:cs typeface="+mn-cs"/>
        </a:defRPr>
      </a:lvl3pPr>
      <a:lvl4pPr marL="1635633" algn="l" defTabSz="1090422" rtl="0" eaLnBrk="1" latinLnBrk="0" hangingPunct="1">
        <a:defRPr sz="2100" kern="1200">
          <a:solidFill>
            <a:schemeClr val="tx1"/>
          </a:solidFill>
          <a:latin typeface="+mn-lt"/>
          <a:ea typeface="+mn-ea"/>
          <a:cs typeface="+mn-cs"/>
        </a:defRPr>
      </a:lvl4pPr>
      <a:lvl5pPr marL="2180844" algn="l" defTabSz="1090422" rtl="0" eaLnBrk="1" latinLnBrk="0" hangingPunct="1">
        <a:defRPr sz="2100" kern="1200">
          <a:solidFill>
            <a:schemeClr val="tx1"/>
          </a:solidFill>
          <a:latin typeface="+mn-lt"/>
          <a:ea typeface="+mn-ea"/>
          <a:cs typeface="+mn-cs"/>
        </a:defRPr>
      </a:lvl5pPr>
      <a:lvl6pPr marL="2726055" algn="l" defTabSz="1090422" rtl="0" eaLnBrk="1" latinLnBrk="0" hangingPunct="1">
        <a:defRPr sz="2100" kern="1200">
          <a:solidFill>
            <a:schemeClr val="tx1"/>
          </a:solidFill>
          <a:latin typeface="+mn-lt"/>
          <a:ea typeface="+mn-ea"/>
          <a:cs typeface="+mn-cs"/>
        </a:defRPr>
      </a:lvl6pPr>
      <a:lvl7pPr marL="3271266" algn="l" defTabSz="1090422" rtl="0" eaLnBrk="1" latinLnBrk="0" hangingPunct="1">
        <a:defRPr sz="2100" kern="1200">
          <a:solidFill>
            <a:schemeClr val="tx1"/>
          </a:solidFill>
          <a:latin typeface="+mn-lt"/>
          <a:ea typeface="+mn-ea"/>
          <a:cs typeface="+mn-cs"/>
        </a:defRPr>
      </a:lvl7pPr>
      <a:lvl8pPr marL="3816477" algn="l" defTabSz="1090422" rtl="0" eaLnBrk="1" latinLnBrk="0" hangingPunct="1">
        <a:defRPr sz="2100" kern="1200">
          <a:solidFill>
            <a:schemeClr val="tx1"/>
          </a:solidFill>
          <a:latin typeface="+mn-lt"/>
          <a:ea typeface="+mn-ea"/>
          <a:cs typeface="+mn-cs"/>
        </a:defRPr>
      </a:lvl8pPr>
      <a:lvl9pPr marL="4361688" algn="l" defTabSz="1090422"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3.png"/><Relationship Id="rId5" Type="http://schemas.openxmlformats.org/officeDocument/2006/relationships/oleObject" Target="../embeddings/oleObject1.bin"/><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emf"/><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descr="Fnd-1-pagina.jpg"/>
          <p:cNvPicPr>
            <a:picLocks noChangeAspect="1"/>
          </p:cNvPicPr>
          <p:nvPr/>
        </p:nvPicPr>
        <p:blipFill>
          <a:blip r:embed="rId3"/>
          <a:stretch>
            <a:fillRect/>
          </a:stretch>
        </p:blipFill>
        <p:spPr>
          <a:xfrm>
            <a:off x="0" y="-629870"/>
            <a:ext cx="11161713" cy="4037828"/>
          </a:xfrm>
          <a:prstGeom prst="rect">
            <a:avLst/>
          </a:prstGeom>
        </p:spPr>
      </p:pic>
      <p:sp>
        <p:nvSpPr>
          <p:cNvPr id="6" name="Text Box 1"/>
          <p:cNvSpPr txBox="1">
            <a:spLocks noChangeArrowheads="1"/>
          </p:cNvSpPr>
          <p:nvPr/>
        </p:nvSpPr>
        <p:spPr bwMode="auto">
          <a:xfrm>
            <a:off x="441048" y="3240732"/>
            <a:ext cx="9592164" cy="4373428"/>
          </a:xfrm>
          <a:prstGeom prst="rect">
            <a:avLst/>
          </a:prstGeom>
          <a:noFill/>
          <a:ln w="9525" cap="flat">
            <a:noFill/>
            <a:round/>
            <a:headEnd/>
            <a:tailEnd/>
          </a:ln>
          <a:effectLst/>
        </p:spPr>
        <p:txBody>
          <a:bodyPr lIns="106023" tIns="53011" rIns="106023" bIns="53011"/>
          <a:lstStyle/>
          <a:p>
            <a:pPr algn="ctr">
              <a:spcBef>
                <a:spcPts val="368"/>
              </a:spcBef>
              <a:spcAft>
                <a:spcPts val="1708"/>
              </a:spcAft>
              <a:tabLst>
                <a:tab pos="0" algn="l"/>
                <a:tab pos="527375" algn="l"/>
                <a:tab pos="1056621" algn="l"/>
                <a:tab pos="1585865" algn="l"/>
                <a:tab pos="2115112" algn="l"/>
                <a:tab pos="2644357" algn="l"/>
                <a:tab pos="3173603" algn="l"/>
                <a:tab pos="3702847" algn="l"/>
                <a:tab pos="4232093" algn="l"/>
                <a:tab pos="4761338" algn="l"/>
                <a:tab pos="5290583" algn="l"/>
                <a:tab pos="5819829" algn="l"/>
                <a:tab pos="6349074" algn="l"/>
                <a:tab pos="6878320" algn="l"/>
                <a:tab pos="7407566" algn="l"/>
                <a:tab pos="7936810" algn="l"/>
                <a:tab pos="8466056" algn="l"/>
                <a:tab pos="8995301" algn="l"/>
                <a:tab pos="9524546" algn="l"/>
                <a:tab pos="10053791" algn="l"/>
                <a:tab pos="10583037" algn="l"/>
                <a:tab pos="10584907" algn="l"/>
                <a:tab pos="11114154" algn="l"/>
                <a:tab pos="11643397" algn="l"/>
                <a:tab pos="12172644" algn="l"/>
              </a:tabLst>
            </a:pPr>
            <a:r>
              <a:rPr lang="pt-BR" sz="5200" b="1" dirty="0" err="1">
                <a:solidFill>
                  <a:srgbClr val="000080"/>
                </a:solidFill>
                <a:latin typeface="Verdana" pitchFamily="34" charset="0"/>
                <a:ea typeface="Verdana" pitchFamily="34" charset="0"/>
                <a:cs typeface="Verdana" pitchFamily="34" charset="0"/>
              </a:rPr>
              <a:t>EFD-REINF</a:t>
            </a:r>
            <a:endParaRPr lang="pt-BR" sz="5200" b="1" dirty="0">
              <a:solidFill>
                <a:srgbClr val="000080"/>
              </a:solidFill>
              <a:latin typeface="Verdana" pitchFamily="34" charset="0"/>
              <a:ea typeface="Verdana" pitchFamily="34" charset="0"/>
              <a:cs typeface="Verdana" pitchFamily="34" charset="0"/>
            </a:endParaRPr>
          </a:p>
          <a:p>
            <a:pPr algn="ctr">
              <a:spcBef>
                <a:spcPts val="368"/>
              </a:spcBef>
              <a:spcAft>
                <a:spcPts val="1708"/>
              </a:spcAft>
              <a:tabLst>
                <a:tab pos="0" algn="l"/>
                <a:tab pos="527375" algn="l"/>
                <a:tab pos="1056621" algn="l"/>
                <a:tab pos="1585865" algn="l"/>
                <a:tab pos="2115112" algn="l"/>
                <a:tab pos="2644357" algn="l"/>
                <a:tab pos="3173603" algn="l"/>
                <a:tab pos="3702847" algn="l"/>
                <a:tab pos="4232093" algn="l"/>
                <a:tab pos="4761338" algn="l"/>
                <a:tab pos="5290583" algn="l"/>
                <a:tab pos="5819829" algn="l"/>
                <a:tab pos="6349074" algn="l"/>
                <a:tab pos="6878320" algn="l"/>
                <a:tab pos="7407566" algn="l"/>
                <a:tab pos="7936810" algn="l"/>
                <a:tab pos="8466056" algn="l"/>
                <a:tab pos="8995301" algn="l"/>
                <a:tab pos="9524546" algn="l"/>
                <a:tab pos="10053791" algn="l"/>
                <a:tab pos="10583037" algn="l"/>
                <a:tab pos="10584907" algn="l"/>
                <a:tab pos="11114154" algn="l"/>
                <a:tab pos="11643397" algn="l"/>
                <a:tab pos="12172644" algn="l"/>
              </a:tabLst>
            </a:pPr>
            <a:r>
              <a:rPr lang="pt-BR" sz="2800" b="1" dirty="0">
                <a:solidFill>
                  <a:srgbClr val="000080"/>
                </a:solidFill>
                <a:latin typeface="Verdana" pitchFamily="34" charset="0"/>
                <a:ea typeface="Verdana" pitchFamily="34" charset="0"/>
                <a:cs typeface="Verdana" pitchFamily="34" charset="0"/>
              </a:rPr>
              <a:t>Escrituração Fiscal Digital das Retenções e Informações de </a:t>
            </a:r>
            <a:r>
              <a:rPr lang="pt-BR" sz="2800" b="1" dirty="0" smtClean="0">
                <a:solidFill>
                  <a:srgbClr val="000080"/>
                </a:solidFill>
                <a:latin typeface="Verdana" pitchFamily="34" charset="0"/>
                <a:ea typeface="Verdana" pitchFamily="34" charset="0"/>
                <a:cs typeface="Verdana" pitchFamily="34" charset="0"/>
              </a:rPr>
              <a:t>Contribuição Previdenciária</a:t>
            </a:r>
            <a:endParaRPr lang="pt-BR" sz="2800" b="1" dirty="0">
              <a:solidFill>
                <a:srgbClr val="000080"/>
              </a:solidFill>
              <a:latin typeface="Verdana" pitchFamily="34" charset="0"/>
              <a:ea typeface="Verdana" pitchFamily="34" charset="0"/>
              <a:cs typeface="Verdana" pitchFamily="34" charset="0"/>
            </a:endParaRPr>
          </a:p>
          <a:p>
            <a:pPr algn="ctr">
              <a:spcBef>
                <a:spcPts val="368"/>
              </a:spcBef>
              <a:spcAft>
                <a:spcPts val="1708"/>
              </a:spcAft>
              <a:tabLst>
                <a:tab pos="0" algn="l"/>
                <a:tab pos="527375" algn="l"/>
                <a:tab pos="1056621" algn="l"/>
                <a:tab pos="1585865" algn="l"/>
                <a:tab pos="2115112" algn="l"/>
                <a:tab pos="2644357" algn="l"/>
                <a:tab pos="3173603" algn="l"/>
                <a:tab pos="3702847" algn="l"/>
                <a:tab pos="4232093" algn="l"/>
                <a:tab pos="4761338" algn="l"/>
                <a:tab pos="5290583" algn="l"/>
                <a:tab pos="5819829" algn="l"/>
                <a:tab pos="6349074" algn="l"/>
                <a:tab pos="6878320" algn="l"/>
                <a:tab pos="7407566" algn="l"/>
                <a:tab pos="7936810" algn="l"/>
                <a:tab pos="8466056" algn="l"/>
                <a:tab pos="8995301" algn="l"/>
                <a:tab pos="9524546" algn="l"/>
                <a:tab pos="10053791" algn="l"/>
                <a:tab pos="10583037" algn="l"/>
                <a:tab pos="10584907" algn="l"/>
                <a:tab pos="11114154" algn="l"/>
                <a:tab pos="11643397" algn="l"/>
                <a:tab pos="12172644" algn="l"/>
              </a:tabLst>
            </a:pPr>
            <a:r>
              <a:rPr lang="pt-BR" sz="2800" b="1" dirty="0" smtClean="0">
                <a:latin typeface="Verdana" pitchFamily="34" charset="0"/>
                <a:ea typeface="Verdana" pitchFamily="34" charset="0"/>
                <a:cs typeface="Verdana" pitchFamily="34" charset="0"/>
              </a:rPr>
              <a:t>Novembro de 2016</a:t>
            </a:r>
            <a:endParaRPr lang="pt-BR" sz="2800" b="1" dirty="0">
              <a:latin typeface="Verdana" pitchFamily="34" charset="0"/>
              <a:ea typeface="Verdana" pitchFamily="34" charset="0"/>
              <a:cs typeface="Verdana" pitchFamily="34" charset="0"/>
            </a:endParaRPr>
          </a:p>
          <a:p>
            <a:pPr algn="ctr">
              <a:spcBef>
                <a:spcPts val="368"/>
              </a:spcBef>
              <a:spcAft>
                <a:spcPts val="1708"/>
              </a:spcAft>
              <a:tabLst>
                <a:tab pos="0" algn="l"/>
                <a:tab pos="527375" algn="l"/>
                <a:tab pos="1056621" algn="l"/>
                <a:tab pos="1585865" algn="l"/>
                <a:tab pos="2115112" algn="l"/>
                <a:tab pos="2644357" algn="l"/>
                <a:tab pos="3173603" algn="l"/>
                <a:tab pos="3702847" algn="l"/>
                <a:tab pos="4232093" algn="l"/>
                <a:tab pos="4761338" algn="l"/>
                <a:tab pos="5290583" algn="l"/>
                <a:tab pos="5819829" algn="l"/>
                <a:tab pos="6349074" algn="l"/>
                <a:tab pos="6878320" algn="l"/>
                <a:tab pos="7407566" algn="l"/>
                <a:tab pos="7936810" algn="l"/>
                <a:tab pos="8466056" algn="l"/>
                <a:tab pos="8995301" algn="l"/>
                <a:tab pos="9524546" algn="l"/>
                <a:tab pos="10053791" algn="l"/>
                <a:tab pos="10583037" algn="l"/>
                <a:tab pos="10584907" algn="l"/>
                <a:tab pos="11114154" algn="l"/>
                <a:tab pos="11643397" algn="l"/>
                <a:tab pos="12172644" algn="l"/>
              </a:tabLst>
            </a:pPr>
            <a:r>
              <a:rPr lang="pt-BR" sz="3800" b="1" dirty="0" smtClean="0">
                <a:latin typeface="Verdana" pitchFamily="34" charset="0"/>
                <a:ea typeface="Verdana" pitchFamily="34" charset="0"/>
                <a:cs typeface="Verdana" pitchFamily="34" charset="0"/>
              </a:rPr>
              <a:t>Adilson da Silva Bastos</a:t>
            </a:r>
            <a:endParaRPr lang="pt-BR" sz="3800" b="1" dirty="0">
              <a:latin typeface="Verdana" pitchFamily="34" charset="0"/>
              <a:ea typeface="Verdana" pitchFamily="34" charset="0"/>
              <a:cs typeface="Verdana" pitchFamily="34" charset="0"/>
            </a:endParaRPr>
          </a:p>
          <a:p>
            <a:pPr algn="ctr">
              <a:spcBef>
                <a:spcPts val="368"/>
              </a:spcBef>
              <a:spcAft>
                <a:spcPts val="1708"/>
              </a:spcAft>
              <a:tabLst>
                <a:tab pos="0" algn="l"/>
                <a:tab pos="527375" algn="l"/>
                <a:tab pos="1056621" algn="l"/>
                <a:tab pos="1585865" algn="l"/>
                <a:tab pos="2115112" algn="l"/>
                <a:tab pos="2644357" algn="l"/>
                <a:tab pos="3173603" algn="l"/>
                <a:tab pos="3702847" algn="l"/>
                <a:tab pos="4232093" algn="l"/>
                <a:tab pos="4761338" algn="l"/>
                <a:tab pos="5290583" algn="l"/>
                <a:tab pos="5819829" algn="l"/>
                <a:tab pos="6349074" algn="l"/>
                <a:tab pos="6878320" algn="l"/>
                <a:tab pos="7407566" algn="l"/>
                <a:tab pos="7936810" algn="l"/>
                <a:tab pos="8466056" algn="l"/>
                <a:tab pos="8995301" algn="l"/>
                <a:tab pos="9524546" algn="l"/>
                <a:tab pos="10053791" algn="l"/>
                <a:tab pos="10583037" algn="l"/>
                <a:tab pos="10584907" algn="l"/>
                <a:tab pos="11114154" algn="l"/>
                <a:tab pos="11643397" algn="l"/>
                <a:tab pos="12172644" algn="l"/>
              </a:tabLst>
            </a:pPr>
            <a:r>
              <a:rPr lang="pt-BR" sz="2400" b="1" dirty="0">
                <a:latin typeface="Verdana" pitchFamily="34" charset="0"/>
                <a:ea typeface="Verdana" pitchFamily="34" charset="0"/>
                <a:cs typeface="Verdana" pitchFamily="34" charset="0"/>
              </a:rPr>
              <a:t>Auditor-Fiscal da Receita Federal do Brasil</a:t>
            </a:r>
          </a:p>
        </p:txBody>
      </p:sp>
      <p:pic>
        <p:nvPicPr>
          <p:cNvPr id="7" name="Imagem 6" descr="RFB-Logo.jpg"/>
          <p:cNvPicPr>
            <a:picLocks noChangeAspect="1"/>
          </p:cNvPicPr>
          <p:nvPr/>
        </p:nvPicPr>
        <p:blipFill>
          <a:blip r:embed="rId4"/>
          <a:stretch>
            <a:fillRect/>
          </a:stretch>
        </p:blipFill>
        <p:spPr>
          <a:xfrm>
            <a:off x="9144830" y="246036"/>
            <a:ext cx="1776765" cy="1143008"/>
          </a:xfrm>
          <a:prstGeom prst="rect">
            <a:avLst/>
          </a:prstGeom>
        </p:spPr>
      </p:pic>
      <p:graphicFrame>
        <p:nvGraphicFramePr>
          <p:cNvPr id="8" name="Object 3"/>
          <p:cNvGraphicFramePr>
            <a:graphicFrameLocks noChangeAspect="1"/>
          </p:cNvGraphicFramePr>
          <p:nvPr>
            <p:extLst>
              <p:ext uri="{D42A27DB-BD31-4B8C-83A1-F6EECF244321}">
                <p14:modId xmlns:p14="http://schemas.microsoft.com/office/powerpoint/2010/main" val="4287588924"/>
              </p:ext>
            </p:extLst>
          </p:nvPr>
        </p:nvGraphicFramePr>
        <p:xfrm>
          <a:off x="1332384" y="1046944"/>
          <a:ext cx="8077200" cy="1600200"/>
        </p:xfrm>
        <a:graphic>
          <a:graphicData uri="http://schemas.openxmlformats.org/presentationml/2006/ole">
            <mc:AlternateContent xmlns:mc="http://schemas.openxmlformats.org/markup-compatibility/2006">
              <mc:Choice xmlns:v="urn:schemas-microsoft-com:vml" Requires="v">
                <p:oleObj spid="_x0000_s1075" name="Imagem de Bitmap" r:id="rId5" imgW="5858693" imgH="905001" progId="Paint.Picture">
                  <p:embed/>
                </p:oleObj>
              </mc:Choice>
              <mc:Fallback>
                <p:oleObj name="Imagem de Bitmap" r:id="rId5" imgW="5858693" imgH="905001" progId="Paint.Picture">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32384" y="1046944"/>
                        <a:ext cx="8077200" cy="160020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08248" y="936476"/>
            <a:ext cx="10945216" cy="6463308"/>
          </a:xfrm>
          <a:prstGeom prst="rect">
            <a:avLst/>
          </a:prstGeom>
        </p:spPr>
        <p:txBody>
          <a:bodyPr wrap="square">
            <a:spAutoFit/>
          </a:bodyPr>
          <a:lstStyle/>
          <a:p>
            <a:r>
              <a:rPr lang="en-US" sz="3200" b="1" dirty="0"/>
              <a:t>EVENTOS DO EFD-</a:t>
            </a:r>
            <a:r>
              <a:rPr lang="en-US" sz="3200" b="1" dirty="0" err="1"/>
              <a:t>Reinf</a:t>
            </a:r>
            <a:r>
              <a:rPr lang="en-US" sz="3200" b="1" dirty="0"/>
              <a:t> </a:t>
            </a:r>
            <a:r>
              <a:rPr lang="en-US" b="1" dirty="0"/>
              <a:t>(</a:t>
            </a:r>
            <a:r>
              <a:rPr lang="en-US" b="1" dirty="0" err="1"/>
              <a:t>usa</a:t>
            </a:r>
            <a:r>
              <a:rPr lang="en-US" b="1" dirty="0"/>
              <a:t> as </a:t>
            </a:r>
            <a:r>
              <a:rPr lang="en-US" b="1" dirty="0" err="1"/>
              <a:t>informações</a:t>
            </a:r>
            <a:r>
              <a:rPr lang="en-US" b="1" dirty="0"/>
              <a:t> das bases CNPJ, CPF e CNO da RFB)</a:t>
            </a:r>
          </a:p>
          <a:p>
            <a:r>
              <a:rPr lang="en-US" sz="2400" dirty="0"/>
              <a:t>R-1000 - </a:t>
            </a:r>
            <a:r>
              <a:rPr lang="en-US" sz="2400" dirty="0" err="1"/>
              <a:t>Informações</a:t>
            </a:r>
            <a:r>
              <a:rPr lang="en-US" sz="2400" dirty="0"/>
              <a:t> do </a:t>
            </a:r>
            <a:r>
              <a:rPr lang="en-US" sz="2400" dirty="0" err="1"/>
              <a:t>Contribuinte</a:t>
            </a:r>
            <a:r>
              <a:rPr lang="pt-BR" sz="2400" dirty="0"/>
              <a:t> </a:t>
            </a:r>
          </a:p>
          <a:p>
            <a:r>
              <a:rPr lang="en-US" sz="2400" dirty="0"/>
              <a:t>R-1070 - </a:t>
            </a:r>
            <a:r>
              <a:rPr lang="en-US" sz="2400" dirty="0" err="1"/>
              <a:t>Tabela</a:t>
            </a:r>
            <a:r>
              <a:rPr lang="en-US" sz="2400" dirty="0"/>
              <a:t> de </a:t>
            </a:r>
            <a:r>
              <a:rPr lang="en-US" sz="2400" dirty="0" err="1"/>
              <a:t>Processos</a:t>
            </a:r>
            <a:r>
              <a:rPr lang="en-US" sz="2400" dirty="0"/>
              <a:t> </a:t>
            </a:r>
            <a:r>
              <a:rPr lang="en-US" sz="2400" dirty="0" err="1" smtClean="0"/>
              <a:t>Administrativos</a:t>
            </a:r>
            <a:r>
              <a:rPr lang="en-US" sz="2400" dirty="0" smtClean="0"/>
              <a:t>/</a:t>
            </a:r>
            <a:r>
              <a:rPr lang="en-US" sz="2400" dirty="0" err="1" smtClean="0"/>
              <a:t>Judiciais</a:t>
            </a:r>
            <a:r>
              <a:rPr lang="en-US" sz="2400" dirty="0" smtClean="0"/>
              <a:t>   </a:t>
            </a:r>
            <a:endParaRPr lang="en-US" sz="2400" dirty="0"/>
          </a:p>
          <a:p>
            <a:endParaRPr lang="en-US" sz="1100" dirty="0" smtClean="0"/>
          </a:p>
          <a:p>
            <a:r>
              <a:rPr lang="en-US" sz="2400" dirty="0" smtClean="0"/>
              <a:t>R-2010 </a:t>
            </a:r>
            <a:r>
              <a:rPr lang="en-US" sz="2400" dirty="0"/>
              <a:t>- </a:t>
            </a:r>
            <a:r>
              <a:rPr lang="en-US" sz="2400" dirty="0" err="1"/>
              <a:t>Retenção</a:t>
            </a:r>
            <a:r>
              <a:rPr lang="en-US" sz="2400" dirty="0"/>
              <a:t> </a:t>
            </a:r>
            <a:r>
              <a:rPr lang="en-US" sz="2400" dirty="0" err="1"/>
              <a:t>Contribuição</a:t>
            </a:r>
            <a:r>
              <a:rPr lang="en-US" sz="2400" dirty="0"/>
              <a:t> </a:t>
            </a:r>
            <a:r>
              <a:rPr lang="en-US" sz="2400" dirty="0" err="1"/>
              <a:t>Previdenciária</a:t>
            </a:r>
            <a:r>
              <a:rPr lang="en-US" sz="2400" dirty="0"/>
              <a:t> - </a:t>
            </a:r>
            <a:r>
              <a:rPr lang="en-US" sz="2400" dirty="0" err="1"/>
              <a:t>Tomadores</a:t>
            </a:r>
            <a:r>
              <a:rPr lang="en-US" sz="2400" dirty="0"/>
              <a:t> de </a:t>
            </a:r>
            <a:r>
              <a:rPr lang="en-US" sz="2400" dirty="0" err="1"/>
              <a:t>Serviços</a:t>
            </a:r>
            <a:r>
              <a:rPr lang="en-US" sz="2400" dirty="0"/>
              <a:t> </a:t>
            </a:r>
          </a:p>
          <a:p>
            <a:r>
              <a:rPr lang="en-US" sz="2400" dirty="0"/>
              <a:t>R-2020 - </a:t>
            </a:r>
            <a:r>
              <a:rPr lang="en-US" sz="2400" dirty="0" err="1"/>
              <a:t>Retenção</a:t>
            </a:r>
            <a:r>
              <a:rPr lang="en-US" sz="2400" dirty="0"/>
              <a:t> </a:t>
            </a:r>
            <a:r>
              <a:rPr lang="en-US" sz="2400" dirty="0" err="1"/>
              <a:t>Contribuição</a:t>
            </a:r>
            <a:r>
              <a:rPr lang="en-US" sz="2400" dirty="0"/>
              <a:t> </a:t>
            </a:r>
            <a:r>
              <a:rPr lang="en-US" sz="2400" dirty="0" err="1"/>
              <a:t>Previdenciária</a:t>
            </a:r>
            <a:r>
              <a:rPr lang="en-US" sz="2400" dirty="0"/>
              <a:t> - </a:t>
            </a:r>
            <a:r>
              <a:rPr lang="en-US" sz="2400" dirty="0" err="1"/>
              <a:t>Prestadores</a:t>
            </a:r>
            <a:r>
              <a:rPr lang="en-US" sz="2400" dirty="0"/>
              <a:t> de </a:t>
            </a:r>
            <a:r>
              <a:rPr lang="en-US" sz="2400" dirty="0" err="1" smtClean="0"/>
              <a:t>Serviços</a:t>
            </a:r>
            <a:r>
              <a:rPr lang="en-US" sz="2400" dirty="0" smtClean="0"/>
              <a:t>  </a:t>
            </a:r>
            <a:endParaRPr lang="en-US" sz="2400" dirty="0"/>
          </a:p>
          <a:p>
            <a:r>
              <a:rPr lang="en-US" sz="2400" dirty="0"/>
              <a:t>R-2030 - </a:t>
            </a:r>
            <a:r>
              <a:rPr lang="en-US" sz="2400" dirty="0" err="1"/>
              <a:t>Recursos</a:t>
            </a:r>
            <a:r>
              <a:rPr lang="en-US" sz="2400" dirty="0"/>
              <a:t> </a:t>
            </a:r>
            <a:r>
              <a:rPr lang="en-US" sz="2400" dirty="0" err="1"/>
              <a:t>Recebidos</a:t>
            </a:r>
            <a:r>
              <a:rPr lang="en-US" sz="2400" dirty="0"/>
              <a:t> p/ </a:t>
            </a:r>
            <a:r>
              <a:rPr lang="en-US" sz="2400" dirty="0" err="1"/>
              <a:t>Associação</a:t>
            </a:r>
            <a:r>
              <a:rPr lang="en-US" sz="2400" dirty="0"/>
              <a:t> </a:t>
            </a:r>
            <a:r>
              <a:rPr lang="en-US" sz="2400" dirty="0" err="1"/>
              <a:t>Desportiva</a:t>
            </a:r>
            <a:endParaRPr lang="en-US" sz="2400" dirty="0"/>
          </a:p>
          <a:p>
            <a:r>
              <a:rPr lang="en-US" sz="2400" dirty="0"/>
              <a:t>R-2040 - </a:t>
            </a:r>
            <a:r>
              <a:rPr lang="en-US" sz="2400" dirty="0" err="1"/>
              <a:t>Recursos</a:t>
            </a:r>
            <a:r>
              <a:rPr lang="en-US" sz="2400" dirty="0"/>
              <a:t> </a:t>
            </a:r>
            <a:r>
              <a:rPr lang="en-US" sz="2400" dirty="0" err="1"/>
              <a:t>Repassados</a:t>
            </a:r>
            <a:r>
              <a:rPr lang="en-US" sz="2400" dirty="0"/>
              <a:t> p/ </a:t>
            </a:r>
            <a:r>
              <a:rPr lang="en-US" sz="2400" dirty="0" err="1"/>
              <a:t>Associação</a:t>
            </a:r>
            <a:r>
              <a:rPr lang="en-US" sz="2400" dirty="0"/>
              <a:t> </a:t>
            </a:r>
            <a:r>
              <a:rPr lang="en-US" sz="2400" dirty="0" err="1"/>
              <a:t>Desportiva</a:t>
            </a:r>
            <a:endParaRPr lang="en-US" sz="2400" dirty="0"/>
          </a:p>
          <a:p>
            <a:r>
              <a:rPr lang="en-US" sz="2400" dirty="0"/>
              <a:t>R-2050 - </a:t>
            </a:r>
            <a:r>
              <a:rPr lang="en-US" sz="2400" dirty="0" err="1"/>
              <a:t>Comercialização</a:t>
            </a:r>
            <a:r>
              <a:rPr lang="en-US" sz="2400" dirty="0"/>
              <a:t> da </a:t>
            </a:r>
            <a:r>
              <a:rPr lang="en-US" sz="2400" dirty="0" err="1"/>
              <a:t>Produção</a:t>
            </a:r>
            <a:r>
              <a:rPr lang="en-US" sz="2400" dirty="0"/>
              <a:t> </a:t>
            </a:r>
            <a:r>
              <a:rPr lang="en-US" sz="2400" dirty="0" err="1"/>
              <a:t>por</a:t>
            </a:r>
            <a:r>
              <a:rPr lang="en-US" sz="2400" dirty="0"/>
              <a:t> </a:t>
            </a:r>
            <a:r>
              <a:rPr lang="en-US" sz="2400" dirty="0" err="1"/>
              <a:t>Produtor</a:t>
            </a:r>
            <a:r>
              <a:rPr lang="en-US" sz="2400" dirty="0"/>
              <a:t> Rural PJ/</a:t>
            </a:r>
            <a:r>
              <a:rPr lang="en-US" sz="2400" dirty="0" err="1"/>
              <a:t>Agroindústria</a:t>
            </a:r>
            <a:endParaRPr lang="en-US" sz="2400" dirty="0"/>
          </a:p>
          <a:p>
            <a:r>
              <a:rPr lang="en-US" sz="2400" dirty="0"/>
              <a:t>R-2060 - </a:t>
            </a:r>
            <a:r>
              <a:rPr lang="en-US" sz="2400" dirty="0" err="1"/>
              <a:t>Contribuição</a:t>
            </a:r>
            <a:r>
              <a:rPr lang="en-US" sz="2400" dirty="0"/>
              <a:t> </a:t>
            </a:r>
            <a:r>
              <a:rPr lang="en-US" sz="2400" dirty="0" err="1"/>
              <a:t>Previdenciária</a:t>
            </a:r>
            <a:r>
              <a:rPr lang="en-US" sz="2400" dirty="0"/>
              <a:t> </a:t>
            </a:r>
            <a:r>
              <a:rPr lang="en-US" sz="2400" dirty="0" err="1"/>
              <a:t>sobre</a:t>
            </a:r>
            <a:r>
              <a:rPr lang="en-US" sz="2400" dirty="0"/>
              <a:t> a </a:t>
            </a:r>
            <a:r>
              <a:rPr lang="en-US" sz="2400" dirty="0" err="1"/>
              <a:t>Receita</a:t>
            </a:r>
            <a:r>
              <a:rPr lang="en-US" sz="2400" dirty="0"/>
              <a:t> </a:t>
            </a:r>
            <a:r>
              <a:rPr lang="en-US" sz="2400" dirty="0" err="1"/>
              <a:t>Bruta</a:t>
            </a:r>
            <a:r>
              <a:rPr lang="en-US" sz="2400" dirty="0"/>
              <a:t>-CPRB </a:t>
            </a:r>
            <a:r>
              <a:rPr lang="en-US" sz="2000" b="1" dirty="0">
                <a:solidFill>
                  <a:schemeClr val="tx2"/>
                </a:solidFill>
              </a:rPr>
              <a:t>(</a:t>
            </a:r>
            <a:r>
              <a:rPr lang="en-US" sz="2000" b="1" dirty="0" err="1">
                <a:solidFill>
                  <a:schemeClr val="tx2"/>
                </a:solidFill>
              </a:rPr>
              <a:t>sai</a:t>
            </a:r>
            <a:r>
              <a:rPr lang="en-US" sz="2000" b="1" dirty="0">
                <a:solidFill>
                  <a:schemeClr val="tx2"/>
                </a:solidFill>
              </a:rPr>
              <a:t> da EFD-</a:t>
            </a:r>
            <a:r>
              <a:rPr lang="en-US" sz="2000" b="1" dirty="0" err="1">
                <a:solidFill>
                  <a:schemeClr val="tx2"/>
                </a:solidFill>
              </a:rPr>
              <a:t>contribuição</a:t>
            </a:r>
            <a:r>
              <a:rPr lang="en-US" sz="2000" b="1" dirty="0">
                <a:solidFill>
                  <a:schemeClr val="tx2"/>
                </a:solidFill>
              </a:rPr>
              <a:t>)</a:t>
            </a:r>
          </a:p>
          <a:p>
            <a:r>
              <a:rPr lang="en-US" sz="2400" dirty="0"/>
              <a:t>R-2070 - </a:t>
            </a:r>
            <a:r>
              <a:rPr lang="en-US" sz="2400" dirty="0" err="1"/>
              <a:t>Retenções</a:t>
            </a:r>
            <a:r>
              <a:rPr lang="en-US" sz="2400" dirty="0"/>
              <a:t> </a:t>
            </a:r>
            <a:r>
              <a:rPr lang="en-US" sz="2400" dirty="0" err="1"/>
              <a:t>na</a:t>
            </a:r>
            <a:r>
              <a:rPr lang="en-US" sz="2400" dirty="0"/>
              <a:t> </a:t>
            </a:r>
            <a:r>
              <a:rPr lang="en-US" sz="2400" dirty="0" err="1"/>
              <a:t>Fonte</a:t>
            </a:r>
            <a:r>
              <a:rPr lang="en-US" sz="2400" dirty="0"/>
              <a:t> - IR, CSLL, </a:t>
            </a:r>
            <a:r>
              <a:rPr lang="en-US" sz="2400" dirty="0" err="1"/>
              <a:t>Cofins</a:t>
            </a:r>
            <a:r>
              <a:rPr lang="en-US" sz="2400" dirty="0"/>
              <a:t>, PIS/PASEP - </a:t>
            </a:r>
            <a:r>
              <a:rPr lang="en-US" sz="2400" dirty="0" err="1"/>
              <a:t>Pagamentos</a:t>
            </a:r>
            <a:r>
              <a:rPr lang="en-US" sz="2400" dirty="0"/>
              <a:t> </a:t>
            </a:r>
            <a:r>
              <a:rPr lang="en-US" sz="2400" dirty="0" err="1"/>
              <a:t>diversos</a:t>
            </a:r>
            <a:r>
              <a:rPr lang="en-US" sz="2400" dirty="0"/>
              <a:t> </a:t>
            </a:r>
            <a:r>
              <a:rPr lang="en-US" sz="2400" b="1" dirty="0">
                <a:solidFill>
                  <a:schemeClr val="tx2"/>
                </a:solidFill>
              </a:rPr>
              <a:t>(DIRF)</a:t>
            </a:r>
          </a:p>
          <a:p>
            <a:r>
              <a:rPr lang="en-US" sz="2400" dirty="0"/>
              <a:t>R-3010 - </a:t>
            </a:r>
            <a:r>
              <a:rPr lang="en-US" sz="2400" dirty="0" err="1"/>
              <a:t>Receita</a:t>
            </a:r>
            <a:r>
              <a:rPr lang="en-US" sz="2400" dirty="0"/>
              <a:t> de </a:t>
            </a:r>
            <a:r>
              <a:rPr lang="en-US" sz="2400" dirty="0" err="1"/>
              <a:t>Espetáculo</a:t>
            </a:r>
            <a:r>
              <a:rPr lang="en-US" sz="2400" dirty="0"/>
              <a:t> </a:t>
            </a:r>
            <a:r>
              <a:rPr lang="en-US" sz="2400" dirty="0" err="1" smtClean="0"/>
              <a:t>Desportivo</a:t>
            </a:r>
            <a:endParaRPr lang="en-US" sz="2400" dirty="0" smtClean="0"/>
          </a:p>
          <a:p>
            <a:endParaRPr lang="en-US" sz="1100" dirty="0"/>
          </a:p>
          <a:p>
            <a:r>
              <a:rPr lang="en-US" sz="2400" dirty="0"/>
              <a:t>R-2098 - </a:t>
            </a:r>
            <a:r>
              <a:rPr lang="en-US" sz="2400" dirty="0" err="1"/>
              <a:t>Reabertura</a:t>
            </a:r>
            <a:r>
              <a:rPr lang="en-US" sz="2400" dirty="0"/>
              <a:t> dos </a:t>
            </a:r>
            <a:r>
              <a:rPr lang="en-US" sz="2400" dirty="0" err="1"/>
              <a:t>Eventos</a:t>
            </a:r>
            <a:r>
              <a:rPr lang="en-US" sz="2400" dirty="0"/>
              <a:t> </a:t>
            </a:r>
            <a:r>
              <a:rPr lang="en-US" sz="2400" dirty="0" err="1"/>
              <a:t>Periódicos</a:t>
            </a:r>
            <a:endParaRPr lang="en-US" sz="2400" dirty="0"/>
          </a:p>
          <a:p>
            <a:r>
              <a:rPr lang="en-US" sz="2400" dirty="0"/>
              <a:t>R-2099 - </a:t>
            </a:r>
            <a:r>
              <a:rPr lang="en-US" sz="2400" dirty="0" err="1"/>
              <a:t>Fechamento</a:t>
            </a:r>
            <a:r>
              <a:rPr lang="en-US" sz="2400" dirty="0"/>
              <a:t> dos </a:t>
            </a:r>
            <a:r>
              <a:rPr lang="en-US" sz="2400" dirty="0" err="1"/>
              <a:t>Eventos</a:t>
            </a:r>
            <a:r>
              <a:rPr lang="en-US" sz="2400" dirty="0"/>
              <a:t> </a:t>
            </a:r>
            <a:r>
              <a:rPr lang="en-US" sz="2400" dirty="0" err="1"/>
              <a:t>Periódicos</a:t>
            </a:r>
            <a:r>
              <a:rPr lang="en-US" sz="2400" dirty="0"/>
              <a:t> </a:t>
            </a:r>
            <a:r>
              <a:rPr lang="en-US" sz="2400" b="1" dirty="0">
                <a:solidFill>
                  <a:schemeClr val="tx2"/>
                </a:solidFill>
              </a:rPr>
              <a:t>(</a:t>
            </a:r>
            <a:r>
              <a:rPr lang="en-US" sz="2400" b="1" dirty="0">
                <a:solidFill>
                  <a:schemeClr val="tx2"/>
                </a:solidFill>
                <a:sym typeface="Wingdings" panose="05000000000000000000" pitchFamily="2" charset="2"/>
              </a:rPr>
              <a:t>para </a:t>
            </a:r>
            <a:r>
              <a:rPr lang="en-US" sz="2400" b="1" dirty="0" err="1">
                <a:solidFill>
                  <a:schemeClr val="tx2"/>
                </a:solidFill>
                <a:sym typeface="Wingdings" panose="05000000000000000000" pitchFamily="2" charset="2"/>
              </a:rPr>
              <a:t>gerar</a:t>
            </a:r>
            <a:r>
              <a:rPr lang="en-US" sz="2400" b="1" dirty="0">
                <a:solidFill>
                  <a:schemeClr val="tx2"/>
                </a:solidFill>
                <a:sym typeface="Wingdings" panose="05000000000000000000" pitchFamily="2" charset="2"/>
              </a:rPr>
              <a:t> o DARF) </a:t>
            </a:r>
            <a:endParaRPr lang="en-US" sz="2400" b="1" dirty="0">
              <a:solidFill>
                <a:schemeClr val="tx2"/>
              </a:solidFill>
            </a:endParaRPr>
          </a:p>
          <a:p>
            <a:r>
              <a:rPr lang="en-US" sz="2400" dirty="0"/>
              <a:t>R-4000 - </a:t>
            </a:r>
            <a:r>
              <a:rPr lang="en-US" sz="2400" dirty="0" err="1"/>
              <a:t>Exclusão</a:t>
            </a:r>
            <a:r>
              <a:rPr lang="en-US" sz="2400" dirty="0"/>
              <a:t> de </a:t>
            </a:r>
            <a:r>
              <a:rPr lang="en-US" sz="2400" dirty="0" err="1"/>
              <a:t>Eventos</a:t>
            </a:r>
            <a:r>
              <a:rPr lang="en-US" sz="2400" dirty="0"/>
              <a:t/>
            </a:r>
            <a:br>
              <a:rPr lang="en-US" sz="2400" dirty="0"/>
            </a:br>
            <a:r>
              <a:rPr lang="en-US" sz="2400" dirty="0"/>
              <a:t>R-4010 - </a:t>
            </a:r>
            <a:r>
              <a:rPr lang="en-US" sz="2400" dirty="0" err="1"/>
              <a:t>Solicitação</a:t>
            </a:r>
            <a:r>
              <a:rPr lang="en-US" sz="2400" dirty="0"/>
              <a:t> de </a:t>
            </a:r>
            <a:r>
              <a:rPr lang="en-US" sz="2400" dirty="0" err="1"/>
              <a:t>Totalização</a:t>
            </a:r>
            <a:r>
              <a:rPr lang="en-US" sz="2400" dirty="0"/>
              <a:t> de Bases e </a:t>
            </a:r>
            <a:r>
              <a:rPr lang="en-US" sz="2400" dirty="0" err="1"/>
              <a:t>Tributos</a:t>
            </a:r>
            <a:r>
              <a:rPr lang="en-US" sz="2400" dirty="0"/>
              <a:t> </a:t>
            </a:r>
          </a:p>
          <a:p>
            <a:r>
              <a:rPr lang="en-US" sz="2400" dirty="0"/>
              <a:t>R-5001 - </a:t>
            </a:r>
            <a:r>
              <a:rPr lang="en-US" sz="2400" dirty="0" err="1"/>
              <a:t>Informações</a:t>
            </a:r>
            <a:r>
              <a:rPr lang="en-US" sz="2400" dirty="0"/>
              <a:t> das bases e dos </a:t>
            </a:r>
            <a:r>
              <a:rPr lang="en-US" sz="2400" dirty="0" err="1"/>
              <a:t>tributos</a:t>
            </a:r>
            <a:r>
              <a:rPr lang="en-US" sz="2400" dirty="0"/>
              <a:t> </a:t>
            </a:r>
            <a:r>
              <a:rPr lang="en-US" sz="2400" dirty="0" err="1"/>
              <a:t>consolidados</a:t>
            </a:r>
            <a:r>
              <a:rPr lang="en-US" sz="2400" dirty="0"/>
              <a:t> </a:t>
            </a:r>
            <a:r>
              <a:rPr lang="en-US" sz="2400" dirty="0" err="1"/>
              <a:t>por</a:t>
            </a:r>
            <a:r>
              <a:rPr lang="en-US" sz="2400" dirty="0"/>
              <a:t> </a:t>
            </a:r>
            <a:r>
              <a:rPr lang="en-US" sz="2400" dirty="0" err="1"/>
              <a:t>contribuinte</a:t>
            </a:r>
            <a:endParaRPr lang="en-US" sz="2400" dirty="0"/>
          </a:p>
        </p:txBody>
      </p:sp>
      <p:sp>
        <p:nvSpPr>
          <p:cNvPr id="3" name="Retângulo 10"/>
          <p:cNvSpPr>
            <a:spLocks noChangeArrowheads="1"/>
          </p:cNvSpPr>
          <p:nvPr/>
        </p:nvSpPr>
        <p:spPr bwMode="auto">
          <a:xfrm>
            <a:off x="7669088" y="1675444"/>
            <a:ext cx="2228850" cy="322263"/>
          </a:xfrm>
          <a:prstGeom prst="rect">
            <a:avLst/>
          </a:prstGeom>
          <a:solidFill>
            <a:srgbClr val="00B8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buClr>
                <a:srgbClr val="000000"/>
              </a:buClr>
              <a:buSzPct val="100000"/>
              <a:buFont typeface="Times New Roman" panose="02020603050405020304" pitchFamily="18" charset="0"/>
              <a:buNone/>
            </a:pPr>
            <a:r>
              <a:rPr lang="pt-BR" sz="1600" b="1">
                <a:solidFill>
                  <a:schemeClr val="tx1"/>
                </a:solidFill>
              </a:rPr>
              <a:t>Eventos de tabela</a:t>
            </a:r>
          </a:p>
        </p:txBody>
      </p:sp>
      <p:sp>
        <p:nvSpPr>
          <p:cNvPr id="4" name="CaixaDeTexto 17"/>
          <p:cNvSpPr txBox="1">
            <a:spLocks noChangeArrowheads="1"/>
          </p:cNvSpPr>
          <p:nvPr/>
        </p:nvSpPr>
        <p:spPr bwMode="auto">
          <a:xfrm>
            <a:off x="9307186" y="2615993"/>
            <a:ext cx="1116013" cy="354012"/>
          </a:xfrm>
          <a:prstGeom prst="rect">
            <a:avLst/>
          </a:prstGeom>
          <a:solidFill>
            <a:srgbClr val="FFFF00"/>
          </a:solidFill>
          <a:ln w="9525">
            <a:solidFill>
              <a:schemeClr val="tx2"/>
            </a:solidFill>
            <a:miter lim="800000"/>
            <a:headEnd/>
            <a:tailEnd/>
          </a:ln>
        </p:spPr>
        <p:txBody>
          <a:bodyPr>
            <a:spAutoFit/>
          </a:bodyPr>
          <a:lstStyle/>
          <a:p>
            <a:r>
              <a:rPr lang="pt-BR" sz="1700">
                <a:solidFill>
                  <a:schemeClr val="tx1"/>
                </a:solidFill>
              </a:rPr>
              <a:t>batimento</a:t>
            </a:r>
          </a:p>
        </p:txBody>
      </p:sp>
      <p:sp>
        <p:nvSpPr>
          <p:cNvPr id="5" name="CaixaDeTexto 26"/>
          <p:cNvSpPr txBox="1">
            <a:spLocks noChangeArrowheads="1"/>
          </p:cNvSpPr>
          <p:nvPr/>
        </p:nvSpPr>
        <p:spPr bwMode="auto">
          <a:xfrm>
            <a:off x="7261097" y="3305792"/>
            <a:ext cx="1114425" cy="354012"/>
          </a:xfrm>
          <a:prstGeom prst="rect">
            <a:avLst/>
          </a:prstGeom>
          <a:solidFill>
            <a:srgbClr val="FFFF00"/>
          </a:solidFill>
          <a:ln w="9525">
            <a:solidFill>
              <a:schemeClr val="tx2"/>
            </a:solidFill>
            <a:miter lim="800000"/>
            <a:headEnd/>
            <a:tailEnd/>
          </a:ln>
        </p:spPr>
        <p:txBody>
          <a:bodyPr>
            <a:spAutoFit/>
          </a:bodyPr>
          <a:lstStyle/>
          <a:p>
            <a:r>
              <a:rPr lang="pt-BR" sz="1700">
                <a:solidFill>
                  <a:schemeClr val="tx1"/>
                </a:solidFill>
              </a:rPr>
              <a:t>batimento</a:t>
            </a:r>
          </a:p>
        </p:txBody>
      </p:sp>
      <p:sp>
        <p:nvSpPr>
          <p:cNvPr id="6" name="Retângulo 4"/>
          <p:cNvSpPr>
            <a:spLocks noChangeArrowheads="1"/>
          </p:cNvSpPr>
          <p:nvPr/>
        </p:nvSpPr>
        <p:spPr bwMode="auto">
          <a:xfrm>
            <a:off x="10138511" y="5905028"/>
            <a:ext cx="895350" cy="914400"/>
          </a:xfrm>
          <a:prstGeom prst="rect">
            <a:avLst/>
          </a:prstGeom>
          <a:solidFill>
            <a:srgbClr val="00B8FF"/>
          </a:solidFill>
          <a:ln w="9525" algn="ctr">
            <a:solidFill>
              <a:schemeClr val="tx1"/>
            </a:solidFill>
            <a:prstDash val="dashDot"/>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buClr>
                <a:srgbClr val="000000"/>
              </a:buClr>
              <a:buSzPct val="100000"/>
              <a:buFont typeface="Times New Roman" panose="02020603050405020304" pitchFamily="18" charset="0"/>
              <a:buNone/>
            </a:pPr>
            <a:r>
              <a:rPr lang="pt-BR" sz="1600" b="1">
                <a:solidFill>
                  <a:schemeClr val="tx1"/>
                </a:solidFill>
              </a:rPr>
              <a:t>Eventos de controle</a:t>
            </a:r>
          </a:p>
        </p:txBody>
      </p:sp>
      <p:cxnSp>
        <p:nvCxnSpPr>
          <p:cNvPr id="10" name="Conector reto 9"/>
          <p:cNvCxnSpPr/>
          <p:nvPr/>
        </p:nvCxnSpPr>
        <p:spPr>
          <a:xfrm>
            <a:off x="108248" y="1440532"/>
            <a:ext cx="7272808" cy="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1" name="Conector reto 10"/>
          <p:cNvCxnSpPr/>
          <p:nvPr/>
        </p:nvCxnSpPr>
        <p:spPr>
          <a:xfrm>
            <a:off x="108248" y="2232620"/>
            <a:ext cx="7272808" cy="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4" name="Chave direita 13"/>
          <p:cNvSpPr/>
          <p:nvPr/>
        </p:nvSpPr>
        <p:spPr>
          <a:xfrm>
            <a:off x="7453064" y="1440532"/>
            <a:ext cx="144016" cy="792088"/>
          </a:xfrm>
          <a:prstGeom prst="righ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p>
        </p:txBody>
      </p:sp>
      <p:sp>
        <p:nvSpPr>
          <p:cNvPr id="15" name="Chave direita 14"/>
          <p:cNvSpPr/>
          <p:nvPr/>
        </p:nvSpPr>
        <p:spPr>
          <a:xfrm>
            <a:off x="9111217" y="2432959"/>
            <a:ext cx="144016" cy="720080"/>
          </a:xfrm>
          <a:prstGeom prst="righ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p>
        </p:txBody>
      </p:sp>
      <p:sp>
        <p:nvSpPr>
          <p:cNvPr id="16" name="Chave direita 15"/>
          <p:cNvSpPr/>
          <p:nvPr/>
        </p:nvSpPr>
        <p:spPr>
          <a:xfrm>
            <a:off x="7130112" y="3196022"/>
            <a:ext cx="99716" cy="648072"/>
          </a:xfrm>
          <a:prstGeom prst="righ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p>
        </p:txBody>
      </p:sp>
      <p:cxnSp>
        <p:nvCxnSpPr>
          <p:cNvPr id="17" name="Conector reto 16"/>
          <p:cNvCxnSpPr/>
          <p:nvPr/>
        </p:nvCxnSpPr>
        <p:spPr>
          <a:xfrm>
            <a:off x="108248" y="5400972"/>
            <a:ext cx="9721080" cy="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9" name="Conector reto 18"/>
          <p:cNvCxnSpPr/>
          <p:nvPr/>
        </p:nvCxnSpPr>
        <p:spPr>
          <a:xfrm>
            <a:off x="82868" y="7399784"/>
            <a:ext cx="9721080" cy="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0" name="Chave direita 19"/>
          <p:cNvSpPr/>
          <p:nvPr/>
        </p:nvSpPr>
        <p:spPr>
          <a:xfrm>
            <a:off x="9803948" y="5311552"/>
            <a:ext cx="254234" cy="2177651"/>
          </a:xfrm>
          <a:prstGeom prst="righ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p>
        </p:txBody>
      </p:sp>
    </p:spTree>
    <p:extLst>
      <p:ext uri="{BB962C8B-B14F-4D97-AF65-F5344CB8AC3E}">
        <p14:creationId xmlns:p14="http://schemas.microsoft.com/office/powerpoint/2010/main" val="18352853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496460" y="1279862"/>
            <a:ext cx="9518856" cy="641147"/>
          </a:xfrm>
          <a:prstGeom prst="rect">
            <a:avLst/>
          </a:prstGeom>
          <a:noFill/>
          <a:ln w="9525" cap="flat">
            <a:noFill/>
            <a:round/>
            <a:headEnd/>
            <a:tailEnd/>
          </a:ln>
          <a:effectLst/>
        </p:spPr>
        <p:txBody>
          <a:bodyPr lIns="88908" tIns="44454" rIns="88908" bIns="44454"/>
          <a:lstStyle/>
          <a:p>
            <a:pPr>
              <a:spcBef>
                <a:spcPts val="309"/>
              </a:spcBef>
              <a:spcAft>
                <a:spcPts val="878"/>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Lst>
            </a:pPr>
            <a:r>
              <a:rPr lang="pt-BR" sz="3800" b="1" dirty="0" smtClean="0">
                <a:solidFill>
                  <a:srgbClr val="000080"/>
                </a:solidFill>
                <a:latin typeface="Verdana" pitchFamily="34" charset="0"/>
                <a:ea typeface="Verdana" pitchFamily="34" charset="0"/>
                <a:cs typeface="Verdana" pitchFamily="34" charset="0"/>
              </a:rPr>
              <a:t>Eventos de Tabelas</a:t>
            </a:r>
            <a:endParaRPr lang="pt-BR" sz="3800" b="1" dirty="0">
              <a:solidFill>
                <a:srgbClr val="000080"/>
              </a:solidFill>
              <a:latin typeface="Verdana" pitchFamily="34" charset="0"/>
              <a:ea typeface="Verdana" pitchFamily="34" charset="0"/>
              <a:cs typeface="Verdana" pitchFamily="34" charset="0"/>
            </a:endParaRPr>
          </a:p>
        </p:txBody>
      </p:sp>
      <p:sp>
        <p:nvSpPr>
          <p:cNvPr id="3" name="Text Box 1"/>
          <p:cNvSpPr txBox="1">
            <a:spLocks noChangeArrowheads="1"/>
          </p:cNvSpPr>
          <p:nvPr/>
        </p:nvSpPr>
        <p:spPr bwMode="auto">
          <a:xfrm>
            <a:off x="568502" y="2199588"/>
            <a:ext cx="10370823" cy="5190248"/>
          </a:xfrm>
          <a:prstGeom prst="rect">
            <a:avLst/>
          </a:prstGeom>
          <a:noFill/>
          <a:ln w="9525" cap="flat">
            <a:noFill/>
            <a:round/>
            <a:headEnd/>
            <a:tailEnd/>
          </a:ln>
          <a:effectLst/>
        </p:spPr>
        <p:txBody>
          <a:bodyPr lIns="88908" tIns="44454" rIns="88908" bIns="44454"/>
          <a:lstStyle/>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R-1000	- Informações do Contribuinte:</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400" b="1" dirty="0" smtClean="0">
                <a:solidFill>
                  <a:srgbClr val="000080"/>
                </a:solidFill>
                <a:latin typeface="Verdana" pitchFamily="34" charset="0"/>
                <a:ea typeface="Verdana" pitchFamily="34" charset="0"/>
                <a:cs typeface="Verdana" pitchFamily="34" charset="0"/>
              </a:rPr>
              <a:t>Primeiro evento a ser enviado para o ambiente REINF (acesso das informações por entes </a:t>
            </a:r>
            <a:r>
              <a:rPr lang="pt-BR" sz="2400" b="1" dirty="0" err="1" smtClean="0">
                <a:solidFill>
                  <a:srgbClr val="000080"/>
                </a:solidFill>
                <a:latin typeface="Verdana" pitchFamily="34" charset="0"/>
                <a:ea typeface="Verdana" pitchFamily="34" charset="0"/>
                <a:cs typeface="Verdana" pitchFamily="34" charset="0"/>
              </a:rPr>
              <a:t>extra-RFB</a:t>
            </a:r>
            <a:r>
              <a:rPr lang="pt-BR" sz="2400" b="1" dirty="0" smtClean="0">
                <a:solidFill>
                  <a:srgbClr val="000080"/>
                </a:solidFill>
                <a:latin typeface="Verdana" pitchFamily="34" charset="0"/>
                <a:ea typeface="Verdana" pitchFamily="34" charset="0"/>
                <a:cs typeface="Verdana" pitchFamily="34" charset="0"/>
              </a:rPr>
              <a:t> será por convênio);</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400" b="1" dirty="0" smtClean="0">
                <a:solidFill>
                  <a:srgbClr val="000080"/>
                </a:solidFill>
                <a:latin typeface="Verdana" pitchFamily="34" charset="0"/>
                <a:ea typeface="Verdana" pitchFamily="34" charset="0"/>
                <a:cs typeface="Verdana" pitchFamily="34" charset="0"/>
              </a:rPr>
              <a:t>Conterá informações básicas cadastrais e de enquadramentos tributários (desoneração da folha, classificação tributária, ECD, etc.);</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400" b="1" dirty="0" smtClean="0">
                <a:solidFill>
                  <a:srgbClr val="000080"/>
                </a:solidFill>
                <a:latin typeface="Verdana" pitchFamily="34" charset="0"/>
                <a:ea typeface="Verdana" pitchFamily="34" charset="0"/>
                <a:cs typeface="Verdana" pitchFamily="34" charset="0"/>
              </a:rPr>
              <a:t>O REINF usará também as informações cadastrais das bases da RFB (CNPJ, CPF e  CNO).</a:t>
            </a:r>
          </a:p>
        </p:txBody>
      </p:sp>
    </p:spTree>
  </p:cSld>
  <p:clrMapOvr>
    <a:masterClrMapping/>
  </p:clrMapOvr>
  <p:transition>
    <p:fade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496460" y="1279862"/>
            <a:ext cx="9518856" cy="641147"/>
          </a:xfrm>
          <a:prstGeom prst="rect">
            <a:avLst/>
          </a:prstGeom>
          <a:noFill/>
          <a:ln w="9525" cap="flat">
            <a:noFill/>
            <a:round/>
            <a:headEnd/>
            <a:tailEnd/>
          </a:ln>
          <a:effectLst/>
        </p:spPr>
        <p:txBody>
          <a:bodyPr lIns="88908" tIns="44454" rIns="88908" bIns="44454"/>
          <a:lstStyle/>
          <a:p>
            <a:pPr>
              <a:spcBef>
                <a:spcPts val="309"/>
              </a:spcBef>
              <a:spcAft>
                <a:spcPts val="878"/>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Lst>
            </a:pPr>
            <a:r>
              <a:rPr lang="pt-BR" sz="3800" b="1" dirty="0" smtClean="0">
                <a:solidFill>
                  <a:srgbClr val="000080"/>
                </a:solidFill>
                <a:latin typeface="Verdana" pitchFamily="34" charset="0"/>
                <a:ea typeface="Verdana" pitchFamily="34" charset="0"/>
                <a:cs typeface="Verdana" pitchFamily="34" charset="0"/>
              </a:rPr>
              <a:t>Eventos de Tabelas</a:t>
            </a:r>
            <a:endParaRPr lang="pt-BR" sz="3800" b="1" dirty="0">
              <a:solidFill>
                <a:srgbClr val="000080"/>
              </a:solidFill>
              <a:latin typeface="Verdana" pitchFamily="34" charset="0"/>
              <a:ea typeface="Verdana" pitchFamily="34" charset="0"/>
              <a:cs typeface="Verdana" pitchFamily="34" charset="0"/>
            </a:endParaRPr>
          </a:p>
        </p:txBody>
      </p:sp>
      <p:sp>
        <p:nvSpPr>
          <p:cNvPr id="3" name="Text Box 1"/>
          <p:cNvSpPr txBox="1">
            <a:spLocks noChangeArrowheads="1"/>
          </p:cNvSpPr>
          <p:nvPr/>
        </p:nvSpPr>
        <p:spPr bwMode="auto">
          <a:xfrm>
            <a:off x="568502" y="2199588"/>
            <a:ext cx="10370823" cy="5190248"/>
          </a:xfrm>
          <a:prstGeom prst="rect">
            <a:avLst/>
          </a:prstGeom>
          <a:noFill/>
          <a:ln w="9525" cap="flat">
            <a:noFill/>
            <a:round/>
            <a:headEnd/>
            <a:tailEnd/>
          </a:ln>
          <a:effectLst/>
        </p:spPr>
        <p:txBody>
          <a:bodyPr lIns="88908" tIns="44454" rIns="88908" bIns="44454"/>
          <a:lstStyle/>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900" b="1" dirty="0" smtClean="0">
                <a:solidFill>
                  <a:srgbClr val="000080"/>
                </a:solidFill>
                <a:latin typeface="Verdana" pitchFamily="34" charset="0"/>
                <a:ea typeface="Verdana" pitchFamily="34" charset="0"/>
                <a:cs typeface="Verdana" pitchFamily="34" charset="0"/>
              </a:rPr>
              <a:t>Estabelecimentos:</a:t>
            </a:r>
          </a:p>
          <a:p>
            <a:pPr lvl="1" algn="just">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Não há informações de cadastro de estabelecimentos na </a:t>
            </a:r>
            <a:r>
              <a:rPr lang="pt-BR" sz="2800" b="1" dirty="0" err="1" smtClean="0">
                <a:solidFill>
                  <a:srgbClr val="000080"/>
                </a:solidFill>
                <a:latin typeface="Verdana" pitchFamily="34" charset="0"/>
                <a:ea typeface="Verdana" pitchFamily="34" charset="0"/>
                <a:cs typeface="Verdana" pitchFamily="34" charset="0"/>
              </a:rPr>
              <a:t>EFD-Reinf</a:t>
            </a:r>
            <a:r>
              <a:rPr lang="pt-BR" sz="2800" b="1" dirty="0" smtClean="0">
                <a:solidFill>
                  <a:srgbClr val="000080"/>
                </a:solidFill>
                <a:latin typeface="Verdana" pitchFamily="34" charset="0"/>
                <a:ea typeface="Verdana" pitchFamily="34" charset="0"/>
                <a:cs typeface="Verdana" pitchFamily="34" charset="0"/>
              </a:rPr>
              <a:t> (diferente do </a:t>
            </a:r>
            <a:r>
              <a:rPr lang="pt-BR" sz="2800" b="1" dirty="0" err="1" smtClean="0">
                <a:solidFill>
                  <a:srgbClr val="000080"/>
                </a:solidFill>
                <a:latin typeface="Verdana" pitchFamily="34" charset="0"/>
                <a:ea typeface="Verdana" pitchFamily="34" charset="0"/>
                <a:cs typeface="Verdana" pitchFamily="34" charset="0"/>
              </a:rPr>
              <a:t>eSocial</a:t>
            </a:r>
            <a:r>
              <a:rPr lang="pt-BR" sz="2800" b="1" dirty="0" smtClean="0">
                <a:solidFill>
                  <a:srgbClr val="000080"/>
                </a:solidFill>
                <a:latin typeface="Verdana" pitchFamily="34" charset="0"/>
                <a:ea typeface="Verdana" pitchFamily="34" charset="0"/>
                <a:cs typeface="Verdana" pitchFamily="34" charset="0"/>
              </a:rPr>
              <a:t>);</a:t>
            </a:r>
          </a:p>
          <a:p>
            <a:pPr lvl="1" algn="just">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Quando necessárias, as informações de estabelecimentos são prestadas diretamente nos eventos periódicos e validadas no cadastro do CNPJ.</a:t>
            </a:r>
          </a:p>
        </p:txBody>
      </p:sp>
    </p:spTree>
    <p:extLst>
      <p:ext uri="{BB962C8B-B14F-4D97-AF65-F5344CB8AC3E}">
        <p14:creationId xmlns:p14="http://schemas.microsoft.com/office/powerpoint/2010/main" val="2851416248"/>
      </p:ext>
    </p:extLst>
  </p:cSld>
  <p:clrMapOvr>
    <a:masterClrMapping/>
  </p:clrMapOvr>
  <p:transition>
    <p:fade thruBlk="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496460" y="1279862"/>
            <a:ext cx="9518856" cy="641147"/>
          </a:xfrm>
          <a:prstGeom prst="rect">
            <a:avLst/>
          </a:prstGeom>
          <a:noFill/>
          <a:ln w="9525" cap="flat">
            <a:noFill/>
            <a:round/>
            <a:headEnd/>
            <a:tailEnd/>
          </a:ln>
          <a:effectLst/>
        </p:spPr>
        <p:txBody>
          <a:bodyPr lIns="88908" tIns="44454" rIns="88908" bIns="44454"/>
          <a:lstStyle/>
          <a:p>
            <a:pPr>
              <a:spcBef>
                <a:spcPts val="309"/>
              </a:spcBef>
              <a:spcAft>
                <a:spcPts val="878"/>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Lst>
            </a:pPr>
            <a:r>
              <a:rPr lang="pt-BR" sz="3800" b="1" dirty="0" smtClean="0">
                <a:solidFill>
                  <a:srgbClr val="000080"/>
                </a:solidFill>
                <a:latin typeface="Verdana" pitchFamily="34" charset="0"/>
                <a:ea typeface="Verdana" pitchFamily="34" charset="0"/>
                <a:cs typeface="Verdana" pitchFamily="34" charset="0"/>
              </a:rPr>
              <a:t>Eventos de Tabelas</a:t>
            </a:r>
            <a:endParaRPr lang="pt-BR" sz="3800" b="1" dirty="0">
              <a:solidFill>
                <a:srgbClr val="000080"/>
              </a:solidFill>
              <a:latin typeface="Verdana" pitchFamily="34" charset="0"/>
              <a:ea typeface="Verdana" pitchFamily="34" charset="0"/>
              <a:cs typeface="Verdana" pitchFamily="34" charset="0"/>
            </a:endParaRPr>
          </a:p>
        </p:txBody>
      </p:sp>
      <p:sp>
        <p:nvSpPr>
          <p:cNvPr id="3" name="Text Box 1"/>
          <p:cNvSpPr txBox="1">
            <a:spLocks noChangeArrowheads="1"/>
          </p:cNvSpPr>
          <p:nvPr/>
        </p:nvSpPr>
        <p:spPr bwMode="auto">
          <a:xfrm>
            <a:off x="568502" y="2199588"/>
            <a:ext cx="10370823" cy="5190248"/>
          </a:xfrm>
          <a:prstGeom prst="rect">
            <a:avLst/>
          </a:prstGeom>
          <a:noFill/>
          <a:ln w="9525" cap="flat">
            <a:noFill/>
            <a:round/>
            <a:headEnd/>
            <a:tailEnd/>
          </a:ln>
          <a:effectLst/>
        </p:spPr>
        <p:txBody>
          <a:bodyPr lIns="88908" tIns="44454" rIns="88908" bIns="44454"/>
          <a:lstStyle/>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Estabelecimentos:</a:t>
            </a:r>
          </a:p>
          <a:p>
            <a:pPr lvl="1" algn="just">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No </a:t>
            </a:r>
            <a:r>
              <a:rPr lang="pt-BR" sz="2800" b="1" dirty="0" err="1" smtClean="0">
                <a:solidFill>
                  <a:srgbClr val="000080"/>
                </a:solidFill>
                <a:latin typeface="Verdana" pitchFamily="34" charset="0"/>
                <a:ea typeface="Verdana" pitchFamily="34" charset="0"/>
                <a:cs typeface="Verdana" pitchFamily="34" charset="0"/>
              </a:rPr>
              <a:t>eSocial</a:t>
            </a:r>
            <a:r>
              <a:rPr lang="pt-BR" sz="2800" b="1" dirty="0" smtClean="0">
                <a:solidFill>
                  <a:srgbClr val="000080"/>
                </a:solidFill>
                <a:latin typeface="Verdana" pitchFamily="34" charset="0"/>
                <a:ea typeface="Verdana" pitchFamily="34" charset="0"/>
                <a:cs typeface="Verdana" pitchFamily="34" charset="0"/>
              </a:rPr>
              <a:t> as informações de estabelecimentos são necessárias pois algumas das informações lá prestadas são de responsabilidade do contribuinte – Exemplos: </a:t>
            </a:r>
            <a:r>
              <a:rPr lang="pt-BR" sz="2800" b="1" dirty="0" err="1" smtClean="0">
                <a:solidFill>
                  <a:srgbClr val="000080"/>
                </a:solidFill>
                <a:latin typeface="Verdana" pitchFamily="34" charset="0"/>
                <a:ea typeface="Verdana" pitchFamily="34" charset="0"/>
                <a:cs typeface="Verdana" pitchFamily="34" charset="0"/>
              </a:rPr>
              <a:t>CNAE</a:t>
            </a:r>
            <a:r>
              <a:rPr lang="pt-BR" sz="2800" b="1" dirty="0" smtClean="0">
                <a:solidFill>
                  <a:srgbClr val="000080"/>
                </a:solidFill>
                <a:latin typeface="Verdana" pitchFamily="34" charset="0"/>
                <a:ea typeface="Verdana" pitchFamily="34" charset="0"/>
                <a:cs typeface="Verdana" pitchFamily="34" charset="0"/>
              </a:rPr>
              <a:t> preponderante, processos administrativos e/ou jurídicos sobre o </a:t>
            </a:r>
            <a:r>
              <a:rPr lang="pt-BR" sz="2800" b="1" dirty="0" err="1" smtClean="0">
                <a:solidFill>
                  <a:srgbClr val="000080"/>
                </a:solidFill>
                <a:latin typeface="Verdana" pitchFamily="34" charset="0"/>
                <a:ea typeface="Verdana" pitchFamily="34" charset="0"/>
                <a:cs typeface="Verdana" pitchFamily="34" charset="0"/>
              </a:rPr>
              <a:t>FAP</a:t>
            </a:r>
            <a:r>
              <a:rPr lang="pt-BR" sz="2800" b="1" dirty="0" smtClean="0">
                <a:solidFill>
                  <a:srgbClr val="000080"/>
                </a:solidFill>
                <a:latin typeface="Verdana" pitchFamily="34" charset="0"/>
                <a:ea typeface="Verdana" pitchFamily="34" charset="0"/>
                <a:cs typeface="Verdana" pitchFamily="34" charset="0"/>
              </a:rPr>
              <a:t>, etc.</a:t>
            </a:r>
          </a:p>
          <a:p>
            <a:pPr lvl="1" algn="just">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endParaRPr lang="pt-BR" sz="2800" b="1" dirty="0" smtClean="0">
              <a:solidFill>
                <a:srgbClr val="000080"/>
              </a:solidFill>
              <a:latin typeface="Verdana" pitchFamily="34" charset="0"/>
              <a:ea typeface="Verdana" pitchFamily="34" charset="0"/>
              <a:cs typeface="Verdana" pitchFamily="34" charset="0"/>
            </a:endParaRPr>
          </a:p>
          <a:p>
            <a:pPr lvl="1" algn="just">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Na EFD-</a:t>
            </a:r>
            <a:r>
              <a:rPr lang="pt-BR" sz="2800" b="1" dirty="0" err="1" smtClean="0">
                <a:solidFill>
                  <a:srgbClr val="000080"/>
                </a:solidFill>
                <a:latin typeface="Verdana" pitchFamily="34" charset="0"/>
                <a:ea typeface="Verdana" pitchFamily="34" charset="0"/>
                <a:cs typeface="Verdana" pitchFamily="34" charset="0"/>
              </a:rPr>
              <a:t>Reinf</a:t>
            </a:r>
            <a:r>
              <a:rPr lang="pt-BR" sz="2800" b="1" dirty="0" smtClean="0">
                <a:solidFill>
                  <a:srgbClr val="000080"/>
                </a:solidFill>
                <a:latin typeface="Verdana" pitchFamily="34" charset="0"/>
                <a:ea typeface="Verdana" pitchFamily="34" charset="0"/>
                <a:cs typeface="Verdana" pitchFamily="34" charset="0"/>
              </a:rPr>
              <a:t> não há essa necessidade.</a:t>
            </a:r>
          </a:p>
        </p:txBody>
      </p:sp>
    </p:spTree>
    <p:extLst>
      <p:ext uri="{BB962C8B-B14F-4D97-AF65-F5344CB8AC3E}">
        <p14:creationId xmlns:p14="http://schemas.microsoft.com/office/powerpoint/2010/main" val="3673180753"/>
      </p:ext>
    </p:extLst>
  </p:cSld>
  <p:clrMapOvr>
    <a:masterClrMapping/>
  </p:clrMapOvr>
  <p:transition>
    <p:fade thruBlk="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180257" y="1080492"/>
            <a:ext cx="9518856" cy="641147"/>
          </a:xfrm>
          <a:prstGeom prst="rect">
            <a:avLst/>
          </a:prstGeom>
          <a:noFill/>
          <a:ln w="9525" cap="flat">
            <a:noFill/>
            <a:round/>
            <a:headEnd/>
            <a:tailEnd/>
          </a:ln>
          <a:effectLst/>
        </p:spPr>
        <p:txBody>
          <a:bodyPr lIns="88908" tIns="44454" rIns="88908" bIns="44454"/>
          <a:lstStyle/>
          <a:p>
            <a:pPr>
              <a:spcBef>
                <a:spcPts val="309"/>
              </a:spcBef>
              <a:spcAft>
                <a:spcPts val="878"/>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Lst>
            </a:pPr>
            <a:r>
              <a:rPr lang="pt-BR" sz="3800" b="1" dirty="0" smtClean="0">
                <a:solidFill>
                  <a:srgbClr val="000080"/>
                </a:solidFill>
                <a:latin typeface="Verdana" pitchFamily="34" charset="0"/>
                <a:ea typeface="Verdana" pitchFamily="34" charset="0"/>
                <a:cs typeface="Verdana" pitchFamily="34" charset="0"/>
              </a:rPr>
              <a:t>Eventos de Tabelas</a:t>
            </a:r>
            <a:endParaRPr lang="pt-BR" sz="3800" b="1" dirty="0">
              <a:solidFill>
                <a:srgbClr val="000080"/>
              </a:solidFill>
              <a:latin typeface="Verdana" pitchFamily="34" charset="0"/>
              <a:ea typeface="Verdana" pitchFamily="34" charset="0"/>
              <a:cs typeface="Verdana" pitchFamily="34" charset="0"/>
            </a:endParaRPr>
          </a:p>
        </p:txBody>
      </p:sp>
      <p:sp>
        <p:nvSpPr>
          <p:cNvPr id="3" name="Text Box 1"/>
          <p:cNvSpPr txBox="1">
            <a:spLocks noChangeArrowheads="1"/>
          </p:cNvSpPr>
          <p:nvPr/>
        </p:nvSpPr>
        <p:spPr bwMode="auto">
          <a:xfrm>
            <a:off x="180257" y="1872580"/>
            <a:ext cx="10729192" cy="5832648"/>
          </a:xfrm>
          <a:prstGeom prst="rect">
            <a:avLst/>
          </a:prstGeom>
          <a:noFill/>
          <a:ln w="9525" cap="flat">
            <a:noFill/>
            <a:round/>
            <a:headEnd/>
            <a:tailEnd/>
          </a:ln>
          <a:effectLst/>
        </p:spPr>
        <p:txBody>
          <a:bodyPr lIns="88908" tIns="44454" rIns="88908" bIns="44454"/>
          <a:lstStyle/>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R-1070	Tabela de Processos </a:t>
            </a:r>
            <a:r>
              <a:rPr lang="pt-BR" sz="2800" b="1" dirty="0" err="1" smtClean="0">
                <a:solidFill>
                  <a:srgbClr val="000080"/>
                </a:solidFill>
                <a:latin typeface="Verdana" pitchFamily="34" charset="0"/>
                <a:ea typeface="Verdana" pitchFamily="34" charset="0"/>
                <a:cs typeface="Verdana" pitchFamily="34" charset="0"/>
              </a:rPr>
              <a:t>Adm</a:t>
            </a:r>
            <a:r>
              <a:rPr lang="pt-BR" sz="2800" b="1" dirty="0" smtClean="0">
                <a:solidFill>
                  <a:srgbClr val="000080"/>
                </a:solidFill>
                <a:latin typeface="Verdana" pitchFamily="34" charset="0"/>
                <a:ea typeface="Verdana" pitchFamily="34" charset="0"/>
                <a:cs typeface="Verdana" pitchFamily="34" charset="0"/>
              </a:rPr>
              <a:t>./Judiciais:</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400" b="1" dirty="0" smtClean="0">
                <a:solidFill>
                  <a:srgbClr val="000080"/>
                </a:solidFill>
                <a:latin typeface="Verdana" pitchFamily="34" charset="0"/>
                <a:ea typeface="Verdana" pitchFamily="34" charset="0"/>
                <a:cs typeface="Verdana" pitchFamily="34" charset="0"/>
              </a:rPr>
              <a:t>Informações dos processos que suspendem a exigência de contribuição previdenciária.</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As informações da tabela de processos são utilizadas para suportar contestações tributárias:</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400" b="1" dirty="0">
                <a:solidFill>
                  <a:srgbClr val="000080"/>
                </a:solidFill>
                <a:latin typeface="Verdana" pitchFamily="34" charset="0"/>
                <a:ea typeface="Verdana" pitchFamily="34" charset="0"/>
                <a:cs typeface="Verdana" pitchFamily="34" charset="0"/>
              </a:rPr>
              <a:t>Não retenção </a:t>
            </a:r>
            <a:r>
              <a:rPr lang="pt-BR" sz="2400" b="1" dirty="0" smtClean="0">
                <a:solidFill>
                  <a:srgbClr val="000080"/>
                </a:solidFill>
                <a:latin typeface="Verdana" pitchFamily="34" charset="0"/>
                <a:ea typeface="Verdana" pitchFamily="34" charset="0"/>
                <a:cs typeface="Verdana" pitchFamily="34" charset="0"/>
              </a:rPr>
              <a:t>previdenciária</a:t>
            </a:r>
            <a:r>
              <a:rPr lang="pt-BR" sz="2400" b="1" dirty="0">
                <a:solidFill>
                  <a:srgbClr val="000080"/>
                </a:solidFill>
                <a:latin typeface="Verdana" pitchFamily="34" charset="0"/>
                <a:ea typeface="Verdana" pitchFamily="34" charset="0"/>
                <a:cs typeface="Verdana" pitchFamily="34" charset="0"/>
              </a:rPr>
              <a:t>:</a:t>
            </a:r>
          </a:p>
          <a:p>
            <a:pPr marL="1158875"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400" b="1" dirty="0" smtClean="0">
                <a:solidFill>
                  <a:srgbClr val="000080"/>
                </a:solidFill>
                <a:latin typeface="Verdana" pitchFamily="34" charset="0"/>
                <a:ea typeface="Verdana" pitchFamily="34" charset="0"/>
                <a:cs typeface="Verdana" pitchFamily="34" charset="0"/>
              </a:rPr>
              <a:t>Na contratação de prestadoras/Prestação de serviços;</a:t>
            </a:r>
          </a:p>
          <a:p>
            <a:pPr marL="1158875"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400" b="1" dirty="0" smtClean="0">
                <a:solidFill>
                  <a:srgbClr val="000080"/>
                </a:solidFill>
                <a:latin typeface="Verdana" pitchFamily="34" charset="0"/>
                <a:ea typeface="Verdana" pitchFamily="34" charset="0"/>
                <a:cs typeface="Verdana" pitchFamily="34" charset="0"/>
              </a:rPr>
              <a:t>Nos patrocínios a associações desportivas;</a:t>
            </a:r>
          </a:p>
          <a:p>
            <a:pPr marL="538163"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400" b="1" dirty="0" smtClean="0">
                <a:solidFill>
                  <a:srgbClr val="000080"/>
                </a:solidFill>
                <a:latin typeface="Verdana" pitchFamily="34" charset="0"/>
                <a:ea typeface="Verdana" pitchFamily="34" charset="0"/>
                <a:cs typeface="Verdana" pitchFamily="34" charset="0"/>
              </a:rPr>
              <a:t>Sobre a Comercialização de produção rural;</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400" b="1" dirty="0" smtClean="0">
                <a:solidFill>
                  <a:srgbClr val="000080"/>
                </a:solidFill>
                <a:latin typeface="Verdana" pitchFamily="34" charset="0"/>
                <a:ea typeface="Verdana" pitchFamily="34" charset="0"/>
                <a:cs typeface="Verdana" pitchFamily="34" charset="0"/>
              </a:rPr>
              <a:t>Sobre a CPRB</a:t>
            </a:r>
          </a:p>
        </p:txBody>
      </p:sp>
    </p:spTree>
  </p:cSld>
  <p:clrMapOvr>
    <a:masterClrMapping/>
  </p:clrMapOvr>
  <p:transition>
    <p:fade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252264" y="1080492"/>
            <a:ext cx="9518856" cy="641147"/>
          </a:xfrm>
          <a:prstGeom prst="rect">
            <a:avLst/>
          </a:prstGeom>
          <a:noFill/>
          <a:ln w="9525" cap="flat">
            <a:noFill/>
            <a:round/>
            <a:headEnd/>
            <a:tailEnd/>
          </a:ln>
          <a:effectLst/>
        </p:spPr>
        <p:txBody>
          <a:bodyPr lIns="88908" tIns="44454" rIns="88908" bIns="44454"/>
          <a:lstStyle/>
          <a:p>
            <a:pPr>
              <a:spcBef>
                <a:spcPts val="309"/>
              </a:spcBef>
              <a:spcAft>
                <a:spcPts val="878"/>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Lst>
            </a:pPr>
            <a:r>
              <a:rPr lang="pt-BR" sz="3800" b="1" dirty="0" smtClean="0">
                <a:solidFill>
                  <a:srgbClr val="000080"/>
                </a:solidFill>
                <a:latin typeface="Verdana" pitchFamily="34" charset="0"/>
                <a:ea typeface="Verdana" pitchFamily="34" charset="0"/>
                <a:cs typeface="Verdana" pitchFamily="34" charset="0"/>
              </a:rPr>
              <a:t>Eventos Periódicos</a:t>
            </a:r>
            <a:endParaRPr lang="pt-BR" sz="3800" b="1" dirty="0">
              <a:solidFill>
                <a:srgbClr val="000080"/>
              </a:solidFill>
              <a:latin typeface="Verdana" pitchFamily="34" charset="0"/>
              <a:ea typeface="Verdana" pitchFamily="34" charset="0"/>
              <a:cs typeface="Verdana" pitchFamily="34" charset="0"/>
            </a:endParaRPr>
          </a:p>
        </p:txBody>
      </p:sp>
      <p:sp>
        <p:nvSpPr>
          <p:cNvPr id="3" name="Text Box 1"/>
          <p:cNvSpPr txBox="1">
            <a:spLocks noChangeArrowheads="1"/>
          </p:cNvSpPr>
          <p:nvPr/>
        </p:nvSpPr>
        <p:spPr bwMode="auto">
          <a:xfrm>
            <a:off x="252264" y="1752842"/>
            <a:ext cx="10370823" cy="5952385"/>
          </a:xfrm>
          <a:prstGeom prst="rect">
            <a:avLst/>
          </a:prstGeom>
          <a:noFill/>
          <a:ln w="9525" cap="flat">
            <a:noFill/>
            <a:round/>
            <a:headEnd/>
            <a:tailEnd/>
          </a:ln>
          <a:effectLst/>
        </p:spPr>
        <p:txBody>
          <a:bodyPr lIns="88908" tIns="44454" rIns="88908" bIns="44454"/>
          <a:lstStyle/>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200" b="1" dirty="0" smtClean="0">
                <a:solidFill>
                  <a:srgbClr val="000080"/>
                </a:solidFill>
                <a:latin typeface="Verdana" pitchFamily="34" charset="0"/>
                <a:ea typeface="Verdana" pitchFamily="34" charset="0"/>
                <a:cs typeface="Verdana" pitchFamily="34" charset="0"/>
              </a:rPr>
              <a:t>R-2010</a:t>
            </a:r>
            <a:r>
              <a:rPr lang="pt-BR" sz="2200" b="1" dirty="0">
                <a:solidFill>
                  <a:srgbClr val="000080"/>
                </a:solidFill>
                <a:latin typeface="Verdana" pitchFamily="34" charset="0"/>
                <a:ea typeface="Verdana" pitchFamily="34" charset="0"/>
                <a:cs typeface="Verdana" pitchFamily="34" charset="0"/>
              </a:rPr>
              <a:t> </a:t>
            </a:r>
            <a:r>
              <a:rPr lang="pt-BR" sz="2200" b="1" dirty="0" smtClean="0">
                <a:solidFill>
                  <a:srgbClr val="000080"/>
                </a:solidFill>
                <a:latin typeface="Verdana" pitchFamily="34" charset="0"/>
                <a:ea typeface="Verdana" pitchFamily="34" charset="0"/>
                <a:cs typeface="Verdana" pitchFamily="34" charset="0"/>
              </a:rPr>
              <a:t>– Retenção Contribuição Previdenciária - Tomador de Serviços. </a:t>
            </a:r>
            <a:r>
              <a:rPr lang="pt-BR" sz="2200" b="1" dirty="0" smtClean="0">
                <a:latin typeface="Verdana" pitchFamily="34" charset="0"/>
                <a:ea typeface="Verdana" pitchFamily="34" charset="0"/>
                <a:cs typeface="Verdana" pitchFamily="34" charset="0"/>
              </a:rPr>
              <a:t>(atualmente na GFIP não consta tais informações)</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200" b="1" dirty="0" smtClean="0">
                <a:solidFill>
                  <a:srgbClr val="000080"/>
                </a:solidFill>
                <a:latin typeface="Verdana" pitchFamily="34" charset="0"/>
                <a:ea typeface="Verdana" pitchFamily="34" charset="0"/>
                <a:cs typeface="Verdana" pitchFamily="34" charset="0"/>
              </a:rPr>
              <a:t>Informações por prestador de serviços, relativas às contribuições previdenciárias retidas;</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200" b="1" dirty="0" smtClean="0">
                <a:solidFill>
                  <a:srgbClr val="000080"/>
                </a:solidFill>
                <a:latin typeface="Verdana" pitchFamily="34" charset="0"/>
                <a:ea typeface="Verdana" pitchFamily="34" charset="0"/>
                <a:cs typeface="Verdana" pitchFamily="34" charset="0"/>
              </a:rPr>
              <a:t>Totalizadas por prestador;</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200" b="1" dirty="0" smtClean="0">
                <a:solidFill>
                  <a:srgbClr val="000080"/>
                </a:solidFill>
                <a:latin typeface="Verdana" pitchFamily="34" charset="0"/>
                <a:ea typeface="Verdana" pitchFamily="34" charset="0"/>
                <a:cs typeface="Verdana" pitchFamily="34" charset="0"/>
              </a:rPr>
              <a:t>Notas Fiscais discriminando a apuração da base.</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200" b="1" dirty="0" smtClean="0">
                <a:solidFill>
                  <a:srgbClr val="000080"/>
                </a:solidFill>
                <a:latin typeface="Verdana" pitchFamily="34" charset="0"/>
                <a:ea typeface="Verdana" pitchFamily="34" charset="0"/>
                <a:cs typeface="Verdana" pitchFamily="34" charset="0"/>
              </a:rPr>
              <a:t>R-2020 -	</a:t>
            </a:r>
            <a:r>
              <a:rPr lang="pt-BR" sz="2200" b="1" dirty="0" err="1" smtClean="0">
                <a:solidFill>
                  <a:srgbClr val="000080"/>
                </a:solidFill>
                <a:latin typeface="Verdana" pitchFamily="34" charset="0"/>
                <a:ea typeface="Verdana" pitchFamily="34" charset="0"/>
                <a:cs typeface="Verdana" pitchFamily="34" charset="0"/>
              </a:rPr>
              <a:t>Ret.Contrib.Previd.</a:t>
            </a:r>
            <a:r>
              <a:rPr lang="pt-BR" sz="2200" b="1" dirty="0" smtClean="0">
                <a:solidFill>
                  <a:srgbClr val="000080"/>
                </a:solidFill>
                <a:latin typeface="Verdana" pitchFamily="34" charset="0"/>
                <a:ea typeface="Verdana" pitchFamily="34" charset="0"/>
                <a:cs typeface="Verdana" pitchFamily="34" charset="0"/>
              </a:rPr>
              <a:t> Prestador de </a:t>
            </a:r>
            <a:r>
              <a:rPr lang="pt-BR" sz="2200" b="1" dirty="0" err="1" smtClean="0">
                <a:solidFill>
                  <a:srgbClr val="000080"/>
                </a:solidFill>
                <a:latin typeface="Verdana" pitchFamily="34" charset="0"/>
                <a:ea typeface="Verdana" pitchFamily="34" charset="0"/>
                <a:cs typeface="Verdana" pitchFamily="34" charset="0"/>
              </a:rPr>
              <a:t>Servs</a:t>
            </a:r>
            <a:r>
              <a:rPr lang="pt-BR" sz="2200" b="1" dirty="0" smtClean="0">
                <a:solidFill>
                  <a:srgbClr val="000080"/>
                </a:solidFill>
                <a:latin typeface="Verdana" pitchFamily="34" charset="0"/>
                <a:ea typeface="Verdana" pitchFamily="34" charset="0"/>
                <a:cs typeface="Verdana" pitchFamily="34" charset="0"/>
              </a:rPr>
              <a:t>.</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200" b="1" dirty="0" err="1" smtClean="0">
                <a:solidFill>
                  <a:srgbClr val="000080"/>
                </a:solidFill>
                <a:latin typeface="Verdana" pitchFamily="34" charset="0"/>
                <a:ea typeface="Verdana" pitchFamily="34" charset="0"/>
                <a:cs typeface="Verdana" pitchFamily="34" charset="0"/>
              </a:rPr>
              <a:t>Infs</a:t>
            </a:r>
            <a:r>
              <a:rPr lang="pt-BR" sz="2200" b="1" dirty="0" smtClean="0">
                <a:solidFill>
                  <a:srgbClr val="000080"/>
                </a:solidFill>
                <a:latin typeface="Verdana" pitchFamily="34" charset="0"/>
                <a:ea typeface="Verdana" pitchFamily="34" charset="0"/>
                <a:cs typeface="Verdana" pitchFamily="34" charset="0"/>
              </a:rPr>
              <a:t>. por tomador das </a:t>
            </a:r>
            <a:r>
              <a:rPr lang="pt-BR" sz="2200" b="1" dirty="0" err="1" smtClean="0">
                <a:solidFill>
                  <a:srgbClr val="000080"/>
                </a:solidFill>
                <a:latin typeface="Verdana" pitchFamily="34" charset="0"/>
                <a:ea typeface="Verdana" pitchFamily="34" charset="0"/>
                <a:cs typeface="Verdana" pitchFamily="34" charset="0"/>
              </a:rPr>
              <a:t>contribs</a:t>
            </a:r>
            <a:r>
              <a:rPr lang="pt-BR" sz="2200" b="1" dirty="0" smtClean="0">
                <a:solidFill>
                  <a:srgbClr val="000080"/>
                </a:solidFill>
                <a:latin typeface="Verdana" pitchFamily="34" charset="0"/>
                <a:ea typeface="Verdana" pitchFamily="34" charset="0"/>
                <a:cs typeface="Verdana" pitchFamily="34" charset="0"/>
              </a:rPr>
              <a:t>. </a:t>
            </a:r>
            <a:r>
              <a:rPr lang="pt-BR" sz="2200" b="1" dirty="0" err="1" smtClean="0">
                <a:solidFill>
                  <a:srgbClr val="000080"/>
                </a:solidFill>
                <a:latin typeface="Verdana" pitchFamily="34" charset="0"/>
                <a:ea typeface="Verdana" pitchFamily="34" charset="0"/>
                <a:cs typeface="Verdana" pitchFamily="34" charset="0"/>
              </a:rPr>
              <a:t>previd</a:t>
            </a:r>
            <a:r>
              <a:rPr lang="pt-BR" sz="2200" b="1" dirty="0" smtClean="0">
                <a:solidFill>
                  <a:srgbClr val="000080"/>
                </a:solidFill>
                <a:latin typeface="Verdana" pitchFamily="34" charset="0"/>
                <a:ea typeface="Verdana" pitchFamily="34" charset="0"/>
                <a:cs typeface="Verdana" pitchFamily="34" charset="0"/>
              </a:rPr>
              <a:t>. retidas;</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200" b="1" dirty="0" smtClean="0">
                <a:solidFill>
                  <a:srgbClr val="000080"/>
                </a:solidFill>
                <a:latin typeface="Verdana" pitchFamily="34" charset="0"/>
                <a:ea typeface="Verdana" pitchFamily="34" charset="0"/>
                <a:cs typeface="Verdana" pitchFamily="34" charset="0"/>
              </a:rPr>
              <a:t>Totalizadas por tomador;</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200" b="1" dirty="0" smtClean="0">
                <a:solidFill>
                  <a:srgbClr val="000080"/>
                </a:solidFill>
                <a:latin typeface="Verdana" pitchFamily="34" charset="0"/>
                <a:ea typeface="Verdana" pitchFamily="34" charset="0"/>
                <a:cs typeface="Verdana" pitchFamily="34" charset="0"/>
              </a:rPr>
              <a:t>Notas Fiscais discriminando a apuração da base</a:t>
            </a:r>
          </a:p>
          <a:p>
            <a:pPr marL="0" lvl="1" algn="just">
              <a:spcBef>
                <a:spcPts val="309"/>
              </a:spcBef>
              <a:spcAft>
                <a:spcPts val="1432"/>
              </a:spcAft>
              <a:tabLst>
                <a:tab pos="0" algn="l"/>
                <a:tab pos="885825" algn="l"/>
                <a:tab pos="1328738" algn="l"/>
                <a:tab pos="1773238" algn="l"/>
                <a:tab pos="2216150" algn="l"/>
                <a:tab pos="2660650" algn="l"/>
                <a:tab pos="3103563" algn="l"/>
                <a:tab pos="3548063" algn="l"/>
                <a:tab pos="3992563" algn="l"/>
                <a:tab pos="4435475" algn="l"/>
                <a:tab pos="4879975" algn="l"/>
                <a:tab pos="5322888" algn="l"/>
                <a:tab pos="5767388" algn="l"/>
                <a:tab pos="6210300" algn="l"/>
                <a:tab pos="6654800" algn="l"/>
                <a:tab pos="7099300" algn="l"/>
                <a:tab pos="7542213" algn="l"/>
                <a:tab pos="7986713" algn="l"/>
                <a:tab pos="8429625" algn="l"/>
                <a:tab pos="8874125" algn="l"/>
                <a:tab pos="8875713" algn="l"/>
                <a:tab pos="9318625" algn="l"/>
                <a:tab pos="9763125" algn="l"/>
                <a:tab pos="10207625" algn="l"/>
              </a:tabLst>
            </a:pPr>
            <a:r>
              <a:rPr lang="pt-BR" sz="2000" b="1" dirty="0" smtClean="0">
                <a:latin typeface="Verdana" pitchFamily="34" charset="0"/>
                <a:ea typeface="Verdana" pitchFamily="34" charset="0"/>
                <a:cs typeface="Verdana" pitchFamily="34" charset="0"/>
              </a:rPr>
              <a:t>Fundamento legal: art. 31 da Lei nº 8.212/91, na redação dada pela Lei nº 11.933, de 2009. </a:t>
            </a:r>
          </a:p>
        </p:txBody>
      </p:sp>
    </p:spTree>
  </p:cSld>
  <p:clrMapOvr>
    <a:masterClrMapping/>
  </p:clrMapOvr>
  <p:transition>
    <p:fade thruBlk="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180256" y="1080492"/>
            <a:ext cx="9518856" cy="641147"/>
          </a:xfrm>
          <a:prstGeom prst="rect">
            <a:avLst/>
          </a:prstGeom>
          <a:noFill/>
          <a:ln w="9525" cap="flat">
            <a:noFill/>
            <a:round/>
            <a:headEnd/>
            <a:tailEnd/>
          </a:ln>
          <a:effectLst/>
        </p:spPr>
        <p:txBody>
          <a:bodyPr lIns="88908" tIns="44454" rIns="88908" bIns="44454"/>
          <a:lstStyle/>
          <a:p>
            <a:pPr>
              <a:spcBef>
                <a:spcPts val="309"/>
              </a:spcBef>
              <a:spcAft>
                <a:spcPts val="878"/>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Lst>
            </a:pPr>
            <a:r>
              <a:rPr lang="pt-BR" sz="3800" b="1" dirty="0" smtClean="0">
                <a:solidFill>
                  <a:srgbClr val="000080"/>
                </a:solidFill>
                <a:latin typeface="Verdana" pitchFamily="34" charset="0"/>
                <a:ea typeface="Verdana" pitchFamily="34" charset="0"/>
                <a:cs typeface="Verdana" pitchFamily="34" charset="0"/>
              </a:rPr>
              <a:t>Eventos Periódicos</a:t>
            </a:r>
            <a:endParaRPr lang="pt-BR" sz="3800" b="1" dirty="0">
              <a:solidFill>
                <a:srgbClr val="000080"/>
              </a:solidFill>
              <a:latin typeface="Verdana" pitchFamily="34" charset="0"/>
              <a:ea typeface="Verdana" pitchFamily="34" charset="0"/>
              <a:cs typeface="Verdana" pitchFamily="34" charset="0"/>
            </a:endParaRPr>
          </a:p>
        </p:txBody>
      </p:sp>
      <p:sp>
        <p:nvSpPr>
          <p:cNvPr id="3" name="Text Box 1"/>
          <p:cNvSpPr txBox="1">
            <a:spLocks noChangeArrowheads="1"/>
          </p:cNvSpPr>
          <p:nvPr/>
        </p:nvSpPr>
        <p:spPr bwMode="auto">
          <a:xfrm>
            <a:off x="209702" y="1755784"/>
            <a:ext cx="10560903" cy="5190248"/>
          </a:xfrm>
          <a:prstGeom prst="rect">
            <a:avLst/>
          </a:prstGeom>
          <a:noFill/>
          <a:ln w="9525" cap="flat">
            <a:noFill/>
            <a:round/>
            <a:headEnd/>
            <a:tailEnd/>
          </a:ln>
          <a:effectLst/>
        </p:spPr>
        <p:txBody>
          <a:bodyPr lIns="88908" tIns="44454" rIns="88908" bIns="44454"/>
          <a:lstStyle/>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200" b="1" dirty="0" smtClean="0">
                <a:solidFill>
                  <a:srgbClr val="000080"/>
                </a:solidFill>
                <a:latin typeface="Verdana" pitchFamily="34" charset="0"/>
                <a:ea typeface="Verdana" pitchFamily="34" charset="0"/>
                <a:cs typeface="Verdana" pitchFamily="34" charset="0"/>
              </a:rPr>
              <a:t>R-2030 -	Recursos Recebidos p/ </a:t>
            </a:r>
            <a:r>
              <a:rPr lang="pt-BR" sz="2200" b="1" dirty="0" err="1" smtClean="0">
                <a:solidFill>
                  <a:srgbClr val="000080"/>
                </a:solidFill>
                <a:latin typeface="Verdana" pitchFamily="34" charset="0"/>
                <a:ea typeface="Verdana" pitchFamily="34" charset="0"/>
                <a:cs typeface="Verdana" pitchFamily="34" charset="0"/>
              </a:rPr>
              <a:t>Assoc</a:t>
            </a:r>
            <a:r>
              <a:rPr lang="pt-BR" sz="2200" b="1" dirty="0" smtClean="0">
                <a:solidFill>
                  <a:srgbClr val="000080"/>
                </a:solidFill>
                <a:latin typeface="Verdana" pitchFamily="34" charset="0"/>
                <a:ea typeface="Verdana" pitchFamily="34" charset="0"/>
                <a:cs typeface="Verdana" pitchFamily="34" charset="0"/>
              </a:rPr>
              <a:t>. Desp. Que mantém equipe de futebol profissional:</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200" b="1" dirty="0" smtClean="0">
                <a:solidFill>
                  <a:srgbClr val="000080"/>
                </a:solidFill>
                <a:latin typeface="Verdana" pitchFamily="34" charset="0"/>
                <a:ea typeface="Verdana" pitchFamily="34" charset="0"/>
                <a:cs typeface="Verdana" pitchFamily="34" charset="0"/>
              </a:rPr>
              <a:t>Informação prestada pela associação desportiva;</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200" b="1" dirty="0" smtClean="0">
                <a:solidFill>
                  <a:srgbClr val="000080"/>
                </a:solidFill>
                <a:latin typeface="Verdana" pitchFamily="34" charset="0"/>
                <a:ea typeface="Verdana" pitchFamily="34" charset="0"/>
                <a:cs typeface="Verdana" pitchFamily="34" charset="0"/>
              </a:rPr>
              <a:t>Totalizada por empresa que repassou o recurso;</a:t>
            </a:r>
          </a:p>
          <a:p>
            <a:pPr marL="1077913" lvl="1">
              <a:spcBef>
                <a:spcPts val="309"/>
              </a:spcBef>
              <a:spcAft>
                <a:spcPts val="1432"/>
              </a:spcAft>
              <a:buFont typeface="Wingdings" pitchFamily="2" charset="2"/>
              <a:buChar char="ü"/>
              <a:tabLst>
                <a:tab pos="0" algn="l"/>
                <a:tab pos="885825" algn="l"/>
                <a:tab pos="1158875" algn="l"/>
                <a:tab pos="1328738" algn="l"/>
                <a:tab pos="1773238" algn="l"/>
                <a:tab pos="2216150" algn="l"/>
                <a:tab pos="2660650" algn="l"/>
                <a:tab pos="3103563" algn="l"/>
                <a:tab pos="3548063" algn="l"/>
                <a:tab pos="3992563" algn="l"/>
                <a:tab pos="4435475" algn="l"/>
                <a:tab pos="4879975" algn="l"/>
                <a:tab pos="5322888" algn="l"/>
                <a:tab pos="5767388" algn="l"/>
                <a:tab pos="6210300" algn="l"/>
                <a:tab pos="6654800" algn="l"/>
                <a:tab pos="7099300" algn="l"/>
                <a:tab pos="7542213" algn="l"/>
                <a:tab pos="7986713" algn="l"/>
                <a:tab pos="8429625" algn="l"/>
                <a:tab pos="8874125" algn="l"/>
                <a:tab pos="8875713" algn="l"/>
                <a:tab pos="9318625" algn="l"/>
                <a:tab pos="9763125" algn="l"/>
                <a:tab pos="10207625" algn="l"/>
              </a:tabLst>
            </a:pPr>
            <a:r>
              <a:rPr lang="pt-BR" sz="2200" b="1" dirty="0" smtClean="0">
                <a:latin typeface="Verdana" pitchFamily="34" charset="0"/>
                <a:ea typeface="Verdana" pitchFamily="34" charset="0"/>
                <a:cs typeface="Verdana" pitchFamily="34" charset="0"/>
              </a:rPr>
              <a:t>Patrocínio;</a:t>
            </a:r>
          </a:p>
          <a:p>
            <a:pPr marL="1077913" lvl="1">
              <a:spcBef>
                <a:spcPts val="309"/>
              </a:spcBef>
              <a:spcAft>
                <a:spcPts val="1432"/>
              </a:spcAft>
              <a:buFont typeface="Wingdings" pitchFamily="2" charset="2"/>
              <a:buChar char="ü"/>
              <a:tabLst>
                <a:tab pos="0" algn="l"/>
                <a:tab pos="885825" algn="l"/>
                <a:tab pos="1158875" algn="l"/>
                <a:tab pos="1328738" algn="l"/>
                <a:tab pos="1773238" algn="l"/>
                <a:tab pos="2216150" algn="l"/>
                <a:tab pos="2660650" algn="l"/>
                <a:tab pos="3103563" algn="l"/>
                <a:tab pos="3548063" algn="l"/>
                <a:tab pos="3992563" algn="l"/>
                <a:tab pos="4435475" algn="l"/>
                <a:tab pos="4879975" algn="l"/>
                <a:tab pos="5322888" algn="l"/>
                <a:tab pos="5767388" algn="l"/>
                <a:tab pos="6210300" algn="l"/>
                <a:tab pos="6654800" algn="l"/>
                <a:tab pos="7099300" algn="l"/>
                <a:tab pos="7542213" algn="l"/>
                <a:tab pos="7986713" algn="l"/>
                <a:tab pos="8429625" algn="l"/>
                <a:tab pos="8874125" algn="l"/>
                <a:tab pos="8875713" algn="l"/>
                <a:tab pos="9318625" algn="l"/>
                <a:tab pos="9763125" algn="l"/>
                <a:tab pos="10207625" algn="l"/>
              </a:tabLst>
            </a:pPr>
            <a:r>
              <a:rPr lang="pt-BR" sz="2200" b="1" dirty="0" smtClean="0">
                <a:latin typeface="Verdana" pitchFamily="34" charset="0"/>
                <a:ea typeface="Verdana" pitchFamily="34" charset="0"/>
                <a:cs typeface="Verdana" pitchFamily="34" charset="0"/>
              </a:rPr>
              <a:t>Licenciamento de marcas e símbolos;</a:t>
            </a:r>
          </a:p>
          <a:p>
            <a:pPr marL="1077913" lvl="1">
              <a:spcBef>
                <a:spcPts val="309"/>
              </a:spcBef>
              <a:spcAft>
                <a:spcPts val="1432"/>
              </a:spcAft>
              <a:buFont typeface="Wingdings" pitchFamily="2" charset="2"/>
              <a:buChar char="ü"/>
              <a:tabLst>
                <a:tab pos="0" algn="l"/>
                <a:tab pos="885825" algn="l"/>
                <a:tab pos="1158875" algn="l"/>
                <a:tab pos="1328738" algn="l"/>
                <a:tab pos="1773238" algn="l"/>
                <a:tab pos="2216150" algn="l"/>
                <a:tab pos="2660650" algn="l"/>
                <a:tab pos="3103563" algn="l"/>
                <a:tab pos="3548063" algn="l"/>
                <a:tab pos="3992563" algn="l"/>
                <a:tab pos="4435475" algn="l"/>
                <a:tab pos="4879975" algn="l"/>
                <a:tab pos="5322888" algn="l"/>
                <a:tab pos="5767388" algn="l"/>
                <a:tab pos="6210300" algn="l"/>
                <a:tab pos="6654800" algn="l"/>
                <a:tab pos="7099300" algn="l"/>
                <a:tab pos="7542213" algn="l"/>
                <a:tab pos="7986713" algn="l"/>
                <a:tab pos="8429625" algn="l"/>
                <a:tab pos="8874125" algn="l"/>
                <a:tab pos="8875713" algn="l"/>
                <a:tab pos="9318625" algn="l"/>
                <a:tab pos="9763125" algn="l"/>
                <a:tab pos="10207625" algn="l"/>
              </a:tabLst>
            </a:pPr>
            <a:r>
              <a:rPr lang="pt-BR" sz="2200" b="1" dirty="0" smtClean="0">
                <a:latin typeface="Verdana" pitchFamily="34" charset="0"/>
                <a:ea typeface="Verdana" pitchFamily="34" charset="0"/>
                <a:cs typeface="Verdana" pitchFamily="34" charset="0"/>
              </a:rPr>
              <a:t>Publicidade;</a:t>
            </a:r>
          </a:p>
          <a:p>
            <a:pPr marL="1077913" lvl="1">
              <a:spcBef>
                <a:spcPts val="309"/>
              </a:spcBef>
              <a:spcAft>
                <a:spcPts val="1432"/>
              </a:spcAft>
              <a:buFont typeface="Wingdings" pitchFamily="2" charset="2"/>
              <a:buChar char="ü"/>
              <a:tabLst>
                <a:tab pos="0" algn="l"/>
                <a:tab pos="885825" algn="l"/>
                <a:tab pos="1158875" algn="l"/>
                <a:tab pos="1328738" algn="l"/>
                <a:tab pos="1773238" algn="l"/>
                <a:tab pos="2216150" algn="l"/>
                <a:tab pos="2660650" algn="l"/>
                <a:tab pos="3103563" algn="l"/>
                <a:tab pos="3548063" algn="l"/>
                <a:tab pos="3992563" algn="l"/>
                <a:tab pos="4435475" algn="l"/>
                <a:tab pos="4879975" algn="l"/>
                <a:tab pos="5322888" algn="l"/>
                <a:tab pos="5767388" algn="l"/>
                <a:tab pos="6210300" algn="l"/>
                <a:tab pos="6654800" algn="l"/>
                <a:tab pos="7099300" algn="l"/>
                <a:tab pos="7542213" algn="l"/>
                <a:tab pos="7986713" algn="l"/>
                <a:tab pos="8429625" algn="l"/>
                <a:tab pos="8874125" algn="l"/>
                <a:tab pos="8875713" algn="l"/>
                <a:tab pos="9318625" algn="l"/>
                <a:tab pos="9763125" algn="l"/>
                <a:tab pos="10207625" algn="l"/>
              </a:tabLst>
            </a:pPr>
            <a:r>
              <a:rPr lang="pt-BR" sz="2200" b="1" dirty="0" smtClean="0">
                <a:latin typeface="Verdana" pitchFamily="34" charset="0"/>
                <a:ea typeface="Verdana" pitchFamily="34" charset="0"/>
                <a:cs typeface="Verdana" pitchFamily="34" charset="0"/>
              </a:rPr>
              <a:t>Propaganda;</a:t>
            </a:r>
          </a:p>
          <a:p>
            <a:pPr marL="1077913" lvl="1">
              <a:spcBef>
                <a:spcPts val="309"/>
              </a:spcBef>
              <a:spcAft>
                <a:spcPts val="1432"/>
              </a:spcAft>
              <a:buFont typeface="Wingdings" pitchFamily="2" charset="2"/>
              <a:buChar char="ü"/>
              <a:tabLst>
                <a:tab pos="0" algn="l"/>
                <a:tab pos="885825" algn="l"/>
                <a:tab pos="1158875" algn="l"/>
                <a:tab pos="1328738" algn="l"/>
                <a:tab pos="1773238" algn="l"/>
                <a:tab pos="2216150" algn="l"/>
                <a:tab pos="2660650" algn="l"/>
                <a:tab pos="3103563" algn="l"/>
                <a:tab pos="3548063" algn="l"/>
                <a:tab pos="3992563" algn="l"/>
                <a:tab pos="4435475" algn="l"/>
                <a:tab pos="4879975" algn="l"/>
                <a:tab pos="5322888" algn="l"/>
                <a:tab pos="5767388" algn="l"/>
                <a:tab pos="6210300" algn="l"/>
                <a:tab pos="6654800" algn="l"/>
                <a:tab pos="7099300" algn="l"/>
                <a:tab pos="7542213" algn="l"/>
                <a:tab pos="7986713" algn="l"/>
                <a:tab pos="8429625" algn="l"/>
                <a:tab pos="8874125" algn="l"/>
                <a:tab pos="8875713" algn="l"/>
                <a:tab pos="9318625" algn="l"/>
                <a:tab pos="9763125" algn="l"/>
                <a:tab pos="10207625" algn="l"/>
              </a:tabLst>
            </a:pPr>
            <a:r>
              <a:rPr lang="pt-BR" sz="2200" b="1" dirty="0" smtClean="0">
                <a:latin typeface="Verdana" pitchFamily="34" charset="0"/>
                <a:ea typeface="Verdana" pitchFamily="34" charset="0"/>
                <a:cs typeface="Verdana" pitchFamily="34" charset="0"/>
              </a:rPr>
              <a:t>Transmissão de espetáculos;</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200" b="1" dirty="0" smtClean="0">
                <a:solidFill>
                  <a:srgbClr val="000080"/>
                </a:solidFill>
                <a:latin typeface="Verdana" pitchFamily="34" charset="0"/>
                <a:ea typeface="Verdana" pitchFamily="34" charset="0"/>
                <a:cs typeface="Verdana" pitchFamily="34" charset="0"/>
              </a:rPr>
              <a:t>Discriminando a base e a retenção sofrida.</a:t>
            </a:r>
          </a:p>
          <a:p>
            <a:pPr marL="0" lvl="1" algn="just">
              <a:spcBef>
                <a:spcPts val="309"/>
              </a:spcBef>
              <a:spcAft>
                <a:spcPts val="1432"/>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400" b="1" dirty="0">
                <a:latin typeface="Verdana" pitchFamily="34" charset="0"/>
                <a:ea typeface="Verdana" pitchFamily="34" charset="0"/>
                <a:cs typeface="Verdana" pitchFamily="34" charset="0"/>
              </a:rPr>
              <a:t>Fundamento legal: art. </a:t>
            </a:r>
            <a:r>
              <a:rPr lang="pt-BR" sz="2400" b="1" dirty="0" smtClean="0">
                <a:latin typeface="Verdana" pitchFamily="34" charset="0"/>
                <a:ea typeface="Verdana" pitchFamily="34" charset="0"/>
                <a:cs typeface="Verdana" pitchFamily="34" charset="0"/>
              </a:rPr>
              <a:t>22, §§ 6º, 9º ao 11 </a:t>
            </a:r>
            <a:r>
              <a:rPr lang="pt-BR" sz="2400" b="1" dirty="0">
                <a:latin typeface="Verdana" pitchFamily="34" charset="0"/>
                <a:ea typeface="Verdana" pitchFamily="34" charset="0"/>
                <a:cs typeface="Verdana" pitchFamily="34" charset="0"/>
              </a:rPr>
              <a:t>da Lei nº </a:t>
            </a:r>
            <a:r>
              <a:rPr lang="pt-BR" sz="2400" b="1" dirty="0" smtClean="0">
                <a:latin typeface="Verdana" pitchFamily="34" charset="0"/>
                <a:ea typeface="Verdana" pitchFamily="34" charset="0"/>
                <a:cs typeface="Verdana" pitchFamily="34" charset="0"/>
              </a:rPr>
              <a:t>8.212/91 </a:t>
            </a:r>
            <a:endParaRPr lang="pt-BR" sz="2400" b="1" dirty="0">
              <a:latin typeface="Verdana" pitchFamily="34" charset="0"/>
              <a:ea typeface="Verdana" pitchFamily="34" charset="0"/>
              <a:cs typeface="Verdana" pitchFamily="34" charset="0"/>
            </a:endParaRP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endParaRPr lang="pt-BR" sz="2200" b="1" dirty="0" smtClean="0">
              <a:solidFill>
                <a:srgbClr val="000080"/>
              </a:solidFill>
              <a:latin typeface="Verdana" pitchFamily="34" charset="0"/>
              <a:ea typeface="Verdana" pitchFamily="34" charset="0"/>
              <a:cs typeface="Verdana" pitchFamily="34" charset="0"/>
            </a:endParaRPr>
          </a:p>
        </p:txBody>
      </p:sp>
    </p:spTree>
  </p:cSld>
  <p:clrMapOvr>
    <a:masterClrMapping/>
  </p:clrMapOvr>
  <p:transition>
    <p:fade thruBlk="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496460" y="1279862"/>
            <a:ext cx="9518856" cy="641147"/>
          </a:xfrm>
          <a:prstGeom prst="rect">
            <a:avLst/>
          </a:prstGeom>
          <a:noFill/>
          <a:ln w="9525" cap="flat">
            <a:noFill/>
            <a:round/>
            <a:headEnd/>
            <a:tailEnd/>
          </a:ln>
          <a:effectLst/>
        </p:spPr>
        <p:txBody>
          <a:bodyPr lIns="88908" tIns="44454" rIns="88908" bIns="44454"/>
          <a:lstStyle/>
          <a:p>
            <a:pPr>
              <a:spcBef>
                <a:spcPts val="309"/>
              </a:spcBef>
              <a:spcAft>
                <a:spcPts val="878"/>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Lst>
            </a:pPr>
            <a:r>
              <a:rPr lang="pt-BR" sz="3800" b="1" dirty="0" smtClean="0">
                <a:solidFill>
                  <a:srgbClr val="000080"/>
                </a:solidFill>
                <a:latin typeface="Verdana" pitchFamily="34" charset="0"/>
                <a:ea typeface="Verdana" pitchFamily="34" charset="0"/>
                <a:cs typeface="Verdana" pitchFamily="34" charset="0"/>
              </a:rPr>
              <a:t>Eventos Periódicos</a:t>
            </a:r>
            <a:endParaRPr lang="pt-BR" sz="3800" b="1" dirty="0">
              <a:solidFill>
                <a:srgbClr val="000080"/>
              </a:solidFill>
              <a:latin typeface="Verdana" pitchFamily="34" charset="0"/>
              <a:ea typeface="Verdana" pitchFamily="34" charset="0"/>
              <a:cs typeface="Verdana" pitchFamily="34" charset="0"/>
            </a:endParaRPr>
          </a:p>
        </p:txBody>
      </p:sp>
      <p:sp>
        <p:nvSpPr>
          <p:cNvPr id="3" name="Text Box 1"/>
          <p:cNvSpPr txBox="1">
            <a:spLocks noChangeArrowheads="1"/>
          </p:cNvSpPr>
          <p:nvPr/>
        </p:nvSpPr>
        <p:spPr bwMode="auto">
          <a:xfrm>
            <a:off x="568502" y="2199588"/>
            <a:ext cx="10484962" cy="5577648"/>
          </a:xfrm>
          <a:prstGeom prst="rect">
            <a:avLst/>
          </a:prstGeom>
          <a:noFill/>
          <a:ln w="9525" cap="flat">
            <a:noFill/>
            <a:round/>
            <a:headEnd/>
            <a:tailEnd/>
          </a:ln>
          <a:effectLst/>
        </p:spPr>
        <p:txBody>
          <a:bodyPr lIns="88908" tIns="44454" rIns="88908" bIns="44454"/>
          <a:lstStyle/>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200" b="1" dirty="0" smtClean="0">
                <a:solidFill>
                  <a:srgbClr val="000080"/>
                </a:solidFill>
                <a:latin typeface="Verdana" pitchFamily="34" charset="0"/>
                <a:ea typeface="Verdana" pitchFamily="34" charset="0"/>
                <a:cs typeface="Verdana" pitchFamily="34" charset="0"/>
              </a:rPr>
              <a:t>R-2040 -	Recursos Repassados p/</a:t>
            </a:r>
            <a:r>
              <a:rPr lang="pt-BR" sz="2200" b="1" dirty="0" err="1" smtClean="0">
                <a:solidFill>
                  <a:srgbClr val="000080"/>
                </a:solidFill>
                <a:latin typeface="Verdana" pitchFamily="34" charset="0"/>
                <a:ea typeface="Verdana" pitchFamily="34" charset="0"/>
                <a:cs typeface="Verdana" pitchFamily="34" charset="0"/>
              </a:rPr>
              <a:t>Assoc</a:t>
            </a:r>
            <a:r>
              <a:rPr lang="pt-BR" sz="2200" b="1" dirty="0" smtClean="0">
                <a:solidFill>
                  <a:srgbClr val="000080"/>
                </a:solidFill>
                <a:latin typeface="Verdana" pitchFamily="34" charset="0"/>
                <a:ea typeface="Verdana" pitchFamily="34" charset="0"/>
                <a:cs typeface="Verdana" pitchFamily="34" charset="0"/>
              </a:rPr>
              <a:t>. Desp.:</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200" b="1" dirty="0" smtClean="0">
                <a:solidFill>
                  <a:srgbClr val="000080"/>
                </a:solidFill>
                <a:latin typeface="Verdana" pitchFamily="34" charset="0"/>
                <a:ea typeface="Verdana" pitchFamily="34" charset="0"/>
                <a:cs typeface="Verdana" pitchFamily="34" charset="0"/>
              </a:rPr>
              <a:t>Informação prestada pelas empresas;</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200" b="1" dirty="0" smtClean="0">
                <a:solidFill>
                  <a:srgbClr val="000080"/>
                </a:solidFill>
                <a:latin typeface="Verdana" pitchFamily="34" charset="0"/>
                <a:ea typeface="Verdana" pitchFamily="34" charset="0"/>
                <a:cs typeface="Verdana" pitchFamily="34" charset="0"/>
              </a:rPr>
              <a:t>Totalizada por </a:t>
            </a:r>
            <a:r>
              <a:rPr lang="pt-BR" sz="2200" b="1" dirty="0" err="1" smtClean="0">
                <a:solidFill>
                  <a:srgbClr val="000080"/>
                </a:solidFill>
                <a:latin typeface="Verdana" pitchFamily="34" charset="0"/>
                <a:ea typeface="Verdana" pitchFamily="34" charset="0"/>
                <a:cs typeface="Verdana" pitchFamily="34" charset="0"/>
              </a:rPr>
              <a:t>assoc</a:t>
            </a:r>
            <a:r>
              <a:rPr lang="pt-BR" sz="2200" b="1" dirty="0" smtClean="0">
                <a:solidFill>
                  <a:srgbClr val="000080"/>
                </a:solidFill>
                <a:latin typeface="Verdana" pitchFamily="34" charset="0"/>
                <a:ea typeface="Verdana" pitchFamily="34" charset="0"/>
                <a:cs typeface="Verdana" pitchFamily="34" charset="0"/>
              </a:rPr>
              <a:t>. desp. que recebeu os recursos;</a:t>
            </a:r>
          </a:p>
          <a:p>
            <a:pPr marL="1158875" lvl="1">
              <a:spcBef>
                <a:spcPts val="309"/>
              </a:spcBef>
              <a:spcAft>
                <a:spcPts val="1432"/>
              </a:spcAft>
              <a:buFont typeface="Wingdings" pitchFamily="2" charset="2"/>
              <a:buChar char="ü"/>
              <a:tabLst>
                <a:tab pos="0" algn="l"/>
                <a:tab pos="885825" algn="l"/>
                <a:tab pos="1257300" algn="l"/>
                <a:tab pos="1328738" algn="l"/>
                <a:tab pos="1773238" algn="l"/>
                <a:tab pos="2216150" algn="l"/>
                <a:tab pos="2660650" algn="l"/>
                <a:tab pos="3103563" algn="l"/>
                <a:tab pos="3548063" algn="l"/>
                <a:tab pos="3992563" algn="l"/>
                <a:tab pos="4435475" algn="l"/>
                <a:tab pos="4879975" algn="l"/>
                <a:tab pos="5322888" algn="l"/>
                <a:tab pos="5767388" algn="l"/>
                <a:tab pos="6210300" algn="l"/>
                <a:tab pos="6654800" algn="l"/>
                <a:tab pos="7099300" algn="l"/>
                <a:tab pos="7542213" algn="l"/>
                <a:tab pos="7986713" algn="l"/>
                <a:tab pos="8429625" algn="l"/>
                <a:tab pos="8874125" algn="l"/>
                <a:tab pos="8875713" algn="l"/>
                <a:tab pos="9318625" algn="l"/>
                <a:tab pos="9763125" algn="l"/>
                <a:tab pos="10207625" algn="l"/>
              </a:tabLst>
            </a:pPr>
            <a:r>
              <a:rPr lang="pt-BR" sz="2200" b="1" dirty="0" smtClean="0">
                <a:latin typeface="Verdana" pitchFamily="34" charset="0"/>
                <a:ea typeface="Verdana" pitchFamily="34" charset="0"/>
                <a:cs typeface="Verdana" pitchFamily="34" charset="0"/>
              </a:rPr>
              <a:t>Patrocínio;</a:t>
            </a:r>
          </a:p>
          <a:p>
            <a:pPr marL="1158875" lvl="1">
              <a:spcBef>
                <a:spcPts val="309"/>
              </a:spcBef>
              <a:spcAft>
                <a:spcPts val="1432"/>
              </a:spcAft>
              <a:buFont typeface="Wingdings" pitchFamily="2" charset="2"/>
              <a:buChar char="ü"/>
              <a:tabLst>
                <a:tab pos="0" algn="l"/>
                <a:tab pos="885825" algn="l"/>
                <a:tab pos="1257300" algn="l"/>
                <a:tab pos="1328738" algn="l"/>
                <a:tab pos="1773238" algn="l"/>
                <a:tab pos="2216150" algn="l"/>
                <a:tab pos="2660650" algn="l"/>
                <a:tab pos="3103563" algn="l"/>
                <a:tab pos="3548063" algn="l"/>
                <a:tab pos="3992563" algn="l"/>
                <a:tab pos="4435475" algn="l"/>
                <a:tab pos="4879975" algn="l"/>
                <a:tab pos="5322888" algn="l"/>
                <a:tab pos="5767388" algn="l"/>
                <a:tab pos="6210300" algn="l"/>
                <a:tab pos="6654800" algn="l"/>
                <a:tab pos="7099300" algn="l"/>
                <a:tab pos="7542213" algn="l"/>
                <a:tab pos="7986713" algn="l"/>
                <a:tab pos="8429625" algn="l"/>
                <a:tab pos="8874125" algn="l"/>
                <a:tab pos="8875713" algn="l"/>
                <a:tab pos="9318625" algn="l"/>
                <a:tab pos="9763125" algn="l"/>
                <a:tab pos="10207625" algn="l"/>
              </a:tabLst>
            </a:pPr>
            <a:r>
              <a:rPr lang="pt-BR" sz="2200" b="1" dirty="0" smtClean="0">
                <a:latin typeface="Verdana" pitchFamily="34" charset="0"/>
                <a:ea typeface="Verdana" pitchFamily="34" charset="0"/>
                <a:cs typeface="Verdana" pitchFamily="34" charset="0"/>
              </a:rPr>
              <a:t>Licenciamento de marcas e símbolos;</a:t>
            </a:r>
          </a:p>
          <a:p>
            <a:pPr marL="1158875" lvl="1">
              <a:spcBef>
                <a:spcPts val="309"/>
              </a:spcBef>
              <a:spcAft>
                <a:spcPts val="1432"/>
              </a:spcAft>
              <a:buFont typeface="Wingdings" pitchFamily="2" charset="2"/>
              <a:buChar char="ü"/>
              <a:tabLst>
                <a:tab pos="0" algn="l"/>
                <a:tab pos="885825" algn="l"/>
                <a:tab pos="1257300" algn="l"/>
                <a:tab pos="1328738" algn="l"/>
                <a:tab pos="1773238" algn="l"/>
                <a:tab pos="2216150" algn="l"/>
                <a:tab pos="2660650" algn="l"/>
                <a:tab pos="3103563" algn="l"/>
                <a:tab pos="3548063" algn="l"/>
                <a:tab pos="3992563" algn="l"/>
                <a:tab pos="4435475" algn="l"/>
                <a:tab pos="4879975" algn="l"/>
                <a:tab pos="5322888" algn="l"/>
                <a:tab pos="5767388" algn="l"/>
                <a:tab pos="6210300" algn="l"/>
                <a:tab pos="6654800" algn="l"/>
                <a:tab pos="7099300" algn="l"/>
                <a:tab pos="7542213" algn="l"/>
                <a:tab pos="7986713" algn="l"/>
                <a:tab pos="8429625" algn="l"/>
                <a:tab pos="8874125" algn="l"/>
                <a:tab pos="8875713" algn="l"/>
                <a:tab pos="9318625" algn="l"/>
                <a:tab pos="9763125" algn="l"/>
                <a:tab pos="10207625" algn="l"/>
              </a:tabLst>
            </a:pPr>
            <a:r>
              <a:rPr lang="pt-BR" sz="2200" b="1" dirty="0" smtClean="0">
                <a:latin typeface="Verdana" pitchFamily="34" charset="0"/>
                <a:ea typeface="Verdana" pitchFamily="34" charset="0"/>
                <a:cs typeface="Verdana" pitchFamily="34" charset="0"/>
              </a:rPr>
              <a:t>Publicidade;</a:t>
            </a:r>
          </a:p>
          <a:p>
            <a:pPr marL="1158875" lvl="1">
              <a:spcBef>
                <a:spcPts val="309"/>
              </a:spcBef>
              <a:spcAft>
                <a:spcPts val="1432"/>
              </a:spcAft>
              <a:buFont typeface="Wingdings" pitchFamily="2" charset="2"/>
              <a:buChar char="ü"/>
              <a:tabLst>
                <a:tab pos="0" algn="l"/>
                <a:tab pos="885825" algn="l"/>
                <a:tab pos="1257300" algn="l"/>
                <a:tab pos="1328738" algn="l"/>
                <a:tab pos="1773238" algn="l"/>
                <a:tab pos="2216150" algn="l"/>
                <a:tab pos="2660650" algn="l"/>
                <a:tab pos="3103563" algn="l"/>
                <a:tab pos="3548063" algn="l"/>
                <a:tab pos="3992563" algn="l"/>
                <a:tab pos="4435475" algn="l"/>
                <a:tab pos="4879975" algn="l"/>
                <a:tab pos="5322888" algn="l"/>
                <a:tab pos="5767388" algn="l"/>
                <a:tab pos="6210300" algn="l"/>
                <a:tab pos="6654800" algn="l"/>
                <a:tab pos="7099300" algn="l"/>
                <a:tab pos="7542213" algn="l"/>
                <a:tab pos="7986713" algn="l"/>
                <a:tab pos="8429625" algn="l"/>
                <a:tab pos="8874125" algn="l"/>
                <a:tab pos="8875713" algn="l"/>
                <a:tab pos="9318625" algn="l"/>
                <a:tab pos="9763125" algn="l"/>
                <a:tab pos="10207625" algn="l"/>
              </a:tabLst>
            </a:pPr>
            <a:r>
              <a:rPr lang="pt-BR" sz="2200" b="1" dirty="0" smtClean="0">
                <a:latin typeface="Verdana" pitchFamily="34" charset="0"/>
                <a:ea typeface="Verdana" pitchFamily="34" charset="0"/>
                <a:cs typeface="Verdana" pitchFamily="34" charset="0"/>
              </a:rPr>
              <a:t>Propaganda;</a:t>
            </a:r>
          </a:p>
          <a:p>
            <a:pPr marL="1158875" lvl="1">
              <a:spcBef>
                <a:spcPts val="309"/>
              </a:spcBef>
              <a:spcAft>
                <a:spcPts val="1432"/>
              </a:spcAft>
              <a:buFont typeface="Wingdings" pitchFamily="2" charset="2"/>
              <a:buChar char="ü"/>
              <a:tabLst>
                <a:tab pos="0" algn="l"/>
                <a:tab pos="885825" algn="l"/>
                <a:tab pos="1257300" algn="l"/>
                <a:tab pos="1328738" algn="l"/>
                <a:tab pos="1773238" algn="l"/>
                <a:tab pos="2216150" algn="l"/>
                <a:tab pos="2660650" algn="l"/>
                <a:tab pos="3103563" algn="l"/>
                <a:tab pos="3548063" algn="l"/>
                <a:tab pos="3992563" algn="l"/>
                <a:tab pos="4435475" algn="l"/>
                <a:tab pos="4879975" algn="l"/>
                <a:tab pos="5322888" algn="l"/>
                <a:tab pos="5767388" algn="l"/>
                <a:tab pos="6210300" algn="l"/>
                <a:tab pos="6654800" algn="l"/>
                <a:tab pos="7099300" algn="l"/>
                <a:tab pos="7542213" algn="l"/>
                <a:tab pos="7986713" algn="l"/>
                <a:tab pos="8429625" algn="l"/>
                <a:tab pos="8874125" algn="l"/>
                <a:tab pos="8875713" algn="l"/>
                <a:tab pos="9318625" algn="l"/>
                <a:tab pos="9763125" algn="l"/>
                <a:tab pos="10207625" algn="l"/>
              </a:tabLst>
            </a:pPr>
            <a:r>
              <a:rPr lang="pt-BR" sz="2200" b="1" dirty="0" smtClean="0">
                <a:latin typeface="Verdana" pitchFamily="34" charset="0"/>
                <a:ea typeface="Verdana" pitchFamily="34" charset="0"/>
                <a:cs typeface="Verdana" pitchFamily="34" charset="0"/>
              </a:rPr>
              <a:t>Transmissão de espetáculos;</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200" b="1" dirty="0" smtClean="0">
                <a:solidFill>
                  <a:srgbClr val="000080"/>
                </a:solidFill>
                <a:latin typeface="Verdana" pitchFamily="34" charset="0"/>
                <a:ea typeface="Verdana" pitchFamily="34" charset="0"/>
                <a:cs typeface="Verdana" pitchFamily="34" charset="0"/>
              </a:rPr>
              <a:t>Discriminando a base e a retenção sofrida.</a:t>
            </a:r>
          </a:p>
          <a:p>
            <a:pPr marL="0" lvl="1">
              <a:spcBef>
                <a:spcPts val="309"/>
              </a:spcBef>
              <a:spcAft>
                <a:spcPts val="1432"/>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200" b="1" dirty="0">
                <a:latin typeface="Verdana" pitchFamily="34" charset="0"/>
                <a:ea typeface="Verdana" pitchFamily="34" charset="0"/>
                <a:cs typeface="Verdana" pitchFamily="34" charset="0"/>
              </a:rPr>
              <a:t>Fundamento legal: art. 22, §§ 6º ao 11 da Lei nº 8.212/91 </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endParaRPr lang="pt-BR" sz="2200" b="1" dirty="0" smtClean="0">
              <a:solidFill>
                <a:srgbClr val="000080"/>
              </a:solidFill>
              <a:latin typeface="Verdana" pitchFamily="34" charset="0"/>
              <a:ea typeface="Verdana" pitchFamily="34" charset="0"/>
              <a:cs typeface="Verdana" pitchFamily="34" charset="0"/>
            </a:endParaRPr>
          </a:p>
        </p:txBody>
      </p:sp>
    </p:spTree>
  </p:cSld>
  <p:clrMapOvr>
    <a:masterClrMapping/>
  </p:clrMapOvr>
  <p:transition>
    <p:fade thruBlk="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252265" y="1080492"/>
            <a:ext cx="9518856" cy="641147"/>
          </a:xfrm>
          <a:prstGeom prst="rect">
            <a:avLst/>
          </a:prstGeom>
          <a:noFill/>
          <a:ln w="9525" cap="flat">
            <a:noFill/>
            <a:round/>
            <a:headEnd/>
            <a:tailEnd/>
          </a:ln>
          <a:effectLst/>
        </p:spPr>
        <p:txBody>
          <a:bodyPr lIns="88908" tIns="44454" rIns="88908" bIns="44454"/>
          <a:lstStyle/>
          <a:p>
            <a:pPr>
              <a:spcBef>
                <a:spcPts val="309"/>
              </a:spcBef>
              <a:spcAft>
                <a:spcPts val="878"/>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Lst>
            </a:pPr>
            <a:r>
              <a:rPr lang="pt-BR" sz="3800" b="1" dirty="0" smtClean="0">
                <a:solidFill>
                  <a:srgbClr val="000080"/>
                </a:solidFill>
                <a:latin typeface="Verdana" pitchFamily="34" charset="0"/>
                <a:ea typeface="Verdana" pitchFamily="34" charset="0"/>
                <a:cs typeface="Verdana" pitchFamily="34" charset="0"/>
              </a:rPr>
              <a:t>Eventos Periódicos</a:t>
            </a:r>
            <a:endParaRPr lang="pt-BR" sz="3800" b="1" dirty="0">
              <a:solidFill>
                <a:srgbClr val="000080"/>
              </a:solidFill>
              <a:latin typeface="Verdana" pitchFamily="34" charset="0"/>
              <a:ea typeface="Verdana" pitchFamily="34" charset="0"/>
              <a:cs typeface="Verdana" pitchFamily="34" charset="0"/>
            </a:endParaRPr>
          </a:p>
        </p:txBody>
      </p:sp>
      <p:sp>
        <p:nvSpPr>
          <p:cNvPr id="3" name="Text Box 1"/>
          <p:cNvSpPr txBox="1">
            <a:spLocks noChangeArrowheads="1"/>
          </p:cNvSpPr>
          <p:nvPr/>
        </p:nvSpPr>
        <p:spPr bwMode="auto">
          <a:xfrm>
            <a:off x="252265" y="1872580"/>
            <a:ext cx="10834398" cy="5722037"/>
          </a:xfrm>
          <a:prstGeom prst="rect">
            <a:avLst/>
          </a:prstGeom>
          <a:noFill/>
          <a:ln w="9525" cap="flat">
            <a:noFill/>
            <a:round/>
            <a:headEnd/>
            <a:tailEnd/>
          </a:ln>
          <a:effectLst/>
        </p:spPr>
        <p:txBody>
          <a:bodyPr lIns="88908" tIns="44454" rIns="88908" bIns="44454"/>
          <a:lstStyle/>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R-2050 -	Comercialização da Produção Por Produtor Rural </a:t>
            </a:r>
            <a:r>
              <a:rPr lang="pt-BR" sz="2800" b="1" dirty="0" err="1" smtClean="0">
                <a:solidFill>
                  <a:srgbClr val="000080"/>
                </a:solidFill>
                <a:latin typeface="Verdana" pitchFamily="34" charset="0"/>
                <a:ea typeface="Verdana" pitchFamily="34" charset="0"/>
                <a:cs typeface="Verdana" pitchFamily="34" charset="0"/>
              </a:rPr>
              <a:t>PJ</a:t>
            </a:r>
            <a:r>
              <a:rPr lang="pt-BR" sz="2800" b="1" dirty="0" smtClean="0">
                <a:solidFill>
                  <a:srgbClr val="000080"/>
                </a:solidFill>
                <a:latin typeface="Verdana" pitchFamily="34" charset="0"/>
                <a:ea typeface="Verdana" pitchFamily="34" charset="0"/>
                <a:cs typeface="Verdana" pitchFamily="34" charset="0"/>
              </a:rPr>
              <a:t>/Agroindústria</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400" b="1" dirty="0" smtClean="0">
                <a:solidFill>
                  <a:srgbClr val="000080"/>
                </a:solidFill>
                <a:latin typeface="Verdana" pitchFamily="34" charset="0"/>
                <a:ea typeface="Verdana" pitchFamily="34" charset="0"/>
                <a:cs typeface="Verdana" pitchFamily="34" charset="0"/>
              </a:rPr>
              <a:t>Informação prestadas por produtor rural </a:t>
            </a:r>
            <a:r>
              <a:rPr lang="pt-BR" sz="2400" b="1" dirty="0" err="1" smtClean="0">
                <a:solidFill>
                  <a:srgbClr val="000080"/>
                </a:solidFill>
                <a:latin typeface="Verdana" pitchFamily="34" charset="0"/>
                <a:ea typeface="Verdana" pitchFamily="34" charset="0"/>
                <a:cs typeface="Verdana" pitchFamily="34" charset="0"/>
              </a:rPr>
              <a:t>PJ</a:t>
            </a:r>
            <a:r>
              <a:rPr lang="pt-BR" sz="2400" b="1" dirty="0" smtClean="0">
                <a:solidFill>
                  <a:srgbClr val="000080"/>
                </a:solidFill>
                <a:latin typeface="Verdana" pitchFamily="34" charset="0"/>
                <a:ea typeface="Verdana" pitchFamily="34" charset="0"/>
                <a:cs typeface="Verdana" pitchFamily="34" charset="0"/>
              </a:rPr>
              <a:t> e agroindústria;</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400" b="1" dirty="0" smtClean="0">
                <a:solidFill>
                  <a:srgbClr val="000080"/>
                </a:solidFill>
                <a:latin typeface="Verdana" pitchFamily="34" charset="0"/>
                <a:ea typeface="Verdana" pitchFamily="34" charset="0"/>
                <a:cs typeface="Verdana" pitchFamily="34" charset="0"/>
              </a:rPr>
              <a:t>Discriminando a base de cálculo e a contribuição devida.</a:t>
            </a:r>
            <a:endParaRPr lang="pt-BR" sz="2400" b="1" dirty="0">
              <a:solidFill>
                <a:srgbClr val="000080"/>
              </a:solidFill>
              <a:latin typeface="Verdana" pitchFamily="34" charset="0"/>
              <a:ea typeface="Verdana" pitchFamily="34" charset="0"/>
              <a:cs typeface="Verdana" pitchFamily="34" charset="0"/>
            </a:endParaRPr>
          </a:p>
          <a:p>
            <a:pPr>
              <a:spcBef>
                <a:spcPts val="309"/>
              </a:spcBef>
              <a:spcAft>
                <a:spcPts val="1432"/>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400" b="1" dirty="0" smtClean="0">
                <a:solidFill>
                  <a:srgbClr val="000080"/>
                </a:solidFill>
                <a:latin typeface="Verdana" pitchFamily="34" charset="0"/>
                <a:ea typeface="Verdana" pitchFamily="34" charset="0"/>
                <a:cs typeface="Verdana" pitchFamily="34" charset="0"/>
              </a:rPr>
              <a:t>OBS </a:t>
            </a:r>
            <a:r>
              <a:rPr lang="pt-BR" sz="2400" b="1" dirty="0">
                <a:solidFill>
                  <a:srgbClr val="000080"/>
                </a:solidFill>
                <a:latin typeface="Verdana" pitchFamily="34" charset="0"/>
                <a:ea typeface="Verdana" pitchFamily="34" charset="0"/>
                <a:cs typeface="Verdana" pitchFamily="34" charset="0"/>
              </a:rPr>
              <a:t>1 – Serviços prestados pelo produtor rural PJ não devem ser informados;</a:t>
            </a:r>
          </a:p>
          <a:p>
            <a:pPr>
              <a:spcBef>
                <a:spcPts val="309"/>
              </a:spcBef>
              <a:spcAft>
                <a:spcPts val="1432"/>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400" b="1" dirty="0">
                <a:solidFill>
                  <a:srgbClr val="000080"/>
                </a:solidFill>
                <a:latin typeface="Verdana" pitchFamily="34" charset="0"/>
                <a:ea typeface="Verdana" pitchFamily="34" charset="0"/>
                <a:cs typeface="Verdana" pitchFamily="34" charset="0"/>
              </a:rPr>
              <a:t>OBS 2 – Comercialização de produtor PF é informada no </a:t>
            </a:r>
            <a:r>
              <a:rPr lang="pt-BR" sz="2400" b="1" dirty="0" err="1">
                <a:solidFill>
                  <a:srgbClr val="000080"/>
                </a:solidFill>
                <a:latin typeface="Verdana" pitchFamily="34" charset="0"/>
                <a:ea typeface="Verdana" pitchFamily="34" charset="0"/>
                <a:cs typeface="Verdana" pitchFamily="34" charset="0"/>
              </a:rPr>
              <a:t>eSocial</a:t>
            </a:r>
            <a:r>
              <a:rPr lang="pt-BR" sz="2400" b="1" dirty="0" smtClean="0">
                <a:solidFill>
                  <a:srgbClr val="000080"/>
                </a:solidFill>
                <a:latin typeface="Verdana" pitchFamily="34" charset="0"/>
                <a:ea typeface="Verdana" pitchFamily="34" charset="0"/>
                <a:cs typeface="Verdana" pitchFamily="34" charset="0"/>
              </a:rPr>
              <a:t>.</a:t>
            </a:r>
          </a:p>
          <a:p>
            <a:pPr marL="0" lvl="1" algn="just">
              <a:spcBef>
                <a:spcPts val="309"/>
              </a:spcBef>
              <a:spcAft>
                <a:spcPts val="1432"/>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400" b="1" dirty="0">
                <a:latin typeface="Verdana" pitchFamily="34" charset="0"/>
                <a:ea typeface="Verdana" pitchFamily="34" charset="0"/>
                <a:cs typeface="Verdana" pitchFamily="34" charset="0"/>
              </a:rPr>
              <a:t>Fundamento legal: </a:t>
            </a:r>
            <a:r>
              <a:rPr lang="pt-BR" sz="2400" b="1" dirty="0" smtClean="0">
                <a:latin typeface="Verdana" pitchFamily="34" charset="0"/>
                <a:ea typeface="Verdana" pitchFamily="34" charset="0"/>
                <a:cs typeface="Verdana" pitchFamily="34" charset="0"/>
              </a:rPr>
              <a:t>art. 25 da Lei nº 8.870, de 1994, na redação dada pela Lei nº 10.256, de 2001 e art</a:t>
            </a:r>
            <a:r>
              <a:rPr lang="pt-BR" sz="2400" b="1" dirty="0">
                <a:latin typeface="Verdana" pitchFamily="34" charset="0"/>
                <a:ea typeface="Verdana" pitchFamily="34" charset="0"/>
                <a:cs typeface="Verdana" pitchFamily="34" charset="0"/>
              </a:rPr>
              <a:t>. </a:t>
            </a:r>
            <a:r>
              <a:rPr lang="pt-BR" sz="2400" b="1" dirty="0" smtClean="0">
                <a:latin typeface="Verdana" pitchFamily="34" charset="0"/>
                <a:ea typeface="Verdana" pitchFamily="34" charset="0"/>
                <a:cs typeface="Verdana" pitchFamily="34" charset="0"/>
              </a:rPr>
              <a:t>22A  da </a:t>
            </a:r>
            <a:r>
              <a:rPr lang="pt-BR" sz="2400" b="1" dirty="0">
                <a:latin typeface="Verdana" pitchFamily="34" charset="0"/>
                <a:ea typeface="Verdana" pitchFamily="34" charset="0"/>
                <a:cs typeface="Verdana" pitchFamily="34" charset="0"/>
              </a:rPr>
              <a:t>Lei nº </a:t>
            </a:r>
            <a:r>
              <a:rPr lang="pt-BR" sz="2400" b="1" dirty="0" smtClean="0">
                <a:latin typeface="Verdana" pitchFamily="34" charset="0"/>
                <a:ea typeface="Verdana" pitchFamily="34" charset="0"/>
                <a:cs typeface="Verdana" pitchFamily="34" charset="0"/>
              </a:rPr>
              <a:t>8.212/91, incluído pela mesma Lei nº 10.256, de 2001. </a:t>
            </a:r>
            <a:endParaRPr lang="pt-BR" sz="2400" b="1" dirty="0">
              <a:latin typeface="Verdana" pitchFamily="34" charset="0"/>
              <a:ea typeface="Verdana" pitchFamily="34" charset="0"/>
              <a:cs typeface="Verdana" pitchFamily="34" charset="0"/>
            </a:endParaRPr>
          </a:p>
          <a:p>
            <a:pPr>
              <a:spcBef>
                <a:spcPts val="309"/>
              </a:spcBef>
              <a:spcAft>
                <a:spcPts val="1432"/>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endParaRPr lang="pt-BR" sz="2400" b="1" dirty="0" smtClean="0">
              <a:solidFill>
                <a:srgbClr val="000080"/>
              </a:solidFill>
              <a:latin typeface="Verdana" pitchFamily="34" charset="0"/>
              <a:ea typeface="Verdana" pitchFamily="34" charset="0"/>
              <a:cs typeface="Verdana" pitchFamily="34" charset="0"/>
            </a:endParaRP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endParaRPr lang="pt-BR" sz="2400" b="1" dirty="0" smtClean="0">
              <a:solidFill>
                <a:srgbClr val="000080"/>
              </a:solidFill>
              <a:latin typeface="Verdana" pitchFamily="34" charset="0"/>
              <a:ea typeface="Verdana" pitchFamily="34" charset="0"/>
              <a:cs typeface="Verdana" pitchFamily="34" charset="0"/>
            </a:endParaRPr>
          </a:p>
        </p:txBody>
      </p:sp>
    </p:spTree>
  </p:cSld>
  <p:clrMapOvr>
    <a:masterClrMapping/>
  </p:clrMapOvr>
  <p:transition>
    <p:fade thruBlk="1"/>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496460" y="1279862"/>
            <a:ext cx="9518856" cy="641147"/>
          </a:xfrm>
          <a:prstGeom prst="rect">
            <a:avLst/>
          </a:prstGeom>
          <a:noFill/>
          <a:ln w="9525" cap="flat">
            <a:noFill/>
            <a:round/>
            <a:headEnd/>
            <a:tailEnd/>
          </a:ln>
          <a:effectLst/>
        </p:spPr>
        <p:txBody>
          <a:bodyPr lIns="88908" tIns="44454" rIns="88908" bIns="44454"/>
          <a:lstStyle/>
          <a:p>
            <a:pPr>
              <a:spcBef>
                <a:spcPts val="309"/>
              </a:spcBef>
              <a:spcAft>
                <a:spcPts val="878"/>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Lst>
            </a:pPr>
            <a:r>
              <a:rPr lang="pt-BR" sz="3800" b="1" dirty="0" smtClean="0">
                <a:solidFill>
                  <a:srgbClr val="000080"/>
                </a:solidFill>
                <a:latin typeface="Verdana" pitchFamily="34" charset="0"/>
                <a:ea typeface="Verdana" pitchFamily="34" charset="0"/>
                <a:cs typeface="Verdana" pitchFamily="34" charset="0"/>
              </a:rPr>
              <a:t>Eventos Periódicos</a:t>
            </a:r>
            <a:endParaRPr lang="pt-BR" sz="3800" b="1" dirty="0">
              <a:solidFill>
                <a:srgbClr val="000080"/>
              </a:solidFill>
              <a:latin typeface="Verdana" pitchFamily="34" charset="0"/>
              <a:ea typeface="Verdana" pitchFamily="34" charset="0"/>
              <a:cs typeface="Verdana" pitchFamily="34" charset="0"/>
            </a:endParaRPr>
          </a:p>
        </p:txBody>
      </p:sp>
      <p:sp>
        <p:nvSpPr>
          <p:cNvPr id="3" name="Text Box 1"/>
          <p:cNvSpPr txBox="1">
            <a:spLocks noChangeArrowheads="1"/>
          </p:cNvSpPr>
          <p:nvPr/>
        </p:nvSpPr>
        <p:spPr bwMode="auto">
          <a:xfrm>
            <a:off x="108248" y="2232620"/>
            <a:ext cx="10873208" cy="2952328"/>
          </a:xfrm>
          <a:prstGeom prst="rect">
            <a:avLst/>
          </a:prstGeom>
          <a:noFill/>
          <a:ln w="9525" cap="flat">
            <a:noFill/>
            <a:round/>
            <a:headEnd/>
            <a:tailEnd/>
          </a:ln>
          <a:effectLst/>
        </p:spPr>
        <p:txBody>
          <a:bodyPr lIns="88908" tIns="44454" rIns="88908" bIns="44454"/>
          <a:lstStyle/>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3600" b="1" dirty="0" smtClean="0">
                <a:solidFill>
                  <a:srgbClr val="000080"/>
                </a:solidFill>
                <a:latin typeface="Verdana" pitchFamily="34" charset="0"/>
                <a:ea typeface="Verdana" pitchFamily="34" charset="0"/>
                <a:cs typeface="Verdana" pitchFamily="34" charset="0"/>
              </a:rPr>
              <a:t>R-2060 -	Contribuição Previdenciária sobre a Receita Bruta – CPRB </a:t>
            </a:r>
            <a:r>
              <a:rPr lang="pt-BR" sz="2800" b="1" dirty="0" smtClean="0">
                <a:solidFill>
                  <a:srgbClr val="000080"/>
                </a:solidFill>
                <a:latin typeface="Verdana" pitchFamily="34" charset="0"/>
                <a:ea typeface="Verdana" pitchFamily="34" charset="0"/>
                <a:cs typeface="Verdana" pitchFamily="34" charset="0"/>
              </a:rPr>
              <a:t>(desoneração total, parcial, por produto, ...):</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Informação hoje prestada na EFD-Contribuições.</a:t>
            </a:r>
          </a:p>
          <a:p>
            <a:pPr marL="0" lvl="1">
              <a:spcBef>
                <a:spcPts val="309"/>
              </a:spcBef>
              <a:spcAft>
                <a:spcPts val="1432"/>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endParaRPr lang="pt-BR" sz="2800" b="1" dirty="0" smtClean="0">
              <a:latin typeface="Verdana" pitchFamily="34" charset="0"/>
              <a:ea typeface="Verdana" pitchFamily="34" charset="0"/>
              <a:cs typeface="Verdana" pitchFamily="34" charset="0"/>
            </a:endParaRPr>
          </a:p>
          <a:p>
            <a:pPr marL="0" lvl="1">
              <a:spcBef>
                <a:spcPts val="309"/>
              </a:spcBef>
              <a:spcAft>
                <a:spcPts val="1432"/>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latin typeface="Verdana" pitchFamily="34" charset="0"/>
                <a:ea typeface="Verdana" pitchFamily="34" charset="0"/>
                <a:cs typeface="Verdana" pitchFamily="34" charset="0"/>
              </a:rPr>
              <a:t>Fundamento </a:t>
            </a:r>
            <a:r>
              <a:rPr lang="pt-BR" sz="2800" b="1" dirty="0">
                <a:latin typeface="Verdana" pitchFamily="34" charset="0"/>
                <a:ea typeface="Verdana" pitchFamily="34" charset="0"/>
                <a:cs typeface="Verdana" pitchFamily="34" charset="0"/>
              </a:rPr>
              <a:t>legal: </a:t>
            </a:r>
            <a:r>
              <a:rPr lang="pt-BR" sz="2800" b="1" dirty="0" err="1" smtClean="0">
                <a:latin typeface="Verdana" pitchFamily="34" charset="0"/>
                <a:ea typeface="Verdana" pitchFamily="34" charset="0"/>
                <a:cs typeface="Verdana" pitchFamily="34" charset="0"/>
              </a:rPr>
              <a:t>arts</a:t>
            </a:r>
            <a:r>
              <a:rPr lang="pt-BR" sz="2800" b="1" dirty="0" smtClean="0">
                <a:latin typeface="Verdana" pitchFamily="34" charset="0"/>
                <a:ea typeface="Verdana" pitchFamily="34" charset="0"/>
                <a:cs typeface="Verdana" pitchFamily="34" charset="0"/>
              </a:rPr>
              <a:t>. 7º, 7º-A (4,5%, 3% e 2%), 8º e 8º-A (2,5%, 1,5% e 1%) e 9º da Lei nº 12.546, de 2011. </a:t>
            </a:r>
            <a:endParaRPr lang="pt-BR" sz="2800" b="1" dirty="0">
              <a:latin typeface="Verdana" pitchFamily="34" charset="0"/>
              <a:ea typeface="Verdana" pitchFamily="34" charset="0"/>
              <a:cs typeface="Verdana" pitchFamily="34" charset="0"/>
            </a:endParaRPr>
          </a:p>
          <a:p>
            <a:pPr lvl="1">
              <a:spcBef>
                <a:spcPts val="309"/>
              </a:spcBef>
              <a:spcAft>
                <a:spcPts val="1432"/>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endParaRPr lang="pt-BR" sz="2800" b="1" dirty="0">
              <a:solidFill>
                <a:srgbClr val="000080"/>
              </a:solidFill>
              <a:latin typeface="Verdana" pitchFamily="34" charset="0"/>
              <a:ea typeface="Verdana" pitchFamily="34" charset="0"/>
              <a:cs typeface="Verdana" pitchFamily="34" charset="0"/>
            </a:endParaRPr>
          </a:p>
        </p:txBody>
      </p:sp>
    </p:spTree>
  </p:cSld>
  <p:clrMapOvr>
    <a:masterClrMapping/>
  </p:clrMapOvr>
  <p:transition>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24273" y="1296516"/>
            <a:ext cx="10153128" cy="5370701"/>
          </a:xfrm>
          <a:prstGeom prst="rect">
            <a:avLst/>
          </a:prstGeom>
          <a:noFill/>
        </p:spPr>
        <p:txBody>
          <a:bodyPr wrap="square" rtlCol="0">
            <a:spAutoFit/>
          </a:bodyPr>
          <a:lstStyle/>
          <a:p>
            <a:r>
              <a:rPr lang="pt-BR" sz="4000" b="1" dirty="0" smtClean="0"/>
              <a:t>Sumário:</a:t>
            </a:r>
          </a:p>
          <a:p>
            <a:pPr marL="342900" indent="-342900">
              <a:buFontTx/>
              <a:buChar char="-"/>
            </a:pPr>
            <a:r>
              <a:rPr lang="pt-BR" sz="4000" dirty="0" smtClean="0"/>
              <a:t>Contextualizando o EFD-</a:t>
            </a:r>
            <a:r>
              <a:rPr lang="pt-BR" sz="4000" dirty="0" err="1" smtClean="0"/>
              <a:t>Reinf</a:t>
            </a:r>
            <a:r>
              <a:rPr lang="pt-BR" sz="4000" dirty="0" smtClean="0"/>
              <a:t>:  SPED</a:t>
            </a:r>
          </a:p>
          <a:p>
            <a:pPr marL="342900" indent="-342900">
              <a:buFontTx/>
              <a:buChar char="-"/>
            </a:pPr>
            <a:r>
              <a:rPr lang="pt-BR" sz="4000" dirty="0" smtClean="0"/>
              <a:t>Documentos do </a:t>
            </a:r>
            <a:r>
              <a:rPr lang="pt-BR" sz="4000" dirty="0" err="1" smtClean="0"/>
              <a:t>Reinf</a:t>
            </a:r>
            <a:r>
              <a:rPr lang="pt-BR" sz="4000" dirty="0" smtClean="0"/>
              <a:t>: MOR, Leiautes e regras de validação</a:t>
            </a:r>
          </a:p>
          <a:p>
            <a:pPr marL="342900" indent="-342900">
              <a:buFontTx/>
              <a:buChar char="-"/>
            </a:pPr>
            <a:r>
              <a:rPr lang="pt-BR" sz="4000" dirty="0" smtClean="0"/>
              <a:t>Eventos (de tabelas, periódicos, de controle)</a:t>
            </a:r>
          </a:p>
          <a:p>
            <a:pPr marL="342900" indent="-342900">
              <a:buFontTx/>
              <a:buChar char="-"/>
            </a:pPr>
            <a:r>
              <a:rPr lang="pt-BR" sz="4000" dirty="0" smtClean="0"/>
              <a:t>Novos cadastros (CAEPF e CNO)</a:t>
            </a:r>
          </a:p>
          <a:p>
            <a:pPr marL="342900" indent="-342900">
              <a:buFontTx/>
              <a:buChar char="-"/>
            </a:pPr>
            <a:r>
              <a:rPr lang="pt-BR" sz="4000" dirty="0" smtClean="0"/>
              <a:t>DCTF-WEB e DARF</a:t>
            </a:r>
          </a:p>
          <a:p>
            <a:pPr marL="342900" indent="-342900">
              <a:buFontTx/>
              <a:buChar char="-"/>
            </a:pPr>
            <a:endParaRPr lang="pt-BR" dirty="0" smtClean="0"/>
          </a:p>
          <a:p>
            <a:pPr marL="342900" indent="-342900">
              <a:buFontTx/>
              <a:buChar char="-"/>
            </a:pPr>
            <a:endParaRPr lang="pt-BR" dirty="0" smtClean="0"/>
          </a:p>
          <a:p>
            <a:pPr marL="342900" indent="-342900">
              <a:buFontTx/>
              <a:buChar char="-"/>
            </a:pPr>
            <a:endParaRPr lang="pt-BR" dirty="0"/>
          </a:p>
        </p:txBody>
      </p:sp>
    </p:spTree>
    <p:extLst>
      <p:ext uri="{BB962C8B-B14F-4D97-AF65-F5344CB8AC3E}">
        <p14:creationId xmlns:p14="http://schemas.microsoft.com/office/powerpoint/2010/main" val="16539420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496460" y="1279862"/>
            <a:ext cx="9518856" cy="641147"/>
          </a:xfrm>
          <a:prstGeom prst="rect">
            <a:avLst/>
          </a:prstGeom>
          <a:noFill/>
          <a:ln w="9525" cap="flat">
            <a:noFill/>
            <a:round/>
            <a:headEnd/>
            <a:tailEnd/>
          </a:ln>
          <a:effectLst/>
        </p:spPr>
        <p:txBody>
          <a:bodyPr lIns="88908" tIns="44454" rIns="88908" bIns="44454"/>
          <a:lstStyle/>
          <a:p>
            <a:pPr>
              <a:spcBef>
                <a:spcPts val="309"/>
              </a:spcBef>
              <a:spcAft>
                <a:spcPts val="878"/>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Lst>
            </a:pPr>
            <a:r>
              <a:rPr lang="pt-BR" sz="3800" b="1" dirty="0" smtClean="0">
                <a:solidFill>
                  <a:srgbClr val="000080"/>
                </a:solidFill>
                <a:latin typeface="Verdana" pitchFamily="34" charset="0"/>
                <a:ea typeface="Verdana" pitchFamily="34" charset="0"/>
                <a:cs typeface="Verdana" pitchFamily="34" charset="0"/>
              </a:rPr>
              <a:t>Eventos Periódicos</a:t>
            </a:r>
            <a:endParaRPr lang="pt-BR" sz="3800" b="1" dirty="0">
              <a:solidFill>
                <a:srgbClr val="000080"/>
              </a:solidFill>
              <a:latin typeface="Verdana" pitchFamily="34" charset="0"/>
              <a:ea typeface="Verdana" pitchFamily="34" charset="0"/>
              <a:cs typeface="Verdana" pitchFamily="34" charset="0"/>
            </a:endParaRPr>
          </a:p>
        </p:txBody>
      </p:sp>
      <p:sp>
        <p:nvSpPr>
          <p:cNvPr id="3" name="Text Box 1"/>
          <p:cNvSpPr txBox="1">
            <a:spLocks noChangeArrowheads="1"/>
          </p:cNvSpPr>
          <p:nvPr/>
        </p:nvSpPr>
        <p:spPr bwMode="auto">
          <a:xfrm>
            <a:off x="568502" y="2199588"/>
            <a:ext cx="10370823" cy="5190248"/>
          </a:xfrm>
          <a:prstGeom prst="rect">
            <a:avLst/>
          </a:prstGeom>
          <a:noFill/>
          <a:ln w="9525" cap="flat">
            <a:noFill/>
            <a:round/>
            <a:headEnd/>
            <a:tailEnd/>
          </a:ln>
          <a:effectLst/>
        </p:spPr>
        <p:txBody>
          <a:bodyPr lIns="88908" tIns="44454" rIns="88908" bIns="44454"/>
          <a:lstStyle/>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R-2070	  Retenções na Fonte (IR, CSLL, </a:t>
            </a:r>
            <a:r>
              <a:rPr lang="pt-BR" sz="2800" b="1" dirty="0" err="1" smtClean="0">
                <a:solidFill>
                  <a:srgbClr val="000080"/>
                </a:solidFill>
                <a:latin typeface="Verdana" pitchFamily="34" charset="0"/>
                <a:ea typeface="Verdana" pitchFamily="34" charset="0"/>
                <a:cs typeface="Verdana" pitchFamily="34" charset="0"/>
              </a:rPr>
              <a:t>Cofins</a:t>
            </a:r>
            <a:r>
              <a:rPr lang="pt-BR" sz="2800" b="1" dirty="0" smtClean="0">
                <a:solidFill>
                  <a:srgbClr val="000080"/>
                </a:solidFill>
                <a:latin typeface="Verdana" pitchFamily="34" charset="0"/>
                <a:ea typeface="Verdana" pitchFamily="34" charset="0"/>
                <a:cs typeface="Verdana" pitchFamily="34" charset="0"/>
              </a:rPr>
              <a:t>, PIS/PASEP) – Pagamento diversos</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400" b="1" dirty="0" smtClean="0">
                <a:solidFill>
                  <a:srgbClr val="000080"/>
                </a:solidFill>
                <a:latin typeface="Verdana" pitchFamily="34" charset="0"/>
                <a:ea typeface="Verdana" pitchFamily="34" charset="0"/>
                <a:cs typeface="Verdana" pitchFamily="34" charset="0"/>
              </a:rPr>
              <a:t>Informações que hoje são prestadas na DIRF, exceto as relacionados ao trabalho, que serão prestadas no </a:t>
            </a:r>
            <a:r>
              <a:rPr lang="pt-BR" sz="2400" b="1" dirty="0" err="1" smtClean="0">
                <a:solidFill>
                  <a:srgbClr val="000080"/>
                </a:solidFill>
                <a:latin typeface="Verdana" pitchFamily="34" charset="0"/>
                <a:ea typeface="Verdana" pitchFamily="34" charset="0"/>
                <a:cs typeface="Verdana" pitchFamily="34" charset="0"/>
              </a:rPr>
              <a:t>eSocial</a:t>
            </a:r>
            <a:r>
              <a:rPr lang="pt-BR" sz="2400" b="1" dirty="0" smtClean="0">
                <a:solidFill>
                  <a:srgbClr val="000080"/>
                </a:solidFill>
                <a:latin typeface="Verdana" pitchFamily="34" charset="0"/>
                <a:ea typeface="Verdana" pitchFamily="34" charset="0"/>
                <a:cs typeface="Verdana" pitchFamily="34" charset="0"/>
              </a:rPr>
              <a:t>.</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endParaRPr lang="pt-BR" sz="2400" b="1" dirty="0">
              <a:solidFill>
                <a:srgbClr val="000080"/>
              </a:solidFill>
              <a:latin typeface="Verdana" pitchFamily="34" charset="0"/>
              <a:ea typeface="Verdana" pitchFamily="34" charset="0"/>
              <a:cs typeface="Verdana" pitchFamily="34" charset="0"/>
            </a:endParaRPr>
          </a:p>
          <a:p>
            <a:pPr marL="0" lvl="1">
              <a:spcBef>
                <a:spcPts val="309"/>
              </a:spcBef>
              <a:spcAft>
                <a:spcPts val="1432"/>
              </a:spcAft>
              <a:buFont typeface="Wingdings" pitchFamily="2" charset="2"/>
              <a:buChar char="ü"/>
              <a:tabLst>
                <a:tab pos="0" algn="l"/>
                <a:tab pos="885825" algn="l"/>
                <a:tab pos="1328738" algn="l"/>
                <a:tab pos="1773238" algn="l"/>
                <a:tab pos="2216150" algn="l"/>
                <a:tab pos="2660650" algn="l"/>
                <a:tab pos="3103563" algn="l"/>
                <a:tab pos="3548063" algn="l"/>
                <a:tab pos="3992563" algn="l"/>
                <a:tab pos="4435475" algn="l"/>
                <a:tab pos="4879975" algn="l"/>
                <a:tab pos="5322888" algn="l"/>
                <a:tab pos="5767388" algn="l"/>
                <a:tab pos="6210300" algn="l"/>
                <a:tab pos="6654800" algn="l"/>
                <a:tab pos="7099300" algn="l"/>
                <a:tab pos="7542213" algn="l"/>
                <a:tab pos="7986713" algn="l"/>
                <a:tab pos="8429625" algn="l"/>
                <a:tab pos="8874125" algn="l"/>
                <a:tab pos="8875713" algn="l"/>
                <a:tab pos="9318625" algn="l"/>
                <a:tab pos="9763125" algn="l"/>
                <a:tab pos="10207625" algn="l"/>
              </a:tabLst>
            </a:pPr>
            <a:r>
              <a:rPr lang="pt-BR" sz="2400" b="1" dirty="0">
                <a:solidFill>
                  <a:srgbClr val="000080"/>
                </a:solidFill>
                <a:latin typeface="Verdana" pitchFamily="34" charset="0"/>
                <a:ea typeface="Verdana" pitchFamily="34" charset="0"/>
                <a:cs typeface="Verdana" pitchFamily="34" charset="0"/>
              </a:rPr>
              <a:t>OBS.: Este é o único evento da EFD-</a:t>
            </a:r>
            <a:r>
              <a:rPr lang="pt-BR" sz="2400" b="1" dirty="0" err="1">
                <a:solidFill>
                  <a:srgbClr val="000080"/>
                </a:solidFill>
                <a:latin typeface="Verdana" pitchFamily="34" charset="0"/>
                <a:ea typeface="Verdana" pitchFamily="34" charset="0"/>
                <a:cs typeface="Verdana" pitchFamily="34" charset="0"/>
              </a:rPr>
              <a:t>Reinf</a:t>
            </a:r>
            <a:r>
              <a:rPr lang="pt-BR" sz="2400" b="1" dirty="0">
                <a:solidFill>
                  <a:srgbClr val="000080"/>
                </a:solidFill>
                <a:latin typeface="Verdana" pitchFamily="34" charset="0"/>
                <a:ea typeface="Verdana" pitchFamily="34" charset="0"/>
                <a:cs typeface="Verdana" pitchFamily="34" charset="0"/>
              </a:rPr>
              <a:t> que pode ser prestado por pessoas físicas.</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endParaRPr lang="pt-BR" sz="2400" b="1" dirty="0" smtClean="0">
              <a:solidFill>
                <a:srgbClr val="000080"/>
              </a:solidFill>
              <a:latin typeface="Verdana" pitchFamily="34" charset="0"/>
              <a:ea typeface="Verdana" pitchFamily="34" charset="0"/>
              <a:cs typeface="Verdana" pitchFamily="34" charset="0"/>
            </a:endParaRPr>
          </a:p>
        </p:txBody>
      </p:sp>
    </p:spTree>
  </p:cSld>
  <p:clrMapOvr>
    <a:masterClrMapping/>
  </p:clrMapOvr>
  <p:transition>
    <p:fade thruBlk="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80256" y="1080492"/>
            <a:ext cx="10786257" cy="3000821"/>
          </a:xfrm>
          <a:prstGeom prst="rect">
            <a:avLst/>
          </a:prstGeom>
          <a:ln>
            <a:solidFill>
              <a:schemeClr val="tx1"/>
            </a:solidFill>
          </a:ln>
        </p:spPr>
        <p:txBody>
          <a:bodyPr wrap="square">
            <a:spAutoFit/>
          </a:bodyPr>
          <a:lstStyle/>
          <a:p>
            <a:pPr>
              <a:lnSpc>
                <a:spcPct val="90000"/>
              </a:lnSpc>
            </a:pPr>
            <a:r>
              <a:rPr lang="pt-BR" altLang="pt-BR" sz="2000" b="1" dirty="0">
                <a:solidFill>
                  <a:srgbClr val="000000"/>
                </a:solidFill>
                <a:latin typeface="Arial" panose="020B0604020202020204" pitchFamily="34" charset="0"/>
                <a:cs typeface="Arial" panose="020B0604020202020204" pitchFamily="34" charset="0"/>
              </a:rPr>
              <a:t>Retenção </a:t>
            </a:r>
            <a:r>
              <a:rPr lang="pt-BR" altLang="pt-BR" sz="2000" b="1" dirty="0" smtClean="0">
                <a:solidFill>
                  <a:srgbClr val="000000"/>
                </a:solidFill>
                <a:latin typeface="Arial" panose="020B0604020202020204" pitchFamily="34" charset="0"/>
                <a:cs typeface="Arial" panose="020B0604020202020204" pitchFamily="34" charset="0"/>
              </a:rPr>
              <a:t>IR, CSLL, PIS/PASEP e COFINS </a:t>
            </a:r>
            <a:r>
              <a:rPr lang="pt-BR" altLang="pt-BR" sz="2000" b="1" dirty="0">
                <a:solidFill>
                  <a:srgbClr val="000000"/>
                </a:solidFill>
                <a:latin typeface="Arial" panose="020B0604020202020204" pitchFamily="34" charset="0"/>
                <a:cs typeface="Arial" panose="020B0604020202020204" pitchFamily="34" charset="0"/>
              </a:rPr>
              <a:t>(no fornecimento de bens ou prestação de </a:t>
            </a:r>
            <a:r>
              <a:rPr lang="pt-BR" altLang="pt-BR" sz="2000" b="1" dirty="0" smtClean="0">
                <a:solidFill>
                  <a:srgbClr val="000000"/>
                </a:solidFill>
                <a:latin typeface="Arial" panose="020B0604020202020204" pitchFamily="34" charset="0"/>
                <a:cs typeface="Arial" panose="020B0604020202020204" pitchFamily="34" charset="0"/>
              </a:rPr>
              <a:t>serviços):</a:t>
            </a:r>
          </a:p>
          <a:p>
            <a:pPr>
              <a:lnSpc>
                <a:spcPct val="90000"/>
              </a:lnSpc>
            </a:pPr>
            <a:endParaRPr lang="pt-BR" altLang="pt-BR" sz="1000" b="1" dirty="0" smtClean="0">
              <a:solidFill>
                <a:srgbClr val="000000"/>
              </a:solidFill>
              <a:latin typeface="Arial" panose="020B0604020202020204" pitchFamily="34" charset="0"/>
              <a:cs typeface="Arial" panose="020B0604020202020204" pitchFamily="34" charset="0"/>
            </a:endParaRPr>
          </a:p>
          <a:p>
            <a:r>
              <a:rPr lang="pt-BR" altLang="pt-BR" sz="2400" b="1" dirty="0" smtClean="0">
                <a:solidFill>
                  <a:srgbClr val="000000"/>
                </a:solidFill>
                <a:latin typeface="Times New Roman" panose="02020603050405020304" pitchFamily="18" charset="0"/>
                <a:cs typeface="Times New Roman" panose="02020603050405020304" pitchFamily="18" charset="0"/>
              </a:rPr>
              <a:t>Lei </a:t>
            </a:r>
            <a:r>
              <a:rPr lang="pt-BR" altLang="pt-BR" sz="2400" b="1" dirty="0">
                <a:solidFill>
                  <a:srgbClr val="000000"/>
                </a:solidFill>
                <a:latin typeface="Times New Roman" panose="02020603050405020304" pitchFamily="18" charset="0"/>
                <a:cs typeface="Times New Roman" panose="02020603050405020304" pitchFamily="18" charset="0"/>
              </a:rPr>
              <a:t>nº 9.430, de 1996:</a:t>
            </a:r>
          </a:p>
          <a:p>
            <a:pPr algn="just"/>
            <a:r>
              <a:rPr lang="pt-BR" sz="2400" dirty="0" smtClean="0">
                <a:latin typeface="Times New Roman" panose="02020603050405020304" pitchFamily="18" charset="0"/>
                <a:cs typeface="Times New Roman" panose="02020603050405020304" pitchFamily="18" charset="0"/>
              </a:rPr>
              <a:t>Art</a:t>
            </a:r>
            <a:r>
              <a:rPr lang="pt-BR" sz="2400" dirty="0">
                <a:latin typeface="Times New Roman" panose="02020603050405020304" pitchFamily="18" charset="0"/>
                <a:cs typeface="Times New Roman" panose="02020603050405020304" pitchFamily="18" charset="0"/>
              </a:rPr>
              <a:t>. 64. Os pagamentos efetuados por </a:t>
            </a:r>
            <a:r>
              <a:rPr lang="pt-BR" sz="2400" b="1" u="sng" dirty="0">
                <a:solidFill>
                  <a:schemeClr val="tx2"/>
                </a:solidFill>
                <a:latin typeface="Times New Roman" panose="02020603050405020304" pitchFamily="18" charset="0"/>
                <a:cs typeface="Times New Roman" panose="02020603050405020304" pitchFamily="18" charset="0"/>
              </a:rPr>
              <a:t>órgãos, autarquias e fundações da administração pública federal</a:t>
            </a:r>
            <a:r>
              <a:rPr lang="pt-BR" sz="2400" dirty="0">
                <a:latin typeface="Times New Roman" panose="02020603050405020304" pitchFamily="18" charset="0"/>
                <a:cs typeface="Times New Roman" panose="02020603050405020304" pitchFamily="18" charset="0"/>
              </a:rPr>
              <a:t> a pessoas jurídicas, pelo </a:t>
            </a:r>
            <a:r>
              <a:rPr lang="pt-BR" sz="2400" b="1" dirty="0">
                <a:latin typeface="Times New Roman" panose="02020603050405020304" pitchFamily="18" charset="0"/>
                <a:cs typeface="Times New Roman" panose="02020603050405020304" pitchFamily="18" charset="0"/>
              </a:rPr>
              <a:t>fornecimento de bens ou prestação de serviços</a:t>
            </a:r>
            <a:r>
              <a:rPr lang="pt-BR" sz="2400" dirty="0">
                <a:latin typeface="Times New Roman" panose="02020603050405020304" pitchFamily="18" charset="0"/>
                <a:cs typeface="Times New Roman" panose="02020603050405020304" pitchFamily="18" charset="0"/>
              </a:rPr>
              <a:t>, estão sujeitos à incidência, na fonte, do </a:t>
            </a:r>
            <a:r>
              <a:rPr lang="pt-BR" sz="2400" b="1" dirty="0">
                <a:latin typeface="Times New Roman" panose="02020603050405020304" pitchFamily="18" charset="0"/>
                <a:cs typeface="Times New Roman" panose="02020603050405020304" pitchFamily="18" charset="0"/>
              </a:rPr>
              <a:t>imposto sobre a renda (IR)</a:t>
            </a:r>
            <a:r>
              <a:rPr lang="pt-BR" sz="2400" dirty="0">
                <a:latin typeface="Times New Roman" panose="02020603050405020304" pitchFamily="18" charset="0"/>
                <a:cs typeface="Times New Roman" panose="02020603050405020304" pitchFamily="18" charset="0"/>
              </a:rPr>
              <a:t>, da </a:t>
            </a:r>
            <a:r>
              <a:rPr lang="pt-BR" sz="2400" b="1" dirty="0">
                <a:latin typeface="Times New Roman" panose="02020603050405020304" pitchFamily="18" charset="0"/>
                <a:cs typeface="Times New Roman" panose="02020603050405020304" pitchFamily="18" charset="0"/>
              </a:rPr>
              <a:t>contribuição social sobre o lucro líquido (CSLL)</a:t>
            </a:r>
            <a:r>
              <a:rPr lang="pt-BR" sz="2400" dirty="0">
                <a:latin typeface="Times New Roman" panose="02020603050405020304" pitchFamily="18" charset="0"/>
                <a:cs typeface="Times New Roman" panose="02020603050405020304" pitchFamily="18" charset="0"/>
              </a:rPr>
              <a:t>, da </a:t>
            </a:r>
            <a:r>
              <a:rPr lang="pt-BR" sz="2400" b="1" dirty="0">
                <a:latin typeface="Times New Roman" panose="02020603050405020304" pitchFamily="18" charset="0"/>
                <a:cs typeface="Times New Roman" panose="02020603050405020304" pitchFamily="18" charset="0"/>
              </a:rPr>
              <a:t>contribuição para seguridade social</a:t>
            </a:r>
            <a:r>
              <a:rPr lang="pt-BR" sz="2400" dirty="0">
                <a:latin typeface="Times New Roman" panose="02020603050405020304" pitchFamily="18" charset="0"/>
                <a:cs typeface="Times New Roman" panose="02020603050405020304" pitchFamily="18" charset="0"/>
              </a:rPr>
              <a:t> - </a:t>
            </a:r>
            <a:r>
              <a:rPr lang="pt-BR" sz="2400" b="1" dirty="0">
                <a:latin typeface="Times New Roman" panose="02020603050405020304" pitchFamily="18" charset="0"/>
                <a:cs typeface="Times New Roman" panose="02020603050405020304" pitchFamily="18" charset="0"/>
              </a:rPr>
              <a:t>COFINS</a:t>
            </a:r>
            <a:r>
              <a:rPr lang="pt-BR" sz="2400" dirty="0">
                <a:latin typeface="Times New Roman" panose="02020603050405020304" pitchFamily="18" charset="0"/>
                <a:cs typeface="Times New Roman" panose="02020603050405020304" pitchFamily="18" charset="0"/>
              </a:rPr>
              <a:t> e da </a:t>
            </a:r>
            <a:r>
              <a:rPr lang="pt-BR" sz="2400" b="1" dirty="0">
                <a:latin typeface="Times New Roman" panose="02020603050405020304" pitchFamily="18" charset="0"/>
                <a:cs typeface="Times New Roman" panose="02020603050405020304" pitchFamily="18" charset="0"/>
              </a:rPr>
              <a:t>contribuição para o PIS/PASEP</a:t>
            </a:r>
            <a:r>
              <a:rPr lang="pt-BR" sz="2400" dirty="0" smtClean="0">
                <a:latin typeface="Times New Roman" panose="02020603050405020304" pitchFamily="18" charset="0"/>
                <a:cs typeface="Times New Roman" panose="02020603050405020304" pitchFamily="18" charset="0"/>
              </a:rPr>
              <a:t>.  [...]</a:t>
            </a:r>
            <a:endParaRPr lang="pt-BR" sz="2400" dirty="0">
              <a:latin typeface="Times New Roman" panose="02020603050405020304" pitchFamily="18" charset="0"/>
              <a:cs typeface="Times New Roman" panose="02020603050405020304" pitchFamily="18" charset="0"/>
            </a:endParaRPr>
          </a:p>
        </p:txBody>
      </p:sp>
      <p:sp>
        <p:nvSpPr>
          <p:cNvPr id="3" name="Retângulo 2"/>
          <p:cNvSpPr/>
          <p:nvPr/>
        </p:nvSpPr>
        <p:spPr>
          <a:xfrm>
            <a:off x="180256" y="4320852"/>
            <a:ext cx="10786257" cy="3477875"/>
          </a:xfrm>
          <a:prstGeom prst="rect">
            <a:avLst/>
          </a:prstGeom>
          <a:ln>
            <a:solidFill>
              <a:schemeClr val="tx1"/>
            </a:solidFill>
          </a:ln>
        </p:spPr>
        <p:txBody>
          <a:bodyPr wrap="square">
            <a:spAutoFit/>
          </a:bodyPr>
          <a:lstStyle/>
          <a:p>
            <a:pPr algn="just"/>
            <a:r>
              <a:rPr lang="pt-BR" sz="2200" b="1" dirty="0" smtClean="0">
                <a:latin typeface="Times New Roman" panose="02020603050405020304" pitchFamily="18" charset="0"/>
                <a:cs typeface="Times New Roman" panose="02020603050405020304" pitchFamily="18" charset="0"/>
              </a:rPr>
              <a:t>Lei nº 10.833, de 2003:</a:t>
            </a:r>
          </a:p>
          <a:p>
            <a:pPr algn="just"/>
            <a:r>
              <a:rPr lang="pt-BR" sz="2200" dirty="0" smtClean="0">
                <a:latin typeface="Times New Roman" panose="02020603050405020304" pitchFamily="18" charset="0"/>
                <a:cs typeface="Times New Roman" panose="02020603050405020304" pitchFamily="18" charset="0"/>
              </a:rPr>
              <a:t>Art</a:t>
            </a:r>
            <a:r>
              <a:rPr lang="pt-BR" sz="2200" dirty="0">
                <a:latin typeface="Times New Roman" panose="02020603050405020304" pitchFamily="18" charset="0"/>
                <a:cs typeface="Times New Roman" panose="02020603050405020304" pitchFamily="18" charset="0"/>
              </a:rPr>
              <a:t>. 34. Ficam obrigadas a efetuar as retenções na fonte do imposto de renda, da CSLL, da COFINS e da contribuição para o PIS/PASEP, a que se refere o art. 64 da Lei n</a:t>
            </a:r>
            <a:r>
              <a:rPr lang="pt-BR" sz="2200" u="sng" baseline="30000" dirty="0">
                <a:latin typeface="Times New Roman" panose="02020603050405020304" pitchFamily="18" charset="0"/>
                <a:cs typeface="Times New Roman" panose="02020603050405020304" pitchFamily="18" charset="0"/>
              </a:rPr>
              <a:t>o</a:t>
            </a:r>
            <a:r>
              <a:rPr lang="pt-BR" sz="2200" dirty="0">
                <a:latin typeface="Times New Roman" panose="02020603050405020304" pitchFamily="18" charset="0"/>
                <a:cs typeface="Times New Roman" panose="02020603050405020304" pitchFamily="18" charset="0"/>
              </a:rPr>
              <a:t> 9.430, de 27 de dezembro de 1996, as seguintes entidades da </a:t>
            </a:r>
            <a:r>
              <a:rPr lang="pt-BR" sz="2200" b="1" dirty="0">
                <a:latin typeface="Times New Roman" panose="02020603050405020304" pitchFamily="18" charset="0"/>
                <a:cs typeface="Times New Roman" panose="02020603050405020304" pitchFamily="18" charset="0"/>
              </a:rPr>
              <a:t>administração pública federal:</a:t>
            </a:r>
          </a:p>
          <a:p>
            <a:pPr algn="just"/>
            <a:r>
              <a:rPr lang="pt-BR" sz="2200" b="1" dirty="0">
                <a:latin typeface="Times New Roman" panose="02020603050405020304" pitchFamily="18" charset="0"/>
                <a:cs typeface="Times New Roman" panose="02020603050405020304" pitchFamily="18" charset="0"/>
              </a:rPr>
              <a:t>I - empresas públicas;</a:t>
            </a:r>
          </a:p>
          <a:p>
            <a:pPr algn="just"/>
            <a:r>
              <a:rPr lang="pt-BR" sz="2200" b="1" dirty="0">
                <a:latin typeface="Times New Roman" panose="02020603050405020304" pitchFamily="18" charset="0"/>
                <a:cs typeface="Times New Roman" panose="02020603050405020304" pitchFamily="18" charset="0"/>
              </a:rPr>
              <a:t>II - sociedades de economia mista; e</a:t>
            </a:r>
          </a:p>
          <a:p>
            <a:pPr algn="just"/>
            <a:r>
              <a:rPr lang="pt-BR" sz="2200" b="1" dirty="0">
                <a:latin typeface="Times New Roman" panose="02020603050405020304" pitchFamily="18" charset="0"/>
                <a:cs typeface="Times New Roman" panose="02020603050405020304" pitchFamily="18" charset="0"/>
              </a:rPr>
              <a:t>III - demais entidades em que a União, direta ou indiretamente, detenha a maioria do capital social com direito a voto</a:t>
            </a:r>
            <a:r>
              <a:rPr lang="pt-BR" sz="2200" dirty="0">
                <a:latin typeface="Times New Roman" panose="02020603050405020304" pitchFamily="18" charset="0"/>
                <a:cs typeface="Times New Roman" panose="02020603050405020304" pitchFamily="18" charset="0"/>
              </a:rPr>
              <a:t>, e que dela recebam recursos do Tesouro Nacional e estejam obrigadas a registrar sua execução orçamentária e financeira na modalidade total no Sistema Integrado de Administração Financeira do Governo Federal - SIAFI.</a:t>
            </a:r>
          </a:p>
        </p:txBody>
      </p:sp>
    </p:spTree>
    <p:extLst>
      <p:ext uri="{BB962C8B-B14F-4D97-AF65-F5344CB8AC3E}">
        <p14:creationId xmlns:p14="http://schemas.microsoft.com/office/powerpoint/2010/main" val="19710676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80256" y="1080492"/>
            <a:ext cx="10786257" cy="5678478"/>
          </a:xfrm>
          <a:prstGeom prst="rect">
            <a:avLst/>
          </a:prstGeom>
          <a:ln>
            <a:solidFill>
              <a:schemeClr val="tx1"/>
            </a:solidFill>
          </a:ln>
        </p:spPr>
        <p:txBody>
          <a:bodyPr wrap="square">
            <a:spAutoFit/>
          </a:bodyPr>
          <a:lstStyle/>
          <a:p>
            <a:pPr algn="just">
              <a:lnSpc>
                <a:spcPct val="90000"/>
              </a:lnSpc>
            </a:pPr>
            <a:r>
              <a:rPr lang="pt-BR" altLang="pt-BR" sz="2000" b="1" dirty="0">
                <a:solidFill>
                  <a:srgbClr val="000000"/>
                </a:solidFill>
                <a:latin typeface="Arial" panose="020B0604020202020204" pitchFamily="34" charset="0"/>
                <a:cs typeface="Arial" panose="020B0604020202020204" pitchFamily="34" charset="0"/>
              </a:rPr>
              <a:t>Retenção </a:t>
            </a:r>
            <a:r>
              <a:rPr lang="pt-BR" altLang="pt-BR" sz="2000" b="1" dirty="0" smtClean="0">
                <a:solidFill>
                  <a:srgbClr val="000000"/>
                </a:solidFill>
                <a:latin typeface="Arial" panose="020B0604020202020204" pitchFamily="34" charset="0"/>
                <a:cs typeface="Arial" panose="020B0604020202020204" pitchFamily="34" charset="0"/>
              </a:rPr>
              <a:t>CSLL, PIS/PASEP e COFINS:</a:t>
            </a:r>
          </a:p>
          <a:p>
            <a:pPr>
              <a:lnSpc>
                <a:spcPct val="90000"/>
              </a:lnSpc>
            </a:pPr>
            <a:endParaRPr lang="pt-BR" altLang="pt-BR" sz="2000" b="1" dirty="0" smtClean="0">
              <a:solidFill>
                <a:srgbClr val="000000"/>
              </a:solidFill>
              <a:latin typeface="Arial" panose="020B0604020202020204" pitchFamily="34" charset="0"/>
              <a:cs typeface="Arial" panose="020B0604020202020204" pitchFamily="34" charset="0"/>
            </a:endParaRPr>
          </a:p>
          <a:p>
            <a:pPr>
              <a:lnSpc>
                <a:spcPct val="90000"/>
              </a:lnSpc>
            </a:pPr>
            <a:r>
              <a:rPr lang="pt-BR" altLang="pt-BR" sz="2000" b="1" dirty="0">
                <a:solidFill>
                  <a:srgbClr val="000000"/>
                </a:solidFill>
                <a:latin typeface="Arial" panose="020B0604020202020204" pitchFamily="34" charset="0"/>
                <a:cs typeface="Arial" panose="020B0604020202020204" pitchFamily="34" charset="0"/>
              </a:rPr>
              <a:t>Lei nº 10.833, de 2003</a:t>
            </a:r>
            <a:endParaRPr lang="pt-BR" altLang="pt-BR" sz="2000" b="1" dirty="0" smtClean="0">
              <a:solidFill>
                <a:srgbClr val="000000"/>
              </a:solidFill>
              <a:latin typeface="Arial" panose="020B0604020202020204" pitchFamily="34" charset="0"/>
              <a:cs typeface="Arial" panose="020B0604020202020204" pitchFamily="34" charset="0"/>
            </a:endParaRPr>
          </a:p>
          <a:p>
            <a:pPr algn="just"/>
            <a:r>
              <a:rPr lang="pt-BR" sz="2000" dirty="0">
                <a:solidFill>
                  <a:srgbClr val="000000"/>
                </a:solidFill>
                <a:latin typeface="Arial" panose="020B0604020202020204" pitchFamily="34" charset="0"/>
              </a:rPr>
              <a:t>Art. 30. Os pagamentos efetuados pelas </a:t>
            </a:r>
            <a:r>
              <a:rPr lang="pt-BR" sz="2000" b="1" u="sng" dirty="0">
                <a:solidFill>
                  <a:schemeClr val="tx2"/>
                </a:solidFill>
                <a:latin typeface="Arial" panose="020B0604020202020204" pitchFamily="34" charset="0"/>
              </a:rPr>
              <a:t>pessoas jurídicas a outras pessoas jurídicas de direito privado</a:t>
            </a:r>
            <a:r>
              <a:rPr lang="pt-BR" sz="2000" dirty="0">
                <a:solidFill>
                  <a:srgbClr val="000000"/>
                </a:solidFill>
                <a:latin typeface="Arial" panose="020B0604020202020204" pitchFamily="34" charset="0"/>
              </a:rPr>
              <a:t>, pela prestação de serviços de limpeza, conservação, manutenção, segurança, vigilância, transporte de valores e locação de mão-de-obra, pela prestação de serviços de assessoria creditícia, mercadológica, gestão de crédito, seleção e riscos, administração de contas a pagar e a receber, bem como pela remuneração de serviços profissionais, estão sujeitos a retenção na fonte da </a:t>
            </a:r>
            <a:r>
              <a:rPr lang="pt-BR" sz="2000" b="1" dirty="0">
                <a:latin typeface="Arial" panose="020B0604020202020204" pitchFamily="34" charset="0"/>
              </a:rPr>
              <a:t>Contribuição Social sobre o Lucro Líquido - CSLL, da COFINS e da contribuição para o PIS/PASEP</a:t>
            </a:r>
            <a:r>
              <a:rPr lang="pt-BR" sz="2000" dirty="0">
                <a:solidFill>
                  <a:srgbClr val="000000"/>
                </a:solidFill>
                <a:latin typeface="Arial" panose="020B0604020202020204" pitchFamily="34" charset="0"/>
              </a:rPr>
              <a:t>. </a:t>
            </a:r>
          </a:p>
          <a:p>
            <a:pPr algn="just"/>
            <a:r>
              <a:rPr lang="pt-BR" sz="2000" dirty="0">
                <a:solidFill>
                  <a:srgbClr val="000000"/>
                </a:solidFill>
                <a:latin typeface="Arial" panose="020B0604020202020204" pitchFamily="34" charset="0"/>
              </a:rPr>
              <a:t>§ 1</a:t>
            </a:r>
            <a:r>
              <a:rPr lang="pt-BR" sz="2000" u="sng" baseline="30000" dirty="0">
                <a:solidFill>
                  <a:srgbClr val="000000"/>
                </a:solidFill>
                <a:latin typeface="Arial" panose="020B0604020202020204" pitchFamily="34" charset="0"/>
              </a:rPr>
              <a:t>o</a:t>
            </a:r>
            <a:r>
              <a:rPr lang="pt-BR" sz="2000" dirty="0">
                <a:solidFill>
                  <a:srgbClr val="000000"/>
                </a:solidFill>
                <a:latin typeface="Arial" panose="020B0604020202020204" pitchFamily="34" charset="0"/>
              </a:rPr>
              <a:t> O disposto neste artigo aplica-se inclusive aos pagamentos efetuados por:</a:t>
            </a:r>
            <a:endParaRPr lang="pt-BR" sz="2000" dirty="0">
              <a:latin typeface="Arial" panose="020B0604020202020204" pitchFamily="34" charset="0"/>
            </a:endParaRPr>
          </a:p>
          <a:p>
            <a:pPr algn="just"/>
            <a:r>
              <a:rPr lang="pt-BR" sz="2000" dirty="0">
                <a:solidFill>
                  <a:srgbClr val="000000"/>
                </a:solidFill>
                <a:latin typeface="Arial" panose="020B0604020202020204" pitchFamily="34" charset="0"/>
              </a:rPr>
              <a:t>I - associações, inclusive entidades sindicais, federações, confederações, centrais sindicais e serviços sociais autônomos;</a:t>
            </a:r>
            <a:endParaRPr lang="pt-BR" sz="2000" dirty="0">
              <a:latin typeface="Arial" panose="020B0604020202020204" pitchFamily="34" charset="0"/>
            </a:endParaRPr>
          </a:p>
          <a:p>
            <a:pPr algn="just"/>
            <a:r>
              <a:rPr lang="pt-BR" sz="2000" dirty="0">
                <a:solidFill>
                  <a:srgbClr val="000000"/>
                </a:solidFill>
                <a:latin typeface="Arial" panose="020B0604020202020204" pitchFamily="34" charset="0"/>
              </a:rPr>
              <a:t>II - sociedades simples, inclusive sociedades cooperativas;</a:t>
            </a:r>
            <a:endParaRPr lang="pt-BR" sz="2000" dirty="0">
              <a:latin typeface="Arial" panose="020B0604020202020204" pitchFamily="34" charset="0"/>
            </a:endParaRPr>
          </a:p>
          <a:p>
            <a:pPr algn="just"/>
            <a:r>
              <a:rPr lang="pt-BR" sz="2000" dirty="0">
                <a:solidFill>
                  <a:srgbClr val="000000"/>
                </a:solidFill>
                <a:latin typeface="Arial" panose="020B0604020202020204" pitchFamily="34" charset="0"/>
              </a:rPr>
              <a:t>III - fundações de direito privado; ou</a:t>
            </a:r>
            <a:endParaRPr lang="pt-BR" sz="2000" dirty="0">
              <a:latin typeface="Arial" panose="020B0604020202020204" pitchFamily="34" charset="0"/>
            </a:endParaRPr>
          </a:p>
          <a:p>
            <a:pPr algn="just"/>
            <a:r>
              <a:rPr lang="pt-BR" sz="2000" dirty="0">
                <a:solidFill>
                  <a:srgbClr val="000000"/>
                </a:solidFill>
                <a:latin typeface="Arial" panose="020B0604020202020204" pitchFamily="34" charset="0"/>
              </a:rPr>
              <a:t>IV - condomínios edilícios.</a:t>
            </a:r>
            <a:endParaRPr lang="pt-BR" sz="2000" dirty="0">
              <a:latin typeface="Arial" panose="020B0604020202020204" pitchFamily="34" charset="0"/>
            </a:endParaRPr>
          </a:p>
          <a:p>
            <a:pPr algn="just"/>
            <a:r>
              <a:rPr lang="pt-BR" sz="2000" dirty="0">
                <a:solidFill>
                  <a:srgbClr val="000000"/>
                </a:solidFill>
                <a:latin typeface="Arial" panose="020B0604020202020204" pitchFamily="34" charset="0"/>
              </a:rPr>
              <a:t>§ 2</a:t>
            </a:r>
            <a:r>
              <a:rPr lang="pt-BR" sz="2000" u="sng" baseline="30000" dirty="0">
                <a:solidFill>
                  <a:srgbClr val="000000"/>
                </a:solidFill>
                <a:latin typeface="Arial" panose="020B0604020202020204" pitchFamily="34" charset="0"/>
              </a:rPr>
              <a:t>o</a:t>
            </a:r>
            <a:r>
              <a:rPr lang="pt-BR" sz="2000" dirty="0">
                <a:solidFill>
                  <a:srgbClr val="000000"/>
                </a:solidFill>
                <a:latin typeface="Arial" panose="020B0604020202020204" pitchFamily="34" charset="0"/>
              </a:rPr>
              <a:t> Não estão obrigadas a efetuar a retenção a que se refere o caput as pessoas jurídicas optantes pelo SIMPLES.</a:t>
            </a:r>
            <a:endParaRPr lang="pt-BR" sz="2000" dirty="0">
              <a:latin typeface="Arial" panose="020B0604020202020204" pitchFamily="34" charset="0"/>
            </a:endParaRPr>
          </a:p>
          <a:p>
            <a:pPr>
              <a:lnSpc>
                <a:spcPct val="90000"/>
              </a:lnSpc>
            </a:pPr>
            <a:endParaRPr lang="pt-BR" altLang="pt-BR" sz="1000" b="1" dirty="0" smtClean="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661281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496460" y="1279862"/>
            <a:ext cx="9518856" cy="641147"/>
          </a:xfrm>
          <a:prstGeom prst="rect">
            <a:avLst/>
          </a:prstGeom>
          <a:noFill/>
          <a:ln w="9525" cap="flat">
            <a:noFill/>
            <a:round/>
            <a:headEnd/>
            <a:tailEnd/>
          </a:ln>
          <a:effectLst/>
        </p:spPr>
        <p:txBody>
          <a:bodyPr lIns="88908" tIns="44454" rIns="88908" bIns="44454"/>
          <a:lstStyle/>
          <a:p>
            <a:pPr>
              <a:spcBef>
                <a:spcPts val="309"/>
              </a:spcBef>
              <a:spcAft>
                <a:spcPts val="878"/>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Lst>
            </a:pPr>
            <a:r>
              <a:rPr lang="pt-BR" sz="3800" b="1" dirty="0" smtClean="0">
                <a:solidFill>
                  <a:srgbClr val="000080"/>
                </a:solidFill>
                <a:latin typeface="Verdana" pitchFamily="34" charset="0"/>
                <a:ea typeface="Verdana" pitchFamily="34" charset="0"/>
                <a:cs typeface="Verdana" pitchFamily="34" charset="0"/>
              </a:rPr>
              <a:t>Eventos Periódicos</a:t>
            </a:r>
            <a:endParaRPr lang="pt-BR" sz="3800" b="1" dirty="0">
              <a:solidFill>
                <a:srgbClr val="000080"/>
              </a:solidFill>
              <a:latin typeface="Verdana" pitchFamily="34" charset="0"/>
              <a:ea typeface="Verdana" pitchFamily="34" charset="0"/>
              <a:cs typeface="Verdana" pitchFamily="34" charset="0"/>
            </a:endParaRPr>
          </a:p>
        </p:txBody>
      </p:sp>
      <p:sp>
        <p:nvSpPr>
          <p:cNvPr id="3" name="Text Box 1"/>
          <p:cNvSpPr txBox="1">
            <a:spLocks noChangeArrowheads="1"/>
          </p:cNvSpPr>
          <p:nvPr/>
        </p:nvSpPr>
        <p:spPr bwMode="auto">
          <a:xfrm>
            <a:off x="568502" y="2199588"/>
            <a:ext cx="10370823" cy="5190248"/>
          </a:xfrm>
          <a:prstGeom prst="rect">
            <a:avLst/>
          </a:prstGeom>
          <a:noFill/>
          <a:ln w="9525" cap="flat">
            <a:noFill/>
            <a:round/>
            <a:headEnd/>
            <a:tailEnd/>
          </a:ln>
          <a:effectLst/>
        </p:spPr>
        <p:txBody>
          <a:bodyPr lIns="88908" tIns="44454" rIns="88908" bIns="44454"/>
          <a:lstStyle/>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R-3010 -	Receita de Espetáculos Desportivos:</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400" b="1" dirty="0" smtClean="0">
                <a:solidFill>
                  <a:srgbClr val="000080"/>
                </a:solidFill>
                <a:latin typeface="Verdana" pitchFamily="34" charset="0"/>
                <a:ea typeface="Verdana" pitchFamily="34" charset="0"/>
                <a:cs typeface="Verdana" pitchFamily="34" charset="0"/>
              </a:rPr>
              <a:t>Informação prestada pela entidade promotora do evento desportivo;</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400" b="1" dirty="0" smtClean="0">
                <a:solidFill>
                  <a:srgbClr val="000080"/>
                </a:solidFill>
                <a:latin typeface="Verdana" pitchFamily="34" charset="0"/>
                <a:ea typeface="Verdana" pitchFamily="34" charset="0"/>
                <a:cs typeface="Verdana" pitchFamily="34" charset="0"/>
              </a:rPr>
              <a:t>Prazo: até dois após o evento desportivo;</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400" b="1" dirty="0" smtClean="0">
                <a:solidFill>
                  <a:srgbClr val="000080"/>
                </a:solidFill>
                <a:latin typeface="Verdana" pitchFamily="34" charset="0"/>
                <a:ea typeface="Verdana" pitchFamily="34" charset="0"/>
                <a:cs typeface="Verdana" pitchFamily="34" charset="0"/>
              </a:rPr>
              <a:t>DCTF específica.</a:t>
            </a:r>
          </a:p>
          <a:p>
            <a:pPr marL="0" lvl="1">
              <a:spcBef>
                <a:spcPts val="309"/>
              </a:spcBef>
              <a:spcAft>
                <a:spcPts val="1432"/>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endParaRPr lang="pt-BR" sz="2400" b="1" dirty="0" smtClean="0">
              <a:solidFill>
                <a:srgbClr val="000080"/>
              </a:solidFill>
              <a:latin typeface="Verdana" pitchFamily="34" charset="0"/>
              <a:ea typeface="Verdana" pitchFamily="34" charset="0"/>
              <a:cs typeface="Verdana" pitchFamily="34" charset="0"/>
            </a:endParaRPr>
          </a:p>
          <a:p>
            <a:pPr marL="0" lvl="1">
              <a:spcBef>
                <a:spcPts val="309"/>
              </a:spcBef>
              <a:spcAft>
                <a:spcPts val="1432"/>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400" b="1" dirty="0" smtClean="0">
                <a:latin typeface="Verdana" pitchFamily="34" charset="0"/>
                <a:ea typeface="Verdana" pitchFamily="34" charset="0"/>
                <a:cs typeface="Verdana" pitchFamily="34" charset="0"/>
              </a:rPr>
              <a:t>Fundamento </a:t>
            </a:r>
            <a:r>
              <a:rPr lang="pt-BR" sz="2400" b="1" dirty="0">
                <a:latin typeface="Verdana" pitchFamily="34" charset="0"/>
                <a:ea typeface="Verdana" pitchFamily="34" charset="0"/>
                <a:cs typeface="Verdana" pitchFamily="34" charset="0"/>
              </a:rPr>
              <a:t>legal: art. 22, §§ </a:t>
            </a:r>
            <a:r>
              <a:rPr lang="pt-BR" sz="2400" b="1" dirty="0" smtClean="0">
                <a:latin typeface="Verdana" pitchFamily="34" charset="0"/>
                <a:ea typeface="Verdana" pitchFamily="34" charset="0"/>
                <a:cs typeface="Verdana" pitchFamily="34" charset="0"/>
              </a:rPr>
              <a:t>6º ao 8º </a:t>
            </a:r>
            <a:r>
              <a:rPr lang="pt-BR" sz="2400" b="1" dirty="0">
                <a:latin typeface="Verdana" pitchFamily="34" charset="0"/>
                <a:ea typeface="Verdana" pitchFamily="34" charset="0"/>
                <a:cs typeface="Verdana" pitchFamily="34" charset="0"/>
              </a:rPr>
              <a:t>da Lei nº 8.212/91 </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endParaRPr lang="pt-BR" sz="2400" b="1" dirty="0" smtClean="0">
              <a:solidFill>
                <a:srgbClr val="000080"/>
              </a:solidFill>
              <a:latin typeface="Verdana" pitchFamily="34" charset="0"/>
              <a:ea typeface="Verdana" pitchFamily="34" charset="0"/>
              <a:cs typeface="Verdana" pitchFamily="34" charset="0"/>
            </a:endParaRPr>
          </a:p>
        </p:txBody>
      </p:sp>
    </p:spTree>
  </p:cSld>
  <p:clrMapOvr>
    <a:masterClrMapping/>
  </p:clrMapOvr>
  <p:transition>
    <p:fade thruBlk="1"/>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496460" y="1279862"/>
            <a:ext cx="9518856" cy="641147"/>
          </a:xfrm>
          <a:prstGeom prst="rect">
            <a:avLst/>
          </a:prstGeom>
          <a:noFill/>
          <a:ln w="9525" cap="flat">
            <a:noFill/>
            <a:round/>
            <a:headEnd/>
            <a:tailEnd/>
          </a:ln>
          <a:effectLst/>
        </p:spPr>
        <p:txBody>
          <a:bodyPr lIns="88908" tIns="44454" rIns="88908" bIns="44454"/>
          <a:lstStyle/>
          <a:p>
            <a:pPr>
              <a:spcBef>
                <a:spcPts val="309"/>
              </a:spcBef>
              <a:spcAft>
                <a:spcPts val="878"/>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Lst>
            </a:pPr>
            <a:r>
              <a:rPr lang="pt-BR" sz="3800" b="1" dirty="0" smtClean="0">
                <a:solidFill>
                  <a:srgbClr val="000080"/>
                </a:solidFill>
                <a:latin typeface="Verdana" pitchFamily="34" charset="0"/>
                <a:ea typeface="Verdana" pitchFamily="34" charset="0"/>
                <a:cs typeface="Verdana" pitchFamily="34" charset="0"/>
              </a:rPr>
              <a:t>Eventos de controle</a:t>
            </a:r>
            <a:endParaRPr lang="pt-BR" sz="3800" b="1" dirty="0">
              <a:solidFill>
                <a:srgbClr val="000080"/>
              </a:solidFill>
              <a:latin typeface="Verdana" pitchFamily="34" charset="0"/>
              <a:ea typeface="Verdana" pitchFamily="34" charset="0"/>
              <a:cs typeface="Verdana" pitchFamily="34" charset="0"/>
            </a:endParaRPr>
          </a:p>
        </p:txBody>
      </p:sp>
      <p:sp>
        <p:nvSpPr>
          <p:cNvPr id="3" name="Text Box 1"/>
          <p:cNvSpPr txBox="1">
            <a:spLocks noChangeArrowheads="1"/>
          </p:cNvSpPr>
          <p:nvPr/>
        </p:nvSpPr>
        <p:spPr bwMode="auto">
          <a:xfrm>
            <a:off x="568502" y="2199588"/>
            <a:ext cx="10370823" cy="5190248"/>
          </a:xfrm>
          <a:prstGeom prst="rect">
            <a:avLst/>
          </a:prstGeom>
          <a:noFill/>
          <a:ln w="9525" cap="flat">
            <a:noFill/>
            <a:round/>
            <a:headEnd/>
            <a:tailEnd/>
          </a:ln>
          <a:effectLst/>
        </p:spPr>
        <p:txBody>
          <a:bodyPr lIns="88908" tIns="44454" rIns="88908" bIns="44454"/>
          <a:lstStyle/>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R-2098 -	Reabertura dos Eventos Periódicos;</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R-2099 -	Fechamento dos Eventos Periódicos;</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a:solidFill>
                  <a:srgbClr val="000080"/>
                </a:solidFill>
                <a:latin typeface="Verdana" pitchFamily="34" charset="0"/>
                <a:ea typeface="Verdana" pitchFamily="34" charset="0"/>
                <a:cs typeface="Verdana" pitchFamily="34" charset="0"/>
              </a:rPr>
              <a:t>R-4000 -	Exclusão de Eventos.</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R-4010 -	Solicitação de Totalização de Bases e Tributos;</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R-5001 - Informações das bases e dos tributos consolidados por contribuinte;</a:t>
            </a:r>
          </a:p>
        </p:txBody>
      </p:sp>
    </p:spTree>
  </p:cSld>
  <p:clrMapOvr>
    <a:masterClrMapping/>
  </p:clrMapOvr>
  <p:transition>
    <p:fade thruBlk="1"/>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496460" y="1279862"/>
            <a:ext cx="9980940" cy="1528822"/>
          </a:xfrm>
          <a:prstGeom prst="rect">
            <a:avLst/>
          </a:prstGeom>
          <a:noFill/>
          <a:ln w="9525" cap="flat">
            <a:noFill/>
            <a:round/>
            <a:headEnd/>
            <a:tailEnd/>
          </a:ln>
          <a:effectLst/>
        </p:spPr>
        <p:txBody>
          <a:bodyPr lIns="88908" tIns="44454" rIns="88908" bIns="44454"/>
          <a:lstStyle/>
          <a:p>
            <a:pPr algn="just">
              <a:spcBef>
                <a:spcPts val="309"/>
              </a:spcBef>
              <a:spcAft>
                <a:spcPts val="878"/>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Lst>
            </a:pPr>
            <a:r>
              <a:rPr lang="pt-BR" sz="3800" b="1" dirty="0" smtClean="0">
                <a:solidFill>
                  <a:srgbClr val="000080"/>
                </a:solidFill>
                <a:latin typeface="Verdana" pitchFamily="34" charset="0"/>
                <a:ea typeface="Verdana" pitchFamily="34" charset="0"/>
                <a:cs typeface="Verdana" pitchFamily="34" charset="0"/>
              </a:rPr>
              <a:t>Cronograma previsto </a:t>
            </a:r>
            <a:r>
              <a:rPr lang="pt-BR" sz="2800" b="1" dirty="0" smtClean="0">
                <a:latin typeface="Verdana" pitchFamily="34" charset="0"/>
                <a:ea typeface="Verdana" pitchFamily="34" charset="0"/>
                <a:cs typeface="Verdana" pitchFamily="34" charset="0"/>
              </a:rPr>
              <a:t>(</a:t>
            </a:r>
            <a:r>
              <a:rPr lang="pt-BR" sz="2800" b="1" dirty="0" smtClean="0">
                <a:latin typeface="Arial" panose="020B0604020202020204" pitchFamily="34" charset="0"/>
              </a:rPr>
              <a:t>Resolução </a:t>
            </a:r>
            <a:r>
              <a:rPr lang="pt-BR" sz="2800" b="1" dirty="0">
                <a:latin typeface="Arial" panose="020B0604020202020204" pitchFamily="34" charset="0"/>
              </a:rPr>
              <a:t>Comitê Diretivo do </a:t>
            </a:r>
            <a:r>
              <a:rPr lang="pt-BR" sz="2800" b="1" dirty="0" err="1">
                <a:latin typeface="Arial" panose="020B0604020202020204" pitchFamily="34" charset="0"/>
              </a:rPr>
              <a:t>eSocial</a:t>
            </a:r>
            <a:r>
              <a:rPr lang="pt-BR" sz="2800" b="1" dirty="0">
                <a:latin typeface="Arial" panose="020B0604020202020204" pitchFamily="34" charset="0"/>
              </a:rPr>
              <a:t> nº 2, de 30 de agosto de </a:t>
            </a:r>
            <a:r>
              <a:rPr lang="pt-BR" sz="2800" b="1" dirty="0" smtClean="0">
                <a:latin typeface="Arial" panose="020B0604020202020204" pitchFamily="34" charset="0"/>
              </a:rPr>
              <a:t>2016) </a:t>
            </a:r>
            <a:endParaRPr lang="pt-BR" sz="2800" b="1" dirty="0">
              <a:latin typeface="Arial" panose="020B0604020202020204" pitchFamily="34" charset="0"/>
            </a:endParaRPr>
          </a:p>
          <a:p>
            <a:pPr>
              <a:spcBef>
                <a:spcPts val="309"/>
              </a:spcBef>
              <a:spcAft>
                <a:spcPts val="878"/>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Lst>
            </a:pPr>
            <a:endParaRPr lang="pt-BR" sz="3800" b="1" dirty="0">
              <a:solidFill>
                <a:srgbClr val="000080"/>
              </a:solidFill>
              <a:latin typeface="Verdana" pitchFamily="34" charset="0"/>
              <a:ea typeface="Verdana" pitchFamily="34" charset="0"/>
              <a:cs typeface="Verdana" pitchFamily="34" charset="0"/>
            </a:endParaRPr>
          </a:p>
        </p:txBody>
      </p:sp>
      <p:sp>
        <p:nvSpPr>
          <p:cNvPr id="3" name="Text Box 1"/>
          <p:cNvSpPr txBox="1">
            <a:spLocks noChangeArrowheads="1"/>
          </p:cNvSpPr>
          <p:nvPr/>
        </p:nvSpPr>
        <p:spPr bwMode="auto">
          <a:xfrm>
            <a:off x="486758" y="2808684"/>
            <a:ext cx="10370823" cy="4320480"/>
          </a:xfrm>
          <a:prstGeom prst="rect">
            <a:avLst/>
          </a:prstGeom>
          <a:noFill/>
          <a:ln w="9525" cap="flat">
            <a:noFill/>
            <a:round/>
            <a:headEnd/>
            <a:tailEnd/>
          </a:ln>
          <a:effectLst/>
        </p:spPr>
        <p:txBody>
          <a:bodyPr lIns="88908" tIns="44454" rIns="88908" bIns="44454"/>
          <a:lstStyle/>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Até 1º/</a:t>
            </a:r>
            <a:r>
              <a:rPr lang="pt-BR" sz="2800" b="1" dirty="0" err="1" smtClean="0">
                <a:solidFill>
                  <a:srgbClr val="000080"/>
                </a:solidFill>
                <a:latin typeface="Verdana" pitchFamily="34" charset="0"/>
                <a:ea typeface="Verdana" pitchFamily="34" charset="0"/>
                <a:cs typeface="Verdana" pitchFamily="34" charset="0"/>
              </a:rPr>
              <a:t>Jul</a:t>
            </a:r>
            <a:r>
              <a:rPr lang="pt-BR" sz="2800" b="1" dirty="0" smtClean="0">
                <a:solidFill>
                  <a:srgbClr val="000080"/>
                </a:solidFill>
                <a:latin typeface="Verdana" pitchFamily="34" charset="0"/>
                <a:ea typeface="Verdana" pitchFamily="34" charset="0"/>
                <a:cs typeface="Verdana" pitchFamily="34" charset="0"/>
              </a:rPr>
              <a:t>/2017 (art. 3º):</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400" b="1" dirty="0" smtClean="0">
                <a:solidFill>
                  <a:srgbClr val="000080"/>
                </a:solidFill>
                <a:latin typeface="Verdana" pitchFamily="34" charset="0"/>
                <a:ea typeface="Verdana" pitchFamily="34" charset="0"/>
                <a:cs typeface="Verdana" pitchFamily="34" charset="0"/>
              </a:rPr>
              <a:t>Ambiente de produção restrito (ambiente de testes);</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A partir de 1º/Jan/2018 (art. 2º, I):</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C</a:t>
            </a:r>
            <a:r>
              <a:rPr lang="pt-BR" sz="2400" b="1" dirty="0" smtClean="0">
                <a:solidFill>
                  <a:srgbClr val="000080"/>
                </a:solidFill>
                <a:latin typeface="Verdana" pitchFamily="34" charset="0"/>
                <a:ea typeface="Verdana" pitchFamily="34" charset="0"/>
                <a:cs typeface="Verdana" pitchFamily="34" charset="0"/>
              </a:rPr>
              <a:t>ontribuintes com faturamento superior a R$ 78 milhões em 2016;</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a:solidFill>
                  <a:srgbClr val="000080"/>
                </a:solidFill>
                <a:latin typeface="Verdana" pitchFamily="34" charset="0"/>
                <a:ea typeface="Verdana" pitchFamily="34" charset="0"/>
                <a:cs typeface="Verdana" pitchFamily="34" charset="0"/>
              </a:rPr>
              <a:t>A partir de 1º/</a:t>
            </a:r>
            <a:r>
              <a:rPr lang="pt-BR" sz="2800" b="1" dirty="0" err="1">
                <a:solidFill>
                  <a:srgbClr val="000080"/>
                </a:solidFill>
                <a:latin typeface="Verdana" pitchFamily="34" charset="0"/>
                <a:ea typeface="Verdana" pitchFamily="34" charset="0"/>
                <a:cs typeface="Verdana" pitchFamily="34" charset="0"/>
              </a:rPr>
              <a:t>Jul</a:t>
            </a:r>
            <a:r>
              <a:rPr lang="pt-BR" sz="2800" b="1" dirty="0">
                <a:solidFill>
                  <a:srgbClr val="000080"/>
                </a:solidFill>
                <a:latin typeface="Verdana" pitchFamily="34" charset="0"/>
                <a:ea typeface="Verdana" pitchFamily="34" charset="0"/>
                <a:cs typeface="Verdana" pitchFamily="34" charset="0"/>
              </a:rPr>
              <a:t>/2018 </a:t>
            </a:r>
            <a:r>
              <a:rPr lang="pt-BR" sz="2800" b="1" dirty="0" smtClean="0">
                <a:solidFill>
                  <a:srgbClr val="000080"/>
                </a:solidFill>
                <a:latin typeface="Verdana" pitchFamily="34" charset="0"/>
                <a:ea typeface="Verdana" pitchFamily="34" charset="0"/>
                <a:cs typeface="Verdana" pitchFamily="34" charset="0"/>
              </a:rPr>
              <a:t>(art. 2º, II):</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400" b="1" dirty="0" smtClean="0">
                <a:solidFill>
                  <a:srgbClr val="000080"/>
                </a:solidFill>
                <a:latin typeface="Verdana" pitchFamily="34" charset="0"/>
                <a:ea typeface="Verdana" pitchFamily="34" charset="0"/>
                <a:cs typeface="Verdana" pitchFamily="34" charset="0"/>
              </a:rPr>
              <a:t>Demais contribuintes.</a:t>
            </a:r>
          </a:p>
          <a:p>
            <a:pPr lvl="1">
              <a:spcBef>
                <a:spcPts val="309"/>
              </a:spcBef>
              <a:spcAft>
                <a:spcPts val="1432"/>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endParaRPr lang="pt-BR" sz="2400" b="1" dirty="0">
              <a:solidFill>
                <a:srgbClr val="000080"/>
              </a:solidFill>
              <a:latin typeface="Verdana" pitchFamily="34" charset="0"/>
              <a:ea typeface="Verdana" pitchFamily="34" charset="0"/>
              <a:cs typeface="Verdana" pitchFamily="34" charset="0"/>
            </a:endParaRPr>
          </a:p>
          <a:p>
            <a:pPr lvl="1">
              <a:spcBef>
                <a:spcPts val="309"/>
              </a:spcBef>
              <a:spcAft>
                <a:spcPts val="1432"/>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endParaRPr lang="pt-BR" sz="2400" b="1" dirty="0" smtClean="0">
              <a:solidFill>
                <a:srgbClr val="000080"/>
              </a:solidFill>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496460" y="1279862"/>
            <a:ext cx="9518856" cy="641147"/>
          </a:xfrm>
          <a:prstGeom prst="rect">
            <a:avLst/>
          </a:prstGeom>
          <a:noFill/>
          <a:ln w="9525" cap="flat">
            <a:noFill/>
            <a:round/>
            <a:headEnd/>
            <a:tailEnd/>
          </a:ln>
          <a:effectLst/>
        </p:spPr>
        <p:txBody>
          <a:bodyPr lIns="88908" tIns="44454" rIns="88908" bIns="44454"/>
          <a:lstStyle/>
          <a:p>
            <a:pPr>
              <a:spcBef>
                <a:spcPts val="309"/>
              </a:spcBef>
              <a:spcAft>
                <a:spcPts val="878"/>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Lst>
            </a:pPr>
            <a:r>
              <a:rPr lang="pt-BR" sz="3800" b="1" dirty="0" smtClean="0">
                <a:solidFill>
                  <a:srgbClr val="000080"/>
                </a:solidFill>
                <a:latin typeface="Verdana" pitchFamily="34" charset="0"/>
                <a:ea typeface="Verdana" pitchFamily="34" charset="0"/>
                <a:cs typeface="Verdana" pitchFamily="34" charset="0"/>
              </a:rPr>
              <a:t>Pontos de atenção</a:t>
            </a:r>
            <a:endParaRPr lang="pt-BR" sz="3800" b="1" dirty="0">
              <a:solidFill>
                <a:srgbClr val="000080"/>
              </a:solidFill>
              <a:latin typeface="Verdana" pitchFamily="34" charset="0"/>
              <a:ea typeface="Verdana" pitchFamily="34" charset="0"/>
              <a:cs typeface="Verdana" pitchFamily="34" charset="0"/>
            </a:endParaRPr>
          </a:p>
        </p:txBody>
      </p:sp>
      <p:sp>
        <p:nvSpPr>
          <p:cNvPr id="3" name="Text Box 1"/>
          <p:cNvSpPr txBox="1">
            <a:spLocks noChangeArrowheads="1"/>
          </p:cNvSpPr>
          <p:nvPr/>
        </p:nvSpPr>
        <p:spPr bwMode="auto">
          <a:xfrm>
            <a:off x="568502" y="2199588"/>
            <a:ext cx="10370823" cy="5190248"/>
          </a:xfrm>
          <a:prstGeom prst="rect">
            <a:avLst/>
          </a:prstGeom>
          <a:noFill/>
          <a:ln w="9525" cap="flat">
            <a:noFill/>
            <a:round/>
            <a:headEnd/>
            <a:tailEnd/>
          </a:ln>
          <a:effectLst/>
        </p:spPr>
        <p:txBody>
          <a:bodyPr lIns="88908" tIns="44454" rIns="88908" bIns="44454"/>
          <a:lstStyle/>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Conscientização da alta gestão da empresa;</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As informações são originadas em diversos setores da empresa;</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Necessidade de integração entre os diversos setores;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776908" y="3603622"/>
            <a:ext cx="9518856" cy="966438"/>
          </a:xfrm>
          <a:prstGeom prst="rect">
            <a:avLst/>
          </a:prstGeom>
          <a:noFill/>
          <a:ln w="9525" cap="flat">
            <a:noFill/>
            <a:round/>
            <a:headEnd/>
            <a:tailEnd/>
          </a:ln>
          <a:effectLst/>
        </p:spPr>
        <p:txBody>
          <a:bodyPr lIns="88908" tIns="44454" rIns="88908" bIns="44454"/>
          <a:lstStyle/>
          <a:p>
            <a:pPr algn="ctr">
              <a:spcBef>
                <a:spcPts val="309"/>
              </a:spcBef>
              <a:spcAft>
                <a:spcPts val="878"/>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Lst>
            </a:pPr>
            <a:r>
              <a:rPr lang="pt-BR" sz="3800" b="1" dirty="0" smtClean="0">
                <a:solidFill>
                  <a:srgbClr val="000080"/>
                </a:solidFill>
                <a:latin typeface="Verdana" pitchFamily="34" charset="0"/>
                <a:ea typeface="Verdana" pitchFamily="34" charset="0"/>
                <a:cs typeface="Verdana" pitchFamily="34" charset="0"/>
              </a:rPr>
              <a:t>NOVOS CADASTROS</a:t>
            </a:r>
            <a:endParaRPr lang="pt-BR" sz="3800" b="1" dirty="0">
              <a:solidFill>
                <a:srgbClr val="000080"/>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297999120"/>
      </p:ext>
    </p:extLst>
  </p:cSld>
  <p:clrMapOvr>
    <a:masterClrMapping/>
  </p:clrMapOvr>
  <p:transition>
    <p:fade thruBlk="1"/>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496460" y="1279862"/>
            <a:ext cx="9518856" cy="641147"/>
          </a:xfrm>
          <a:prstGeom prst="rect">
            <a:avLst/>
          </a:prstGeom>
          <a:noFill/>
          <a:ln w="9525" cap="flat">
            <a:noFill/>
            <a:round/>
            <a:headEnd/>
            <a:tailEnd/>
          </a:ln>
          <a:effectLst/>
        </p:spPr>
        <p:txBody>
          <a:bodyPr lIns="88908" tIns="44454" rIns="88908" bIns="44454"/>
          <a:lstStyle/>
          <a:p>
            <a:pPr>
              <a:spcBef>
                <a:spcPts val="309"/>
              </a:spcBef>
              <a:spcAft>
                <a:spcPts val="878"/>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Lst>
            </a:pPr>
            <a:r>
              <a:rPr lang="pt-BR" sz="3800" b="1" dirty="0" smtClean="0">
                <a:solidFill>
                  <a:srgbClr val="000080"/>
                </a:solidFill>
                <a:latin typeface="Verdana" pitchFamily="34" charset="0"/>
                <a:ea typeface="Verdana" pitchFamily="34" charset="0"/>
                <a:cs typeface="Verdana" pitchFamily="34" charset="0"/>
              </a:rPr>
              <a:t>Cadastros – Antigos x Novos</a:t>
            </a:r>
            <a:endParaRPr lang="pt-BR" sz="3800" b="1" dirty="0">
              <a:solidFill>
                <a:srgbClr val="000080"/>
              </a:solidFill>
              <a:latin typeface="Verdana" pitchFamily="34" charset="0"/>
              <a:ea typeface="Verdana" pitchFamily="34" charset="0"/>
              <a:cs typeface="Verdana" pitchFamily="34" charset="0"/>
            </a:endParaRPr>
          </a:p>
        </p:txBody>
      </p:sp>
      <p:sp>
        <p:nvSpPr>
          <p:cNvPr id="3" name="Text Box 1"/>
          <p:cNvSpPr txBox="1">
            <a:spLocks noChangeArrowheads="1"/>
          </p:cNvSpPr>
          <p:nvPr/>
        </p:nvSpPr>
        <p:spPr bwMode="auto">
          <a:xfrm>
            <a:off x="180256" y="2199588"/>
            <a:ext cx="10850275" cy="5190248"/>
          </a:xfrm>
          <a:prstGeom prst="rect">
            <a:avLst/>
          </a:prstGeom>
          <a:noFill/>
          <a:ln w="9525" cap="flat">
            <a:noFill/>
            <a:round/>
            <a:headEnd/>
            <a:tailEnd/>
          </a:ln>
          <a:effectLst/>
        </p:spPr>
        <p:txBody>
          <a:bodyPr lIns="88908" tIns="44454" rIns="88908" bIns="44454"/>
          <a:lstStyle/>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O CEI – Cadastro Específico do INSS será extinto a partir da vigência do </a:t>
            </a:r>
            <a:r>
              <a:rPr lang="pt-BR" sz="2800" b="1" dirty="0" err="1" smtClean="0">
                <a:solidFill>
                  <a:srgbClr val="000080"/>
                </a:solidFill>
                <a:latin typeface="Verdana" pitchFamily="34" charset="0"/>
                <a:ea typeface="Verdana" pitchFamily="34" charset="0"/>
                <a:cs typeface="Verdana" pitchFamily="34" charset="0"/>
              </a:rPr>
              <a:t>eSocial</a:t>
            </a:r>
            <a:r>
              <a:rPr lang="pt-BR" sz="2800" b="1" dirty="0" smtClean="0">
                <a:solidFill>
                  <a:srgbClr val="000080"/>
                </a:solidFill>
                <a:latin typeface="Verdana" pitchFamily="34" charset="0"/>
                <a:ea typeface="Verdana" pitchFamily="34" charset="0"/>
                <a:cs typeface="Verdana" pitchFamily="34" charset="0"/>
              </a:rPr>
              <a:t> e </a:t>
            </a:r>
            <a:r>
              <a:rPr lang="pt-BR" sz="2800" b="1" dirty="0" err="1" smtClean="0">
                <a:solidFill>
                  <a:srgbClr val="000080"/>
                </a:solidFill>
                <a:latin typeface="Verdana" pitchFamily="34" charset="0"/>
                <a:ea typeface="Verdana" pitchFamily="34" charset="0"/>
                <a:cs typeface="Verdana" pitchFamily="34" charset="0"/>
              </a:rPr>
              <a:t>EFD-Reinf</a:t>
            </a:r>
            <a:r>
              <a:rPr lang="pt-BR" sz="2800" b="1" dirty="0" smtClean="0">
                <a:solidFill>
                  <a:srgbClr val="000080"/>
                </a:solidFill>
                <a:latin typeface="Verdana" pitchFamily="34" charset="0"/>
                <a:ea typeface="Verdana" pitchFamily="34" charset="0"/>
                <a:cs typeface="Verdana" pitchFamily="34" charset="0"/>
              </a:rPr>
              <a:t>;</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Em seu lugar entrará o:</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err="1" smtClean="0">
                <a:solidFill>
                  <a:srgbClr val="000080"/>
                </a:solidFill>
                <a:latin typeface="Verdana" pitchFamily="34" charset="0"/>
                <a:ea typeface="Verdana" pitchFamily="34" charset="0"/>
                <a:cs typeface="Verdana" pitchFamily="34" charset="0"/>
              </a:rPr>
              <a:t>CAEPF</a:t>
            </a:r>
            <a:r>
              <a:rPr lang="pt-BR" sz="2800" b="1" dirty="0" smtClean="0">
                <a:solidFill>
                  <a:srgbClr val="000080"/>
                </a:solidFill>
                <a:latin typeface="Verdana" pitchFamily="34" charset="0"/>
                <a:ea typeface="Verdana" pitchFamily="34" charset="0"/>
                <a:cs typeface="Verdana" pitchFamily="34" charset="0"/>
              </a:rPr>
              <a:t> – Cadastro da Atividade Econômica da Pessoa Física (rural e urbana);</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err="1" smtClean="0">
                <a:solidFill>
                  <a:srgbClr val="000080"/>
                </a:solidFill>
                <a:latin typeface="Verdana" pitchFamily="34" charset="0"/>
                <a:ea typeface="Verdana" pitchFamily="34" charset="0"/>
                <a:cs typeface="Verdana" pitchFamily="34" charset="0"/>
              </a:rPr>
              <a:t>CNO</a:t>
            </a:r>
            <a:r>
              <a:rPr lang="pt-BR" sz="2800" b="1" dirty="0" smtClean="0">
                <a:solidFill>
                  <a:srgbClr val="000080"/>
                </a:solidFill>
                <a:latin typeface="Verdana" pitchFamily="34" charset="0"/>
                <a:ea typeface="Verdana" pitchFamily="34" charset="0"/>
                <a:cs typeface="Verdana" pitchFamily="34" charset="0"/>
              </a:rPr>
              <a:t> – Cadastro Nacional de Obras de Construção Civil (</a:t>
            </a:r>
            <a:r>
              <a:rPr lang="pt-BR" sz="2800" b="1" dirty="0" err="1" smtClean="0">
                <a:solidFill>
                  <a:srgbClr val="000080"/>
                </a:solidFill>
                <a:latin typeface="Verdana" pitchFamily="34" charset="0"/>
                <a:ea typeface="Verdana" pitchFamily="34" charset="0"/>
                <a:cs typeface="Verdana" pitchFamily="34" charset="0"/>
              </a:rPr>
              <a:t>PJ</a:t>
            </a:r>
            <a:r>
              <a:rPr lang="pt-BR" sz="2800" b="1" dirty="0" smtClean="0">
                <a:solidFill>
                  <a:srgbClr val="000080"/>
                </a:solidFill>
                <a:latin typeface="Verdana" pitchFamily="34" charset="0"/>
                <a:ea typeface="Verdana" pitchFamily="34" charset="0"/>
                <a:cs typeface="Verdana" pitchFamily="34" charset="0"/>
              </a:rPr>
              <a:t> e PF).</a:t>
            </a:r>
          </a:p>
        </p:txBody>
      </p:sp>
    </p:spTree>
    <p:extLst>
      <p:ext uri="{BB962C8B-B14F-4D97-AF65-F5344CB8AC3E}">
        <p14:creationId xmlns:p14="http://schemas.microsoft.com/office/powerpoint/2010/main" val="1183958322"/>
      </p:ext>
    </p:extLst>
  </p:cSld>
  <p:clrMapOvr>
    <a:masterClrMapping/>
  </p:clrMapOvr>
  <p:transition>
    <p:fade thruBlk="1"/>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496460" y="1279862"/>
            <a:ext cx="9518856" cy="641147"/>
          </a:xfrm>
          <a:prstGeom prst="rect">
            <a:avLst/>
          </a:prstGeom>
          <a:noFill/>
          <a:ln w="9525" cap="flat">
            <a:noFill/>
            <a:round/>
            <a:headEnd/>
            <a:tailEnd/>
          </a:ln>
          <a:effectLst/>
        </p:spPr>
        <p:txBody>
          <a:bodyPr lIns="88908" tIns="44454" rIns="88908" bIns="44454"/>
          <a:lstStyle/>
          <a:p>
            <a:pPr>
              <a:spcBef>
                <a:spcPts val="309"/>
              </a:spcBef>
              <a:spcAft>
                <a:spcPts val="878"/>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Lst>
            </a:pPr>
            <a:r>
              <a:rPr lang="pt-BR" sz="3800" b="1" dirty="0" err="1" smtClean="0">
                <a:solidFill>
                  <a:srgbClr val="000080"/>
                </a:solidFill>
                <a:latin typeface="Verdana" pitchFamily="34" charset="0"/>
                <a:ea typeface="Verdana" pitchFamily="34" charset="0"/>
                <a:cs typeface="Verdana" pitchFamily="34" charset="0"/>
              </a:rPr>
              <a:t>CAEPF</a:t>
            </a:r>
            <a:endParaRPr lang="pt-BR" sz="3800" b="1" dirty="0">
              <a:solidFill>
                <a:srgbClr val="000080"/>
              </a:solidFill>
              <a:latin typeface="Verdana" pitchFamily="34" charset="0"/>
              <a:ea typeface="Verdana" pitchFamily="34" charset="0"/>
              <a:cs typeface="Verdana" pitchFamily="34" charset="0"/>
            </a:endParaRPr>
          </a:p>
        </p:txBody>
      </p:sp>
      <p:sp>
        <p:nvSpPr>
          <p:cNvPr id="3" name="Text Box 1"/>
          <p:cNvSpPr txBox="1">
            <a:spLocks noChangeArrowheads="1"/>
          </p:cNvSpPr>
          <p:nvPr/>
        </p:nvSpPr>
        <p:spPr bwMode="auto">
          <a:xfrm>
            <a:off x="437320" y="2199588"/>
            <a:ext cx="10593211" cy="5190248"/>
          </a:xfrm>
          <a:prstGeom prst="rect">
            <a:avLst/>
          </a:prstGeom>
          <a:noFill/>
          <a:ln w="9525" cap="flat">
            <a:noFill/>
            <a:round/>
            <a:headEnd/>
            <a:tailEnd/>
          </a:ln>
          <a:effectLst/>
        </p:spPr>
        <p:txBody>
          <a:bodyPr lIns="88908" tIns="44454" rIns="88908" bIns="44454"/>
          <a:lstStyle/>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O Registro de Atividades da PF será realizado através do </a:t>
            </a:r>
            <a:r>
              <a:rPr lang="pt-BR" sz="2800" b="1" dirty="0" err="1" smtClean="0">
                <a:solidFill>
                  <a:srgbClr val="000080"/>
                </a:solidFill>
                <a:latin typeface="Verdana" pitchFamily="34" charset="0"/>
                <a:ea typeface="Verdana" pitchFamily="34" charset="0"/>
                <a:cs typeface="Verdana" pitchFamily="34" charset="0"/>
              </a:rPr>
              <a:t>CAEPF</a:t>
            </a:r>
            <a:r>
              <a:rPr lang="pt-BR" sz="2800" b="1" dirty="0" smtClean="0">
                <a:solidFill>
                  <a:srgbClr val="000080"/>
                </a:solidFill>
                <a:latin typeface="Verdana" pitchFamily="34" charset="0"/>
                <a:ea typeface="Verdana" pitchFamily="34" charset="0"/>
                <a:cs typeface="Verdana" pitchFamily="34" charset="0"/>
              </a:rPr>
              <a:t> – Cadastro de Atividades Econômicas da Pessoa Física;</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O </a:t>
            </a:r>
            <a:r>
              <a:rPr lang="pt-BR" sz="2800" b="1" dirty="0" err="1" smtClean="0">
                <a:solidFill>
                  <a:srgbClr val="000080"/>
                </a:solidFill>
                <a:latin typeface="Verdana" pitchFamily="34" charset="0"/>
                <a:ea typeface="Verdana" pitchFamily="34" charset="0"/>
                <a:cs typeface="Verdana" pitchFamily="34" charset="0"/>
              </a:rPr>
              <a:t>CAEPF</a:t>
            </a:r>
            <a:r>
              <a:rPr lang="pt-BR" sz="2800" b="1" dirty="0" smtClean="0">
                <a:solidFill>
                  <a:srgbClr val="000080"/>
                </a:solidFill>
                <a:latin typeface="Verdana" pitchFamily="34" charset="0"/>
                <a:ea typeface="Verdana" pitchFamily="34" charset="0"/>
                <a:cs typeface="Verdana" pitchFamily="34" charset="0"/>
              </a:rPr>
              <a:t> está sendo construído em paralelo com o </a:t>
            </a:r>
            <a:r>
              <a:rPr lang="pt-BR" sz="2800" b="1" dirty="0" err="1" smtClean="0">
                <a:solidFill>
                  <a:srgbClr val="000080"/>
                </a:solidFill>
                <a:latin typeface="Verdana" pitchFamily="34" charset="0"/>
                <a:ea typeface="Verdana" pitchFamily="34" charset="0"/>
                <a:cs typeface="Verdana" pitchFamily="34" charset="0"/>
              </a:rPr>
              <a:t>eSocial</a:t>
            </a:r>
            <a:r>
              <a:rPr lang="pt-BR" sz="2800" b="1" dirty="0" smtClean="0">
                <a:solidFill>
                  <a:srgbClr val="000080"/>
                </a:solidFill>
                <a:latin typeface="Verdana" pitchFamily="34" charset="0"/>
                <a:ea typeface="Verdana" pitchFamily="34" charset="0"/>
                <a:cs typeface="Verdana" pitchFamily="34" charset="0"/>
              </a:rPr>
              <a:t> e </a:t>
            </a:r>
            <a:r>
              <a:rPr lang="pt-BR" sz="2800" b="1" dirty="0" err="1" smtClean="0">
                <a:solidFill>
                  <a:srgbClr val="000080"/>
                </a:solidFill>
                <a:latin typeface="Verdana" pitchFamily="34" charset="0"/>
                <a:ea typeface="Verdana" pitchFamily="34" charset="0"/>
                <a:cs typeface="Verdana" pitchFamily="34" charset="0"/>
              </a:rPr>
              <a:t>EFD-Reinf</a:t>
            </a:r>
            <a:r>
              <a:rPr lang="pt-BR" sz="2800" b="1" dirty="0" smtClean="0">
                <a:solidFill>
                  <a:srgbClr val="000080"/>
                </a:solidFill>
                <a:latin typeface="Verdana" pitchFamily="34" charset="0"/>
                <a:ea typeface="Verdana" pitchFamily="34" charset="0"/>
                <a:cs typeface="Verdana" pitchFamily="34" charset="0"/>
              </a:rPr>
              <a:t> – entram em vigor juntos;</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Para registro no </a:t>
            </a:r>
            <a:r>
              <a:rPr lang="pt-BR" sz="2800" b="1" dirty="0" err="1" smtClean="0">
                <a:solidFill>
                  <a:srgbClr val="000080"/>
                </a:solidFill>
                <a:latin typeface="Verdana" pitchFamily="34" charset="0"/>
                <a:ea typeface="Verdana" pitchFamily="34" charset="0"/>
                <a:cs typeface="Verdana" pitchFamily="34" charset="0"/>
              </a:rPr>
              <a:t>CAEPF</a:t>
            </a:r>
            <a:r>
              <a:rPr lang="pt-BR" sz="2800" b="1" dirty="0" smtClean="0">
                <a:solidFill>
                  <a:srgbClr val="000080"/>
                </a:solidFill>
                <a:latin typeface="Verdana" pitchFamily="34" charset="0"/>
                <a:ea typeface="Verdana" pitchFamily="34" charset="0"/>
                <a:cs typeface="Verdana" pitchFamily="34" charset="0"/>
              </a:rPr>
              <a:t>, será disponibilizado um formulário Web no </a:t>
            </a:r>
            <a:r>
              <a:rPr lang="pt-BR" sz="2800" b="1" dirty="0" err="1" smtClean="0">
                <a:solidFill>
                  <a:srgbClr val="000080"/>
                </a:solidFill>
                <a:latin typeface="Verdana" pitchFamily="34" charset="0"/>
                <a:ea typeface="Verdana" pitchFamily="34" charset="0"/>
                <a:cs typeface="Verdana" pitchFamily="34" charset="0"/>
              </a:rPr>
              <a:t>e-CAC</a:t>
            </a:r>
            <a:r>
              <a:rPr lang="pt-BR" sz="2800" b="1" dirty="0" smtClean="0">
                <a:solidFill>
                  <a:srgbClr val="000080"/>
                </a:solidFill>
                <a:latin typeface="Verdana" pitchFamily="34" charset="0"/>
                <a:ea typeface="Verdana" pitchFamily="34" charset="0"/>
                <a:cs typeface="Verdana" pitchFamily="34" charset="0"/>
              </a:rPr>
              <a:t> da </a:t>
            </a:r>
            <a:r>
              <a:rPr lang="pt-BR" sz="2800" b="1" dirty="0" err="1" smtClean="0">
                <a:solidFill>
                  <a:srgbClr val="000080"/>
                </a:solidFill>
                <a:latin typeface="Verdana" pitchFamily="34" charset="0"/>
                <a:ea typeface="Verdana" pitchFamily="34" charset="0"/>
                <a:cs typeface="Verdana" pitchFamily="34" charset="0"/>
              </a:rPr>
              <a:t>RFB</a:t>
            </a:r>
            <a:r>
              <a:rPr lang="pt-BR" sz="2800" b="1" dirty="0" smtClean="0">
                <a:solidFill>
                  <a:srgbClr val="000080"/>
                </a:solidFill>
                <a:latin typeface="Verdana" pitchFamily="34" charset="0"/>
                <a:ea typeface="Verdana" pitchFamily="34" charset="0"/>
                <a:cs typeface="Verdana" pitchFamily="34" charset="0"/>
              </a:rPr>
              <a:t>;</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O registro no </a:t>
            </a:r>
            <a:r>
              <a:rPr lang="pt-BR" sz="2800" b="1" dirty="0" err="1" smtClean="0">
                <a:solidFill>
                  <a:srgbClr val="000080"/>
                </a:solidFill>
                <a:latin typeface="Verdana" pitchFamily="34" charset="0"/>
                <a:ea typeface="Verdana" pitchFamily="34" charset="0"/>
                <a:cs typeface="Verdana" pitchFamily="34" charset="0"/>
              </a:rPr>
              <a:t>CAEPF</a:t>
            </a:r>
            <a:r>
              <a:rPr lang="pt-BR" sz="2800" b="1" dirty="0" smtClean="0">
                <a:solidFill>
                  <a:srgbClr val="000080"/>
                </a:solidFill>
                <a:latin typeface="Verdana" pitchFamily="34" charset="0"/>
                <a:ea typeface="Verdana" pitchFamily="34" charset="0"/>
                <a:cs typeface="Verdana" pitchFamily="34" charset="0"/>
              </a:rPr>
              <a:t> deve ser feito previamente, antes do envio de </a:t>
            </a:r>
            <a:r>
              <a:rPr lang="pt-BR" sz="2800" b="1" dirty="0" err="1" smtClean="0">
                <a:solidFill>
                  <a:srgbClr val="000080"/>
                </a:solidFill>
                <a:latin typeface="Verdana" pitchFamily="34" charset="0"/>
                <a:ea typeface="Verdana" pitchFamily="34" charset="0"/>
                <a:cs typeface="Verdana" pitchFamily="34" charset="0"/>
              </a:rPr>
              <a:t>eSocial</a:t>
            </a:r>
            <a:r>
              <a:rPr lang="pt-BR" sz="2800" b="1" dirty="0" smtClean="0">
                <a:solidFill>
                  <a:srgbClr val="000080"/>
                </a:solidFill>
                <a:latin typeface="Verdana" pitchFamily="34" charset="0"/>
                <a:ea typeface="Verdana" pitchFamily="34" charset="0"/>
                <a:cs typeface="Verdana" pitchFamily="34" charset="0"/>
              </a:rPr>
              <a:t> e </a:t>
            </a:r>
            <a:r>
              <a:rPr lang="pt-BR" sz="2800" b="1" dirty="0" err="1" smtClean="0">
                <a:solidFill>
                  <a:srgbClr val="000080"/>
                </a:solidFill>
                <a:latin typeface="Verdana" pitchFamily="34" charset="0"/>
                <a:ea typeface="Verdana" pitchFamily="34" charset="0"/>
                <a:cs typeface="Verdana" pitchFamily="34" charset="0"/>
              </a:rPr>
              <a:t>EFD-Reinf</a:t>
            </a:r>
            <a:r>
              <a:rPr lang="pt-BR" sz="2800" b="1" dirty="0" smtClean="0">
                <a:solidFill>
                  <a:srgbClr val="000080"/>
                </a:solidFill>
                <a:latin typeface="Verdana" pitchFamily="34" charset="0"/>
                <a:ea typeface="Verdana" pitchFamily="34" charset="0"/>
                <a:cs typeface="Verdana" pitchFamily="34" charset="0"/>
              </a:rPr>
              <a:t>.</a:t>
            </a:r>
          </a:p>
        </p:txBody>
      </p:sp>
    </p:spTree>
    <p:extLst>
      <p:ext uri="{BB962C8B-B14F-4D97-AF65-F5344CB8AC3E}">
        <p14:creationId xmlns:p14="http://schemas.microsoft.com/office/powerpoint/2010/main" val="3818387482"/>
      </p:ext>
    </p:extLst>
  </p:cSld>
  <p:clrMapOvr>
    <a:masterClrMapping/>
  </p:clrMapOvr>
  <p:transition>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stomShape 2"/>
          <p:cNvSpPr/>
          <p:nvPr/>
        </p:nvSpPr>
        <p:spPr>
          <a:xfrm>
            <a:off x="7509682" y="4009548"/>
            <a:ext cx="474593" cy="365102"/>
          </a:xfrm>
          <a:custGeom>
            <a:avLst/>
            <a:gdLst/>
            <a:ahLst/>
            <a:cxnLst/>
            <a:rect l="l" t="t" r="r" b="b"/>
            <a:pathLst>
              <a:path w="259" h="198">
                <a:moveTo>
                  <a:pt x="259" y="94"/>
                </a:moveTo>
                <a:lnTo>
                  <a:pt x="127" y="0"/>
                </a:lnTo>
                <a:lnTo>
                  <a:pt x="127" y="50"/>
                </a:lnTo>
                <a:lnTo>
                  <a:pt x="0" y="54"/>
                </a:lnTo>
                <a:lnTo>
                  <a:pt x="4" y="152"/>
                </a:lnTo>
                <a:lnTo>
                  <a:pt x="132" y="148"/>
                </a:lnTo>
                <a:lnTo>
                  <a:pt x="134" y="198"/>
                </a:lnTo>
                <a:lnTo>
                  <a:pt x="259" y="94"/>
                </a:lnTo>
              </a:path>
            </a:pathLst>
          </a:custGeom>
          <a:solidFill>
            <a:srgbClr val="BC7B24"/>
          </a:solidFill>
          <a:ln>
            <a:noFill/>
          </a:ln>
          <a:effectLst>
            <a:outerShdw dist="75596" dir="1064680">
              <a:srgbClr val="000000">
                <a:alpha val="35000"/>
              </a:srgbClr>
            </a:outerShdw>
          </a:effectLst>
        </p:spPr>
        <p:style>
          <a:lnRef idx="0">
            <a:scrgbClr r="0" g="0" b="0"/>
          </a:lnRef>
          <a:fillRef idx="0">
            <a:scrgbClr r="0" g="0" b="0"/>
          </a:fillRef>
          <a:effectRef idx="0">
            <a:scrgbClr r="0" g="0" b="0"/>
          </a:effectRef>
          <a:fontRef idx="minor"/>
        </p:style>
      </p:sp>
      <p:sp>
        <p:nvSpPr>
          <p:cNvPr id="10" name="CustomShape 4"/>
          <p:cNvSpPr/>
          <p:nvPr/>
        </p:nvSpPr>
        <p:spPr>
          <a:xfrm>
            <a:off x="3474403" y="1819841"/>
            <a:ext cx="3707095" cy="4025195"/>
          </a:xfrm>
          <a:custGeom>
            <a:avLst/>
            <a:gdLst/>
            <a:ahLst/>
            <a:cxnLst/>
            <a:rect l="l" t="t" r="r" b="b"/>
            <a:pathLst>
              <a:path w="2213" h="2457">
                <a:moveTo>
                  <a:pt x="2213" y="0"/>
                </a:moveTo>
                <a:lnTo>
                  <a:pt x="2213" y="1345"/>
                </a:lnTo>
                <a:lnTo>
                  <a:pt x="2211" y="1401"/>
                </a:lnTo>
                <a:lnTo>
                  <a:pt x="2207" y="1457"/>
                </a:lnTo>
                <a:lnTo>
                  <a:pt x="2201" y="1512"/>
                </a:lnTo>
                <a:lnTo>
                  <a:pt x="2191" y="1568"/>
                </a:lnTo>
                <a:lnTo>
                  <a:pt x="2178" y="1622"/>
                </a:lnTo>
                <a:lnTo>
                  <a:pt x="2164" y="1676"/>
                </a:lnTo>
                <a:lnTo>
                  <a:pt x="2146" y="1727"/>
                </a:lnTo>
                <a:lnTo>
                  <a:pt x="2126" y="1776"/>
                </a:lnTo>
                <a:lnTo>
                  <a:pt x="2103" y="1826"/>
                </a:lnTo>
                <a:lnTo>
                  <a:pt x="2079" y="1875"/>
                </a:lnTo>
                <a:lnTo>
                  <a:pt x="2052" y="1920"/>
                </a:lnTo>
                <a:lnTo>
                  <a:pt x="2022" y="1965"/>
                </a:lnTo>
                <a:lnTo>
                  <a:pt x="1993" y="2010"/>
                </a:lnTo>
                <a:lnTo>
                  <a:pt x="1961" y="2051"/>
                </a:lnTo>
                <a:lnTo>
                  <a:pt x="1924" y="2092"/>
                </a:lnTo>
                <a:lnTo>
                  <a:pt x="1888" y="2131"/>
                </a:lnTo>
                <a:lnTo>
                  <a:pt x="1849" y="2167"/>
                </a:lnTo>
                <a:lnTo>
                  <a:pt x="1808" y="2202"/>
                </a:lnTo>
                <a:lnTo>
                  <a:pt x="1768" y="2236"/>
                </a:lnTo>
                <a:lnTo>
                  <a:pt x="1725" y="2266"/>
                </a:lnTo>
                <a:lnTo>
                  <a:pt x="1680" y="2296"/>
                </a:lnTo>
                <a:lnTo>
                  <a:pt x="1633" y="2324"/>
                </a:lnTo>
                <a:lnTo>
                  <a:pt x="1584" y="2348"/>
                </a:lnTo>
                <a:lnTo>
                  <a:pt x="1536" y="2369"/>
                </a:lnTo>
                <a:lnTo>
                  <a:pt x="1485" y="2388"/>
                </a:lnTo>
                <a:lnTo>
                  <a:pt x="1434" y="2408"/>
                </a:lnTo>
                <a:lnTo>
                  <a:pt x="1383" y="2423"/>
                </a:lnTo>
                <a:lnTo>
                  <a:pt x="1330" y="2436"/>
                </a:lnTo>
                <a:lnTo>
                  <a:pt x="1275" y="2444"/>
                </a:lnTo>
                <a:lnTo>
                  <a:pt x="1218" y="2453"/>
                </a:lnTo>
                <a:lnTo>
                  <a:pt x="1163" y="2455"/>
                </a:lnTo>
                <a:lnTo>
                  <a:pt x="1107" y="2457"/>
                </a:lnTo>
                <a:lnTo>
                  <a:pt x="1050" y="2455"/>
                </a:lnTo>
                <a:lnTo>
                  <a:pt x="993" y="2453"/>
                </a:lnTo>
                <a:lnTo>
                  <a:pt x="938" y="2444"/>
                </a:lnTo>
                <a:lnTo>
                  <a:pt x="883" y="2436"/>
                </a:lnTo>
                <a:lnTo>
                  <a:pt x="830" y="2423"/>
                </a:lnTo>
                <a:lnTo>
                  <a:pt x="777" y="2408"/>
                </a:lnTo>
                <a:lnTo>
                  <a:pt x="726" y="2388"/>
                </a:lnTo>
                <a:lnTo>
                  <a:pt x="677" y="2369"/>
                </a:lnTo>
                <a:lnTo>
                  <a:pt x="626" y="2348"/>
                </a:lnTo>
                <a:lnTo>
                  <a:pt x="578" y="2324"/>
                </a:lnTo>
                <a:lnTo>
                  <a:pt x="533" y="2296"/>
                </a:lnTo>
                <a:lnTo>
                  <a:pt x="488" y="2266"/>
                </a:lnTo>
                <a:lnTo>
                  <a:pt x="443" y="2236"/>
                </a:lnTo>
                <a:lnTo>
                  <a:pt x="403" y="2202"/>
                </a:lnTo>
                <a:lnTo>
                  <a:pt x="364" y="2167"/>
                </a:lnTo>
                <a:lnTo>
                  <a:pt x="325" y="2131"/>
                </a:lnTo>
                <a:lnTo>
                  <a:pt x="289" y="2092"/>
                </a:lnTo>
                <a:lnTo>
                  <a:pt x="252" y="2051"/>
                </a:lnTo>
                <a:lnTo>
                  <a:pt x="220" y="2010"/>
                </a:lnTo>
                <a:lnTo>
                  <a:pt x="189" y="1965"/>
                </a:lnTo>
                <a:lnTo>
                  <a:pt x="161" y="1920"/>
                </a:lnTo>
                <a:lnTo>
                  <a:pt x="132" y="1875"/>
                </a:lnTo>
                <a:lnTo>
                  <a:pt x="110" y="1826"/>
                </a:lnTo>
                <a:lnTo>
                  <a:pt x="87" y="1776"/>
                </a:lnTo>
                <a:lnTo>
                  <a:pt x="67" y="1727"/>
                </a:lnTo>
                <a:lnTo>
                  <a:pt x="49" y="1676"/>
                </a:lnTo>
                <a:lnTo>
                  <a:pt x="35" y="1622"/>
                </a:lnTo>
                <a:lnTo>
                  <a:pt x="22" y="1568"/>
                </a:lnTo>
                <a:lnTo>
                  <a:pt x="12" y="1512"/>
                </a:lnTo>
                <a:lnTo>
                  <a:pt x="6" y="1457"/>
                </a:lnTo>
                <a:lnTo>
                  <a:pt x="2" y="1401"/>
                </a:lnTo>
                <a:lnTo>
                  <a:pt x="0" y="1345"/>
                </a:lnTo>
                <a:lnTo>
                  <a:pt x="2" y="1287"/>
                </a:lnTo>
                <a:lnTo>
                  <a:pt x="6" y="1231"/>
                </a:lnTo>
                <a:lnTo>
                  <a:pt x="12" y="1175"/>
                </a:lnTo>
                <a:lnTo>
                  <a:pt x="22" y="1120"/>
                </a:lnTo>
                <a:lnTo>
                  <a:pt x="35" y="1066"/>
                </a:lnTo>
                <a:lnTo>
                  <a:pt x="49" y="1012"/>
                </a:lnTo>
                <a:lnTo>
                  <a:pt x="65" y="961"/>
                </a:lnTo>
                <a:lnTo>
                  <a:pt x="85" y="911"/>
                </a:lnTo>
                <a:lnTo>
                  <a:pt x="108" y="862"/>
                </a:lnTo>
                <a:lnTo>
                  <a:pt x="132" y="813"/>
                </a:lnTo>
                <a:lnTo>
                  <a:pt x="159" y="767"/>
                </a:lnTo>
                <a:lnTo>
                  <a:pt x="187" y="722"/>
                </a:lnTo>
                <a:lnTo>
                  <a:pt x="218" y="677"/>
                </a:lnTo>
                <a:lnTo>
                  <a:pt x="250" y="637"/>
                </a:lnTo>
                <a:lnTo>
                  <a:pt x="285" y="596"/>
                </a:lnTo>
                <a:lnTo>
                  <a:pt x="321" y="557"/>
                </a:lnTo>
                <a:lnTo>
                  <a:pt x="358" y="521"/>
                </a:lnTo>
                <a:lnTo>
                  <a:pt x="399" y="486"/>
                </a:lnTo>
                <a:lnTo>
                  <a:pt x="439" y="452"/>
                </a:lnTo>
                <a:lnTo>
                  <a:pt x="484" y="422"/>
                </a:lnTo>
                <a:lnTo>
                  <a:pt x="529" y="392"/>
                </a:lnTo>
                <a:lnTo>
                  <a:pt x="574" y="364"/>
                </a:lnTo>
                <a:lnTo>
                  <a:pt x="620" y="340"/>
                </a:lnTo>
                <a:lnTo>
                  <a:pt x="669" y="319"/>
                </a:lnTo>
                <a:lnTo>
                  <a:pt x="720" y="299"/>
                </a:lnTo>
                <a:lnTo>
                  <a:pt x="771" y="280"/>
                </a:lnTo>
                <a:lnTo>
                  <a:pt x="822" y="265"/>
                </a:lnTo>
                <a:lnTo>
                  <a:pt x="877" y="252"/>
                </a:lnTo>
                <a:lnTo>
                  <a:pt x="930" y="244"/>
                </a:lnTo>
                <a:lnTo>
                  <a:pt x="984" y="235"/>
                </a:lnTo>
                <a:lnTo>
                  <a:pt x="1041" y="233"/>
                </a:lnTo>
                <a:lnTo>
                  <a:pt x="1098" y="231"/>
                </a:lnTo>
              </a:path>
            </a:pathLst>
          </a:custGeom>
          <a:noFill/>
          <a:ln w="63360">
            <a:solidFill>
              <a:srgbClr val="003399"/>
            </a:solidFill>
            <a:miter/>
            <a:headEnd type="triangle" w="med" len="med"/>
          </a:ln>
          <a:effectLst>
            <a:outerShdw dist="75596" dir="1064680">
              <a:srgbClr val="000000">
                <a:alpha val="35000"/>
              </a:srgbClr>
            </a:outerShdw>
          </a:effectLst>
        </p:spPr>
        <p:style>
          <a:lnRef idx="0">
            <a:scrgbClr r="0" g="0" b="0"/>
          </a:lnRef>
          <a:fillRef idx="0">
            <a:scrgbClr r="0" g="0" b="0"/>
          </a:fillRef>
          <a:effectRef idx="0">
            <a:scrgbClr r="0" g="0" b="0"/>
          </a:effectRef>
          <a:fontRef idx="minor"/>
        </p:style>
      </p:sp>
      <p:sp>
        <p:nvSpPr>
          <p:cNvPr id="11" name="CustomShape 5"/>
          <p:cNvSpPr/>
          <p:nvPr/>
        </p:nvSpPr>
        <p:spPr>
          <a:xfrm rot="20820000">
            <a:off x="7208189" y="5156796"/>
            <a:ext cx="449545" cy="546405"/>
          </a:xfrm>
          <a:custGeom>
            <a:avLst/>
            <a:gdLst/>
            <a:ahLst/>
            <a:cxnLst/>
            <a:rect l="l" t="t" r="r" b="b"/>
            <a:pathLst>
              <a:path w="190" h="233">
                <a:moveTo>
                  <a:pt x="173" y="233"/>
                </a:moveTo>
                <a:lnTo>
                  <a:pt x="190" y="77"/>
                </a:lnTo>
                <a:lnTo>
                  <a:pt x="148" y="105"/>
                </a:lnTo>
                <a:lnTo>
                  <a:pt x="84" y="0"/>
                </a:lnTo>
                <a:lnTo>
                  <a:pt x="0" y="52"/>
                </a:lnTo>
                <a:lnTo>
                  <a:pt x="65" y="156"/>
                </a:lnTo>
                <a:lnTo>
                  <a:pt x="21" y="181"/>
                </a:lnTo>
                <a:lnTo>
                  <a:pt x="173" y="233"/>
                </a:lnTo>
              </a:path>
            </a:pathLst>
          </a:custGeom>
          <a:solidFill>
            <a:srgbClr val="BC7B24"/>
          </a:solidFill>
          <a:ln>
            <a:noFill/>
          </a:ln>
          <a:effectLst>
            <a:outerShdw dist="75596" dir="1064680">
              <a:srgbClr val="000000">
                <a:alpha val="35000"/>
              </a:srgbClr>
            </a:outerShdw>
          </a:effectLst>
        </p:spPr>
        <p:style>
          <a:lnRef idx="0">
            <a:scrgbClr r="0" g="0" b="0"/>
          </a:lnRef>
          <a:fillRef idx="0">
            <a:scrgbClr r="0" g="0" b="0"/>
          </a:fillRef>
          <a:effectRef idx="0">
            <a:scrgbClr r="0" g="0" b="0"/>
          </a:effectRef>
          <a:fontRef idx="minor"/>
        </p:style>
      </p:sp>
      <p:sp>
        <p:nvSpPr>
          <p:cNvPr id="12" name="CustomShape 6"/>
          <p:cNvSpPr/>
          <p:nvPr/>
        </p:nvSpPr>
        <p:spPr>
          <a:xfrm rot="20760000">
            <a:off x="2795911" y="2569933"/>
            <a:ext cx="304091" cy="377577"/>
          </a:xfrm>
          <a:custGeom>
            <a:avLst/>
            <a:gdLst/>
            <a:ahLst/>
            <a:cxnLst/>
            <a:rect l="l" t="t" r="r" b="b"/>
            <a:pathLst>
              <a:path w="215" h="204">
                <a:moveTo>
                  <a:pt x="0" y="0"/>
                </a:moveTo>
                <a:lnTo>
                  <a:pt x="20" y="155"/>
                </a:lnTo>
                <a:lnTo>
                  <a:pt x="56" y="121"/>
                </a:lnTo>
                <a:lnTo>
                  <a:pt x="147" y="204"/>
                </a:lnTo>
                <a:lnTo>
                  <a:pt x="215" y="133"/>
                </a:lnTo>
                <a:lnTo>
                  <a:pt x="125" y="48"/>
                </a:lnTo>
                <a:lnTo>
                  <a:pt x="158" y="10"/>
                </a:lnTo>
                <a:lnTo>
                  <a:pt x="0" y="0"/>
                </a:lnTo>
              </a:path>
            </a:pathLst>
          </a:custGeom>
          <a:solidFill>
            <a:srgbClr val="BC7B24"/>
          </a:solidFill>
          <a:ln>
            <a:noFill/>
          </a:ln>
          <a:effectLst>
            <a:outerShdw dist="75596" dir="1064680">
              <a:srgbClr val="000000">
                <a:alpha val="35000"/>
              </a:srgbClr>
            </a:outerShdw>
          </a:effectLst>
        </p:spPr>
        <p:style>
          <a:lnRef idx="0">
            <a:scrgbClr r="0" g="0" b="0"/>
          </a:lnRef>
          <a:fillRef idx="0">
            <a:scrgbClr r="0" g="0" b="0"/>
          </a:fillRef>
          <a:effectRef idx="0">
            <a:scrgbClr r="0" g="0" b="0"/>
          </a:effectRef>
          <a:fontRef idx="minor"/>
        </p:style>
      </p:sp>
      <p:sp>
        <p:nvSpPr>
          <p:cNvPr id="13" name="CustomShape 7"/>
          <p:cNvSpPr/>
          <p:nvPr/>
        </p:nvSpPr>
        <p:spPr>
          <a:xfrm rot="19680000">
            <a:off x="5989743" y="5916560"/>
            <a:ext cx="346716" cy="535593"/>
          </a:xfrm>
          <a:custGeom>
            <a:avLst/>
            <a:gdLst/>
            <a:ahLst/>
            <a:cxnLst/>
            <a:rect l="l" t="t" r="r" b="b"/>
            <a:pathLst>
              <a:path w="190" h="237">
                <a:moveTo>
                  <a:pt x="21" y="237"/>
                </a:moveTo>
                <a:lnTo>
                  <a:pt x="171" y="185"/>
                </a:lnTo>
                <a:lnTo>
                  <a:pt x="126" y="157"/>
                </a:lnTo>
                <a:lnTo>
                  <a:pt x="190" y="54"/>
                </a:lnTo>
                <a:lnTo>
                  <a:pt x="107" y="0"/>
                </a:lnTo>
                <a:lnTo>
                  <a:pt x="44" y="102"/>
                </a:lnTo>
                <a:lnTo>
                  <a:pt x="0" y="77"/>
                </a:lnTo>
                <a:lnTo>
                  <a:pt x="21" y="237"/>
                </a:lnTo>
              </a:path>
            </a:pathLst>
          </a:custGeom>
          <a:solidFill>
            <a:srgbClr val="BC7B24"/>
          </a:solidFill>
          <a:ln>
            <a:noFill/>
          </a:ln>
          <a:effectLst>
            <a:outerShdw dist="75596" dir="1064680">
              <a:srgbClr val="000000">
                <a:alpha val="35000"/>
              </a:srgbClr>
            </a:outerShdw>
          </a:effectLst>
        </p:spPr>
        <p:style>
          <a:lnRef idx="0">
            <a:scrgbClr r="0" g="0" b="0"/>
          </a:lnRef>
          <a:fillRef idx="0">
            <a:scrgbClr r="0" g="0" b="0"/>
          </a:fillRef>
          <a:effectRef idx="0">
            <a:scrgbClr r="0" g="0" b="0"/>
          </a:effectRef>
          <a:fontRef idx="minor"/>
        </p:style>
      </p:sp>
      <p:sp>
        <p:nvSpPr>
          <p:cNvPr id="14" name="CustomShape 8"/>
          <p:cNvSpPr/>
          <p:nvPr/>
        </p:nvSpPr>
        <p:spPr>
          <a:xfrm>
            <a:off x="2629365" y="4183782"/>
            <a:ext cx="658717" cy="207085"/>
          </a:xfrm>
          <a:custGeom>
            <a:avLst/>
            <a:gdLst/>
            <a:ahLst/>
            <a:cxnLst/>
            <a:rect l="l" t="t" r="r" b="b"/>
            <a:pathLst>
              <a:path w="190" h="237">
                <a:moveTo>
                  <a:pt x="21" y="237"/>
                </a:moveTo>
                <a:lnTo>
                  <a:pt x="171" y="185"/>
                </a:lnTo>
                <a:lnTo>
                  <a:pt x="126" y="157"/>
                </a:lnTo>
                <a:lnTo>
                  <a:pt x="190" y="54"/>
                </a:lnTo>
                <a:lnTo>
                  <a:pt x="107" y="0"/>
                </a:lnTo>
                <a:lnTo>
                  <a:pt x="44" y="102"/>
                </a:lnTo>
                <a:lnTo>
                  <a:pt x="0" y="77"/>
                </a:lnTo>
                <a:lnTo>
                  <a:pt x="21" y="237"/>
                </a:lnTo>
              </a:path>
            </a:pathLst>
          </a:custGeom>
          <a:solidFill>
            <a:srgbClr val="BC7B24"/>
          </a:solidFill>
          <a:ln>
            <a:noFill/>
          </a:ln>
          <a:effectLst>
            <a:outerShdw dist="75596" dir="1064680">
              <a:srgbClr val="000000">
                <a:alpha val="35000"/>
              </a:srgbClr>
            </a:outerShdw>
          </a:effectLst>
        </p:spPr>
        <p:style>
          <a:lnRef idx="0">
            <a:scrgbClr r="0" g="0" b="0"/>
          </a:lnRef>
          <a:fillRef idx="0">
            <a:scrgbClr r="0" g="0" b="0"/>
          </a:fillRef>
          <a:effectRef idx="0">
            <a:scrgbClr r="0" g="0" b="0"/>
          </a:effectRef>
          <a:fontRef idx="minor"/>
        </p:style>
      </p:sp>
      <p:sp>
        <p:nvSpPr>
          <p:cNvPr id="15" name="CustomShape 9"/>
          <p:cNvSpPr/>
          <p:nvPr/>
        </p:nvSpPr>
        <p:spPr>
          <a:xfrm rot="19320000">
            <a:off x="2737466" y="3444431"/>
            <a:ext cx="298378" cy="538920"/>
          </a:xfrm>
          <a:custGeom>
            <a:avLst/>
            <a:gdLst/>
            <a:ahLst/>
            <a:cxnLst/>
            <a:rect l="l" t="t" r="r" b="b"/>
            <a:pathLst>
              <a:path w="215" h="204">
                <a:moveTo>
                  <a:pt x="0" y="0"/>
                </a:moveTo>
                <a:lnTo>
                  <a:pt x="20" y="155"/>
                </a:lnTo>
                <a:lnTo>
                  <a:pt x="56" y="121"/>
                </a:lnTo>
                <a:lnTo>
                  <a:pt x="147" y="204"/>
                </a:lnTo>
                <a:lnTo>
                  <a:pt x="215" y="133"/>
                </a:lnTo>
                <a:lnTo>
                  <a:pt x="125" y="48"/>
                </a:lnTo>
                <a:lnTo>
                  <a:pt x="158" y="10"/>
                </a:lnTo>
                <a:lnTo>
                  <a:pt x="0" y="0"/>
                </a:lnTo>
              </a:path>
            </a:pathLst>
          </a:custGeom>
          <a:solidFill>
            <a:srgbClr val="BC7B24"/>
          </a:solidFill>
          <a:ln>
            <a:noFill/>
          </a:ln>
          <a:effectLst>
            <a:outerShdw dist="75596" dir="1064680">
              <a:srgbClr val="000000">
                <a:alpha val="35000"/>
              </a:srgbClr>
            </a:outerShdw>
          </a:effectLst>
        </p:spPr>
        <p:style>
          <a:lnRef idx="0">
            <a:scrgbClr r="0" g="0" b="0"/>
          </a:lnRef>
          <a:fillRef idx="0">
            <a:scrgbClr r="0" g="0" b="0"/>
          </a:fillRef>
          <a:effectRef idx="0">
            <a:scrgbClr r="0" g="0" b="0"/>
          </a:effectRef>
          <a:fontRef idx="minor"/>
        </p:style>
      </p:sp>
      <p:sp>
        <p:nvSpPr>
          <p:cNvPr id="16" name="CustomShape 10"/>
          <p:cNvSpPr/>
          <p:nvPr/>
        </p:nvSpPr>
        <p:spPr>
          <a:xfrm>
            <a:off x="1241621" y="3144199"/>
            <a:ext cx="1248442" cy="650779"/>
          </a:xfrm>
          <a:custGeom>
            <a:avLst/>
            <a:gdLst/>
            <a:ahLst/>
            <a:cxnLst/>
            <a:rect l="0" t="0" r="r" b="b"/>
            <a:pathLst>
              <a:path w="2843" h="1567">
                <a:moveTo>
                  <a:pt x="239" y="0"/>
                </a:moveTo>
                <a:cubicBezTo>
                  <a:pt x="119" y="0"/>
                  <a:pt x="0" y="119"/>
                  <a:pt x="0" y="239"/>
                </a:cubicBezTo>
                <a:lnTo>
                  <a:pt x="0" y="1326"/>
                </a:lnTo>
                <a:cubicBezTo>
                  <a:pt x="0" y="1446"/>
                  <a:pt x="119" y="1566"/>
                  <a:pt x="239" y="1566"/>
                </a:cubicBezTo>
                <a:lnTo>
                  <a:pt x="2602" y="1566"/>
                </a:lnTo>
                <a:cubicBezTo>
                  <a:pt x="2722" y="1566"/>
                  <a:pt x="2842" y="1446"/>
                  <a:pt x="2842" y="1326"/>
                </a:cubicBezTo>
                <a:lnTo>
                  <a:pt x="2842" y="239"/>
                </a:lnTo>
                <a:cubicBezTo>
                  <a:pt x="2842" y="119"/>
                  <a:pt x="2722" y="0"/>
                  <a:pt x="2602" y="0"/>
                </a:cubicBezTo>
                <a:lnTo>
                  <a:pt x="239" y="0"/>
                </a:lnTo>
              </a:path>
            </a:pathLst>
          </a:custGeom>
          <a:solidFill>
            <a:srgbClr val="EAEAEA">
              <a:alpha val="50000"/>
            </a:srgbClr>
          </a:solidFill>
          <a:ln w="19080">
            <a:solidFill>
              <a:srgbClr val="B2B2B2"/>
            </a:solidFill>
            <a:miter/>
          </a:ln>
        </p:spPr>
        <p:style>
          <a:lnRef idx="0">
            <a:scrgbClr r="0" g="0" b="0"/>
          </a:lnRef>
          <a:fillRef idx="0">
            <a:scrgbClr r="0" g="0" b="0"/>
          </a:fillRef>
          <a:effectRef idx="0">
            <a:scrgbClr r="0" g="0" b="0"/>
          </a:effectRef>
          <a:fontRef idx="minor"/>
        </p:style>
      </p:sp>
      <p:sp>
        <p:nvSpPr>
          <p:cNvPr id="17" name="CustomShape 11"/>
          <p:cNvSpPr/>
          <p:nvPr/>
        </p:nvSpPr>
        <p:spPr>
          <a:xfrm>
            <a:off x="1240302" y="3194099"/>
            <a:ext cx="1068273" cy="585078"/>
          </a:xfrm>
          <a:custGeom>
            <a:avLst/>
            <a:gdLst/>
            <a:ahLst/>
            <a:cxnLst/>
            <a:rect l="l" t="t" r="r" b="b"/>
            <a:pathLst>
              <a:path w="1" h="1">
                <a:moveTo>
                  <a:pt x="0" y="0"/>
                </a:moveTo>
                <a:lnTo>
                  <a:pt x="1" y="0"/>
                </a:lnTo>
                <a:lnTo>
                  <a:pt x="1" y="1"/>
                </a:lnTo>
                <a:lnTo>
                  <a:pt x="0" y="1"/>
                </a:lnTo>
                <a:close/>
              </a:path>
            </a:pathLst>
          </a:custGeom>
          <a:noFill/>
          <a:ln>
            <a:noFill/>
          </a:ln>
        </p:spPr>
        <p:style>
          <a:lnRef idx="0">
            <a:scrgbClr r="0" g="0" b="0"/>
          </a:lnRef>
          <a:fillRef idx="0">
            <a:scrgbClr r="0" g="0" b="0"/>
          </a:fillRef>
          <a:effectRef idx="0">
            <a:scrgbClr r="0" g="0" b="0"/>
          </a:effectRef>
          <a:fontRef idx="minor"/>
        </p:style>
        <p:txBody>
          <a:bodyPr wrap="none" lIns="88865" tIns="46364" rIns="88865" bIns="46364" anchor="ctr" anchorCtr="1"/>
          <a:lstStyle/>
          <a:p>
            <a:pPr algn="ctr">
              <a:lnSpc>
                <a:spcPct val="78000"/>
              </a:lnSpc>
            </a:pPr>
            <a:r>
              <a:rPr lang="pt-BR" sz="2400" spc="-1" dirty="0">
                <a:solidFill>
                  <a:srgbClr val="000000"/>
                </a:solidFill>
                <a:uFill>
                  <a:solidFill>
                    <a:srgbClr val="FFFFFF"/>
                  </a:solidFill>
                </a:uFill>
                <a:latin typeface="Verdana"/>
              </a:rPr>
              <a:t>  </a:t>
            </a:r>
            <a:r>
              <a:rPr lang="pt-BR" sz="2400" spc="-1" dirty="0" err="1">
                <a:solidFill>
                  <a:srgbClr val="000066"/>
                </a:solidFill>
                <a:uFill>
                  <a:solidFill>
                    <a:srgbClr val="FFFFFF"/>
                  </a:solidFill>
                </a:uFill>
                <a:latin typeface="Arial Black"/>
              </a:rPr>
              <a:t>ECD</a:t>
            </a:r>
            <a:r>
              <a:rPr lang="pt-BR" sz="2400" spc="-1" dirty="0">
                <a:solidFill>
                  <a:srgbClr val="003399"/>
                </a:solidFill>
                <a:uFill>
                  <a:solidFill>
                    <a:srgbClr val="FFFFFF"/>
                  </a:solidFill>
                </a:uFill>
                <a:latin typeface="Arial Black"/>
              </a:rPr>
              <a:t> </a:t>
            </a:r>
            <a:endParaRPr lang="pt-BR" sz="2400" spc="-1" dirty="0">
              <a:solidFill>
                <a:srgbClr val="000000"/>
              </a:solidFill>
              <a:uFill>
                <a:solidFill>
                  <a:srgbClr val="FFFFFF"/>
                </a:solidFill>
              </a:uFill>
              <a:latin typeface="Arial"/>
            </a:endParaRPr>
          </a:p>
        </p:txBody>
      </p:sp>
      <p:sp>
        <p:nvSpPr>
          <p:cNvPr id="18" name="CustomShape 12"/>
          <p:cNvSpPr/>
          <p:nvPr/>
        </p:nvSpPr>
        <p:spPr>
          <a:xfrm>
            <a:off x="1259198" y="3987509"/>
            <a:ext cx="1248442" cy="652858"/>
          </a:xfrm>
          <a:custGeom>
            <a:avLst/>
            <a:gdLst/>
            <a:ahLst/>
            <a:cxnLst/>
            <a:rect l="0" t="0" r="r" b="b"/>
            <a:pathLst>
              <a:path w="2843" h="1572">
                <a:moveTo>
                  <a:pt x="240" y="0"/>
                </a:moveTo>
                <a:cubicBezTo>
                  <a:pt x="120" y="0"/>
                  <a:pt x="0" y="120"/>
                  <a:pt x="0" y="240"/>
                </a:cubicBezTo>
                <a:lnTo>
                  <a:pt x="0" y="1330"/>
                </a:lnTo>
                <a:cubicBezTo>
                  <a:pt x="0" y="1450"/>
                  <a:pt x="120" y="1571"/>
                  <a:pt x="240" y="1571"/>
                </a:cubicBezTo>
                <a:lnTo>
                  <a:pt x="2601" y="1571"/>
                </a:lnTo>
                <a:cubicBezTo>
                  <a:pt x="2721" y="1571"/>
                  <a:pt x="2842" y="1450"/>
                  <a:pt x="2842" y="1330"/>
                </a:cubicBezTo>
                <a:lnTo>
                  <a:pt x="2842" y="240"/>
                </a:lnTo>
                <a:cubicBezTo>
                  <a:pt x="2842" y="120"/>
                  <a:pt x="2721" y="0"/>
                  <a:pt x="2601" y="0"/>
                </a:cubicBezTo>
                <a:lnTo>
                  <a:pt x="240" y="0"/>
                </a:lnTo>
              </a:path>
            </a:pathLst>
          </a:custGeom>
          <a:solidFill>
            <a:srgbClr val="EAEAEA">
              <a:alpha val="50000"/>
            </a:srgbClr>
          </a:solidFill>
          <a:ln w="19080">
            <a:solidFill>
              <a:srgbClr val="B2B2B2"/>
            </a:solidFill>
            <a:miter/>
          </a:ln>
        </p:spPr>
        <p:style>
          <a:lnRef idx="0">
            <a:scrgbClr r="0" g="0" b="0"/>
          </a:lnRef>
          <a:fillRef idx="0">
            <a:scrgbClr r="0" g="0" b="0"/>
          </a:fillRef>
          <a:effectRef idx="0">
            <a:scrgbClr r="0" g="0" b="0"/>
          </a:effectRef>
          <a:fontRef idx="minor"/>
        </p:style>
      </p:sp>
      <p:sp>
        <p:nvSpPr>
          <p:cNvPr id="19" name="CustomShape 13"/>
          <p:cNvSpPr/>
          <p:nvPr/>
        </p:nvSpPr>
        <p:spPr>
          <a:xfrm>
            <a:off x="1257441" y="4036161"/>
            <a:ext cx="1068273" cy="586741"/>
          </a:xfrm>
          <a:custGeom>
            <a:avLst/>
            <a:gdLst/>
            <a:ahLst/>
            <a:cxnLst/>
            <a:rect l="l" t="t" r="r" b="b"/>
            <a:pathLst>
              <a:path w="1" h="1">
                <a:moveTo>
                  <a:pt x="0" y="0"/>
                </a:moveTo>
                <a:lnTo>
                  <a:pt x="1" y="0"/>
                </a:lnTo>
                <a:lnTo>
                  <a:pt x="1" y="1"/>
                </a:lnTo>
                <a:lnTo>
                  <a:pt x="0" y="1"/>
                </a:lnTo>
                <a:close/>
              </a:path>
            </a:pathLst>
          </a:custGeom>
          <a:noFill/>
          <a:ln>
            <a:noFill/>
          </a:ln>
        </p:spPr>
        <p:style>
          <a:lnRef idx="0">
            <a:scrgbClr r="0" g="0" b="0"/>
          </a:lnRef>
          <a:fillRef idx="0">
            <a:scrgbClr r="0" g="0" b="0"/>
          </a:fillRef>
          <a:effectRef idx="0">
            <a:scrgbClr r="0" g="0" b="0"/>
          </a:effectRef>
          <a:fontRef idx="minor"/>
        </p:style>
        <p:txBody>
          <a:bodyPr wrap="none" lIns="88865" tIns="46364" rIns="88865" bIns="46364" anchor="ctr" anchorCtr="1"/>
          <a:lstStyle/>
          <a:p>
            <a:pPr algn="ctr">
              <a:lnSpc>
                <a:spcPct val="78000"/>
              </a:lnSpc>
            </a:pPr>
            <a:r>
              <a:rPr lang="pt-BR" sz="2400" spc="-1" dirty="0">
                <a:solidFill>
                  <a:srgbClr val="000000"/>
                </a:solidFill>
                <a:uFill>
                  <a:solidFill>
                    <a:srgbClr val="FFFFFF"/>
                  </a:solidFill>
                </a:uFill>
                <a:latin typeface="Verdana"/>
              </a:rPr>
              <a:t>  </a:t>
            </a:r>
            <a:r>
              <a:rPr lang="pt-BR" sz="2400" spc="-1" dirty="0" err="1">
                <a:solidFill>
                  <a:srgbClr val="000066"/>
                </a:solidFill>
                <a:uFill>
                  <a:solidFill>
                    <a:srgbClr val="FFFFFF"/>
                  </a:solidFill>
                </a:uFill>
                <a:latin typeface="Arial Black"/>
              </a:rPr>
              <a:t>EFD</a:t>
            </a:r>
            <a:r>
              <a:rPr lang="pt-BR" sz="2400" spc="-1" dirty="0">
                <a:solidFill>
                  <a:srgbClr val="003399"/>
                </a:solidFill>
                <a:uFill>
                  <a:solidFill>
                    <a:srgbClr val="FFFFFF"/>
                  </a:solidFill>
                </a:uFill>
                <a:latin typeface="Arial Black"/>
              </a:rPr>
              <a:t> </a:t>
            </a:r>
            <a:endParaRPr lang="pt-BR" sz="2400" spc="-1" dirty="0">
              <a:solidFill>
                <a:srgbClr val="000000"/>
              </a:solidFill>
              <a:uFill>
                <a:solidFill>
                  <a:srgbClr val="FFFFFF"/>
                </a:solidFill>
              </a:uFill>
              <a:latin typeface="Arial"/>
            </a:endParaRPr>
          </a:p>
        </p:txBody>
      </p:sp>
      <p:sp>
        <p:nvSpPr>
          <p:cNvPr id="20" name="CustomShape 14"/>
          <p:cNvSpPr/>
          <p:nvPr/>
        </p:nvSpPr>
        <p:spPr>
          <a:xfrm>
            <a:off x="1305779" y="1994420"/>
            <a:ext cx="1248442" cy="652858"/>
          </a:xfrm>
          <a:custGeom>
            <a:avLst/>
            <a:gdLst/>
            <a:ahLst/>
            <a:cxnLst/>
            <a:rect l="0" t="0" r="r" b="b"/>
            <a:pathLst>
              <a:path w="2843" h="1572">
                <a:moveTo>
                  <a:pt x="240" y="0"/>
                </a:moveTo>
                <a:cubicBezTo>
                  <a:pt x="120" y="0"/>
                  <a:pt x="0" y="120"/>
                  <a:pt x="0" y="240"/>
                </a:cubicBezTo>
                <a:lnTo>
                  <a:pt x="0" y="1330"/>
                </a:lnTo>
                <a:cubicBezTo>
                  <a:pt x="0" y="1450"/>
                  <a:pt x="120" y="1571"/>
                  <a:pt x="240" y="1571"/>
                </a:cubicBezTo>
                <a:lnTo>
                  <a:pt x="2601" y="1571"/>
                </a:lnTo>
                <a:cubicBezTo>
                  <a:pt x="2721" y="1571"/>
                  <a:pt x="2842" y="1450"/>
                  <a:pt x="2842" y="1330"/>
                </a:cubicBezTo>
                <a:lnTo>
                  <a:pt x="2842" y="240"/>
                </a:lnTo>
                <a:cubicBezTo>
                  <a:pt x="2842" y="120"/>
                  <a:pt x="2721" y="0"/>
                  <a:pt x="2601" y="0"/>
                </a:cubicBezTo>
                <a:lnTo>
                  <a:pt x="240" y="0"/>
                </a:lnTo>
              </a:path>
            </a:pathLst>
          </a:custGeom>
          <a:solidFill>
            <a:srgbClr val="EAEAEA">
              <a:alpha val="50000"/>
            </a:srgbClr>
          </a:solidFill>
          <a:ln w="19080">
            <a:solidFill>
              <a:srgbClr val="B2B2B2"/>
            </a:solidFill>
            <a:miter/>
          </a:ln>
        </p:spPr>
        <p:style>
          <a:lnRef idx="0">
            <a:scrgbClr r="0" g="0" b="0"/>
          </a:lnRef>
          <a:fillRef idx="0">
            <a:scrgbClr r="0" g="0" b="0"/>
          </a:fillRef>
          <a:effectRef idx="0">
            <a:scrgbClr r="0" g="0" b="0"/>
          </a:effectRef>
          <a:fontRef idx="minor"/>
        </p:style>
      </p:sp>
      <p:sp>
        <p:nvSpPr>
          <p:cNvPr id="21" name="CustomShape 15"/>
          <p:cNvSpPr/>
          <p:nvPr/>
        </p:nvSpPr>
        <p:spPr>
          <a:xfrm>
            <a:off x="1304021" y="2041409"/>
            <a:ext cx="1065197" cy="588404"/>
          </a:xfrm>
          <a:custGeom>
            <a:avLst/>
            <a:gdLst/>
            <a:ahLst/>
            <a:cxnLst/>
            <a:rect l="l" t="t" r="r" b="b"/>
            <a:pathLst>
              <a:path w="1" h="1">
                <a:moveTo>
                  <a:pt x="0" y="0"/>
                </a:moveTo>
                <a:lnTo>
                  <a:pt x="1" y="0"/>
                </a:lnTo>
                <a:lnTo>
                  <a:pt x="1" y="1"/>
                </a:lnTo>
                <a:lnTo>
                  <a:pt x="0" y="1"/>
                </a:lnTo>
                <a:close/>
              </a:path>
            </a:pathLst>
          </a:custGeom>
          <a:noFill/>
          <a:ln>
            <a:noFill/>
          </a:ln>
        </p:spPr>
        <p:style>
          <a:lnRef idx="0">
            <a:scrgbClr r="0" g="0" b="0"/>
          </a:lnRef>
          <a:fillRef idx="0">
            <a:scrgbClr r="0" g="0" b="0"/>
          </a:fillRef>
          <a:effectRef idx="0">
            <a:scrgbClr r="0" g="0" b="0"/>
          </a:effectRef>
          <a:fontRef idx="minor"/>
        </p:style>
        <p:txBody>
          <a:bodyPr wrap="none" lIns="88865" tIns="46364" rIns="88865" bIns="46364" anchor="ctr" anchorCtr="1"/>
          <a:lstStyle/>
          <a:p>
            <a:pPr algn="ctr">
              <a:lnSpc>
                <a:spcPct val="78000"/>
              </a:lnSpc>
            </a:pPr>
            <a:r>
              <a:rPr lang="pt-BR" sz="2400" spc="-1" dirty="0">
                <a:solidFill>
                  <a:srgbClr val="000000"/>
                </a:solidFill>
                <a:uFill>
                  <a:solidFill>
                    <a:srgbClr val="FFFFFF"/>
                  </a:solidFill>
                </a:uFill>
                <a:latin typeface="Verdana"/>
              </a:rPr>
              <a:t>  </a:t>
            </a:r>
            <a:r>
              <a:rPr lang="pt-BR" sz="2400" spc="-1" dirty="0" err="1">
                <a:solidFill>
                  <a:srgbClr val="000066"/>
                </a:solidFill>
                <a:uFill>
                  <a:solidFill>
                    <a:srgbClr val="FFFFFF"/>
                  </a:solidFill>
                </a:uFill>
                <a:latin typeface="Arial Black"/>
              </a:rPr>
              <a:t>NF-e</a:t>
            </a:r>
            <a:r>
              <a:rPr lang="pt-BR" sz="2400" spc="-1" dirty="0">
                <a:solidFill>
                  <a:srgbClr val="003399"/>
                </a:solidFill>
                <a:uFill>
                  <a:solidFill>
                    <a:srgbClr val="FFFFFF"/>
                  </a:solidFill>
                </a:uFill>
                <a:latin typeface="Arial Black"/>
              </a:rPr>
              <a:t> </a:t>
            </a:r>
            <a:endParaRPr lang="pt-BR" sz="2400" spc="-1" dirty="0">
              <a:solidFill>
                <a:srgbClr val="000000"/>
              </a:solidFill>
              <a:uFill>
                <a:solidFill>
                  <a:srgbClr val="FFFFFF"/>
                </a:solidFill>
              </a:uFill>
              <a:latin typeface="Arial"/>
            </a:endParaRPr>
          </a:p>
        </p:txBody>
      </p:sp>
      <p:sp>
        <p:nvSpPr>
          <p:cNvPr id="22" name="CustomShape 16"/>
          <p:cNvSpPr/>
          <p:nvPr/>
        </p:nvSpPr>
        <p:spPr>
          <a:xfrm>
            <a:off x="2877610" y="6488747"/>
            <a:ext cx="2180037" cy="650779"/>
          </a:xfrm>
          <a:custGeom>
            <a:avLst/>
            <a:gdLst/>
            <a:ahLst/>
            <a:cxnLst/>
            <a:rect l="0" t="0" r="r" b="b"/>
            <a:pathLst>
              <a:path w="4438" h="1567">
                <a:moveTo>
                  <a:pt x="239" y="0"/>
                </a:moveTo>
                <a:cubicBezTo>
                  <a:pt x="119" y="0"/>
                  <a:pt x="0" y="119"/>
                  <a:pt x="0" y="239"/>
                </a:cubicBezTo>
                <a:lnTo>
                  <a:pt x="0" y="1326"/>
                </a:lnTo>
                <a:cubicBezTo>
                  <a:pt x="0" y="1446"/>
                  <a:pt x="119" y="1566"/>
                  <a:pt x="239" y="1566"/>
                </a:cubicBezTo>
                <a:lnTo>
                  <a:pt x="4197" y="1566"/>
                </a:lnTo>
                <a:cubicBezTo>
                  <a:pt x="4317" y="1566"/>
                  <a:pt x="4437" y="1446"/>
                  <a:pt x="4437" y="1326"/>
                </a:cubicBezTo>
                <a:lnTo>
                  <a:pt x="4437" y="239"/>
                </a:lnTo>
                <a:cubicBezTo>
                  <a:pt x="4437" y="119"/>
                  <a:pt x="4317" y="0"/>
                  <a:pt x="4197" y="0"/>
                </a:cubicBezTo>
                <a:lnTo>
                  <a:pt x="239" y="0"/>
                </a:lnTo>
              </a:path>
            </a:pathLst>
          </a:custGeom>
          <a:solidFill>
            <a:srgbClr val="EAEAEA">
              <a:alpha val="50000"/>
            </a:srgbClr>
          </a:solidFill>
          <a:ln w="19080">
            <a:solidFill>
              <a:srgbClr val="B2B2B2"/>
            </a:solidFill>
            <a:miter/>
          </a:ln>
        </p:spPr>
        <p:style>
          <a:lnRef idx="0">
            <a:scrgbClr r="0" g="0" b="0"/>
          </a:lnRef>
          <a:fillRef idx="0">
            <a:scrgbClr r="0" g="0" b="0"/>
          </a:fillRef>
          <a:effectRef idx="0">
            <a:scrgbClr r="0" g="0" b="0"/>
          </a:effectRef>
          <a:fontRef idx="minor"/>
        </p:style>
      </p:sp>
      <p:sp>
        <p:nvSpPr>
          <p:cNvPr id="23" name="CustomShape 17"/>
          <p:cNvSpPr/>
          <p:nvPr/>
        </p:nvSpPr>
        <p:spPr>
          <a:xfrm>
            <a:off x="3016948" y="6537399"/>
            <a:ext cx="1672939" cy="586741"/>
          </a:xfrm>
          <a:custGeom>
            <a:avLst/>
            <a:gdLst/>
            <a:ahLst/>
            <a:cxnLst/>
            <a:rect l="l" t="t" r="r" b="b"/>
            <a:pathLst>
              <a:path w="1" h="1">
                <a:moveTo>
                  <a:pt x="0" y="0"/>
                </a:moveTo>
                <a:lnTo>
                  <a:pt x="1" y="0"/>
                </a:lnTo>
                <a:lnTo>
                  <a:pt x="1" y="1"/>
                </a:lnTo>
                <a:lnTo>
                  <a:pt x="0" y="1"/>
                </a:lnTo>
                <a:close/>
              </a:path>
            </a:pathLst>
          </a:custGeom>
          <a:noFill/>
          <a:ln>
            <a:noFill/>
          </a:ln>
        </p:spPr>
        <p:style>
          <a:lnRef idx="0">
            <a:scrgbClr r="0" g="0" b="0"/>
          </a:lnRef>
          <a:fillRef idx="0">
            <a:scrgbClr r="0" g="0" b="0"/>
          </a:fillRef>
          <a:effectRef idx="0">
            <a:scrgbClr r="0" g="0" b="0"/>
          </a:effectRef>
          <a:fontRef idx="minor"/>
        </p:style>
        <p:txBody>
          <a:bodyPr wrap="none" lIns="88865" tIns="46364" rIns="88865" bIns="46364" anchor="ctr" anchorCtr="1"/>
          <a:lstStyle/>
          <a:p>
            <a:pPr algn="ctr">
              <a:lnSpc>
                <a:spcPct val="78000"/>
              </a:lnSpc>
            </a:pPr>
            <a:r>
              <a:rPr lang="pt-BR" sz="2400" spc="-1" dirty="0">
                <a:solidFill>
                  <a:srgbClr val="000080"/>
                </a:solidFill>
                <a:uFill>
                  <a:solidFill>
                    <a:srgbClr val="FFFFFF"/>
                  </a:solidFill>
                </a:uFill>
                <a:latin typeface="Arial Black"/>
                <a:ea typeface="Lucida Sans Unicode"/>
              </a:rPr>
              <a:t>   </a:t>
            </a:r>
            <a:r>
              <a:rPr lang="pt-BR" sz="2400" spc="-1" dirty="0" err="1">
                <a:solidFill>
                  <a:srgbClr val="000080"/>
                </a:solidFill>
                <a:uFill>
                  <a:solidFill>
                    <a:srgbClr val="FFFFFF"/>
                  </a:solidFill>
                </a:uFill>
                <a:latin typeface="Arial Black"/>
                <a:ea typeface="Lucida Sans Unicode"/>
              </a:rPr>
              <a:t>EFD-Financ</a:t>
            </a:r>
            <a:r>
              <a:rPr lang="pt-BR" sz="2400" spc="-1" dirty="0">
                <a:solidFill>
                  <a:srgbClr val="000080"/>
                </a:solidFill>
                <a:uFill>
                  <a:solidFill>
                    <a:srgbClr val="FFFFFF"/>
                  </a:solidFill>
                </a:uFill>
                <a:latin typeface="Arial Black"/>
                <a:ea typeface="Lucida Sans Unicode"/>
              </a:rPr>
              <a:t>.</a:t>
            </a:r>
            <a:endParaRPr lang="pt-BR" sz="2400" spc="-1" dirty="0">
              <a:solidFill>
                <a:srgbClr val="000000"/>
              </a:solidFill>
              <a:uFill>
                <a:solidFill>
                  <a:srgbClr val="FFFFFF"/>
                </a:solidFill>
              </a:uFill>
              <a:latin typeface="Arial"/>
            </a:endParaRPr>
          </a:p>
        </p:txBody>
      </p:sp>
      <p:sp>
        <p:nvSpPr>
          <p:cNvPr id="24" name="CustomShape 18"/>
          <p:cNvSpPr/>
          <p:nvPr/>
        </p:nvSpPr>
        <p:spPr>
          <a:xfrm>
            <a:off x="1396303" y="5181367"/>
            <a:ext cx="1246684" cy="652858"/>
          </a:xfrm>
          <a:custGeom>
            <a:avLst/>
            <a:gdLst/>
            <a:ahLst/>
            <a:cxnLst/>
            <a:rect l="0" t="0" r="r" b="b"/>
            <a:pathLst>
              <a:path w="2839" h="1572">
                <a:moveTo>
                  <a:pt x="240" y="0"/>
                </a:moveTo>
                <a:cubicBezTo>
                  <a:pt x="120" y="0"/>
                  <a:pt x="0" y="120"/>
                  <a:pt x="0" y="240"/>
                </a:cubicBezTo>
                <a:lnTo>
                  <a:pt x="0" y="1330"/>
                </a:lnTo>
                <a:cubicBezTo>
                  <a:pt x="0" y="1450"/>
                  <a:pt x="120" y="1571"/>
                  <a:pt x="240" y="1571"/>
                </a:cubicBezTo>
                <a:lnTo>
                  <a:pt x="2597" y="1571"/>
                </a:lnTo>
                <a:cubicBezTo>
                  <a:pt x="2717" y="1571"/>
                  <a:pt x="2838" y="1450"/>
                  <a:pt x="2838" y="1330"/>
                </a:cubicBezTo>
                <a:lnTo>
                  <a:pt x="2838" y="240"/>
                </a:lnTo>
                <a:cubicBezTo>
                  <a:pt x="2838" y="120"/>
                  <a:pt x="2717" y="0"/>
                  <a:pt x="2597" y="0"/>
                </a:cubicBezTo>
                <a:lnTo>
                  <a:pt x="240" y="0"/>
                </a:lnTo>
              </a:path>
            </a:pathLst>
          </a:custGeom>
          <a:solidFill>
            <a:srgbClr val="EAEAEA">
              <a:alpha val="50000"/>
            </a:srgbClr>
          </a:solidFill>
          <a:ln w="19080">
            <a:solidFill>
              <a:srgbClr val="B2B2B2"/>
            </a:solidFill>
            <a:miter/>
          </a:ln>
        </p:spPr>
        <p:style>
          <a:lnRef idx="0">
            <a:scrgbClr r="0" g="0" b="0"/>
          </a:lnRef>
          <a:fillRef idx="0">
            <a:scrgbClr r="0" g="0" b="0"/>
          </a:fillRef>
          <a:effectRef idx="0">
            <a:scrgbClr r="0" g="0" b="0"/>
          </a:effectRef>
          <a:fontRef idx="minor"/>
        </p:style>
      </p:sp>
      <p:sp>
        <p:nvSpPr>
          <p:cNvPr id="25" name="CustomShape 19"/>
          <p:cNvSpPr/>
          <p:nvPr/>
        </p:nvSpPr>
        <p:spPr>
          <a:xfrm>
            <a:off x="1393227" y="5228356"/>
            <a:ext cx="1065197" cy="588404"/>
          </a:xfrm>
          <a:custGeom>
            <a:avLst/>
            <a:gdLst/>
            <a:ahLst/>
            <a:cxnLst/>
            <a:rect l="l" t="t" r="r" b="b"/>
            <a:pathLst>
              <a:path w="1" h="1">
                <a:moveTo>
                  <a:pt x="0" y="0"/>
                </a:moveTo>
                <a:lnTo>
                  <a:pt x="1" y="0"/>
                </a:lnTo>
                <a:lnTo>
                  <a:pt x="1" y="1"/>
                </a:lnTo>
                <a:lnTo>
                  <a:pt x="0" y="1"/>
                </a:lnTo>
                <a:close/>
              </a:path>
            </a:pathLst>
          </a:custGeom>
          <a:noFill/>
          <a:ln>
            <a:noFill/>
          </a:ln>
        </p:spPr>
        <p:style>
          <a:lnRef idx="0">
            <a:scrgbClr r="0" g="0" b="0"/>
          </a:lnRef>
          <a:fillRef idx="0">
            <a:scrgbClr r="0" g="0" b="0"/>
          </a:fillRef>
          <a:effectRef idx="0">
            <a:scrgbClr r="0" g="0" b="0"/>
          </a:effectRef>
          <a:fontRef idx="minor"/>
        </p:style>
        <p:txBody>
          <a:bodyPr wrap="none" lIns="88865" tIns="46364" rIns="88865" bIns="46364" anchor="ctr" anchorCtr="1"/>
          <a:lstStyle/>
          <a:p>
            <a:pPr algn="ctr">
              <a:lnSpc>
                <a:spcPct val="78000"/>
              </a:lnSpc>
            </a:pPr>
            <a:r>
              <a:rPr lang="pt-BR" sz="2400" spc="-1" dirty="0">
                <a:solidFill>
                  <a:srgbClr val="000000"/>
                </a:solidFill>
                <a:uFill>
                  <a:solidFill>
                    <a:srgbClr val="FFFFFF"/>
                  </a:solidFill>
                </a:uFill>
                <a:latin typeface="Verdana"/>
              </a:rPr>
              <a:t> </a:t>
            </a:r>
            <a:r>
              <a:rPr lang="pt-BR" sz="2400" spc="-1" dirty="0" err="1">
                <a:solidFill>
                  <a:srgbClr val="000066"/>
                </a:solidFill>
                <a:uFill>
                  <a:solidFill>
                    <a:srgbClr val="FFFFFF"/>
                  </a:solidFill>
                </a:uFill>
                <a:latin typeface="Arial Black"/>
              </a:rPr>
              <a:t>CT-e</a:t>
            </a:r>
            <a:r>
              <a:rPr lang="pt-BR" sz="2400" spc="-1" dirty="0">
                <a:solidFill>
                  <a:srgbClr val="003399"/>
                </a:solidFill>
                <a:uFill>
                  <a:solidFill>
                    <a:srgbClr val="FFFFFF"/>
                  </a:solidFill>
                </a:uFill>
                <a:latin typeface="Arial Black"/>
              </a:rPr>
              <a:t> </a:t>
            </a:r>
            <a:endParaRPr lang="pt-BR" sz="2400" spc="-1" dirty="0">
              <a:solidFill>
                <a:srgbClr val="000000"/>
              </a:solidFill>
              <a:uFill>
                <a:solidFill>
                  <a:srgbClr val="FFFFFF"/>
                </a:solidFill>
              </a:uFill>
              <a:latin typeface="Arial"/>
            </a:endParaRPr>
          </a:p>
        </p:txBody>
      </p:sp>
      <p:sp>
        <p:nvSpPr>
          <p:cNvPr id="26" name="CustomShape 20"/>
          <p:cNvSpPr/>
          <p:nvPr/>
        </p:nvSpPr>
        <p:spPr>
          <a:xfrm>
            <a:off x="7817028" y="5507796"/>
            <a:ext cx="3175755" cy="652858"/>
          </a:xfrm>
          <a:custGeom>
            <a:avLst/>
            <a:gdLst/>
            <a:ahLst/>
            <a:cxnLst/>
            <a:rect l="0" t="0" r="r" b="b"/>
            <a:pathLst>
              <a:path w="8031" h="1572">
                <a:moveTo>
                  <a:pt x="240" y="0"/>
                </a:moveTo>
                <a:cubicBezTo>
                  <a:pt x="120" y="0"/>
                  <a:pt x="0" y="120"/>
                  <a:pt x="0" y="240"/>
                </a:cubicBezTo>
                <a:lnTo>
                  <a:pt x="0" y="1330"/>
                </a:lnTo>
                <a:cubicBezTo>
                  <a:pt x="0" y="1450"/>
                  <a:pt x="120" y="1571"/>
                  <a:pt x="240" y="1571"/>
                </a:cubicBezTo>
                <a:lnTo>
                  <a:pt x="7790" y="1571"/>
                </a:lnTo>
                <a:cubicBezTo>
                  <a:pt x="7910" y="1571"/>
                  <a:pt x="8030" y="1450"/>
                  <a:pt x="8030" y="1330"/>
                </a:cubicBezTo>
                <a:lnTo>
                  <a:pt x="8030" y="240"/>
                </a:lnTo>
                <a:cubicBezTo>
                  <a:pt x="8030" y="120"/>
                  <a:pt x="7910" y="0"/>
                  <a:pt x="7790" y="0"/>
                </a:cubicBezTo>
                <a:lnTo>
                  <a:pt x="240" y="0"/>
                </a:lnTo>
              </a:path>
            </a:pathLst>
          </a:custGeom>
          <a:solidFill>
            <a:srgbClr val="EAEAEA">
              <a:alpha val="50000"/>
            </a:srgbClr>
          </a:solidFill>
          <a:ln w="19080">
            <a:solidFill>
              <a:srgbClr val="B2B2B2"/>
            </a:solidFill>
            <a:miter/>
          </a:ln>
        </p:spPr>
        <p:style>
          <a:lnRef idx="0">
            <a:scrgbClr r="0" g="0" b="0"/>
          </a:lnRef>
          <a:fillRef idx="0">
            <a:scrgbClr r="0" g="0" b="0"/>
          </a:fillRef>
          <a:effectRef idx="0">
            <a:scrgbClr r="0" g="0" b="0"/>
          </a:effectRef>
          <a:fontRef idx="minor"/>
        </p:style>
      </p:sp>
      <p:sp>
        <p:nvSpPr>
          <p:cNvPr id="27" name="CustomShape 21"/>
          <p:cNvSpPr/>
          <p:nvPr/>
        </p:nvSpPr>
        <p:spPr>
          <a:xfrm>
            <a:off x="7646700" y="5539963"/>
            <a:ext cx="3585698" cy="620691"/>
          </a:xfrm>
          <a:custGeom>
            <a:avLst/>
            <a:gdLst/>
            <a:ahLst/>
            <a:cxnLst/>
            <a:rect l="l" t="t" r="r" b="b"/>
            <a:pathLst>
              <a:path w="1" h="1">
                <a:moveTo>
                  <a:pt x="0" y="0"/>
                </a:moveTo>
                <a:lnTo>
                  <a:pt x="1" y="0"/>
                </a:lnTo>
                <a:lnTo>
                  <a:pt x="1" y="1"/>
                </a:lnTo>
                <a:lnTo>
                  <a:pt x="0" y="1"/>
                </a:lnTo>
                <a:close/>
              </a:path>
            </a:pathLst>
          </a:custGeom>
          <a:noFill/>
          <a:ln>
            <a:noFill/>
          </a:ln>
        </p:spPr>
        <p:style>
          <a:lnRef idx="0">
            <a:scrgbClr r="0" g="0" b="0"/>
          </a:lnRef>
          <a:fillRef idx="0">
            <a:scrgbClr r="0" g="0" b="0"/>
          </a:fillRef>
          <a:effectRef idx="0">
            <a:scrgbClr r="0" g="0" b="0"/>
          </a:effectRef>
          <a:fontRef idx="minor"/>
        </p:style>
        <p:txBody>
          <a:bodyPr wrap="none" lIns="88865" tIns="46364" rIns="88865" bIns="46364" anchor="ctr" anchorCtr="1"/>
          <a:lstStyle/>
          <a:p>
            <a:pPr algn="ctr">
              <a:lnSpc>
                <a:spcPct val="78000"/>
              </a:lnSpc>
            </a:pPr>
            <a:r>
              <a:rPr lang="pt-BR" sz="2000" spc="-1" dirty="0">
                <a:solidFill>
                  <a:srgbClr val="000066"/>
                </a:solidFill>
                <a:uFill>
                  <a:solidFill>
                    <a:srgbClr val="FFFFFF"/>
                  </a:solidFill>
                </a:uFill>
                <a:latin typeface="Arial Black"/>
              </a:rPr>
              <a:t>EFD – </a:t>
            </a:r>
            <a:r>
              <a:rPr lang="pt-BR" sz="2000" spc="-1" dirty="0" smtClean="0">
                <a:solidFill>
                  <a:srgbClr val="000066"/>
                </a:solidFill>
                <a:uFill>
                  <a:solidFill>
                    <a:srgbClr val="FFFFFF"/>
                  </a:solidFill>
                </a:uFill>
                <a:latin typeface="Arial Black"/>
              </a:rPr>
              <a:t>Contribuições</a:t>
            </a:r>
            <a:endParaRPr lang="pt-BR" sz="2000" spc="-1" dirty="0">
              <a:solidFill>
                <a:srgbClr val="000000"/>
              </a:solidFill>
              <a:uFill>
                <a:solidFill>
                  <a:srgbClr val="FFFFFF"/>
                </a:solidFill>
              </a:uFill>
              <a:latin typeface="Arial"/>
            </a:endParaRPr>
          </a:p>
        </p:txBody>
      </p:sp>
      <p:sp>
        <p:nvSpPr>
          <p:cNvPr id="28" name="CustomShape 22"/>
          <p:cNvSpPr/>
          <p:nvPr/>
        </p:nvSpPr>
        <p:spPr>
          <a:xfrm>
            <a:off x="8084542" y="2727534"/>
            <a:ext cx="2278484" cy="652858"/>
          </a:xfrm>
          <a:custGeom>
            <a:avLst/>
            <a:gdLst/>
            <a:ahLst/>
            <a:cxnLst/>
            <a:rect l="0" t="0" r="r" b="b"/>
            <a:pathLst>
              <a:path w="5187" h="1572">
                <a:moveTo>
                  <a:pt x="240" y="0"/>
                </a:moveTo>
                <a:cubicBezTo>
                  <a:pt x="120" y="0"/>
                  <a:pt x="0" y="120"/>
                  <a:pt x="0" y="240"/>
                </a:cubicBezTo>
                <a:lnTo>
                  <a:pt x="0" y="1330"/>
                </a:lnTo>
                <a:cubicBezTo>
                  <a:pt x="0" y="1450"/>
                  <a:pt x="120" y="1571"/>
                  <a:pt x="240" y="1571"/>
                </a:cubicBezTo>
                <a:lnTo>
                  <a:pt x="4945" y="1571"/>
                </a:lnTo>
                <a:cubicBezTo>
                  <a:pt x="5065" y="1571"/>
                  <a:pt x="5186" y="1450"/>
                  <a:pt x="5186" y="1330"/>
                </a:cubicBezTo>
                <a:lnTo>
                  <a:pt x="5186" y="240"/>
                </a:lnTo>
                <a:cubicBezTo>
                  <a:pt x="5186" y="120"/>
                  <a:pt x="5065" y="0"/>
                  <a:pt x="4945" y="0"/>
                </a:cubicBezTo>
                <a:lnTo>
                  <a:pt x="240" y="0"/>
                </a:lnTo>
              </a:path>
            </a:pathLst>
          </a:custGeom>
          <a:solidFill>
            <a:srgbClr val="EAEAEA">
              <a:alpha val="50000"/>
            </a:srgbClr>
          </a:solidFill>
          <a:ln w="19080">
            <a:solidFill>
              <a:srgbClr val="B2B2B2"/>
            </a:solidFill>
            <a:miter/>
          </a:ln>
        </p:spPr>
        <p:style>
          <a:lnRef idx="0">
            <a:scrgbClr r="0" g="0" b="0"/>
          </a:lnRef>
          <a:fillRef idx="0">
            <a:scrgbClr r="0" g="0" b="0"/>
          </a:fillRef>
          <a:effectRef idx="0">
            <a:scrgbClr r="0" g="0" b="0"/>
          </a:effectRef>
          <a:fontRef idx="minor"/>
        </p:style>
      </p:sp>
      <p:sp>
        <p:nvSpPr>
          <p:cNvPr id="29" name="CustomShape 23"/>
          <p:cNvSpPr/>
          <p:nvPr/>
        </p:nvSpPr>
        <p:spPr>
          <a:xfrm>
            <a:off x="8077951" y="2774939"/>
            <a:ext cx="1952860" cy="588404"/>
          </a:xfrm>
          <a:custGeom>
            <a:avLst/>
            <a:gdLst/>
            <a:ahLst/>
            <a:cxnLst/>
            <a:rect l="l" t="t" r="r" b="b"/>
            <a:pathLst>
              <a:path w="1" h="1">
                <a:moveTo>
                  <a:pt x="0" y="0"/>
                </a:moveTo>
                <a:lnTo>
                  <a:pt x="1" y="0"/>
                </a:lnTo>
                <a:lnTo>
                  <a:pt x="1" y="1"/>
                </a:lnTo>
                <a:lnTo>
                  <a:pt x="0" y="1"/>
                </a:lnTo>
                <a:close/>
              </a:path>
            </a:pathLst>
          </a:custGeom>
          <a:noFill/>
          <a:ln>
            <a:noFill/>
          </a:ln>
        </p:spPr>
        <p:style>
          <a:lnRef idx="0">
            <a:scrgbClr r="0" g="0" b="0"/>
          </a:lnRef>
          <a:fillRef idx="0">
            <a:scrgbClr r="0" g="0" b="0"/>
          </a:fillRef>
          <a:effectRef idx="0">
            <a:scrgbClr r="0" g="0" b="0"/>
          </a:effectRef>
          <a:fontRef idx="minor"/>
        </p:style>
        <p:txBody>
          <a:bodyPr wrap="none" lIns="88865" tIns="46364" rIns="88865" bIns="46364" anchor="ctr" anchorCtr="1"/>
          <a:lstStyle/>
          <a:p>
            <a:pPr algn="ctr">
              <a:lnSpc>
                <a:spcPct val="78000"/>
              </a:lnSpc>
            </a:pPr>
            <a:r>
              <a:rPr lang="pt-BR" sz="2400" spc="-1" dirty="0">
                <a:solidFill>
                  <a:srgbClr val="000066"/>
                </a:solidFill>
                <a:uFill>
                  <a:solidFill>
                    <a:srgbClr val="FFFFFF"/>
                  </a:solidFill>
                </a:uFill>
                <a:latin typeface="Arial Black"/>
              </a:rPr>
              <a:t>      </a:t>
            </a:r>
            <a:r>
              <a:rPr lang="pt-BR" sz="2400" spc="-1" dirty="0" err="1">
                <a:solidFill>
                  <a:srgbClr val="000066"/>
                </a:solidFill>
                <a:uFill>
                  <a:solidFill>
                    <a:srgbClr val="FFFFFF"/>
                  </a:solidFill>
                </a:uFill>
                <a:latin typeface="Arial Black"/>
              </a:rPr>
              <a:t>eSocial</a:t>
            </a:r>
            <a:endParaRPr lang="pt-BR" sz="2400" spc="-1" dirty="0">
              <a:solidFill>
                <a:srgbClr val="000000"/>
              </a:solidFill>
              <a:uFill>
                <a:solidFill>
                  <a:srgbClr val="FFFFFF"/>
                </a:solidFill>
              </a:uFill>
              <a:latin typeface="Arial"/>
            </a:endParaRPr>
          </a:p>
        </p:txBody>
      </p:sp>
      <p:sp>
        <p:nvSpPr>
          <p:cNvPr id="30" name="CustomShape 24"/>
          <p:cNvSpPr/>
          <p:nvPr/>
        </p:nvSpPr>
        <p:spPr>
          <a:xfrm>
            <a:off x="8314807" y="3921392"/>
            <a:ext cx="1248442" cy="652858"/>
          </a:xfrm>
          <a:custGeom>
            <a:avLst/>
            <a:gdLst/>
            <a:ahLst/>
            <a:cxnLst/>
            <a:rect l="0" t="0" r="r" b="b"/>
            <a:pathLst>
              <a:path w="2843" h="1572">
                <a:moveTo>
                  <a:pt x="240" y="0"/>
                </a:moveTo>
                <a:cubicBezTo>
                  <a:pt x="120" y="0"/>
                  <a:pt x="0" y="120"/>
                  <a:pt x="0" y="240"/>
                </a:cubicBezTo>
                <a:lnTo>
                  <a:pt x="0" y="1330"/>
                </a:lnTo>
                <a:cubicBezTo>
                  <a:pt x="0" y="1450"/>
                  <a:pt x="120" y="1571"/>
                  <a:pt x="240" y="1571"/>
                </a:cubicBezTo>
                <a:lnTo>
                  <a:pt x="2601" y="1571"/>
                </a:lnTo>
                <a:cubicBezTo>
                  <a:pt x="2721" y="1571"/>
                  <a:pt x="2842" y="1450"/>
                  <a:pt x="2842" y="1330"/>
                </a:cubicBezTo>
                <a:lnTo>
                  <a:pt x="2842" y="240"/>
                </a:lnTo>
                <a:cubicBezTo>
                  <a:pt x="2842" y="120"/>
                  <a:pt x="2721" y="0"/>
                  <a:pt x="2601" y="0"/>
                </a:cubicBezTo>
                <a:lnTo>
                  <a:pt x="240" y="0"/>
                </a:lnTo>
              </a:path>
            </a:pathLst>
          </a:custGeom>
          <a:solidFill>
            <a:srgbClr val="EAEAEA">
              <a:alpha val="50000"/>
            </a:srgbClr>
          </a:solidFill>
          <a:ln w="19080">
            <a:solidFill>
              <a:srgbClr val="B2B2B2"/>
            </a:solidFill>
            <a:miter/>
          </a:ln>
        </p:spPr>
        <p:style>
          <a:lnRef idx="0">
            <a:scrgbClr r="0" g="0" b="0"/>
          </a:lnRef>
          <a:fillRef idx="0">
            <a:scrgbClr r="0" g="0" b="0"/>
          </a:fillRef>
          <a:effectRef idx="0">
            <a:scrgbClr r="0" g="0" b="0"/>
          </a:effectRef>
          <a:fontRef idx="minor"/>
        </p:style>
      </p:sp>
      <p:sp>
        <p:nvSpPr>
          <p:cNvPr id="31" name="CustomShape 25"/>
          <p:cNvSpPr/>
          <p:nvPr/>
        </p:nvSpPr>
        <p:spPr>
          <a:xfrm>
            <a:off x="8313049" y="3968797"/>
            <a:ext cx="1065197" cy="588404"/>
          </a:xfrm>
          <a:custGeom>
            <a:avLst/>
            <a:gdLst/>
            <a:ahLst/>
            <a:cxnLst/>
            <a:rect l="l" t="t" r="r" b="b"/>
            <a:pathLst>
              <a:path w="1" h="1">
                <a:moveTo>
                  <a:pt x="0" y="0"/>
                </a:moveTo>
                <a:lnTo>
                  <a:pt x="1" y="0"/>
                </a:lnTo>
                <a:lnTo>
                  <a:pt x="1" y="1"/>
                </a:lnTo>
                <a:lnTo>
                  <a:pt x="0" y="1"/>
                </a:lnTo>
                <a:close/>
              </a:path>
            </a:pathLst>
          </a:custGeom>
          <a:noFill/>
          <a:ln>
            <a:noFill/>
          </a:ln>
        </p:spPr>
        <p:style>
          <a:lnRef idx="0">
            <a:scrgbClr r="0" g="0" b="0"/>
          </a:lnRef>
          <a:fillRef idx="0">
            <a:scrgbClr r="0" g="0" b="0"/>
          </a:fillRef>
          <a:effectRef idx="0">
            <a:scrgbClr r="0" g="0" b="0"/>
          </a:effectRef>
          <a:fontRef idx="minor"/>
        </p:style>
        <p:txBody>
          <a:bodyPr wrap="none" lIns="88865" tIns="46364" rIns="88865" bIns="46364" anchor="ctr" anchorCtr="1"/>
          <a:lstStyle/>
          <a:p>
            <a:pPr algn="ctr">
              <a:lnSpc>
                <a:spcPct val="78000"/>
              </a:lnSpc>
            </a:pPr>
            <a:r>
              <a:rPr lang="pt-BR" sz="2400" spc="-1" dirty="0">
                <a:solidFill>
                  <a:srgbClr val="000000"/>
                </a:solidFill>
                <a:uFill>
                  <a:solidFill>
                    <a:srgbClr val="FFFFFF"/>
                  </a:solidFill>
                </a:uFill>
                <a:latin typeface="Verdana"/>
              </a:rPr>
              <a:t> </a:t>
            </a:r>
            <a:r>
              <a:rPr lang="pt-BR" sz="2400" spc="-1" dirty="0" err="1">
                <a:solidFill>
                  <a:srgbClr val="000066"/>
                </a:solidFill>
                <a:uFill>
                  <a:solidFill>
                    <a:srgbClr val="FFFFFF"/>
                  </a:solidFill>
                </a:uFill>
                <a:latin typeface="Arial Black"/>
              </a:rPr>
              <a:t>NFS-e</a:t>
            </a:r>
            <a:r>
              <a:rPr lang="pt-BR" sz="2400" spc="-1" dirty="0">
                <a:solidFill>
                  <a:srgbClr val="003399"/>
                </a:solidFill>
                <a:uFill>
                  <a:solidFill>
                    <a:srgbClr val="FFFFFF"/>
                  </a:solidFill>
                </a:uFill>
                <a:latin typeface="Arial Black"/>
              </a:rPr>
              <a:t> </a:t>
            </a:r>
            <a:endParaRPr lang="pt-BR" sz="2400" spc="-1" dirty="0">
              <a:solidFill>
                <a:srgbClr val="000000"/>
              </a:solidFill>
              <a:uFill>
                <a:solidFill>
                  <a:srgbClr val="FFFFFF"/>
                </a:solidFill>
              </a:uFill>
              <a:latin typeface="Arial"/>
            </a:endParaRPr>
          </a:p>
        </p:txBody>
      </p:sp>
      <p:sp>
        <p:nvSpPr>
          <p:cNvPr id="32" name="CustomShape 26"/>
          <p:cNvSpPr/>
          <p:nvPr/>
        </p:nvSpPr>
        <p:spPr>
          <a:xfrm>
            <a:off x="7463717" y="2873076"/>
            <a:ext cx="474593" cy="365102"/>
          </a:xfrm>
          <a:custGeom>
            <a:avLst/>
            <a:gdLst/>
            <a:ahLst/>
            <a:cxnLst/>
            <a:rect l="l" t="t" r="r" b="b"/>
            <a:pathLst>
              <a:path w="259" h="198">
                <a:moveTo>
                  <a:pt x="259" y="94"/>
                </a:moveTo>
                <a:lnTo>
                  <a:pt x="127" y="0"/>
                </a:lnTo>
                <a:lnTo>
                  <a:pt x="127" y="50"/>
                </a:lnTo>
                <a:lnTo>
                  <a:pt x="0" y="54"/>
                </a:lnTo>
                <a:lnTo>
                  <a:pt x="4" y="152"/>
                </a:lnTo>
                <a:lnTo>
                  <a:pt x="132" y="148"/>
                </a:lnTo>
                <a:lnTo>
                  <a:pt x="134" y="198"/>
                </a:lnTo>
                <a:lnTo>
                  <a:pt x="259" y="94"/>
                </a:lnTo>
              </a:path>
            </a:pathLst>
          </a:custGeom>
          <a:solidFill>
            <a:srgbClr val="BC7B24"/>
          </a:solidFill>
          <a:ln>
            <a:noFill/>
          </a:ln>
          <a:effectLst>
            <a:outerShdw dist="75596" dir="1064680">
              <a:srgbClr val="000000">
                <a:alpha val="35000"/>
              </a:srgbClr>
            </a:outerShdw>
          </a:effectLst>
        </p:spPr>
        <p:style>
          <a:lnRef idx="0">
            <a:scrgbClr r="0" g="0" b="0"/>
          </a:lnRef>
          <a:fillRef idx="0">
            <a:scrgbClr r="0" g="0" b="0"/>
          </a:fillRef>
          <a:effectRef idx="0">
            <a:scrgbClr r="0" g="0" b="0"/>
          </a:effectRef>
          <a:fontRef idx="minor"/>
        </p:style>
      </p:sp>
      <p:sp>
        <p:nvSpPr>
          <p:cNvPr id="33" name="CustomShape 27"/>
          <p:cNvSpPr/>
          <p:nvPr/>
        </p:nvSpPr>
        <p:spPr>
          <a:xfrm>
            <a:off x="5530092" y="6488747"/>
            <a:ext cx="1881996" cy="880319"/>
          </a:xfrm>
          <a:custGeom>
            <a:avLst/>
            <a:gdLst/>
            <a:ahLst/>
            <a:cxnLst/>
            <a:rect l="0" t="0" r="r" b="b"/>
            <a:pathLst>
              <a:path w="3340" h="2119">
                <a:moveTo>
                  <a:pt x="323" y="0"/>
                </a:moveTo>
                <a:cubicBezTo>
                  <a:pt x="161" y="0"/>
                  <a:pt x="0" y="161"/>
                  <a:pt x="0" y="323"/>
                </a:cubicBezTo>
                <a:lnTo>
                  <a:pt x="0" y="1794"/>
                </a:lnTo>
                <a:cubicBezTo>
                  <a:pt x="0" y="1956"/>
                  <a:pt x="161" y="2118"/>
                  <a:pt x="323" y="2118"/>
                </a:cubicBezTo>
                <a:lnTo>
                  <a:pt x="3016" y="2118"/>
                </a:lnTo>
                <a:cubicBezTo>
                  <a:pt x="3177" y="2118"/>
                  <a:pt x="3339" y="1956"/>
                  <a:pt x="3339" y="1794"/>
                </a:cubicBezTo>
                <a:lnTo>
                  <a:pt x="3339" y="323"/>
                </a:lnTo>
                <a:cubicBezTo>
                  <a:pt x="3339" y="161"/>
                  <a:pt x="3177" y="0"/>
                  <a:pt x="3016" y="0"/>
                </a:cubicBezTo>
                <a:lnTo>
                  <a:pt x="323" y="0"/>
                </a:lnTo>
              </a:path>
            </a:pathLst>
          </a:custGeom>
          <a:solidFill>
            <a:srgbClr val="EAEAEA">
              <a:alpha val="50000"/>
            </a:srgbClr>
          </a:solidFill>
          <a:ln w="19080">
            <a:solidFill>
              <a:srgbClr val="B2B2B2"/>
            </a:solidFill>
            <a:miter/>
          </a:ln>
        </p:spPr>
        <p:style>
          <a:lnRef idx="0">
            <a:scrgbClr r="0" g="0" b="0"/>
          </a:lnRef>
          <a:fillRef idx="0">
            <a:scrgbClr r="0" g="0" b="0"/>
          </a:fillRef>
          <a:effectRef idx="0">
            <a:scrgbClr r="0" g="0" b="0"/>
          </a:effectRef>
          <a:fontRef idx="minor"/>
        </p:style>
      </p:sp>
      <p:sp>
        <p:nvSpPr>
          <p:cNvPr id="34" name="CustomShape 28"/>
          <p:cNvSpPr/>
          <p:nvPr/>
        </p:nvSpPr>
        <p:spPr>
          <a:xfrm>
            <a:off x="5842461" y="6550706"/>
            <a:ext cx="1257231" cy="791747"/>
          </a:xfrm>
          <a:custGeom>
            <a:avLst/>
            <a:gdLst/>
            <a:ahLst/>
            <a:cxnLst/>
            <a:rect l="l" t="t" r="r" b="b"/>
            <a:pathLst>
              <a:path w="1" h="1">
                <a:moveTo>
                  <a:pt x="0" y="0"/>
                </a:moveTo>
                <a:lnTo>
                  <a:pt x="1" y="0"/>
                </a:lnTo>
                <a:lnTo>
                  <a:pt x="1" y="1"/>
                </a:lnTo>
                <a:lnTo>
                  <a:pt x="0" y="1"/>
                </a:lnTo>
                <a:close/>
              </a:path>
            </a:pathLst>
          </a:custGeom>
          <a:noFill/>
          <a:ln>
            <a:noFill/>
          </a:ln>
        </p:spPr>
        <p:style>
          <a:lnRef idx="0">
            <a:scrgbClr r="0" g="0" b="0"/>
          </a:lnRef>
          <a:fillRef idx="0">
            <a:scrgbClr r="0" g="0" b="0"/>
          </a:fillRef>
          <a:effectRef idx="0">
            <a:scrgbClr r="0" g="0" b="0"/>
          </a:effectRef>
          <a:fontRef idx="minor"/>
        </p:style>
        <p:txBody>
          <a:bodyPr wrap="none" lIns="88865" tIns="46364" rIns="88865" bIns="46364" anchor="ctr" anchorCtr="1"/>
          <a:lstStyle/>
          <a:p>
            <a:pPr algn="ctr">
              <a:lnSpc>
                <a:spcPct val="78000"/>
              </a:lnSpc>
            </a:pPr>
            <a:r>
              <a:rPr lang="pt-BR" sz="2400" spc="-1" dirty="0" err="1">
                <a:solidFill>
                  <a:srgbClr val="000066"/>
                </a:solidFill>
                <a:uFill>
                  <a:solidFill>
                    <a:srgbClr val="FFFFFF"/>
                  </a:solidFill>
                </a:uFill>
                <a:latin typeface="Arial Black"/>
              </a:rPr>
              <a:t>EFD-IRPJ</a:t>
            </a:r>
            <a:endParaRPr lang="pt-BR" sz="2400" spc="-1" dirty="0">
              <a:solidFill>
                <a:srgbClr val="000000"/>
              </a:solidFill>
              <a:uFill>
                <a:solidFill>
                  <a:srgbClr val="FFFFFF"/>
                </a:solidFill>
              </a:uFill>
              <a:latin typeface="Arial"/>
            </a:endParaRPr>
          </a:p>
          <a:p>
            <a:pPr algn="ctr">
              <a:lnSpc>
                <a:spcPct val="78000"/>
              </a:lnSpc>
            </a:pPr>
            <a:r>
              <a:rPr lang="pt-BR" sz="2400" spc="-1" dirty="0">
                <a:solidFill>
                  <a:srgbClr val="000066"/>
                </a:solidFill>
                <a:uFill>
                  <a:solidFill>
                    <a:srgbClr val="FFFFFF"/>
                  </a:solidFill>
                </a:uFill>
                <a:latin typeface="Arial Black"/>
              </a:rPr>
              <a:t>(</a:t>
            </a:r>
            <a:r>
              <a:rPr lang="pt-BR" sz="2400" spc="-1" dirty="0" err="1">
                <a:solidFill>
                  <a:srgbClr val="000066"/>
                </a:solidFill>
                <a:uFill>
                  <a:solidFill>
                    <a:srgbClr val="FFFFFF"/>
                  </a:solidFill>
                </a:uFill>
                <a:latin typeface="Arial Black"/>
              </a:rPr>
              <a:t>ECF</a:t>
            </a:r>
            <a:r>
              <a:rPr lang="pt-BR" sz="2400" spc="-1" dirty="0">
                <a:solidFill>
                  <a:srgbClr val="000066"/>
                </a:solidFill>
                <a:uFill>
                  <a:solidFill>
                    <a:srgbClr val="FFFFFF"/>
                  </a:solidFill>
                </a:uFill>
                <a:latin typeface="Arial Black"/>
              </a:rPr>
              <a:t>)</a:t>
            </a:r>
            <a:r>
              <a:rPr lang="pt-BR" sz="2400" spc="-1" dirty="0">
                <a:solidFill>
                  <a:srgbClr val="003399"/>
                </a:solidFill>
                <a:uFill>
                  <a:solidFill>
                    <a:srgbClr val="FFFFFF"/>
                  </a:solidFill>
                </a:uFill>
                <a:latin typeface="Arial Black"/>
              </a:rPr>
              <a:t> </a:t>
            </a:r>
            <a:endParaRPr lang="pt-BR" sz="2400" spc="-1" dirty="0">
              <a:solidFill>
                <a:srgbClr val="000000"/>
              </a:solidFill>
              <a:uFill>
                <a:solidFill>
                  <a:srgbClr val="FFFFFF"/>
                </a:solidFill>
              </a:uFill>
              <a:latin typeface="Arial"/>
            </a:endParaRPr>
          </a:p>
        </p:txBody>
      </p:sp>
      <p:sp>
        <p:nvSpPr>
          <p:cNvPr id="35" name="CustomShape 29"/>
          <p:cNvSpPr/>
          <p:nvPr/>
        </p:nvSpPr>
        <p:spPr>
          <a:xfrm>
            <a:off x="4346247" y="5848779"/>
            <a:ext cx="348913" cy="438288"/>
          </a:xfrm>
          <a:custGeom>
            <a:avLst/>
            <a:gdLst/>
            <a:ahLst/>
            <a:cxnLst/>
            <a:rect l="l" t="t" r="r" b="b"/>
            <a:pathLst>
              <a:path w="190" h="237">
                <a:moveTo>
                  <a:pt x="21" y="237"/>
                </a:moveTo>
                <a:lnTo>
                  <a:pt x="171" y="185"/>
                </a:lnTo>
                <a:lnTo>
                  <a:pt x="126" y="157"/>
                </a:lnTo>
                <a:lnTo>
                  <a:pt x="190" y="54"/>
                </a:lnTo>
                <a:lnTo>
                  <a:pt x="107" y="0"/>
                </a:lnTo>
                <a:lnTo>
                  <a:pt x="44" y="102"/>
                </a:lnTo>
                <a:lnTo>
                  <a:pt x="0" y="77"/>
                </a:lnTo>
                <a:lnTo>
                  <a:pt x="21" y="237"/>
                </a:lnTo>
              </a:path>
            </a:pathLst>
          </a:custGeom>
          <a:solidFill>
            <a:srgbClr val="BC7B24"/>
          </a:solidFill>
          <a:ln>
            <a:noFill/>
          </a:ln>
          <a:effectLst>
            <a:outerShdw dist="110430" dir="722554">
              <a:srgbClr val="000000">
                <a:alpha val="35000"/>
              </a:srgbClr>
            </a:outerShdw>
          </a:effectLst>
        </p:spPr>
        <p:style>
          <a:lnRef idx="0">
            <a:scrgbClr r="0" g="0" b="0"/>
          </a:lnRef>
          <a:fillRef idx="0">
            <a:scrgbClr r="0" g="0" b="0"/>
          </a:fillRef>
          <a:effectRef idx="0">
            <a:scrgbClr r="0" g="0" b="0"/>
          </a:effectRef>
          <a:fontRef idx="minor"/>
        </p:style>
      </p:sp>
      <p:sp>
        <p:nvSpPr>
          <p:cNvPr id="36" name="CustomShape 30"/>
          <p:cNvSpPr/>
          <p:nvPr/>
        </p:nvSpPr>
        <p:spPr>
          <a:xfrm>
            <a:off x="2850402" y="5256632"/>
            <a:ext cx="658717" cy="207085"/>
          </a:xfrm>
          <a:custGeom>
            <a:avLst/>
            <a:gdLst/>
            <a:ahLst/>
            <a:cxnLst/>
            <a:rect l="l" t="t" r="r" b="b"/>
            <a:pathLst>
              <a:path w="190" h="237">
                <a:moveTo>
                  <a:pt x="21" y="237"/>
                </a:moveTo>
                <a:lnTo>
                  <a:pt x="171" y="185"/>
                </a:lnTo>
                <a:lnTo>
                  <a:pt x="126" y="157"/>
                </a:lnTo>
                <a:lnTo>
                  <a:pt x="190" y="54"/>
                </a:lnTo>
                <a:lnTo>
                  <a:pt x="107" y="0"/>
                </a:lnTo>
                <a:lnTo>
                  <a:pt x="44" y="102"/>
                </a:lnTo>
                <a:lnTo>
                  <a:pt x="0" y="77"/>
                </a:lnTo>
                <a:lnTo>
                  <a:pt x="21" y="237"/>
                </a:lnTo>
              </a:path>
            </a:pathLst>
          </a:custGeom>
          <a:solidFill>
            <a:srgbClr val="BC7B24"/>
          </a:solidFill>
          <a:ln>
            <a:noFill/>
          </a:ln>
          <a:effectLst>
            <a:outerShdw dist="110430" dir="722554">
              <a:srgbClr val="000000">
                <a:alpha val="35000"/>
              </a:srgbClr>
            </a:outerShdw>
          </a:effectLst>
        </p:spPr>
        <p:style>
          <a:lnRef idx="0">
            <a:scrgbClr r="0" g="0" b="0"/>
          </a:lnRef>
          <a:fillRef idx="0">
            <a:scrgbClr r="0" g="0" b="0"/>
          </a:fillRef>
          <a:effectRef idx="0">
            <a:scrgbClr r="0" g="0" b="0"/>
          </a:effectRef>
          <a:fontRef idx="minor"/>
        </p:style>
      </p:sp>
      <p:sp>
        <p:nvSpPr>
          <p:cNvPr id="38" name="CustomShape 32"/>
          <p:cNvSpPr/>
          <p:nvPr/>
        </p:nvSpPr>
        <p:spPr>
          <a:xfrm>
            <a:off x="7463717" y="1695436"/>
            <a:ext cx="474593" cy="365102"/>
          </a:xfrm>
          <a:custGeom>
            <a:avLst/>
            <a:gdLst/>
            <a:ahLst/>
            <a:cxnLst/>
            <a:rect l="l" t="t" r="r" b="b"/>
            <a:pathLst>
              <a:path w="259" h="198">
                <a:moveTo>
                  <a:pt x="259" y="94"/>
                </a:moveTo>
                <a:lnTo>
                  <a:pt x="127" y="0"/>
                </a:lnTo>
                <a:lnTo>
                  <a:pt x="127" y="50"/>
                </a:lnTo>
                <a:lnTo>
                  <a:pt x="0" y="54"/>
                </a:lnTo>
                <a:lnTo>
                  <a:pt x="4" y="152"/>
                </a:lnTo>
                <a:lnTo>
                  <a:pt x="132" y="148"/>
                </a:lnTo>
                <a:lnTo>
                  <a:pt x="134" y="198"/>
                </a:lnTo>
                <a:lnTo>
                  <a:pt x="259" y="94"/>
                </a:lnTo>
              </a:path>
            </a:pathLst>
          </a:custGeom>
          <a:solidFill>
            <a:srgbClr val="BC7B24"/>
          </a:solidFill>
          <a:ln>
            <a:noFill/>
          </a:ln>
          <a:effectLst>
            <a:outerShdw dist="75596" dir="1064680">
              <a:srgbClr val="000000">
                <a:alpha val="35000"/>
              </a:srgbClr>
            </a:outerShdw>
          </a:effectLst>
        </p:spPr>
        <p:style>
          <a:lnRef idx="0">
            <a:scrgbClr r="0" g="0" b="0"/>
          </a:lnRef>
          <a:fillRef idx="0">
            <a:scrgbClr r="0" g="0" b="0"/>
          </a:fillRef>
          <a:effectRef idx="0">
            <a:scrgbClr r="0" g="0" b="0"/>
          </a:effectRef>
          <a:fontRef idx="minor"/>
        </p:style>
      </p:sp>
      <p:sp>
        <p:nvSpPr>
          <p:cNvPr id="39" name="CustomShape 33"/>
          <p:cNvSpPr/>
          <p:nvPr/>
        </p:nvSpPr>
        <p:spPr>
          <a:xfrm>
            <a:off x="8142987" y="1482529"/>
            <a:ext cx="2278484" cy="652858"/>
          </a:xfrm>
          <a:custGeom>
            <a:avLst/>
            <a:gdLst/>
            <a:ahLst/>
            <a:cxnLst/>
            <a:rect l="0" t="0" r="r" b="b"/>
            <a:pathLst>
              <a:path w="5187" h="1572">
                <a:moveTo>
                  <a:pt x="240" y="0"/>
                </a:moveTo>
                <a:cubicBezTo>
                  <a:pt x="120" y="0"/>
                  <a:pt x="0" y="120"/>
                  <a:pt x="0" y="240"/>
                </a:cubicBezTo>
                <a:lnTo>
                  <a:pt x="0" y="1330"/>
                </a:lnTo>
                <a:cubicBezTo>
                  <a:pt x="0" y="1450"/>
                  <a:pt x="120" y="1571"/>
                  <a:pt x="240" y="1571"/>
                </a:cubicBezTo>
                <a:lnTo>
                  <a:pt x="4945" y="1571"/>
                </a:lnTo>
                <a:cubicBezTo>
                  <a:pt x="5065" y="1571"/>
                  <a:pt x="5186" y="1450"/>
                  <a:pt x="5186" y="1330"/>
                </a:cubicBezTo>
                <a:lnTo>
                  <a:pt x="5186" y="240"/>
                </a:lnTo>
                <a:cubicBezTo>
                  <a:pt x="5186" y="120"/>
                  <a:pt x="5065" y="0"/>
                  <a:pt x="4945" y="0"/>
                </a:cubicBezTo>
                <a:lnTo>
                  <a:pt x="240" y="0"/>
                </a:lnTo>
              </a:path>
            </a:pathLst>
          </a:custGeom>
          <a:solidFill>
            <a:srgbClr val="EAEAEA">
              <a:alpha val="50000"/>
            </a:srgbClr>
          </a:solidFill>
          <a:ln w="19080">
            <a:solidFill>
              <a:srgbClr val="B2B2B2"/>
            </a:solidFill>
            <a:miter/>
          </a:ln>
        </p:spPr>
        <p:style>
          <a:lnRef idx="0">
            <a:scrgbClr r="0" g="0" b="0"/>
          </a:lnRef>
          <a:fillRef idx="0">
            <a:scrgbClr r="0" g="0" b="0"/>
          </a:fillRef>
          <a:effectRef idx="0">
            <a:scrgbClr r="0" g="0" b="0"/>
          </a:effectRef>
          <a:fontRef idx="minor"/>
        </p:style>
      </p:sp>
      <p:sp>
        <p:nvSpPr>
          <p:cNvPr id="40" name="CustomShape 34"/>
          <p:cNvSpPr/>
          <p:nvPr/>
        </p:nvSpPr>
        <p:spPr>
          <a:xfrm>
            <a:off x="8012914" y="1514756"/>
            <a:ext cx="1952860" cy="588404"/>
          </a:xfrm>
          <a:custGeom>
            <a:avLst/>
            <a:gdLst/>
            <a:ahLst/>
            <a:cxnLst/>
            <a:rect l="l" t="t" r="r" b="b"/>
            <a:pathLst>
              <a:path w="1" h="1">
                <a:moveTo>
                  <a:pt x="0" y="0"/>
                </a:moveTo>
                <a:lnTo>
                  <a:pt x="1" y="0"/>
                </a:lnTo>
                <a:lnTo>
                  <a:pt x="1" y="1"/>
                </a:lnTo>
                <a:lnTo>
                  <a:pt x="0" y="1"/>
                </a:lnTo>
                <a:close/>
              </a:path>
            </a:pathLst>
          </a:custGeom>
          <a:noFill/>
          <a:ln>
            <a:noFill/>
          </a:ln>
        </p:spPr>
        <p:style>
          <a:lnRef idx="0">
            <a:scrgbClr r="0" g="0" b="0"/>
          </a:lnRef>
          <a:fillRef idx="0">
            <a:scrgbClr r="0" g="0" b="0"/>
          </a:fillRef>
          <a:effectRef idx="0">
            <a:scrgbClr r="0" g="0" b="0"/>
          </a:effectRef>
          <a:fontRef idx="minor"/>
        </p:style>
        <p:txBody>
          <a:bodyPr wrap="none" lIns="88865" tIns="46364" rIns="88865" bIns="46364" anchor="ctr" anchorCtr="1"/>
          <a:lstStyle/>
          <a:p>
            <a:pPr algn="ctr">
              <a:lnSpc>
                <a:spcPct val="78000"/>
              </a:lnSpc>
            </a:pPr>
            <a:r>
              <a:rPr lang="pt-BR" sz="2400" spc="-1" dirty="0">
                <a:solidFill>
                  <a:srgbClr val="000066"/>
                </a:solidFill>
                <a:uFill>
                  <a:solidFill>
                    <a:srgbClr val="FFFFFF"/>
                  </a:solidFill>
                </a:uFill>
                <a:latin typeface="Arial Black"/>
              </a:rPr>
              <a:t>      </a:t>
            </a:r>
            <a:r>
              <a:rPr lang="pt-BR" sz="2400" spc="-1" dirty="0" err="1">
                <a:solidFill>
                  <a:srgbClr val="000066"/>
                </a:solidFill>
                <a:uFill>
                  <a:solidFill>
                    <a:srgbClr val="FFFFFF"/>
                  </a:solidFill>
                </a:uFill>
                <a:latin typeface="Arial Black"/>
              </a:rPr>
              <a:t>Reinf</a:t>
            </a:r>
            <a:endParaRPr lang="pt-BR" sz="2400" spc="-1" dirty="0">
              <a:solidFill>
                <a:srgbClr val="000000"/>
              </a:solidFill>
              <a:uFill>
                <a:solidFill>
                  <a:srgbClr val="FFFFFF"/>
                </a:solidFill>
              </a:uFill>
              <a:latin typeface="Arial"/>
            </a:endParaRPr>
          </a:p>
        </p:txBody>
      </p:sp>
      <p:pic>
        <p:nvPicPr>
          <p:cNvPr id="41" name="Imagem 40"/>
          <p:cNvPicPr/>
          <p:nvPr/>
        </p:nvPicPr>
        <p:blipFill>
          <a:blip r:embed="rId2"/>
          <a:stretch/>
        </p:blipFill>
        <p:spPr>
          <a:xfrm>
            <a:off x="3290279" y="2135387"/>
            <a:ext cx="4966523" cy="3328330"/>
          </a:xfrm>
          <a:prstGeom prst="rect">
            <a:avLst/>
          </a:prstGeom>
          <a:ln>
            <a:noFill/>
          </a:ln>
        </p:spPr>
      </p:pic>
      <p:pic>
        <p:nvPicPr>
          <p:cNvPr id="42" name="Imagem 41" descr="Sped.png"/>
          <p:cNvPicPr>
            <a:picLocks noChangeAspect="1"/>
          </p:cNvPicPr>
          <p:nvPr/>
        </p:nvPicPr>
        <p:blipFill>
          <a:blip r:embed="rId3"/>
          <a:stretch>
            <a:fillRect/>
          </a:stretch>
        </p:blipFill>
        <p:spPr>
          <a:xfrm>
            <a:off x="3724467" y="2232429"/>
            <a:ext cx="3575261" cy="3383218"/>
          </a:xfrm>
          <a:prstGeom prst="rect">
            <a:avLst/>
          </a:prstGeom>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496460" y="1279862"/>
            <a:ext cx="9518856" cy="641147"/>
          </a:xfrm>
          <a:prstGeom prst="rect">
            <a:avLst/>
          </a:prstGeom>
          <a:noFill/>
          <a:ln w="9525" cap="flat">
            <a:noFill/>
            <a:round/>
            <a:headEnd/>
            <a:tailEnd/>
          </a:ln>
          <a:effectLst/>
        </p:spPr>
        <p:txBody>
          <a:bodyPr lIns="88908" tIns="44454" rIns="88908" bIns="44454"/>
          <a:lstStyle/>
          <a:p>
            <a:pPr>
              <a:spcBef>
                <a:spcPts val="309"/>
              </a:spcBef>
              <a:spcAft>
                <a:spcPts val="878"/>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Lst>
            </a:pPr>
            <a:r>
              <a:rPr lang="pt-BR" sz="3800" b="1" dirty="0" err="1" smtClean="0">
                <a:solidFill>
                  <a:srgbClr val="000080"/>
                </a:solidFill>
                <a:latin typeface="Verdana" pitchFamily="34" charset="0"/>
                <a:ea typeface="Verdana" pitchFamily="34" charset="0"/>
                <a:cs typeface="Verdana" pitchFamily="34" charset="0"/>
              </a:rPr>
              <a:t>CAEPF</a:t>
            </a:r>
            <a:endParaRPr lang="pt-BR" sz="3800" b="1" dirty="0">
              <a:solidFill>
                <a:srgbClr val="000080"/>
              </a:solidFill>
              <a:latin typeface="Verdana" pitchFamily="34" charset="0"/>
              <a:ea typeface="Verdana" pitchFamily="34" charset="0"/>
              <a:cs typeface="Verdana" pitchFamily="34" charset="0"/>
            </a:endParaRPr>
          </a:p>
        </p:txBody>
      </p:sp>
      <p:sp>
        <p:nvSpPr>
          <p:cNvPr id="3" name="Text Box 1"/>
          <p:cNvSpPr txBox="1">
            <a:spLocks noChangeArrowheads="1"/>
          </p:cNvSpPr>
          <p:nvPr/>
        </p:nvSpPr>
        <p:spPr bwMode="auto">
          <a:xfrm>
            <a:off x="437320" y="2199588"/>
            <a:ext cx="10593211" cy="5190248"/>
          </a:xfrm>
          <a:prstGeom prst="rect">
            <a:avLst/>
          </a:prstGeom>
          <a:noFill/>
          <a:ln w="9525" cap="flat">
            <a:noFill/>
            <a:round/>
            <a:headEnd/>
            <a:tailEnd/>
          </a:ln>
          <a:effectLst/>
        </p:spPr>
        <p:txBody>
          <a:bodyPr lIns="88908" tIns="44454" rIns="88908" bIns="44454"/>
          <a:lstStyle/>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Obrigados à inscrição no </a:t>
            </a:r>
            <a:r>
              <a:rPr lang="pt-BR" sz="2800" b="1" dirty="0" err="1" smtClean="0">
                <a:solidFill>
                  <a:srgbClr val="000080"/>
                </a:solidFill>
                <a:latin typeface="Verdana" pitchFamily="34" charset="0"/>
                <a:ea typeface="Verdana" pitchFamily="34" charset="0"/>
                <a:cs typeface="Verdana" pitchFamily="34" charset="0"/>
              </a:rPr>
              <a:t>CAEPF</a:t>
            </a:r>
            <a:r>
              <a:rPr lang="pt-BR" sz="2800" b="1" dirty="0" smtClean="0">
                <a:solidFill>
                  <a:srgbClr val="000080"/>
                </a:solidFill>
                <a:latin typeface="Verdana" pitchFamily="34" charset="0"/>
                <a:ea typeface="Verdana" pitchFamily="34" charset="0"/>
                <a:cs typeface="Verdana" pitchFamily="34" charset="0"/>
              </a:rPr>
              <a:t>:</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 Contribuinte individual que tenha trabalhadores a seu serviço;</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Produtor Rural;</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PF não produtor rural que adquire produção rural para venda, no varejo, a consumidor PF;</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Segurado Especial.</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endParaRPr lang="pt-BR" sz="2800" b="1" dirty="0" smtClean="0">
              <a:solidFill>
                <a:srgbClr val="000080"/>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442868817"/>
      </p:ext>
    </p:extLst>
  </p:cSld>
  <p:clrMapOvr>
    <a:masterClrMapping/>
  </p:clrMapOvr>
  <p:transition>
    <p:fade thruBlk="1"/>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496460" y="1279862"/>
            <a:ext cx="9518856" cy="641147"/>
          </a:xfrm>
          <a:prstGeom prst="rect">
            <a:avLst/>
          </a:prstGeom>
          <a:noFill/>
          <a:ln w="9525" cap="flat">
            <a:noFill/>
            <a:round/>
            <a:headEnd/>
            <a:tailEnd/>
          </a:ln>
          <a:effectLst/>
        </p:spPr>
        <p:txBody>
          <a:bodyPr lIns="88908" tIns="44454" rIns="88908" bIns="44454"/>
          <a:lstStyle/>
          <a:p>
            <a:pPr>
              <a:spcBef>
                <a:spcPts val="309"/>
              </a:spcBef>
              <a:spcAft>
                <a:spcPts val="878"/>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Lst>
            </a:pPr>
            <a:r>
              <a:rPr lang="pt-BR" sz="3800" b="1" dirty="0" err="1" smtClean="0">
                <a:solidFill>
                  <a:srgbClr val="000080"/>
                </a:solidFill>
                <a:latin typeface="Verdana" pitchFamily="34" charset="0"/>
                <a:ea typeface="Verdana" pitchFamily="34" charset="0"/>
                <a:cs typeface="Verdana" pitchFamily="34" charset="0"/>
              </a:rPr>
              <a:t>CAEPF</a:t>
            </a:r>
            <a:endParaRPr lang="pt-BR" sz="3800" b="1" dirty="0">
              <a:solidFill>
                <a:srgbClr val="000080"/>
              </a:solidFill>
              <a:latin typeface="Verdana" pitchFamily="34" charset="0"/>
              <a:ea typeface="Verdana" pitchFamily="34" charset="0"/>
              <a:cs typeface="Verdana" pitchFamily="34" charset="0"/>
            </a:endParaRPr>
          </a:p>
        </p:txBody>
      </p:sp>
      <p:sp>
        <p:nvSpPr>
          <p:cNvPr id="3" name="Text Box 1"/>
          <p:cNvSpPr txBox="1">
            <a:spLocks noChangeArrowheads="1"/>
          </p:cNvSpPr>
          <p:nvPr/>
        </p:nvSpPr>
        <p:spPr bwMode="auto">
          <a:xfrm>
            <a:off x="437320" y="2199588"/>
            <a:ext cx="10593211" cy="5190248"/>
          </a:xfrm>
          <a:prstGeom prst="rect">
            <a:avLst/>
          </a:prstGeom>
          <a:noFill/>
          <a:ln w="9525" cap="flat">
            <a:noFill/>
            <a:round/>
            <a:headEnd/>
            <a:tailEnd/>
          </a:ln>
          <a:effectLst/>
        </p:spPr>
        <p:txBody>
          <a:bodyPr lIns="88908" tIns="44454" rIns="88908" bIns="44454"/>
          <a:lstStyle/>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Segurado Especial Obrigado à inscrição no </a:t>
            </a:r>
            <a:r>
              <a:rPr lang="pt-BR" sz="2800" b="1" dirty="0" err="1" smtClean="0">
                <a:solidFill>
                  <a:srgbClr val="000080"/>
                </a:solidFill>
                <a:latin typeface="Verdana" pitchFamily="34" charset="0"/>
                <a:ea typeface="Verdana" pitchFamily="34" charset="0"/>
                <a:cs typeface="Verdana" pitchFamily="34" charset="0"/>
              </a:rPr>
              <a:t>CAEPF</a:t>
            </a:r>
            <a:r>
              <a:rPr lang="pt-BR" sz="2800" b="1" dirty="0" smtClean="0">
                <a:solidFill>
                  <a:srgbClr val="000080"/>
                </a:solidFill>
                <a:latin typeface="Verdana" pitchFamily="34" charset="0"/>
                <a:ea typeface="Verdana" pitchFamily="34" charset="0"/>
                <a:cs typeface="Verdana" pitchFamily="34" charset="0"/>
              </a:rPr>
              <a:t>:</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 Quando responsável pelo recolhimento da contribuição incidente sobre:</a:t>
            </a:r>
          </a:p>
          <a:p>
            <a:pPr lvl="2">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 Comercialização da sua produção;</a:t>
            </a:r>
          </a:p>
          <a:p>
            <a:pPr lvl="2">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 A remuneração do empregado contratado por prazo determinado.</a:t>
            </a:r>
          </a:p>
        </p:txBody>
      </p:sp>
    </p:spTree>
    <p:extLst>
      <p:ext uri="{BB962C8B-B14F-4D97-AF65-F5344CB8AC3E}">
        <p14:creationId xmlns:p14="http://schemas.microsoft.com/office/powerpoint/2010/main" val="3071465631"/>
      </p:ext>
    </p:extLst>
  </p:cSld>
  <p:clrMapOvr>
    <a:masterClrMapping/>
  </p:clrMapOvr>
  <p:transition>
    <p:fade thruBlk="1"/>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496460" y="1279862"/>
            <a:ext cx="9518856" cy="641147"/>
          </a:xfrm>
          <a:prstGeom prst="rect">
            <a:avLst/>
          </a:prstGeom>
          <a:noFill/>
          <a:ln w="9525" cap="flat">
            <a:noFill/>
            <a:round/>
            <a:headEnd/>
            <a:tailEnd/>
          </a:ln>
          <a:effectLst/>
        </p:spPr>
        <p:txBody>
          <a:bodyPr lIns="88908" tIns="44454" rIns="88908" bIns="44454"/>
          <a:lstStyle/>
          <a:p>
            <a:pPr>
              <a:spcBef>
                <a:spcPts val="309"/>
              </a:spcBef>
              <a:spcAft>
                <a:spcPts val="878"/>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Lst>
            </a:pPr>
            <a:r>
              <a:rPr lang="pt-BR" sz="3800" b="1" dirty="0" err="1" smtClean="0">
                <a:solidFill>
                  <a:srgbClr val="000080"/>
                </a:solidFill>
                <a:latin typeface="Verdana" pitchFamily="34" charset="0"/>
                <a:ea typeface="Verdana" pitchFamily="34" charset="0"/>
                <a:cs typeface="Verdana" pitchFamily="34" charset="0"/>
              </a:rPr>
              <a:t>CAEPF</a:t>
            </a:r>
            <a:endParaRPr lang="pt-BR" sz="3800" b="1" dirty="0">
              <a:solidFill>
                <a:srgbClr val="000080"/>
              </a:solidFill>
              <a:latin typeface="Verdana" pitchFamily="34" charset="0"/>
              <a:ea typeface="Verdana" pitchFamily="34" charset="0"/>
              <a:cs typeface="Verdana" pitchFamily="34" charset="0"/>
            </a:endParaRPr>
          </a:p>
        </p:txBody>
      </p:sp>
      <p:sp>
        <p:nvSpPr>
          <p:cNvPr id="3" name="Text Box 1"/>
          <p:cNvSpPr txBox="1">
            <a:spLocks noChangeArrowheads="1"/>
          </p:cNvSpPr>
          <p:nvPr/>
        </p:nvSpPr>
        <p:spPr bwMode="auto">
          <a:xfrm>
            <a:off x="437320" y="2199588"/>
            <a:ext cx="10593211" cy="5190248"/>
          </a:xfrm>
          <a:prstGeom prst="rect">
            <a:avLst/>
          </a:prstGeom>
          <a:noFill/>
          <a:ln w="9525" cap="flat">
            <a:noFill/>
            <a:round/>
            <a:headEnd/>
            <a:tailEnd/>
          </a:ln>
          <a:effectLst/>
        </p:spPr>
        <p:txBody>
          <a:bodyPr lIns="88908" tIns="44454" rIns="88908" bIns="44454"/>
          <a:lstStyle/>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O </a:t>
            </a:r>
            <a:r>
              <a:rPr lang="pt-BR" sz="2800" b="1" dirty="0" err="1" smtClean="0">
                <a:solidFill>
                  <a:srgbClr val="000080"/>
                </a:solidFill>
                <a:latin typeface="Verdana" pitchFamily="34" charset="0"/>
                <a:ea typeface="Verdana" pitchFamily="34" charset="0"/>
                <a:cs typeface="Verdana" pitchFamily="34" charset="0"/>
              </a:rPr>
              <a:t>CAEPF</a:t>
            </a:r>
            <a:r>
              <a:rPr lang="pt-BR" sz="2800" b="1" dirty="0" smtClean="0">
                <a:solidFill>
                  <a:srgbClr val="000080"/>
                </a:solidFill>
                <a:latin typeface="Verdana" pitchFamily="34" charset="0"/>
                <a:ea typeface="Verdana" pitchFamily="34" charset="0"/>
                <a:cs typeface="Verdana" pitchFamily="34" charset="0"/>
              </a:rPr>
              <a:t> não é um cadastro autônomo. Será sempre vinculado a um CPF e deste é derivado;</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Na composição do n° do </a:t>
            </a:r>
            <a:r>
              <a:rPr lang="pt-BR" sz="2800" b="1" dirty="0" err="1" smtClean="0">
                <a:solidFill>
                  <a:srgbClr val="000080"/>
                </a:solidFill>
                <a:latin typeface="Verdana" pitchFamily="34" charset="0"/>
                <a:ea typeface="Verdana" pitchFamily="34" charset="0"/>
                <a:cs typeface="Verdana" pitchFamily="34" charset="0"/>
              </a:rPr>
              <a:t>CAEPF</a:t>
            </a:r>
            <a:r>
              <a:rPr lang="pt-BR" sz="2800" b="1" dirty="0" smtClean="0">
                <a:solidFill>
                  <a:srgbClr val="000080"/>
                </a:solidFill>
                <a:latin typeface="Verdana" pitchFamily="34" charset="0"/>
                <a:ea typeface="Verdana" pitchFamily="34" charset="0"/>
                <a:cs typeface="Verdana" pitchFamily="34" charset="0"/>
              </a:rPr>
              <a:t> inclui o CPF;</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O </a:t>
            </a:r>
            <a:r>
              <a:rPr lang="pt-BR" sz="2800" b="1" dirty="0" err="1" smtClean="0">
                <a:solidFill>
                  <a:srgbClr val="000080"/>
                </a:solidFill>
                <a:latin typeface="Verdana" pitchFamily="34" charset="0"/>
                <a:ea typeface="Verdana" pitchFamily="34" charset="0"/>
                <a:cs typeface="Verdana" pitchFamily="34" charset="0"/>
              </a:rPr>
              <a:t>CAEPF</a:t>
            </a:r>
            <a:r>
              <a:rPr lang="pt-BR" sz="2800" b="1" dirty="0" smtClean="0">
                <a:solidFill>
                  <a:srgbClr val="000080"/>
                </a:solidFill>
                <a:latin typeface="Verdana" pitchFamily="34" charset="0"/>
                <a:ea typeface="Verdana" pitchFamily="34" charset="0"/>
                <a:cs typeface="Verdana" pitchFamily="34" charset="0"/>
              </a:rPr>
              <a:t> será um número </a:t>
            </a:r>
            <a:r>
              <a:rPr lang="pt-BR" sz="2800" b="1" dirty="0" err="1" smtClean="0">
                <a:solidFill>
                  <a:srgbClr val="000080"/>
                </a:solidFill>
                <a:latin typeface="Verdana" pitchFamily="34" charset="0"/>
                <a:ea typeface="Verdana" pitchFamily="34" charset="0"/>
                <a:cs typeface="Verdana" pitchFamily="34" charset="0"/>
              </a:rPr>
              <a:t>sequencial</a:t>
            </a:r>
            <a:r>
              <a:rPr lang="pt-BR" sz="2800" b="1" dirty="0" smtClean="0">
                <a:solidFill>
                  <a:srgbClr val="000080"/>
                </a:solidFill>
                <a:latin typeface="Verdana" pitchFamily="34" charset="0"/>
                <a:ea typeface="Verdana" pitchFamily="34" charset="0"/>
                <a:cs typeface="Verdana" pitchFamily="34" charset="0"/>
              </a:rPr>
              <a:t> vinculado ao CPF, tal como ocorre com os estabelecimentos da </a:t>
            </a:r>
            <a:r>
              <a:rPr lang="pt-BR" sz="2800" b="1" dirty="0" err="1" smtClean="0">
                <a:solidFill>
                  <a:srgbClr val="000080"/>
                </a:solidFill>
                <a:latin typeface="Verdana" pitchFamily="34" charset="0"/>
                <a:ea typeface="Verdana" pitchFamily="34" charset="0"/>
                <a:cs typeface="Verdana" pitchFamily="34" charset="0"/>
              </a:rPr>
              <a:t>PJ</a:t>
            </a:r>
            <a:r>
              <a:rPr lang="pt-BR" sz="2800" b="1" dirty="0" smtClean="0">
                <a:solidFill>
                  <a:srgbClr val="000080"/>
                </a:solidFill>
                <a:latin typeface="Verdana" pitchFamily="34" charset="0"/>
                <a:ea typeface="Verdana" pitchFamily="34" charset="0"/>
                <a:cs typeface="Verdana" pitchFamily="34" charset="0"/>
              </a:rPr>
              <a:t>.</a:t>
            </a:r>
          </a:p>
        </p:txBody>
      </p:sp>
    </p:spTree>
    <p:extLst>
      <p:ext uri="{BB962C8B-B14F-4D97-AF65-F5344CB8AC3E}">
        <p14:creationId xmlns:p14="http://schemas.microsoft.com/office/powerpoint/2010/main" val="772279797"/>
      </p:ext>
    </p:extLst>
  </p:cSld>
  <p:clrMapOvr>
    <a:masterClrMapping/>
  </p:clrMapOvr>
  <p:transition>
    <p:fade thruBlk="1"/>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496460" y="1279862"/>
            <a:ext cx="9518856" cy="641147"/>
          </a:xfrm>
          <a:prstGeom prst="rect">
            <a:avLst/>
          </a:prstGeom>
          <a:noFill/>
          <a:ln w="9525" cap="flat">
            <a:noFill/>
            <a:round/>
            <a:headEnd/>
            <a:tailEnd/>
          </a:ln>
          <a:effectLst/>
        </p:spPr>
        <p:txBody>
          <a:bodyPr lIns="88908" tIns="44454" rIns="88908" bIns="44454"/>
          <a:lstStyle/>
          <a:p>
            <a:pPr>
              <a:spcBef>
                <a:spcPts val="309"/>
              </a:spcBef>
              <a:spcAft>
                <a:spcPts val="878"/>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Lst>
            </a:pPr>
            <a:r>
              <a:rPr lang="pt-BR" sz="3800" b="1" dirty="0" err="1" smtClean="0">
                <a:solidFill>
                  <a:srgbClr val="000080"/>
                </a:solidFill>
                <a:latin typeface="Verdana" pitchFamily="34" charset="0"/>
                <a:ea typeface="Verdana" pitchFamily="34" charset="0"/>
                <a:cs typeface="Verdana" pitchFamily="34" charset="0"/>
              </a:rPr>
              <a:t>CAEPF</a:t>
            </a:r>
            <a:endParaRPr lang="pt-BR" sz="3800" b="1" dirty="0">
              <a:solidFill>
                <a:srgbClr val="000080"/>
              </a:solidFill>
              <a:latin typeface="Verdana" pitchFamily="34" charset="0"/>
              <a:ea typeface="Verdana" pitchFamily="34" charset="0"/>
              <a:cs typeface="Verdana" pitchFamily="34" charset="0"/>
            </a:endParaRPr>
          </a:p>
        </p:txBody>
      </p:sp>
      <p:pic>
        <p:nvPicPr>
          <p:cNvPr id="1026" name="Picture 2"/>
          <p:cNvPicPr>
            <a:picLocks noChangeAspect="1" noChangeArrowheads="1"/>
          </p:cNvPicPr>
          <p:nvPr/>
        </p:nvPicPr>
        <p:blipFill>
          <a:blip r:embed="rId2"/>
          <a:srcRect/>
          <a:stretch>
            <a:fillRect/>
          </a:stretch>
        </p:blipFill>
        <p:spPr bwMode="auto">
          <a:xfrm>
            <a:off x="667320" y="3392493"/>
            <a:ext cx="9823885" cy="3282963"/>
          </a:xfrm>
          <a:prstGeom prst="rect">
            <a:avLst/>
          </a:prstGeom>
          <a:noFill/>
          <a:ln w="9525">
            <a:noFill/>
            <a:miter lim="800000"/>
            <a:headEnd/>
            <a:tailEnd/>
          </a:ln>
          <a:effectLst/>
        </p:spPr>
      </p:pic>
      <p:sp>
        <p:nvSpPr>
          <p:cNvPr id="5" name="Text Box 1"/>
          <p:cNvSpPr txBox="1">
            <a:spLocks noChangeArrowheads="1"/>
          </p:cNvSpPr>
          <p:nvPr/>
        </p:nvSpPr>
        <p:spPr bwMode="auto">
          <a:xfrm>
            <a:off x="437320" y="2199588"/>
            <a:ext cx="10593211" cy="689654"/>
          </a:xfrm>
          <a:prstGeom prst="rect">
            <a:avLst/>
          </a:prstGeom>
          <a:noFill/>
          <a:ln w="9525" cap="flat">
            <a:noFill/>
            <a:round/>
            <a:headEnd/>
            <a:tailEnd/>
          </a:ln>
          <a:effectLst/>
        </p:spPr>
        <p:txBody>
          <a:bodyPr lIns="88908" tIns="44454" rIns="88908" bIns="44454"/>
          <a:lstStyle/>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Estrutura do número de inscrição no </a:t>
            </a:r>
            <a:r>
              <a:rPr lang="pt-BR" sz="2800" b="1" dirty="0" err="1" smtClean="0">
                <a:solidFill>
                  <a:srgbClr val="000080"/>
                </a:solidFill>
                <a:latin typeface="Verdana" pitchFamily="34" charset="0"/>
                <a:ea typeface="Verdana" pitchFamily="34" charset="0"/>
                <a:cs typeface="Verdana" pitchFamily="34" charset="0"/>
              </a:rPr>
              <a:t>CAEPF</a:t>
            </a:r>
            <a:r>
              <a:rPr lang="pt-BR" sz="2800" b="1" dirty="0" smtClean="0">
                <a:solidFill>
                  <a:srgbClr val="000080"/>
                </a:solidFill>
                <a:latin typeface="Verdana" pitchFamily="34" charset="0"/>
                <a:ea typeface="Verdana" pitchFamily="34" charset="0"/>
                <a:cs typeface="Verdana" pitchFamily="34" charset="0"/>
              </a:rPr>
              <a:t>:</a:t>
            </a:r>
          </a:p>
        </p:txBody>
      </p:sp>
    </p:spTree>
    <p:extLst>
      <p:ext uri="{BB962C8B-B14F-4D97-AF65-F5344CB8AC3E}">
        <p14:creationId xmlns:p14="http://schemas.microsoft.com/office/powerpoint/2010/main" val="3383926899"/>
      </p:ext>
    </p:extLst>
  </p:cSld>
  <p:clrMapOvr>
    <a:masterClrMapping/>
  </p:clrMapOvr>
  <p:transition>
    <p:fade thruBlk="1"/>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496460" y="1279862"/>
            <a:ext cx="9518856" cy="641147"/>
          </a:xfrm>
          <a:prstGeom prst="rect">
            <a:avLst/>
          </a:prstGeom>
          <a:noFill/>
          <a:ln w="9525" cap="flat">
            <a:noFill/>
            <a:round/>
            <a:headEnd/>
            <a:tailEnd/>
          </a:ln>
          <a:effectLst/>
        </p:spPr>
        <p:txBody>
          <a:bodyPr lIns="88908" tIns="44454" rIns="88908" bIns="44454"/>
          <a:lstStyle/>
          <a:p>
            <a:pPr>
              <a:spcBef>
                <a:spcPts val="309"/>
              </a:spcBef>
              <a:spcAft>
                <a:spcPts val="878"/>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Lst>
            </a:pPr>
            <a:r>
              <a:rPr lang="pt-BR" sz="3800" b="1" dirty="0" err="1" smtClean="0">
                <a:solidFill>
                  <a:srgbClr val="000080"/>
                </a:solidFill>
                <a:latin typeface="Verdana" pitchFamily="34" charset="0"/>
                <a:ea typeface="Verdana" pitchFamily="34" charset="0"/>
                <a:cs typeface="Verdana" pitchFamily="34" charset="0"/>
              </a:rPr>
              <a:t>CAEPF</a:t>
            </a:r>
            <a:endParaRPr lang="pt-BR" sz="3800" b="1" dirty="0">
              <a:solidFill>
                <a:srgbClr val="000080"/>
              </a:solidFill>
              <a:latin typeface="Verdana" pitchFamily="34" charset="0"/>
              <a:ea typeface="Verdana" pitchFamily="34" charset="0"/>
              <a:cs typeface="Verdana" pitchFamily="34" charset="0"/>
            </a:endParaRPr>
          </a:p>
        </p:txBody>
      </p:sp>
      <p:sp>
        <p:nvSpPr>
          <p:cNvPr id="3" name="Text Box 1"/>
          <p:cNvSpPr txBox="1">
            <a:spLocks noChangeArrowheads="1"/>
          </p:cNvSpPr>
          <p:nvPr/>
        </p:nvSpPr>
        <p:spPr bwMode="auto">
          <a:xfrm>
            <a:off x="437320" y="2199588"/>
            <a:ext cx="10593211" cy="5190248"/>
          </a:xfrm>
          <a:prstGeom prst="rect">
            <a:avLst/>
          </a:prstGeom>
          <a:noFill/>
          <a:ln w="9525" cap="flat">
            <a:noFill/>
            <a:round/>
            <a:headEnd/>
            <a:tailEnd/>
          </a:ln>
          <a:effectLst/>
        </p:spPr>
        <p:txBody>
          <a:bodyPr lIns="88908" tIns="44454" rIns="88908" bIns="44454"/>
          <a:lstStyle/>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Exemplo: para o CPF 123.456.789-01 podemos ter os seguintes </a:t>
            </a:r>
            <a:r>
              <a:rPr lang="pt-BR" sz="2800" b="1" dirty="0" err="1" smtClean="0">
                <a:solidFill>
                  <a:srgbClr val="000080"/>
                </a:solidFill>
                <a:latin typeface="Verdana" pitchFamily="34" charset="0"/>
                <a:ea typeface="Verdana" pitchFamily="34" charset="0"/>
                <a:cs typeface="Verdana" pitchFamily="34" charset="0"/>
              </a:rPr>
              <a:t>CAEPFs</a:t>
            </a:r>
            <a:r>
              <a:rPr lang="pt-BR" sz="2800" b="1" dirty="0" smtClean="0">
                <a:solidFill>
                  <a:srgbClr val="000080"/>
                </a:solidFill>
                <a:latin typeface="Verdana" pitchFamily="34" charset="0"/>
                <a:ea typeface="Verdana" pitchFamily="34" charset="0"/>
                <a:cs typeface="Verdana" pitchFamily="34" charset="0"/>
              </a:rPr>
              <a:t>:</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123.456.789/0001-12;</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123.456.789/0002-34;</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123.456.789/0003-45;</a:t>
            </a:r>
          </a:p>
        </p:txBody>
      </p:sp>
    </p:spTree>
    <p:extLst>
      <p:ext uri="{BB962C8B-B14F-4D97-AF65-F5344CB8AC3E}">
        <p14:creationId xmlns:p14="http://schemas.microsoft.com/office/powerpoint/2010/main" val="2907641845"/>
      </p:ext>
    </p:extLst>
  </p:cSld>
  <p:clrMapOvr>
    <a:masterClrMapping/>
  </p:clrMapOvr>
  <p:transition>
    <p:fade thruBlk="1"/>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496460" y="1279862"/>
            <a:ext cx="9518856" cy="641147"/>
          </a:xfrm>
          <a:prstGeom prst="rect">
            <a:avLst/>
          </a:prstGeom>
          <a:noFill/>
          <a:ln w="9525" cap="flat">
            <a:noFill/>
            <a:round/>
            <a:headEnd/>
            <a:tailEnd/>
          </a:ln>
          <a:effectLst/>
        </p:spPr>
        <p:txBody>
          <a:bodyPr lIns="88908" tIns="44454" rIns="88908" bIns="44454"/>
          <a:lstStyle/>
          <a:p>
            <a:pPr>
              <a:spcBef>
                <a:spcPts val="309"/>
              </a:spcBef>
              <a:spcAft>
                <a:spcPts val="878"/>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Lst>
            </a:pPr>
            <a:r>
              <a:rPr lang="pt-BR" sz="3800" b="1" dirty="0" err="1" smtClean="0">
                <a:solidFill>
                  <a:srgbClr val="000080"/>
                </a:solidFill>
                <a:latin typeface="Verdana" pitchFamily="34" charset="0"/>
                <a:ea typeface="Verdana" pitchFamily="34" charset="0"/>
                <a:cs typeface="Verdana" pitchFamily="34" charset="0"/>
              </a:rPr>
              <a:t>CAEPF</a:t>
            </a:r>
            <a:r>
              <a:rPr lang="pt-BR" sz="3800" b="1" dirty="0" smtClean="0">
                <a:solidFill>
                  <a:srgbClr val="000080"/>
                </a:solidFill>
                <a:latin typeface="Verdana" pitchFamily="34" charset="0"/>
                <a:ea typeface="Verdana" pitchFamily="34" charset="0"/>
                <a:cs typeface="Verdana" pitchFamily="34" charset="0"/>
              </a:rPr>
              <a:t> - Exemplos</a:t>
            </a:r>
            <a:endParaRPr lang="pt-BR" sz="3800" b="1" dirty="0">
              <a:solidFill>
                <a:srgbClr val="000080"/>
              </a:solidFill>
              <a:latin typeface="Verdana" pitchFamily="34" charset="0"/>
              <a:ea typeface="Verdana" pitchFamily="34" charset="0"/>
              <a:cs typeface="Verdana" pitchFamily="34" charset="0"/>
            </a:endParaRPr>
          </a:p>
        </p:txBody>
      </p:sp>
      <p:sp>
        <p:nvSpPr>
          <p:cNvPr id="3" name="Text Box 1"/>
          <p:cNvSpPr txBox="1">
            <a:spLocks noChangeArrowheads="1"/>
          </p:cNvSpPr>
          <p:nvPr/>
        </p:nvSpPr>
        <p:spPr bwMode="auto">
          <a:xfrm>
            <a:off x="437320" y="2199588"/>
            <a:ext cx="10593211" cy="5190248"/>
          </a:xfrm>
          <a:prstGeom prst="rect">
            <a:avLst/>
          </a:prstGeom>
          <a:noFill/>
          <a:ln w="9525" cap="flat">
            <a:noFill/>
            <a:round/>
            <a:headEnd/>
            <a:tailEnd/>
          </a:ln>
          <a:effectLst/>
        </p:spPr>
        <p:txBody>
          <a:bodyPr lIns="88908" tIns="44454" rIns="88908" bIns="44454"/>
          <a:lstStyle/>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Na atividade rural da PF, o contribuinte deve providenciar uma matrícula para cada propriedade:</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123.456.789/0001-12 – Sítio Represa;</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123.456.789/0002-34 – Chácara ABC;</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123.456.789/0003-45 – Fazenda Martins;</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Havendo também estabelecimento urbano:</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123.456.789/0004-56 – Consultório Médico;</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123.456.789/0005-67 – </a:t>
            </a:r>
            <a:r>
              <a:rPr lang="pt-BR" sz="2800" b="1" dirty="0" err="1" smtClean="0">
                <a:solidFill>
                  <a:srgbClr val="000080"/>
                </a:solidFill>
                <a:latin typeface="Verdana" pitchFamily="34" charset="0"/>
                <a:ea typeface="Verdana" pitchFamily="34" charset="0"/>
                <a:cs typeface="Verdana" pitchFamily="34" charset="0"/>
              </a:rPr>
              <a:t>Escrit</a:t>
            </a:r>
            <a:r>
              <a:rPr lang="pt-BR" sz="2800" b="1" dirty="0" smtClean="0">
                <a:solidFill>
                  <a:srgbClr val="000080"/>
                </a:solidFill>
                <a:latin typeface="Verdana" pitchFamily="34" charset="0"/>
                <a:ea typeface="Verdana" pitchFamily="34" charset="0"/>
                <a:cs typeface="Verdana" pitchFamily="34" charset="0"/>
              </a:rPr>
              <a:t>. de Engenharia.</a:t>
            </a:r>
          </a:p>
        </p:txBody>
      </p:sp>
    </p:spTree>
    <p:extLst>
      <p:ext uri="{BB962C8B-B14F-4D97-AF65-F5344CB8AC3E}">
        <p14:creationId xmlns:p14="http://schemas.microsoft.com/office/powerpoint/2010/main" val="217927564"/>
      </p:ext>
    </p:extLst>
  </p:cSld>
  <p:clrMapOvr>
    <a:masterClrMapping/>
  </p:clrMapOvr>
  <p:transition>
    <p:fade thruBlk="1"/>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496460" y="1279862"/>
            <a:ext cx="9518856" cy="641147"/>
          </a:xfrm>
          <a:prstGeom prst="rect">
            <a:avLst/>
          </a:prstGeom>
          <a:noFill/>
          <a:ln w="9525" cap="flat">
            <a:noFill/>
            <a:round/>
            <a:headEnd/>
            <a:tailEnd/>
          </a:ln>
          <a:effectLst/>
        </p:spPr>
        <p:txBody>
          <a:bodyPr lIns="88908" tIns="44454" rIns="88908" bIns="44454"/>
          <a:lstStyle/>
          <a:p>
            <a:pPr>
              <a:spcBef>
                <a:spcPts val="309"/>
              </a:spcBef>
              <a:spcAft>
                <a:spcPts val="878"/>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Lst>
            </a:pPr>
            <a:r>
              <a:rPr lang="pt-BR" sz="3800" b="1" dirty="0" err="1" smtClean="0">
                <a:solidFill>
                  <a:srgbClr val="000080"/>
                </a:solidFill>
                <a:latin typeface="Verdana" pitchFamily="34" charset="0"/>
                <a:ea typeface="Verdana" pitchFamily="34" charset="0"/>
                <a:cs typeface="Verdana" pitchFamily="34" charset="0"/>
              </a:rPr>
              <a:t>CAEPF</a:t>
            </a:r>
            <a:r>
              <a:rPr lang="pt-BR" sz="3800" b="1" dirty="0" smtClean="0">
                <a:solidFill>
                  <a:srgbClr val="000080"/>
                </a:solidFill>
                <a:latin typeface="Verdana" pitchFamily="34" charset="0"/>
                <a:ea typeface="Verdana" pitchFamily="34" charset="0"/>
                <a:cs typeface="Verdana" pitchFamily="34" charset="0"/>
              </a:rPr>
              <a:t> - Exemplos</a:t>
            </a:r>
            <a:endParaRPr lang="pt-BR" sz="3800" b="1" dirty="0">
              <a:solidFill>
                <a:srgbClr val="000080"/>
              </a:solidFill>
              <a:latin typeface="Verdana" pitchFamily="34" charset="0"/>
              <a:ea typeface="Verdana" pitchFamily="34" charset="0"/>
              <a:cs typeface="Verdana" pitchFamily="34" charset="0"/>
            </a:endParaRPr>
          </a:p>
        </p:txBody>
      </p:sp>
      <p:sp>
        <p:nvSpPr>
          <p:cNvPr id="3" name="Text Box 1"/>
          <p:cNvSpPr txBox="1">
            <a:spLocks noChangeArrowheads="1"/>
          </p:cNvSpPr>
          <p:nvPr/>
        </p:nvSpPr>
        <p:spPr bwMode="auto">
          <a:xfrm>
            <a:off x="437320" y="2199588"/>
            <a:ext cx="10593211" cy="5190248"/>
          </a:xfrm>
          <a:prstGeom prst="rect">
            <a:avLst/>
          </a:prstGeom>
          <a:noFill/>
          <a:ln w="9525" cap="flat">
            <a:noFill/>
            <a:round/>
            <a:headEnd/>
            <a:tailEnd/>
          </a:ln>
          <a:effectLst/>
        </p:spPr>
        <p:txBody>
          <a:bodyPr lIns="88908" tIns="44454" rIns="88908" bIns="44454"/>
          <a:lstStyle/>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Na preparação de sua folha de pagamento no </a:t>
            </a:r>
            <a:r>
              <a:rPr lang="pt-BR" sz="2800" b="1" dirty="0" err="1" smtClean="0">
                <a:solidFill>
                  <a:srgbClr val="000080"/>
                </a:solidFill>
                <a:latin typeface="Verdana" pitchFamily="34" charset="0"/>
                <a:ea typeface="Verdana" pitchFamily="34" charset="0"/>
                <a:cs typeface="Verdana" pitchFamily="34" charset="0"/>
              </a:rPr>
              <a:t>eSocial</a:t>
            </a:r>
            <a:r>
              <a:rPr lang="pt-BR" sz="2800" b="1" dirty="0" smtClean="0">
                <a:solidFill>
                  <a:srgbClr val="000080"/>
                </a:solidFill>
                <a:latin typeface="Verdana" pitchFamily="34" charset="0"/>
                <a:ea typeface="Verdana" pitchFamily="34" charset="0"/>
                <a:cs typeface="Verdana" pitchFamily="34" charset="0"/>
              </a:rPr>
              <a:t> as informações de remuneração são vinculadas a cada atividade através do </a:t>
            </a:r>
            <a:r>
              <a:rPr lang="pt-BR" sz="2800" b="1" dirty="0" err="1" smtClean="0">
                <a:solidFill>
                  <a:srgbClr val="000080"/>
                </a:solidFill>
                <a:latin typeface="Verdana" pitchFamily="34" charset="0"/>
                <a:ea typeface="Verdana" pitchFamily="34" charset="0"/>
                <a:cs typeface="Verdana" pitchFamily="34" charset="0"/>
              </a:rPr>
              <a:t>CAEPF</a:t>
            </a:r>
            <a:r>
              <a:rPr lang="pt-BR" sz="2800" b="1" dirty="0" smtClean="0">
                <a:solidFill>
                  <a:srgbClr val="000080"/>
                </a:solidFill>
                <a:latin typeface="Verdana" pitchFamily="34" charset="0"/>
                <a:ea typeface="Verdana" pitchFamily="34" charset="0"/>
                <a:cs typeface="Verdana" pitchFamily="34" charset="0"/>
              </a:rPr>
              <a:t>;</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Assim a apuração da contribuição previdenciária e as contribuições destinadas aos Terceiros são calculadas de acordo com cada </a:t>
            </a:r>
            <a:r>
              <a:rPr lang="pt-BR" sz="2800" b="1" dirty="0" err="1" smtClean="0">
                <a:solidFill>
                  <a:srgbClr val="000080"/>
                </a:solidFill>
                <a:latin typeface="Verdana" pitchFamily="34" charset="0"/>
                <a:ea typeface="Verdana" pitchFamily="34" charset="0"/>
                <a:cs typeface="Verdana" pitchFamily="34" charset="0"/>
              </a:rPr>
              <a:t>FPAS</a:t>
            </a:r>
            <a:r>
              <a:rPr lang="pt-BR" sz="2800" b="1" dirty="0" smtClean="0">
                <a:solidFill>
                  <a:srgbClr val="000080"/>
                </a:solidFill>
                <a:latin typeface="Verdana" pitchFamily="34" charset="0"/>
                <a:ea typeface="Verdana" pitchFamily="34" charset="0"/>
                <a:cs typeface="Verdana" pitchFamily="34" charset="0"/>
              </a:rPr>
              <a:t>.</a:t>
            </a:r>
          </a:p>
        </p:txBody>
      </p:sp>
    </p:spTree>
    <p:extLst>
      <p:ext uri="{BB962C8B-B14F-4D97-AF65-F5344CB8AC3E}">
        <p14:creationId xmlns:p14="http://schemas.microsoft.com/office/powerpoint/2010/main" val="2786703616"/>
      </p:ext>
    </p:extLst>
  </p:cSld>
  <p:clrMapOvr>
    <a:masterClrMapping/>
  </p:clrMapOvr>
  <p:transition>
    <p:fade thruBlk="1"/>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324272" y="1080492"/>
            <a:ext cx="9518856" cy="641147"/>
          </a:xfrm>
          <a:prstGeom prst="rect">
            <a:avLst/>
          </a:prstGeom>
          <a:noFill/>
          <a:ln w="9525" cap="flat">
            <a:noFill/>
            <a:round/>
            <a:headEnd/>
            <a:tailEnd/>
          </a:ln>
          <a:effectLst/>
        </p:spPr>
        <p:txBody>
          <a:bodyPr lIns="88908" tIns="44454" rIns="88908" bIns="44454"/>
          <a:lstStyle/>
          <a:p>
            <a:pPr>
              <a:spcBef>
                <a:spcPts val="309"/>
              </a:spcBef>
              <a:spcAft>
                <a:spcPts val="878"/>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Lst>
            </a:pPr>
            <a:r>
              <a:rPr lang="pt-BR" sz="3800" b="1" dirty="0" err="1" smtClean="0">
                <a:solidFill>
                  <a:srgbClr val="000080"/>
                </a:solidFill>
                <a:latin typeface="Verdana" pitchFamily="34" charset="0"/>
                <a:ea typeface="Verdana" pitchFamily="34" charset="0"/>
                <a:cs typeface="Verdana" pitchFamily="34" charset="0"/>
              </a:rPr>
              <a:t>CAEPF</a:t>
            </a:r>
            <a:r>
              <a:rPr lang="pt-BR" sz="3800" b="1" dirty="0" smtClean="0">
                <a:solidFill>
                  <a:srgbClr val="000080"/>
                </a:solidFill>
                <a:latin typeface="Verdana" pitchFamily="34" charset="0"/>
                <a:ea typeface="Verdana" pitchFamily="34" charset="0"/>
                <a:cs typeface="Verdana" pitchFamily="34" charset="0"/>
              </a:rPr>
              <a:t> -</a:t>
            </a:r>
            <a:endParaRPr lang="pt-BR" sz="3800" b="1" dirty="0">
              <a:solidFill>
                <a:srgbClr val="000080"/>
              </a:solidFill>
              <a:latin typeface="Verdana" pitchFamily="34" charset="0"/>
              <a:ea typeface="Verdana" pitchFamily="34" charset="0"/>
              <a:cs typeface="Verdana" pitchFamily="34" charset="0"/>
            </a:endParaRPr>
          </a:p>
        </p:txBody>
      </p:sp>
      <p:sp>
        <p:nvSpPr>
          <p:cNvPr id="3" name="Text Box 1"/>
          <p:cNvSpPr txBox="1">
            <a:spLocks noChangeArrowheads="1"/>
          </p:cNvSpPr>
          <p:nvPr/>
        </p:nvSpPr>
        <p:spPr bwMode="auto">
          <a:xfrm>
            <a:off x="324272" y="1800572"/>
            <a:ext cx="10593211" cy="5547438"/>
          </a:xfrm>
          <a:prstGeom prst="rect">
            <a:avLst/>
          </a:prstGeom>
          <a:noFill/>
          <a:ln w="9525" cap="flat">
            <a:noFill/>
            <a:round/>
            <a:headEnd/>
            <a:tailEnd/>
          </a:ln>
          <a:effectLst/>
        </p:spPr>
        <p:txBody>
          <a:bodyPr lIns="88908" tIns="44454" rIns="88908" bIns="44454"/>
          <a:lstStyle/>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 O contribuinte que iniciar atividade antes da obrigatoriedade do </a:t>
            </a:r>
            <a:r>
              <a:rPr lang="pt-BR" sz="2800" b="1" dirty="0" err="1" smtClean="0">
                <a:solidFill>
                  <a:srgbClr val="000080"/>
                </a:solidFill>
                <a:latin typeface="Verdana" pitchFamily="34" charset="0"/>
                <a:ea typeface="Verdana" pitchFamily="34" charset="0"/>
                <a:cs typeface="Verdana" pitchFamily="34" charset="0"/>
              </a:rPr>
              <a:t>eSocial</a:t>
            </a:r>
            <a:r>
              <a:rPr lang="pt-BR" sz="2800" b="1" dirty="0" smtClean="0">
                <a:solidFill>
                  <a:srgbClr val="000080"/>
                </a:solidFill>
                <a:latin typeface="Verdana" pitchFamily="34" charset="0"/>
                <a:ea typeface="Verdana" pitchFamily="34" charset="0"/>
                <a:cs typeface="Verdana" pitchFamily="34" charset="0"/>
              </a:rPr>
              <a:t> e </a:t>
            </a:r>
            <a:r>
              <a:rPr lang="pt-BR" sz="2800" b="1" dirty="0" err="1" smtClean="0">
                <a:solidFill>
                  <a:srgbClr val="000080"/>
                </a:solidFill>
                <a:latin typeface="Verdana" pitchFamily="34" charset="0"/>
                <a:ea typeface="Verdana" pitchFamily="34" charset="0"/>
                <a:cs typeface="Verdana" pitchFamily="34" charset="0"/>
              </a:rPr>
              <a:t>EFD-Reinf</a:t>
            </a:r>
            <a:r>
              <a:rPr lang="pt-BR" sz="2800" b="1" dirty="0" smtClean="0">
                <a:solidFill>
                  <a:srgbClr val="000080"/>
                </a:solidFill>
                <a:latin typeface="Verdana" pitchFamily="34" charset="0"/>
                <a:ea typeface="Verdana" pitchFamily="34" charset="0"/>
                <a:cs typeface="Verdana" pitchFamily="34" charset="0"/>
              </a:rPr>
              <a:t> terá que inscrever-se no CEI;</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 Devem migrar para </a:t>
            </a:r>
            <a:r>
              <a:rPr lang="pt-BR" sz="2800" b="1" dirty="0" err="1" smtClean="0">
                <a:solidFill>
                  <a:srgbClr val="000080"/>
                </a:solidFill>
                <a:latin typeface="Verdana" pitchFamily="34" charset="0"/>
                <a:ea typeface="Verdana" pitchFamily="34" charset="0"/>
                <a:cs typeface="Verdana" pitchFamily="34" charset="0"/>
              </a:rPr>
              <a:t>CAEPF</a:t>
            </a:r>
            <a:r>
              <a:rPr lang="pt-BR" sz="2800" b="1" dirty="0" smtClean="0">
                <a:solidFill>
                  <a:srgbClr val="000080"/>
                </a:solidFill>
                <a:latin typeface="Verdana" pitchFamily="34" charset="0"/>
                <a:ea typeface="Verdana" pitchFamily="34" charset="0"/>
                <a:cs typeface="Verdana" pitchFamily="34" charset="0"/>
              </a:rPr>
              <a:t> no </a:t>
            </a:r>
            <a:r>
              <a:rPr lang="pt-BR" sz="2800" b="1" dirty="0" err="1" smtClean="0">
                <a:solidFill>
                  <a:srgbClr val="000080"/>
                </a:solidFill>
                <a:latin typeface="Verdana" pitchFamily="34" charset="0"/>
                <a:ea typeface="Verdana" pitchFamily="34" charset="0"/>
                <a:cs typeface="Verdana" pitchFamily="34" charset="0"/>
              </a:rPr>
              <a:t>iníco</a:t>
            </a:r>
            <a:r>
              <a:rPr lang="pt-BR" sz="2800" b="1" dirty="0" smtClean="0">
                <a:solidFill>
                  <a:srgbClr val="000080"/>
                </a:solidFill>
                <a:latin typeface="Verdana" pitchFamily="34" charset="0"/>
                <a:ea typeface="Verdana" pitchFamily="34" charset="0"/>
                <a:cs typeface="Verdana" pitchFamily="34" charset="0"/>
              </a:rPr>
              <a:t> de vigência do </a:t>
            </a:r>
            <a:r>
              <a:rPr lang="pt-BR" sz="2800" b="1" dirty="0" err="1" smtClean="0">
                <a:solidFill>
                  <a:srgbClr val="000080"/>
                </a:solidFill>
                <a:latin typeface="Verdana" pitchFamily="34" charset="0"/>
                <a:ea typeface="Verdana" pitchFamily="34" charset="0"/>
                <a:cs typeface="Verdana" pitchFamily="34" charset="0"/>
              </a:rPr>
              <a:t>eSocial</a:t>
            </a:r>
            <a:r>
              <a:rPr lang="pt-BR" sz="2800" b="1" dirty="0" smtClean="0">
                <a:solidFill>
                  <a:srgbClr val="000080"/>
                </a:solidFill>
                <a:latin typeface="Verdana" pitchFamily="34" charset="0"/>
                <a:ea typeface="Verdana" pitchFamily="34" charset="0"/>
                <a:cs typeface="Verdana" pitchFamily="34" charset="0"/>
              </a:rPr>
              <a:t>/</a:t>
            </a:r>
            <a:r>
              <a:rPr lang="pt-BR" sz="2800" b="1" dirty="0" err="1" smtClean="0">
                <a:solidFill>
                  <a:srgbClr val="000080"/>
                </a:solidFill>
                <a:latin typeface="Verdana" pitchFamily="34" charset="0"/>
                <a:ea typeface="Verdana" pitchFamily="34" charset="0"/>
                <a:cs typeface="Verdana" pitchFamily="34" charset="0"/>
              </a:rPr>
              <a:t>EFD-Reinf</a:t>
            </a:r>
            <a:r>
              <a:rPr lang="pt-BR" sz="2800" b="1" dirty="0" smtClean="0">
                <a:solidFill>
                  <a:srgbClr val="000080"/>
                </a:solidFill>
                <a:latin typeface="Verdana" pitchFamily="34" charset="0"/>
                <a:ea typeface="Verdana" pitchFamily="34" charset="0"/>
                <a:cs typeface="Verdana" pitchFamily="34" charset="0"/>
              </a:rPr>
              <a:t>;</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 Alterações efetuadas no </a:t>
            </a:r>
            <a:r>
              <a:rPr lang="pt-BR" sz="2800" b="1" dirty="0" err="1" smtClean="0">
                <a:solidFill>
                  <a:srgbClr val="000080"/>
                </a:solidFill>
                <a:latin typeface="Verdana" pitchFamily="34" charset="0"/>
                <a:ea typeface="Verdana" pitchFamily="34" charset="0"/>
                <a:cs typeface="Verdana" pitchFamily="34" charset="0"/>
              </a:rPr>
              <a:t>CAEPF</a:t>
            </a:r>
            <a:r>
              <a:rPr lang="pt-BR" sz="2800" b="1" dirty="0" smtClean="0">
                <a:solidFill>
                  <a:srgbClr val="000080"/>
                </a:solidFill>
                <a:latin typeface="Verdana" pitchFamily="34" charset="0"/>
                <a:ea typeface="Verdana" pitchFamily="34" charset="0"/>
                <a:cs typeface="Verdana" pitchFamily="34" charset="0"/>
              </a:rPr>
              <a:t> não atualizarão a matrícula CEI;</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 As obrigações relativas a competências anteriores ao início de vigência do </a:t>
            </a:r>
            <a:r>
              <a:rPr lang="pt-BR" sz="2800" b="1" dirty="0" err="1" smtClean="0">
                <a:solidFill>
                  <a:srgbClr val="000080"/>
                </a:solidFill>
                <a:latin typeface="Verdana" pitchFamily="34" charset="0"/>
                <a:ea typeface="Verdana" pitchFamily="34" charset="0"/>
                <a:cs typeface="Verdana" pitchFamily="34" charset="0"/>
              </a:rPr>
              <a:t>eSocial</a:t>
            </a:r>
            <a:r>
              <a:rPr lang="pt-BR" sz="2800" b="1" dirty="0" smtClean="0">
                <a:solidFill>
                  <a:srgbClr val="000080"/>
                </a:solidFill>
                <a:latin typeface="Verdana" pitchFamily="34" charset="0"/>
                <a:ea typeface="Verdana" pitchFamily="34" charset="0"/>
                <a:cs typeface="Verdana" pitchFamily="34" charset="0"/>
              </a:rPr>
              <a:t> e </a:t>
            </a:r>
            <a:r>
              <a:rPr lang="pt-BR" sz="2800" b="1" dirty="0" err="1" smtClean="0">
                <a:solidFill>
                  <a:srgbClr val="000080"/>
                </a:solidFill>
                <a:latin typeface="Verdana" pitchFamily="34" charset="0"/>
                <a:ea typeface="Verdana" pitchFamily="34" charset="0"/>
                <a:cs typeface="Verdana" pitchFamily="34" charset="0"/>
              </a:rPr>
              <a:t>EFD-Reinf</a:t>
            </a:r>
            <a:r>
              <a:rPr lang="pt-BR" sz="2800" b="1" dirty="0" smtClean="0">
                <a:solidFill>
                  <a:srgbClr val="000080"/>
                </a:solidFill>
                <a:latin typeface="Verdana" pitchFamily="34" charset="0"/>
                <a:ea typeface="Verdana" pitchFamily="34" charset="0"/>
                <a:cs typeface="Verdana" pitchFamily="34" charset="0"/>
              </a:rPr>
              <a:t> serão cumpridas com CEI e as posteriores com </a:t>
            </a:r>
            <a:r>
              <a:rPr lang="pt-BR" sz="2800" b="1" dirty="0" err="1" smtClean="0">
                <a:solidFill>
                  <a:srgbClr val="000080"/>
                </a:solidFill>
                <a:latin typeface="Verdana" pitchFamily="34" charset="0"/>
                <a:ea typeface="Verdana" pitchFamily="34" charset="0"/>
                <a:cs typeface="Verdana" pitchFamily="34" charset="0"/>
              </a:rPr>
              <a:t>CAEPF</a:t>
            </a:r>
            <a:r>
              <a:rPr lang="pt-BR" sz="2800" b="1" dirty="0" smtClean="0">
                <a:solidFill>
                  <a:srgbClr val="000080"/>
                </a:solidFill>
                <a:latin typeface="Verdana" pitchFamily="34" charset="0"/>
                <a:ea typeface="Verdana" pitchFamily="34" charset="0"/>
                <a:cs typeface="Verdana" pitchFamily="34" charset="0"/>
              </a:rPr>
              <a:t>;</a:t>
            </a:r>
          </a:p>
        </p:txBody>
      </p:sp>
    </p:spTree>
    <p:extLst>
      <p:ext uri="{BB962C8B-B14F-4D97-AF65-F5344CB8AC3E}">
        <p14:creationId xmlns:p14="http://schemas.microsoft.com/office/powerpoint/2010/main" val="1945086900"/>
      </p:ext>
    </p:extLst>
  </p:cSld>
  <p:clrMapOvr>
    <a:masterClrMapping/>
  </p:clrMapOvr>
  <p:transition>
    <p:fade thruBlk="1"/>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496460" y="1279862"/>
            <a:ext cx="9518856" cy="641147"/>
          </a:xfrm>
          <a:prstGeom prst="rect">
            <a:avLst/>
          </a:prstGeom>
          <a:noFill/>
          <a:ln w="9525" cap="flat">
            <a:noFill/>
            <a:round/>
            <a:headEnd/>
            <a:tailEnd/>
          </a:ln>
          <a:effectLst/>
        </p:spPr>
        <p:txBody>
          <a:bodyPr lIns="88908" tIns="44454" rIns="88908" bIns="44454"/>
          <a:lstStyle/>
          <a:p>
            <a:pPr>
              <a:spcBef>
                <a:spcPts val="309"/>
              </a:spcBef>
              <a:spcAft>
                <a:spcPts val="878"/>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Lst>
            </a:pPr>
            <a:r>
              <a:rPr lang="pt-BR" sz="3800" b="1" dirty="0" err="1" smtClean="0">
                <a:solidFill>
                  <a:srgbClr val="000080"/>
                </a:solidFill>
                <a:latin typeface="Verdana" pitchFamily="34" charset="0"/>
                <a:ea typeface="Verdana" pitchFamily="34" charset="0"/>
                <a:cs typeface="Verdana" pitchFamily="34" charset="0"/>
              </a:rPr>
              <a:t>CAEPF</a:t>
            </a:r>
            <a:r>
              <a:rPr lang="pt-BR" sz="3800" b="1" dirty="0" smtClean="0">
                <a:solidFill>
                  <a:srgbClr val="000080"/>
                </a:solidFill>
                <a:latin typeface="Verdana" pitchFamily="34" charset="0"/>
                <a:ea typeface="Verdana" pitchFamily="34" charset="0"/>
                <a:cs typeface="Verdana" pitchFamily="34" charset="0"/>
              </a:rPr>
              <a:t> -</a:t>
            </a:r>
            <a:endParaRPr lang="pt-BR" sz="3800" b="1" dirty="0">
              <a:solidFill>
                <a:srgbClr val="000080"/>
              </a:solidFill>
              <a:latin typeface="Verdana" pitchFamily="34" charset="0"/>
              <a:ea typeface="Verdana" pitchFamily="34" charset="0"/>
              <a:cs typeface="Verdana" pitchFamily="34" charset="0"/>
            </a:endParaRPr>
          </a:p>
        </p:txBody>
      </p:sp>
      <p:sp>
        <p:nvSpPr>
          <p:cNvPr id="3" name="Text Box 1"/>
          <p:cNvSpPr txBox="1">
            <a:spLocks noChangeArrowheads="1"/>
          </p:cNvSpPr>
          <p:nvPr/>
        </p:nvSpPr>
        <p:spPr bwMode="auto">
          <a:xfrm>
            <a:off x="437320" y="2199588"/>
            <a:ext cx="10593211" cy="5190248"/>
          </a:xfrm>
          <a:prstGeom prst="rect">
            <a:avLst/>
          </a:prstGeom>
          <a:noFill/>
          <a:ln w="9525" cap="flat">
            <a:noFill/>
            <a:round/>
            <a:headEnd/>
            <a:tailEnd/>
          </a:ln>
          <a:effectLst/>
        </p:spPr>
        <p:txBody>
          <a:bodyPr lIns="88908" tIns="44454" rIns="88908" bIns="44454"/>
          <a:lstStyle/>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 As matrículas CEI não vão migrar para </a:t>
            </a:r>
            <a:r>
              <a:rPr lang="pt-BR" sz="2800" b="1" dirty="0" err="1" smtClean="0">
                <a:solidFill>
                  <a:srgbClr val="000080"/>
                </a:solidFill>
                <a:latin typeface="Verdana" pitchFamily="34" charset="0"/>
                <a:ea typeface="Verdana" pitchFamily="34" charset="0"/>
                <a:cs typeface="Verdana" pitchFamily="34" charset="0"/>
              </a:rPr>
              <a:t>CAEPF</a:t>
            </a:r>
            <a:r>
              <a:rPr lang="pt-BR" sz="2800" b="1" dirty="0" smtClean="0">
                <a:solidFill>
                  <a:srgbClr val="000080"/>
                </a:solidFill>
                <a:latin typeface="Verdana" pitchFamily="34" charset="0"/>
                <a:ea typeface="Verdana" pitchFamily="34" charset="0"/>
                <a:cs typeface="Verdana" pitchFamily="34" charset="0"/>
              </a:rPr>
              <a:t> automaticamente;</a:t>
            </a:r>
          </a:p>
          <a:p>
            <a:pPr>
              <a:spcBef>
                <a:spcPts val="309"/>
              </a:spcBef>
              <a:spcAft>
                <a:spcPts val="1432"/>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Objetivo: Não absorver a parte “suja” da base de dados do CEI que hoje contém muitas matrículas inativas.</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endParaRPr lang="pt-BR" sz="2800" b="1" dirty="0" smtClean="0">
              <a:solidFill>
                <a:srgbClr val="000080"/>
              </a:solidFill>
              <a:latin typeface="Verdana" pitchFamily="34" charset="0"/>
              <a:ea typeface="Verdana" pitchFamily="34" charset="0"/>
              <a:cs typeface="Verdana" pitchFamily="34" charset="0"/>
            </a:endParaRP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Poderão migrar mediante comando do próprio contribuinte no </a:t>
            </a:r>
            <a:r>
              <a:rPr lang="pt-BR" sz="2800" b="1" dirty="0" err="1" smtClean="0">
                <a:solidFill>
                  <a:srgbClr val="000080"/>
                </a:solidFill>
                <a:latin typeface="Verdana" pitchFamily="34" charset="0"/>
                <a:ea typeface="Verdana" pitchFamily="34" charset="0"/>
                <a:cs typeface="Verdana" pitchFamily="34" charset="0"/>
              </a:rPr>
              <a:t>e-CAC</a:t>
            </a:r>
            <a:r>
              <a:rPr lang="pt-BR" sz="2800" b="1" dirty="0" smtClean="0">
                <a:solidFill>
                  <a:srgbClr val="000080"/>
                </a:solidFill>
                <a:latin typeface="Verdana" pitchFamily="34" charset="0"/>
                <a:ea typeface="Verdana" pitchFamily="34" charset="0"/>
                <a:cs typeface="Verdana" pitchFamily="34" charset="0"/>
              </a:rPr>
              <a:t> ou por servidor da </a:t>
            </a:r>
            <a:r>
              <a:rPr lang="pt-BR" sz="2800" b="1" dirty="0" err="1" smtClean="0">
                <a:solidFill>
                  <a:srgbClr val="000080"/>
                </a:solidFill>
                <a:latin typeface="Verdana" pitchFamily="34" charset="0"/>
                <a:ea typeface="Verdana" pitchFamily="34" charset="0"/>
                <a:cs typeface="Verdana" pitchFamily="34" charset="0"/>
              </a:rPr>
              <a:t>RFB</a:t>
            </a:r>
            <a:r>
              <a:rPr lang="pt-BR" sz="2800" b="1" dirty="0" smtClean="0">
                <a:solidFill>
                  <a:srgbClr val="000080"/>
                </a:solidFill>
                <a:latin typeface="Verdana" pitchFamily="34" charset="0"/>
                <a:ea typeface="Verdana" pitchFamily="34" charset="0"/>
                <a:cs typeface="Verdana" pitchFamily="34" charset="0"/>
              </a:rPr>
              <a:t> quando em atendimento presencial ao contribuinte.</a:t>
            </a:r>
          </a:p>
        </p:txBody>
      </p:sp>
    </p:spTree>
    <p:extLst>
      <p:ext uri="{BB962C8B-B14F-4D97-AF65-F5344CB8AC3E}">
        <p14:creationId xmlns:p14="http://schemas.microsoft.com/office/powerpoint/2010/main" val="4069414668"/>
      </p:ext>
    </p:extLst>
  </p:cSld>
  <p:clrMapOvr>
    <a:masterClrMapping/>
  </p:clrMapOvr>
  <p:transition>
    <p:fade thruBlk="1"/>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496460" y="1279862"/>
            <a:ext cx="9518856" cy="641147"/>
          </a:xfrm>
          <a:prstGeom prst="rect">
            <a:avLst/>
          </a:prstGeom>
          <a:noFill/>
          <a:ln w="9525" cap="flat">
            <a:noFill/>
            <a:round/>
            <a:headEnd/>
            <a:tailEnd/>
          </a:ln>
          <a:effectLst/>
        </p:spPr>
        <p:txBody>
          <a:bodyPr lIns="88908" tIns="44454" rIns="88908" bIns="44454"/>
          <a:lstStyle/>
          <a:p>
            <a:pPr>
              <a:spcBef>
                <a:spcPts val="309"/>
              </a:spcBef>
              <a:spcAft>
                <a:spcPts val="878"/>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Lst>
            </a:pPr>
            <a:r>
              <a:rPr lang="pt-BR" sz="3800" b="1" dirty="0" err="1" smtClean="0">
                <a:solidFill>
                  <a:srgbClr val="000080"/>
                </a:solidFill>
                <a:latin typeface="Verdana" pitchFamily="34" charset="0"/>
                <a:ea typeface="Verdana" pitchFamily="34" charset="0"/>
                <a:cs typeface="Verdana" pitchFamily="34" charset="0"/>
              </a:rPr>
              <a:t>CAEPF</a:t>
            </a:r>
            <a:endParaRPr lang="pt-BR" sz="3800" b="1" dirty="0">
              <a:solidFill>
                <a:srgbClr val="000080"/>
              </a:solidFill>
              <a:latin typeface="Verdana" pitchFamily="34" charset="0"/>
              <a:ea typeface="Verdana" pitchFamily="34" charset="0"/>
              <a:cs typeface="Verdana" pitchFamily="34" charset="0"/>
            </a:endParaRPr>
          </a:p>
        </p:txBody>
      </p:sp>
      <p:sp>
        <p:nvSpPr>
          <p:cNvPr id="3" name="Text Box 1"/>
          <p:cNvSpPr txBox="1">
            <a:spLocks noChangeArrowheads="1"/>
          </p:cNvSpPr>
          <p:nvPr/>
        </p:nvSpPr>
        <p:spPr bwMode="auto">
          <a:xfrm>
            <a:off x="437320" y="2199588"/>
            <a:ext cx="10593211" cy="5190248"/>
          </a:xfrm>
          <a:prstGeom prst="rect">
            <a:avLst/>
          </a:prstGeom>
          <a:noFill/>
          <a:ln w="9525" cap="flat">
            <a:noFill/>
            <a:round/>
            <a:headEnd/>
            <a:tailEnd/>
          </a:ln>
          <a:effectLst/>
        </p:spPr>
        <p:txBody>
          <a:bodyPr lIns="88908" tIns="44454" rIns="88908" bIns="44454"/>
          <a:lstStyle/>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Atributos do sujeito passivo no </a:t>
            </a:r>
            <a:r>
              <a:rPr lang="pt-BR" sz="2800" b="1" dirty="0" err="1" smtClean="0">
                <a:solidFill>
                  <a:srgbClr val="000080"/>
                </a:solidFill>
                <a:latin typeface="Verdana" pitchFamily="34" charset="0"/>
                <a:ea typeface="Verdana" pitchFamily="34" charset="0"/>
                <a:cs typeface="Verdana" pitchFamily="34" charset="0"/>
              </a:rPr>
              <a:t>CAEPF</a:t>
            </a:r>
            <a:r>
              <a:rPr lang="pt-BR" sz="2800" b="1" dirty="0" smtClean="0">
                <a:solidFill>
                  <a:srgbClr val="000080"/>
                </a:solidFill>
                <a:latin typeface="Verdana" pitchFamily="34" charset="0"/>
                <a:ea typeface="Verdana" pitchFamily="34" charset="0"/>
                <a:cs typeface="Verdana" pitchFamily="34" charset="0"/>
              </a:rPr>
              <a:t>:</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Tipo da atividade;</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Código de atividade (</a:t>
            </a:r>
            <a:r>
              <a:rPr lang="pt-BR" sz="2800" b="1" dirty="0" err="1" smtClean="0">
                <a:solidFill>
                  <a:srgbClr val="000080"/>
                </a:solidFill>
                <a:latin typeface="Verdana" pitchFamily="34" charset="0"/>
                <a:ea typeface="Verdana" pitchFamily="34" charset="0"/>
                <a:cs typeface="Verdana" pitchFamily="34" charset="0"/>
              </a:rPr>
              <a:t>CNAE</a:t>
            </a:r>
            <a:r>
              <a:rPr lang="pt-BR" sz="2800" b="1" dirty="0" smtClean="0">
                <a:solidFill>
                  <a:srgbClr val="000080"/>
                </a:solidFill>
                <a:latin typeface="Verdana" pitchFamily="34" charset="0"/>
                <a:ea typeface="Verdana" pitchFamily="34" charset="0"/>
                <a:cs typeface="Verdana" pitchFamily="34" charset="0"/>
              </a:rPr>
              <a:t>);</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Data de início;</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Endereço;</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Situação cadastral;</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Motivo da situação cadastral, quando houver;</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Matrícula CEI, quando  houver.</a:t>
            </a:r>
          </a:p>
        </p:txBody>
      </p:sp>
    </p:spTree>
    <p:extLst>
      <p:ext uri="{BB962C8B-B14F-4D97-AF65-F5344CB8AC3E}">
        <p14:creationId xmlns:p14="http://schemas.microsoft.com/office/powerpoint/2010/main" val="1342607466"/>
      </p:ext>
    </p:extLst>
  </p:cSld>
  <p:clrMapOvr>
    <a:masterClrMapping/>
  </p:clrMapOvr>
  <p:transition>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7"/>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67813" y="1152500"/>
            <a:ext cx="6696744" cy="6552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tângulo 9"/>
          <p:cNvSpPr>
            <a:spLocks noChangeArrowheads="1"/>
          </p:cNvSpPr>
          <p:nvPr/>
        </p:nvSpPr>
        <p:spPr bwMode="auto">
          <a:xfrm>
            <a:off x="5854231" y="5259563"/>
            <a:ext cx="3255017" cy="432048"/>
          </a:xfrm>
          <a:prstGeom prst="rect">
            <a:avLst/>
          </a:prstGeom>
          <a:solidFill>
            <a:srgbClr val="00B8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buClr>
                <a:srgbClr val="000000"/>
              </a:buClr>
              <a:buSzPct val="100000"/>
              <a:buFont typeface="Times New Roman" panose="02020603050405020304" pitchFamily="18" charset="0"/>
              <a:buNone/>
            </a:pPr>
            <a:r>
              <a:rPr lang="pt-BR" dirty="0">
                <a:solidFill>
                  <a:schemeClr val="tx1"/>
                </a:solidFill>
              </a:rPr>
              <a:t>Substituirão a GFIP e a DIRF</a:t>
            </a:r>
          </a:p>
        </p:txBody>
      </p:sp>
      <p:sp>
        <p:nvSpPr>
          <p:cNvPr id="4" name="Chave direita 8"/>
          <p:cNvSpPr>
            <a:spLocks/>
          </p:cNvSpPr>
          <p:nvPr/>
        </p:nvSpPr>
        <p:spPr bwMode="auto">
          <a:xfrm>
            <a:off x="5244747" y="5223969"/>
            <a:ext cx="71438" cy="503237"/>
          </a:xfrm>
          <a:prstGeom prst="rightBrace">
            <a:avLst>
              <a:gd name="adj1" fmla="val 8382"/>
              <a:gd name="adj2" fmla="val 50000"/>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pPr>
              <a:buClr>
                <a:srgbClr val="000000"/>
              </a:buClr>
              <a:buSzPct val="100000"/>
              <a:buFont typeface="Times New Roman" panose="02020603050405020304" pitchFamily="18" charset="0"/>
              <a:buNone/>
            </a:pPr>
            <a:endParaRPr lang="pt-BR"/>
          </a:p>
        </p:txBody>
      </p:sp>
      <p:sp>
        <p:nvSpPr>
          <p:cNvPr id="5" name="Chave esquerda 14"/>
          <p:cNvSpPr>
            <a:spLocks/>
          </p:cNvSpPr>
          <p:nvPr/>
        </p:nvSpPr>
        <p:spPr bwMode="auto">
          <a:xfrm>
            <a:off x="3880831" y="5209433"/>
            <a:ext cx="73025" cy="503237"/>
          </a:xfrm>
          <a:prstGeom prst="leftBrace">
            <a:avLst>
              <a:gd name="adj1" fmla="val 8199"/>
              <a:gd name="adj2" fmla="val 50000"/>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pPr>
              <a:buClr>
                <a:srgbClr val="000000"/>
              </a:buClr>
              <a:buSzPct val="100000"/>
              <a:buFont typeface="Times New Roman" panose="02020603050405020304" pitchFamily="18" charset="0"/>
              <a:buNone/>
            </a:pPr>
            <a:endParaRPr lang="pt-BR"/>
          </a:p>
        </p:txBody>
      </p:sp>
      <p:cxnSp>
        <p:nvCxnSpPr>
          <p:cNvPr id="7" name="Conector de seta reta 6"/>
          <p:cNvCxnSpPr/>
          <p:nvPr/>
        </p:nvCxnSpPr>
        <p:spPr>
          <a:xfrm>
            <a:off x="5316185" y="5475587"/>
            <a:ext cx="53804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959462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651634" y="2317738"/>
            <a:ext cx="10144195" cy="4624343"/>
          </a:xfrm>
          <a:prstGeom prst="rect">
            <a:avLst/>
          </a:prstGeom>
        </p:spPr>
        <p:txBody>
          <a:bodyPr wrap="square">
            <a:spAutoFit/>
          </a:bodyPr>
          <a:lstStyle/>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Declaração que substituirá a </a:t>
            </a:r>
            <a:r>
              <a:rPr lang="pt-BR" sz="2800" b="1" dirty="0" err="1" smtClean="0">
                <a:solidFill>
                  <a:srgbClr val="000080"/>
                </a:solidFill>
                <a:latin typeface="Verdana" pitchFamily="34" charset="0"/>
                <a:ea typeface="Verdana" pitchFamily="34" charset="0"/>
                <a:cs typeface="Verdana" pitchFamily="34" charset="0"/>
              </a:rPr>
              <a:t>GFIP</a:t>
            </a:r>
            <a:r>
              <a:rPr lang="pt-BR" sz="2800" b="1" dirty="0" smtClean="0">
                <a:solidFill>
                  <a:srgbClr val="000080"/>
                </a:solidFill>
                <a:latin typeface="Verdana" pitchFamily="34" charset="0"/>
                <a:ea typeface="Verdana" pitchFamily="34" charset="0"/>
                <a:cs typeface="Verdana" pitchFamily="34" charset="0"/>
              </a:rPr>
              <a:t> e que será gerada a partir das informações prestadas no </a:t>
            </a:r>
            <a:r>
              <a:rPr lang="pt-BR" sz="2800" b="1" dirty="0" err="1" smtClean="0">
                <a:solidFill>
                  <a:srgbClr val="000080"/>
                </a:solidFill>
                <a:latin typeface="Verdana" pitchFamily="34" charset="0"/>
                <a:ea typeface="Verdana" pitchFamily="34" charset="0"/>
                <a:cs typeface="Verdana" pitchFamily="34" charset="0"/>
              </a:rPr>
              <a:t>eSocial</a:t>
            </a:r>
            <a:r>
              <a:rPr lang="pt-BR" sz="2800" b="1" dirty="0" smtClean="0">
                <a:solidFill>
                  <a:srgbClr val="000080"/>
                </a:solidFill>
                <a:latin typeface="Verdana" pitchFamily="34" charset="0"/>
                <a:ea typeface="Verdana" pitchFamily="34" charset="0"/>
                <a:cs typeface="Verdana" pitchFamily="34" charset="0"/>
              </a:rPr>
              <a:t>, </a:t>
            </a:r>
            <a:r>
              <a:rPr lang="pt-BR" sz="2800" b="1" dirty="0" err="1" smtClean="0">
                <a:solidFill>
                  <a:srgbClr val="000080"/>
                </a:solidFill>
                <a:latin typeface="Verdana" pitchFamily="34" charset="0"/>
                <a:ea typeface="Verdana" pitchFamily="34" charset="0"/>
                <a:cs typeface="Verdana" pitchFamily="34" charset="0"/>
              </a:rPr>
              <a:t>EFD-Reinf</a:t>
            </a:r>
            <a:r>
              <a:rPr lang="pt-BR" sz="2800" b="1" dirty="0" smtClean="0">
                <a:solidFill>
                  <a:srgbClr val="000080"/>
                </a:solidFill>
                <a:latin typeface="Verdana" pitchFamily="34" charset="0"/>
                <a:ea typeface="Verdana" pitchFamily="34" charset="0"/>
                <a:cs typeface="Verdana" pitchFamily="34" charset="0"/>
              </a:rPr>
              <a:t> entre outras;</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Apuração automática dos débitos e, quando for o caso, dos créditos;</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Débitos (</a:t>
            </a:r>
            <a:r>
              <a:rPr lang="pt-BR" sz="2800" b="1" dirty="0" err="1" smtClean="0">
                <a:solidFill>
                  <a:srgbClr val="000080"/>
                </a:solidFill>
                <a:latin typeface="Verdana" pitchFamily="34" charset="0"/>
                <a:ea typeface="Verdana" pitchFamily="34" charset="0"/>
                <a:cs typeface="Verdana" pitchFamily="34" charset="0"/>
              </a:rPr>
              <a:t>contrib</a:t>
            </a:r>
            <a:r>
              <a:rPr lang="pt-BR" sz="2800" b="1" dirty="0" smtClean="0">
                <a:solidFill>
                  <a:srgbClr val="000080"/>
                </a:solidFill>
                <a:latin typeface="Verdana" pitchFamily="34" charset="0"/>
                <a:ea typeface="Verdana" pitchFamily="34" charset="0"/>
                <a:cs typeface="Verdana" pitchFamily="34" charset="0"/>
              </a:rPr>
              <a:t>. previdenciária, contribuição para outras entidades e fundos, IRRF);</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Créditos (Salário-Família, Salário-Maternidade e Retenções sobre notas fiscais).</a:t>
            </a:r>
          </a:p>
        </p:txBody>
      </p:sp>
      <p:sp>
        <p:nvSpPr>
          <p:cNvPr id="5" name="Text Box 2"/>
          <p:cNvSpPr txBox="1">
            <a:spLocks noChangeArrowheads="1"/>
          </p:cNvSpPr>
          <p:nvPr/>
        </p:nvSpPr>
        <p:spPr bwMode="auto">
          <a:xfrm>
            <a:off x="437320" y="1460482"/>
            <a:ext cx="9518856" cy="641147"/>
          </a:xfrm>
          <a:prstGeom prst="rect">
            <a:avLst/>
          </a:prstGeom>
          <a:noFill/>
          <a:ln w="9525" cap="flat">
            <a:noFill/>
            <a:round/>
            <a:headEnd/>
            <a:tailEnd/>
          </a:ln>
          <a:effectLst/>
        </p:spPr>
        <p:txBody>
          <a:bodyPr lIns="88908" tIns="44454" rIns="88908" bIns="44454"/>
          <a:lstStyle/>
          <a:p>
            <a:pPr>
              <a:spcBef>
                <a:spcPts val="309"/>
              </a:spcBef>
              <a:spcAft>
                <a:spcPts val="878"/>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Lst>
            </a:pPr>
            <a:r>
              <a:rPr lang="pt-BR" sz="3800" b="1" dirty="0" err="1" smtClean="0">
                <a:solidFill>
                  <a:srgbClr val="000080"/>
                </a:solidFill>
                <a:latin typeface="Verdana" pitchFamily="34" charset="0"/>
                <a:ea typeface="Verdana" pitchFamily="34" charset="0"/>
                <a:cs typeface="Verdana" pitchFamily="34" charset="0"/>
              </a:rPr>
              <a:t>DCTF</a:t>
            </a:r>
            <a:r>
              <a:rPr lang="pt-BR" sz="3800" b="1" dirty="0" smtClean="0">
                <a:solidFill>
                  <a:srgbClr val="000080"/>
                </a:solidFill>
                <a:latin typeface="Verdana" pitchFamily="34" charset="0"/>
                <a:ea typeface="Verdana" pitchFamily="34" charset="0"/>
                <a:cs typeface="Verdana" pitchFamily="34" charset="0"/>
              </a:rPr>
              <a:t> WEB</a:t>
            </a:r>
            <a:endParaRPr lang="pt-BR" sz="3800" b="1" dirty="0">
              <a:solidFill>
                <a:srgbClr val="000080"/>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9033859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p:cNvSpPr txBox="1">
            <a:spLocks noChangeArrowheads="1"/>
          </p:cNvSpPr>
          <p:nvPr/>
        </p:nvSpPr>
        <p:spPr bwMode="auto">
          <a:xfrm>
            <a:off x="437320" y="1460482"/>
            <a:ext cx="9518856" cy="641147"/>
          </a:xfrm>
          <a:prstGeom prst="rect">
            <a:avLst/>
          </a:prstGeom>
          <a:noFill/>
          <a:ln w="9525" cap="flat">
            <a:noFill/>
            <a:round/>
            <a:headEnd/>
            <a:tailEnd/>
          </a:ln>
          <a:effectLst/>
        </p:spPr>
        <p:txBody>
          <a:bodyPr lIns="88908" tIns="44454" rIns="88908" bIns="44454"/>
          <a:lstStyle/>
          <a:p>
            <a:pPr>
              <a:spcBef>
                <a:spcPts val="309"/>
              </a:spcBef>
              <a:spcAft>
                <a:spcPts val="878"/>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Lst>
            </a:pPr>
            <a:r>
              <a:rPr lang="pt-BR" sz="3800" b="1" dirty="0" err="1" smtClean="0">
                <a:solidFill>
                  <a:srgbClr val="000080"/>
                </a:solidFill>
                <a:latin typeface="Verdana" pitchFamily="34" charset="0"/>
                <a:ea typeface="Verdana" pitchFamily="34" charset="0"/>
                <a:cs typeface="Verdana" pitchFamily="34" charset="0"/>
              </a:rPr>
              <a:t>DCTF</a:t>
            </a:r>
            <a:r>
              <a:rPr lang="pt-BR" sz="3800" b="1" dirty="0" smtClean="0">
                <a:solidFill>
                  <a:srgbClr val="000080"/>
                </a:solidFill>
                <a:latin typeface="Verdana" pitchFamily="34" charset="0"/>
                <a:ea typeface="Verdana" pitchFamily="34" charset="0"/>
                <a:cs typeface="Verdana" pitchFamily="34" charset="0"/>
              </a:rPr>
              <a:t> WEB</a:t>
            </a:r>
            <a:endParaRPr lang="pt-BR" sz="3800" b="1" dirty="0">
              <a:solidFill>
                <a:srgbClr val="000080"/>
              </a:solidFill>
              <a:latin typeface="Verdana" pitchFamily="34" charset="0"/>
              <a:ea typeface="Verdana" pitchFamily="34" charset="0"/>
              <a:cs typeface="Verdana" pitchFamily="34" charset="0"/>
            </a:endParaRPr>
          </a:p>
        </p:txBody>
      </p:sp>
      <p:sp>
        <p:nvSpPr>
          <p:cNvPr id="5" name="Text Box 1"/>
          <p:cNvSpPr txBox="1">
            <a:spLocks noChangeArrowheads="1"/>
          </p:cNvSpPr>
          <p:nvPr/>
        </p:nvSpPr>
        <p:spPr bwMode="auto">
          <a:xfrm>
            <a:off x="568502" y="2199588"/>
            <a:ext cx="10370823" cy="4723085"/>
          </a:xfrm>
          <a:prstGeom prst="rect">
            <a:avLst/>
          </a:prstGeom>
          <a:noFill/>
          <a:ln w="9525" cap="flat">
            <a:noFill/>
            <a:round/>
            <a:headEnd/>
            <a:tailEnd/>
          </a:ln>
          <a:effectLst/>
        </p:spPr>
        <p:txBody>
          <a:bodyPr lIns="88908" tIns="44454" rIns="88908" bIns="44454"/>
          <a:lstStyle/>
          <a:p>
            <a:pPr>
              <a:spcBef>
                <a:spcPts val="309"/>
              </a:spcBef>
              <a:spcAft>
                <a:spcPts val="1432"/>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900" b="1" dirty="0" smtClean="0">
                <a:solidFill>
                  <a:srgbClr val="000080"/>
                </a:solidFill>
                <a:latin typeface="Verdana" pitchFamily="34" charset="0"/>
                <a:ea typeface="Verdana" pitchFamily="34" charset="0"/>
                <a:cs typeface="Verdana" pitchFamily="34" charset="0"/>
              </a:rPr>
              <a:t>Características:</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Não há inclusão manual de débitos tributários;</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Consolidação para geração e transmissão:</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Na unidade com </a:t>
            </a:r>
            <a:r>
              <a:rPr lang="pt-BR" sz="2800" b="1" dirty="0" smtClean="0">
                <a:solidFill>
                  <a:srgbClr val="000080"/>
                </a:solidFill>
                <a:latin typeface="Verdana" pitchFamily="34" charset="0"/>
                <a:ea typeface="Verdana" pitchFamily="34" charset="0"/>
                <a:cs typeface="Verdana" pitchFamily="34" charset="0"/>
              </a:rPr>
              <a:t>CNPJ raiz;</a:t>
            </a:r>
            <a:endParaRPr lang="pt-BR" sz="2800" b="1" dirty="0" smtClean="0">
              <a:solidFill>
                <a:srgbClr val="000080"/>
              </a:solidFill>
              <a:latin typeface="Verdana" pitchFamily="34" charset="0"/>
              <a:ea typeface="Verdana" pitchFamily="34" charset="0"/>
              <a:cs typeface="Verdana" pitchFamily="34" charset="0"/>
            </a:endParaRP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Inicialmente apenas para a contribuição previdenciária.</a:t>
            </a:r>
          </a:p>
        </p:txBody>
      </p:sp>
    </p:spTree>
    <p:extLst>
      <p:ext uri="{BB962C8B-B14F-4D97-AF65-F5344CB8AC3E}">
        <p14:creationId xmlns:p14="http://schemas.microsoft.com/office/powerpoint/2010/main" val="113511446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p:cNvSpPr txBox="1">
            <a:spLocks noChangeArrowheads="1"/>
          </p:cNvSpPr>
          <p:nvPr/>
        </p:nvSpPr>
        <p:spPr bwMode="auto">
          <a:xfrm>
            <a:off x="437320" y="1460482"/>
            <a:ext cx="9518856" cy="641147"/>
          </a:xfrm>
          <a:prstGeom prst="rect">
            <a:avLst/>
          </a:prstGeom>
          <a:noFill/>
          <a:ln w="9525" cap="flat">
            <a:noFill/>
            <a:round/>
            <a:headEnd/>
            <a:tailEnd/>
          </a:ln>
          <a:effectLst/>
        </p:spPr>
        <p:txBody>
          <a:bodyPr lIns="88908" tIns="44454" rIns="88908" bIns="44454"/>
          <a:lstStyle/>
          <a:p>
            <a:pPr>
              <a:spcBef>
                <a:spcPts val="309"/>
              </a:spcBef>
              <a:spcAft>
                <a:spcPts val="878"/>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Lst>
            </a:pPr>
            <a:r>
              <a:rPr lang="pt-BR" sz="3800" b="1" dirty="0" err="1" smtClean="0">
                <a:solidFill>
                  <a:srgbClr val="000080"/>
                </a:solidFill>
                <a:latin typeface="Verdana" pitchFamily="34" charset="0"/>
                <a:ea typeface="Verdana" pitchFamily="34" charset="0"/>
                <a:cs typeface="Verdana" pitchFamily="34" charset="0"/>
              </a:rPr>
              <a:t>DCTF</a:t>
            </a:r>
            <a:r>
              <a:rPr lang="pt-BR" sz="3800" b="1" dirty="0" smtClean="0">
                <a:solidFill>
                  <a:srgbClr val="000080"/>
                </a:solidFill>
                <a:latin typeface="Verdana" pitchFamily="34" charset="0"/>
                <a:ea typeface="Verdana" pitchFamily="34" charset="0"/>
                <a:cs typeface="Verdana" pitchFamily="34" charset="0"/>
              </a:rPr>
              <a:t> WEB</a:t>
            </a:r>
            <a:endParaRPr lang="pt-BR" sz="3800" b="1" dirty="0">
              <a:solidFill>
                <a:srgbClr val="000080"/>
              </a:solidFill>
              <a:latin typeface="Verdana" pitchFamily="34" charset="0"/>
              <a:ea typeface="Verdana" pitchFamily="34" charset="0"/>
              <a:cs typeface="Verdana" pitchFamily="34" charset="0"/>
            </a:endParaRPr>
          </a:p>
        </p:txBody>
      </p:sp>
      <p:sp>
        <p:nvSpPr>
          <p:cNvPr id="4" name="Text Box 1"/>
          <p:cNvSpPr txBox="1">
            <a:spLocks noChangeArrowheads="1"/>
          </p:cNvSpPr>
          <p:nvPr/>
        </p:nvSpPr>
        <p:spPr bwMode="auto">
          <a:xfrm>
            <a:off x="568502" y="2199588"/>
            <a:ext cx="10370823" cy="4723085"/>
          </a:xfrm>
          <a:prstGeom prst="rect">
            <a:avLst/>
          </a:prstGeom>
          <a:noFill/>
          <a:ln w="9525" cap="flat">
            <a:noFill/>
            <a:round/>
            <a:headEnd/>
            <a:tailEnd/>
          </a:ln>
          <a:effectLst/>
        </p:spPr>
        <p:txBody>
          <a:bodyPr lIns="88908" tIns="44454" rIns="88908" bIns="44454"/>
          <a:lstStyle/>
          <a:p>
            <a:pPr>
              <a:spcBef>
                <a:spcPts val="309"/>
              </a:spcBef>
              <a:spcAft>
                <a:spcPts val="1432"/>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900" b="1" dirty="0" smtClean="0">
                <a:solidFill>
                  <a:srgbClr val="000080"/>
                </a:solidFill>
                <a:latin typeface="Verdana" pitchFamily="34" charset="0"/>
                <a:ea typeface="Verdana" pitchFamily="34" charset="0"/>
                <a:cs typeface="Verdana" pitchFamily="34" charset="0"/>
              </a:rPr>
              <a:t>Características:</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Não há </a:t>
            </a:r>
            <a:r>
              <a:rPr lang="pt-BR" sz="2800" b="1" dirty="0" err="1" smtClean="0">
                <a:solidFill>
                  <a:srgbClr val="000080"/>
                </a:solidFill>
                <a:latin typeface="Verdana" pitchFamily="34" charset="0"/>
                <a:ea typeface="Verdana" pitchFamily="34" charset="0"/>
                <a:cs typeface="Verdana" pitchFamily="34" charset="0"/>
              </a:rPr>
              <a:t>DCTF-Web</a:t>
            </a:r>
            <a:r>
              <a:rPr lang="pt-BR" sz="2800" b="1" dirty="0" smtClean="0">
                <a:solidFill>
                  <a:srgbClr val="000080"/>
                </a:solidFill>
                <a:latin typeface="Verdana" pitchFamily="34" charset="0"/>
                <a:ea typeface="Verdana" pitchFamily="34" charset="0"/>
                <a:cs typeface="Verdana" pitchFamily="34" charset="0"/>
              </a:rPr>
              <a:t> sem a transmissão prévia do </a:t>
            </a:r>
            <a:r>
              <a:rPr lang="pt-BR" sz="2800" b="1" dirty="0" err="1" smtClean="0">
                <a:solidFill>
                  <a:srgbClr val="000080"/>
                </a:solidFill>
                <a:latin typeface="Verdana" pitchFamily="34" charset="0"/>
                <a:ea typeface="Verdana" pitchFamily="34" charset="0"/>
                <a:cs typeface="Verdana" pitchFamily="34" charset="0"/>
              </a:rPr>
              <a:t>eSocial</a:t>
            </a:r>
            <a:r>
              <a:rPr lang="pt-BR" sz="2800" b="1" dirty="0" smtClean="0">
                <a:solidFill>
                  <a:srgbClr val="000080"/>
                </a:solidFill>
                <a:latin typeface="Verdana" pitchFamily="34" charset="0"/>
                <a:ea typeface="Verdana" pitchFamily="34" charset="0"/>
                <a:cs typeface="Verdana" pitchFamily="34" charset="0"/>
              </a:rPr>
              <a:t> e/ou da </a:t>
            </a:r>
            <a:r>
              <a:rPr lang="pt-BR" sz="2800" b="1" dirty="0" err="1" smtClean="0">
                <a:solidFill>
                  <a:srgbClr val="000080"/>
                </a:solidFill>
                <a:latin typeface="Verdana" pitchFamily="34" charset="0"/>
                <a:ea typeface="Verdana" pitchFamily="34" charset="0"/>
                <a:cs typeface="Verdana" pitchFamily="34" charset="0"/>
              </a:rPr>
              <a:t>EFD-Reinf</a:t>
            </a:r>
            <a:r>
              <a:rPr lang="pt-BR" sz="2800" b="1" dirty="0" smtClean="0">
                <a:solidFill>
                  <a:srgbClr val="000080"/>
                </a:solidFill>
                <a:latin typeface="Verdana" pitchFamily="34" charset="0"/>
                <a:ea typeface="Verdana" pitchFamily="34" charset="0"/>
                <a:cs typeface="Verdana" pitchFamily="34" charset="0"/>
              </a:rPr>
              <a:t>;</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Retificação da </a:t>
            </a:r>
            <a:r>
              <a:rPr lang="pt-BR" sz="2800" b="1" dirty="0" err="1" smtClean="0">
                <a:solidFill>
                  <a:srgbClr val="000080"/>
                </a:solidFill>
                <a:latin typeface="Verdana" pitchFamily="34" charset="0"/>
                <a:ea typeface="Verdana" pitchFamily="34" charset="0"/>
                <a:cs typeface="Verdana" pitchFamily="34" charset="0"/>
              </a:rPr>
              <a:t>DCTF-Web</a:t>
            </a:r>
            <a:r>
              <a:rPr lang="pt-BR" sz="2800" b="1" dirty="0" smtClean="0">
                <a:solidFill>
                  <a:srgbClr val="000080"/>
                </a:solidFill>
                <a:latin typeface="Verdana" pitchFamily="34" charset="0"/>
                <a:ea typeface="Verdana" pitchFamily="34" charset="0"/>
                <a:cs typeface="Verdana" pitchFamily="34" charset="0"/>
              </a:rPr>
              <a:t> sempre vinculada à escrituração de origem;</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Integração c/sistemas da </a:t>
            </a:r>
            <a:r>
              <a:rPr lang="pt-BR" sz="2800" b="1" dirty="0" err="1" smtClean="0">
                <a:solidFill>
                  <a:srgbClr val="000080"/>
                </a:solidFill>
                <a:latin typeface="Verdana" pitchFamily="34" charset="0"/>
                <a:ea typeface="Verdana" pitchFamily="34" charset="0"/>
                <a:cs typeface="Verdana" pitchFamily="34" charset="0"/>
              </a:rPr>
              <a:t>RFB</a:t>
            </a:r>
            <a:r>
              <a:rPr lang="pt-BR" sz="2800" b="1" dirty="0" smtClean="0">
                <a:solidFill>
                  <a:srgbClr val="000080"/>
                </a:solidFill>
                <a:latin typeface="Verdana" pitchFamily="34" charset="0"/>
                <a:ea typeface="Verdana" pitchFamily="34" charset="0"/>
                <a:cs typeface="Verdana" pitchFamily="34" charset="0"/>
              </a:rPr>
              <a:t> para consulta e aproveitamento de créditos tributários (compensações, recolhimentos efetuados, parcelamentos, </a:t>
            </a:r>
            <a:r>
              <a:rPr lang="pt-BR" sz="2800" b="1" dirty="0" err="1" smtClean="0">
                <a:solidFill>
                  <a:srgbClr val="000080"/>
                </a:solidFill>
                <a:latin typeface="Verdana" pitchFamily="34" charset="0"/>
                <a:ea typeface="Verdana" pitchFamily="34" charset="0"/>
                <a:cs typeface="Verdana" pitchFamily="34" charset="0"/>
              </a:rPr>
              <a:t>etc</a:t>
            </a:r>
            <a:r>
              <a:rPr lang="pt-BR" sz="2800" b="1" dirty="0" smtClean="0">
                <a:solidFill>
                  <a:srgbClr val="000080"/>
                </a:solidFill>
                <a:latin typeface="Verdana" pitchFamily="34" charset="0"/>
                <a:ea typeface="Verdana" pitchFamily="34" charset="0"/>
                <a:cs typeface="Verdana" pitchFamily="34" charset="0"/>
              </a:rPr>
              <a:t>);</a:t>
            </a:r>
          </a:p>
        </p:txBody>
      </p:sp>
    </p:spTree>
    <p:extLst>
      <p:ext uri="{BB962C8B-B14F-4D97-AF65-F5344CB8AC3E}">
        <p14:creationId xmlns:p14="http://schemas.microsoft.com/office/powerpoint/2010/main" val="55565187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p:cNvSpPr txBox="1">
            <a:spLocks noChangeArrowheads="1"/>
          </p:cNvSpPr>
          <p:nvPr/>
        </p:nvSpPr>
        <p:spPr bwMode="auto">
          <a:xfrm>
            <a:off x="437320" y="1460482"/>
            <a:ext cx="9518856" cy="641147"/>
          </a:xfrm>
          <a:prstGeom prst="rect">
            <a:avLst/>
          </a:prstGeom>
          <a:noFill/>
          <a:ln w="9525" cap="flat">
            <a:noFill/>
            <a:round/>
            <a:headEnd/>
            <a:tailEnd/>
          </a:ln>
          <a:effectLst/>
        </p:spPr>
        <p:txBody>
          <a:bodyPr lIns="88908" tIns="44454" rIns="88908" bIns="44454"/>
          <a:lstStyle/>
          <a:p>
            <a:pPr>
              <a:spcBef>
                <a:spcPts val="309"/>
              </a:spcBef>
              <a:spcAft>
                <a:spcPts val="878"/>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Lst>
            </a:pPr>
            <a:r>
              <a:rPr lang="pt-BR" sz="3800" b="1" dirty="0" err="1" smtClean="0">
                <a:solidFill>
                  <a:srgbClr val="000080"/>
                </a:solidFill>
                <a:latin typeface="Verdana" pitchFamily="34" charset="0"/>
                <a:ea typeface="Verdana" pitchFamily="34" charset="0"/>
                <a:cs typeface="Verdana" pitchFamily="34" charset="0"/>
              </a:rPr>
              <a:t>DCTF</a:t>
            </a:r>
            <a:r>
              <a:rPr lang="pt-BR" sz="3800" b="1" dirty="0" smtClean="0">
                <a:solidFill>
                  <a:srgbClr val="000080"/>
                </a:solidFill>
                <a:latin typeface="Verdana" pitchFamily="34" charset="0"/>
                <a:ea typeface="Verdana" pitchFamily="34" charset="0"/>
                <a:cs typeface="Verdana" pitchFamily="34" charset="0"/>
              </a:rPr>
              <a:t> WEB</a:t>
            </a:r>
            <a:endParaRPr lang="pt-BR" sz="3800" b="1" dirty="0">
              <a:solidFill>
                <a:srgbClr val="000080"/>
              </a:solidFill>
              <a:latin typeface="Verdana" pitchFamily="34" charset="0"/>
              <a:ea typeface="Verdana" pitchFamily="34" charset="0"/>
              <a:cs typeface="Verdana" pitchFamily="34" charset="0"/>
            </a:endParaRPr>
          </a:p>
        </p:txBody>
      </p:sp>
      <p:sp>
        <p:nvSpPr>
          <p:cNvPr id="4" name="Text Box 1"/>
          <p:cNvSpPr txBox="1">
            <a:spLocks noChangeArrowheads="1"/>
          </p:cNvSpPr>
          <p:nvPr/>
        </p:nvSpPr>
        <p:spPr bwMode="auto">
          <a:xfrm>
            <a:off x="568502" y="2199588"/>
            <a:ext cx="10370823" cy="4723085"/>
          </a:xfrm>
          <a:prstGeom prst="rect">
            <a:avLst/>
          </a:prstGeom>
          <a:noFill/>
          <a:ln w="9525" cap="flat">
            <a:noFill/>
            <a:round/>
            <a:headEnd/>
            <a:tailEnd/>
          </a:ln>
          <a:effectLst/>
        </p:spPr>
        <p:txBody>
          <a:bodyPr lIns="88908" tIns="44454" rIns="88908" bIns="44454"/>
          <a:lstStyle/>
          <a:p>
            <a:pPr>
              <a:spcBef>
                <a:spcPts val="309"/>
              </a:spcBef>
              <a:spcAft>
                <a:spcPts val="1432"/>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900" b="1" dirty="0" smtClean="0">
                <a:solidFill>
                  <a:srgbClr val="000080"/>
                </a:solidFill>
                <a:latin typeface="Verdana" pitchFamily="34" charset="0"/>
                <a:ea typeface="Verdana" pitchFamily="34" charset="0"/>
                <a:cs typeface="Verdana" pitchFamily="34" charset="0"/>
              </a:rPr>
              <a:t>Fluxo:</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Recebe e consolida as apurações enviadas pelas escriturações (</a:t>
            </a:r>
            <a:r>
              <a:rPr lang="pt-BR" sz="2800" b="1" dirty="0" err="1" smtClean="0">
                <a:solidFill>
                  <a:srgbClr val="000080"/>
                </a:solidFill>
                <a:latin typeface="Verdana" pitchFamily="34" charset="0"/>
                <a:ea typeface="Verdana" pitchFamily="34" charset="0"/>
                <a:cs typeface="Verdana" pitchFamily="34" charset="0"/>
              </a:rPr>
              <a:t>eSocial</a:t>
            </a:r>
            <a:r>
              <a:rPr lang="pt-BR" sz="2800" b="1" dirty="0" smtClean="0">
                <a:solidFill>
                  <a:srgbClr val="000080"/>
                </a:solidFill>
                <a:latin typeface="Verdana" pitchFamily="34" charset="0"/>
                <a:ea typeface="Verdana" pitchFamily="34" charset="0"/>
                <a:cs typeface="Verdana" pitchFamily="34" charset="0"/>
              </a:rPr>
              <a:t> e </a:t>
            </a:r>
            <a:r>
              <a:rPr lang="pt-BR" sz="2800" b="1" dirty="0" err="1" smtClean="0">
                <a:solidFill>
                  <a:srgbClr val="000080"/>
                </a:solidFill>
                <a:latin typeface="Verdana" pitchFamily="34" charset="0"/>
                <a:ea typeface="Verdana" pitchFamily="34" charset="0"/>
                <a:cs typeface="Verdana" pitchFamily="34" charset="0"/>
              </a:rPr>
              <a:t>EFD-Reinf</a:t>
            </a:r>
            <a:r>
              <a:rPr lang="pt-BR" sz="2800" b="1" dirty="0" smtClean="0">
                <a:solidFill>
                  <a:srgbClr val="000080"/>
                </a:solidFill>
                <a:latin typeface="Verdana" pitchFamily="34" charset="0"/>
                <a:ea typeface="Verdana" pitchFamily="34" charset="0"/>
                <a:cs typeface="Verdana" pitchFamily="34" charset="0"/>
              </a:rPr>
              <a:t>);</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Efetua a vinculação – débitos x créditos;</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Apura o saldo a pagar;</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Transmite a </a:t>
            </a:r>
            <a:r>
              <a:rPr lang="pt-BR" sz="2800" b="1" dirty="0" err="1" smtClean="0">
                <a:solidFill>
                  <a:srgbClr val="000080"/>
                </a:solidFill>
                <a:latin typeface="Verdana" pitchFamily="34" charset="0"/>
                <a:ea typeface="Verdana" pitchFamily="34" charset="0"/>
                <a:cs typeface="Verdana" pitchFamily="34" charset="0"/>
              </a:rPr>
              <a:t>DCTFWeb</a:t>
            </a:r>
            <a:r>
              <a:rPr lang="pt-BR" sz="2800" b="1" dirty="0" smtClean="0">
                <a:solidFill>
                  <a:srgbClr val="000080"/>
                </a:solidFill>
                <a:latin typeface="Verdana" pitchFamily="34" charset="0"/>
                <a:ea typeface="Verdana" pitchFamily="34" charset="0"/>
                <a:cs typeface="Verdana" pitchFamily="34" charset="0"/>
              </a:rPr>
              <a:t>.</a:t>
            </a:r>
          </a:p>
        </p:txBody>
      </p:sp>
    </p:spTree>
    <p:extLst>
      <p:ext uri="{BB962C8B-B14F-4D97-AF65-F5344CB8AC3E}">
        <p14:creationId xmlns:p14="http://schemas.microsoft.com/office/powerpoint/2010/main" val="197233498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p:cNvSpPr txBox="1">
            <a:spLocks noChangeArrowheads="1"/>
          </p:cNvSpPr>
          <p:nvPr/>
        </p:nvSpPr>
        <p:spPr bwMode="auto">
          <a:xfrm>
            <a:off x="437320" y="1460482"/>
            <a:ext cx="9518856" cy="641147"/>
          </a:xfrm>
          <a:prstGeom prst="rect">
            <a:avLst/>
          </a:prstGeom>
          <a:noFill/>
          <a:ln w="9525" cap="flat">
            <a:noFill/>
            <a:round/>
            <a:headEnd/>
            <a:tailEnd/>
          </a:ln>
          <a:effectLst/>
        </p:spPr>
        <p:txBody>
          <a:bodyPr lIns="88908" tIns="44454" rIns="88908" bIns="44454"/>
          <a:lstStyle/>
          <a:p>
            <a:pPr>
              <a:spcBef>
                <a:spcPts val="309"/>
              </a:spcBef>
              <a:spcAft>
                <a:spcPts val="878"/>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Lst>
            </a:pPr>
            <a:r>
              <a:rPr lang="pt-BR" sz="3800" b="1" dirty="0" err="1" smtClean="0">
                <a:solidFill>
                  <a:srgbClr val="000080"/>
                </a:solidFill>
                <a:latin typeface="Verdana" pitchFamily="34" charset="0"/>
                <a:ea typeface="Verdana" pitchFamily="34" charset="0"/>
                <a:cs typeface="Verdana" pitchFamily="34" charset="0"/>
              </a:rPr>
              <a:t>DCTF</a:t>
            </a:r>
            <a:r>
              <a:rPr lang="pt-BR" sz="3800" b="1" dirty="0" smtClean="0">
                <a:solidFill>
                  <a:srgbClr val="000080"/>
                </a:solidFill>
                <a:latin typeface="Verdana" pitchFamily="34" charset="0"/>
                <a:ea typeface="Verdana" pitchFamily="34" charset="0"/>
                <a:cs typeface="Verdana" pitchFamily="34" charset="0"/>
              </a:rPr>
              <a:t> WEB</a:t>
            </a:r>
            <a:endParaRPr lang="pt-BR" sz="3800" b="1" dirty="0">
              <a:solidFill>
                <a:srgbClr val="000080"/>
              </a:solidFill>
              <a:latin typeface="Verdana" pitchFamily="34" charset="0"/>
              <a:ea typeface="Verdana" pitchFamily="34" charset="0"/>
              <a:cs typeface="Verdana" pitchFamily="34" charset="0"/>
            </a:endParaRPr>
          </a:p>
        </p:txBody>
      </p:sp>
      <p:sp>
        <p:nvSpPr>
          <p:cNvPr id="4" name="Text Box 1"/>
          <p:cNvSpPr txBox="1">
            <a:spLocks noChangeArrowheads="1"/>
          </p:cNvSpPr>
          <p:nvPr/>
        </p:nvSpPr>
        <p:spPr bwMode="auto">
          <a:xfrm>
            <a:off x="568502" y="2199588"/>
            <a:ext cx="10370823" cy="4723085"/>
          </a:xfrm>
          <a:prstGeom prst="rect">
            <a:avLst/>
          </a:prstGeom>
          <a:noFill/>
          <a:ln w="9525" cap="flat">
            <a:noFill/>
            <a:round/>
            <a:headEnd/>
            <a:tailEnd/>
          </a:ln>
          <a:effectLst/>
        </p:spPr>
        <p:txBody>
          <a:bodyPr lIns="88908" tIns="44454" rIns="88908" bIns="44454"/>
          <a:lstStyle/>
          <a:p>
            <a:pPr>
              <a:spcBef>
                <a:spcPts val="309"/>
              </a:spcBef>
              <a:spcAft>
                <a:spcPts val="1432"/>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900" b="1" dirty="0" smtClean="0">
                <a:solidFill>
                  <a:srgbClr val="000080"/>
                </a:solidFill>
                <a:latin typeface="Verdana" pitchFamily="34" charset="0"/>
                <a:ea typeface="Verdana" pitchFamily="34" charset="0"/>
                <a:cs typeface="Verdana" pitchFamily="34" charset="0"/>
              </a:rPr>
              <a:t>Fluxo (continuação):</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Gera DARF para pagamento (por Unidade com autonomia orçamentária);</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Permite a retificação da </a:t>
            </a:r>
            <a:r>
              <a:rPr lang="pt-BR" sz="2800" b="1" dirty="0" err="1" smtClean="0">
                <a:solidFill>
                  <a:srgbClr val="000080"/>
                </a:solidFill>
                <a:latin typeface="Verdana" pitchFamily="34" charset="0"/>
                <a:ea typeface="Verdana" pitchFamily="34" charset="0"/>
                <a:cs typeface="Verdana" pitchFamily="34" charset="0"/>
              </a:rPr>
              <a:t>DCTFWeb</a:t>
            </a:r>
            <a:r>
              <a:rPr lang="pt-BR" sz="2800" b="1" dirty="0" smtClean="0">
                <a:solidFill>
                  <a:srgbClr val="000080"/>
                </a:solidFill>
                <a:latin typeface="Verdana" pitchFamily="34" charset="0"/>
                <a:ea typeface="Verdana" pitchFamily="34" charset="0"/>
                <a:cs typeface="Verdana" pitchFamily="34" charset="0"/>
              </a:rPr>
              <a:t>;</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Permite consultas e geração de relatórios;</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Prazo de entrega – dia 20 do mês </a:t>
            </a:r>
            <a:r>
              <a:rPr lang="pt-BR" sz="2800" b="1" dirty="0" err="1" smtClean="0">
                <a:solidFill>
                  <a:srgbClr val="000080"/>
                </a:solidFill>
                <a:latin typeface="Verdana" pitchFamily="34" charset="0"/>
                <a:ea typeface="Verdana" pitchFamily="34" charset="0"/>
                <a:cs typeface="Verdana" pitchFamily="34" charset="0"/>
              </a:rPr>
              <a:t>subsequente</a:t>
            </a:r>
            <a:r>
              <a:rPr lang="pt-BR" sz="2800" b="1" dirty="0" smtClean="0">
                <a:solidFill>
                  <a:srgbClr val="000080"/>
                </a:solidFill>
                <a:latin typeface="Verdana" pitchFamily="34" charset="0"/>
                <a:ea typeface="Verdana" pitchFamily="34" charset="0"/>
                <a:cs typeface="Verdana" pitchFamily="34" charset="0"/>
              </a:rPr>
              <a:t> ao de ocorrência dos respectivos fatos geradores.</a:t>
            </a:r>
          </a:p>
          <a:p>
            <a:pPr>
              <a:spcBef>
                <a:spcPts val="309"/>
              </a:spcBef>
              <a:spcAft>
                <a:spcPts val="1432"/>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endParaRPr lang="pt-BR" sz="2800" b="1" dirty="0" smtClean="0">
              <a:solidFill>
                <a:srgbClr val="000080"/>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17622552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p:cNvSpPr txBox="1">
            <a:spLocks noChangeArrowheads="1"/>
          </p:cNvSpPr>
          <p:nvPr/>
        </p:nvSpPr>
        <p:spPr bwMode="auto">
          <a:xfrm>
            <a:off x="437320" y="1460482"/>
            <a:ext cx="9518856" cy="641147"/>
          </a:xfrm>
          <a:prstGeom prst="rect">
            <a:avLst/>
          </a:prstGeom>
          <a:noFill/>
          <a:ln w="9525" cap="flat">
            <a:noFill/>
            <a:round/>
            <a:headEnd/>
            <a:tailEnd/>
          </a:ln>
          <a:effectLst/>
        </p:spPr>
        <p:txBody>
          <a:bodyPr lIns="88908" tIns="44454" rIns="88908" bIns="44454"/>
          <a:lstStyle/>
          <a:p>
            <a:pPr>
              <a:spcBef>
                <a:spcPts val="309"/>
              </a:spcBef>
              <a:spcAft>
                <a:spcPts val="878"/>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Lst>
            </a:pPr>
            <a:r>
              <a:rPr lang="pt-BR" sz="3800" b="1" dirty="0" smtClean="0">
                <a:solidFill>
                  <a:srgbClr val="000080"/>
                </a:solidFill>
                <a:latin typeface="Verdana" pitchFamily="34" charset="0"/>
                <a:ea typeface="Verdana" pitchFamily="34" charset="0"/>
                <a:cs typeface="Verdana" pitchFamily="34" charset="0"/>
              </a:rPr>
              <a:t>Documento de arrecadação</a:t>
            </a:r>
            <a:endParaRPr lang="pt-BR" sz="3800" b="1" dirty="0">
              <a:solidFill>
                <a:srgbClr val="000080"/>
              </a:solidFill>
              <a:latin typeface="Verdana" pitchFamily="34" charset="0"/>
              <a:ea typeface="Verdana" pitchFamily="34" charset="0"/>
              <a:cs typeface="Verdana" pitchFamily="34" charset="0"/>
            </a:endParaRPr>
          </a:p>
        </p:txBody>
      </p:sp>
      <p:sp>
        <p:nvSpPr>
          <p:cNvPr id="4" name="Text Box 1"/>
          <p:cNvSpPr txBox="1">
            <a:spLocks noChangeArrowheads="1"/>
          </p:cNvSpPr>
          <p:nvPr/>
        </p:nvSpPr>
        <p:spPr bwMode="auto">
          <a:xfrm>
            <a:off x="568502" y="2199588"/>
            <a:ext cx="10370823" cy="4723085"/>
          </a:xfrm>
          <a:prstGeom prst="rect">
            <a:avLst/>
          </a:prstGeom>
          <a:noFill/>
          <a:ln w="9525" cap="flat">
            <a:noFill/>
            <a:round/>
            <a:headEnd/>
            <a:tailEnd/>
          </a:ln>
          <a:effectLst/>
        </p:spPr>
        <p:txBody>
          <a:bodyPr lIns="88908" tIns="44454" rIns="88908" bIns="44454"/>
          <a:lstStyle/>
          <a:p>
            <a:pPr>
              <a:spcBef>
                <a:spcPts val="309"/>
              </a:spcBef>
              <a:spcAft>
                <a:spcPts val="1432"/>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900" b="1" dirty="0" smtClean="0">
                <a:solidFill>
                  <a:srgbClr val="000080"/>
                </a:solidFill>
                <a:latin typeface="Verdana" pitchFamily="34" charset="0"/>
                <a:ea typeface="Verdana" pitchFamily="34" charset="0"/>
                <a:cs typeface="Verdana" pitchFamily="34" charset="0"/>
              </a:rPr>
              <a:t>A GPS será substituída por:</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900" b="1" dirty="0" smtClean="0">
                <a:solidFill>
                  <a:srgbClr val="000080"/>
                </a:solidFill>
                <a:latin typeface="Verdana" pitchFamily="34" charset="0"/>
                <a:ea typeface="Verdana" pitchFamily="34" charset="0"/>
                <a:cs typeface="Verdana" pitchFamily="34" charset="0"/>
              </a:rPr>
              <a:t>DARF – Documento de Arrecadação de Receitas Federais - numerado com código de barras:</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400" b="1" dirty="0" smtClean="0">
                <a:solidFill>
                  <a:srgbClr val="000080"/>
                </a:solidFill>
                <a:latin typeface="Verdana" pitchFamily="34" charset="0"/>
                <a:ea typeface="Verdana" pitchFamily="34" charset="0"/>
                <a:cs typeface="Verdana" pitchFamily="34" charset="0"/>
              </a:rPr>
              <a:t> Contribuintes em geral;</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400" b="1" dirty="0" smtClean="0">
                <a:solidFill>
                  <a:srgbClr val="000080"/>
                </a:solidFill>
                <a:latin typeface="Verdana" pitchFamily="34" charset="0"/>
                <a:ea typeface="Verdana" pitchFamily="34" charset="0"/>
                <a:cs typeface="Verdana" pitchFamily="34" charset="0"/>
              </a:rPr>
              <a:t> Gerado no ambiente </a:t>
            </a:r>
            <a:r>
              <a:rPr lang="pt-BR" sz="2400" b="1" dirty="0" err="1" smtClean="0">
                <a:solidFill>
                  <a:srgbClr val="000080"/>
                </a:solidFill>
                <a:latin typeface="Verdana" pitchFamily="34" charset="0"/>
                <a:ea typeface="Verdana" pitchFamily="34" charset="0"/>
                <a:cs typeface="Verdana" pitchFamily="34" charset="0"/>
              </a:rPr>
              <a:t>DCTF</a:t>
            </a:r>
            <a:r>
              <a:rPr lang="pt-BR" sz="2400" b="1" dirty="0" smtClean="0">
                <a:solidFill>
                  <a:srgbClr val="000080"/>
                </a:solidFill>
                <a:latin typeface="Verdana" pitchFamily="34" charset="0"/>
                <a:ea typeface="Verdana" pitchFamily="34" charset="0"/>
                <a:cs typeface="Verdana" pitchFamily="34" charset="0"/>
              </a:rPr>
              <a:t> Web;</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900" b="1" dirty="0" smtClean="0">
                <a:solidFill>
                  <a:srgbClr val="000080"/>
                </a:solidFill>
                <a:latin typeface="Verdana" pitchFamily="34" charset="0"/>
                <a:ea typeface="Verdana" pitchFamily="34" charset="0"/>
                <a:cs typeface="Verdana" pitchFamily="34" charset="0"/>
              </a:rPr>
              <a:t>DAE - Documento de Arrecadação do </a:t>
            </a:r>
            <a:r>
              <a:rPr lang="pt-BR" sz="2900" b="1" dirty="0" err="1" smtClean="0">
                <a:solidFill>
                  <a:srgbClr val="000080"/>
                </a:solidFill>
                <a:latin typeface="Verdana" pitchFamily="34" charset="0"/>
                <a:ea typeface="Verdana" pitchFamily="34" charset="0"/>
                <a:cs typeface="Verdana" pitchFamily="34" charset="0"/>
              </a:rPr>
              <a:t>eSocial</a:t>
            </a:r>
            <a:r>
              <a:rPr lang="pt-BR" sz="2900" b="1" dirty="0" smtClean="0">
                <a:solidFill>
                  <a:srgbClr val="000080"/>
                </a:solidFill>
                <a:latin typeface="Verdana" pitchFamily="34" charset="0"/>
                <a:ea typeface="Verdana" pitchFamily="34" charset="0"/>
                <a:cs typeface="Verdana" pitchFamily="34" charset="0"/>
              </a:rPr>
              <a:t>:</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400" b="1" dirty="0" smtClean="0">
                <a:solidFill>
                  <a:srgbClr val="000080"/>
                </a:solidFill>
                <a:latin typeface="Verdana" pitchFamily="34" charset="0"/>
                <a:ea typeface="Verdana" pitchFamily="34" charset="0"/>
                <a:cs typeface="Verdana" pitchFamily="34" charset="0"/>
              </a:rPr>
              <a:t> Para empregadores domésticos e segurado especial;</a:t>
            </a:r>
          </a:p>
          <a:p>
            <a:pPr lvl="1">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400" b="1" dirty="0" smtClean="0">
                <a:solidFill>
                  <a:srgbClr val="000080"/>
                </a:solidFill>
                <a:latin typeface="Verdana" pitchFamily="34" charset="0"/>
                <a:ea typeface="Verdana" pitchFamily="34" charset="0"/>
                <a:cs typeface="Verdana" pitchFamily="34" charset="0"/>
              </a:rPr>
              <a:t>Gerado no portal do </a:t>
            </a:r>
            <a:r>
              <a:rPr lang="pt-BR" sz="2400" b="1" dirty="0" err="1" smtClean="0">
                <a:solidFill>
                  <a:srgbClr val="000080"/>
                </a:solidFill>
                <a:latin typeface="Verdana" pitchFamily="34" charset="0"/>
                <a:ea typeface="Verdana" pitchFamily="34" charset="0"/>
                <a:cs typeface="Verdana" pitchFamily="34" charset="0"/>
              </a:rPr>
              <a:t>eSocial</a:t>
            </a:r>
            <a:r>
              <a:rPr lang="pt-BR" sz="2400" b="1" dirty="0" smtClean="0">
                <a:solidFill>
                  <a:srgbClr val="000080"/>
                </a:solidFill>
                <a:latin typeface="Verdana" pitchFamily="34" charset="0"/>
                <a:ea typeface="Verdana" pitchFamily="34" charset="0"/>
                <a:cs typeface="Verdana" pitchFamily="34" charset="0"/>
              </a:rPr>
              <a:t>.</a:t>
            </a:r>
          </a:p>
        </p:txBody>
      </p:sp>
    </p:spTree>
    <p:extLst>
      <p:ext uri="{BB962C8B-B14F-4D97-AF65-F5344CB8AC3E}">
        <p14:creationId xmlns:p14="http://schemas.microsoft.com/office/powerpoint/2010/main" val="241657143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p:cNvSpPr txBox="1">
            <a:spLocks noChangeArrowheads="1"/>
          </p:cNvSpPr>
          <p:nvPr/>
        </p:nvSpPr>
        <p:spPr bwMode="auto">
          <a:xfrm>
            <a:off x="437320" y="1460482"/>
            <a:ext cx="9518856" cy="641147"/>
          </a:xfrm>
          <a:prstGeom prst="rect">
            <a:avLst/>
          </a:prstGeom>
          <a:noFill/>
          <a:ln w="9525" cap="flat">
            <a:noFill/>
            <a:round/>
            <a:headEnd/>
            <a:tailEnd/>
          </a:ln>
          <a:effectLst/>
        </p:spPr>
        <p:txBody>
          <a:bodyPr lIns="88908" tIns="44454" rIns="88908" bIns="44454"/>
          <a:lstStyle/>
          <a:p>
            <a:pPr>
              <a:spcBef>
                <a:spcPts val="309"/>
              </a:spcBef>
              <a:spcAft>
                <a:spcPts val="878"/>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Lst>
            </a:pPr>
            <a:r>
              <a:rPr lang="pt-BR" sz="3800" b="1" dirty="0" smtClean="0">
                <a:solidFill>
                  <a:srgbClr val="000080"/>
                </a:solidFill>
                <a:latin typeface="Verdana" pitchFamily="34" charset="0"/>
                <a:ea typeface="Verdana" pitchFamily="34" charset="0"/>
                <a:cs typeface="Verdana" pitchFamily="34" charset="0"/>
              </a:rPr>
              <a:t>Documento de arrecadação</a:t>
            </a:r>
            <a:endParaRPr lang="pt-BR" sz="3800" b="1" dirty="0">
              <a:solidFill>
                <a:srgbClr val="000080"/>
              </a:solidFill>
              <a:latin typeface="Verdana" pitchFamily="34" charset="0"/>
              <a:ea typeface="Verdana" pitchFamily="34" charset="0"/>
              <a:cs typeface="Verdana" pitchFamily="34" charset="0"/>
            </a:endParaRPr>
          </a:p>
        </p:txBody>
      </p:sp>
      <p:sp>
        <p:nvSpPr>
          <p:cNvPr id="5" name="Text Box 1"/>
          <p:cNvSpPr txBox="1">
            <a:spLocks noChangeArrowheads="1"/>
          </p:cNvSpPr>
          <p:nvPr/>
        </p:nvSpPr>
        <p:spPr bwMode="auto">
          <a:xfrm>
            <a:off x="568502" y="2199588"/>
            <a:ext cx="10370823" cy="5261686"/>
          </a:xfrm>
          <a:prstGeom prst="rect">
            <a:avLst/>
          </a:prstGeom>
          <a:noFill/>
          <a:ln w="9525" cap="flat">
            <a:noFill/>
            <a:round/>
            <a:headEnd/>
            <a:tailEnd/>
          </a:ln>
          <a:effectLst/>
        </p:spPr>
        <p:txBody>
          <a:bodyPr lIns="88908" tIns="44454" rIns="88908" bIns="44454"/>
          <a:lstStyle/>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Novo DARF/DAE numerado e emitido pela </a:t>
            </a:r>
            <a:r>
              <a:rPr lang="pt-BR" sz="2800" b="1" dirty="0" err="1" smtClean="0">
                <a:solidFill>
                  <a:srgbClr val="000080"/>
                </a:solidFill>
                <a:latin typeface="Verdana" pitchFamily="34" charset="0"/>
                <a:ea typeface="Verdana" pitchFamily="34" charset="0"/>
                <a:cs typeface="Verdana" pitchFamily="34" charset="0"/>
              </a:rPr>
              <a:t>RFB</a:t>
            </a:r>
            <a:r>
              <a:rPr lang="pt-BR" sz="2800" b="1" dirty="0" smtClean="0">
                <a:solidFill>
                  <a:srgbClr val="000080"/>
                </a:solidFill>
                <a:latin typeface="Verdana" pitchFamily="34" charset="0"/>
                <a:ea typeface="Verdana" pitchFamily="34" charset="0"/>
                <a:cs typeface="Verdana" pitchFamily="34" charset="0"/>
              </a:rPr>
              <a:t>, com código de barras:</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 Diversos tributos num único DARF;</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 Perfil de 1ª camada, consolidado;</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 Perfil de 2ª camada, com detalhamento por código de receita e outras características (Ex.: Um </a:t>
            </a:r>
            <a:r>
              <a:rPr lang="pt-BR" sz="2800" b="1" dirty="0" err="1" smtClean="0">
                <a:solidFill>
                  <a:srgbClr val="000080"/>
                </a:solidFill>
                <a:latin typeface="Verdana" pitchFamily="34" charset="0"/>
                <a:ea typeface="Verdana" pitchFamily="34" charset="0"/>
                <a:cs typeface="Verdana" pitchFamily="34" charset="0"/>
              </a:rPr>
              <a:t>CT</a:t>
            </a:r>
            <a:r>
              <a:rPr lang="pt-BR" sz="2800" b="1" dirty="0" smtClean="0">
                <a:solidFill>
                  <a:srgbClr val="000080"/>
                </a:solidFill>
                <a:latin typeface="Verdana" pitchFamily="34" charset="0"/>
                <a:ea typeface="Verdana" pitchFamily="34" charset="0"/>
                <a:cs typeface="Verdana" pitchFamily="34" charset="0"/>
              </a:rPr>
              <a:t> para Salário-educação e um </a:t>
            </a:r>
            <a:r>
              <a:rPr lang="pt-BR" sz="2800" b="1" dirty="0" err="1" smtClean="0">
                <a:solidFill>
                  <a:srgbClr val="000080"/>
                </a:solidFill>
                <a:latin typeface="Verdana" pitchFamily="34" charset="0"/>
                <a:ea typeface="Verdana" pitchFamily="34" charset="0"/>
                <a:cs typeface="Verdana" pitchFamily="34" charset="0"/>
              </a:rPr>
              <a:t>CT</a:t>
            </a:r>
            <a:r>
              <a:rPr lang="pt-BR" sz="2800" b="1" dirty="0" smtClean="0">
                <a:solidFill>
                  <a:srgbClr val="000080"/>
                </a:solidFill>
                <a:latin typeface="Verdana" pitchFamily="34" charset="0"/>
                <a:ea typeface="Verdana" pitchFamily="34" charset="0"/>
                <a:cs typeface="Verdana" pitchFamily="34" charset="0"/>
              </a:rPr>
              <a:t> para </a:t>
            </a:r>
            <a:r>
              <a:rPr lang="pt-BR" sz="2800" b="1" dirty="0" err="1" smtClean="0">
                <a:solidFill>
                  <a:srgbClr val="000080"/>
                </a:solidFill>
                <a:latin typeface="Verdana" pitchFamily="34" charset="0"/>
                <a:ea typeface="Verdana" pitchFamily="34" charset="0"/>
                <a:cs typeface="Verdana" pitchFamily="34" charset="0"/>
              </a:rPr>
              <a:t>Senar</a:t>
            </a:r>
            <a:r>
              <a:rPr lang="pt-BR" sz="2800" b="1" dirty="0" smtClean="0">
                <a:solidFill>
                  <a:srgbClr val="000080"/>
                </a:solidFill>
                <a:latin typeface="Verdana" pitchFamily="34" charset="0"/>
                <a:ea typeface="Verdana" pitchFamily="34" charset="0"/>
                <a:cs typeface="Verdana" pitchFamily="34" charset="0"/>
              </a:rPr>
              <a:t>;</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Prazo p/ </a:t>
            </a:r>
            <a:r>
              <a:rPr lang="pt-BR" sz="2800" b="1" dirty="0" err="1" smtClean="0">
                <a:solidFill>
                  <a:srgbClr val="000080"/>
                </a:solidFill>
                <a:latin typeface="Verdana" pitchFamily="34" charset="0"/>
                <a:ea typeface="Verdana" pitchFamily="34" charset="0"/>
                <a:cs typeface="Verdana" pitchFamily="34" charset="0"/>
              </a:rPr>
              <a:t>recolh</a:t>
            </a:r>
            <a:r>
              <a:rPr lang="pt-BR" sz="2800" b="1" dirty="0" smtClean="0">
                <a:solidFill>
                  <a:srgbClr val="000080"/>
                </a:solidFill>
                <a:latin typeface="Verdana" pitchFamily="34" charset="0"/>
                <a:ea typeface="Verdana" pitchFamily="34" charset="0"/>
                <a:cs typeface="Verdana" pitchFamily="34" charset="0"/>
              </a:rPr>
              <a:t>.: dia 20 do mês </a:t>
            </a:r>
            <a:r>
              <a:rPr lang="pt-BR" sz="2800" b="1" dirty="0" err="1" smtClean="0">
                <a:solidFill>
                  <a:srgbClr val="000080"/>
                </a:solidFill>
                <a:latin typeface="Verdana" pitchFamily="34" charset="0"/>
                <a:ea typeface="Verdana" pitchFamily="34" charset="0"/>
                <a:cs typeface="Verdana" pitchFamily="34" charset="0"/>
              </a:rPr>
              <a:t>subsequente</a:t>
            </a:r>
            <a:r>
              <a:rPr lang="pt-BR" sz="2800" b="1" dirty="0" smtClean="0">
                <a:solidFill>
                  <a:srgbClr val="000080"/>
                </a:solidFill>
                <a:latin typeface="Verdana" pitchFamily="34" charset="0"/>
                <a:ea typeface="Verdana" pitchFamily="34" charset="0"/>
                <a:cs typeface="Verdana" pitchFamily="34" charset="0"/>
              </a:rPr>
              <a:t> ao da ocorrência dos fatos geradores.</a:t>
            </a:r>
          </a:p>
        </p:txBody>
      </p:sp>
    </p:spTree>
    <p:extLst>
      <p:ext uri="{BB962C8B-B14F-4D97-AF65-F5344CB8AC3E}">
        <p14:creationId xmlns:p14="http://schemas.microsoft.com/office/powerpoint/2010/main" val="216908093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Text Box 2"/>
          <p:cNvSpPr txBox="1">
            <a:spLocks noChangeArrowheads="1"/>
          </p:cNvSpPr>
          <p:nvPr/>
        </p:nvSpPr>
        <p:spPr bwMode="auto">
          <a:xfrm>
            <a:off x="750460" y="1270360"/>
            <a:ext cx="9518856" cy="641147"/>
          </a:xfrm>
          <a:prstGeom prst="rect">
            <a:avLst/>
          </a:prstGeom>
          <a:noFill/>
          <a:ln w="9525" cap="flat">
            <a:noFill/>
            <a:round/>
            <a:headEnd/>
            <a:tailEnd/>
          </a:ln>
          <a:effectLst/>
        </p:spPr>
        <p:txBody>
          <a:bodyPr lIns="88908" tIns="44454" rIns="88908" bIns="44454"/>
          <a:lstStyle/>
          <a:p>
            <a:pPr algn="ctr">
              <a:spcBef>
                <a:spcPts val="309"/>
              </a:spcBef>
              <a:spcAft>
                <a:spcPts val="878"/>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Lst>
            </a:pPr>
            <a:r>
              <a:rPr lang="pt-BR" sz="3200" b="1" dirty="0" smtClean="0">
                <a:solidFill>
                  <a:srgbClr val="000080"/>
                </a:solidFill>
                <a:latin typeface="Verdana" pitchFamily="34" charset="0"/>
                <a:ea typeface="Verdana" pitchFamily="34" charset="0"/>
                <a:cs typeface="Verdana" pitchFamily="34" charset="0"/>
              </a:rPr>
              <a:t>Integrações </a:t>
            </a:r>
            <a:r>
              <a:rPr lang="pt-BR" sz="3200" b="1" dirty="0" err="1" smtClean="0">
                <a:solidFill>
                  <a:srgbClr val="000080"/>
                </a:solidFill>
                <a:latin typeface="Verdana" pitchFamily="34" charset="0"/>
                <a:ea typeface="Verdana" pitchFamily="34" charset="0"/>
                <a:cs typeface="Verdana" pitchFamily="34" charset="0"/>
              </a:rPr>
              <a:t>RFB</a:t>
            </a:r>
            <a:r>
              <a:rPr lang="pt-BR" sz="3200" b="1" dirty="0" smtClean="0">
                <a:solidFill>
                  <a:srgbClr val="000080"/>
                </a:solidFill>
                <a:latin typeface="Verdana" pitchFamily="34" charset="0"/>
                <a:ea typeface="Verdana" pitchFamily="34" charset="0"/>
                <a:cs typeface="Verdana" pitchFamily="34" charset="0"/>
              </a:rPr>
              <a:t> e Caixa</a:t>
            </a:r>
            <a:endParaRPr lang="pt-BR" sz="3200" b="1" dirty="0">
              <a:solidFill>
                <a:srgbClr val="000080"/>
              </a:solidFill>
              <a:latin typeface="Verdana" pitchFamily="34" charset="0"/>
              <a:ea typeface="Verdana" pitchFamily="34" charset="0"/>
              <a:cs typeface="Verdana" pitchFamily="34" charset="0"/>
            </a:endParaRPr>
          </a:p>
        </p:txBody>
      </p:sp>
      <p:sp>
        <p:nvSpPr>
          <p:cNvPr id="46" name="Retângulo de cantos arredondados 45"/>
          <p:cNvSpPr/>
          <p:nvPr/>
        </p:nvSpPr>
        <p:spPr>
          <a:xfrm>
            <a:off x="2006600" y="2873398"/>
            <a:ext cx="1257300" cy="5207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smtClean="0">
                <a:latin typeface="Verdana" pitchFamily="34" charset="0"/>
                <a:ea typeface="Verdana" pitchFamily="34" charset="0"/>
                <a:cs typeface="Verdana" pitchFamily="34" charset="0"/>
              </a:rPr>
              <a:t>Folha</a:t>
            </a:r>
            <a:endParaRPr lang="pt-BR" sz="2000" b="1" dirty="0">
              <a:latin typeface="Verdana" pitchFamily="34" charset="0"/>
              <a:ea typeface="Verdana" pitchFamily="34" charset="0"/>
              <a:cs typeface="Verdana" pitchFamily="34" charset="0"/>
            </a:endParaRPr>
          </a:p>
        </p:txBody>
      </p:sp>
      <p:sp>
        <p:nvSpPr>
          <p:cNvPr id="47" name="Retângulo de cantos arredondados 46"/>
          <p:cNvSpPr/>
          <p:nvPr/>
        </p:nvSpPr>
        <p:spPr>
          <a:xfrm>
            <a:off x="3479800" y="2873398"/>
            <a:ext cx="1765300" cy="4953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err="1" smtClean="0">
                <a:latin typeface="Verdana" pitchFamily="34" charset="0"/>
                <a:ea typeface="Verdana" pitchFamily="34" charset="0"/>
                <a:cs typeface="Verdana" pitchFamily="34" charset="0"/>
              </a:rPr>
              <a:t>Pgtos</a:t>
            </a:r>
            <a:r>
              <a:rPr lang="pt-BR" sz="2000" b="1" dirty="0" smtClean="0">
                <a:latin typeface="Verdana" pitchFamily="34" charset="0"/>
                <a:ea typeface="Verdana" pitchFamily="34" charset="0"/>
                <a:cs typeface="Verdana" pitchFamily="34" charset="0"/>
              </a:rPr>
              <a:t> </a:t>
            </a:r>
            <a:r>
              <a:rPr lang="pt-BR" sz="2000" b="1" dirty="0" err="1" smtClean="0">
                <a:latin typeface="Verdana" pitchFamily="34" charset="0"/>
                <a:ea typeface="Verdana" pitchFamily="34" charset="0"/>
                <a:cs typeface="Verdana" pitchFamily="34" charset="0"/>
              </a:rPr>
              <a:t>FP</a:t>
            </a:r>
            <a:endParaRPr lang="pt-BR" sz="2000" b="1" dirty="0">
              <a:latin typeface="Verdana" pitchFamily="34" charset="0"/>
              <a:ea typeface="Verdana" pitchFamily="34" charset="0"/>
              <a:cs typeface="Verdana" pitchFamily="34" charset="0"/>
            </a:endParaRPr>
          </a:p>
        </p:txBody>
      </p:sp>
      <p:sp>
        <p:nvSpPr>
          <p:cNvPr id="48" name="Retângulo de cantos arredondados 47"/>
          <p:cNvSpPr/>
          <p:nvPr/>
        </p:nvSpPr>
        <p:spPr>
          <a:xfrm>
            <a:off x="5880100" y="2860698"/>
            <a:ext cx="1765300" cy="5207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smtClean="0">
                <a:latin typeface="Verdana" pitchFamily="34" charset="0"/>
                <a:ea typeface="Verdana" pitchFamily="34" charset="0"/>
                <a:cs typeface="Verdana" pitchFamily="34" charset="0"/>
              </a:rPr>
              <a:t>Retenções</a:t>
            </a:r>
            <a:endParaRPr lang="pt-BR" sz="2000" b="1" dirty="0">
              <a:latin typeface="Verdana" pitchFamily="34" charset="0"/>
              <a:ea typeface="Verdana" pitchFamily="34" charset="0"/>
              <a:cs typeface="Verdana" pitchFamily="34" charset="0"/>
            </a:endParaRPr>
          </a:p>
        </p:txBody>
      </p:sp>
      <p:sp>
        <p:nvSpPr>
          <p:cNvPr id="49" name="Retângulo de cantos arredondados 48"/>
          <p:cNvSpPr/>
          <p:nvPr/>
        </p:nvSpPr>
        <p:spPr>
          <a:xfrm>
            <a:off x="9067800" y="2873398"/>
            <a:ext cx="1841500" cy="5207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err="1" smtClean="0">
                <a:latin typeface="Verdana" pitchFamily="34" charset="0"/>
                <a:ea typeface="Verdana" pitchFamily="34" charset="0"/>
                <a:cs typeface="Verdana" pitchFamily="34" charset="0"/>
              </a:rPr>
              <a:t>Pgtos</a:t>
            </a:r>
            <a:r>
              <a:rPr lang="pt-BR" sz="2000" b="1" dirty="0" smtClean="0">
                <a:latin typeface="Verdana" pitchFamily="34" charset="0"/>
                <a:ea typeface="Verdana" pitchFamily="34" charset="0"/>
                <a:cs typeface="Verdana" pitchFamily="34" charset="0"/>
              </a:rPr>
              <a:t> </a:t>
            </a:r>
            <a:r>
              <a:rPr lang="pt-BR" sz="2000" b="1" dirty="0" err="1" smtClean="0">
                <a:latin typeface="Verdana" pitchFamily="34" charset="0"/>
                <a:ea typeface="Verdana" pitchFamily="34" charset="0"/>
                <a:cs typeface="Verdana" pitchFamily="34" charset="0"/>
              </a:rPr>
              <a:t>divs</a:t>
            </a:r>
            <a:endParaRPr lang="pt-BR" sz="2000" b="1" dirty="0">
              <a:latin typeface="Verdana" pitchFamily="34" charset="0"/>
              <a:ea typeface="Verdana" pitchFamily="34" charset="0"/>
              <a:cs typeface="Verdana" pitchFamily="34" charset="0"/>
            </a:endParaRPr>
          </a:p>
        </p:txBody>
      </p:sp>
      <p:sp>
        <p:nvSpPr>
          <p:cNvPr id="50" name="Text Box 2"/>
          <p:cNvSpPr txBox="1">
            <a:spLocks noChangeArrowheads="1"/>
          </p:cNvSpPr>
          <p:nvPr/>
        </p:nvSpPr>
        <p:spPr bwMode="auto">
          <a:xfrm>
            <a:off x="2426860" y="2159361"/>
            <a:ext cx="1992740" cy="523538"/>
          </a:xfrm>
          <a:prstGeom prst="rect">
            <a:avLst/>
          </a:prstGeom>
          <a:noFill/>
          <a:ln w="9525" cap="flat">
            <a:noFill/>
            <a:round/>
            <a:headEnd/>
            <a:tailEnd/>
          </a:ln>
          <a:effectLst/>
        </p:spPr>
        <p:txBody>
          <a:bodyPr lIns="88908" tIns="44454" rIns="88908" bIns="44454"/>
          <a:lstStyle/>
          <a:p>
            <a:pPr algn="ctr">
              <a:spcBef>
                <a:spcPts val="309"/>
              </a:spcBef>
              <a:spcAft>
                <a:spcPts val="878"/>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Lst>
            </a:pPr>
            <a:r>
              <a:rPr lang="pt-BR" sz="2800" b="1" dirty="0" err="1" smtClean="0">
                <a:solidFill>
                  <a:srgbClr val="000080"/>
                </a:solidFill>
                <a:latin typeface="Verdana" pitchFamily="34" charset="0"/>
                <a:ea typeface="Verdana" pitchFamily="34" charset="0"/>
                <a:cs typeface="Verdana" pitchFamily="34" charset="0"/>
              </a:rPr>
              <a:t>eSocial</a:t>
            </a:r>
            <a:endParaRPr lang="pt-BR" sz="2800" b="1" dirty="0">
              <a:solidFill>
                <a:srgbClr val="000080"/>
              </a:solidFill>
              <a:latin typeface="Verdana" pitchFamily="34" charset="0"/>
              <a:ea typeface="Verdana" pitchFamily="34" charset="0"/>
              <a:cs typeface="Verdana" pitchFamily="34" charset="0"/>
            </a:endParaRPr>
          </a:p>
        </p:txBody>
      </p:sp>
      <p:sp>
        <p:nvSpPr>
          <p:cNvPr id="51" name="Text Box 2"/>
          <p:cNvSpPr txBox="1">
            <a:spLocks noChangeArrowheads="1"/>
          </p:cNvSpPr>
          <p:nvPr/>
        </p:nvSpPr>
        <p:spPr bwMode="auto">
          <a:xfrm>
            <a:off x="7163960" y="2151390"/>
            <a:ext cx="2361040" cy="523538"/>
          </a:xfrm>
          <a:prstGeom prst="rect">
            <a:avLst/>
          </a:prstGeom>
          <a:noFill/>
          <a:ln w="9525" cap="flat">
            <a:noFill/>
            <a:round/>
            <a:headEnd/>
            <a:tailEnd/>
          </a:ln>
          <a:effectLst/>
        </p:spPr>
        <p:txBody>
          <a:bodyPr lIns="88908" tIns="44454" rIns="88908" bIns="44454"/>
          <a:lstStyle/>
          <a:p>
            <a:pPr algn="ctr">
              <a:spcBef>
                <a:spcPts val="309"/>
              </a:spcBef>
              <a:spcAft>
                <a:spcPts val="878"/>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Lst>
            </a:pPr>
            <a:r>
              <a:rPr lang="pt-BR" sz="2800" b="1" dirty="0" err="1" smtClean="0">
                <a:solidFill>
                  <a:srgbClr val="000080"/>
                </a:solidFill>
                <a:latin typeface="Verdana" pitchFamily="34" charset="0"/>
                <a:ea typeface="Verdana" pitchFamily="34" charset="0"/>
                <a:cs typeface="Verdana" pitchFamily="34" charset="0"/>
              </a:rPr>
              <a:t>EFD-Reinf</a:t>
            </a:r>
            <a:endParaRPr lang="pt-BR" sz="2800" b="1" dirty="0">
              <a:solidFill>
                <a:srgbClr val="000080"/>
              </a:solidFill>
              <a:latin typeface="Verdana" pitchFamily="34" charset="0"/>
              <a:ea typeface="Verdana" pitchFamily="34" charset="0"/>
              <a:cs typeface="Verdana" pitchFamily="34" charset="0"/>
            </a:endParaRPr>
          </a:p>
        </p:txBody>
      </p:sp>
      <p:cxnSp>
        <p:nvCxnSpPr>
          <p:cNvPr id="52" name="Conector reto 51"/>
          <p:cNvCxnSpPr/>
          <p:nvPr/>
        </p:nvCxnSpPr>
        <p:spPr>
          <a:xfrm flipV="1">
            <a:off x="228600" y="3635398"/>
            <a:ext cx="10680700" cy="0"/>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53" name="Conector de seta reta 52"/>
          <p:cNvCxnSpPr/>
          <p:nvPr/>
        </p:nvCxnSpPr>
        <p:spPr>
          <a:xfrm rot="16200000" flipH="1">
            <a:off x="2463800" y="3724298"/>
            <a:ext cx="444500" cy="3810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54" name="Conector de seta reta 53"/>
          <p:cNvCxnSpPr/>
          <p:nvPr/>
        </p:nvCxnSpPr>
        <p:spPr>
          <a:xfrm rot="5400000">
            <a:off x="3956844" y="3730648"/>
            <a:ext cx="443706" cy="51594"/>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55" name="Conector de seta reta 54"/>
          <p:cNvCxnSpPr/>
          <p:nvPr/>
        </p:nvCxnSpPr>
        <p:spPr>
          <a:xfrm rot="16200000" flipH="1">
            <a:off x="8223250" y="3743348"/>
            <a:ext cx="457200" cy="1270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56" name="Conector de seta reta 55"/>
          <p:cNvCxnSpPr/>
          <p:nvPr/>
        </p:nvCxnSpPr>
        <p:spPr>
          <a:xfrm rot="16200000" flipH="1">
            <a:off x="9258300" y="3724298"/>
            <a:ext cx="495300" cy="1270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57" name="Retângulo de cantos arredondados 56"/>
          <p:cNvSpPr/>
          <p:nvPr/>
        </p:nvSpPr>
        <p:spPr>
          <a:xfrm>
            <a:off x="2235200" y="4244998"/>
            <a:ext cx="2781300" cy="495300"/>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200" b="1" dirty="0" err="1" smtClean="0">
                <a:latin typeface="Verdana" pitchFamily="34" charset="0"/>
                <a:ea typeface="Verdana" pitchFamily="34" charset="0"/>
                <a:cs typeface="Verdana" pitchFamily="34" charset="0"/>
              </a:rPr>
              <a:t>AN</a:t>
            </a:r>
            <a:r>
              <a:rPr lang="pt-BR" sz="2200" b="1" dirty="0" smtClean="0">
                <a:latin typeface="Verdana" pitchFamily="34" charset="0"/>
                <a:ea typeface="Verdana" pitchFamily="34" charset="0"/>
                <a:cs typeface="Verdana" pitchFamily="34" charset="0"/>
              </a:rPr>
              <a:t> </a:t>
            </a:r>
            <a:r>
              <a:rPr lang="pt-BR" sz="2200" b="1" dirty="0" err="1" smtClean="0">
                <a:latin typeface="Verdana" pitchFamily="34" charset="0"/>
                <a:ea typeface="Verdana" pitchFamily="34" charset="0"/>
                <a:cs typeface="Verdana" pitchFamily="34" charset="0"/>
              </a:rPr>
              <a:t>eSocial</a:t>
            </a:r>
            <a:endParaRPr lang="pt-BR" sz="2200" b="1" dirty="0">
              <a:latin typeface="Verdana" pitchFamily="34" charset="0"/>
              <a:ea typeface="Verdana" pitchFamily="34" charset="0"/>
              <a:cs typeface="Verdana" pitchFamily="34" charset="0"/>
            </a:endParaRPr>
          </a:p>
        </p:txBody>
      </p:sp>
      <p:sp>
        <p:nvSpPr>
          <p:cNvPr id="58" name="Retângulo de cantos arredondados 57"/>
          <p:cNvSpPr/>
          <p:nvPr/>
        </p:nvSpPr>
        <p:spPr>
          <a:xfrm>
            <a:off x="6515100" y="4244998"/>
            <a:ext cx="3416300" cy="495300"/>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200" b="1" dirty="0" err="1" smtClean="0">
                <a:latin typeface="Verdana" pitchFamily="34" charset="0"/>
                <a:ea typeface="Verdana" pitchFamily="34" charset="0"/>
                <a:cs typeface="Verdana" pitchFamily="34" charset="0"/>
              </a:rPr>
              <a:t>AN</a:t>
            </a:r>
            <a:r>
              <a:rPr lang="pt-BR" sz="2200" b="1" dirty="0" smtClean="0">
                <a:latin typeface="Verdana" pitchFamily="34" charset="0"/>
                <a:ea typeface="Verdana" pitchFamily="34" charset="0"/>
                <a:cs typeface="Verdana" pitchFamily="34" charset="0"/>
              </a:rPr>
              <a:t> </a:t>
            </a:r>
            <a:r>
              <a:rPr lang="pt-BR" sz="2200" b="1" dirty="0" err="1" smtClean="0">
                <a:latin typeface="Verdana" pitchFamily="34" charset="0"/>
                <a:ea typeface="Verdana" pitchFamily="34" charset="0"/>
                <a:cs typeface="Verdana" pitchFamily="34" charset="0"/>
              </a:rPr>
              <a:t>EFD-Reinf</a:t>
            </a:r>
            <a:endParaRPr lang="pt-BR" sz="2200" b="1" dirty="0">
              <a:latin typeface="Verdana" pitchFamily="34" charset="0"/>
              <a:ea typeface="Verdana" pitchFamily="34" charset="0"/>
              <a:cs typeface="Verdana" pitchFamily="34" charset="0"/>
            </a:endParaRPr>
          </a:p>
        </p:txBody>
      </p:sp>
      <p:cxnSp>
        <p:nvCxnSpPr>
          <p:cNvPr id="59" name="Conector reto 58"/>
          <p:cNvCxnSpPr/>
          <p:nvPr/>
        </p:nvCxnSpPr>
        <p:spPr>
          <a:xfrm rot="16200000" flipH="1">
            <a:off x="5022850" y="2955948"/>
            <a:ext cx="1358900" cy="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60" name="Retângulo de cantos arredondados 59"/>
          <p:cNvSpPr/>
          <p:nvPr/>
        </p:nvSpPr>
        <p:spPr>
          <a:xfrm>
            <a:off x="3162300" y="5133998"/>
            <a:ext cx="7467600" cy="4953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200" b="1" dirty="0" err="1" smtClean="0">
                <a:solidFill>
                  <a:schemeClr val="tx2"/>
                </a:solidFill>
                <a:latin typeface="Verdana" pitchFamily="34" charset="0"/>
                <a:ea typeface="Verdana" pitchFamily="34" charset="0"/>
                <a:cs typeface="Verdana" pitchFamily="34" charset="0"/>
              </a:rPr>
              <a:t>DCTFWeb</a:t>
            </a:r>
            <a:r>
              <a:rPr lang="pt-BR" sz="2200" b="1" dirty="0" smtClean="0">
                <a:solidFill>
                  <a:schemeClr val="tx2"/>
                </a:solidFill>
                <a:latin typeface="Verdana" pitchFamily="34" charset="0"/>
                <a:ea typeface="Verdana" pitchFamily="34" charset="0"/>
                <a:cs typeface="Verdana" pitchFamily="34" charset="0"/>
              </a:rPr>
              <a:t> – </a:t>
            </a:r>
            <a:r>
              <a:rPr lang="pt-BR" sz="2200" b="1" dirty="0" err="1" smtClean="0">
                <a:solidFill>
                  <a:schemeClr val="tx2"/>
                </a:solidFill>
                <a:latin typeface="Verdana" pitchFamily="34" charset="0"/>
                <a:ea typeface="Verdana" pitchFamily="34" charset="0"/>
                <a:cs typeface="Verdana" pitchFamily="34" charset="0"/>
              </a:rPr>
              <a:t>Amb</a:t>
            </a:r>
            <a:r>
              <a:rPr lang="pt-BR" sz="2200" b="1" dirty="0" smtClean="0">
                <a:solidFill>
                  <a:schemeClr val="tx2"/>
                </a:solidFill>
                <a:latin typeface="Verdana" pitchFamily="34" charset="0"/>
                <a:ea typeface="Verdana" pitchFamily="34" charset="0"/>
                <a:cs typeface="Verdana" pitchFamily="34" charset="0"/>
              </a:rPr>
              <a:t>. </a:t>
            </a:r>
            <a:r>
              <a:rPr lang="pt-BR" sz="2200" b="1" dirty="0" err="1" smtClean="0">
                <a:solidFill>
                  <a:schemeClr val="tx2"/>
                </a:solidFill>
                <a:latin typeface="Verdana" pitchFamily="34" charset="0"/>
                <a:ea typeface="Verdana" pitchFamily="34" charset="0"/>
                <a:cs typeface="Verdana" pitchFamily="34" charset="0"/>
              </a:rPr>
              <a:t>RFB</a:t>
            </a:r>
            <a:r>
              <a:rPr lang="pt-BR" sz="2200" b="1" dirty="0" smtClean="0">
                <a:solidFill>
                  <a:schemeClr val="tx2"/>
                </a:solidFill>
                <a:latin typeface="Verdana" pitchFamily="34" charset="0"/>
                <a:ea typeface="Verdana" pitchFamily="34" charset="0"/>
                <a:cs typeface="Verdana" pitchFamily="34" charset="0"/>
              </a:rPr>
              <a:t> Unificado - Vinculações</a:t>
            </a:r>
            <a:endParaRPr lang="pt-BR" sz="2200" b="1" dirty="0">
              <a:solidFill>
                <a:schemeClr val="tx2"/>
              </a:solidFill>
              <a:latin typeface="Verdana" pitchFamily="34" charset="0"/>
              <a:ea typeface="Verdana" pitchFamily="34" charset="0"/>
              <a:cs typeface="Verdana" pitchFamily="34" charset="0"/>
            </a:endParaRPr>
          </a:p>
        </p:txBody>
      </p:sp>
      <p:sp>
        <p:nvSpPr>
          <p:cNvPr id="61" name="Fluxograma: Documento 60"/>
          <p:cNvSpPr/>
          <p:nvPr/>
        </p:nvSpPr>
        <p:spPr>
          <a:xfrm>
            <a:off x="4749800" y="6022998"/>
            <a:ext cx="1943100" cy="1028700"/>
          </a:xfrm>
          <a:prstGeom prst="flowChartDocumen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200" b="1" dirty="0" smtClean="0">
                <a:latin typeface="Verdana" pitchFamily="34" charset="0"/>
                <a:ea typeface="Verdana" pitchFamily="34" charset="0"/>
                <a:cs typeface="Verdana" pitchFamily="34" charset="0"/>
              </a:rPr>
              <a:t>Guia</a:t>
            </a:r>
          </a:p>
          <a:p>
            <a:pPr algn="ctr"/>
            <a:r>
              <a:rPr lang="pt-BR" sz="2200" b="1" dirty="0" err="1" smtClean="0">
                <a:latin typeface="Verdana" pitchFamily="34" charset="0"/>
                <a:ea typeface="Verdana" pitchFamily="34" charset="0"/>
                <a:cs typeface="Verdana" pitchFamily="34" charset="0"/>
              </a:rPr>
              <a:t>Contr.Prev</a:t>
            </a:r>
            <a:endParaRPr lang="pt-BR" sz="2200" b="1" dirty="0">
              <a:latin typeface="Verdana" pitchFamily="34" charset="0"/>
              <a:ea typeface="Verdana" pitchFamily="34" charset="0"/>
              <a:cs typeface="Verdana" pitchFamily="34" charset="0"/>
            </a:endParaRPr>
          </a:p>
        </p:txBody>
      </p:sp>
      <p:sp>
        <p:nvSpPr>
          <p:cNvPr id="62" name="Fluxograma: Documento 61"/>
          <p:cNvSpPr/>
          <p:nvPr/>
        </p:nvSpPr>
        <p:spPr>
          <a:xfrm>
            <a:off x="7950200" y="6010298"/>
            <a:ext cx="1803400" cy="1041400"/>
          </a:xfrm>
          <a:prstGeom prst="flowChartDocumen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200" b="1" dirty="0" smtClean="0">
                <a:latin typeface="Verdana" pitchFamily="34" charset="0"/>
                <a:ea typeface="Verdana" pitchFamily="34" charset="0"/>
                <a:cs typeface="Verdana" pitchFamily="34" charset="0"/>
              </a:rPr>
              <a:t>Guia</a:t>
            </a:r>
          </a:p>
          <a:p>
            <a:pPr algn="ctr"/>
            <a:r>
              <a:rPr lang="pt-BR" sz="2200" b="1" dirty="0" smtClean="0">
                <a:latin typeface="Verdana" pitchFamily="34" charset="0"/>
                <a:ea typeface="Verdana" pitchFamily="34" charset="0"/>
                <a:cs typeface="Verdana" pitchFamily="34" charset="0"/>
              </a:rPr>
              <a:t>IRRF</a:t>
            </a:r>
            <a:endParaRPr lang="pt-BR" sz="2200" b="1" dirty="0">
              <a:latin typeface="Verdana" pitchFamily="34" charset="0"/>
              <a:ea typeface="Verdana" pitchFamily="34" charset="0"/>
              <a:cs typeface="Verdana" pitchFamily="34" charset="0"/>
            </a:endParaRPr>
          </a:p>
        </p:txBody>
      </p:sp>
      <p:cxnSp>
        <p:nvCxnSpPr>
          <p:cNvPr id="63" name="Conector de seta reta 62"/>
          <p:cNvCxnSpPr/>
          <p:nvPr/>
        </p:nvCxnSpPr>
        <p:spPr>
          <a:xfrm rot="16200000" flipH="1">
            <a:off x="8572500" y="5819798"/>
            <a:ext cx="266700" cy="1270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64" name="Conector de seta reta 63"/>
          <p:cNvCxnSpPr/>
          <p:nvPr/>
        </p:nvCxnSpPr>
        <p:spPr>
          <a:xfrm rot="16200000" flipH="1">
            <a:off x="5537200" y="5832498"/>
            <a:ext cx="266700" cy="1270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65" name="Conector de seta reta 64"/>
          <p:cNvCxnSpPr/>
          <p:nvPr/>
        </p:nvCxnSpPr>
        <p:spPr>
          <a:xfrm rot="5400000">
            <a:off x="8413750" y="4873648"/>
            <a:ext cx="266700" cy="10160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66" name="Conector de seta reta 65"/>
          <p:cNvCxnSpPr/>
          <p:nvPr/>
        </p:nvCxnSpPr>
        <p:spPr>
          <a:xfrm rot="16200000" flipH="1">
            <a:off x="4013200" y="4943498"/>
            <a:ext cx="266700" cy="1270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67" name="Retângulo de cantos arredondados 66"/>
          <p:cNvSpPr/>
          <p:nvPr/>
        </p:nvSpPr>
        <p:spPr>
          <a:xfrm rot="-5400000">
            <a:off x="-114300" y="2505098"/>
            <a:ext cx="1536700" cy="520700"/>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smtClean="0">
                <a:latin typeface="Verdana" pitchFamily="34" charset="0"/>
                <a:ea typeface="Verdana" pitchFamily="34" charset="0"/>
                <a:cs typeface="Verdana" pitchFamily="34" charset="0"/>
              </a:rPr>
              <a:t>Empresa</a:t>
            </a:r>
            <a:endParaRPr lang="pt-BR" sz="2000" b="1" dirty="0">
              <a:latin typeface="Verdana" pitchFamily="34" charset="0"/>
              <a:ea typeface="Verdana" pitchFamily="34" charset="0"/>
              <a:cs typeface="Verdana" pitchFamily="34" charset="0"/>
            </a:endParaRPr>
          </a:p>
        </p:txBody>
      </p:sp>
      <p:sp>
        <p:nvSpPr>
          <p:cNvPr id="68" name="Retângulo de cantos arredondados 67"/>
          <p:cNvSpPr/>
          <p:nvPr/>
        </p:nvSpPr>
        <p:spPr>
          <a:xfrm rot="-5400000">
            <a:off x="-1066800" y="5324498"/>
            <a:ext cx="3467100" cy="520700"/>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smtClean="0">
                <a:latin typeface="Verdana" pitchFamily="34" charset="0"/>
                <a:ea typeface="Verdana" pitchFamily="34" charset="0"/>
                <a:cs typeface="Verdana" pitchFamily="34" charset="0"/>
              </a:rPr>
              <a:t>Governo</a:t>
            </a:r>
            <a:endParaRPr lang="pt-BR" sz="2000" b="1" dirty="0">
              <a:latin typeface="Verdana" pitchFamily="34" charset="0"/>
              <a:ea typeface="Verdana" pitchFamily="34" charset="0"/>
              <a:cs typeface="Verdana" pitchFamily="34" charset="0"/>
            </a:endParaRPr>
          </a:p>
        </p:txBody>
      </p:sp>
      <p:sp>
        <p:nvSpPr>
          <p:cNvPr id="69" name="Fluxograma: Documento 68"/>
          <p:cNvSpPr/>
          <p:nvPr/>
        </p:nvSpPr>
        <p:spPr>
          <a:xfrm>
            <a:off x="1663700" y="6061098"/>
            <a:ext cx="1879600" cy="1143000"/>
          </a:xfrm>
          <a:prstGeom prst="flowChartDocumen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200" b="1" dirty="0" smtClean="0">
                <a:latin typeface="Verdana" pitchFamily="34" charset="0"/>
                <a:ea typeface="Verdana" pitchFamily="34" charset="0"/>
                <a:cs typeface="Verdana" pitchFamily="34" charset="0"/>
              </a:rPr>
              <a:t>Guia FGTS</a:t>
            </a:r>
            <a:endParaRPr lang="pt-BR" sz="2200" b="1" dirty="0">
              <a:latin typeface="Verdana" pitchFamily="34" charset="0"/>
              <a:ea typeface="Verdana" pitchFamily="34" charset="0"/>
              <a:cs typeface="Verdana" pitchFamily="34" charset="0"/>
            </a:endParaRPr>
          </a:p>
        </p:txBody>
      </p:sp>
      <p:cxnSp>
        <p:nvCxnSpPr>
          <p:cNvPr id="70" name="Conector de seta reta 69"/>
          <p:cNvCxnSpPr/>
          <p:nvPr/>
        </p:nvCxnSpPr>
        <p:spPr>
          <a:xfrm rot="5400000">
            <a:off x="2349500" y="4905398"/>
            <a:ext cx="266700" cy="8890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71" name="Retângulo de cantos arredondados 70"/>
          <p:cNvSpPr/>
          <p:nvPr/>
        </p:nvSpPr>
        <p:spPr>
          <a:xfrm>
            <a:off x="1625600" y="5146698"/>
            <a:ext cx="1371600" cy="4953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200" b="1" dirty="0" smtClean="0">
                <a:solidFill>
                  <a:schemeClr val="tx2"/>
                </a:solidFill>
                <a:latin typeface="Verdana" pitchFamily="34" charset="0"/>
                <a:ea typeface="Verdana" pitchFamily="34" charset="0"/>
                <a:cs typeface="Verdana" pitchFamily="34" charset="0"/>
              </a:rPr>
              <a:t>Caixa</a:t>
            </a:r>
          </a:p>
        </p:txBody>
      </p:sp>
      <p:cxnSp>
        <p:nvCxnSpPr>
          <p:cNvPr id="72" name="Conector de seta reta 71"/>
          <p:cNvCxnSpPr/>
          <p:nvPr/>
        </p:nvCxnSpPr>
        <p:spPr>
          <a:xfrm rot="16200000" flipH="1">
            <a:off x="2222500" y="5845198"/>
            <a:ext cx="266700" cy="1270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73" name="Retângulo de cantos arredondados 72"/>
          <p:cNvSpPr/>
          <p:nvPr/>
        </p:nvSpPr>
        <p:spPr>
          <a:xfrm>
            <a:off x="7772400" y="2860698"/>
            <a:ext cx="1168400" cy="5207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err="1" smtClean="0">
                <a:latin typeface="Verdana" pitchFamily="34" charset="0"/>
                <a:ea typeface="Verdana" pitchFamily="34" charset="0"/>
                <a:cs typeface="Verdana" pitchFamily="34" charset="0"/>
              </a:rPr>
              <a:t>CPRB</a:t>
            </a:r>
            <a:endParaRPr lang="pt-BR" sz="2000" b="1" dirty="0">
              <a:latin typeface="Verdana" pitchFamily="34" charset="0"/>
              <a:ea typeface="Verdana" pitchFamily="34" charset="0"/>
              <a:cs typeface="Verdana" pitchFamily="34" charset="0"/>
            </a:endParaRPr>
          </a:p>
        </p:txBody>
      </p:sp>
      <p:cxnSp>
        <p:nvCxnSpPr>
          <p:cNvPr id="74" name="Conector de seta reta 73"/>
          <p:cNvCxnSpPr/>
          <p:nvPr/>
        </p:nvCxnSpPr>
        <p:spPr>
          <a:xfrm rot="16200000" flipH="1">
            <a:off x="7143750" y="3756048"/>
            <a:ext cx="457200" cy="1270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232456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p:cNvSpPr txBox="1">
            <a:spLocks noChangeArrowheads="1"/>
          </p:cNvSpPr>
          <p:nvPr/>
        </p:nvSpPr>
        <p:spPr bwMode="auto">
          <a:xfrm>
            <a:off x="437320" y="1460482"/>
            <a:ext cx="9518856" cy="641147"/>
          </a:xfrm>
          <a:prstGeom prst="rect">
            <a:avLst/>
          </a:prstGeom>
          <a:noFill/>
          <a:ln w="9525" cap="flat">
            <a:noFill/>
            <a:round/>
            <a:headEnd/>
            <a:tailEnd/>
          </a:ln>
          <a:effectLst/>
        </p:spPr>
        <p:txBody>
          <a:bodyPr lIns="88908" tIns="44454" rIns="88908" bIns="44454"/>
          <a:lstStyle/>
          <a:p>
            <a:pPr>
              <a:spcBef>
                <a:spcPts val="309"/>
              </a:spcBef>
              <a:spcAft>
                <a:spcPts val="878"/>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Lst>
            </a:pPr>
            <a:r>
              <a:rPr lang="pt-BR" sz="3800" b="1" dirty="0" smtClean="0">
                <a:solidFill>
                  <a:srgbClr val="000080"/>
                </a:solidFill>
                <a:latin typeface="Verdana" pitchFamily="34" charset="0"/>
                <a:ea typeface="Verdana" pitchFamily="34" charset="0"/>
                <a:cs typeface="Verdana" pitchFamily="34" charset="0"/>
              </a:rPr>
              <a:t>Documento de arrecadação</a:t>
            </a:r>
            <a:endParaRPr lang="pt-BR" sz="3800" b="1" dirty="0">
              <a:solidFill>
                <a:srgbClr val="000080"/>
              </a:solidFill>
              <a:latin typeface="Verdana" pitchFamily="34" charset="0"/>
              <a:ea typeface="Verdana" pitchFamily="34" charset="0"/>
              <a:cs typeface="Verdana" pitchFamily="34" charset="0"/>
            </a:endParaRPr>
          </a:p>
        </p:txBody>
      </p:sp>
      <p:pic>
        <p:nvPicPr>
          <p:cNvPr id="4" name="Imagem 3" descr="DARF-Numerado.jpg"/>
          <p:cNvPicPr>
            <a:picLocks noChangeAspect="1"/>
          </p:cNvPicPr>
          <p:nvPr/>
        </p:nvPicPr>
        <p:blipFill>
          <a:blip r:embed="rId2"/>
          <a:stretch>
            <a:fillRect/>
          </a:stretch>
        </p:blipFill>
        <p:spPr>
          <a:xfrm>
            <a:off x="316021" y="2176062"/>
            <a:ext cx="10587870" cy="4824034"/>
          </a:xfrm>
          <a:prstGeom prst="rect">
            <a:avLst/>
          </a:prstGeom>
        </p:spPr>
      </p:pic>
    </p:spTree>
    <p:extLst>
      <p:ext uri="{BB962C8B-B14F-4D97-AF65-F5344CB8AC3E}">
        <p14:creationId xmlns:p14="http://schemas.microsoft.com/office/powerpoint/2010/main" val="261286058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p:cNvPicPr>
            <a:picLocks noChangeAspect="1"/>
          </p:cNvPicPr>
          <p:nvPr/>
        </p:nvPicPr>
        <p:blipFill>
          <a:blip r:embed="rId2"/>
          <a:stretch>
            <a:fillRect/>
          </a:stretch>
        </p:blipFill>
        <p:spPr>
          <a:xfrm>
            <a:off x="1001808" y="2468110"/>
            <a:ext cx="9158095" cy="2985403"/>
          </a:xfrm>
          <a:prstGeom prst="rect">
            <a:avLst/>
          </a:prstGeom>
        </p:spPr>
      </p:pic>
      <p:pic>
        <p:nvPicPr>
          <p:cNvPr id="3" name="Imagem 2"/>
          <p:cNvPicPr>
            <a:picLocks noChangeAspect="1"/>
          </p:cNvPicPr>
          <p:nvPr/>
        </p:nvPicPr>
        <p:blipFill>
          <a:blip r:embed="rId3"/>
          <a:stretch>
            <a:fillRect/>
          </a:stretch>
        </p:blipFill>
        <p:spPr>
          <a:xfrm>
            <a:off x="7165032" y="5453513"/>
            <a:ext cx="2680203" cy="876561"/>
          </a:xfrm>
          <a:prstGeom prst="rect">
            <a:avLst/>
          </a:prstGeom>
        </p:spPr>
      </p:pic>
    </p:spTree>
    <p:extLst>
      <p:ext uri="{BB962C8B-B14F-4D97-AF65-F5344CB8AC3E}">
        <p14:creationId xmlns:p14="http://schemas.microsoft.com/office/powerpoint/2010/main" val="2927913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496460" y="1279862"/>
            <a:ext cx="9518856" cy="641147"/>
          </a:xfrm>
          <a:prstGeom prst="rect">
            <a:avLst/>
          </a:prstGeom>
          <a:noFill/>
          <a:ln w="9525" cap="flat">
            <a:noFill/>
            <a:round/>
            <a:headEnd/>
            <a:tailEnd/>
          </a:ln>
          <a:effectLst/>
        </p:spPr>
        <p:txBody>
          <a:bodyPr lIns="88908" tIns="44454" rIns="88908" bIns="44454"/>
          <a:lstStyle/>
          <a:p>
            <a:pPr>
              <a:spcBef>
                <a:spcPts val="309"/>
              </a:spcBef>
              <a:spcAft>
                <a:spcPts val="878"/>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Lst>
            </a:pPr>
            <a:r>
              <a:rPr lang="pt-BR" sz="3800" b="1" dirty="0" smtClean="0">
                <a:solidFill>
                  <a:srgbClr val="000080"/>
                </a:solidFill>
                <a:latin typeface="Verdana" pitchFamily="34" charset="0"/>
                <a:ea typeface="Verdana" pitchFamily="34" charset="0"/>
                <a:cs typeface="Verdana" pitchFamily="34" charset="0"/>
              </a:rPr>
              <a:t>Prestação das informações</a:t>
            </a:r>
            <a:endParaRPr lang="pt-BR" sz="3800" b="1" dirty="0">
              <a:solidFill>
                <a:srgbClr val="000080"/>
              </a:solidFill>
              <a:latin typeface="Verdana" pitchFamily="34" charset="0"/>
              <a:ea typeface="Verdana" pitchFamily="34" charset="0"/>
              <a:cs typeface="Verdana" pitchFamily="34" charset="0"/>
            </a:endParaRPr>
          </a:p>
        </p:txBody>
      </p:sp>
      <p:sp>
        <p:nvSpPr>
          <p:cNvPr id="3" name="Text Box 1"/>
          <p:cNvSpPr txBox="1">
            <a:spLocks noChangeArrowheads="1"/>
          </p:cNvSpPr>
          <p:nvPr/>
        </p:nvSpPr>
        <p:spPr bwMode="auto">
          <a:xfrm>
            <a:off x="568502" y="2199588"/>
            <a:ext cx="10370823" cy="5190248"/>
          </a:xfrm>
          <a:prstGeom prst="rect">
            <a:avLst/>
          </a:prstGeom>
          <a:noFill/>
          <a:ln w="9525" cap="flat">
            <a:noFill/>
            <a:round/>
            <a:headEnd/>
            <a:tailEnd/>
          </a:ln>
          <a:effectLst/>
        </p:spPr>
        <p:txBody>
          <a:bodyPr lIns="88908" tIns="44454" rIns="88908" bIns="44454"/>
          <a:lstStyle/>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 Retirado do </a:t>
            </a:r>
            <a:r>
              <a:rPr lang="pt-BR" sz="2800" b="1" dirty="0" err="1" smtClean="0">
                <a:solidFill>
                  <a:srgbClr val="000080"/>
                </a:solidFill>
                <a:latin typeface="Verdana" pitchFamily="34" charset="0"/>
                <a:ea typeface="Verdana" pitchFamily="34" charset="0"/>
                <a:cs typeface="Verdana" pitchFamily="34" charset="0"/>
              </a:rPr>
              <a:t>eSocial</a:t>
            </a:r>
            <a:r>
              <a:rPr lang="pt-BR" sz="2800" b="1" dirty="0" smtClean="0">
                <a:solidFill>
                  <a:srgbClr val="000080"/>
                </a:solidFill>
                <a:latin typeface="Verdana" pitchFamily="34" charset="0"/>
                <a:ea typeface="Verdana" pitchFamily="34" charset="0"/>
                <a:cs typeface="Verdana" pitchFamily="34" charset="0"/>
              </a:rPr>
              <a:t> – matérias sob sigilo fiscal (art. 198 do CTN) e prazo até o dia 20 do mês subsequente.</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Através de Eventos – mesma metodologia adotada no </a:t>
            </a:r>
            <a:r>
              <a:rPr lang="pt-BR" sz="2800" b="1" dirty="0" err="1" smtClean="0">
                <a:solidFill>
                  <a:srgbClr val="000080"/>
                </a:solidFill>
                <a:latin typeface="Verdana" pitchFamily="34" charset="0"/>
                <a:ea typeface="Verdana" pitchFamily="34" charset="0"/>
                <a:cs typeface="Verdana" pitchFamily="34" charset="0"/>
              </a:rPr>
              <a:t>eSocial</a:t>
            </a:r>
            <a:r>
              <a:rPr lang="pt-BR" sz="2800" b="1" dirty="0" smtClean="0">
                <a:solidFill>
                  <a:srgbClr val="000080"/>
                </a:solidFill>
                <a:latin typeface="Verdana" pitchFamily="34" charset="0"/>
                <a:ea typeface="Verdana" pitchFamily="34" charset="0"/>
                <a:cs typeface="Verdana" pitchFamily="34" charset="0"/>
              </a:rPr>
              <a:t>;</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Conceito de </a:t>
            </a:r>
            <a:r>
              <a:rPr lang="pt-BR" sz="2800" b="1" dirty="0">
                <a:solidFill>
                  <a:srgbClr val="000080"/>
                </a:solidFill>
                <a:latin typeface="Verdana" pitchFamily="34" charset="0"/>
                <a:ea typeface="Verdana" pitchFamily="34" charset="0"/>
                <a:cs typeface="Verdana" pitchFamily="34" charset="0"/>
              </a:rPr>
              <a:t>Evento - Fato jurídico previsto na legislação </a:t>
            </a:r>
            <a:r>
              <a:rPr lang="pt-BR" sz="2800" b="1" dirty="0" smtClean="0">
                <a:solidFill>
                  <a:srgbClr val="000080"/>
                </a:solidFill>
                <a:latin typeface="Verdana" pitchFamily="34" charset="0"/>
                <a:ea typeface="Verdana" pitchFamily="34" charset="0"/>
                <a:cs typeface="Verdana" pitchFamily="34" charset="0"/>
              </a:rPr>
              <a:t>previdenciária de custeio </a:t>
            </a:r>
            <a:r>
              <a:rPr lang="pt-BR" sz="2800" b="1" dirty="0">
                <a:solidFill>
                  <a:srgbClr val="000080"/>
                </a:solidFill>
                <a:latin typeface="Verdana" pitchFamily="34" charset="0"/>
                <a:ea typeface="Verdana" pitchFamily="34" charset="0"/>
                <a:cs typeface="Verdana" pitchFamily="34" charset="0"/>
              </a:rPr>
              <a:t>e do IRPF;</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Geração dos eventos através dos sistemas de informática do contribuinte;</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Não há programas intermediários (</a:t>
            </a:r>
            <a:r>
              <a:rPr lang="pt-BR" sz="2800" b="1" dirty="0" err="1" smtClean="0">
                <a:solidFill>
                  <a:srgbClr val="000080"/>
                </a:solidFill>
                <a:latin typeface="Verdana" pitchFamily="34" charset="0"/>
                <a:ea typeface="Verdana" pitchFamily="34" charset="0"/>
                <a:cs typeface="Verdana" pitchFamily="34" charset="0"/>
              </a:rPr>
              <a:t>PGD</a:t>
            </a:r>
            <a:r>
              <a:rPr lang="pt-BR" sz="2800" b="1" dirty="0" smtClean="0">
                <a:solidFill>
                  <a:srgbClr val="000080"/>
                </a:solidFill>
                <a:latin typeface="Verdana" pitchFamily="34" charset="0"/>
                <a:ea typeface="Verdana" pitchFamily="34" charset="0"/>
                <a:cs typeface="Verdana" pitchFamily="34" charset="0"/>
              </a:rPr>
              <a:t>).</a:t>
            </a:r>
          </a:p>
        </p:txBody>
      </p:sp>
    </p:spTree>
  </p:cSld>
  <p:clrMapOvr>
    <a:masterClrMapping/>
  </p:clrMapOvr>
  <p:transition>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324272" y="936476"/>
            <a:ext cx="10657184" cy="7294305"/>
          </a:xfrm>
          <a:prstGeom prst="rect">
            <a:avLst/>
          </a:prstGeom>
          <a:noFill/>
        </p:spPr>
        <p:txBody>
          <a:bodyPr wrap="square" rtlCol="0">
            <a:spAutoFit/>
          </a:bodyPr>
          <a:lstStyle/>
          <a:p>
            <a:pPr lvl="0" algn="ctr">
              <a:buNone/>
            </a:pPr>
            <a:r>
              <a:rPr lang="pt-BR" sz="2400" b="1" dirty="0" smtClean="0">
                <a:solidFill>
                  <a:srgbClr val="000000"/>
                </a:solidFill>
                <a:latin typeface="Times New Roman" panose="02020603050405020304" pitchFamily="18" charset="0"/>
                <a:ea typeface="SimSun" pitchFamily="2"/>
                <a:cs typeface="Times New Roman" panose="02020603050405020304" pitchFamily="18" charset="0"/>
              </a:rPr>
              <a:t>Exemplo: </a:t>
            </a:r>
            <a:r>
              <a:rPr lang="pt-BR" sz="2400" b="1" dirty="0" smtClean="0">
                <a:solidFill>
                  <a:srgbClr val="000000"/>
                </a:solidFill>
                <a:latin typeface="Times New Roman" panose="02020603050405020304" pitchFamily="18" charset="0"/>
                <a:ea typeface="SimSun" pitchFamily="2"/>
                <a:cs typeface="Times New Roman" panose="02020603050405020304" pitchFamily="18" charset="0"/>
              </a:rPr>
              <a:t>MANUAL DOS </a:t>
            </a:r>
            <a:r>
              <a:rPr lang="pt-BR" sz="2400" b="1" dirty="0">
                <a:solidFill>
                  <a:srgbClr val="000000"/>
                </a:solidFill>
                <a:latin typeface="Times New Roman" panose="02020603050405020304" pitchFamily="18" charset="0"/>
                <a:ea typeface="SimSun" pitchFamily="2"/>
                <a:cs typeface="Times New Roman" panose="02020603050405020304" pitchFamily="18" charset="0"/>
              </a:rPr>
              <a:t>EVENTOS DO </a:t>
            </a:r>
            <a:r>
              <a:rPr lang="pt-BR" sz="2400" b="1" dirty="0" err="1">
                <a:solidFill>
                  <a:srgbClr val="000000"/>
                </a:solidFill>
                <a:latin typeface="Times New Roman" panose="02020603050405020304" pitchFamily="18" charset="0"/>
                <a:ea typeface="SimSun" pitchFamily="2"/>
                <a:cs typeface="Times New Roman" panose="02020603050405020304" pitchFamily="18" charset="0"/>
              </a:rPr>
              <a:t>eSOCIAL</a:t>
            </a:r>
            <a:endParaRPr lang="pt-BR" sz="2400" b="1" dirty="0">
              <a:solidFill>
                <a:srgbClr val="000000"/>
              </a:solidFill>
              <a:latin typeface="Times New Roman" panose="02020603050405020304" pitchFamily="18" charset="0"/>
              <a:ea typeface="SimSun" pitchFamily="2"/>
              <a:cs typeface="Times New Roman" panose="02020603050405020304" pitchFamily="18" charset="0"/>
            </a:endParaRPr>
          </a:p>
          <a:p>
            <a:pPr lvl="0">
              <a:buNone/>
            </a:pPr>
            <a:r>
              <a:rPr lang="pt-BR" sz="2400" b="1" dirty="0" smtClean="0">
                <a:solidFill>
                  <a:srgbClr val="000000"/>
                </a:solidFill>
                <a:latin typeface="Times New Roman" panose="02020603050405020304" pitchFamily="18" charset="0"/>
                <a:ea typeface="SimSun" pitchFamily="2"/>
                <a:cs typeface="Times New Roman" panose="02020603050405020304" pitchFamily="18" charset="0"/>
              </a:rPr>
              <a:t>R-1000 </a:t>
            </a:r>
            <a:r>
              <a:rPr lang="pt-BR" sz="2400" b="1" dirty="0">
                <a:solidFill>
                  <a:srgbClr val="000000"/>
                </a:solidFill>
                <a:latin typeface="Times New Roman" panose="02020603050405020304" pitchFamily="18" charset="0"/>
                <a:ea typeface="SimSun" pitchFamily="2"/>
                <a:cs typeface="Times New Roman" panose="02020603050405020304" pitchFamily="18" charset="0"/>
              </a:rPr>
              <a:t>- Informações do Empregador/Contribuinte</a:t>
            </a:r>
          </a:p>
          <a:p>
            <a:pPr lvl="0" algn="just">
              <a:buNone/>
            </a:pPr>
            <a:r>
              <a:rPr lang="pt-BR" sz="2000" b="1" dirty="0" smtClean="0">
                <a:solidFill>
                  <a:srgbClr val="000000"/>
                </a:solidFill>
                <a:latin typeface="Times New Roman" panose="02020603050405020304" pitchFamily="18" charset="0"/>
                <a:ea typeface="SimSun" pitchFamily="2"/>
                <a:cs typeface="Times New Roman" panose="02020603050405020304" pitchFamily="18" charset="0"/>
              </a:rPr>
              <a:t>Conceito </a:t>
            </a:r>
            <a:r>
              <a:rPr lang="pt-BR" sz="2000" b="1" dirty="0">
                <a:solidFill>
                  <a:srgbClr val="000000"/>
                </a:solidFill>
                <a:latin typeface="Times New Roman" panose="02020603050405020304" pitchFamily="18" charset="0"/>
                <a:ea typeface="SimSun" pitchFamily="2"/>
                <a:cs typeface="Times New Roman" panose="02020603050405020304" pitchFamily="18" charset="0"/>
              </a:rPr>
              <a:t>do evento: </a:t>
            </a:r>
            <a:r>
              <a:rPr lang="pt-BR" sz="2000" dirty="0">
                <a:solidFill>
                  <a:srgbClr val="000000"/>
                </a:solidFill>
                <a:latin typeface="Times New Roman" panose="02020603050405020304" pitchFamily="18" charset="0"/>
                <a:ea typeface="SimSun" pitchFamily="2"/>
                <a:cs typeface="Times New Roman" panose="02020603050405020304" pitchFamily="18" charset="0"/>
              </a:rPr>
              <a:t>Evento onde são fornecidas pelo empregador as informações cadastrais, alíquotas e demais dados necessários ao preenchimento e validação dos demais eventos do </a:t>
            </a:r>
            <a:r>
              <a:rPr lang="pt-BR" sz="2000" dirty="0" err="1">
                <a:solidFill>
                  <a:srgbClr val="000000"/>
                </a:solidFill>
                <a:latin typeface="Times New Roman" panose="02020603050405020304" pitchFamily="18" charset="0"/>
                <a:ea typeface="SimSun" pitchFamily="2"/>
                <a:cs typeface="Times New Roman" panose="02020603050405020304" pitchFamily="18" charset="0"/>
              </a:rPr>
              <a:t>eSocial</a:t>
            </a:r>
            <a:r>
              <a:rPr lang="pt-BR" sz="2000" dirty="0">
                <a:solidFill>
                  <a:srgbClr val="000000"/>
                </a:solidFill>
                <a:latin typeface="Times New Roman" panose="02020603050405020304" pitchFamily="18" charset="0"/>
                <a:ea typeface="SimSun" pitchFamily="2"/>
                <a:cs typeface="Times New Roman" panose="02020603050405020304" pitchFamily="18" charset="0"/>
              </a:rPr>
              <a:t>, inclusive para apuração das contribuições.</a:t>
            </a:r>
            <a:r>
              <a:rPr lang="pt-BR" sz="2000" b="1" dirty="0">
                <a:solidFill>
                  <a:srgbClr val="000000"/>
                </a:solidFill>
                <a:latin typeface="Times New Roman" panose="02020603050405020304" pitchFamily="18" charset="0"/>
                <a:ea typeface="SimSun" pitchFamily="2"/>
                <a:cs typeface="Times New Roman" panose="02020603050405020304" pitchFamily="18" charset="0"/>
              </a:rPr>
              <a:t> </a:t>
            </a:r>
            <a:r>
              <a:rPr lang="pt-BR" sz="2000" dirty="0">
                <a:solidFill>
                  <a:srgbClr val="000000"/>
                </a:solidFill>
                <a:latin typeface="Times New Roman" panose="02020603050405020304" pitchFamily="18" charset="0"/>
                <a:ea typeface="SimSun" pitchFamily="2"/>
                <a:cs typeface="Times New Roman" panose="02020603050405020304" pitchFamily="18" charset="0"/>
              </a:rPr>
              <a:t>Este é o primeiro evento que deve ser transmitido pelo empregador/contribuinte na implantação do </a:t>
            </a:r>
            <a:r>
              <a:rPr lang="pt-BR" sz="2000" dirty="0" err="1">
                <a:solidFill>
                  <a:srgbClr val="000000"/>
                </a:solidFill>
                <a:latin typeface="Times New Roman" panose="02020603050405020304" pitchFamily="18" charset="0"/>
                <a:ea typeface="SimSun" pitchFamily="2"/>
                <a:cs typeface="Times New Roman" panose="02020603050405020304" pitchFamily="18" charset="0"/>
              </a:rPr>
              <a:t>eSocial</a:t>
            </a:r>
            <a:r>
              <a:rPr lang="pt-BR" sz="2000" dirty="0">
                <a:solidFill>
                  <a:srgbClr val="000000"/>
                </a:solidFill>
                <a:latin typeface="Times New Roman" panose="02020603050405020304" pitchFamily="18" charset="0"/>
                <a:ea typeface="SimSun" pitchFamily="2"/>
                <a:cs typeface="Times New Roman" panose="02020603050405020304" pitchFamily="18" charset="0"/>
              </a:rPr>
              <a:t>. Não pode ser enviado qualquer outro evento antes deste.</a:t>
            </a:r>
          </a:p>
          <a:p>
            <a:pPr lvl="0" algn="just">
              <a:buNone/>
            </a:pPr>
            <a:r>
              <a:rPr lang="pt-BR" sz="2000" b="1" dirty="0" smtClean="0">
                <a:solidFill>
                  <a:srgbClr val="000000"/>
                </a:solidFill>
                <a:latin typeface="Times New Roman" panose="02020603050405020304" pitchFamily="18" charset="0"/>
                <a:ea typeface="SimSun" pitchFamily="2"/>
                <a:cs typeface="Times New Roman" panose="02020603050405020304" pitchFamily="18" charset="0"/>
              </a:rPr>
              <a:t>Quem </a:t>
            </a:r>
            <a:r>
              <a:rPr lang="pt-BR" sz="2000" b="1" dirty="0">
                <a:solidFill>
                  <a:srgbClr val="000000"/>
                </a:solidFill>
                <a:latin typeface="Times New Roman" panose="02020603050405020304" pitchFamily="18" charset="0"/>
                <a:ea typeface="SimSun" pitchFamily="2"/>
                <a:cs typeface="Times New Roman" panose="02020603050405020304" pitchFamily="18" charset="0"/>
              </a:rPr>
              <a:t>está obrigado: </a:t>
            </a:r>
            <a:r>
              <a:rPr lang="pt-BR" sz="2000" dirty="0">
                <a:solidFill>
                  <a:srgbClr val="000000"/>
                </a:solidFill>
                <a:latin typeface="Times New Roman" panose="02020603050405020304" pitchFamily="18" charset="0"/>
                <a:ea typeface="SimSun" pitchFamily="2"/>
                <a:cs typeface="Times New Roman" panose="02020603050405020304" pitchFamily="18" charset="0"/>
              </a:rPr>
              <a:t>O empregador, na implantação do </a:t>
            </a:r>
            <a:r>
              <a:rPr lang="pt-BR" sz="2000" dirty="0" err="1">
                <a:solidFill>
                  <a:srgbClr val="000000"/>
                </a:solidFill>
                <a:latin typeface="Times New Roman" panose="02020603050405020304" pitchFamily="18" charset="0"/>
                <a:ea typeface="SimSun" pitchFamily="2"/>
                <a:cs typeface="Times New Roman" panose="02020603050405020304" pitchFamily="18" charset="0"/>
              </a:rPr>
              <a:t>eSocial</a:t>
            </a:r>
            <a:r>
              <a:rPr lang="pt-BR" sz="2000" dirty="0">
                <a:solidFill>
                  <a:srgbClr val="000000"/>
                </a:solidFill>
                <a:latin typeface="Times New Roman" panose="02020603050405020304" pitchFamily="18" charset="0"/>
                <a:ea typeface="SimSun" pitchFamily="2"/>
                <a:cs typeface="Times New Roman" panose="02020603050405020304" pitchFamily="18" charset="0"/>
              </a:rPr>
              <a:t> e toda vez que ocorra alguma alteração nas informações relacionadas aos campos envolvidos nesse evento, como, por exemplo, o Fator Acidentário de </a:t>
            </a:r>
            <a:r>
              <a:rPr lang="pt-BR" sz="2000" dirty="0" smtClean="0">
                <a:solidFill>
                  <a:srgbClr val="000000"/>
                </a:solidFill>
                <a:latin typeface="Times New Roman" panose="02020603050405020304" pitchFamily="18" charset="0"/>
                <a:ea typeface="SimSun" pitchFamily="2"/>
                <a:cs typeface="Times New Roman" panose="02020603050405020304" pitchFamily="18" charset="0"/>
              </a:rPr>
              <a:t>Prevenção - FAP, </a:t>
            </a:r>
            <a:r>
              <a:rPr lang="pt-BR" sz="2000" dirty="0">
                <a:solidFill>
                  <a:srgbClr val="000000"/>
                </a:solidFill>
                <a:latin typeface="Times New Roman" panose="02020603050405020304" pitchFamily="18" charset="0"/>
                <a:ea typeface="SimSun" pitchFamily="2"/>
                <a:cs typeface="Times New Roman" panose="02020603050405020304" pitchFamily="18" charset="0"/>
              </a:rPr>
              <a:t>geralmente alterado anualmente.</a:t>
            </a:r>
          </a:p>
          <a:p>
            <a:pPr lvl="0" algn="just">
              <a:buNone/>
            </a:pPr>
            <a:r>
              <a:rPr lang="pt-BR" sz="2000" b="1" dirty="0" smtClean="0">
                <a:solidFill>
                  <a:srgbClr val="000000"/>
                </a:solidFill>
                <a:latin typeface="Times New Roman" panose="02020603050405020304" pitchFamily="18" charset="0"/>
                <a:ea typeface="SimSun" pitchFamily="2"/>
                <a:cs typeface="Times New Roman" panose="02020603050405020304" pitchFamily="18" charset="0"/>
              </a:rPr>
              <a:t>Prazo </a:t>
            </a:r>
            <a:r>
              <a:rPr lang="pt-BR" sz="2000" b="1" dirty="0">
                <a:solidFill>
                  <a:srgbClr val="000000"/>
                </a:solidFill>
                <a:latin typeface="Times New Roman" panose="02020603050405020304" pitchFamily="18" charset="0"/>
                <a:ea typeface="SimSun" pitchFamily="2"/>
                <a:cs typeface="Times New Roman" panose="02020603050405020304" pitchFamily="18" charset="0"/>
              </a:rPr>
              <a:t>de envio: </a:t>
            </a:r>
            <a:r>
              <a:rPr lang="pt-BR" sz="2000" dirty="0">
                <a:solidFill>
                  <a:srgbClr val="000000"/>
                </a:solidFill>
                <a:latin typeface="Times New Roman" panose="02020603050405020304" pitchFamily="18" charset="0"/>
                <a:ea typeface="SimSun" pitchFamily="2"/>
                <a:cs typeface="Times New Roman" panose="02020603050405020304" pitchFamily="18" charset="0"/>
              </a:rPr>
              <a:t>A informação prestada neste evento deve ser enviada na implantação do </a:t>
            </a:r>
            <a:r>
              <a:rPr lang="pt-BR" sz="2000" dirty="0" err="1">
                <a:solidFill>
                  <a:srgbClr val="000000"/>
                </a:solidFill>
                <a:latin typeface="Times New Roman" panose="02020603050405020304" pitchFamily="18" charset="0"/>
                <a:ea typeface="SimSun" pitchFamily="2"/>
                <a:cs typeface="Times New Roman" panose="02020603050405020304" pitchFamily="18" charset="0"/>
              </a:rPr>
              <a:t>eSocial</a:t>
            </a:r>
            <a:r>
              <a:rPr lang="pt-BR" sz="2000" dirty="0">
                <a:solidFill>
                  <a:srgbClr val="000000"/>
                </a:solidFill>
                <a:latin typeface="Times New Roman" panose="02020603050405020304" pitchFamily="18" charset="0"/>
                <a:ea typeface="SimSun" pitchFamily="2"/>
                <a:cs typeface="Times New Roman" panose="02020603050405020304" pitchFamily="18" charset="0"/>
              </a:rPr>
              <a:t> e pode ser alterada no decorrer do tempo, hipótese em que deve ser enviado este mesmo evento com a informação nova.</a:t>
            </a:r>
          </a:p>
          <a:p>
            <a:pPr lvl="0" algn="just">
              <a:buNone/>
            </a:pPr>
            <a:r>
              <a:rPr lang="pt-BR" sz="2000" b="1" dirty="0" smtClean="0">
                <a:solidFill>
                  <a:srgbClr val="000000"/>
                </a:solidFill>
                <a:latin typeface="Times New Roman" panose="02020603050405020304" pitchFamily="18" charset="0"/>
                <a:ea typeface="SimSun" pitchFamily="2"/>
                <a:cs typeface="Times New Roman" panose="02020603050405020304" pitchFamily="18" charset="0"/>
              </a:rPr>
              <a:t>Pré-requisitos</a:t>
            </a:r>
            <a:r>
              <a:rPr lang="pt-BR" sz="2000" b="1" dirty="0">
                <a:solidFill>
                  <a:srgbClr val="000000"/>
                </a:solidFill>
                <a:latin typeface="Times New Roman" panose="02020603050405020304" pitchFamily="18" charset="0"/>
                <a:ea typeface="SimSun" pitchFamily="2"/>
                <a:cs typeface="Times New Roman" panose="02020603050405020304" pitchFamily="18" charset="0"/>
              </a:rPr>
              <a:t>: </a:t>
            </a:r>
            <a:r>
              <a:rPr lang="pt-BR" sz="2000" dirty="0">
                <a:solidFill>
                  <a:srgbClr val="000000"/>
                </a:solidFill>
                <a:latin typeface="Times New Roman" panose="02020603050405020304" pitchFamily="18" charset="0"/>
                <a:ea typeface="SimSun" pitchFamily="2"/>
                <a:cs typeface="Times New Roman" panose="02020603050405020304" pitchFamily="18" charset="0"/>
              </a:rPr>
              <a:t>Este evento exige a pesquisa interna pelo contribuinte das várias situações que vão influenciar nas informações a serem prestadas e sua adequação às diversas tabelas do Manual de Orientação do </a:t>
            </a:r>
            <a:r>
              <a:rPr lang="pt-BR" sz="2000" dirty="0" err="1">
                <a:solidFill>
                  <a:srgbClr val="000000"/>
                </a:solidFill>
                <a:latin typeface="Times New Roman" panose="02020603050405020304" pitchFamily="18" charset="0"/>
                <a:ea typeface="SimSun" pitchFamily="2"/>
                <a:cs typeface="Times New Roman" panose="02020603050405020304" pitchFamily="18" charset="0"/>
              </a:rPr>
              <a:t>eSocial</a:t>
            </a:r>
            <a:r>
              <a:rPr lang="pt-BR" sz="2000" dirty="0">
                <a:solidFill>
                  <a:srgbClr val="000000"/>
                </a:solidFill>
                <a:latin typeface="Times New Roman" panose="02020603050405020304" pitchFamily="18" charset="0"/>
                <a:ea typeface="SimSun" pitchFamily="2"/>
                <a:cs typeface="Times New Roman" panose="02020603050405020304" pitchFamily="18" charset="0"/>
              </a:rPr>
              <a:t>.</a:t>
            </a:r>
          </a:p>
          <a:p>
            <a:pPr lvl="0" algn="just">
              <a:buNone/>
            </a:pPr>
            <a:r>
              <a:rPr lang="pt-BR" sz="2000" b="1" dirty="0" smtClean="0">
                <a:solidFill>
                  <a:srgbClr val="000000"/>
                </a:solidFill>
                <a:latin typeface="Times New Roman" panose="02020603050405020304" pitchFamily="18" charset="0"/>
                <a:ea typeface="SimSun" pitchFamily="2"/>
                <a:cs typeface="Times New Roman" panose="02020603050405020304" pitchFamily="18" charset="0"/>
              </a:rPr>
              <a:t>Informações </a:t>
            </a:r>
            <a:r>
              <a:rPr lang="pt-BR" sz="2000" b="1" dirty="0">
                <a:solidFill>
                  <a:srgbClr val="000000"/>
                </a:solidFill>
                <a:latin typeface="Times New Roman" panose="02020603050405020304" pitchFamily="18" charset="0"/>
                <a:ea typeface="SimSun" pitchFamily="2"/>
                <a:cs typeface="Times New Roman" panose="02020603050405020304" pitchFamily="18" charset="0"/>
              </a:rPr>
              <a:t>adicionais:</a:t>
            </a:r>
            <a:r>
              <a:rPr lang="pt-BR" sz="2000" dirty="0">
                <a:solidFill>
                  <a:srgbClr val="FFFFFF"/>
                </a:solidFill>
                <a:latin typeface="Times New Roman" panose="02020603050405020304" pitchFamily="18" charset="0"/>
                <a:ea typeface="SimSun" pitchFamily="2"/>
                <a:cs typeface="Times New Roman" panose="02020603050405020304" pitchFamily="18" charset="0"/>
              </a:rPr>
              <a:t> </a:t>
            </a:r>
            <a:r>
              <a:rPr lang="pt-BR" sz="2000" dirty="0">
                <a:solidFill>
                  <a:srgbClr val="000000"/>
                </a:solidFill>
                <a:latin typeface="Times New Roman" panose="02020603050405020304" pitchFamily="18" charset="0"/>
                <a:ea typeface="SimSun" pitchFamily="2"/>
                <a:cs typeface="Times New Roman" panose="02020603050405020304" pitchFamily="18" charset="0"/>
              </a:rPr>
              <a:t>Neste evento estão discriminadas várias informações que influenciarão a apuração correta das contribuições, como a classificação tributária do contribuinte, CNAE, indicativo de desoneração da folha, alíquotas RAT e FAP, isenções para entidades beneficentes de assistência social, acordos internacionais para isenção de multa, situação da empresa (extinção, fusão, cisão ou incorporação), cooperativas de trabalho, construtoras, opção pelo registro eletrônico de empregados, dados sobre sócios ostensivos, processos judiciais e administrativos, entre outras.</a:t>
            </a:r>
          </a:p>
          <a:p>
            <a:endParaRPr lang="pt-BR" sz="2000" dirty="0"/>
          </a:p>
        </p:txBody>
      </p:sp>
    </p:spTree>
    <p:extLst>
      <p:ext uri="{BB962C8B-B14F-4D97-AF65-F5344CB8AC3E}">
        <p14:creationId xmlns:p14="http://schemas.microsoft.com/office/powerpoint/2010/main" val="2346862821"/>
      </p:ext>
    </p:extLst>
  </p:cSld>
  <p:clrMapOvr>
    <a:masterClrMapping/>
  </p:clrMapOvr>
  <p:transition>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496460" y="1279862"/>
            <a:ext cx="9518856" cy="641147"/>
          </a:xfrm>
          <a:prstGeom prst="rect">
            <a:avLst/>
          </a:prstGeom>
          <a:noFill/>
          <a:ln w="9525" cap="flat">
            <a:noFill/>
            <a:round/>
            <a:headEnd/>
            <a:tailEnd/>
          </a:ln>
          <a:effectLst/>
        </p:spPr>
        <p:txBody>
          <a:bodyPr lIns="88908" tIns="44454" rIns="88908" bIns="44454"/>
          <a:lstStyle/>
          <a:p>
            <a:pPr>
              <a:spcBef>
                <a:spcPts val="309"/>
              </a:spcBef>
              <a:spcAft>
                <a:spcPts val="878"/>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Lst>
            </a:pPr>
            <a:r>
              <a:rPr lang="pt-BR" sz="3800" b="1" dirty="0" smtClean="0">
                <a:solidFill>
                  <a:srgbClr val="000080"/>
                </a:solidFill>
                <a:latin typeface="Verdana" pitchFamily="34" charset="0"/>
                <a:ea typeface="Verdana" pitchFamily="34" charset="0"/>
                <a:cs typeface="Verdana" pitchFamily="34" charset="0"/>
              </a:rPr>
              <a:t>Eventos</a:t>
            </a:r>
            <a:endParaRPr lang="pt-BR" sz="3800" b="1" dirty="0">
              <a:solidFill>
                <a:srgbClr val="000080"/>
              </a:solidFill>
              <a:latin typeface="Verdana" pitchFamily="34" charset="0"/>
              <a:ea typeface="Verdana" pitchFamily="34" charset="0"/>
              <a:cs typeface="Verdana" pitchFamily="34" charset="0"/>
            </a:endParaRPr>
          </a:p>
        </p:txBody>
      </p:sp>
      <p:sp>
        <p:nvSpPr>
          <p:cNvPr id="3" name="Text Box 1"/>
          <p:cNvSpPr txBox="1">
            <a:spLocks noChangeArrowheads="1"/>
          </p:cNvSpPr>
          <p:nvPr/>
        </p:nvSpPr>
        <p:spPr bwMode="auto">
          <a:xfrm>
            <a:off x="568502" y="2199588"/>
            <a:ext cx="10370823" cy="5190248"/>
          </a:xfrm>
          <a:prstGeom prst="rect">
            <a:avLst/>
          </a:prstGeom>
          <a:noFill/>
          <a:ln w="9525" cap="flat">
            <a:noFill/>
            <a:round/>
            <a:headEnd/>
            <a:tailEnd/>
          </a:ln>
          <a:effectLst/>
        </p:spPr>
        <p:txBody>
          <a:bodyPr lIns="88908" tIns="44454" rIns="88908" bIns="44454"/>
          <a:lstStyle/>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R-1000	 - Informações do Contribuinte;</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R-1070	 - Tabela de Processos </a:t>
            </a:r>
            <a:r>
              <a:rPr lang="pt-BR" sz="2800" b="1" dirty="0" err="1" smtClean="0">
                <a:solidFill>
                  <a:srgbClr val="000080"/>
                </a:solidFill>
                <a:latin typeface="Verdana" pitchFamily="34" charset="0"/>
                <a:ea typeface="Verdana" pitchFamily="34" charset="0"/>
                <a:cs typeface="Verdana" pitchFamily="34" charset="0"/>
              </a:rPr>
              <a:t>Adm</a:t>
            </a:r>
            <a:r>
              <a:rPr lang="pt-BR" sz="2800" b="1" dirty="0" smtClean="0">
                <a:solidFill>
                  <a:srgbClr val="000080"/>
                </a:solidFill>
                <a:latin typeface="Verdana" pitchFamily="34" charset="0"/>
                <a:ea typeface="Verdana" pitchFamily="34" charset="0"/>
                <a:cs typeface="Verdana" pitchFamily="34" charset="0"/>
              </a:rPr>
              <a:t>/Judiciais;</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R-2010	 - Ret. </a:t>
            </a:r>
            <a:r>
              <a:rPr lang="pt-BR" sz="2800" b="1" dirty="0" err="1" smtClean="0">
                <a:solidFill>
                  <a:srgbClr val="000080"/>
                </a:solidFill>
                <a:latin typeface="Verdana" pitchFamily="34" charset="0"/>
                <a:ea typeface="Verdana" pitchFamily="34" charset="0"/>
                <a:cs typeface="Verdana" pitchFamily="34" charset="0"/>
              </a:rPr>
              <a:t>Contrib</a:t>
            </a:r>
            <a:r>
              <a:rPr lang="pt-BR" sz="2800" b="1" dirty="0" smtClean="0">
                <a:solidFill>
                  <a:srgbClr val="000080"/>
                </a:solidFill>
                <a:latin typeface="Verdana" pitchFamily="34" charset="0"/>
                <a:ea typeface="Verdana" pitchFamily="34" charset="0"/>
                <a:cs typeface="Verdana" pitchFamily="34" charset="0"/>
              </a:rPr>
              <a:t>. </a:t>
            </a:r>
            <a:r>
              <a:rPr lang="pt-BR" sz="2800" b="1" dirty="0" err="1" smtClean="0">
                <a:solidFill>
                  <a:srgbClr val="000080"/>
                </a:solidFill>
                <a:latin typeface="Verdana" pitchFamily="34" charset="0"/>
                <a:ea typeface="Verdana" pitchFamily="34" charset="0"/>
                <a:cs typeface="Verdana" pitchFamily="34" charset="0"/>
              </a:rPr>
              <a:t>Previd</a:t>
            </a:r>
            <a:r>
              <a:rPr lang="pt-BR" sz="2800" b="1" dirty="0" smtClean="0">
                <a:solidFill>
                  <a:srgbClr val="000080"/>
                </a:solidFill>
                <a:latin typeface="Verdana" pitchFamily="34" charset="0"/>
                <a:ea typeface="Verdana" pitchFamily="34" charset="0"/>
                <a:cs typeface="Verdana" pitchFamily="34" charset="0"/>
              </a:rPr>
              <a:t>. </a:t>
            </a:r>
            <a:r>
              <a:rPr lang="pt-BR" sz="2800" b="1" dirty="0" err="1" smtClean="0">
                <a:solidFill>
                  <a:srgbClr val="000080"/>
                </a:solidFill>
                <a:latin typeface="Verdana" pitchFamily="34" charset="0"/>
                <a:ea typeface="Verdana" pitchFamily="34" charset="0"/>
                <a:cs typeface="Verdana" pitchFamily="34" charset="0"/>
              </a:rPr>
              <a:t>Servs</a:t>
            </a:r>
            <a:r>
              <a:rPr lang="pt-BR" sz="2800" b="1" dirty="0" smtClean="0">
                <a:solidFill>
                  <a:srgbClr val="000080"/>
                </a:solidFill>
                <a:latin typeface="Verdana" pitchFamily="34" charset="0"/>
                <a:ea typeface="Verdana" pitchFamily="34" charset="0"/>
                <a:cs typeface="Verdana" pitchFamily="34" charset="0"/>
              </a:rPr>
              <a:t>. Tomados;</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R-2020 -	Ret. </a:t>
            </a:r>
            <a:r>
              <a:rPr lang="pt-BR" sz="2800" b="1" dirty="0" err="1" smtClean="0">
                <a:solidFill>
                  <a:srgbClr val="000080"/>
                </a:solidFill>
                <a:latin typeface="Verdana" pitchFamily="34" charset="0"/>
                <a:ea typeface="Verdana" pitchFamily="34" charset="0"/>
                <a:cs typeface="Verdana" pitchFamily="34" charset="0"/>
              </a:rPr>
              <a:t>Contrib</a:t>
            </a:r>
            <a:r>
              <a:rPr lang="pt-BR" sz="2800" b="1" dirty="0" smtClean="0">
                <a:solidFill>
                  <a:srgbClr val="000080"/>
                </a:solidFill>
                <a:latin typeface="Verdana" pitchFamily="34" charset="0"/>
                <a:ea typeface="Verdana" pitchFamily="34" charset="0"/>
                <a:cs typeface="Verdana" pitchFamily="34" charset="0"/>
              </a:rPr>
              <a:t>. </a:t>
            </a:r>
            <a:r>
              <a:rPr lang="pt-BR" sz="2800" b="1" dirty="0" err="1" smtClean="0">
                <a:solidFill>
                  <a:srgbClr val="000080"/>
                </a:solidFill>
                <a:latin typeface="Verdana" pitchFamily="34" charset="0"/>
                <a:ea typeface="Verdana" pitchFamily="34" charset="0"/>
                <a:cs typeface="Verdana" pitchFamily="34" charset="0"/>
              </a:rPr>
              <a:t>Previd</a:t>
            </a:r>
            <a:r>
              <a:rPr lang="pt-BR" sz="2800" b="1" dirty="0" smtClean="0">
                <a:solidFill>
                  <a:srgbClr val="000080"/>
                </a:solidFill>
                <a:latin typeface="Verdana" pitchFamily="34" charset="0"/>
                <a:ea typeface="Verdana" pitchFamily="34" charset="0"/>
                <a:cs typeface="Verdana" pitchFamily="34" charset="0"/>
              </a:rPr>
              <a:t> </a:t>
            </a:r>
            <a:r>
              <a:rPr lang="pt-BR" sz="2800" b="1" dirty="0" err="1" smtClean="0">
                <a:solidFill>
                  <a:srgbClr val="000080"/>
                </a:solidFill>
                <a:latin typeface="Verdana" pitchFamily="34" charset="0"/>
                <a:ea typeface="Verdana" pitchFamily="34" charset="0"/>
                <a:cs typeface="Verdana" pitchFamily="34" charset="0"/>
              </a:rPr>
              <a:t>Servs</a:t>
            </a:r>
            <a:r>
              <a:rPr lang="pt-BR" sz="2800" b="1" dirty="0" smtClean="0">
                <a:solidFill>
                  <a:srgbClr val="000080"/>
                </a:solidFill>
                <a:latin typeface="Verdana" pitchFamily="34" charset="0"/>
                <a:ea typeface="Verdana" pitchFamily="34" charset="0"/>
                <a:cs typeface="Verdana" pitchFamily="34" charset="0"/>
              </a:rPr>
              <a:t>. Prestados;</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R-2030	- Recursos Recebidos p/ </a:t>
            </a:r>
            <a:r>
              <a:rPr lang="pt-BR" sz="2800" b="1" dirty="0" err="1" smtClean="0">
                <a:solidFill>
                  <a:srgbClr val="000080"/>
                </a:solidFill>
                <a:latin typeface="Verdana" pitchFamily="34" charset="0"/>
                <a:ea typeface="Verdana" pitchFamily="34" charset="0"/>
                <a:cs typeface="Verdana" pitchFamily="34" charset="0"/>
              </a:rPr>
              <a:t>Assoc</a:t>
            </a:r>
            <a:r>
              <a:rPr lang="pt-BR" sz="2800" b="1" dirty="0" smtClean="0">
                <a:solidFill>
                  <a:srgbClr val="000080"/>
                </a:solidFill>
                <a:latin typeface="Verdana" pitchFamily="34" charset="0"/>
                <a:ea typeface="Verdana" pitchFamily="34" charset="0"/>
                <a:cs typeface="Verdana" pitchFamily="34" charset="0"/>
              </a:rPr>
              <a:t>. </a:t>
            </a:r>
            <a:r>
              <a:rPr lang="pt-BR" sz="2800" b="1" dirty="0" err="1" smtClean="0">
                <a:solidFill>
                  <a:srgbClr val="000080"/>
                </a:solidFill>
                <a:latin typeface="Verdana" pitchFamily="34" charset="0"/>
                <a:ea typeface="Verdana" pitchFamily="34" charset="0"/>
                <a:cs typeface="Verdana" pitchFamily="34" charset="0"/>
              </a:rPr>
              <a:t>Desport</a:t>
            </a:r>
            <a:r>
              <a:rPr lang="pt-BR" sz="2800" b="1" dirty="0" smtClean="0">
                <a:solidFill>
                  <a:srgbClr val="000080"/>
                </a:solidFill>
                <a:latin typeface="Verdana" pitchFamily="34" charset="0"/>
                <a:ea typeface="Verdana" pitchFamily="34" charset="0"/>
                <a:cs typeface="Verdana" pitchFamily="34" charset="0"/>
              </a:rPr>
              <a:t>.;</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R-2040	- Recursos Repassados p/</a:t>
            </a:r>
            <a:r>
              <a:rPr lang="pt-BR" sz="2800" b="1" dirty="0" err="1" smtClean="0">
                <a:solidFill>
                  <a:srgbClr val="000080"/>
                </a:solidFill>
                <a:latin typeface="Verdana" pitchFamily="34" charset="0"/>
                <a:ea typeface="Verdana" pitchFamily="34" charset="0"/>
                <a:cs typeface="Verdana" pitchFamily="34" charset="0"/>
              </a:rPr>
              <a:t>Assoc</a:t>
            </a:r>
            <a:r>
              <a:rPr lang="pt-BR" sz="2800" b="1" dirty="0" smtClean="0">
                <a:solidFill>
                  <a:srgbClr val="000080"/>
                </a:solidFill>
                <a:latin typeface="Verdana" pitchFamily="34" charset="0"/>
                <a:ea typeface="Verdana" pitchFamily="34" charset="0"/>
                <a:cs typeface="Verdana" pitchFamily="34" charset="0"/>
              </a:rPr>
              <a:t>. </a:t>
            </a:r>
            <a:r>
              <a:rPr lang="pt-BR" sz="2800" b="1" dirty="0" err="1" smtClean="0">
                <a:solidFill>
                  <a:srgbClr val="000080"/>
                </a:solidFill>
                <a:latin typeface="Verdana" pitchFamily="34" charset="0"/>
                <a:ea typeface="Verdana" pitchFamily="34" charset="0"/>
                <a:cs typeface="Verdana" pitchFamily="34" charset="0"/>
              </a:rPr>
              <a:t>Desport</a:t>
            </a:r>
            <a:r>
              <a:rPr lang="pt-BR" sz="2800" b="1" dirty="0" smtClean="0">
                <a:solidFill>
                  <a:srgbClr val="000080"/>
                </a:solidFill>
                <a:latin typeface="Verdana" pitchFamily="34" charset="0"/>
                <a:ea typeface="Verdana" pitchFamily="34" charset="0"/>
                <a:cs typeface="Verdana" pitchFamily="34" charset="0"/>
              </a:rPr>
              <a:t>.</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R-2050	- Comerc. Produção Prod. Rural </a:t>
            </a:r>
            <a:r>
              <a:rPr lang="pt-BR" sz="2800" b="1" dirty="0" err="1" smtClean="0">
                <a:solidFill>
                  <a:srgbClr val="000080"/>
                </a:solidFill>
                <a:latin typeface="Verdana" pitchFamily="34" charset="0"/>
                <a:ea typeface="Verdana" pitchFamily="34" charset="0"/>
                <a:cs typeface="Verdana" pitchFamily="34" charset="0"/>
              </a:rPr>
              <a:t>PJ</a:t>
            </a:r>
            <a:r>
              <a:rPr lang="pt-BR" sz="2800" b="1" dirty="0" smtClean="0">
                <a:solidFill>
                  <a:srgbClr val="000080"/>
                </a:solidFill>
                <a:latin typeface="Verdana" pitchFamily="34" charset="0"/>
                <a:ea typeface="Verdana" pitchFamily="34" charset="0"/>
                <a:cs typeface="Verdana" pitchFamily="34" charset="0"/>
              </a:rPr>
              <a:t>;</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R-2060	- </a:t>
            </a:r>
            <a:r>
              <a:rPr lang="pt-BR" sz="2800" b="1" dirty="0" err="1" smtClean="0">
                <a:solidFill>
                  <a:srgbClr val="000080"/>
                </a:solidFill>
                <a:latin typeface="Verdana" pitchFamily="34" charset="0"/>
                <a:ea typeface="Verdana" pitchFamily="34" charset="0"/>
                <a:cs typeface="Verdana" pitchFamily="34" charset="0"/>
              </a:rPr>
              <a:t>Contrib</a:t>
            </a:r>
            <a:r>
              <a:rPr lang="pt-BR" sz="2800" b="1" dirty="0" smtClean="0">
                <a:solidFill>
                  <a:srgbClr val="000080"/>
                </a:solidFill>
                <a:latin typeface="Verdana" pitchFamily="34" charset="0"/>
                <a:ea typeface="Verdana" pitchFamily="34" charset="0"/>
                <a:cs typeface="Verdana" pitchFamily="34" charset="0"/>
              </a:rPr>
              <a:t>. </a:t>
            </a:r>
            <a:r>
              <a:rPr lang="pt-BR" sz="2800" b="1" dirty="0" err="1" smtClean="0">
                <a:solidFill>
                  <a:srgbClr val="000080"/>
                </a:solidFill>
                <a:latin typeface="Verdana" pitchFamily="34" charset="0"/>
                <a:ea typeface="Verdana" pitchFamily="34" charset="0"/>
                <a:cs typeface="Verdana" pitchFamily="34" charset="0"/>
              </a:rPr>
              <a:t>Previd</a:t>
            </a:r>
            <a:r>
              <a:rPr lang="pt-BR" sz="2800" b="1" dirty="0" smtClean="0">
                <a:solidFill>
                  <a:srgbClr val="000080"/>
                </a:solidFill>
                <a:latin typeface="Verdana" pitchFamily="34" charset="0"/>
                <a:ea typeface="Verdana" pitchFamily="34" charset="0"/>
                <a:cs typeface="Verdana" pitchFamily="34" charset="0"/>
              </a:rPr>
              <a:t>. s/Receita Bruta – </a:t>
            </a:r>
            <a:r>
              <a:rPr lang="pt-BR" sz="2800" b="1" dirty="0" err="1" smtClean="0">
                <a:solidFill>
                  <a:srgbClr val="000080"/>
                </a:solidFill>
                <a:latin typeface="Verdana" pitchFamily="34" charset="0"/>
                <a:ea typeface="Verdana" pitchFamily="34" charset="0"/>
                <a:cs typeface="Verdana" pitchFamily="34" charset="0"/>
              </a:rPr>
              <a:t>CPRB</a:t>
            </a:r>
            <a:r>
              <a:rPr lang="pt-BR" sz="2800" b="1" dirty="0" smtClean="0">
                <a:solidFill>
                  <a:srgbClr val="000080"/>
                </a:solidFill>
                <a:latin typeface="Verdana" pitchFamily="34" charset="0"/>
                <a:ea typeface="Verdana" pitchFamily="34" charset="0"/>
                <a:cs typeface="Verdana" pitchFamily="34" charset="0"/>
              </a:rPr>
              <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496460" y="1279862"/>
            <a:ext cx="9518856" cy="641147"/>
          </a:xfrm>
          <a:prstGeom prst="rect">
            <a:avLst/>
          </a:prstGeom>
          <a:noFill/>
          <a:ln w="9525" cap="flat">
            <a:noFill/>
            <a:round/>
            <a:headEnd/>
            <a:tailEnd/>
          </a:ln>
          <a:effectLst/>
        </p:spPr>
        <p:txBody>
          <a:bodyPr lIns="88908" tIns="44454" rIns="88908" bIns="44454"/>
          <a:lstStyle/>
          <a:p>
            <a:pPr>
              <a:spcBef>
                <a:spcPts val="309"/>
              </a:spcBef>
              <a:spcAft>
                <a:spcPts val="878"/>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Lst>
            </a:pPr>
            <a:r>
              <a:rPr lang="pt-BR" sz="3800" b="1" dirty="0" smtClean="0">
                <a:solidFill>
                  <a:srgbClr val="000080"/>
                </a:solidFill>
                <a:latin typeface="Verdana" pitchFamily="34" charset="0"/>
                <a:ea typeface="Verdana" pitchFamily="34" charset="0"/>
                <a:cs typeface="Verdana" pitchFamily="34" charset="0"/>
              </a:rPr>
              <a:t>Eventos</a:t>
            </a:r>
            <a:endParaRPr lang="pt-BR" sz="3800" b="1" dirty="0">
              <a:solidFill>
                <a:srgbClr val="000080"/>
              </a:solidFill>
              <a:latin typeface="Verdana" pitchFamily="34" charset="0"/>
              <a:ea typeface="Verdana" pitchFamily="34" charset="0"/>
              <a:cs typeface="Verdana" pitchFamily="34" charset="0"/>
            </a:endParaRPr>
          </a:p>
        </p:txBody>
      </p:sp>
      <p:sp>
        <p:nvSpPr>
          <p:cNvPr id="3" name="Text Box 1"/>
          <p:cNvSpPr txBox="1">
            <a:spLocks noChangeArrowheads="1"/>
          </p:cNvSpPr>
          <p:nvPr/>
        </p:nvSpPr>
        <p:spPr bwMode="auto">
          <a:xfrm>
            <a:off x="568502" y="2199588"/>
            <a:ext cx="10370823" cy="5190248"/>
          </a:xfrm>
          <a:prstGeom prst="rect">
            <a:avLst/>
          </a:prstGeom>
          <a:noFill/>
          <a:ln w="9525" cap="flat">
            <a:noFill/>
            <a:round/>
            <a:headEnd/>
            <a:tailEnd/>
          </a:ln>
          <a:effectLst/>
        </p:spPr>
        <p:txBody>
          <a:bodyPr lIns="88908" tIns="44454" rIns="88908" bIns="44454"/>
          <a:lstStyle/>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R-2070	- Retenções na Fonte (IR, </a:t>
            </a:r>
            <a:r>
              <a:rPr lang="pt-BR" sz="2800" b="1" dirty="0" err="1" smtClean="0">
                <a:solidFill>
                  <a:srgbClr val="000080"/>
                </a:solidFill>
                <a:latin typeface="Verdana" pitchFamily="34" charset="0"/>
                <a:ea typeface="Verdana" pitchFamily="34" charset="0"/>
                <a:cs typeface="Verdana" pitchFamily="34" charset="0"/>
              </a:rPr>
              <a:t>CSLL</a:t>
            </a:r>
            <a:r>
              <a:rPr lang="pt-BR" sz="2800" b="1" dirty="0" smtClean="0">
                <a:solidFill>
                  <a:srgbClr val="000080"/>
                </a:solidFill>
                <a:latin typeface="Verdana" pitchFamily="34" charset="0"/>
                <a:ea typeface="Verdana" pitchFamily="34" charset="0"/>
                <a:cs typeface="Verdana" pitchFamily="34" charset="0"/>
              </a:rPr>
              <a:t>, </a:t>
            </a:r>
            <a:r>
              <a:rPr lang="pt-BR" sz="2800" b="1" dirty="0" err="1" smtClean="0">
                <a:solidFill>
                  <a:srgbClr val="000080"/>
                </a:solidFill>
                <a:latin typeface="Verdana" pitchFamily="34" charset="0"/>
                <a:ea typeface="Verdana" pitchFamily="34" charset="0"/>
                <a:cs typeface="Verdana" pitchFamily="34" charset="0"/>
              </a:rPr>
              <a:t>Cofins</a:t>
            </a:r>
            <a:r>
              <a:rPr lang="pt-BR" sz="2800" b="1" dirty="0" smtClean="0">
                <a:solidFill>
                  <a:srgbClr val="000080"/>
                </a:solidFill>
                <a:latin typeface="Verdana" pitchFamily="34" charset="0"/>
                <a:ea typeface="Verdana" pitchFamily="34" charset="0"/>
                <a:cs typeface="Verdana" pitchFamily="34" charset="0"/>
              </a:rPr>
              <a:t>, PIS/PASEP) – Pagamento diversos;</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R-2098	- Reabertura dos Eventos Periódicos;</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R-2099	- Fechamento dos Eventos Periódicos;</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R-3030	- Receita de Espetáculos Desportivos;</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R-4000	- Exclusão de Eventos;</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R-4010	- </a:t>
            </a:r>
            <a:r>
              <a:rPr lang="pt-BR" sz="2800" b="1" dirty="0" err="1" smtClean="0">
                <a:solidFill>
                  <a:srgbClr val="000080"/>
                </a:solidFill>
                <a:latin typeface="Verdana" pitchFamily="34" charset="0"/>
                <a:ea typeface="Verdana" pitchFamily="34" charset="0"/>
                <a:cs typeface="Verdana" pitchFamily="34" charset="0"/>
              </a:rPr>
              <a:t>Solicit</a:t>
            </a:r>
            <a:r>
              <a:rPr lang="pt-BR" sz="2800" b="1" dirty="0" smtClean="0">
                <a:solidFill>
                  <a:srgbClr val="000080"/>
                </a:solidFill>
                <a:latin typeface="Verdana" pitchFamily="34" charset="0"/>
                <a:ea typeface="Verdana" pitchFamily="34" charset="0"/>
                <a:cs typeface="Verdana" pitchFamily="34" charset="0"/>
              </a:rPr>
              <a:t>. de Totalização - Bases/Tributos;</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2800" b="1" dirty="0" smtClean="0">
                <a:solidFill>
                  <a:srgbClr val="000080"/>
                </a:solidFill>
                <a:latin typeface="Verdana" pitchFamily="34" charset="0"/>
                <a:ea typeface="Verdana" pitchFamily="34" charset="0"/>
                <a:cs typeface="Verdana" pitchFamily="34" charset="0"/>
              </a:rPr>
              <a:t>R-5001 - </a:t>
            </a:r>
            <a:r>
              <a:rPr lang="pt-BR" sz="2800" b="1" dirty="0" err="1" smtClean="0">
                <a:solidFill>
                  <a:srgbClr val="000080"/>
                </a:solidFill>
                <a:latin typeface="Verdana" pitchFamily="34" charset="0"/>
                <a:ea typeface="Verdana" pitchFamily="34" charset="0"/>
                <a:cs typeface="Verdana" pitchFamily="34" charset="0"/>
              </a:rPr>
              <a:t>Infs</a:t>
            </a:r>
            <a:r>
              <a:rPr lang="pt-BR" sz="2800" b="1" dirty="0" smtClean="0">
                <a:solidFill>
                  <a:srgbClr val="000080"/>
                </a:solidFill>
                <a:latin typeface="Verdana" pitchFamily="34" charset="0"/>
                <a:ea typeface="Verdana" pitchFamily="34" charset="0"/>
                <a:cs typeface="Verdana" pitchFamily="34" charset="0"/>
              </a:rPr>
              <a:t>. das bases e dos tributos consolidados por contribuinte.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790890" y="1728564"/>
            <a:ext cx="9518856" cy="641147"/>
          </a:xfrm>
          <a:prstGeom prst="rect">
            <a:avLst/>
          </a:prstGeom>
          <a:noFill/>
          <a:ln w="9525" cap="flat">
            <a:noFill/>
            <a:round/>
            <a:headEnd/>
            <a:tailEnd/>
          </a:ln>
          <a:effectLst/>
        </p:spPr>
        <p:txBody>
          <a:bodyPr lIns="88908" tIns="44454" rIns="88908" bIns="44454"/>
          <a:lstStyle/>
          <a:p>
            <a:pPr>
              <a:spcBef>
                <a:spcPts val="309"/>
              </a:spcBef>
              <a:spcAft>
                <a:spcPts val="878"/>
              </a:spcAft>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Lst>
            </a:pPr>
            <a:r>
              <a:rPr lang="pt-BR" sz="4800" b="1" dirty="0" smtClean="0">
                <a:solidFill>
                  <a:srgbClr val="000080"/>
                </a:solidFill>
                <a:latin typeface="Verdana" pitchFamily="34" charset="0"/>
                <a:ea typeface="Verdana" pitchFamily="34" charset="0"/>
                <a:cs typeface="Verdana" pitchFamily="34" charset="0"/>
              </a:rPr>
              <a:t>Classificação dos eventos</a:t>
            </a:r>
            <a:endParaRPr lang="pt-BR" sz="4800" b="1" dirty="0">
              <a:solidFill>
                <a:srgbClr val="000080"/>
              </a:solidFill>
              <a:latin typeface="Verdana" pitchFamily="34" charset="0"/>
              <a:ea typeface="Verdana" pitchFamily="34" charset="0"/>
              <a:cs typeface="Verdana" pitchFamily="34" charset="0"/>
            </a:endParaRPr>
          </a:p>
        </p:txBody>
      </p:sp>
      <p:sp>
        <p:nvSpPr>
          <p:cNvPr id="3" name="Text Box 1"/>
          <p:cNvSpPr txBox="1">
            <a:spLocks noChangeArrowheads="1"/>
          </p:cNvSpPr>
          <p:nvPr/>
        </p:nvSpPr>
        <p:spPr bwMode="auto">
          <a:xfrm>
            <a:off x="790890" y="3096716"/>
            <a:ext cx="10370823" cy="1977248"/>
          </a:xfrm>
          <a:prstGeom prst="rect">
            <a:avLst/>
          </a:prstGeom>
          <a:noFill/>
          <a:ln w="9525" cap="flat">
            <a:noFill/>
            <a:round/>
            <a:headEnd/>
            <a:tailEnd/>
          </a:ln>
          <a:effectLst/>
        </p:spPr>
        <p:txBody>
          <a:bodyPr lIns="88908" tIns="44454" rIns="88908" bIns="44454"/>
          <a:lstStyle/>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4400" b="1" dirty="0" smtClean="0">
                <a:solidFill>
                  <a:srgbClr val="000080"/>
                </a:solidFill>
                <a:latin typeface="Verdana" pitchFamily="34" charset="0"/>
                <a:ea typeface="Verdana" pitchFamily="34" charset="0"/>
                <a:cs typeface="Verdana" pitchFamily="34" charset="0"/>
              </a:rPr>
              <a:t>Eventos de Tabelas;</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4400" b="1" dirty="0" smtClean="0">
                <a:solidFill>
                  <a:srgbClr val="000080"/>
                </a:solidFill>
                <a:latin typeface="Verdana" pitchFamily="34" charset="0"/>
                <a:ea typeface="Verdana" pitchFamily="34" charset="0"/>
                <a:cs typeface="Verdana" pitchFamily="34" charset="0"/>
              </a:rPr>
              <a:t>Eventos periódicos;</a:t>
            </a:r>
          </a:p>
          <a:p>
            <a:pPr>
              <a:spcBef>
                <a:spcPts val="309"/>
              </a:spcBef>
              <a:spcAft>
                <a:spcPts val="1432"/>
              </a:spcAft>
              <a:buFont typeface="Wingdings" pitchFamily="2" charset="2"/>
              <a:buChar char="ü"/>
              <a:tabLst>
                <a:tab pos="0" algn="l"/>
                <a:tab pos="442243" algn="l"/>
                <a:tab pos="886055" algn="l"/>
                <a:tab pos="1329866" algn="l"/>
                <a:tab pos="1773679" algn="l"/>
                <a:tab pos="2217490" algn="l"/>
                <a:tab pos="2661302" algn="l"/>
                <a:tab pos="3105113" algn="l"/>
                <a:tab pos="3548925" algn="l"/>
                <a:tab pos="3992736" algn="l"/>
                <a:tab pos="4436548" algn="l"/>
                <a:tab pos="4880360" algn="l"/>
                <a:tab pos="5324171" algn="l"/>
                <a:tab pos="5767983" algn="l"/>
                <a:tab pos="6211795" algn="l"/>
                <a:tab pos="6655606" algn="l"/>
                <a:tab pos="7099418" algn="l"/>
                <a:tab pos="7543229" algn="l"/>
                <a:tab pos="7987041" algn="l"/>
                <a:tab pos="8430852" algn="l"/>
                <a:tab pos="8874664" algn="l"/>
                <a:tab pos="8876232" algn="l"/>
                <a:tab pos="9320045" algn="l"/>
                <a:tab pos="9763855" algn="l"/>
                <a:tab pos="10207668" algn="l"/>
              </a:tabLst>
            </a:pPr>
            <a:r>
              <a:rPr lang="pt-BR" sz="4400" b="1" dirty="0" smtClean="0">
                <a:solidFill>
                  <a:srgbClr val="000080"/>
                </a:solidFill>
                <a:latin typeface="Verdana" pitchFamily="34" charset="0"/>
                <a:ea typeface="Verdana" pitchFamily="34" charset="0"/>
                <a:cs typeface="Verdana" pitchFamily="34" charset="0"/>
              </a:rPr>
              <a:t>Eventos de controle.</a:t>
            </a:r>
          </a:p>
        </p:txBody>
      </p:sp>
    </p:spTree>
  </p:cSld>
  <p:clrMapOvr>
    <a:masterClrMapping/>
  </p:clrMapOvr>
  <p:transition>
    <p:fade thruBlk="1"/>
  </p:transition>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496</TotalTime>
  <Words>1994</Words>
  <Application>Microsoft Office PowerPoint</Application>
  <PresentationFormat>Personalizar</PresentationFormat>
  <Paragraphs>319</Paragraphs>
  <Slides>49</Slides>
  <Notes>0</Notes>
  <HiddenSlides>0</HiddenSlides>
  <MMClips>0</MMClips>
  <ScaleCrop>false</ScaleCrop>
  <HeadingPairs>
    <vt:vector size="8" baseType="variant">
      <vt:variant>
        <vt:lpstr>Fontes usadas</vt:lpstr>
      </vt:variant>
      <vt:variant>
        <vt:i4>8</vt:i4>
      </vt:variant>
      <vt:variant>
        <vt:lpstr>Tema</vt:lpstr>
      </vt:variant>
      <vt:variant>
        <vt:i4>1</vt:i4>
      </vt:variant>
      <vt:variant>
        <vt:lpstr>Servidores OLE inseridos</vt:lpstr>
      </vt:variant>
      <vt:variant>
        <vt:i4>1</vt:i4>
      </vt:variant>
      <vt:variant>
        <vt:lpstr>Títulos de slides</vt:lpstr>
      </vt:variant>
      <vt:variant>
        <vt:i4>49</vt:i4>
      </vt:variant>
    </vt:vector>
  </HeadingPairs>
  <TitlesOfParts>
    <vt:vector size="59" baseType="lpstr">
      <vt:lpstr>SimSun</vt:lpstr>
      <vt:lpstr>Arial</vt:lpstr>
      <vt:lpstr>Arial Black</vt:lpstr>
      <vt:lpstr>Calibri</vt:lpstr>
      <vt:lpstr>Lucida Sans Unicode</vt:lpstr>
      <vt:lpstr>Times New Roman</vt:lpstr>
      <vt:lpstr>Verdana</vt:lpstr>
      <vt:lpstr>Wingdings</vt:lpstr>
      <vt:lpstr>Tema do Office</vt:lpstr>
      <vt:lpstr>Imagem de Bitmap</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Ministerio da Fazenda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Samuel</dc:creator>
  <cp:lastModifiedBy>Adilson da Silva Bastos</cp:lastModifiedBy>
  <cp:revision>91</cp:revision>
  <dcterms:created xsi:type="dcterms:W3CDTF">2016-10-06T19:27:26Z</dcterms:created>
  <dcterms:modified xsi:type="dcterms:W3CDTF">2016-11-29T13:31:13Z</dcterms:modified>
</cp:coreProperties>
</file>