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2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C1D64E-2AAE-0F10-A955-7024BC1D81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AFF77B-9F67-40F1-94EB-FD20AC7A28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9055D3D-F987-AC22-999F-FE3B94396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0786-F377-4B5E-AB49-A8C35AC675F2}" type="datetimeFigureOut">
              <a:rPr lang="pt-BR" smtClean="0"/>
              <a:t>20/08/2025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9D9F211-A715-1783-3830-7B21B0F02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F86EF23-B817-BF19-F4B7-E895A22D8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4306-2308-4A94-BF29-CF0B5707CAD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7134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E376B7-99F7-7EBE-42CB-7A50CAF6D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9E01727-4625-AF6E-57CE-0520AF5389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DA0C6FC-422F-465D-00CC-8BEA66617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0786-F377-4B5E-AB49-A8C35AC675F2}" type="datetimeFigureOut">
              <a:rPr lang="pt-BR" smtClean="0"/>
              <a:t>20/08/2025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95EDADF-D41C-3BB6-66B5-1CA3D4DDF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E38E2D0-0619-4686-054C-3B74CB497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4306-2308-4A94-BF29-CF0B5707CAD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1532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EEF96CB-6B28-761A-B597-99AB7E3B5A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8859CB3-8EF1-9522-AC8E-B28296B1C8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CDECD9-2A33-BF0E-188F-C1EE320E9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0786-F377-4B5E-AB49-A8C35AC675F2}" type="datetimeFigureOut">
              <a:rPr lang="pt-BR" smtClean="0"/>
              <a:t>20/08/2025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8AEAFE-3CDB-E273-19FC-23C693CF0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FF71E61-0AF3-FAEF-A96A-E7BF41620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4306-2308-4A94-BF29-CF0B5707CAD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0414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4D8C90-EAF8-4CD5-5F03-3DD9D8B79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525CF9C-CF79-4CDC-84B7-F923F3C478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79A39CD-2A3A-9EAC-824C-632D6DFA1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0786-F377-4B5E-AB49-A8C35AC675F2}" type="datetimeFigureOut">
              <a:rPr lang="pt-BR" smtClean="0"/>
              <a:t>20/08/2025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12AC82-DF33-1CB9-6020-0BCF0E036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C6B9DAD-1356-738C-85B1-F2FC95930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4306-2308-4A94-BF29-CF0B5707CAD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3645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992A4B-AC4E-B7CE-95C8-6706B677A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8FEB685-B056-A4B7-7BAF-623DFD04F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186BB37-30F3-267D-025C-344433606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0786-F377-4B5E-AB49-A8C35AC675F2}" type="datetimeFigureOut">
              <a:rPr lang="pt-BR" smtClean="0"/>
              <a:t>20/08/2025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8C23FBD-6ED9-40C0-7C3C-BDA4C2C47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1BF9615-0341-F282-146B-3BDB3E352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4306-2308-4A94-BF29-CF0B5707CAD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52577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B00587-DEDE-A9B6-3530-6A9A86A99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6AE32FE-C8DD-0614-7155-15F8555B5F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472CCF4-8C5B-1891-FD5A-5CF29381F1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8D69CB1-BFA5-3343-80C6-056BA4A84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0786-F377-4B5E-AB49-A8C35AC675F2}" type="datetimeFigureOut">
              <a:rPr lang="pt-BR" smtClean="0"/>
              <a:t>20/08/2025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A89AFD-B660-BAE9-D02D-C2E30FC7D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9B621CB-B61D-E9CB-39CD-64622183A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4306-2308-4A94-BF29-CF0B5707CAD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51837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7C3309-71A9-B366-C7A2-F0FFD4BE5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FD56AE8-FE9B-5992-42DD-BC7F04BC9D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D15B592-E268-DF68-1912-1370E6CAE7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E0ED67D-9404-502E-4AC9-50E42557D7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FC27A65-B52A-4AA1-F398-9F427F3DDE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204C5CA-A5F9-5B90-97F4-A2C04932E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0786-F377-4B5E-AB49-A8C35AC675F2}" type="datetimeFigureOut">
              <a:rPr lang="pt-BR" smtClean="0"/>
              <a:t>20/08/2025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C9BDB30-AF6A-0AE0-DB09-A0103439A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0FD0F7E-87C8-632B-225E-623B91872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4306-2308-4A94-BF29-CF0B5707CAD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34164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D82E32-EE97-7857-5860-C38E9784A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895F3EB-4C68-F6B2-0DAC-052A9F1DD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0786-F377-4B5E-AB49-A8C35AC675F2}" type="datetimeFigureOut">
              <a:rPr lang="pt-BR" smtClean="0"/>
              <a:t>20/08/2025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B8A654E-E9A9-9B4B-27E1-BF643A85C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B5B4F59-20BC-9FA0-5740-A87FB8779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4306-2308-4A94-BF29-CF0B5707CAD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6634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F99433E-DB87-3526-CB84-207EEF785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0786-F377-4B5E-AB49-A8C35AC675F2}" type="datetimeFigureOut">
              <a:rPr lang="pt-BR" smtClean="0"/>
              <a:t>20/08/2025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FE0BB76-72F6-D677-F4A3-A51E78EB9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6ABF070-C419-F92B-6FAF-1CAE27A32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4306-2308-4A94-BF29-CF0B5707CAD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51951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2ED5C7-ED3D-223A-D064-544062D24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B3AB1BE-962D-1074-73E1-8C4E92F32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C88B906-946B-70E4-64E3-468133DC2C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384A6ED-BC5D-A378-9B5C-35489DE30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0786-F377-4B5E-AB49-A8C35AC675F2}" type="datetimeFigureOut">
              <a:rPr lang="pt-BR" smtClean="0"/>
              <a:t>20/08/2025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110FF87-3FB3-5A88-5E13-42EFE9DD9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AD8E145-AFB6-9DCB-6027-323FCE83E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4306-2308-4A94-BF29-CF0B5707CAD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4732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73D803-C021-7431-24C0-8141BDB78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D8AF7D6-357F-D421-86DB-502B8D5F8B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092D209-619B-E9E4-2945-BC9DF27BC4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2B9D477-3E8B-FC95-2EAA-9E57961C3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0786-F377-4B5E-AB49-A8C35AC675F2}" type="datetimeFigureOut">
              <a:rPr lang="pt-BR" smtClean="0"/>
              <a:t>20/08/2025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E3C37B8-B88E-D8A3-FD8F-E99CC0E3F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09AA647-8537-77AA-6999-74A0C03A2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4306-2308-4A94-BF29-CF0B5707CAD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905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A17E2B2-16A5-98DC-4C81-057202282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FAC84A2-C34B-78AD-29EE-B3AD239F86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8BCBD19-7EA8-A6B2-B6C8-29682A9838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9B0786-F377-4B5E-AB49-A8C35AC675F2}" type="datetimeFigureOut">
              <a:rPr lang="pt-BR" smtClean="0"/>
              <a:t>20/08/2025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76EFEAB-9F94-74D6-4F6C-EF9EEDA33E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1E48B69-EB58-847B-431A-6BE7B1D3B9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444306-2308-4A94-BF29-CF0B5707CAD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5211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E2445F-346A-0365-FD18-FFFD7C9498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44F61CEC-B565-548E-5375-CA32A720FFED}"/>
              </a:ext>
            </a:extLst>
          </p:cNvPr>
          <p:cNvSpPr/>
          <p:nvPr/>
        </p:nvSpPr>
        <p:spPr>
          <a:xfrm>
            <a:off x="4182397" y="126382"/>
            <a:ext cx="3895166" cy="832104"/>
          </a:xfrm>
          <a:prstGeom prst="round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/>
              <a:t>Departamento dos Regimes Próprios de Previdência Social - DRPPS </a:t>
            </a:r>
          </a:p>
        </p:txBody>
      </p:sp>
      <p:cxnSp>
        <p:nvCxnSpPr>
          <p:cNvPr id="9" name="Conexão reta 8">
            <a:extLst>
              <a:ext uri="{FF2B5EF4-FFF2-40B4-BE49-F238E27FC236}">
                <a16:creationId xmlns:a16="http://schemas.microsoft.com/office/drawing/2014/main" id="{5F30BB51-3BBC-8635-3BA0-3E181F56D540}"/>
              </a:ext>
            </a:extLst>
          </p:cNvPr>
          <p:cNvCxnSpPr>
            <a:cxnSpLocks/>
          </p:cNvCxnSpPr>
          <p:nvPr/>
        </p:nvCxnSpPr>
        <p:spPr>
          <a:xfrm>
            <a:off x="0" y="0"/>
            <a:ext cx="11969496" cy="0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1A588381-DA0E-974D-22D7-13637E786D33}"/>
              </a:ext>
            </a:extLst>
          </p:cNvPr>
          <p:cNvSpPr/>
          <p:nvPr/>
        </p:nvSpPr>
        <p:spPr>
          <a:xfrm>
            <a:off x="403106" y="1225024"/>
            <a:ext cx="1946988" cy="1287142"/>
          </a:xfrm>
          <a:prstGeom prst="roundRect">
            <a:avLst/>
          </a:prstGeom>
          <a:solidFill>
            <a:srgbClr val="005E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Coordenação-Geral de Normatização e Acompanhamento Legal</a:t>
            </a:r>
          </a:p>
        </p:txBody>
      </p:sp>
      <p:sp>
        <p:nvSpPr>
          <p:cNvPr id="25" name="Retângulo: Cantos Arredondados 24">
            <a:extLst>
              <a:ext uri="{FF2B5EF4-FFF2-40B4-BE49-F238E27FC236}">
                <a16:creationId xmlns:a16="http://schemas.microsoft.com/office/drawing/2014/main" id="{0ADCCCB0-7C5C-FE1F-2383-D6AF1244A7C9}"/>
              </a:ext>
            </a:extLst>
          </p:cNvPr>
          <p:cNvSpPr/>
          <p:nvPr/>
        </p:nvSpPr>
        <p:spPr>
          <a:xfrm>
            <a:off x="2776065" y="1225023"/>
            <a:ext cx="1946988" cy="1287143"/>
          </a:xfrm>
          <a:prstGeom prst="roundRect">
            <a:avLst/>
          </a:prstGeom>
          <a:solidFill>
            <a:srgbClr val="005E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Coordenação-Geral de Estudos Estatísticos, Atendimento e Relacionamento Institucional</a:t>
            </a:r>
          </a:p>
        </p:txBody>
      </p:sp>
      <p:sp>
        <p:nvSpPr>
          <p:cNvPr id="26" name="Retângulo: Cantos Arredondados 25">
            <a:extLst>
              <a:ext uri="{FF2B5EF4-FFF2-40B4-BE49-F238E27FC236}">
                <a16:creationId xmlns:a16="http://schemas.microsoft.com/office/drawing/2014/main" id="{3DAB5335-2573-AF99-AD93-E7EF2070CAA7}"/>
              </a:ext>
            </a:extLst>
          </p:cNvPr>
          <p:cNvSpPr/>
          <p:nvPr/>
        </p:nvSpPr>
        <p:spPr>
          <a:xfrm>
            <a:off x="5156485" y="1225023"/>
            <a:ext cx="1946988" cy="1196690"/>
          </a:xfrm>
          <a:prstGeom prst="roundRect">
            <a:avLst/>
          </a:prstGeom>
          <a:solidFill>
            <a:srgbClr val="005E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Coordenação-Geral de Atuária e Investimentos</a:t>
            </a:r>
          </a:p>
        </p:txBody>
      </p:sp>
      <p:sp>
        <p:nvSpPr>
          <p:cNvPr id="27" name="Retângulo: Cantos Arredondados 26">
            <a:extLst>
              <a:ext uri="{FF2B5EF4-FFF2-40B4-BE49-F238E27FC236}">
                <a16:creationId xmlns:a16="http://schemas.microsoft.com/office/drawing/2014/main" id="{8B30C3A7-7A21-E94A-2AD9-05823DFFBECB}"/>
              </a:ext>
            </a:extLst>
          </p:cNvPr>
          <p:cNvSpPr/>
          <p:nvPr/>
        </p:nvSpPr>
        <p:spPr>
          <a:xfrm>
            <a:off x="7536905" y="1225022"/>
            <a:ext cx="1946988" cy="1186801"/>
          </a:xfrm>
          <a:prstGeom prst="roundRect">
            <a:avLst/>
          </a:prstGeom>
          <a:solidFill>
            <a:srgbClr val="005E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Coordenação-Geral de Fiscalização, Acompanhamento Fiscal, Contencioso e Parcelamento</a:t>
            </a:r>
          </a:p>
        </p:txBody>
      </p:sp>
      <p:sp>
        <p:nvSpPr>
          <p:cNvPr id="28" name="Retângulo: Cantos Arredondados 27">
            <a:extLst>
              <a:ext uri="{FF2B5EF4-FFF2-40B4-BE49-F238E27FC236}">
                <a16:creationId xmlns:a16="http://schemas.microsoft.com/office/drawing/2014/main" id="{D50C7A86-838A-2DC8-8457-B6B32F93F092}"/>
              </a:ext>
            </a:extLst>
          </p:cNvPr>
          <p:cNvSpPr/>
          <p:nvPr/>
        </p:nvSpPr>
        <p:spPr>
          <a:xfrm>
            <a:off x="9917325" y="1225019"/>
            <a:ext cx="1946988" cy="1230829"/>
          </a:xfrm>
          <a:prstGeom prst="roundRect">
            <a:avLst/>
          </a:prstGeom>
          <a:solidFill>
            <a:srgbClr val="005E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Coordenação-Geral de Cadastros e Informações Previdenciárias</a:t>
            </a:r>
          </a:p>
        </p:txBody>
      </p:sp>
      <p:sp>
        <p:nvSpPr>
          <p:cNvPr id="30" name="Retângulo: Cantos Arredondados 29">
            <a:extLst>
              <a:ext uri="{FF2B5EF4-FFF2-40B4-BE49-F238E27FC236}">
                <a16:creationId xmlns:a16="http://schemas.microsoft.com/office/drawing/2014/main" id="{CC6F963F-3F25-A9D2-C900-470E439681F4}"/>
              </a:ext>
            </a:extLst>
          </p:cNvPr>
          <p:cNvSpPr/>
          <p:nvPr/>
        </p:nvSpPr>
        <p:spPr>
          <a:xfrm>
            <a:off x="531559" y="2602240"/>
            <a:ext cx="1721002" cy="855279"/>
          </a:xfrm>
          <a:prstGeom prst="roundRect">
            <a:avLst/>
          </a:prstGeom>
          <a:solidFill>
            <a:srgbClr val="00924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Coordenação de Integração Legal</a:t>
            </a:r>
          </a:p>
        </p:txBody>
      </p:sp>
      <p:sp>
        <p:nvSpPr>
          <p:cNvPr id="32" name="Retângulo: Cantos Arredondados 31">
            <a:extLst>
              <a:ext uri="{FF2B5EF4-FFF2-40B4-BE49-F238E27FC236}">
                <a16:creationId xmlns:a16="http://schemas.microsoft.com/office/drawing/2014/main" id="{01876183-B8B5-CC7C-4E3D-D12B3DABD7BF}"/>
              </a:ext>
            </a:extLst>
          </p:cNvPr>
          <p:cNvSpPr/>
          <p:nvPr/>
        </p:nvSpPr>
        <p:spPr>
          <a:xfrm>
            <a:off x="2982082" y="2797804"/>
            <a:ext cx="1721002" cy="855279"/>
          </a:xfrm>
          <a:prstGeom prst="roundRect">
            <a:avLst/>
          </a:prstGeom>
          <a:solidFill>
            <a:srgbClr val="00924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Coordenação de Atendimento Colaborativo</a:t>
            </a:r>
          </a:p>
        </p:txBody>
      </p:sp>
      <p:sp>
        <p:nvSpPr>
          <p:cNvPr id="33" name="Retângulo: Cantos Arredondados 32">
            <a:extLst>
              <a:ext uri="{FF2B5EF4-FFF2-40B4-BE49-F238E27FC236}">
                <a16:creationId xmlns:a16="http://schemas.microsoft.com/office/drawing/2014/main" id="{12AE3E32-EA0F-69DC-EC2A-0F627F4CADAC}"/>
              </a:ext>
            </a:extLst>
          </p:cNvPr>
          <p:cNvSpPr/>
          <p:nvPr/>
        </p:nvSpPr>
        <p:spPr>
          <a:xfrm>
            <a:off x="5374734" y="2816903"/>
            <a:ext cx="1721002" cy="855279"/>
          </a:xfrm>
          <a:prstGeom prst="roundRect">
            <a:avLst/>
          </a:prstGeom>
          <a:solidFill>
            <a:srgbClr val="00924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Coordenação de Acompanhamento de Investimentos</a:t>
            </a:r>
          </a:p>
        </p:txBody>
      </p:sp>
      <p:sp>
        <p:nvSpPr>
          <p:cNvPr id="34" name="Retângulo: Cantos Arredondados 33">
            <a:extLst>
              <a:ext uri="{FF2B5EF4-FFF2-40B4-BE49-F238E27FC236}">
                <a16:creationId xmlns:a16="http://schemas.microsoft.com/office/drawing/2014/main" id="{49695E73-3A71-0400-25DF-A822A1DD24E7}"/>
              </a:ext>
            </a:extLst>
          </p:cNvPr>
          <p:cNvSpPr/>
          <p:nvPr/>
        </p:nvSpPr>
        <p:spPr>
          <a:xfrm>
            <a:off x="5374733" y="3832291"/>
            <a:ext cx="1721002" cy="855279"/>
          </a:xfrm>
          <a:prstGeom prst="roundRect">
            <a:avLst/>
          </a:prstGeom>
          <a:solidFill>
            <a:srgbClr val="00924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Coordenação de Acompanhamento Atuarial</a:t>
            </a:r>
          </a:p>
        </p:txBody>
      </p:sp>
      <p:sp>
        <p:nvSpPr>
          <p:cNvPr id="35" name="Retângulo: Cantos Arredondados 34">
            <a:extLst>
              <a:ext uri="{FF2B5EF4-FFF2-40B4-BE49-F238E27FC236}">
                <a16:creationId xmlns:a16="http://schemas.microsoft.com/office/drawing/2014/main" id="{42CC6C0B-49E9-B1EB-E40E-CDCE705FB0B1}"/>
              </a:ext>
            </a:extLst>
          </p:cNvPr>
          <p:cNvSpPr/>
          <p:nvPr/>
        </p:nvSpPr>
        <p:spPr>
          <a:xfrm>
            <a:off x="7721244" y="2797804"/>
            <a:ext cx="1721002" cy="855279"/>
          </a:xfrm>
          <a:prstGeom prst="roundRect">
            <a:avLst/>
          </a:prstGeom>
          <a:solidFill>
            <a:srgbClr val="00924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Coordenação de Repasse e Parcelamento</a:t>
            </a:r>
          </a:p>
        </p:txBody>
      </p:sp>
      <p:sp>
        <p:nvSpPr>
          <p:cNvPr id="36" name="Retângulo: Cantos Arredondados 35">
            <a:extLst>
              <a:ext uri="{FF2B5EF4-FFF2-40B4-BE49-F238E27FC236}">
                <a16:creationId xmlns:a16="http://schemas.microsoft.com/office/drawing/2014/main" id="{FBCA712E-40BC-661E-846D-83BE55D56AFE}"/>
              </a:ext>
            </a:extLst>
          </p:cNvPr>
          <p:cNvSpPr/>
          <p:nvPr/>
        </p:nvSpPr>
        <p:spPr>
          <a:xfrm>
            <a:off x="10142326" y="2770201"/>
            <a:ext cx="1721002" cy="991718"/>
          </a:xfrm>
          <a:prstGeom prst="roundRect">
            <a:avLst/>
          </a:prstGeom>
          <a:solidFill>
            <a:srgbClr val="00924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Coordenação de Gerenciamento de Sistemas e Informações Transacionais</a:t>
            </a:r>
          </a:p>
        </p:txBody>
      </p:sp>
      <p:sp>
        <p:nvSpPr>
          <p:cNvPr id="37" name="Retângulo: Cantos Arredondados 36">
            <a:extLst>
              <a:ext uri="{FF2B5EF4-FFF2-40B4-BE49-F238E27FC236}">
                <a16:creationId xmlns:a16="http://schemas.microsoft.com/office/drawing/2014/main" id="{DF2A36AC-73AB-9377-E766-A36581F323FF}"/>
              </a:ext>
            </a:extLst>
          </p:cNvPr>
          <p:cNvSpPr/>
          <p:nvPr/>
        </p:nvSpPr>
        <p:spPr>
          <a:xfrm>
            <a:off x="10142325" y="3929973"/>
            <a:ext cx="1721002" cy="855279"/>
          </a:xfrm>
          <a:prstGeom prst="roundRect">
            <a:avLst/>
          </a:prstGeom>
          <a:solidFill>
            <a:srgbClr val="00924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Coordenação de Integração de Dados e Soluções</a:t>
            </a:r>
          </a:p>
        </p:txBody>
      </p:sp>
      <p:sp>
        <p:nvSpPr>
          <p:cNvPr id="38" name="Retângulo: Cantos Arredondados 37">
            <a:extLst>
              <a:ext uri="{FF2B5EF4-FFF2-40B4-BE49-F238E27FC236}">
                <a16:creationId xmlns:a16="http://schemas.microsoft.com/office/drawing/2014/main" id="{458E2327-7F02-0A2C-DF9F-0114986CB2BC}"/>
              </a:ext>
            </a:extLst>
          </p:cNvPr>
          <p:cNvSpPr/>
          <p:nvPr/>
        </p:nvSpPr>
        <p:spPr>
          <a:xfrm>
            <a:off x="3464879" y="3765886"/>
            <a:ext cx="1245925" cy="832104"/>
          </a:xfrm>
          <a:prstGeom prst="roundRect">
            <a:avLst/>
          </a:prstGeom>
          <a:solidFill>
            <a:srgbClr val="FFC02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rgbClr val="005EBC"/>
                </a:solidFill>
              </a:rPr>
              <a:t>Seção de Controle e Avaliação</a:t>
            </a:r>
          </a:p>
        </p:txBody>
      </p:sp>
      <p:cxnSp>
        <p:nvCxnSpPr>
          <p:cNvPr id="40" name="Conexão: Ângulo Reto 39">
            <a:extLst>
              <a:ext uri="{FF2B5EF4-FFF2-40B4-BE49-F238E27FC236}">
                <a16:creationId xmlns:a16="http://schemas.microsoft.com/office/drawing/2014/main" id="{92C74D14-D036-FC9B-B527-5D0F10469683}"/>
              </a:ext>
            </a:extLst>
          </p:cNvPr>
          <p:cNvCxnSpPr>
            <a:cxnSpLocks/>
            <a:stCxn id="25" idx="1"/>
            <a:endCxn id="32" idx="1"/>
          </p:cNvCxnSpPr>
          <p:nvPr/>
        </p:nvCxnSpPr>
        <p:spPr>
          <a:xfrm rot="10800000" flipH="1" flipV="1">
            <a:off x="2776064" y="1868594"/>
            <a:ext cx="206017" cy="1356849"/>
          </a:xfrm>
          <a:prstGeom prst="bentConnector3">
            <a:avLst>
              <a:gd name="adj1" fmla="val -110962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exão: Ângulo Reto 41">
            <a:extLst>
              <a:ext uri="{FF2B5EF4-FFF2-40B4-BE49-F238E27FC236}">
                <a16:creationId xmlns:a16="http://schemas.microsoft.com/office/drawing/2014/main" id="{36118645-8CD8-D56A-CB54-2FFE1DC06948}"/>
              </a:ext>
            </a:extLst>
          </p:cNvPr>
          <p:cNvCxnSpPr>
            <a:cxnSpLocks/>
            <a:stCxn id="25" idx="1"/>
            <a:endCxn id="38" idx="1"/>
          </p:cNvCxnSpPr>
          <p:nvPr/>
        </p:nvCxnSpPr>
        <p:spPr>
          <a:xfrm rot="10800000" flipH="1" flipV="1">
            <a:off x="2776065" y="1868594"/>
            <a:ext cx="688814" cy="2313343"/>
          </a:xfrm>
          <a:prstGeom prst="bentConnector3">
            <a:avLst>
              <a:gd name="adj1" fmla="val -33187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etângulo: Cantos Arredondados 50">
            <a:extLst>
              <a:ext uri="{FF2B5EF4-FFF2-40B4-BE49-F238E27FC236}">
                <a16:creationId xmlns:a16="http://schemas.microsoft.com/office/drawing/2014/main" id="{84A73A18-12ED-0760-203F-AEA1021A03BD}"/>
              </a:ext>
            </a:extLst>
          </p:cNvPr>
          <p:cNvSpPr/>
          <p:nvPr/>
        </p:nvSpPr>
        <p:spPr>
          <a:xfrm>
            <a:off x="5849651" y="4895841"/>
            <a:ext cx="1245925" cy="832104"/>
          </a:xfrm>
          <a:prstGeom prst="roundRect">
            <a:avLst/>
          </a:prstGeom>
          <a:solidFill>
            <a:srgbClr val="FFC02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rgbClr val="005EBC"/>
                </a:solidFill>
              </a:rPr>
              <a:t>Seção de Controle e Avaliação</a:t>
            </a:r>
          </a:p>
        </p:txBody>
      </p:sp>
      <p:cxnSp>
        <p:nvCxnSpPr>
          <p:cNvPr id="54" name="Conexão: Ângulo Reto 53">
            <a:extLst>
              <a:ext uri="{FF2B5EF4-FFF2-40B4-BE49-F238E27FC236}">
                <a16:creationId xmlns:a16="http://schemas.microsoft.com/office/drawing/2014/main" id="{07E56753-79A6-6BF8-AAC9-46549DC4786B}"/>
              </a:ext>
            </a:extLst>
          </p:cNvPr>
          <p:cNvCxnSpPr>
            <a:cxnSpLocks/>
            <a:stCxn id="24" idx="1"/>
            <a:endCxn id="30" idx="1"/>
          </p:cNvCxnSpPr>
          <p:nvPr/>
        </p:nvCxnSpPr>
        <p:spPr>
          <a:xfrm rot="10800000" flipH="1" flipV="1">
            <a:off x="403105" y="1868594"/>
            <a:ext cx="128453" cy="1161285"/>
          </a:xfrm>
          <a:prstGeom prst="bentConnector3">
            <a:avLst>
              <a:gd name="adj1" fmla="val -177964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onexão: Ângulo Reto 55">
            <a:extLst>
              <a:ext uri="{FF2B5EF4-FFF2-40B4-BE49-F238E27FC236}">
                <a16:creationId xmlns:a16="http://schemas.microsoft.com/office/drawing/2014/main" id="{57F72770-2FEB-06F7-D857-72CD07676F58}"/>
              </a:ext>
            </a:extLst>
          </p:cNvPr>
          <p:cNvCxnSpPr>
            <a:cxnSpLocks/>
            <a:stCxn id="26" idx="1"/>
            <a:endCxn id="33" idx="1"/>
          </p:cNvCxnSpPr>
          <p:nvPr/>
        </p:nvCxnSpPr>
        <p:spPr>
          <a:xfrm rot="10800000" flipH="1" flipV="1">
            <a:off x="5156484" y="1823367"/>
            <a:ext cx="218249" cy="1421175"/>
          </a:xfrm>
          <a:prstGeom prst="bentConnector3">
            <a:avLst>
              <a:gd name="adj1" fmla="val -104743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Conexão: Ângulo Reto 57">
            <a:extLst>
              <a:ext uri="{FF2B5EF4-FFF2-40B4-BE49-F238E27FC236}">
                <a16:creationId xmlns:a16="http://schemas.microsoft.com/office/drawing/2014/main" id="{C4860951-0E50-19DE-F363-DDABE63BFEC6}"/>
              </a:ext>
            </a:extLst>
          </p:cNvPr>
          <p:cNvCxnSpPr>
            <a:cxnSpLocks/>
            <a:stCxn id="26" idx="1"/>
            <a:endCxn id="34" idx="1"/>
          </p:cNvCxnSpPr>
          <p:nvPr/>
        </p:nvCxnSpPr>
        <p:spPr>
          <a:xfrm rot="10800000" flipH="1" flipV="1">
            <a:off x="5156485" y="1823367"/>
            <a:ext cx="218248" cy="2436563"/>
          </a:xfrm>
          <a:prstGeom prst="bentConnector3">
            <a:avLst>
              <a:gd name="adj1" fmla="val -104743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onexão: Ângulo Reto 59">
            <a:extLst>
              <a:ext uri="{FF2B5EF4-FFF2-40B4-BE49-F238E27FC236}">
                <a16:creationId xmlns:a16="http://schemas.microsoft.com/office/drawing/2014/main" id="{29978BE6-B1C8-15D4-2228-D83360476DAD}"/>
              </a:ext>
            </a:extLst>
          </p:cNvPr>
          <p:cNvCxnSpPr>
            <a:cxnSpLocks/>
            <a:stCxn id="26" idx="1"/>
            <a:endCxn id="51" idx="1"/>
          </p:cNvCxnSpPr>
          <p:nvPr/>
        </p:nvCxnSpPr>
        <p:spPr>
          <a:xfrm rot="10800000" flipH="1" flipV="1">
            <a:off x="5156485" y="1823367"/>
            <a:ext cx="693166" cy="3488525"/>
          </a:xfrm>
          <a:prstGeom prst="bentConnector3">
            <a:avLst>
              <a:gd name="adj1" fmla="val -32979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tângulo: Cantos Arredondados 60">
            <a:extLst>
              <a:ext uri="{FF2B5EF4-FFF2-40B4-BE49-F238E27FC236}">
                <a16:creationId xmlns:a16="http://schemas.microsoft.com/office/drawing/2014/main" id="{DE0B96E1-1B66-EF06-632C-BCEE36D21D11}"/>
              </a:ext>
            </a:extLst>
          </p:cNvPr>
          <p:cNvSpPr/>
          <p:nvPr/>
        </p:nvSpPr>
        <p:spPr>
          <a:xfrm>
            <a:off x="10617402" y="4993523"/>
            <a:ext cx="1245925" cy="832104"/>
          </a:xfrm>
          <a:prstGeom prst="roundRect">
            <a:avLst/>
          </a:prstGeom>
          <a:solidFill>
            <a:srgbClr val="FFC02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rgbClr val="005EBC"/>
                </a:solidFill>
              </a:rPr>
              <a:t>Seção de Controle e Avaliação</a:t>
            </a:r>
          </a:p>
        </p:txBody>
      </p:sp>
      <p:cxnSp>
        <p:nvCxnSpPr>
          <p:cNvPr id="63" name="Conexão: Ângulo Reto 62">
            <a:extLst>
              <a:ext uri="{FF2B5EF4-FFF2-40B4-BE49-F238E27FC236}">
                <a16:creationId xmlns:a16="http://schemas.microsoft.com/office/drawing/2014/main" id="{F7EB553C-512D-1116-719F-9425382743A4}"/>
              </a:ext>
            </a:extLst>
          </p:cNvPr>
          <p:cNvCxnSpPr>
            <a:cxnSpLocks/>
            <a:stCxn id="28" idx="1"/>
            <a:endCxn id="36" idx="1"/>
          </p:cNvCxnSpPr>
          <p:nvPr/>
        </p:nvCxnSpPr>
        <p:spPr>
          <a:xfrm rot="10800000" flipH="1" flipV="1">
            <a:off x="9917324" y="1840434"/>
            <a:ext cx="225001" cy="1425626"/>
          </a:xfrm>
          <a:prstGeom prst="bentConnector3">
            <a:avLst>
              <a:gd name="adj1" fmla="val -10160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Conexão: Ângulo Reto 64">
            <a:extLst>
              <a:ext uri="{FF2B5EF4-FFF2-40B4-BE49-F238E27FC236}">
                <a16:creationId xmlns:a16="http://schemas.microsoft.com/office/drawing/2014/main" id="{C47F92BC-26A4-93DA-FFF5-59B7264FCDBC}"/>
              </a:ext>
            </a:extLst>
          </p:cNvPr>
          <p:cNvCxnSpPr>
            <a:cxnSpLocks/>
            <a:stCxn id="28" idx="1"/>
            <a:endCxn id="37" idx="1"/>
          </p:cNvCxnSpPr>
          <p:nvPr/>
        </p:nvCxnSpPr>
        <p:spPr>
          <a:xfrm rot="10800000" flipH="1" flipV="1">
            <a:off x="9917325" y="1840433"/>
            <a:ext cx="225000" cy="2517179"/>
          </a:xfrm>
          <a:prstGeom prst="bentConnector3">
            <a:avLst>
              <a:gd name="adj1" fmla="val -10160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Conexão: Ângulo Reto 66">
            <a:extLst>
              <a:ext uri="{FF2B5EF4-FFF2-40B4-BE49-F238E27FC236}">
                <a16:creationId xmlns:a16="http://schemas.microsoft.com/office/drawing/2014/main" id="{96E44936-1E51-20F8-1B9B-4F0639A11FF5}"/>
              </a:ext>
            </a:extLst>
          </p:cNvPr>
          <p:cNvCxnSpPr>
            <a:cxnSpLocks/>
            <a:stCxn id="28" idx="1"/>
            <a:endCxn id="61" idx="1"/>
          </p:cNvCxnSpPr>
          <p:nvPr/>
        </p:nvCxnSpPr>
        <p:spPr>
          <a:xfrm rot="10800000" flipH="1" flipV="1">
            <a:off x="9917324" y="1840433"/>
            <a:ext cx="700077" cy="3569141"/>
          </a:xfrm>
          <a:prstGeom prst="bentConnector3">
            <a:avLst>
              <a:gd name="adj1" fmla="val -32654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Retângulo: Cantos Arredondados 67">
            <a:extLst>
              <a:ext uri="{FF2B5EF4-FFF2-40B4-BE49-F238E27FC236}">
                <a16:creationId xmlns:a16="http://schemas.microsoft.com/office/drawing/2014/main" id="{5267A96A-ED4B-5E4F-47BF-EA2534ED6DAE}"/>
              </a:ext>
            </a:extLst>
          </p:cNvPr>
          <p:cNvSpPr/>
          <p:nvPr/>
        </p:nvSpPr>
        <p:spPr>
          <a:xfrm>
            <a:off x="531559" y="3593958"/>
            <a:ext cx="1721002" cy="657154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bg1"/>
                </a:solidFill>
              </a:rPr>
              <a:t>Divisão de Acompanhamento Legal</a:t>
            </a:r>
          </a:p>
        </p:txBody>
      </p:sp>
      <p:sp>
        <p:nvSpPr>
          <p:cNvPr id="71" name="Retângulo: Cantos Arredondados 70">
            <a:extLst>
              <a:ext uri="{FF2B5EF4-FFF2-40B4-BE49-F238E27FC236}">
                <a16:creationId xmlns:a16="http://schemas.microsoft.com/office/drawing/2014/main" id="{49BD9550-EA00-F81C-C894-B0BDE0D4340F}"/>
              </a:ext>
            </a:extLst>
          </p:cNvPr>
          <p:cNvSpPr/>
          <p:nvPr/>
        </p:nvSpPr>
        <p:spPr>
          <a:xfrm>
            <a:off x="531559" y="4365457"/>
            <a:ext cx="1721002" cy="657154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bg1"/>
                </a:solidFill>
              </a:rPr>
              <a:t>Divisão de Normatização</a:t>
            </a:r>
          </a:p>
        </p:txBody>
      </p:sp>
      <p:sp>
        <p:nvSpPr>
          <p:cNvPr id="72" name="Retângulo: Cantos Arredondados 71">
            <a:extLst>
              <a:ext uri="{FF2B5EF4-FFF2-40B4-BE49-F238E27FC236}">
                <a16:creationId xmlns:a16="http://schemas.microsoft.com/office/drawing/2014/main" id="{40C6329E-B8AA-6A53-E249-60DBC2811A1E}"/>
              </a:ext>
            </a:extLst>
          </p:cNvPr>
          <p:cNvSpPr/>
          <p:nvPr/>
        </p:nvSpPr>
        <p:spPr>
          <a:xfrm>
            <a:off x="531559" y="5121673"/>
            <a:ext cx="1721002" cy="796843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bg1"/>
                </a:solidFill>
              </a:rPr>
              <a:t>Divisão de Orientações e Informações Técnicas</a:t>
            </a:r>
          </a:p>
        </p:txBody>
      </p:sp>
      <p:cxnSp>
        <p:nvCxnSpPr>
          <p:cNvPr id="74" name="Conexão reta 73">
            <a:extLst>
              <a:ext uri="{FF2B5EF4-FFF2-40B4-BE49-F238E27FC236}">
                <a16:creationId xmlns:a16="http://schemas.microsoft.com/office/drawing/2014/main" id="{6897EE16-0EA9-D9D7-997B-0949536CABC7}"/>
              </a:ext>
            </a:extLst>
          </p:cNvPr>
          <p:cNvCxnSpPr>
            <a:stCxn id="30" idx="2"/>
            <a:endCxn id="68" idx="0"/>
          </p:cNvCxnSpPr>
          <p:nvPr/>
        </p:nvCxnSpPr>
        <p:spPr>
          <a:xfrm>
            <a:off x="1392060" y="3457519"/>
            <a:ext cx="0" cy="13643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Retângulo: Cantos Arredondados 74">
            <a:extLst>
              <a:ext uri="{FF2B5EF4-FFF2-40B4-BE49-F238E27FC236}">
                <a16:creationId xmlns:a16="http://schemas.microsoft.com/office/drawing/2014/main" id="{CE895930-B6C4-FF89-A7B5-3FFDAD441739}"/>
              </a:ext>
            </a:extLst>
          </p:cNvPr>
          <p:cNvSpPr/>
          <p:nvPr/>
        </p:nvSpPr>
        <p:spPr>
          <a:xfrm>
            <a:off x="643062" y="6041889"/>
            <a:ext cx="1560580" cy="657154"/>
          </a:xfrm>
          <a:prstGeom prst="roundRect">
            <a:avLst/>
          </a:prstGeom>
          <a:solidFill>
            <a:srgbClr val="FFC02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rgbClr val="005EBC"/>
                </a:solidFill>
              </a:rPr>
              <a:t>Serviço Apoio Técnico</a:t>
            </a:r>
          </a:p>
        </p:txBody>
      </p:sp>
      <p:cxnSp>
        <p:nvCxnSpPr>
          <p:cNvPr id="78" name="Conexão: Ângulo Reto 77">
            <a:extLst>
              <a:ext uri="{FF2B5EF4-FFF2-40B4-BE49-F238E27FC236}">
                <a16:creationId xmlns:a16="http://schemas.microsoft.com/office/drawing/2014/main" id="{D4560BE6-C678-6489-AC60-B1D026A4B288}"/>
              </a:ext>
            </a:extLst>
          </p:cNvPr>
          <p:cNvCxnSpPr>
            <a:cxnSpLocks/>
            <a:stCxn id="24" idx="1"/>
            <a:endCxn id="71" idx="1"/>
          </p:cNvCxnSpPr>
          <p:nvPr/>
        </p:nvCxnSpPr>
        <p:spPr>
          <a:xfrm rot="10800000" flipH="1" flipV="1">
            <a:off x="403105" y="1868594"/>
            <a:ext cx="128453" cy="2825439"/>
          </a:xfrm>
          <a:prstGeom prst="bentConnector3">
            <a:avLst>
              <a:gd name="adj1" fmla="val -177964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Conexão: Ângulo Reto 79">
            <a:extLst>
              <a:ext uri="{FF2B5EF4-FFF2-40B4-BE49-F238E27FC236}">
                <a16:creationId xmlns:a16="http://schemas.microsoft.com/office/drawing/2014/main" id="{D2CAC28E-4B05-F7FB-9E19-63E411B26FCA}"/>
              </a:ext>
            </a:extLst>
          </p:cNvPr>
          <p:cNvCxnSpPr>
            <a:cxnSpLocks/>
            <a:stCxn id="24" idx="1"/>
            <a:endCxn id="72" idx="1"/>
          </p:cNvCxnSpPr>
          <p:nvPr/>
        </p:nvCxnSpPr>
        <p:spPr>
          <a:xfrm rot="10800000" flipH="1" flipV="1">
            <a:off x="403105" y="1868595"/>
            <a:ext cx="128453" cy="3651500"/>
          </a:xfrm>
          <a:prstGeom prst="bentConnector3">
            <a:avLst>
              <a:gd name="adj1" fmla="val -177964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Conexão: Ângulo Reto 81">
            <a:extLst>
              <a:ext uri="{FF2B5EF4-FFF2-40B4-BE49-F238E27FC236}">
                <a16:creationId xmlns:a16="http://schemas.microsoft.com/office/drawing/2014/main" id="{F724AE31-ACCD-AC50-FAA4-8DDD6911AE6B}"/>
              </a:ext>
            </a:extLst>
          </p:cNvPr>
          <p:cNvCxnSpPr>
            <a:cxnSpLocks/>
            <a:stCxn id="24" idx="1"/>
            <a:endCxn id="75" idx="1"/>
          </p:cNvCxnSpPr>
          <p:nvPr/>
        </p:nvCxnSpPr>
        <p:spPr>
          <a:xfrm rot="10800000" flipH="1" flipV="1">
            <a:off x="403106" y="1868594"/>
            <a:ext cx="239956" cy="4501871"/>
          </a:xfrm>
          <a:prstGeom prst="bentConnector3">
            <a:avLst>
              <a:gd name="adj1" fmla="val -952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Conexão: Ângulo Reto 85">
            <a:extLst>
              <a:ext uri="{FF2B5EF4-FFF2-40B4-BE49-F238E27FC236}">
                <a16:creationId xmlns:a16="http://schemas.microsoft.com/office/drawing/2014/main" id="{C6944C15-5484-3590-3E49-BA4A5FF354C7}"/>
              </a:ext>
            </a:extLst>
          </p:cNvPr>
          <p:cNvCxnSpPr>
            <a:cxnSpLocks/>
            <a:stCxn id="8" idx="2"/>
            <a:endCxn id="24" idx="0"/>
          </p:cNvCxnSpPr>
          <p:nvPr/>
        </p:nvCxnSpPr>
        <p:spPr>
          <a:xfrm rot="5400000">
            <a:off x="3620021" y="-1284935"/>
            <a:ext cx="266538" cy="4753380"/>
          </a:xfrm>
          <a:prstGeom prst="bent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Conexão: Ângulo Reto 87">
            <a:extLst>
              <a:ext uri="{FF2B5EF4-FFF2-40B4-BE49-F238E27FC236}">
                <a16:creationId xmlns:a16="http://schemas.microsoft.com/office/drawing/2014/main" id="{C49ABEC0-816C-3667-4120-C494C7CEAA64}"/>
              </a:ext>
            </a:extLst>
          </p:cNvPr>
          <p:cNvCxnSpPr>
            <a:cxnSpLocks/>
            <a:stCxn id="8" idx="2"/>
            <a:endCxn id="28" idx="0"/>
          </p:cNvCxnSpPr>
          <p:nvPr/>
        </p:nvCxnSpPr>
        <p:spPr>
          <a:xfrm rot="16200000" flipH="1">
            <a:off x="8377133" y="-1288668"/>
            <a:ext cx="266533" cy="4760839"/>
          </a:xfrm>
          <a:prstGeom prst="bent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exão: Ângulo Reto 89">
            <a:extLst>
              <a:ext uri="{FF2B5EF4-FFF2-40B4-BE49-F238E27FC236}">
                <a16:creationId xmlns:a16="http://schemas.microsoft.com/office/drawing/2014/main" id="{62E5A111-0250-0B2D-5CB0-6A091098DDC9}"/>
              </a:ext>
            </a:extLst>
          </p:cNvPr>
          <p:cNvCxnSpPr>
            <a:cxnSpLocks/>
            <a:stCxn id="8" idx="2"/>
            <a:endCxn id="27" idx="0"/>
          </p:cNvCxnSpPr>
          <p:nvPr/>
        </p:nvCxnSpPr>
        <p:spPr>
          <a:xfrm rot="16200000" flipH="1">
            <a:off x="7186921" y="-98456"/>
            <a:ext cx="266536" cy="2380419"/>
          </a:xfrm>
          <a:prstGeom prst="bent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Conexão: Ângulo Reto 91">
            <a:extLst>
              <a:ext uri="{FF2B5EF4-FFF2-40B4-BE49-F238E27FC236}">
                <a16:creationId xmlns:a16="http://schemas.microsoft.com/office/drawing/2014/main" id="{5CAFFDC5-A75F-67D8-4004-3D33E38BDFB5}"/>
              </a:ext>
            </a:extLst>
          </p:cNvPr>
          <p:cNvCxnSpPr>
            <a:cxnSpLocks/>
            <a:stCxn id="8" idx="2"/>
            <a:endCxn id="25" idx="0"/>
          </p:cNvCxnSpPr>
          <p:nvPr/>
        </p:nvCxnSpPr>
        <p:spPr>
          <a:xfrm rot="5400000">
            <a:off x="4806502" y="-98456"/>
            <a:ext cx="266537" cy="2380421"/>
          </a:xfrm>
          <a:prstGeom prst="bent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Conexão: Ângulo Reto 93">
            <a:extLst>
              <a:ext uri="{FF2B5EF4-FFF2-40B4-BE49-F238E27FC236}">
                <a16:creationId xmlns:a16="http://schemas.microsoft.com/office/drawing/2014/main" id="{BAC87489-C2C9-9FAC-A513-A4AF4F5A84FE}"/>
              </a:ext>
            </a:extLst>
          </p:cNvPr>
          <p:cNvCxnSpPr>
            <a:cxnSpLocks/>
            <a:stCxn id="8" idx="2"/>
            <a:endCxn id="26" idx="0"/>
          </p:cNvCxnSpPr>
          <p:nvPr/>
        </p:nvCxnSpPr>
        <p:spPr>
          <a:xfrm rot="5400000">
            <a:off x="5996712" y="1091754"/>
            <a:ext cx="266537" cy="1"/>
          </a:xfrm>
          <a:prstGeom prst="bent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Retângulo: Cantos Arredondados 94">
            <a:extLst>
              <a:ext uri="{FF2B5EF4-FFF2-40B4-BE49-F238E27FC236}">
                <a16:creationId xmlns:a16="http://schemas.microsoft.com/office/drawing/2014/main" id="{03848DB2-0E58-2E93-A0AD-180FCD9AEB40}"/>
              </a:ext>
            </a:extLst>
          </p:cNvPr>
          <p:cNvSpPr/>
          <p:nvPr/>
        </p:nvSpPr>
        <p:spPr>
          <a:xfrm>
            <a:off x="7721244" y="3761919"/>
            <a:ext cx="1721002" cy="657154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bg1"/>
                </a:solidFill>
              </a:rPr>
              <a:t>Divisão de Acompanhamento do Contencioso</a:t>
            </a:r>
          </a:p>
        </p:txBody>
      </p:sp>
      <p:sp>
        <p:nvSpPr>
          <p:cNvPr id="96" name="Retângulo: Cantos Arredondados 95">
            <a:extLst>
              <a:ext uri="{FF2B5EF4-FFF2-40B4-BE49-F238E27FC236}">
                <a16:creationId xmlns:a16="http://schemas.microsoft.com/office/drawing/2014/main" id="{5D9BDE72-7C12-4E83-E17C-C70C713B4BF7}"/>
              </a:ext>
            </a:extLst>
          </p:cNvPr>
          <p:cNvSpPr/>
          <p:nvPr/>
        </p:nvSpPr>
        <p:spPr>
          <a:xfrm>
            <a:off x="7721244" y="4545454"/>
            <a:ext cx="1721002" cy="657154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bg1"/>
                </a:solidFill>
              </a:rPr>
              <a:t>Divisão de Acompanhamento da Fiscalização</a:t>
            </a:r>
          </a:p>
        </p:txBody>
      </p:sp>
      <p:sp>
        <p:nvSpPr>
          <p:cNvPr id="98" name="Retângulo: Cantos Arredondados 97">
            <a:extLst>
              <a:ext uri="{FF2B5EF4-FFF2-40B4-BE49-F238E27FC236}">
                <a16:creationId xmlns:a16="http://schemas.microsoft.com/office/drawing/2014/main" id="{7344CAD9-18F3-7008-CE4B-F015CA5530D0}"/>
              </a:ext>
            </a:extLst>
          </p:cNvPr>
          <p:cNvSpPr/>
          <p:nvPr/>
        </p:nvSpPr>
        <p:spPr>
          <a:xfrm>
            <a:off x="7801455" y="5284392"/>
            <a:ext cx="1560580" cy="657154"/>
          </a:xfrm>
          <a:prstGeom prst="roundRect">
            <a:avLst/>
          </a:prstGeom>
          <a:solidFill>
            <a:srgbClr val="FFC02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rgbClr val="005EBC"/>
                </a:solidFill>
              </a:rPr>
              <a:t>Serviço Apoio Técnico</a:t>
            </a:r>
          </a:p>
        </p:txBody>
      </p:sp>
      <p:sp>
        <p:nvSpPr>
          <p:cNvPr id="100" name="Retângulo: Cantos Arredondados 99">
            <a:extLst>
              <a:ext uri="{FF2B5EF4-FFF2-40B4-BE49-F238E27FC236}">
                <a16:creationId xmlns:a16="http://schemas.microsoft.com/office/drawing/2014/main" id="{B0997B3B-8EF7-002C-A6D9-0AC8252DA7EF}"/>
              </a:ext>
            </a:extLst>
          </p:cNvPr>
          <p:cNvSpPr/>
          <p:nvPr/>
        </p:nvSpPr>
        <p:spPr>
          <a:xfrm>
            <a:off x="7801455" y="6041889"/>
            <a:ext cx="1560580" cy="657154"/>
          </a:xfrm>
          <a:prstGeom prst="roundRect">
            <a:avLst/>
          </a:prstGeom>
          <a:solidFill>
            <a:srgbClr val="FFC02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rgbClr val="005EBC"/>
                </a:solidFill>
              </a:rPr>
              <a:t>Serviço de Supervisão</a:t>
            </a:r>
          </a:p>
        </p:txBody>
      </p:sp>
      <p:sp>
        <p:nvSpPr>
          <p:cNvPr id="101" name="Retângulo: Cantos Arredondados 100">
            <a:extLst>
              <a:ext uri="{FF2B5EF4-FFF2-40B4-BE49-F238E27FC236}">
                <a16:creationId xmlns:a16="http://schemas.microsoft.com/office/drawing/2014/main" id="{00C5465B-1AE5-697E-D1C2-C18D180E03CA}"/>
              </a:ext>
            </a:extLst>
          </p:cNvPr>
          <p:cNvSpPr/>
          <p:nvPr/>
        </p:nvSpPr>
        <p:spPr>
          <a:xfrm>
            <a:off x="5828672" y="5837498"/>
            <a:ext cx="1245925" cy="832104"/>
          </a:xfrm>
          <a:prstGeom prst="roundRect">
            <a:avLst/>
          </a:prstGeom>
          <a:solidFill>
            <a:srgbClr val="FFC02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rgbClr val="005EBC"/>
                </a:solidFill>
              </a:rPr>
              <a:t>Seção de Controle e Avaliação</a:t>
            </a:r>
          </a:p>
        </p:txBody>
      </p:sp>
      <p:cxnSp>
        <p:nvCxnSpPr>
          <p:cNvPr id="103" name="Conexão: Ângulo Reto 102">
            <a:extLst>
              <a:ext uri="{FF2B5EF4-FFF2-40B4-BE49-F238E27FC236}">
                <a16:creationId xmlns:a16="http://schemas.microsoft.com/office/drawing/2014/main" id="{8DA76385-D9AE-EF1E-683F-9FE458E7AE24}"/>
              </a:ext>
            </a:extLst>
          </p:cNvPr>
          <p:cNvCxnSpPr>
            <a:cxnSpLocks/>
            <a:stCxn id="27" idx="1"/>
            <a:endCxn id="35" idx="1"/>
          </p:cNvCxnSpPr>
          <p:nvPr/>
        </p:nvCxnSpPr>
        <p:spPr>
          <a:xfrm rot="10800000" flipH="1" flipV="1">
            <a:off x="7536904" y="1818422"/>
            <a:ext cx="184339" cy="1407021"/>
          </a:xfrm>
          <a:prstGeom prst="bentConnector3">
            <a:avLst>
              <a:gd name="adj1" fmla="val -12401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Conexão: Ângulo Reto 104">
            <a:extLst>
              <a:ext uri="{FF2B5EF4-FFF2-40B4-BE49-F238E27FC236}">
                <a16:creationId xmlns:a16="http://schemas.microsoft.com/office/drawing/2014/main" id="{080E953B-A7FE-163C-AA66-D18091FCDF19}"/>
              </a:ext>
            </a:extLst>
          </p:cNvPr>
          <p:cNvCxnSpPr>
            <a:cxnSpLocks/>
            <a:stCxn id="27" idx="1"/>
            <a:endCxn id="95" idx="1"/>
          </p:cNvCxnSpPr>
          <p:nvPr/>
        </p:nvCxnSpPr>
        <p:spPr>
          <a:xfrm rot="10800000" flipH="1" flipV="1">
            <a:off x="7536904" y="1818422"/>
            <a:ext cx="184339" cy="2272073"/>
          </a:xfrm>
          <a:prstGeom prst="bentConnector3">
            <a:avLst>
              <a:gd name="adj1" fmla="val -12401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Conexão: Ângulo Reto 106">
            <a:extLst>
              <a:ext uri="{FF2B5EF4-FFF2-40B4-BE49-F238E27FC236}">
                <a16:creationId xmlns:a16="http://schemas.microsoft.com/office/drawing/2014/main" id="{AD543BFB-3B89-6468-61A4-2C42662E0616}"/>
              </a:ext>
            </a:extLst>
          </p:cNvPr>
          <p:cNvCxnSpPr>
            <a:cxnSpLocks/>
            <a:stCxn id="27" idx="1"/>
            <a:endCxn id="96" idx="1"/>
          </p:cNvCxnSpPr>
          <p:nvPr/>
        </p:nvCxnSpPr>
        <p:spPr>
          <a:xfrm rot="10800000" flipH="1" flipV="1">
            <a:off x="7536904" y="1818423"/>
            <a:ext cx="184339" cy="3055608"/>
          </a:xfrm>
          <a:prstGeom prst="bentConnector3">
            <a:avLst>
              <a:gd name="adj1" fmla="val -12401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Conexão reta 108">
            <a:extLst>
              <a:ext uri="{FF2B5EF4-FFF2-40B4-BE49-F238E27FC236}">
                <a16:creationId xmlns:a16="http://schemas.microsoft.com/office/drawing/2014/main" id="{B4327887-12E6-804B-1611-403EE841A64E}"/>
              </a:ext>
            </a:extLst>
          </p:cNvPr>
          <p:cNvCxnSpPr>
            <a:stCxn id="96" idx="2"/>
            <a:endCxn id="98" idx="0"/>
          </p:cNvCxnSpPr>
          <p:nvPr/>
        </p:nvCxnSpPr>
        <p:spPr>
          <a:xfrm>
            <a:off x="8581745" y="5202608"/>
            <a:ext cx="0" cy="8178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Conexão: Ângulo Reto 110">
            <a:extLst>
              <a:ext uri="{FF2B5EF4-FFF2-40B4-BE49-F238E27FC236}">
                <a16:creationId xmlns:a16="http://schemas.microsoft.com/office/drawing/2014/main" id="{541AB1A8-A1B9-7B8D-FDB0-FB9C2E058FA5}"/>
              </a:ext>
            </a:extLst>
          </p:cNvPr>
          <p:cNvCxnSpPr>
            <a:cxnSpLocks/>
            <a:stCxn id="27" idx="1"/>
            <a:endCxn id="100" idx="1"/>
          </p:cNvCxnSpPr>
          <p:nvPr/>
        </p:nvCxnSpPr>
        <p:spPr>
          <a:xfrm rot="10800000" flipH="1" flipV="1">
            <a:off x="7536905" y="1818422"/>
            <a:ext cx="264550" cy="4552043"/>
          </a:xfrm>
          <a:prstGeom prst="bentConnector3">
            <a:avLst>
              <a:gd name="adj1" fmla="val -8641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Conexão: Ângulo Reto 112">
            <a:extLst>
              <a:ext uri="{FF2B5EF4-FFF2-40B4-BE49-F238E27FC236}">
                <a16:creationId xmlns:a16="http://schemas.microsoft.com/office/drawing/2014/main" id="{882CBA8B-E9DC-08CF-CCC7-1700FCDDBCB9}"/>
              </a:ext>
            </a:extLst>
          </p:cNvPr>
          <p:cNvCxnSpPr>
            <a:cxnSpLocks/>
            <a:stCxn id="27" idx="1"/>
            <a:endCxn id="101" idx="3"/>
          </p:cNvCxnSpPr>
          <p:nvPr/>
        </p:nvCxnSpPr>
        <p:spPr>
          <a:xfrm rot="10800000" flipV="1">
            <a:off x="7074597" y="1818422"/>
            <a:ext cx="462308" cy="4435127"/>
          </a:xfrm>
          <a:prstGeom prst="bent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13DF7917-D6DB-D746-38B8-C24A57999A63}"/>
              </a:ext>
            </a:extLst>
          </p:cNvPr>
          <p:cNvSpPr/>
          <p:nvPr/>
        </p:nvSpPr>
        <p:spPr>
          <a:xfrm>
            <a:off x="2621630" y="5243500"/>
            <a:ext cx="1245925" cy="832104"/>
          </a:xfrm>
          <a:prstGeom prst="roundRect">
            <a:avLst/>
          </a:prstGeom>
          <a:solidFill>
            <a:srgbClr val="FFC02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rgbClr val="005EBC"/>
                </a:solidFill>
              </a:rPr>
              <a:t>Seção de Controle e Avaliação</a:t>
            </a:r>
          </a:p>
        </p:txBody>
      </p:sp>
      <p:cxnSp>
        <p:nvCxnSpPr>
          <p:cNvPr id="3" name="Conexão: Ângulo Reto 83">
            <a:extLst>
              <a:ext uri="{FF2B5EF4-FFF2-40B4-BE49-F238E27FC236}">
                <a16:creationId xmlns:a16="http://schemas.microsoft.com/office/drawing/2014/main" id="{4E4117E9-7413-1598-73C7-D9765EBDEBE1}"/>
              </a:ext>
            </a:extLst>
          </p:cNvPr>
          <p:cNvCxnSpPr/>
          <p:nvPr/>
        </p:nvCxnSpPr>
        <p:spPr>
          <a:xfrm>
            <a:off x="2252561" y="5489597"/>
            <a:ext cx="375439" cy="267955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7" name="Retângulo 166">
            <a:extLst>
              <a:ext uri="{FF2B5EF4-FFF2-40B4-BE49-F238E27FC236}">
                <a16:creationId xmlns:a16="http://schemas.microsoft.com/office/drawing/2014/main" id="{3B7EB257-B3D1-D76E-2884-6E6EEFD0504C}"/>
              </a:ext>
            </a:extLst>
          </p:cNvPr>
          <p:cNvSpPr/>
          <p:nvPr/>
        </p:nvSpPr>
        <p:spPr>
          <a:xfrm>
            <a:off x="-27940" y="-4478"/>
            <a:ext cx="3999575" cy="9438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RPPS: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Orientação; Supervisão; Fiscalização;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Acompanhamento; Emissão do CRP;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Estabelecimento de parâmetros gerais;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Centralização de informações.</a:t>
            </a:r>
          </a:p>
        </p:txBody>
      </p:sp>
    </p:spTree>
    <p:extLst>
      <p:ext uri="{BB962C8B-B14F-4D97-AF65-F5344CB8AC3E}">
        <p14:creationId xmlns:p14="http://schemas.microsoft.com/office/powerpoint/2010/main" val="42384843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162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Allex Albert Rodrigues</dc:creator>
  <cp:lastModifiedBy>Allex Albert Rodrigues</cp:lastModifiedBy>
  <cp:revision>1</cp:revision>
  <dcterms:created xsi:type="dcterms:W3CDTF">2025-08-20T13:10:23Z</dcterms:created>
  <dcterms:modified xsi:type="dcterms:W3CDTF">2025-08-20T13:34:13Z</dcterms:modified>
</cp:coreProperties>
</file>