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5" r:id="rId4"/>
    <p:sldId id="269" r:id="rId5"/>
    <p:sldId id="270" r:id="rId6"/>
    <p:sldId id="271" r:id="rId7"/>
    <p:sldId id="272" r:id="rId8"/>
    <p:sldId id="302" r:id="rId9"/>
    <p:sldId id="301" r:id="rId10"/>
    <p:sldId id="286" r:id="rId11"/>
    <p:sldId id="1173" r:id="rId12"/>
    <p:sldId id="300" r:id="rId13"/>
    <p:sldId id="26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D417C"/>
    <a:srgbClr val="005DB8"/>
    <a:srgbClr val="29A9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A833D-1B5B-4DEA-B8A1-CE7EA9CA751D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E0CCF-9D2F-4CBE-8700-F1F306F90C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3576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63797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0FA9A0-5582-446F-938F-C88E73743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EA0F79F-D123-4059-B5AE-91966941A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452EF64-8466-44B4-A95B-7A776090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11AFF16-C64A-4C60-9224-5FDB0DD0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DCCC09F-44D8-49AA-AEB7-835D2D7C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1422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1897123-CE28-4AE1-99AE-CA0548BBD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349540A9-948E-4434-A9DC-E2C3A9D3B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B95C9D0-C844-4F5C-99B5-DB9148986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5E4C485-F608-46ED-AA5F-47DF1A304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C467EC0-4CBE-4668-83FF-AF69885C7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608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603079F3-5644-42CE-8C33-A10A844382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CA21B145-A895-4CF1-8CF0-C291D675A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CBC59C9-9A61-4C1A-B581-7D2531716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D22A591-8B8B-46B2-A360-107E325C4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059A079-DBBC-4F7B-B989-951C7DA9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80276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BA505103-445D-4C3C-891E-47608494EA36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xmlns="" val="3668044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B372A8-6045-4B39-8F8B-E37AE2DF6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5A612E7-9EA9-4A5A-AFEF-16C9115C7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54A024B-F1B3-4D75-8BA9-B05BE7A07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282B2F5-8E01-4D29-BF8A-DC6713CE6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09F8C35-88A1-4AD4-B886-73A8EBB4A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3551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FFBD04-E1FB-422C-98C0-32161D8A7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05BA3EA-BC36-4EED-8DE2-954E736BE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2AC7384-2FE7-4A13-98D8-547482E8D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00C472-C6C1-4B06-9DEF-260B3476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00C995F-AA16-4081-AD1F-8D8879C8C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0289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0425D6-6AD6-4CCD-8C82-FA583BA72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B07E90D-DF01-4B74-93A1-25FDD0419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ABF0F2D4-59A4-4BFB-8A24-DC001205E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0A67074-9833-49D3-AD72-5BB13FBD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CFA9B37-18E9-49B3-A02F-8BB1254D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D42211-BD11-4015-A94D-C54DE2016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5343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CE28673-1ABD-480A-BE4B-CC0B31C67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E033ABA-3FA4-4D6E-948D-51374B90F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57333F51-0959-4097-82BA-738D398EF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F0E34143-D435-47F0-9EBE-4413EAC1DE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6972027E-F2E2-4782-87C7-BEBED8415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641DF6DD-83CA-47AD-A078-27B8CF20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4177ECBD-BD99-493F-9CED-1A24651C2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986213B5-3613-4261-9C45-14FF8CD60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0473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80BA4F9-7E6A-4794-ACB8-EFC2D83CA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30A8DFF0-43E1-4101-A58D-FB563F815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35D6E4E-073C-4B28-929B-1E3FC0580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224FDBE9-EE0F-4463-8DE5-756ABD11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5288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1DB4A343-DEEC-43D3-8E5E-CA5BC5950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77EC2FFE-966A-423B-9735-BB6BD7810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A65D284-8975-4202-9973-1F6CBF91B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08303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31C5918-D680-4825-8B4D-60495F956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68C7A8E-B43A-4281-B9C5-8A6479E41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8BE3FE5-6772-4D2D-A922-A8C35E5FF7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2B56DC3-6676-409E-8595-9E8A22F9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ABCA6B0-42E9-44C7-9260-9459FBE64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A242B175-960D-455D-B511-A498CCA6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7982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EC91A2C-03F4-4797-99A8-9E3A6C5E9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94122D15-A1E4-4F36-9C74-C1AFAE79E8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AA86D69-48D6-4865-9E94-95A0B62F6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BE7AE51-A636-4DCE-87C9-2474BC376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017E4305-E822-4C47-8798-09ECF156F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571DDE6-E7A3-4BEE-9628-8491830C4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972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50E83D3A-43D4-4A30-B53F-33F4D27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A255008-634D-4F61-BCB8-9C6709955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B6B95CC-0CF4-48EB-828E-3AB955775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F186F-427D-4EDE-ACAF-7F4F53639E95}" type="datetimeFigureOut">
              <a:rPr lang="pt-BR" smtClean="0"/>
              <a:pPr/>
              <a:t>29/05/2024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357CCBE-6F8D-4456-821B-C4116DBA2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05A6103-6563-4311-A79A-B198E505C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31805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7C8484C7-B856-4407-81EB-0B84EBC15C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83999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1D972AC-AA1F-275F-1B8C-1932BE3C7E5D}"/>
              </a:ext>
            </a:extLst>
          </p:cNvPr>
          <p:cNvSpPr txBox="1"/>
          <p:nvPr/>
        </p:nvSpPr>
        <p:spPr>
          <a:xfrm>
            <a:off x="193724" y="367582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217950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57466960"/>
              </p:ext>
            </p:extLst>
          </p:nvPr>
        </p:nvGraphicFramePr>
        <p:xfrm>
          <a:off x="193724" y="759784"/>
          <a:ext cx="11266093" cy="5472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3693">
                  <a:extLst>
                    <a:ext uri="{9D8B030D-6E8A-4147-A177-3AD203B41FA5}">
                      <a16:colId xmlns:a16="http://schemas.microsoft.com/office/drawing/2014/main" xmlns="" val="3565666456"/>
                    </a:ext>
                  </a:extLst>
                </a:gridCol>
                <a:gridCol w="7772400">
                  <a:extLst>
                    <a:ext uri="{9D8B030D-6E8A-4147-A177-3AD203B41FA5}">
                      <a16:colId xmlns:a16="http://schemas.microsoft.com/office/drawing/2014/main" xmlns="" val="4082247875"/>
                    </a:ext>
                  </a:extLst>
                </a:gridCol>
              </a:tblGrid>
              <a:tr h="378939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8126879"/>
                  </a:ext>
                </a:extLst>
              </a:tr>
              <a:tr h="5093110">
                <a:tc>
                  <a:txBody>
                    <a:bodyPr/>
                    <a:lstStyle/>
                    <a:p>
                      <a:r>
                        <a:rPr lang="pt-BR" dirty="0"/>
                        <a:t>Art. 249. ..............................</a:t>
                      </a:r>
                    </a:p>
                    <a:p>
                      <a:r>
                        <a:rPr lang="pt-BR" dirty="0"/>
                        <a:t>I - quando o registro da situação de regularidade dos critérios e exigências depender de adequação das funcionalidades do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; ou</a:t>
                      </a:r>
                    </a:p>
                    <a:p>
                      <a:r>
                        <a:rPr lang="pt-BR" dirty="0"/>
                        <a:t>......................</a:t>
                      </a:r>
                    </a:p>
                    <a:p>
                      <a:pPr algn="just"/>
                      <a:r>
                        <a:rPr lang="pt-BR" dirty="0"/>
                        <a:t>Parágrafo único. A emissão do CRP nas situações de que trata este artigo será permitida quando não existirem impedimentos em critérios diversos daqueles referidos nos incisos I e II do caput e não afastará a posterior verificação, pela SPREV, da conformidade dos documentos apresentados.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“Art. 249. ...........................</a:t>
                      </a:r>
                    </a:p>
                    <a:p>
                      <a:pPr algn="just"/>
                      <a:r>
                        <a:rPr lang="pt-BR" dirty="0"/>
                        <a:t>I - quando o registro da situação de regularidade dos critérios e exigências depender de adequação das funcionalidades do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, bem como em face de problema de natureza operacional, ocorrido neste sistema de informações, que implique interrupção de funcionamento, indisponibilidade ou intermitência; ou</a:t>
                      </a:r>
                    </a:p>
                    <a:p>
                      <a:pPr algn="just"/>
                      <a:r>
                        <a:rPr lang="pt-BR" dirty="0"/>
                        <a:t>...........................................</a:t>
                      </a:r>
                    </a:p>
                    <a:p>
                      <a:pPr algn="just"/>
                      <a:r>
                        <a:rPr lang="pt-BR" dirty="0"/>
                        <a:t>§ 1º A emissão do CRP nas situações de que trata este artigo será permitida quando não existirem impedimentos em critérios diversos daqueles referidos nos incisos I e 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e não afastará a posterior verificação, pela Secretaria de Regime Próprio e Complementar, da conformidade dos documentos apresentados.</a:t>
                      </a:r>
                    </a:p>
                    <a:p>
                      <a:pPr algn="just"/>
                      <a:r>
                        <a:rPr lang="pt-BR" dirty="0"/>
                        <a:t>§ 2º Na hipótese de grave e generalizado impedimento ao funcionamento regular do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, em função das situações referidas no inciso I do </a:t>
                      </a:r>
                      <a:r>
                        <a:rPr lang="pt-BR" b="1" dirty="0"/>
                        <a:t>caput </a:t>
                      </a:r>
                      <a:r>
                        <a:rPr lang="pt-BR" dirty="0"/>
                        <a:t>deste artigo, com evidente prejuízo para o cumprimento tempestivo dos prazos de envio de dados e informações previstos no art. 241, os aludidos prazos poderão ser suspensos ou prorrogados, a juízo da Secretaria de Regime Próprio e Complementar.” (NR)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2DB8698C-1145-9F95-668F-F17146FC4DB3}"/>
              </a:ext>
            </a:extLst>
          </p:cNvPr>
          <p:cNvSpPr txBox="1"/>
          <p:nvPr/>
        </p:nvSpPr>
        <p:spPr>
          <a:xfrm>
            <a:off x="1215544" y="5807299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Regras e prazos da certificação profissional que antes estavam no Manual agora previstos também na Portaria</a:t>
            </a:r>
          </a:p>
        </p:txBody>
      </p:sp>
    </p:spTree>
    <p:extLst>
      <p:ext uri="{BB962C8B-B14F-4D97-AF65-F5344CB8AC3E}">
        <p14:creationId xmlns:p14="http://schemas.microsoft.com/office/powerpoint/2010/main" xmlns="" val="3158536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83432" y="692696"/>
            <a:ext cx="10513168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3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sz="2400" dirty="0">
              <a:latin typeface="Arial Narrow" panose="020B0606020202030204" pitchFamily="34" charset="0"/>
            </a:endParaRPr>
          </a:p>
          <a:p>
            <a:pPr algn="just">
              <a:spcBef>
                <a:spcPts val="300"/>
              </a:spcBef>
              <a:spcAft>
                <a:spcPts val="1200"/>
              </a:spcAft>
            </a:pPr>
            <a:endParaRPr lang="pt-BR" sz="2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457200" indent="-457200" algn="just">
              <a:spcBef>
                <a:spcPts val="3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sz="26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AutoShape 2" descr="Resultado de imagem para resiliencia esquizofren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05103-445D-4C3C-891E-47608494EA36}" type="slidenum">
              <a:rPr lang="en-US" altLang="pt-BR" smtClean="0"/>
              <a:pPr/>
              <a:t>11</a:t>
            </a:fld>
            <a:endParaRPr lang="en-US" alt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D7FE72E-0171-46EF-8B90-3C58982C9A42}"/>
              </a:ext>
            </a:extLst>
          </p:cNvPr>
          <p:cNvSpPr txBox="1"/>
          <p:nvPr/>
        </p:nvSpPr>
        <p:spPr>
          <a:xfrm>
            <a:off x="731639" y="381754"/>
            <a:ext cx="10980985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/>
              <a:t>Regra </a:t>
            </a:r>
            <a:r>
              <a:rPr lang="pt-BR" sz="3200" b="1" dirty="0" smtClean="0"/>
              <a:t>transitória e provisória </a:t>
            </a:r>
          </a:p>
          <a:p>
            <a:pPr algn="ctr"/>
            <a:r>
              <a:rPr lang="pt-BR" sz="3200" b="1" dirty="0" smtClean="0"/>
              <a:t>Certificação </a:t>
            </a:r>
            <a:r>
              <a:rPr lang="pt-BR" sz="3200" b="1" dirty="0"/>
              <a:t>dos dirigentes, conselheiros e membros do </a:t>
            </a:r>
          </a:p>
          <a:p>
            <a:pPr algn="ctr"/>
            <a:r>
              <a:rPr lang="pt-BR" sz="3200" b="1" dirty="0"/>
              <a:t>comitê de investimentos (certificação profissional)</a:t>
            </a:r>
          </a:p>
          <a:p>
            <a:pPr algn="ctr"/>
            <a:endParaRPr lang="pt-BR" sz="1400" b="1" dirty="0"/>
          </a:p>
          <a:p>
            <a:pPr algn="ctr"/>
            <a:r>
              <a:rPr lang="pt-BR" sz="3600" b="1" dirty="0"/>
              <a:t>31 de julho de 2024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268C15AB-EE12-57AB-1963-A65809BBFC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60375" y="1681059"/>
            <a:ext cx="114935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2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Dirigentes de RPPS </a:t>
            </a:r>
            <a:endParaRPr kumimoji="0" 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Calibri" pitchFamily="34" charset="0"/>
                <a:ea typeface="Calibri" pitchFamily="34" charset="0"/>
                <a:cs typeface="Calibri" pitchFamily="34" charset="0"/>
              </a:rPr>
              <a:t>Maioria dos dirigentes, </a:t>
            </a:r>
            <a:r>
              <a:rPr lang="pt-BR" sz="2800" b="1" dirty="0">
                <a:highlight>
                  <a:srgbClr val="00FF00"/>
                </a:highlight>
                <a:latin typeface="Calibri" pitchFamily="34" charset="0"/>
                <a:ea typeface="Calibri" pitchFamily="34" charset="0"/>
                <a:cs typeface="Calibri" pitchFamily="34" charset="0"/>
              </a:rPr>
              <a:t>incluindo o máximo</a:t>
            </a:r>
            <a:endParaRPr lang="pt-BR" sz="2800" dirty="0">
              <a:highlight>
                <a:srgbClr val="00FF00"/>
              </a:highlight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7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Conselheiros titulares de RPPS</a:t>
            </a:r>
            <a:endParaRPr kumimoji="0" 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Calibri" pitchFamily="34" charset="0"/>
                <a:ea typeface="Calibri" pitchFamily="34" charset="0"/>
                <a:cs typeface="Calibri" pitchFamily="34" charset="0"/>
              </a:rPr>
              <a:t>Um terço dos conselheiros titulares (aprovado pelo CNRPPS em reunião do dia 02/04/24 até 31/12/2025, após maioria).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05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Gestor de recursos </a:t>
            </a:r>
            <a:r>
              <a:rPr kumimoji="0" 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e </a:t>
            </a: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membros do comitê de investimentos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800" b="1" dirty="0">
                <a:highlight>
                  <a:srgbClr val="00FF00"/>
                </a:highlight>
                <a:latin typeface="Calibri" pitchFamily="34" charset="0"/>
                <a:cs typeface="Calibri" pitchFamily="34" charset="0"/>
              </a:rPr>
              <a:t>Gestor + maioria dos membros até 31/12/2025, após totalidade)</a:t>
            </a:r>
            <a:r>
              <a:rPr lang="pt-BR" sz="2800" dirty="0">
                <a:latin typeface="Calibri" pitchFamily="34" charset="0"/>
                <a:cs typeface="Calibri" pitchFamily="34" charset="0"/>
              </a:rPr>
              <a:t>, </a:t>
            </a:r>
            <a:r>
              <a:rPr lang="pt-BR" sz="3200" b="1" dirty="0">
                <a:latin typeface="Calibri" pitchFamily="34" charset="0"/>
                <a:cs typeface="Calibri" pitchFamily="34" charset="0"/>
              </a:rPr>
              <a:t>na forma do Manual</a:t>
            </a:r>
            <a:r>
              <a:rPr lang="pt-BR" sz="3200" dirty="0">
                <a:latin typeface="Calibri" pitchFamily="34" charset="0"/>
                <a:cs typeface="Calibri" pitchFamily="34" charset="0"/>
              </a:rPr>
              <a:t>. </a:t>
            </a:r>
            <a:r>
              <a:rPr kumimoji="0" lang="pt-B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0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Calibri" pitchFamily="34" charset="0"/>
                <a:cs typeface="Calibri" pitchFamily="34" charset="0"/>
              </a:rPr>
              <a:t>Será aceito nível básico para TODOS até 31/12/2025</a:t>
            </a:r>
            <a:endParaRPr kumimoji="0" lang="pt-BR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00FF00"/>
              </a:highligh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5880545"/>
      </p:ext>
    </p:extLst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973324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5212392"/>
              </p:ext>
            </p:extLst>
          </p:nvPr>
        </p:nvGraphicFramePr>
        <p:xfrm>
          <a:off x="700644" y="1887040"/>
          <a:ext cx="10709477" cy="2644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7095">
                  <a:extLst>
                    <a:ext uri="{9D8B030D-6E8A-4147-A177-3AD203B41FA5}">
                      <a16:colId xmlns:a16="http://schemas.microsoft.com/office/drawing/2014/main" xmlns="" val="3565666456"/>
                    </a:ext>
                  </a:extLst>
                </a:gridCol>
                <a:gridCol w="7402382">
                  <a:extLst>
                    <a:ext uri="{9D8B030D-6E8A-4147-A177-3AD203B41FA5}">
                      <a16:colId xmlns:a16="http://schemas.microsoft.com/office/drawing/2014/main" xmlns="" val="4082247875"/>
                    </a:ext>
                  </a:extLst>
                </a:gridCol>
              </a:tblGrid>
              <a:tr h="314130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8126879"/>
                  </a:ext>
                </a:extLst>
              </a:tr>
              <a:tr h="2278872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Art. 2º O Anexo VII da Portaria MTP nº 1.467, de 2 de junho de 2022, passa a vigorar com a seguinte alteração:</a:t>
                      </a:r>
                    </a:p>
                    <a:p>
                      <a:r>
                        <a:rPr lang="pt-BR" dirty="0"/>
                        <a:t>[quadros abaixo]</a:t>
                      </a:r>
                    </a:p>
                    <a:p>
                      <a:r>
                        <a:rPr lang="pt-BR" dirty="0"/>
                        <a:t>Art. 3º Revogam-se a Portaria MPS nº 2.200, de 19 de junho de 2023 e a Portaria MPS nº 3.289, de 23 de agosto de 2023.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DC6B538-5C02-F2E7-C8E4-A4A0C489307B}"/>
              </a:ext>
            </a:extLst>
          </p:cNvPr>
          <p:cNvSpPr txBox="1"/>
          <p:nvPr/>
        </p:nvSpPr>
        <p:spPr>
          <a:xfrm>
            <a:off x="1215544" y="5171194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Atualização da taxa de juros parâmetro que é divulgada anualmente e revogação de Portarias sem efeito.</a:t>
            </a:r>
          </a:p>
        </p:txBody>
      </p:sp>
    </p:spTree>
    <p:extLst>
      <p:ext uri="{BB962C8B-B14F-4D97-AF65-F5344CB8AC3E}">
        <p14:creationId xmlns:p14="http://schemas.microsoft.com/office/powerpoint/2010/main" xmlns="" val="341822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C8B48B4A-1E86-D754-6EF7-C39104ABC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8309184" y="128906"/>
            <a:ext cx="3620440" cy="434452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AB12137F-D5BB-1038-DAC5-3EDED4D7BF32}"/>
              </a:ext>
            </a:extLst>
          </p:cNvPr>
          <p:cNvSpPr txBox="1"/>
          <p:nvPr/>
        </p:nvSpPr>
        <p:spPr>
          <a:xfrm>
            <a:off x="2195487" y="2370348"/>
            <a:ext cx="7572428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i="0" dirty="0">
                <a:solidFill>
                  <a:srgbClr val="000000"/>
                </a:solidFill>
                <a:effectLst/>
              </a:rPr>
              <a:t>Grata!</a:t>
            </a:r>
            <a:endParaRPr lang="pt-BR" sz="2800" b="0" i="0" dirty="0">
              <a:solidFill>
                <a:srgbClr val="000000"/>
              </a:solidFill>
              <a:effectLst/>
            </a:endParaRP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Coordenação Geral de Normatização e Acompanhamento Legal</a:t>
            </a: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Departamento dos Regimes Próprios de Previdência Social</a:t>
            </a: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800" dirty="0">
                <a:solidFill>
                  <a:prstClr val="black"/>
                </a:solidFill>
                <a:cs typeface="Arial" panose="020B0604020202020204" pitchFamily="34" charset="0"/>
              </a:rPr>
              <a:t>Secretaria de Regime Próprio e Complementar</a:t>
            </a: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Ministério da Previdência Social</a:t>
            </a:r>
            <a:endParaRPr lang="pt-BR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7197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125CE05-1231-48BB-9C86-E3E64DB15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0" y="-1"/>
            <a:ext cx="12191999" cy="6858000"/>
          </a:xfrm>
          <a:prstGeom prst="rect">
            <a:avLst/>
          </a:prstGeom>
        </p:spPr>
      </p:pic>
      <p:pic>
        <p:nvPicPr>
          <p:cNvPr id="2" name="Imagem 1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AD9455D6-A498-B90C-3727-6A9D2C45FF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5942" y="-76200"/>
            <a:ext cx="12192000" cy="6858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CA28350C-0B01-B24D-E23F-B28375E3BA5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84042" y="265703"/>
            <a:ext cx="1876524" cy="22518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096BCCC6-6322-47B6-BF82-2874E2373B5C}"/>
              </a:ext>
            </a:extLst>
          </p:cNvPr>
          <p:cNvSpPr txBox="1"/>
          <p:nvPr/>
        </p:nvSpPr>
        <p:spPr>
          <a:xfrm>
            <a:off x="3241220" y="897357"/>
            <a:ext cx="8131628" cy="3909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rgbClr val="000000"/>
                </a:solidFill>
                <a:latin typeface="Calibri" panose="020F0502020204030204" pitchFamily="34" charset="0"/>
              </a:rPr>
              <a:t>Por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taria MPS </a:t>
            </a:r>
            <a:r>
              <a:rPr lang="pt-BR" sz="2400" kern="0" cap="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1.499, DE 17 DE MAIO DE 2024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que "Altera a Portaria MTP nº 1.467, de 2 de junho de 2022 </a:t>
            </a:r>
          </a:p>
          <a:p>
            <a:pPr algn="just">
              <a:lnSpc>
                <a:spcPct val="150000"/>
              </a:lnSpc>
            </a:pPr>
            <a:endParaRPr lang="pt-BR" sz="3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Discutida em reunião do CONAPREV e deliberada em reunião do CNRPPS. Analisada e aprovada pela Consultoria Jurídica do MPS.</a:t>
            </a:r>
            <a:endParaRPr lang="pt-BR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16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037966D6-EF39-4579-A1D6-9E421E642E74}"/>
              </a:ext>
            </a:extLst>
          </p:cNvPr>
          <p:cNvSpPr txBox="1"/>
          <p:nvPr/>
        </p:nvSpPr>
        <p:spPr>
          <a:xfrm>
            <a:off x="195943" y="1251245"/>
            <a:ext cx="28607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spc="300" dirty="0">
                <a:solidFill>
                  <a:schemeClr val="bg1"/>
                </a:solidFill>
                <a:latin typeface="+mj-lt"/>
              </a:rPr>
              <a:t>INTRODUÇÃO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BE233BC-D87C-4BC8-93CC-F88A679FB09A}"/>
              </a:ext>
            </a:extLst>
          </p:cNvPr>
          <p:cNvSpPr txBox="1"/>
          <p:nvPr/>
        </p:nvSpPr>
        <p:spPr>
          <a:xfrm>
            <a:off x="3316062" y="5075497"/>
            <a:ext cx="5293177" cy="705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400" i="1" dirty="0">
                <a:solidFill>
                  <a:schemeClr val="bg1"/>
                </a:solidFill>
                <a:latin typeface="+mj-lt"/>
              </a:rPr>
              <a:t>10133.000435/2024-88</a:t>
            </a:r>
          </a:p>
          <a:p>
            <a:pPr algn="just">
              <a:lnSpc>
                <a:spcPct val="150000"/>
              </a:lnSpc>
            </a:pPr>
            <a:r>
              <a:rPr lang="pt-BR" sz="1400" i="1" dirty="0">
                <a:solidFill>
                  <a:schemeClr val="bg1"/>
                </a:solidFill>
                <a:latin typeface="+mj-lt"/>
              </a:rPr>
              <a:t>Quadro das Alterações no formato “de” “para”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xmlns="" id="{3B8590DE-A680-4E26-BEEC-02E1B0681BA9}"/>
              </a:ext>
            </a:extLst>
          </p:cNvPr>
          <p:cNvCxnSpPr>
            <a:cxnSpLocks/>
          </p:cNvCxnSpPr>
          <p:nvPr/>
        </p:nvCxnSpPr>
        <p:spPr>
          <a:xfrm>
            <a:off x="3192787" y="1007185"/>
            <a:ext cx="0" cy="3935370"/>
          </a:xfrm>
          <a:prstGeom prst="line">
            <a:avLst/>
          </a:prstGeom>
          <a:ln>
            <a:solidFill>
              <a:srgbClr val="29A9E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6BE233BC-D87C-4BC8-93CC-F88A679FB09A}"/>
              </a:ext>
            </a:extLst>
          </p:cNvPr>
          <p:cNvSpPr txBox="1"/>
          <p:nvPr/>
        </p:nvSpPr>
        <p:spPr>
          <a:xfrm>
            <a:off x="3468462" y="5875065"/>
            <a:ext cx="6942635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000" b="1" dirty="0">
                <a:latin typeface="+mj-lt"/>
              </a:rPr>
              <a:t>Maio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104564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1D972AC-AA1F-275F-1B8C-1932BE3C7E5D}"/>
              </a:ext>
            </a:extLst>
          </p:cNvPr>
          <p:cNvSpPr txBox="1"/>
          <p:nvPr/>
        </p:nvSpPr>
        <p:spPr>
          <a:xfrm>
            <a:off x="740380" y="397398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317341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62913454"/>
              </p:ext>
            </p:extLst>
          </p:nvPr>
        </p:nvGraphicFramePr>
        <p:xfrm>
          <a:off x="688769" y="1095267"/>
          <a:ext cx="9844802" cy="4468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099">
                  <a:extLst>
                    <a:ext uri="{9D8B030D-6E8A-4147-A177-3AD203B41FA5}">
                      <a16:colId xmlns:a16="http://schemas.microsoft.com/office/drawing/2014/main" xmlns="" val="3565666456"/>
                    </a:ext>
                  </a:extLst>
                </a:gridCol>
                <a:gridCol w="6234703">
                  <a:extLst>
                    <a:ext uri="{9D8B030D-6E8A-4147-A177-3AD203B41FA5}">
                      <a16:colId xmlns:a16="http://schemas.microsoft.com/office/drawing/2014/main" xmlns="" val="4082247875"/>
                    </a:ext>
                  </a:extLst>
                </a:gridCol>
              </a:tblGrid>
              <a:tr h="394595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8126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pt-BR" sz="2400">
                          <a:effectLst/>
                        </a:rPr>
                        <a:t>Art. 79. As certificações e programas de qualificação continuada poderão ser graduados em níveis básico, intermediário e avançado, exigidos de forma proporcional ao porte, ao volume de recursos e às demais características dos RPPS, conforme o ISP-RPPS.</a:t>
                      </a:r>
                    </a:p>
                  </a:txBody>
                  <a:tcPr marL="25400" marR="25400" marT="25400" marB="2540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pt-BR" sz="2400" dirty="0">
                          <a:effectLst/>
                        </a:rPr>
                        <a:t>“Art. 79. As certificações e programas de qualificação continuada poderão ser graduados em níveis básico, intermediário e avançado, exigidos de forma proporcional ao porte, conforme o ISP-RPPS, ao volume de recursos e às demais características dos RPPS, nos moldes em que definidos no Manual da Certificação dos Profissionais dos Regimes Próprios de Previdência Social, divulgado pela Secretaria de Regime Próprio e Complementar do Ministério da Previdência Social." (NR)</a:t>
                      </a:r>
                    </a:p>
                  </a:txBody>
                  <a:tcPr marL="25400" marR="25400" marT="25400" marB="25400" anchor="ctr"/>
                </a:tc>
                <a:extLst>
                  <a:ext uri="{0D108BD9-81ED-4DB2-BD59-A6C34878D82A}">
                    <a16:rowId xmlns:a16="http://schemas.microsoft.com/office/drawing/2014/main" xmlns="" val="89244244"/>
                  </a:ext>
                </a:extLst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610139" y="5906680"/>
            <a:ext cx="853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Fazer referência ao Manual na Portaria para dar mais segurança jurídica.</a:t>
            </a:r>
          </a:p>
        </p:txBody>
      </p:sp>
    </p:spTree>
    <p:extLst>
      <p:ext uri="{BB962C8B-B14F-4D97-AF65-F5344CB8AC3E}">
        <p14:creationId xmlns:p14="http://schemas.microsoft.com/office/powerpoint/2010/main" xmlns="" val="192142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1D972AC-AA1F-275F-1B8C-1932BE3C7E5D}"/>
              </a:ext>
            </a:extLst>
          </p:cNvPr>
          <p:cNvSpPr txBox="1"/>
          <p:nvPr/>
        </p:nvSpPr>
        <p:spPr>
          <a:xfrm>
            <a:off x="183785" y="228435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158317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9823709"/>
              </p:ext>
            </p:extLst>
          </p:nvPr>
        </p:nvGraphicFramePr>
        <p:xfrm>
          <a:off x="188845" y="636114"/>
          <a:ext cx="11728172" cy="5636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3746">
                  <a:extLst>
                    <a:ext uri="{9D8B030D-6E8A-4147-A177-3AD203B41FA5}">
                      <a16:colId xmlns:a16="http://schemas.microsoft.com/office/drawing/2014/main" xmlns="" val="3565666456"/>
                    </a:ext>
                  </a:extLst>
                </a:gridCol>
                <a:gridCol w="9074426">
                  <a:extLst>
                    <a:ext uri="{9D8B030D-6E8A-4147-A177-3AD203B41FA5}">
                      <a16:colId xmlns:a16="http://schemas.microsoft.com/office/drawing/2014/main" xmlns="" val="4082247875"/>
                    </a:ext>
                  </a:extLst>
                </a:gridCol>
              </a:tblGrid>
              <a:tr h="373522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8126879"/>
                  </a:ext>
                </a:extLst>
              </a:tr>
              <a:tr h="5092989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Art. 239. Ao Ministério do Trabalho e Previdência - MTP compete:</a:t>
                      </a:r>
                    </a:p>
                    <a:p>
                      <a:pPr algn="just"/>
                      <a:r>
                        <a:rPr lang="pt-BR" sz="1800" dirty="0"/>
                        <a:t>I - a orientação, o acompanhamento, a supervisão e a fiscalização dos RPPS, conforme disposto no inciso I do art. 9º da Lei nº 9.717, de 1998;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 ...</a:t>
                      </a:r>
                    </a:p>
                  </a:txBody>
                  <a:tcPr marL="25400" marR="25400" marT="25400" marB="2540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“Art. 239. ...........................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............................................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§ 3º Para fins do acompanhamento previsto no inciso I do caput, deverá ser promovida a articulação institucional, a cooperação técnica e intercâmbio de informações com outros órgãos e entidades, com vistas a: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I - reforçar a atuação do Ministério da Previdência Social em prol da sustentabilidade, do equilíbrio financeiro e atuarial e da observância do caráter contributivo dos RPPS;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II - induzir a regularidade previdenciária e a transparência e melhoria na gestão dos RPPS;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III - estimular e fortalecer o seu controle social; e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IV - compartilhar com os órgãos de controle externo e com os sistemas de controle interno da administração pública, nas esferas federal, estadual, distrital e municipal, conhecimentos técnicos e subsídios para a auditoria previdenciária dos RPPS, visando o aprimoramento da atuação coordenada do Ministério da Previdência Social com os referidos órgãos/sistemas de controle.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§ 4º Para a articulação institucional de que trata o § 3º, poderão ser disponibilizadas informações gerenciais de natureza pública relativas ao cumprimento das normas de organização, funcionamento, transparência, conformidade, situação financeira e atuarial necessárias à sustentabilidade dos RPPS, cujos dados serão obtidos das bases, sistemas e ferramentas de que trata o art. 241 ou de outros que contenham elementos de interesse da atividade." (NR)</a:t>
                      </a:r>
                    </a:p>
                  </a:txBody>
                  <a:tcPr marL="25400" marR="25400" marT="25400" marB="25400" anchor="ctr"/>
                </a:tc>
                <a:extLst>
                  <a:ext uri="{0D108BD9-81ED-4DB2-BD59-A6C34878D82A}">
                    <a16:rowId xmlns:a16="http://schemas.microsoft.com/office/drawing/2014/main" xmlns="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E163713-BB9C-A6DF-1A31-15272751F983}"/>
              </a:ext>
            </a:extLst>
          </p:cNvPr>
          <p:cNvSpPr txBox="1"/>
          <p:nvPr/>
        </p:nvSpPr>
        <p:spPr>
          <a:xfrm>
            <a:off x="248478" y="6294310"/>
            <a:ext cx="11089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latin typeface="Calibri" panose="020F0502020204030204" pitchFamily="34" charset="0"/>
              </a:rPr>
              <a:t>P</a:t>
            </a:r>
            <a:r>
              <a:rPr lang="pt-BR" b="1" dirty="0">
                <a:effectLst/>
                <a:latin typeface="Calibri" panose="020F0502020204030204" pitchFamily="34" charset="0"/>
              </a:rPr>
              <a:t>revisão da institucionalização de ações coordenadas de acompanhamento dos RPPS </a:t>
            </a:r>
            <a:r>
              <a:rPr lang="pt-BR" b="1" dirty="0"/>
              <a:t>e seus objetivos em Portaria </a:t>
            </a:r>
          </a:p>
        </p:txBody>
      </p:sp>
    </p:spTree>
    <p:extLst>
      <p:ext uri="{BB962C8B-B14F-4D97-AF65-F5344CB8AC3E}">
        <p14:creationId xmlns:p14="http://schemas.microsoft.com/office/powerpoint/2010/main" xmlns="" val="37626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1D972AC-AA1F-275F-1B8C-1932BE3C7E5D}"/>
              </a:ext>
            </a:extLst>
          </p:cNvPr>
          <p:cNvSpPr txBox="1"/>
          <p:nvPr/>
        </p:nvSpPr>
        <p:spPr>
          <a:xfrm>
            <a:off x="968977" y="496793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267645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30184300"/>
              </p:ext>
            </p:extLst>
          </p:nvPr>
        </p:nvGraphicFramePr>
        <p:xfrm>
          <a:off x="496957" y="1164841"/>
          <a:ext cx="10436086" cy="4271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3899">
                  <a:extLst>
                    <a:ext uri="{9D8B030D-6E8A-4147-A177-3AD203B41FA5}">
                      <a16:colId xmlns:a16="http://schemas.microsoft.com/office/drawing/2014/main" xmlns="" val="3565666456"/>
                    </a:ext>
                  </a:extLst>
                </a:gridCol>
                <a:gridCol w="5262187">
                  <a:extLst>
                    <a:ext uri="{9D8B030D-6E8A-4147-A177-3AD203B41FA5}">
                      <a16:colId xmlns:a16="http://schemas.microsoft.com/office/drawing/2014/main" xmlns="" val="4082247875"/>
                    </a:ext>
                  </a:extLst>
                </a:gridCol>
              </a:tblGrid>
              <a:tr h="420200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8126879"/>
                  </a:ext>
                </a:extLst>
              </a:tr>
              <a:tr h="3851662">
                <a:tc>
                  <a:txBody>
                    <a:bodyPr/>
                    <a:lstStyle/>
                    <a:p>
                      <a:pPr algn="just" fontAlgn="base"/>
                      <a:r>
                        <a:rPr lang="pt-BR" dirty="0">
                          <a:effectLst/>
                        </a:rPr>
                        <a:t>Art. 241. Os entes federativos deverão encaminhar à SPREV dados e informações relativos, entre outros, aos seguintes aspectos dos regimes previdenciários de seus servidores: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...........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VI - aos dados cadastrais, funcionais e remuneratórios dos segurados e beneficiários do RPPS, considerando as informações constantes dos eventos de tabelas, periódicos e não periódicos, enviadas por meio do Sistema Simplificado de Escrituração Digital das Obrigações Previdenciárias, Trabalhistas e Fiscais - </a:t>
                      </a:r>
                      <a:r>
                        <a:rPr lang="pt-BR" dirty="0" err="1">
                          <a:effectLst/>
                        </a:rPr>
                        <a:t>eSocial</a:t>
                      </a:r>
                      <a:r>
                        <a:rPr lang="pt-BR" dirty="0">
                          <a:effectLst/>
                        </a:rPr>
                        <a:t>; e</a:t>
                      </a:r>
                    </a:p>
                  </a:txBody>
                  <a:tcPr marL="25400" marR="25400" marT="25400" marB="2540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pt-BR" dirty="0">
                          <a:effectLst/>
                        </a:rPr>
                        <a:t>"Art. 241. ...........................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...........................................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VI - aos dados cadastrais, funcionais e remuneratórios dos segurados e beneficiários do RPPS, considerando as informações constantes dos eventos de tabelas, periódicos e não periódicos, enviadas por meio do Sistema Simplificado de Escrituração Digital das Obrigações Previdenciárias, Trabalhistas e Fiscais – </a:t>
                      </a:r>
                      <a:r>
                        <a:rPr lang="pt-BR" dirty="0" err="1">
                          <a:effectLst/>
                        </a:rPr>
                        <a:t>eSocial</a:t>
                      </a:r>
                      <a:r>
                        <a:rPr lang="pt-BR" dirty="0">
                          <a:effectLst/>
                        </a:rPr>
                        <a:t>, observando-se as regras e prazos estabelecidos na documentação técnica aprovada pelo Ministério da Previdência Social em conjunto com os órgãos gestores do </a:t>
                      </a:r>
                      <a:r>
                        <a:rPr lang="pt-BR" dirty="0" err="1">
                          <a:effectLst/>
                        </a:rPr>
                        <a:t>eSocial</a:t>
                      </a:r>
                      <a:r>
                        <a:rPr lang="pt-BR" dirty="0">
                          <a:effectLst/>
                        </a:rPr>
                        <a:t>; e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.............." (NR)</a:t>
                      </a:r>
                    </a:p>
                  </a:txBody>
                  <a:tcPr marL="25400" marR="25400" marT="25400" marB="25400" anchor="ctr"/>
                </a:tc>
                <a:extLst>
                  <a:ext uri="{0D108BD9-81ED-4DB2-BD59-A6C34878D82A}">
                    <a16:rowId xmlns:a16="http://schemas.microsoft.com/office/drawing/2014/main" xmlns="" val="89244244"/>
                  </a:ext>
                </a:extLst>
              </a:tr>
            </a:tbl>
          </a:graphicData>
        </a:graphic>
      </p:graphicFrame>
      <p:sp>
        <p:nvSpPr>
          <p:cNvPr id="9" name="Retângulo 8"/>
          <p:cNvSpPr/>
          <p:nvPr/>
        </p:nvSpPr>
        <p:spPr>
          <a:xfrm>
            <a:off x="887974" y="6030722"/>
            <a:ext cx="9824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Melhor orientação e com referência as regras e prazos estabelecidos para envio dos dados via </a:t>
            </a:r>
            <a:r>
              <a:rPr lang="pt-BR" b="1" dirty="0" err="1"/>
              <a:t>eSocial</a:t>
            </a:r>
            <a:r>
              <a:rPr lang="pt-BR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052817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1D972AC-AA1F-275F-1B8C-1932BE3C7E5D}"/>
              </a:ext>
            </a:extLst>
          </p:cNvPr>
          <p:cNvSpPr txBox="1"/>
          <p:nvPr/>
        </p:nvSpPr>
        <p:spPr>
          <a:xfrm>
            <a:off x="968977" y="1063321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973324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76494759"/>
              </p:ext>
            </p:extLst>
          </p:nvPr>
        </p:nvGraphicFramePr>
        <p:xfrm>
          <a:off x="688769" y="1522649"/>
          <a:ext cx="9844802" cy="4052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8260">
                  <a:extLst>
                    <a:ext uri="{9D8B030D-6E8A-4147-A177-3AD203B41FA5}">
                      <a16:colId xmlns:a16="http://schemas.microsoft.com/office/drawing/2014/main" xmlns="" val="3565666456"/>
                    </a:ext>
                  </a:extLst>
                </a:gridCol>
                <a:gridCol w="4916542">
                  <a:extLst>
                    <a:ext uri="{9D8B030D-6E8A-4147-A177-3AD203B41FA5}">
                      <a16:colId xmlns:a16="http://schemas.microsoft.com/office/drawing/2014/main" xmlns="" val="4082247875"/>
                    </a:ext>
                  </a:extLst>
                </a:gridCol>
              </a:tblGrid>
              <a:tr h="394595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8126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Art. 247. ................</a:t>
                      </a:r>
                    </a:p>
                    <a:p>
                      <a:r>
                        <a:rPr lang="pt-BR" dirty="0"/>
                        <a:t>..............................</a:t>
                      </a:r>
                    </a:p>
                    <a:p>
                      <a:pPr algn="just"/>
                      <a:r>
                        <a:rPr lang="pt-BR" dirty="0"/>
                        <a:t>§ 4º Os acordos de cooperação técnica com Tribunais de Contas e demais órgãos de fiscalização, regulação e controle e com instituições representativas de segmentos relacionados aos entes federativos e RPPS, de reconhecida capacidade técnica e representatividade, poderão prever ações de acompanhamento e verificação dos critérios e exigências de que trata este artigo.</a:t>
                      </a:r>
                    </a:p>
                    <a:p>
                      <a:r>
                        <a:rPr lang="pt-BR" dirty="0"/>
                        <a:t>.....................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“Art. 247. ...........................</a:t>
                      </a:r>
                    </a:p>
                    <a:p>
                      <a:r>
                        <a:rPr lang="pt-BR" dirty="0"/>
                        <a:t>............................................</a:t>
                      </a:r>
                    </a:p>
                    <a:p>
                      <a:pPr algn="just"/>
                      <a:r>
                        <a:rPr lang="pt-BR" dirty="0"/>
                        <a:t>§ 4º As ações de acompanhamento para verificação do cumprimento dos critérios e exigências de que trata este artigo poderão ser realizadas mediante cooperação técnica com Tribunais de Contas e demais órgãos de fiscalização, regulação e controle e com instituições representativas de segmentos relacionados aos entes federativos e RPPS de reconhecida capacidade técnica e representatividade, observadas as disposições do § 3º do art. 239.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8D43C12E-86F6-E1D5-C068-8B12230E2DF6}"/>
              </a:ext>
            </a:extLst>
          </p:cNvPr>
          <p:cNvSpPr txBox="1"/>
          <p:nvPr/>
        </p:nvSpPr>
        <p:spPr>
          <a:xfrm>
            <a:off x="859642" y="5807299"/>
            <a:ext cx="9844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Institucionalizar as </a:t>
            </a:r>
            <a:r>
              <a:rPr lang="pt-BR" sz="2000" b="1" dirty="0"/>
              <a:t>parcerias para as ações de acompanhamento com a observância do </a:t>
            </a:r>
          </a:p>
          <a:p>
            <a:pPr algn="just"/>
            <a:r>
              <a:rPr lang="pt-BR" sz="2000" b="1" dirty="0"/>
              <a:t>§ 3º do art. 239 </a:t>
            </a:r>
            <a:r>
              <a:rPr lang="pt-BR" sz="2000" b="1" dirty="0" smtClean="0"/>
              <a:t>também </a:t>
            </a:r>
            <a:r>
              <a:rPr lang="pt-BR" sz="2000" b="1" dirty="0"/>
              <a:t>incluído</a:t>
            </a:r>
          </a:p>
        </p:txBody>
      </p:sp>
    </p:spTree>
    <p:extLst>
      <p:ext uri="{BB962C8B-B14F-4D97-AF65-F5344CB8AC3E}">
        <p14:creationId xmlns:p14="http://schemas.microsoft.com/office/powerpoint/2010/main" xmlns="" val="2457026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1D972AC-AA1F-275F-1B8C-1932BE3C7E5D}"/>
              </a:ext>
            </a:extLst>
          </p:cNvPr>
          <p:cNvSpPr txBox="1"/>
          <p:nvPr/>
        </p:nvSpPr>
        <p:spPr>
          <a:xfrm>
            <a:off x="968977" y="228435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128497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4343822"/>
              </p:ext>
            </p:extLst>
          </p:nvPr>
        </p:nvGraphicFramePr>
        <p:xfrm>
          <a:off x="559770" y="700151"/>
          <a:ext cx="10472666" cy="5760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8851">
                  <a:extLst>
                    <a:ext uri="{9D8B030D-6E8A-4147-A177-3AD203B41FA5}">
                      <a16:colId xmlns:a16="http://schemas.microsoft.com/office/drawing/2014/main" xmlns="" val="3565666456"/>
                    </a:ext>
                  </a:extLst>
                </a:gridCol>
                <a:gridCol w="5063815">
                  <a:extLst>
                    <a:ext uri="{9D8B030D-6E8A-4147-A177-3AD203B41FA5}">
                      <a16:colId xmlns:a16="http://schemas.microsoft.com/office/drawing/2014/main" xmlns="" val="4082247875"/>
                    </a:ext>
                  </a:extLst>
                </a:gridCol>
              </a:tblGrid>
              <a:tr h="466237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8126879"/>
                  </a:ext>
                </a:extLst>
              </a:tr>
              <a:tr h="5294046"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</a:t>
                      </a:r>
                    </a:p>
                    <a:p>
                      <a:pPr algn="just"/>
                      <a:r>
                        <a:rPr lang="pt-BR" dirty="0"/>
                        <a:t>§ 9º A verificação do critério de que trata o inciso VII do caput será realizada pelo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 nos seguintes prazos: (Incluído pela Portaria MTP nº 3.803, de 16/11/2022)</a:t>
                      </a:r>
                    </a:p>
                    <a:p>
                      <a:pPr algn="just"/>
                      <a:r>
                        <a:rPr lang="pt-BR" dirty="0"/>
                        <a:t>I - o requisito previsto no inciso I do caput do art. 76, para os dirigentes da unidade gestora, o responsável pela gestão das aplicações de recursos e os membros titulares dos conselhos deliberativo e fiscal e do comitê de investimentos, na data da nomeação no respectivo cargo ou função, e a cada período de 2 (dois) anos, contados a partir da data da habilitação informada no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 e realizada pelo ente federativo ou pela unidade gestora nos termos dos §§ 4º e 5º do mesmo artigo; (Incluído pela Portaria MTP nº 3.803, de 16/11/2022)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............................................</a:t>
                      </a:r>
                    </a:p>
                    <a:p>
                      <a:r>
                        <a:rPr lang="pt-BR" dirty="0"/>
                        <a:t>§ 9º A verificação do critério de que trata o inciso VII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deste artigo deverá ser realizada pelo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, a partir das informações prestadas pela unidade gestora neste sistema, nos seguintes prazos e situações:</a:t>
                      </a:r>
                    </a:p>
                    <a:p>
                      <a:pPr algn="just"/>
                      <a:r>
                        <a:rPr lang="pt-BR" dirty="0"/>
                        <a:t>I - o requisito previsto no inciso I do </a:t>
                      </a:r>
                      <a:r>
                        <a:rPr lang="pt-BR" b="1" dirty="0"/>
                        <a:t>caput </a:t>
                      </a:r>
                      <a:r>
                        <a:rPr lang="pt-BR" dirty="0"/>
                        <a:t>do art. 76, para os dirigentes da unidade gestora, o responsável pela gestão das aplicações de recursos e todos os membros titulares dos conselhos deliberativo e fiscal e do comitê de investimentos, quando informada sua nomeação no respectivo cargo ou função ou posse, e a cada período de dois anos, contados a partir da data da habilitação informada no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, sem prejuízo do disposto no § 4º do mesmo artigo;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244244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AF2C5640-AF54-DDDC-57D2-42129C1191AD}"/>
              </a:ext>
            </a:extLst>
          </p:cNvPr>
          <p:cNvSpPr txBox="1"/>
          <p:nvPr/>
        </p:nvSpPr>
        <p:spPr>
          <a:xfrm>
            <a:off x="1215544" y="5807299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Regras e prazos da certificação profissional que antes estavam no Manual agora previstos também na Portaria</a:t>
            </a:r>
          </a:p>
        </p:txBody>
      </p:sp>
    </p:spTree>
    <p:extLst>
      <p:ext uri="{BB962C8B-B14F-4D97-AF65-F5344CB8AC3E}">
        <p14:creationId xmlns:p14="http://schemas.microsoft.com/office/powerpoint/2010/main" xmlns="" val="935137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1D972AC-AA1F-275F-1B8C-1932BE3C7E5D}"/>
              </a:ext>
            </a:extLst>
          </p:cNvPr>
          <p:cNvSpPr txBox="1"/>
          <p:nvPr/>
        </p:nvSpPr>
        <p:spPr>
          <a:xfrm>
            <a:off x="968977" y="307947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128497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21959317"/>
              </p:ext>
            </p:extLst>
          </p:nvPr>
        </p:nvGraphicFramePr>
        <p:xfrm>
          <a:off x="559769" y="670334"/>
          <a:ext cx="10314910" cy="5253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5640">
                  <a:extLst>
                    <a:ext uri="{9D8B030D-6E8A-4147-A177-3AD203B41FA5}">
                      <a16:colId xmlns:a16="http://schemas.microsoft.com/office/drawing/2014/main" xmlns="" val="3565666456"/>
                    </a:ext>
                  </a:extLst>
                </a:gridCol>
                <a:gridCol w="6859270">
                  <a:extLst>
                    <a:ext uri="{9D8B030D-6E8A-4147-A177-3AD203B41FA5}">
                      <a16:colId xmlns:a16="http://schemas.microsoft.com/office/drawing/2014/main" xmlns="" val="4082247875"/>
                    </a:ext>
                  </a:extLst>
                </a:gridCol>
              </a:tblGrid>
              <a:tr h="402558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8126879"/>
                  </a:ext>
                </a:extLst>
              </a:tr>
              <a:tr h="4850829"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</a:t>
                      </a:r>
                    </a:p>
                    <a:p>
                      <a:pPr algn="just"/>
                      <a:r>
                        <a:rPr lang="pt-BR" dirty="0"/>
                        <a:t>II - o requisito previsto no inciso II do caput do art. 76, para os dirigentes da unidade gestora e membros titulares dos conselhos deliberativo e fiscal, em 31 de julho de cada exercício, independentemente da data da nomeação no respectivo cargo ou função, a iniciar-se em 2024; (Incluído pela Portaria MTP nº 3.803, de 16/11/2022)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............................................</a:t>
                      </a:r>
                    </a:p>
                    <a:p>
                      <a:r>
                        <a:rPr lang="pt-BR" dirty="0"/>
                        <a:t>II - o requisito previsto no inciso 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76:</a:t>
                      </a:r>
                    </a:p>
                    <a:p>
                      <a:pPr algn="just"/>
                      <a:r>
                        <a:rPr lang="pt-BR" dirty="0"/>
                        <a:t>a) para a maioria dos dirigentes da unidade gestora de que trata o inciso VII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2º, incluindo, obrigatoriamente, o seu representante legal ou detentor da autoridade mais elevada, em 31 de julho de cada exercício, independentemente da data da nomeação no respectivo cargo ou função, a iniciar-se em 2024;</a:t>
                      </a:r>
                    </a:p>
                    <a:p>
                      <a:pPr algn="just"/>
                      <a:r>
                        <a:rPr lang="pt-BR" dirty="0"/>
                        <a:t>b) para um terço dos membros titulares do conselho deliberativo e do conselho fiscal, até 31 de dezembro de 2025, e para sua maioria a partir desta data, em 31 de julho de cada exercício, independentemente da data de sua posse, a iniciar-se em 2024;</a:t>
                      </a:r>
                    </a:p>
                    <a:p>
                      <a:pPr algn="just"/>
                      <a:r>
                        <a:rPr lang="pt-BR" dirty="0"/>
                        <a:t>c) para a maioria dos membros titulares do comitê de investimentos, até 31 de dezembro de 2025, e para a sua totalidade a partir desta data, quando informada sua posse no respectivo comitê, exceto na situação de que trata o art. 280; e</a:t>
                      </a:r>
                    </a:p>
                    <a:p>
                      <a:pPr algn="just"/>
                      <a:r>
                        <a:rPr lang="pt-BR" dirty="0"/>
                        <a:t>d) para o responsável pela gestão das aplicações dos recursos do RPPS, quando informada sua nomeação no respectivo cargo ou função; e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3513E733-B9E8-F43F-D34F-CFE82CCD6E8E}"/>
              </a:ext>
            </a:extLst>
          </p:cNvPr>
          <p:cNvSpPr txBox="1"/>
          <p:nvPr/>
        </p:nvSpPr>
        <p:spPr>
          <a:xfrm>
            <a:off x="1215544" y="5807299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Regras e prazos da certificação profissional que antes estavam no Manual agora previstos também na Portaria</a:t>
            </a:r>
          </a:p>
        </p:txBody>
      </p:sp>
    </p:spTree>
    <p:extLst>
      <p:ext uri="{BB962C8B-B14F-4D97-AF65-F5344CB8AC3E}">
        <p14:creationId xmlns:p14="http://schemas.microsoft.com/office/powerpoint/2010/main" xmlns="" val="3770332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1D972AC-AA1F-275F-1B8C-1932BE3C7E5D}"/>
              </a:ext>
            </a:extLst>
          </p:cNvPr>
          <p:cNvSpPr txBox="1"/>
          <p:nvPr/>
        </p:nvSpPr>
        <p:spPr>
          <a:xfrm>
            <a:off x="968977" y="307947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128497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82044612"/>
              </p:ext>
            </p:extLst>
          </p:nvPr>
        </p:nvGraphicFramePr>
        <p:xfrm>
          <a:off x="198783" y="677279"/>
          <a:ext cx="11024240" cy="5149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632">
                  <a:extLst>
                    <a:ext uri="{9D8B030D-6E8A-4147-A177-3AD203B41FA5}">
                      <a16:colId xmlns:a16="http://schemas.microsoft.com/office/drawing/2014/main" xmlns="" val="3565666456"/>
                    </a:ext>
                  </a:extLst>
                </a:gridCol>
                <a:gridCol w="6594608">
                  <a:extLst>
                    <a:ext uri="{9D8B030D-6E8A-4147-A177-3AD203B41FA5}">
                      <a16:colId xmlns:a16="http://schemas.microsoft.com/office/drawing/2014/main" xmlns="" val="4082247875"/>
                    </a:ext>
                  </a:extLst>
                </a:gridCol>
              </a:tblGrid>
              <a:tr h="394595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8126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</a:t>
                      </a:r>
                    </a:p>
                    <a:p>
                      <a:r>
                        <a:rPr lang="pt-BR" dirty="0"/>
                        <a:t>§ 9º ...</a:t>
                      </a:r>
                    </a:p>
                    <a:p>
                      <a:pPr algn="just"/>
                      <a:r>
                        <a:rPr lang="pt-BR" dirty="0"/>
                        <a:t>III - o requisito previsto no inciso II do caput do art. 76, para o responsável pela gestão das aplicações dos recursos e membros titulares do comitê de investimentos, na data da nomeação no respectivo cargo ou função; e (Incluído pela Portaria MTP nº 3.803, de 16/11/2022)</a:t>
                      </a:r>
                    </a:p>
                    <a:p>
                      <a:r>
                        <a:rPr lang="pt-BR" dirty="0"/>
                        <a:t>IV - os requisitos previstos nos incisos III e IV do caput do art. 76, para os dirigentes da unidade gestora e o responsável pela gestão das aplicações dos recursos, na data da nomeação no respectivo cargo ou função. (Incluído pela Portaria MTP nº 3.803, de 16/11/2022)</a:t>
                      </a:r>
                    </a:p>
                    <a:p>
                      <a:pPr marL="0" algn="just" defTabSz="914400" rtl="0" eaLnBrk="1" latinLnBrk="0" hangingPunct="1"/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............................................</a:t>
                      </a:r>
                    </a:p>
                    <a:p>
                      <a:r>
                        <a:rPr lang="pt-BR" dirty="0"/>
                        <a:t>§ 9º ... </a:t>
                      </a:r>
                    </a:p>
                    <a:p>
                      <a:pPr algn="just"/>
                      <a:r>
                        <a:rPr lang="pt-BR" dirty="0"/>
                        <a:t>III - os requisitos previstos nos incisos III e IV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76, para todos os dirigentes da unidade gestora e o responsável pela gestão das aplicações dos recursos, quando informada sua nomeação no respectivo cargo ou função.</a:t>
                      </a:r>
                    </a:p>
                    <a:p>
                      <a:pPr algn="just"/>
                      <a:r>
                        <a:rPr lang="pt-BR" dirty="0"/>
                        <a:t>§ 10.  A certificação no nível básico, estabelecida de acordo com o art. 79, cumprirá, até 31 de dezembro de 2025, o requisito de que trata o inciso 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76.</a:t>
                      </a:r>
                    </a:p>
                    <a:p>
                      <a:pPr algn="just"/>
                      <a:r>
                        <a:rPr lang="pt-BR" dirty="0"/>
                        <a:t>§ 11.  Na hipótese em que não se alcance êxito no processo de obtenção da certificação a que se refere o inciso 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76, nos prazos e situações indicados no inciso II do § 9º deste artigo, para dirigente, membro do conselho deliberativo e do conselho fiscal, e para membro do comitê de investimento, a unidade gestora do RPPS e o ente federativo deverão adotar, na forma da legislação do ente, providências relativas à substituição desse profissional." (NR)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2DD0B4E3-1FA2-D0CB-7D59-FA2D2D7DB2DF}"/>
              </a:ext>
            </a:extLst>
          </p:cNvPr>
          <p:cNvSpPr txBox="1"/>
          <p:nvPr/>
        </p:nvSpPr>
        <p:spPr>
          <a:xfrm>
            <a:off x="1215544" y="5807299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Regras e prazos da certificação profissional que antes estavam no Manual agora previstos também na Portaria</a:t>
            </a:r>
          </a:p>
        </p:txBody>
      </p:sp>
    </p:spTree>
    <p:extLst>
      <p:ext uri="{BB962C8B-B14F-4D97-AF65-F5344CB8AC3E}">
        <p14:creationId xmlns:p14="http://schemas.microsoft.com/office/powerpoint/2010/main" xmlns="" val="21494320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1948</TotalTime>
  <Words>2074</Words>
  <Application>Microsoft Office PowerPoint</Application>
  <PresentationFormat>Personalizar</PresentationFormat>
  <Paragraphs>150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RAMOS</dc:creator>
  <cp:lastModifiedBy>Claudia Fernanda</cp:lastModifiedBy>
  <cp:revision>52</cp:revision>
  <dcterms:created xsi:type="dcterms:W3CDTF">2021-03-18T21:25:09Z</dcterms:created>
  <dcterms:modified xsi:type="dcterms:W3CDTF">2024-05-29T12:24:24Z</dcterms:modified>
</cp:coreProperties>
</file>