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14" r:id="rId2"/>
    <p:sldId id="1171" r:id="rId3"/>
    <p:sldId id="1217" r:id="rId4"/>
    <p:sldId id="1219" r:id="rId5"/>
    <p:sldId id="291" r:id="rId6"/>
    <p:sldId id="1216" r:id="rId7"/>
    <p:sldId id="1218" r:id="rId8"/>
    <p:sldId id="1179" r:id="rId9"/>
    <p:sldId id="1178" r:id="rId10"/>
    <p:sldId id="1215" r:id="rId11"/>
    <p:sldId id="1185" r:id="rId12"/>
    <p:sldId id="1186" r:id="rId13"/>
    <p:sldId id="1187" r:id="rId14"/>
    <p:sldId id="1188" r:id="rId15"/>
    <p:sldId id="1189" r:id="rId16"/>
    <p:sldId id="1190" r:id="rId17"/>
    <p:sldId id="1191" r:id="rId18"/>
    <p:sldId id="1192" r:id="rId19"/>
    <p:sldId id="1193" r:id="rId20"/>
    <p:sldId id="1194" r:id="rId21"/>
    <p:sldId id="1195" r:id="rId22"/>
    <p:sldId id="1196" r:id="rId23"/>
    <p:sldId id="1197" r:id="rId24"/>
    <p:sldId id="1198" r:id="rId25"/>
    <p:sldId id="1199" r:id="rId26"/>
    <p:sldId id="1200" r:id="rId27"/>
    <p:sldId id="1201" r:id="rId28"/>
    <p:sldId id="1202" r:id="rId29"/>
    <p:sldId id="1203" r:id="rId30"/>
    <p:sldId id="1204" r:id="rId31"/>
    <p:sldId id="1205" r:id="rId32"/>
    <p:sldId id="1206" r:id="rId33"/>
    <p:sldId id="1207" r:id="rId34"/>
    <p:sldId id="1209" r:id="rId35"/>
    <p:sldId id="1208" r:id="rId36"/>
    <p:sldId id="1182" r:id="rId37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CGNAL/DRPPS/SRPC/MPS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4C82E-7BF1-4752-A77C-EFF3767A8429}" type="datetimeFigureOut">
              <a:rPr lang="pt-BR" smtClean="0"/>
              <a:pPr/>
              <a:t>31/03/2025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CGNAL/DRPPS/SRPC/MPS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B1627-3D2F-4E7E-BBA1-80966DE399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CGNAL/DRPPS/SRPC/MPS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00C9E-6DB5-41CA-8CD5-6465D7DE5253}" type="datetimeFigureOut">
              <a:rPr lang="pt-BR" smtClean="0"/>
              <a:pPr/>
              <a:t>31/03/2025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CGNAL/DRPPS/SRPC/MPS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25FF7-1F47-44D8-82BB-1034C40111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50361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D3C70-EA34-9F7A-45B8-FFC2A8ED8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6275AF4-C636-5CD3-B6D4-284BE1E95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7C7B7F3-31BF-AB1E-5458-D2E844AAE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05E032-E093-6147-B064-ED4D2FF7A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DF9B8AD0-A3D8-7BDA-A8FC-772B0A184C7E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</p:spTree>
    <p:extLst>
      <p:ext uri="{BB962C8B-B14F-4D97-AF65-F5344CB8AC3E}">
        <p14:creationId xmlns:p14="http://schemas.microsoft.com/office/powerpoint/2010/main" val="395029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7412D-5BDD-BB51-9B52-19116E952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E337C72-DA34-1036-EAC7-11903B3BF2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FA85DB8-ABAA-E8ED-1B32-25D353A25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C79BC1-C52C-DE49-7678-F8C368EC13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502CA04E-6886-D8FA-1160-E9E9C847682A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</p:spTree>
    <p:extLst>
      <p:ext uri="{BB962C8B-B14F-4D97-AF65-F5344CB8AC3E}">
        <p14:creationId xmlns:p14="http://schemas.microsoft.com/office/powerpoint/2010/main" val="33889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EC454-6D47-1476-E77E-F14D27C27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784B8CA-B477-66F4-92AF-E4C5C72A2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D7CFEDB-84B8-9222-0185-E2D4BB091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CFC977-E34D-F559-485D-75D67A5921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16ABBA0F-01C7-856A-DA0B-97E0C35C1DBB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</p:spTree>
    <p:extLst>
      <p:ext uri="{BB962C8B-B14F-4D97-AF65-F5344CB8AC3E}">
        <p14:creationId xmlns:p14="http://schemas.microsoft.com/office/powerpoint/2010/main" val="378269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4BA9A-833A-49C7-0053-11B7C4C62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1E77892-0D07-0998-72A3-29BFCC2AC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96CEE2C-5AFF-2326-CA7C-684B7DEA5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ADA0CDF-8F73-AD86-67DA-6CBEA37E8B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C4B07A3F-1E78-BAA1-EFB1-68188DAB1623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</p:spTree>
    <p:extLst>
      <p:ext uri="{BB962C8B-B14F-4D97-AF65-F5344CB8AC3E}">
        <p14:creationId xmlns:p14="http://schemas.microsoft.com/office/powerpoint/2010/main" val="169940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5F6BE-DE40-3766-204E-604CCCFCE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15E15B5-90C7-6C62-6D27-3E0D26675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60EA8BF-709F-DF63-D5B5-F737A5743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D2C8C7-9CB3-F9FC-A358-DA84C14D45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98B3C0F7-5F68-1103-24B2-B644E3B3D15B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</p:spTree>
    <p:extLst>
      <p:ext uri="{BB962C8B-B14F-4D97-AF65-F5344CB8AC3E}">
        <p14:creationId xmlns:p14="http://schemas.microsoft.com/office/powerpoint/2010/main" val="2581658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7DEDD-88AF-E570-1FB2-D17A1CA74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13278D4-DF38-4D03-F756-403B9B661E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44DABDB-A9E7-F58D-6C2F-0754FB8A7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D9EBC18-3CC9-04EB-C0BC-DE4AC0E9DC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D0DBD427-3972-8C37-568B-F594879B5CB1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</p:spTree>
    <p:extLst>
      <p:ext uri="{BB962C8B-B14F-4D97-AF65-F5344CB8AC3E}">
        <p14:creationId xmlns:p14="http://schemas.microsoft.com/office/powerpoint/2010/main" val="1879418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77FC2-B9EB-AC65-C501-BCE2C8FF9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5187688-5920-325E-891B-4B5A77554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4DD93F9-3DF0-C89B-9533-9BE1CC46B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E1B5C5-8E21-3D16-03CD-E33102C82E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55AB92EF-705B-9C2E-76D1-216B8573FEFC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</p:spTree>
    <p:extLst>
      <p:ext uri="{BB962C8B-B14F-4D97-AF65-F5344CB8AC3E}">
        <p14:creationId xmlns:p14="http://schemas.microsoft.com/office/powerpoint/2010/main" val="255644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ABD23681-7475-40F9-93A6-13C7CE634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42452"/>
            <a:ext cx="12183283" cy="73004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C23F753-778F-AF9A-6831-5D20C5F5F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0024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EB3692-6549-BCCE-13E1-30F6F01BD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79924"/>
            <a:ext cx="9144000" cy="57807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C58D4D-8249-A69C-ECDF-5C7B3C39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E246-FBAA-4A59-8818-ABFCCC853DD8}" type="datetimeFigureOut">
              <a:rPr lang="pt-BR" smtClean="0"/>
              <a:pPr/>
              <a:t>31/03/2025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CCA748-B47F-C176-D3BA-1AFC01C8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90E44C-BD74-7EE4-86C7-A034B151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5840-065A-41DE-BB9A-71976FE13A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98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967E6-16F0-1156-3506-CE9E69D6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FA1AE8-7957-90BE-A811-C473892CE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01D1CC-EE3F-7792-1CA6-F6047595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E246-FBAA-4A59-8818-ABFCCC853DD8}" type="datetimeFigureOut">
              <a:rPr lang="pt-BR" smtClean="0"/>
              <a:pPr/>
              <a:t>31/03/2025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3EF2C0-75C1-A3E7-9FB2-38705EED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837AFB-5077-1CD7-43BE-E901F0D1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5840-065A-41DE-BB9A-71976FE13A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4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42DD17-CC01-48BD-9644-1615D07E6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949C21-4B95-1244-F11D-9BA6E1457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F107CB-9765-07B8-EE02-EA81E2BED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E246-FBAA-4A59-8818-ABFCCC853DD8}" type="datetimeFigureOut">
              <a:rPr lang="pt-BR" smtClean="0"/>
              <a:pPr/>
              <a:t>31/03/2025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BEFB9C-1DEE-6637-C3F3-660736C4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112B21-A4CC-D148-DA5A-3DB0D428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5840-065A-41DE-BB9A-71976FE13A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74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adrão do plano de fundo&#10;&#10;Descrição gerada automaticamente">
            <a:extLst>
              <a:ext uri="{FF2B5EF4-FFF2-40B4-BE49-F238E27FC236}">
                <a16:creationId xmlns:a16="http://schemas.microsoft.com/office/drawing/2014/main" id="{59EB3244-AED5-572B-E870-87FC208F3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7202"/>
            <a:ext cx="12192001" cy="73152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CDEBE3-5CDA-9195-94DE-8BF5A968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DBF64C-E914-8E04-BD55-DACA042B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07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64DFA4-E036-B856-C692-40256EF1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01828" y="-365125"/>
            <a:ext cx="1190171" cy="365125"/>
          </a:xfrm>
        </p:spPr>
        <p:txBody>
          <a:bodyPr/>
          <a:lstStyle/>
          <a:p>
            <a:fld id="{4233E246-FBAA-4A59-8818-ABFCCC853DD8}" type="datetimeFigureOut">
              <a:rPr lang="pt-BR" smtClean="0"/>
              <a:pPr/>
              <a:t>31/03/2025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246C1E-FC78-FD01-F243-99EA3980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46486" y="6356350"/>
            <a:ext cx="4114800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E7356E-E784-838C-4354-3B1A2A35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7142" y="6356350"/>
            <a:ext cx="1556657" cy="365125"/>
          </a:xfrm>
        </p:spPr>
        <p:txBody>
          <a:bodyPr/>
          <a:lstStyle/>
          <a:p>
            <a:fld id="{E5C25840-065A-41DE-BB9A-71976FE13A2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219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1FE3F-8B38-5500-655C-80835891D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09A6DD-B4B1-ED6F-D6EE-1E30D8331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C6CE07-459D-71D4-8EE1-A3E17B3D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E246-FBAA-4A59-8818-ABFCCC853DD8}" type="datetimeFigureOut">
              <a:rPr lang="pt-BR" smtClean="0"/>
              <a:pPr/>
              <a:t>31/03/2025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E3FBDF-3023-75FD-EFE8-C0489A44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3BD781-2F03-ABD2-E7C4-81FB21EA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5840-065A-41DE-BB9A-71976FE13A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86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AE28C-74D5-6B77-8323-89B6641F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A4FC72-A8F3-76F2-1292-7CF9D0106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2C3CF2-34BA-E248-2602-71BDC1AA6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F95B9D-3958-AB8F-A0B0-0E2DAF62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E246-FBAA-4A59-8818-ABFCCC853DD8}" type="datetimeFigureOut">
              <a:rPr lang="pt-BR" smtClean="0"/>
              <a:pPr/>
              <a:t>31/03/2025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A34C3B-084B-20D7-1D26-F7C4644E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1E4D23-AD0F-5AFF-3C6E-4481B458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5840-065A-41DE-BB9A-71976FE13A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89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E64F4-4C64-54BD-A022-92885D0DC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34A8C5-E967-310F-1071-D271A8B5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F23C35-6259-B2B5-7756-D868EC49E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51F86DF-BB8F-12FF-12AE-92DB4A562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406AD9E-6608-DF5D-10AC-2A325639B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F1C3798-0C64-1A57-B2B5-FC0E05E5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E246-FBAA-4A59-8818-ABFCCC853DD8}" type="datetimeFigureOut">
              <a:rPr lang="pt-BR" smtClean="0"/>
              <a:pPr/>
              <a:t>31/03/2025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F8B3394-C7FB-0589-8738-8AC27353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77BD357-C262-7106-4B88-BDA3850E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5840-065A-41DE-BB9A-71976FE13A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28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E3C88-B028-467F-DDBF-DEF9AE36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6828803-EB75-F587-DACD-22DE8488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E246-FBAA-4A59-8818-ABFCCC853DD8}" type="datetimeFigureOut">
              <a:rPr lang="pt-BR" smtClean="0"/>
              <a:pPr/>
              <a:t>31/03/2025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06FB1A-E575-E5B6-A6A7-10D351B8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A1015C6-1FD3-D214-835D-A520FFB6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5840-065A-41DE-BB9A-71976FE13A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21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A45B74E-9F67-8135-D476-34B9EDE82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E246-FBAA-4A59-8818-ABFCCC853DD8}" type="datetimeFigureOut">
              <a:rPr lang="pt-BR" smtClean="0"/>
              <a:pPr/>
              <a:t>31/03/2025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821C402-9D17-0F57-49DF-9E034E55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CCD83F-218C-140B-433B-572FE899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5840-065A-41DE-BB9A-71976FE13A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24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E1BCB-103D-1ED6-0F1A-26ACA4E4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8D67CA-3004-1438-4EBF-CAEA140E7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3D0D88-C9F8-EDCF-3191-E37CADC9A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5E54AD-F543-E1B4-F758-B7391846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E246-FBAA-4A59-8818-ABFCCC853DD8}" type="datetimeFigureOut">
              <a:rPr lang="pt-BR" smtClean="0"/>
              <a:pPr/>
              <a:t>31/03/2025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139027-4D20-A4BB-5450-19E7CDA6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B19BDB-CDCF-8CC7-ED9A-40A9ACB5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5840-065A-41DE-BB9A-71976FE13A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60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EF2A7-0E01-28F0-9A0E-7CA1B275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9D7323-2DAC-60EB-3E39-520F493C0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E5A8C3-5B64-E5CE-919A-F5F869BA7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F9A93C-5173-AB84-2C26-295E3EC3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E246-FBAA-4A59-8818-ABFCCC853DD8}" type="datetimeFigureOut">
              <a:rPr lang="pt-BR" smtClean="0"/>
              <a:pPr/>
              <a:t>31/03/2025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2526FD-9C85-EBB4-16EF-80BCE822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41DB0D-BEEB-9137-1707-2A1133BF6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5840-065A-41DE-BB9A-71976FE13A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41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C7B39E7-60CC-89C7-CD19-984FF673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4B66B4-3213-33F3-35E5-8324C9D24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807131-BE7C-DCF9-6C12-90EBFFFE0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3E246-FBAA-4A59-8818-ABFCCC853DD8}" type="datetimeFigureOut">
              <a:rPr lang="pt-BR" smtClean="0"/>
              <a:pPr/>
              <a:t>31/03/2025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FBB3CD-3C48-568A-05D0-0E79D42F7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1527C7-D86A-70EA-50D2-D014590B7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25840-065A-41DE-BB9A-71976FE13A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03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480" y="437133"/>
            <a:ext cx="10483620" cy="2055763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latin typeface="+mn-lt"/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0218" y="895928"/>
            <a:ext cx="11538882" cy="5818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/>
              <a:t>   </a:t>
            </a: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Departamento dos Regimes Próprios </a:t>
            </a:r>
            <a:r>
              <a:rPr lang="pt-BR" sz="35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Previdência Social - D</a:t>
            </a:r>
            <a:r>
              <a:rPr lang="pt-BR" sz="3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RPPS</a:t>
            </a: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endParaRPr lang="pt-BR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4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Entendendo o Certificado de Regularidade Previdenciária - CRP</a:t>
            </a: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4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do CRP </a:t>
            </a:r>
          </a:p>
          <a:p>
            <a:pPr algn="ctr">
              <a:buNone/>
            </a:pP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pt-BR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pt-BR" sz="3500" dirty="0"/>
          </a:p>
          <a:p>
            <a:pPr algn="just">
              <a:buNone/>
            </a:pPr>
            <a:endParaRPr lang="pt-BR" sz="3500" dirty="0"/>
          </a:p>
          <a:p>
            <a:pPr algn="just">
              <a:buNone/>
            </a:pPr>
            <a:endParaRPr lang="pt-BR" sz="35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ECF389-0428-E945-C036-E23C49C92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8105" y="285694"/>
            <a:ext cx="3140995" cy="3769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8C8C6-B6ED-D25A-E186-D9B9310EA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A4202-2E0A-DFAF-FADC-EED0041A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437134"/>
            <a:ext cx="10958574" cy="9475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BA295F-C6CF-CCE5-9410-996D9DB0E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18" y="2179382"/>
            <a:ext cx="11459241" cy="295603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500" b="1" dirty="0"/>
              <a:t>Os desafios para a sustentabilidade dos RPPS continuam, mas o instrumento para gestão responsável está garantido.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F64615-AAC5-4BFA-080B-8A6F9B43B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BAA456D-3A42-C65C-0428-D441ECF878B5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D28EF6E-C4DC-D01E-DF07-267C1A8D14F5}"/>
              </a:ext>
            </a:extLst>
          </p:cNvPr>
          <p:cNvSpPr txBox="1">
            <a:spLocks/>
          </p:cNvSpPr>
          <p:nvPr/>
        </p:nvSpPr>
        <p:spPr>
          <a:xfrm>
            <a:off x="1699983" y="790356"/>
            <a:ext cx="8219870" cy="40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+mn-lt"/>
              </a:rPr>
              <a:t>Da constitucionalidade do CRP</a:t>
            </a:r>
          </a:p>
        </p:txBody>
      </p:sp>
      <p:pic>
        <p:nvPicPr>
          <p:cNvPr id="8" name="Imagem 7" descr="Faixa do orgulho azul">
            <a:extLst>
              <a:ext uri="{FF2B5EF4-FFF2-40B4-BE49-F238E27FC236}">
                <a16:creationId xmlns:a16="http://schemas.microsoft.com/office/drawing/2014/main" id="{3C558BD2-C76C-2DFF-AE0F-7745EECF3E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82" y="3882433"/>
            <a:ext cx="1582045" cy="210939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4C4FB1C-4F65-07D9-3395-EBB0A63D2CCC}"/>
              </a:ext>
            </a:extLst>
          </p:cNvPr>
          <p:cNvSpPr/>
          <p:nvPr/>
        </p:nvSpPr>
        <p:spPr>
          <a:xfrm>
            <a:off x="5793976" y="4260426"/>
            <a:ext cx="128753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CRP</a:t>
            </a:r>
          </a:p>
        </p:txBody>
      </p:sp>
    </p:spTree>
    <p:extLst>
      <p:ext uri="{BB962C8B-B14F-4D97-AF65-F5344CB8AC3E}">
        <p14:creationId xmlns:p14="http://schemas.microsoft.com/office/powerpoint/2010/main" val="4126080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DBA1F76-9490-C531-C21A-D8E71298D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B67B21-A4B7-BD6D-6FEF-6A94B28E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06287"/>
            <a:ext cx="11312434" cy="5277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referentes à Análise da Legislação do Ente Federativo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105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Cobertura exclusiva a servidores efetivos</a:t>
            </a:r>
            <a:endParaRPr lang="pt-BR" sz="20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 instituído com o objetivo de garantir a vinculação exclusiva, ao RPPS, somente dos servidores públicos titulares de cargos efetivos, ativos e aposentados, e aos seus respectivos dependentes.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comprovação é feita com o envio, pelo sistema GESCON, da lei que tenha instituído ou reestruturado o RPPS. A regularidade neste critério é verificada por meio da análise da legislação encaminhada e também por meio de procedimento de fiscalização realizada por auditor fiscal em exercício no MPS..</a:t>
            </a: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Lei nº 9.717/98, art. 1º, inciso V; Portaria MTP nº 1.467/2022, art. 3º, art. 247, caput, inciso VI e art. 250, caput, incisos II e III.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FC3927-7CE2-35BA-3F29-E72E5B580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293F152-B662-5648-712E-3262E66B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331ABE4-0883-AF11-98E6-575935C9A04A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887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283575F-6DFB-6C9A-DDFE-B9AE40AF0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D32848-C28F-DE3C-9721-D94997D1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06287"/>
            <a:ext cx="11312434" cy="5277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referentes à Análise da Legislação do Ente Federativo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105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Encaminhamento da legislação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 instituído com o objetivo de assegurar a possibilidade de exigência de encaminhamento, pelos entes federativos, de legislação previdenciária ou estatutária.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seu atendimento é feito com o envio, pelo sistema GESCON, da lei legislação previdenciária ou estatutária. A regularidade neste critério é verificada por meio da análise da legislação encaminhada.</a:t>
            </a: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Lei nº 9.717/98, art. 9º, parágrafo único; Portaria MTP nº 1.467/2022, art. 241, caput, inciso I, art. 247, caput, inciso XIII e art. 250, caput, incisos I e II e § 2º.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20FC2F-0C32-75DF-B92E-3FB5E9F2D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A40F9A1-4149-33B0-57B5-4E57B009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E9C0067-35CD-06BE-243A-668402339347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6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519354D-ED72-989A-83CB-344CFBE0E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50A828-6FD0-4A2F-0729-C2546864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233225"/>
            <a:ext cx="11312434" cy="53504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referentes à Análise da Legislação do Ente Federativo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Observância dos limites de contribuição do ente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Critério instituído com o objetivo de garantir a observância, pelos entes, dos limites relacionados às contribuições patronais ao RPPS. O ente federativo, com base na legislação, deve registrar as alíquotas de contribuição ao RPPS em módulo específico do GESCON, encaminhando, também a legislação.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verificação do cumprimento deste critério é realizada por meio de análise da legislação que instituiu ou alterou as contribuições previdenciárias encaminhada por meio do GESCON.  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alíquota de contribuição a cargo do ente federativo, conforme art. 2º da Lei nº 9.717, de 1998, não poderá ser inferior ao valor da contribuição do servidor ativo, nem superior ao dobro desta contribuição.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Lei nº 9.717/98, art. 2º; Portaria MTP nº 1.467/2022, art. 11, art. 247, caput, incisos I e II e art. 250, caput, incisos I e II e § 2º.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4E7EAE-1EA6-3AD8-4EAC-5ADE8DC91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718E84F-7E1D-DAA2-1C84-85F25966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D4C448-B20E-4A61-476A-4F4A0D8DF13B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0049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5EAD1FF-369D-280D-BD55-8565C91B5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16FFAF-B93D-96D0-7F5D-22C95649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981513"/>
            <a:ext cx="11312434" cy="54679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referentes à Análise da Legislação do Ente Federativo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Observância dos limites de contribuição dos segurados e beneficiários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5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 instituído com o objetivo de garantir a observância do limite de contribuição dos segurados, aposentados e pensionistas ao RPPS. O ente deve registrar as alíquotas de contribuição ao RPPS em módulo específico do sistema GESCON, encaminhando também a legislação.</a:t>
            </a:r>
            <a:endParaRPr lang="pt-BR" sz="15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5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verificação do cumprimento deste critério é realizada por meio de análise da legislação que instituiu ou alterou as contribuições previdenciárias encaminhada por meio do GESCON.   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5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a constatação do cumprimento desse critério é verificado se o ente federativo atende o disposto no § 4º do art. 9º da EC nº 103/2019, que determina a fixação de alíquota não inferior a estabelecida para os servidores da União, a exceção da comprovação de ausência de déficit atuarial do RPPS.</a:t>
            </a:r>
            <a:endParaRPr lang="pt-BR" sz="15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5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alíquotas de contribuição dos servidores da União foram estabelecidas pelo art. 11 da Emenda Constitucional nº 103, de 2019, em 14%, com parâmetros de reduções e majorações (alíquota progressiva).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5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55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Emenda Constitucional nº 103, art. 9º, §§ 4º e 5º; Lei nº 9.717/98, art. 2º; Portaria MTP nº 1.467/2022, art. 11, art. 247, caput, incisos I e II e art. 250, caput, incisos I e II e § 2º.</a:t>
            </a:r>
            <a:endParaRPr lang="pt-BR" sz="15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50E644-269E-D90D-144A-E0E010070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B4831AC-3B9B-2D5B-5E1A-2EF32021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2F7A66-6786-8D0A-BA61-5F6D22DCD40E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271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260339F-0937-166F-7542-2390AD399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34861A-188D-5D0D-BD56-26C547FB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06287"/>
            <a:ext cx="11312434" cy="5277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referentes à Análise da Legislação do Ente Federativo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18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 Plano de benefícios integrado apenas por aposentadorias e pensões por morte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 com o objetivo de se verificar o atendimento à determinação contida no § 2º do art. 9º da EC nº 103/2019, no sentido de que os benefícios concedidos pelo RPPS estão 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limitados às aposentadorias e à pensão por morte</a:t>
            </a:r>
            <a:r>
              <a:rPr lang="pt-B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verificação do cumprimento deste critério é realizada por meio de análise da legislação encaminhada pelo ente por meio do GESCON.  </a:t>
            </a: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Emenda Constitucional nº 103/2019, art. 9º, §§ 2º e 3º; Portaria MTP nº 1.467/2022, art. 157, art. 247, caput, inciso IV e art. 250, caput, inciso II.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688F3B6-E6C9-330B-6A42-232E2392A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7C164E9-900C-AA6A-6D8B-517DF0C48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B429246-A0AB-3B97-A948-D401B7673404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6987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6D560B-AF20-D943-841A-182D78515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F80CB9-2CF0-FE9D-CCFA-0159A4665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06287"/>
            <a:ext cx="11312434" cy="5277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referentes à Análise da Legislação do Ente Federativo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9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Regras de concessão, cálculo e de reajustamento de benefícios nos termos do art. 40 da Constituição Federal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 instituído com o objetivo de garantir que os RPPS atendam, na concessão de benefícios, os preceitos da Lei nº 10.887/04, da Lei nº 9.717/98 e da EC 103/19. Os entes devem observar as diretrizes e parâmetros previstos nas normais gerais editadas pela União e em sua legislação para concessão, cálculo e reajustamento de benefícios.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verificação do cumprimento deste critério é realizada por meio de análise da legislação encaminhada pelo ente por meio do GESCON.  </a:t>
            </a: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 Constituição Federal, art. 40, § 1º, incisos I a III e §§ 3º a 5º, 7º e 8º; Portaria MTP nº 1.467/2022, art. 164, art. 247, caput, inciso XIV e art. 250, caput, inciso II.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2BBA5E-1EA0-42DC-1E13-DDB001150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FD28028-841E-E722-FC6F-0A664FA4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D6315F-1BCA-EF75-A6FB-9761845552C1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994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1E7D570-53B5-12CC-E65C-76A438D5F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62BFEC-79BC-F8F8-05CC-214164191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06287"/>
            <a:ext cx="11312434" cy="5277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Relacionados à Fiscalização dos RPPS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Aplicações Financeiras </a:t>
            </a:r>
            <a:r>
              <a:rPr lang="pt-BR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Resol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CMN - Adequação DAIR e Política Investimentos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 com o objetivo de se aferir a regularidade dos investimentos dos recursos previdenciários. São analisadas as aplicações efetuadas pelo RPPS para verificar se estão de acordo com a Política de Investimentos dos recursos previdenciários aprovada pelo Conselho Deliberativo do RPPS, com as determinações da Resolução CMN nº 4.963/2021 e com as normas da Portaria MTP nº 1.467, de 2 de junho de 2022.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verificação do cumprimento deste critério é realizada via </a:t>
            </a:r>
            <a:r>
              <a:rPr lang="pt-BR" sz="15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auditoria indireta</a:t>
            </a:r>
            <a:r>
              <a:rPr lang="pt-BR" sz="15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quando </a:t>
            </a:r>
            <a:r>
              <a:rPr lang="pt-BR" sz="1500" kern="100" dirty="0">
                <a:ea typeface="Aptos" panose="020B0004020202020204" pitchFamily="34" charset="0"/>
                <a:cs typeface="Times New Roman" panose="02020603050405020304" pitchFamily="18" charset="0"/>
              </a:rPr>
              <a:t>o ente envia o </a:t>
            </a:r>
            <a:r>
              <a:rPr lang="pt-BR" sz="15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Demonstrativo das Aplicações e Investimentos dos Recursos – DAIR </a:t>
            </a:r>
            <a:r>
              <a:rPr lang="pt-BR" sz="1500" kern="100" dirty="0">
                <a:ea typeface="Aptos" panose="020B0004020202020204" pitchFamily="34" charset="0"/>
                <a:cs typeface="Times New Roman" panose="02020603050405020304" pitchFamily="18" charset="0"/>
              </a:rPr>
              <a:t>e também </a:t>
            </a:r>
            <a:r>
              <a:rPr lang="pt-BR" sz="15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por meio de procedimento de fiscalização realizada por auditor fiscal em exercício no MPS.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Caso seja verificada alguma inconformidade na gestão dos recursos, é instaurado Processo Administrativo Previdenciário (PAP) para discussão contenciosa da irregularidade no âmbito administrativo..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Lei nº 9.717/98, art. 1º, § 1º e art. 6°, incisos IV, V e VI; Portaria MTP nº 1.467/2022, art. 247, caput, inciso IX e art. 250, caput, inciso III; Resolução CMN nº 4.963/2021.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09E5C6C-77BE-1207-0B2A-2E594E734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BC68A23-59A8-6926-DE85-308B6098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0514E9-43C6-86BA-BA34-A4832D1F3072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319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43D395A-29CD-FD07-FEE1-16B17B0EF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514105-0ABA-78FC-FD82-D4DB482A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06287"/>
            <a:ext cx="11312434" cy="5277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Relacionados à Fiscalização dos RPPS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18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Atendimento à fiscalização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 instituído com o objetivo de sancionar o ente federativo que não disponibilizar, no prazo fixado, documentos e informações solicitados por auditor fiscal em exercício no MPS em procedimento de fiscalização destinado à verificação do cumprimento das regras gerais de organização e de funcionamento dos RPPS.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Lei 9.717/98, art. 9°, inciso I e parágrafo único; Portaria MTP nº 1.467/2022, art. 247, caput, inciso XII e art. 250, caput, inciso III.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0ED7DB-90E0-A7DF-A27B-33DB7AEC2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B9BD91F-C98F-BD73-5457-99D33B88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4B4036-39D2-CE56-A642-D2ED8783AD38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3466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E4593AD-1B32-6BF7-D244-DAE20074B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21BC46-ABD4-594A-B927-85BB9F499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06287"/>
            <a:ext cx="11312434" cy="5277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Relacionados à Fiscalização dos RPPS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 Atendimento à Secretaria de Regime Próprio e Complementar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 instituído com o objetivo de sancionar o ente federativo que não atender, no prazo fixado, notificações e mensagens encaminhadas pela Secretaria de Regime Próprio e Complementar com pedido de envio de documentos e informações ou adoção de outra providência necessária à comprovação do cumprimento das regras gerais de organização e de funcionamento dos RPPS.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verificação do cumprimento deste critério é realizada por </a:t>
            </a:r>
            <a:r>
              <a:rPr lang="pt-BR" sz="1800" b="1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todas as áreas do DRPPS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em relação ao registro por ela mesma efetuado.</a:t>
            </a: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Lei 9.717/98, art. 9°, inciso I e parágrafo único; Portaria MTP nº 1.467/2022, art. 247, caput, inciso XII e art. 250, caput, inciso II.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B9561F-633B-D34C-A14F-797BD0A08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F28CD60-6F22-B9BF-2281-CB755367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2F5EB7F-E781-026C-1D12-59447BD695A9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066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526" y="437134"/>
            <a:ext cx="10958574" cy="9475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11" y="1054552"/>
            <a:ext cx="11351623" cy="49952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8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Instituído pelo Decreto nº 3.788/01 é </a:t>
            </a:r>
            <a:r>
              <a:rPr lang="pt-BR" sz="8000" dirty="0"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8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instrumento de verificação do cumprimento do art. 9º da Lei nº 9.717/1998.</a:t>
            </a:r>
            <a:endParaRPr lang="pt-BR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8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Lei nº 13.846/19 alterou a Lei nº 9.717/98 e inseriu entre as competências da atual Secretaria de Regime Próprio e Complementar, do Ministério da Previdência Social a emissão do CRP.</a:t>
            </a:r>
            <a:endParaRPr lang="pt-BR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Art. 9º Compete à União, por intermédio da Secretaria Especial de Previdência e Trabalho do Ministério da Economia, em relação aos regimes próprios de previdência social e aos seus fundos previdenciários: (Redação dada pela Lei nº 13.846, de 2019)</a:t>
            </a:r>
            <a:endParaRPr lang="pt-BR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- a orientação, a supervisão, a fiscalização e o acompanhamento; </a:t>
            </a:r>
            <a:r>
              <a:rPr lang="pt-BR" sz="6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(Redação dada pela Lei nº 13.846/19</a:t>
            </a:r>
            <a:r>
              <a:rPr lang="pt-BR" sz="6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pt-BR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8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IV - a emissão do Certificado de Regularidade Previdenciária (CRP), que atestará, para os fins do disposto no art. 7º desta Lei, o cumprimento, pelos Estados, Distrito Federal e Municípios, dos critérios e exigências aplicáveis aos regimes próprios de previdência social e aos seus fundos previdenciários</a:t>
            </a:r>
            <a:r>
              <a:rPr lang="pt-BR" sz="6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6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6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(Incluído pela Lei nº 13.846/19)</a:t>
            </a:r>
            <a:endParaRPr lang="pt-BR" sz="6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8000" dirty="0">
              <a:effectLst/>
              <a:ea typeface="Times New Roman" panose="02020603050405020304" pitchFamily="18" charset="0"/>
            </a:endParaRPr>
          </a:p>
          <a:p>
            <a:pPr algn="just">
              <a:buNone/>
            </a:pPr>
            <a:endParaRPr lang="pt-BR" sz="3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ECF389-0428-E945-C036-E23C49C92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169082" y="6257108"/>
            <a:ext cx="2132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sz="14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8071AB1-0AB8-99DA-A19C-1B680F25497A}"/>
              </a:ext>
            </a:extLst>
          </p:cNvPr>
          <p:cNvSpPr txBox="1">
            <a:spLocks/>
          </p:cNvSpPr>
          <p:nvPr/>
        </p:nvSpPr>
        <p:spPr>
          <a:xfrm>
            <a:off x="1118093" y="236180"/>
            <a:ext cx="6994061" cy="40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t-BR" sz="3600" b="1" cap="all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CERTIFICADO DE REGULARIDADE PREVIDENCIÁRIA – CRP</a:t>
            </a:r>
            <a:endParaRPr lang="pt-BR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59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F2070FC-697F-8C7F-47A0-AAF3F32D2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D0BB29-86C2-23FB-94E4-E443E6F15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06287"/>
            <a:ext cx="11312434" cy="5277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Relacionados à Fiscalização dos RPPS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Caráter contributivo - Repasse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7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 que tem por objetivo aferir a conformidade do repasse à unidade </a:t>
            </a:r>
            <a:r>
              <a:rPr lang="pt-BR" sz="17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pt-BR" sz="17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estora do RPPS das contribuições previdenciárias correntes e das parcelas de parcelamentos, em havendo. </a:t>
            </a:r>
            <a:endParaRPr lang="pt-BR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7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verificação do cumprimento deste critério é realizada via </a:t>
            </a:r>
            <a:r>
              <a:rPr lang="pt-BR" sz="17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auditoria indireta</a:t>
            </a:r>
            <a:r>
              <a:rPr lang="pt-BR" sz="17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quando </a:t>
            </a:r>
            <a:r>
              <a:rPr lang="pt-BR" sz="17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ente envia o </a:t>
            </a:r>
            <a:r>
              <a:rPr lang="pt-BR" sz="17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Demonstrativo de Informações Previdenciárias e Repasses </a:t>
            </a:r>
            <a:r>
              <a:rPr lang="pt-BR" sz="17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pt-BR" sz="17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DIPR e também </a:t>
            </a:r>
            <a:r>
              <a:rPr lang="pt-BR" sz="17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meio de procedimento de fiscalização realizada por auditor fiscal em exercício no MPS.</a:t>
            </a:r>
            <a:endParaRPr lang="pt-BR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7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Caso seja verificada alguma inconformidade no recolhimento das contribuições ou de parcelas de parcelamentos, é instaurado Processo Administrativo Previdenciário (PAP) para discussão contenciosa da irregularidade no âmbito administrativo.</a:t>
            </a:r>
            <a:endParaRPr lang="pt-BR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7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7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Constituição Federal, art. 40, caput; Lei nº 9.717/98, art. 1º, inciso II; Portaria MTP nº 1.467/2022, </a:t>
            </a:r>
            <a:r>
              <a:rPr lang="pt-BR" sz="17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arts</a:t>
            </a:r>
            <a:r>
              <a:rPr lang="pt-BR" sz="17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7º, inciso II, alínea "a", art. 247, caput, inciso I e art. 250, caput, inciso III.</a:t>
            </a:r>
            <a:endParaRPr lang="pt-BR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34F59B-98CC-0DA1-EDC4-B55700536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07200FF-36A8-B00B-4C1F-E8663F6E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B8191A-7CF6-2F3F-E76D-92E5DC755BD1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2706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259C6FD-B80F-C622-CE2E-6AEDA3C47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4C0AE0-E407-0020-3B2B-606667C15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23" y="1188719"/>
            <a:ext cx="11528251" cy="5394961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Relacionados à Fiscalização dos RPPS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Existência e funcionamento de unidade gestora e regime próprio únicos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ritério instituído com o objetivo de aferir a existência, em cada ente federativo, de apenas um RPPS e de uma única Unidade Gestora.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Compreende-se como RPPS aquele instituído por lei que assegure, exclusivamente aos servidores públicos titulares de cargo efetivo, mantido pelos entes federativos, os benefícios de aposentadoria e pensão por morte. 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Unidade Gestora consiste na entidade ou órgão integrante da estrutura da Administração Pública de cada ente federativo que tenha por finalidade a administração, o gerenciamento e a operacionalização do RPPS, incluindo a arrecadação e gestão de recursos e fundos previdenciários, a concessão, o pagamento e a manutenção dos benefícios. 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verificação do cumprimento deste critério é realizada por meio de procedimento de fiscalização realizada por </a:t>
            </a:r>
            <a:r>
              <a:rPr lang="pt-BR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auditor fiscal em exercício no MPS </a:t>
            </a:r>
            <a:r>
              <a:rPr lang="pt-BR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 por meio de análise da legislação encaminhada por meio do GESCON</a:t>
            </a:r>
            <a:r>
              <a:rPr lang="pt-BR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15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Constituição Federal, art. 40, § 20; Emenda Constitucional nº 103, art. 9º, § 6º; Portaria MTP nº 1.467/2022, art. 71, art. 247, caput, inciso V e art. 250, caput, incisos II e III.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E7096D-CB83-244C-126F-971F5A7C5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F51F5FD-3C2D-7220-5123-AF067AA6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3CCC4E-7C93-6A5C-7910-75493ADCA948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4280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31AE43D-5D08-AA67-E2BA-D94B0A955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426E5A-358E-D403-F65B-5BA38E99F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23" y="1048625"/>
            <a:ext cx="11528251" cy="55350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Relacionados à Fiscalização dos RPPS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Requisitos para os dirigentes, membros titulares dos conselhos deliberativo e fiscal e do comitê de investimentos do RPPS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 instituído para verificar se os Dirigentes e membros do Conselho Deliberativo, do Conselho Fiscal e do Comitê de Investimentos cumprem os requisitos para nomeação e permanência na função previstos no art. 8º-B da Lei nº 9.717/98. 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observância deste critério tornou-se exigível, para fins de reconhecimento da regularidade previdenciária, </a:t>
            </a:r>
            <a:r>
              <a:rPr lang="pt-BR" sz="1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partir de 31/07/2024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exceto para </a:t>
            </a:r>
            <a:r>
              <a:rPr lang="pt-BR" sz="1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gestor de recursos e maioria dos membros do Comitê de Investimentos que já há exigência e verificação desde 2011 e 2014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respectivamente. 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comprovações são efetuadas pelo ente federativo diretamente no sistema CADPREV com o envio do </a:t>
            </a: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Demonstrativo das Aplicações e Investimentos dos Recursos - DAIR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 informações do gestor de recursos e membros do Comitê de Investimentos e em campo espec</a:t>
            </a:r>
            <a:r>
              <a:rPr lang="pt-BR" sz="15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ífico no CADPREV, com o envio 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 documentos, certidões que, após análise, são ou não validados para verificação dos demais profissionais. As certificações são enviadas diretamente pela entidade certificadora.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verificação do cumprimento deste critério é realizada via </a:t>
            </a:r>
            <a:r>
              <a:rPr lang="pt-BR" sz="16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auditoria indireta</a:t>
            </a: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quando </a:t>
            </a:r>
            <a:r>
              <a:rPr lang="pt-BR" sz="16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ente envia as informações e também </a:t>
            </a: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meio de procedimento de fiscalização realizada por auditor fiscal em exercício no MPS.</a:t>
            </a:r>
            <a:endParaRPr lang="pt-B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 Lei nº 9.717/98, art. 8º B; Portaria MTP nº 1.467/22, </a:t>
            </a:r>
            <a:r>
              <a:rPr lang="pt-BR" sz="15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arts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76 a 78, art. 247, caput, inciso VII, § 9º e art. 250, caput, incisos I, II e III.</a:t>
            </a: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D6A748-A8D5-91B5-B854-66EC2DFE3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7626138-0C27-DC82-2A9A-5282E544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BF84E42-88B4-ABC3-8F6C-E6038BDC2AFB}"/>
              </a:ext>
            </a:extLst>
          </p:cNvPr>
          <p:cNvSpPr txBox="1"/>
          <p:nvPr/>
        </p:nvSpPr>
        <p:spPr>
          <a:xfrm>
            <a:off x="9437530" y="6433277"/>
            <a:ext cx="2132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930609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AF74B5A-0ECB-4DE7-0753-4A3E8BCAD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179A02-C528-0525-C7E4-439A987FC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06287"/>
            <a:ext cx="11312434" cy="5277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Relacionados à Fiscalização dos RPPS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Utilização dos recursos previdenciários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7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 instituído com o objetivo de verificar se os valores dos recursos previdenciários do RPPS estão sendo utilizados apenas para pagamento de benefícios e custeio administrativo da unidade gestora (taxa de administração). </a:t>
            </a:r>
            <a:endParaRPr lang="pt-BR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7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verificação do cumprimento deste critério é realizada 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meio de análise da legislação encaminhada por meio do GESCON</a:t>
            </a:r>
            <a:r>
              <a:rPr lang="pt-B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pt-BR" sz="17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auditoria indireta, quando </a:t>
            </a:r>
            <a:r>
              <a:rPr lang="pt-BR" sz="17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ente envia o DIPR e também </a:t>
            </a:r>
            <a:r>
              <a:rPr lang="pt-BR" sz="17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meio de procedimento de fiscalização realizada por auditor fiscal em exercício no MPS.</a:t>
            </a:r>
            <a:endParaRPr lang="pt-BR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7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Caso seja verificada a utilização indevida dos recursos previdenciários</a:t>
            </a:r>
            <a:r>
              <a:rPr lang="pt-BR" sz="17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é </a:t>
            </a:r>
            <a:r>
              <a:rPr lang="pt-BR" sz="17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instaurado Processo Administrativo Previdenciário (PAP) para discussão contenciosa da irregularidade no âmbito administrativo.</a:t>
            </a:r>
            <a:endParaRPr lang="pt-BR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7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7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Constituição Federal, art. 167, inciso XII; Lei nº 9.717/98, art. 1º, inciso III; Portaria MTP nº 1.467/2022, </a:t>
            </a:r>
            <a:r>
              <a:rPr lang="pt-BR" sz="17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arts</a:t>
            </a:r>
            <a:r>
              <a:rPr lang="pt-BR" sz="17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81 a 84, art. 247, caput, inciso VIII e art. 250, caput, inciso III.</a:t>
            </a:r>
            <a:endParaRPr lang="pt-BR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24C47AD-7CC6-CCC0-B63F-61DCDF4AE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2BBA51D-9FE3-3AC0-121A-30072648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40FB84-CC8A-E0ED-310B-85EBE405BE6B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2037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EAEAFFA-DCBA-0435-0DB1-3F2D061A9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538EDE-188E-474A-171F-7C00D78BE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23" y="1306287"/>
            <a:ext cx="11528251" cy="5277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 referente ao Equilíbrio Financeiro e Atuarial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Equilíbrio Financeiro e Atuarial - Encaminhamento NTA, DRAA e resultados das análises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entes federativos devem encaminhar à SRPC, anualmente, o Demonstrativo de Resultado da Avaliação Atuarial (DRAA), que contempla as principais informações da avaliação atuarial do RPPS em cada ano, dentre eles: valores atuais dos compromissos, as provisões matemáticas, o resultado, que pode ser superavitário, equilibrado ou deficitário, o custo total dos benefícios, o custo dos benefícios em relação à folha de remuneração, o plano de custeio anual a ser aplicado, as estatísticas da massa de segurados avaliada, o fluxo atuarial resumido de receitas e despesas, parecer atuarial.</a:t>
            </a:r>
            <a:endParaRPr lang="pt-B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 base nessas informações, além de outras complementares eventualmente solicitadas ao ente federativo, </a:t>
            </a:r>
            <a:r>
              <a:rPr lang="pt-BR" sz="16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realizado </a:t>
            </a: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monitoramento da manutenção ou não do equilíbrio financeiro e atuarial de cada RPPS, condição que está prevista no art. 40 da CF.</a:t>
            </a:r>
            <a:endParaRPr lang="pt-B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 Constituição Federal, art. 40, caput; Lei 9.717/98, art. 1º, caput e art. 9º, parágrafo único; Portaria MTP nº 1.467/2022, art. 25, art. 241, caput, III, art. 247, caput, inciso III e art. 250, caput, I a III.</a:t>
            </a:r>
            <a:endParaRPr lang="pt-B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27F436-726E-F361-2D5E-42886503E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ECBF5A1-A455-282C-8329-1D1B5163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ED41BB-C074-048A-98FC-47D79E59E8FB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4097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B0FB5A9-698F-D8FE-3BFE-BA2BD99C6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FE4000-39B1-9600-0AE3-88E3F5900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06287"/>
            <a:ext cx="11312434" cy="5277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 referente às Informações Contábeis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Envio das informações e dados contábeis, orçamentários e fiscais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exigência de encaminhamento, </a:t>
            </a:r>
            <a:r>
              <a:rPr lang="pt-BR" sz="1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pelos entes federativos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das informações/dados contábeis, orçamentários e fiscais permite verificar se os procedimentos contábeis praticados se encontram pautados nos fundamentos da Contabilidade Pública, nos Princípios Fundamentais de Contabilidade (PFC) e pelas Normas Brasileiras de Contabilidade Aplicadas ao Setor Público (</a:t>
            </a:r>
            <a:r>
              <a:rPr lang="pt-BR" sz="15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NBCasp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cumprimento deste critério, </a:t>
            </a:r>
            <a:r>
              <a:rPr lang="pt-BR" sz="1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entes 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devem encaminhar, por meio do Sistema de Informações Contábeis e Fiscais do Setor Público Brasileiro - SICONFI, até o último dia de cada mês, relativamente ao mês anterior, a Matriz de saldos Contábeis (MSC) atentando às regras contantes do Manual de Contabilidade Aplicada ao Setor Público (</a:t>
            </a:r>
            <a:r>
              <a:rPr lang="pt-BR" sz="15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MCasp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e a estrutura do Plano de Contas Aplicado ao Setor Público (PCASP). 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envio das informações por meio do SICONFI passou a ser exigido a partir da competência janeiro de 2018, para os Estados, Distrito Federal e Capitais, e da competência de julho de 2018, para os demais Municípios.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Lei nº 9.717/98, art. 9º, parágrafo único; Portaria MTP nº 1.467/2022, art. 85, art. 241, caput, inciso V, alínea "a", art. 247, caput, inciso XIII e art. 250, caput, incisos I e II.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0417B8-C1E8-5B3D-8EC6-3442D7857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AE1BEAE-912D-663C-D69C-D52B2D7A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94EBE5B-E93C-B257-7297-2897CE04F7D2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9697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470E26C-69BF-D3F3-E445-2883D5174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39C3F8-28A0-6B4E-87FA-32F1AAEC0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23" y="956345"/>
            <a:ext cx="11722157" cy="56273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referentes às Informações Previdenciárias e Repasses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Demonstrativo de Informações Previdenciárias e Repasses - DIPR - Consistência e Caráter Contributivo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Demonstrativo de Informações Previdenciárias e Repasses - DIPR é o documento gerado no CADPREV, destinado ao envio das bases de cálculo, dos valores arrecadados e de outras informações necessárias à verificação do caráter contributivo e da utilização dos recursos previdenciários dos RPPS.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critério “Demonstrativo de Informações Previdenciárias e Repasses - DIPR - Consistência e Caráter Contributivo” foi instituído com o objetivo de se verificar, dentre outros, a regularidade do recolhimento das contribuiç</a:t>
            </a:r>
            <a:r>
              <a:rPr lang="pt-BR" sz="14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ões </a:t>
            </a: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previdenciárias patronais (normal e suplementar), das contribuições retidas dos servidores, dos aposentados e dos pensionistas, o pagamento das parcelas de parcelamentos firmados entre o ente e o RPPS e a utilização dos recursos previdenciários. 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análise da regularidade deste critério é feita automaticamente pelo próprio sistema </a:t>
            </a:r>
            <a:r>
              <a:rPr lang="pt-BR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Cadprev</a:t>
            </a: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 partir da verificação da consistência das informações declaradas, e mediante fiscalização do auditor fiscal, circunstância em que é aberta discussão contenciosa para confirmação da irregularidade apontada. 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regularidade deste critério está condicionada à regularidade do critério "Demonstrativo de Informações Previdenciárias e Repasses - DIPR - Encaminhamento". Assim, caso não tenha havido o envio do DIPR, o critério “Demonstrativo de Informações Previdenciárias e Repasses - DIPR - Consistência e Caráter Contributivo” também fica na situação irregular no Extrato Previdenciário.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 Lei 9.717/98, art. 1°, incisos II e III e art. 9º, parágrafo único; Portaria MTP nº 1.467/2022, art. 7º, caput, inciso II, art. 81, art. 247, caput, inciso I e art. 250, caput, incisos I e III.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7DC98B-8C96-213F-3A29-3C291725F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A6164AE-E99A-E94E-D07F-EB490C52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F025F2F-88F4-DD1F-3481-E3011189C77E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0421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41C6FBB-D86C-C2AB-4DDB-95E1B5DA8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6ED628-72AA-CB45-D3AF-0F68D0E83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65403"/>
            <a:ext cx="11312434" cy="551827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referentes às Informações Previdenciárias e Repasses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Demonstrativo de Informações Previdenciárias e Repasses - DIPR – Encaminhamento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ritério instituído com o objetivo de se controlar o envio do DIPR a </a:t>
            </a:r>
            <a:r>
              <a:rPr lang="pt-BR" sz="1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cada bimestre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apresentando situação irregular no Extrato Previdenciário quando o ente deixar de encaminhar o DIPR da competência exigida. O controle do envio é feito automaticamente pelo CADPREV. 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DIPR deverá ser enviado até o último dia do mês seguinte ao encerramento de cada bimestre, e é assinado digitalmente, no próprio CADPREV, pelo agente público responsável pela veracidade das informações. 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Necessário </a:t>
            </a:r>
            <a:r>
              <a:rPr lang="pt-BR" sz="15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envio também da 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declaração de veracidade. Alguns entes, embora enviam o DIPR tempestivamente, ficam irregulares no critério DIPR Encaminhamento pela falta do envio da Declaração de Veracidade. A Declaração de Veracidade é o documento no qual os representantes legais do ente e da unidade gestora atestam que as informações constantes do DIPR refletem a realidade e de que não houve a inserção de informações falsas ou omissão de informações.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Lei 9717/98, </a:t>
            </a:r>
            <a:r>
              <a:rPr lang="pt-BR" sz="15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arts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1°, II e 9º, parágrafo único; Portaria MTP nº 1.467/2022, art. 7º, caput, inciso II, art. 241, caput, inciso V, alínea "b", art. 247, caput, incisos I e XIII e art. 250, I.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30EA539-7644-4A66-5AF1-07F4AA2A0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74669BF-AAA3-0158-E648-D4D83B350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2E61287-1E96-2533-6CA6-3D08C8E0BC1E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780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0702572-CBDA-6D9A-7500-15A01AE10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171476-813F-9C17-BEB9-438333E24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57013"/>
            <a:ext cx="11312434" cy="5526667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referentes aos Investimentos dos Recursos Previdenciários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Demonstrativo da Política de Investimentos - DPIN – Consistência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Demonstrativo da Política de Investimentos - DPIN é o documento por meio do qual os entes federativos comprovam a elaboração da política anual de </a:t>
            </a:r>
            <a:r>
              <a:rPr lang="pt-BR" sz="16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investimentos</a:t>
            </a: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conforme previsão estabelecida na Resolução do Conselho Monetário Nacional nº 4.963/21.</a:t>
            </a:r>
            <a:endParaRPr lang="pt-B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política anual de investimentos dos recursos deve contemplar, dentre outras exigências, as diretrizes para a administração financeira do RPPS e as estratégias de alocação dos recursos previdenciários, com o estabelecimento dos limites máximos de aplicações entre os segmentos, de acordo com o perfil das obrigações do plano de benefícios, visando à busca e manutenção do equilíbrio financeiro e atuarial.</a:t>
            </a:r>
            <a:endParaRPr lang="pt-B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análise da regularidade deste critério é feita pelo próprio sistema </a:t>
            </a:r>
            <a:r>
              <a:rPr lang="pt-BR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Cadprev</a:t>
            </a: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 partir da verificação da consistência das informações declaradas ou mediante fiscalização por auditor fiscal, circunstância em que é aberta discussão contenciosa para confirmação da irregularidade apontada e, ainda, por meio de notificações. </a:t>
            </a:r>
            <a:endParaRPr lang="pt-B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Lei nº 9.717/98, art. 1º, § 1º, art. 6°, inciso IV e art. 9º, parágrafo único; Resolução CMN nº 4.963/2021, art. 4º; Portaria MTP nº 1.467/2022, art. 101, art. 102 e art. 250, caput, inciso I e II.</a:t>
            </a:r>
            <a:endParaRPr lang="pt-B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D8D259-FAD6-FC71-03E1-FE74A2C55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AF6106A-772C-F4D3-711E-9F24DF34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8CFF09A-36E3-835E-A1EB-C5B358B104A4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6189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B4C9DF9-CE30-DF41-56B3-F560BA74A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19E7D1-3323-EB62-0E74-1D2FEE30A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23" y="1031847"/>
            <a:ext cx="11528251" cy="5551834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referentes aos Investimentos dos Recursos Previdenciários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6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Demonstrativo da Política de Investimentos - DPIN – Encaminhamento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critério “Demonstrativo da Política de Investimentos - DPIN - Encaminhamento” </a:t>
            </a:r>
            <a:r>
              <a:rPr lang="pt-BR" sz="16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 o objetivo de </a:t>
            </a: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controlar o envio anual do DPIN e apresenta situação irregular no Extrato Previdenciário quando o ente federativo não realiza esse encaminhamento. 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DPIN relativo ao exercício seguinte deverá ser enviado </a:t>
            </a:r>
            <a:r>
              <a:rPr lang="pt-BR" sz="16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até o dia 31/12 de cada ano </a:t>
            </a: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juntamente com a Política de Investimentos aprovada pelo Conselho Deliberativo do RPPS. O envio deverá ser feito por meio do CADPREV e o documento assinado digitalmente, no próprio sistema, pelo agente público responsável pela veracidade das informações.</a:t>
            </a:r>
            <a:endParaRPr lang="pt-B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Além do demonstrativo, necessário enviar a declaração de veracidade. Alguns entes, embora enviam o DIPR tempestivamente, ficam irregulares no critério DIPR Encaminhamento pela falta do envio da Declaração de Veracidade.</a:t>
            </a:r>
            <a:endParaRPr lang="pt-B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Lei 9.717/98, art. 1º, § 1º, art. 6°, inc. IV e art. 9º, § único; Res. CMN 4.963/21, art. 4º e art. 29; Port. MTP 1.467/22, art. 101, § 4º, art. 102, art. 241, IV, "a", art. 247, XIII e art. 250, I.</a:t>
            </a:r>
            <a:endParaRPr lang="pt-B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FC2BE3-B963-08ED-9B71-9C637E6BD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F9A71E5-2C58-1578-0045-C37CE0329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F74BA4-9120-E535-354D-331094249AB3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305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801EE2-C651-59E7-8050-11FFDCD89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72E87-CE14-4868-4696-156D6F26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437134"/>
            <a:ext cx="10958574" cy="9475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5F7A38-6ECD-66C3-DAC8-F0403F06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989901"/>
            <a:ext cx="11351623" cy="543795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7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Lei 9.717/1998 Art. 7º O descumprimento do disposto nesta Lei pelos Estados, Distrito Federal e Municípios e pelos respectivos fundos, implicará, a partir de 1º de julho de 1999:</a:t>
            </a:r>
            <a:endParaRPr lang="pt-BR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7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- suspensão das transferências voluntárias de recursos pela União;</a:t>
            </a:r>
            <a:endParaRPr lang="pt-BR" sz="7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7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II - impedimento para celebrar acordos, contratos, convênios ou ajustes, bem como receber empréstimos, financiamentos, avais e subvenções em geral de órgãos ou entidades da Administração direta e indireta da União;</a:t>
            </a:r>
            <a:endParaRPr lang="pt-BR" sz="7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7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III - suspensão de empréstimos e financiamentos por instituições financeiras federais</a:t>
            </a:r>
            <a:r>
              <a:rPr lang="pt-BR" sz="7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7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 art. 1º da EC nº 103/19 incluiu no art. 167 da CF que trata sobre o fundamento do CRP, o inc. XIII:</a:t>
            </a:r>
            <a:endParaRPr lang="pt-BR" sz="7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7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Art. 167. São vedados: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7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(...)</a:t>
            </a:r>
            <a:endParaRPr lang="pt-BR" sz="7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7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XIII - </a:t>
            </a:r>
            <a:r>
              <a:rPr lang="pt-BR" sz="7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transferência voluntária de recursos, a concessão de avais, as garantias e as subvenções pela União e a concessão de empréstimos e de financiamentos por instituições financeiras federais aos Estados, ao Distrito Federal e aos Municípios </a:t>
            </a:r>
            <a:r>
              <a:rPr lang="pt-BR" sz="72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 hipótese de descumprimento das regras gerais de organização e de funcionamento de regime próprio de previdência social</a:t>
            </a:r>
            <a:r>
              <a:rPr lang="pt-BR" sz="7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8000" dirty="0">
              <a:effectLst/>
              <a:ea typeface="Times New Roman" panose="02020603050405020304" pitchFamily="18" charset="0"/>
            </a:endParaRPr>
          </a:p>
          <a:p>
            <a:pPr algn="just">
              <a:buNone/>
            </a:pPr>
            <a:endParaRPr lang="pt-BR" sz="3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C8EDBF3-045D-79A5-D805-A6AB84397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5EE42C1-D0E3-0785-587B-EEAB18FB68DA}"/>
              </a:ext>
            </a:extLst>
          </p:cNvPr>
          <p:cNvSpPr txBox="1">
            <a:spLocks/>
          </p:cNvSpPr>
          <p:nvPr/>
        </p:nvSpPr>
        <p:spPr>
          <a:xfrm>
            <a:off x="1118093" y="226947"/>
            <a:ext cx="6994061" cy="40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t-BR" sz="3600" b="1" cap="all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CERTIFICADO DE REGULARIDADE PREVIDENCIÁRIA – CRP</a:t>
            </a:r>
            <a:endParaRPr lang="pt-BR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5405444-8390-B93B-D9A5-C677AB65375F}"/>
              </a:ext>
            </a:extLst>
          </p:cNvPr>
          <p:cNvSpPr txBox="1"/>
          <p:nvPr/>
        </p:nvSpPr>
        <p:spPr>
          <a:xfrm>
            <a:off x="9169082" y="6257108"/>
            <a:ext cx="2132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192628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242FD16-18F7-23A8-1463-F23CB4811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EFAE7-DF57-3C29-FC36-683312574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48625"/>
            <a:ext cx="11312434" cy="55350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referentes aos Investimentos dos Recursos Previdenciários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Demonstrativo das Aplicações e Investimentos dos Recursos - DAIR – Consistência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Demonstrativo das Aplicações e Investimentos dos Recursos – DAIR é o documento por meio do qual os entes federativos prestam informações sobre a gestão dos recursos previdenciários, incluindo as aplicações existentes e novas aplicações e seus enquadramentos nos limites da Resolução CMN nº 4.963/2021 e na Política de Investimentos, a adoção dos procedimentos normativos previstos para a mitigação de riscos e a qualificação dos responsáveis pelos investimentos e dos membros do Comitê de Investimentos.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meio do DAIR, os entes federativos apresentam os dados analíticos das aplicações dos recursos do RPPS. O DAIR se refere às aplicações financeiras dos recursos do RPPS, que devem observar as normas do CMN, hoje a Resolução 4.963/2021, conforme dispõe os </a:t>
            </a:r>
            <a:r>
              <a:rPr lang="pt-BR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arts</a:t>
            </a: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114, 150, 241, IV, "b" da Portaria nº 1.467/2022. Mesmo não havendo recursos em fundos destinados à aplicação/investimentos, o Ente deverá providenciar o envio do referido DAIR.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DAIR e a Declaração de Veracidade devem ser encaminhados mensalmente, até o </a:t>
            </a:r>
            <a:r>
              <a:rPr lang="pt-BR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último dia de cada mês</a:t>
            </a: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relativamente às informações das aplicações do mês anterior. A declaração de veracidade é um documento no qual os representantes legais do Ente e da unidade gestora atestam que as informações constantes do Demonstrativo refletem a realidade e de que não houve a inserção de informações falsas ou omissão de informações. 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Lei 9.717/98, art. 1º, § 1º, art. 6°, IV e art. 9º, § único; Res. CMN 4.963/21, art. 29; Portaria MTP nº 1.467/22, art. 114, § único, art. 247, caput, inciso XIII e art. 250, caput, inciso I e II.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2E9F9A-283C-42E4-3D28-1ACB284C6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E5ECE77-EC6C-963A-BD3E-11806341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76BBE65-ED55-E732-3EC2-1ACC8E420732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9070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54623FB-5B5B-D3DE-ADF2-C30F1881B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3EF173-D7C7-F7AE-27E1-DD29F81E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06287"/>
            <a:ext cx="11312434" cy="5277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referentes aos Investimentos dos Recursos Previdenciários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Demonstrativo das Aplicações e Investimentos dos Recursos - DAIR – Encaminhamento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critério Demonstrativo das Aplicações e Investimentos dos Recursos - DAIR - Encaminhamento foi instituído com o objetivo de controlar o envio mensal do DAIR e apresenta situação irregular no Extrato Previdenciário quando o ente federativo não realiza esse encaminhamento. O controle do envio é feito automaticamente pelo CADPREV. 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DAIR deverá ser enviado </a:t>
            </a:r>
            <a:r>
              <a:rPr lang="pt-BR" sz="1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mensalmente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até o último dia do mês seguinte ao encerramento de cada competência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 é assinado digitalmente, no próprio CADPREV, pelo agente público responsável pela veracidade das informações. 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Lei 9.717/98, art. 1º, § 1º, art. 6°, IV e art. 9º, § único; Res. CMN 4.963/21, art. 29; Portaria MTP nº 1.467/22, art. 114, § único, art. 247, caput, inciso XIII e art. 250, caput, inciso I e II.</a:t>
            </a:r>
            <a:endParaRPr lang="pt-BR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0915A4E-BE78-A0B1-0C16-0359657D8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FA99646-3879-EB97-8EA5-1567725A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ED60C2A-FDB9-E879-DACD-808C5FB83231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5070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B491554-E1DE-9FC9-DAA8-8081E85CB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2A73CF-8E57-DE87-DDF8-77A2EF3DC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7" y="1065403"/>
            <a:ext cx="11811699" cy="551827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referentes à Previdência Complementar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Instituição do regime de previdência complementar - Aprovação da lei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 a promulgação da EC nº 103/2019, tornou-se obrigatória a instituição do Regime de Previdência Complementar (RPC) no âmbito da entes com RPPS. A norma concedeu o prazo de 2 anos, contados da sua promulgação, para que fosse adotada essa providência.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entes federativos que possuam servidores com remuneração superior ao teto do RGPS, a criação do RPC somente estará completa com a sua efetiva operacionalização. Para tanto, além da edição de lei criando o RPC, é necessária também a aprovação, pela PREVIC, entidade competente para a fiscalização e supervisão das atividades das EFPC, de convênio de adesão a um plano de benefícios, sendo este o motivo pelo qual há 2 critérios relacionados ao tema.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critério “Instituição do regime de previdência complementar - Aprovação da lei” foi instituído com o objetivo de verificar se houve a criação por lei do RPC pelos entes.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comprovação é feita pelo ente federativo com o envio, pelo GESCON, de lei local instituindo o RPC que atenda ao disposto nas normas gerais aplicáveis e o envio deve ocorrer independentemente da existência de servidores filiados ao RPPS com remuneração acima do limite máximo estabelecido para os benefícios do RGPS. 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 Constituição Federal, art. 40, §§ 14 a 16; EC nº 103/2019, art. 9º, § 6º; Portaria MTP nº 1.467/2022, art. 158, art. 241, caput, VII, "a", art. 247, caput, X, § 7º, I e art. 250, caput, I e II e § 2º.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1B83FDB-A6E2-3A5D-7999-5B35088C5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340B5AF-F319-246A-EA1C-E13CB299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AABF08B-E303-7185-168A-BB9F6746DC3F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1433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3B7D586-3531-8FA1-C5A9-DAFEC9F7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6CD5DA-C264-2892-7B4C-6AAC54E05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06287"/>
            <a:ext cx="11312434" cy="5277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referentes à Previdência Complementar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</a:t>
            </a:r>
            <a:r>
              <a:rPr lang="pt-BR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Instituição do regime de previdência complementar- Aprovação e operacionalização do convênio de adesão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critério “Instituição do regime de previdência complementar- Aprovação e operacionalização do convênio de adesão” foi instituído com o objetivo de verificar se os entes federativos que possuem servidores com remuneração acima do teto do RGPS providenciaram a adesão a Plano de Benefícios de EFPC autorizado pela PREVIC, tornando vigente e o RPC.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comprovação do atendimento a este critério somente é requerida dos entes federativos que declararem, no Demonstrativo das Informações Previdenciárias e Repasses - DIPR, a existência de novos servidores com remuneração acima do teto, após a instituição do RPC por lei.</a:t>
            </a:r>
          </a:p>
          <a:p>
            <a:pPr marL="0" indent="0" algn="just">
              <a:buNone/>
            </a:pPr>
            <a:r>
              <a:rPr lang="pt-BR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verificação é feita pelo sistema, automaticamente. Sendo informada tal situação, o critério “Instituição do regime de previdência complementar – Aprovação e </a:t>
            </a:r>
            <a:r>
              <a:rPr lang="pt-BR" sz="1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operacionalização</a:t>
            </a:r>
            <a:r>
              <a:rPr lang="pt-BR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do convênio de adesão” fica irregular até que seja demonstrada a aprovação e a devida operacionalização em até 180 dias, pela PREVIC, do convênio de adesão a Plano de Benefícios de EFPC, comprovação que dispensa qualquer atuação do ente federativo, sendo feita a anotação da regularidade diretamente pelo Departamento do Regime de Previdência Complementar logo que concluído o processo com a aprovação convênio pela PREVIC </a:t>
            </a:r>
            <a:r>
              <a:rPr lang="pt-BR" sz="1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 a devida informação de sua operacionalização</a:t>
            </a:r>
            <a:r>
              <a:rPr lang="pt-BR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4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Constituição Federal, art. 40, §§ 14 a 16; EC 103/19, art. 9º, § 6º; Port. </a:t>
            </a:r>
            <a:r>
              <a:rPr lang="en-AU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MTP 1.467/22, arts. 158 e 241, caput, inc. VII, </a:t>
            </a:r>
            <a:r>
              <a:rPr lang="en-AU" sz="1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alínea</a:t>
            </a:r>
            <a:r>
              <a:rPr lang="en-AU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"b", art. 247, caput, inc. </a:t>
            </a:r>
            <a:r>
              <a:rPr lang="pt-BR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X e § 7º, inc. II e art. 250, caput, incisos I e II e § 2º</a:t>
            </a:r>
            <a:r>
              <a:rPr lang="pt-BR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BD4B31-9540-FDA4-8743-ADBFD5E36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06190EA-BD98-0D5E-2CE8-D2C133A1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412914-0F1C-FA52-09FC-572DA44285A7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6892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5EBEF73-B820-0A62-42EE-664C185E0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FAB357-78BD-B80B-1677-53EDE581E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06287"/>
            <a:ext cx="11312434" cy="5277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referentes à Compensação Previdenciária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Operacionalização da compensação previdenciária - Termo de Adesão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critério “Operacionalização da compensação previdenciária - Termo de Adesão” foi instituído com o objetivo de verificar se o ente federativo 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aderiu formalmente ao procedimento da compensação previdenciária</a:t>
            </a:r>
            <a:r>
              <a:rPr lang="pt-B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prova da adesão ao sistema da compensação financeira é feita com o envio, pelo GESCON, do documento “Termo de Adesão” devidamente assinado pelo representante do ente federativo.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Constituição Federal, art.40, §9º e art. 201, §§ 9º e 9º-A; Lei 9.717/98, art.1º , § 2º; Dec. 10.188, art.10, § 1º e art.25; Portaria 15.829/2020, art. 5º, § 3º; Portaria 1.467/2022, art. 247, caput, XI, art. 250, caput, I e II e § 2º e art. 283.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9E35D2-17B0-E209-9429-4DEA70C03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7B17FCB-072F-0444-ABB5-62CA8769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3272975-0AF0-F634-0CDD-4130FC232386}"/>
              </a:ext>
            </a:extLst>
          </p:cNvPr>
          <p:cNvSpPr txBox="1"/>
          <p:nvPr/>
        </p:nvSpPr>
        <p:spPr>
          <a:xfrm>
            <a:off x="9169082" y="6257108"/>
            <a:ext cx="2132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67899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0D3D8C2-CB93-873D-5AA7-F95C4C587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D69C1B-8F19-2409-036E-7E645BAC7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06287"/>
            <a:ext cx="11312434" cy="5277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Critérios referentes à Compensação Previdenciária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Critério: Operacionalização da compensação previdenciária - Contrato com empresa de tecnologia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pt-BR" sz="125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critério “Operacionalização da compensação previdenciária - Contrato com empresa de tecnologia” foi instituído com o objetivo de verificar se o ente federativo tem contrato firmado com a DATAPREV para utilização do COMPREV, condição para operacionalização da compensação financeira entre regimes de previdência.</a:t>
            </a:r>
            <a:endParaRPr lang="pt-BR" sz="12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pt-BR" sz="125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§§ 9º e 9º-A do art. 201 da Constituição Federal asseguram a contagem recíproca, entre regimes de previdência, do tempo de contribuição e de tempo de serviço militar, circunstância em que os regimes previdenciários se compensarão financeiramente.</a:t>
            </a:r>
            <a:endParaRPr lang="pt-BR" sz="12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25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parâmetros para a compensação financeira entre regimes foram modificados com a edição da Lei nº 13.846, de 18 de junho de 2019, norma que, ao incluir o § 2º no art. 1º da Lei nº 9.717, de 1998, tornou obrigatória a sua operacionalização pelos regimes</a:t>
            </a:r>
            <a:r>
              <a:rPr lang="pt-BR" sz="125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inclusive RPPS entre si, </a:t>
            </a:r>
            <a:r>
              <a:rPr lang="pt-BR" sz="125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 a utilização do sistema COMPREV. O procedimento passou, então, a constituir aspecto cuja observância é condição para reconhecimento da regularidade previdenciária.</a:t>
            </a:r>
            <a:endParaRPr lang="pt-BR" sz="12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25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operacionalização da compensação previdenciária exige, para sua efetivação, que o ente federativo contrate a utilização do COMPREV com a Empresa de Tecnologia e Informações da Previdência Social – DATAPREV e firme termo de adesão ao procedimento junto ao MPS (adesão, critério anterior).</a:t>
            </a:r>
            <a:endParaRPr lang="pt-BR" sz="12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25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comprovação do atendimento a este critério não é feita pelo ente federativo, mas pela DATAPREV, que encaminha, quinzenalmente, à SRPC a relação dos entes que firmaram o contrato.</a:t>
            </a:r>
            <a:endParaRPr lang="pt-BR" sz="12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25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Normativa</a:t>
            </a:r>
            <a:r>
              <a:rPr lang="pt-BR" sz="125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125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t-BR" sz="125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Constituição Federal, art.40, §9º e art. 201, §§ 9º e 9º-A; Lei 9.717/98, art.1º, § 2º; Dec. 10.188, art.10, §1º e art.25; Portaria 15.829/2020, art.5º, §3º; Portaria 1.467/2022, art. 247, caput, XI, art. 250, caput, I e II e § 2º e art. 283.</a:t>
            </a:r>
            <a:endParaRPr lang="pt-BR" sz="12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872EAD-5F5B-34E4-5562-C6382D904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B387EC6-0530-09AB-CB77-DC398066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exigidos para a emissão do CRP constantes </a:t>
            </a:r>
            <a:b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Extrato Previdenciário no CADPREV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u="none" strike="noStrik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7A9A5A3-01BF-9491-B7EE-68DA2C5DCA99}"/>
              </a:ext>
            </a:extLst>
          </p:cNvPr>
          <p:cNvSpPr txBox="1"/>
          <p:nvPr/>
        </p:nvSpPr>
        <p:spPr>
          <a:xfrm>
            <a:off x="9848591" y="6349387"/>
            <a:ext cx="2132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11029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8DAC54F-A725-48DA-66B6-E1949198C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1AC49E-7147-B535-CAEE-F2988123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06287"/>
            <a:ext cx="11312434" cy="5277393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endParaRPr lang="pt-BR" sz="3000" dirty="0"/>
          </a:p>
          <a:p>
            <a:pPr algn="just">
              <a:buFontTx/>
              <a:buChar char="-"/>
            </a:pPr>
            <a:endParaRPr lang="pt-BR" sz="1600" dirty="0"/>
          </a:p>
          <a:p>
            <a:pPr algn="just">
              <a:buFontTx/>
              <a:buChar char="-"/>
            </a:pPr>
            <a:endParaRPr lang="pt-BR" sz="3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3CC540-443B-CBF1-FF0B-1A64B61DB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31AE3AE-14BF-0B1B-7A8B-8A557A04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241189"/>
            <a:ext cx="10958574" cy="9475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</a:rPr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A5C5BE-FEF2-5095-CB63-40F6BCA11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69" y="214885"/>
            <a:ext cx="6687012" cy="664311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3346629-9FCC-E54D-A321-57331568C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509" y="1633144"/>
            <a:ext cx="4129591" cy="28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6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265188-688B-EB22-1552-14F2657C0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A5BA7-76BB-C73A-BFD2-79626CD3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437134"/>
            <a:ext cx="10958574" cy="9475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1066A6-C233-06A2-3144-D8398914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989901"/>
            <a:ext cx="11351623" cy="487532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pt-BR" sz="8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8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8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EC 103/2019 </a:t>
            </a:r>
            <a:r>
              <a:rPr lang="pt-BR" sz="8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Enquanto não editada a LC referida no art. 40, § 22, da CF/88, o art. 9º da EC nº 103/2019 recepcionou todas as disposições da Lei nº 9.717/1998:</a:t>
            </a:r>
            <a:endParaRPr lang="pt-BR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8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Art. 9º Até que entre em vigor lei complementar que discipline o § 22 do art. 40 da Constituição Federal, aplicam-se aos regimes próprios de previdência social o disposto na Lei nº 9.717, de 27 de novembro de 1998, e o disposto neste artigo</a:t>
            </a:r>
            <a:r>
              <a:rPr lang="pt-BR" sz="80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38275" algn="just">
              <a:lnSpc>
                <a:spcPct val="115000"/>
              </a:lnSpc>
              <a:spcAft>
                <a:spcPts val="1000"/>
              </a:spcAft>
            </a:pPr>
            <a:endParaRPr lang="pt-B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8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Após as alterações da Lei nº 13.846/2019, que está em pleno compasso com a EC nº 103/2019, foi estabelecida alteração no art. 9º, inciso IV, da Lei nº 9.717/1998 de modo a contemplar o CRP como documento a atestar o cumprimento das exigências gerais, inclusive para os fins de estabelecimento das sanções do art. 7º.</a:t>
            </a:r>
            <a:endParaRPr lang="pt-BR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8000" dirty="0">
              <a:effectLst/>
              <a:ea typeface="Times New Roman" panose="02020603050405020304" pitchFamily="18" charset="0"/>
            </a:endParaRPr>
          </a:p>
          <a:p>
            <a:pPr algn="just">
              <a:buNone/>
            </a:pPr>
            <a:endParaRPr lang="pt-BR" sz="3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FEBFA98-272D-252D-62A0-C5994797B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B6D0CB8-5F35-11DD-496E-DEE1EFD601F3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FD63A2E-1C82-4348-FC1E-B6EA6B95A041}"/>
              </a:ext>
            </a:extLst>
          </p:cNvPr>
          <p:cNvSpPr txBox="1">
            <a:spLocks/>
          </p:cNvSpPr>
          <p:nvPr/>
        </p:nvSpPr>
        <p:spPr>
          <a:xfrm>
            <a:off x="1118093" y="430143"/>
            <a:ext cx="6994061" cy="40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t-BR" sz="3600" b="1" cap="all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CERTIFICADO DE REGULARIDADE PREVIDENCIÁRIA – CRP</a:t>
            </a:r>
            <a:endParaRPr lang="pt-BR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6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125CE05-1231-48BB-9C86-E3E64DB1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pic>
        <p:nvPicPr>
          <p:cNvPr id="2" name="Imagem 1" descr="Forma&#10;&#10;Descrição gerada automaticamente com confiança baixa">
            <a:extLst>
              <a:ext uri="{FF2B5EF4-FFF2-40B4-BE49-F238E27FC236}">
                <a16:creationId xmlns:a16="http://schemas.microsoft.com/office/drawing/2014/main" id="{AD9455D6-A498-B90C-3727-6A9D2C45F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4FA1686-E4AE-DB05-062E-CADB22552900}"/>
              </a:ext>
            </a:extLst>
          </p:cNvPr>
          <p:cNvSpPr txBox="1"/>
          <p:nvPr/>
        </p:nvSpPr>
        <p:spPr>
          <a:xfrm>
            <a:off x="927463" y="862149"/>
            <a:ext cx="10292987" cy="4306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Certificado de Regularidade Previdenciária - CRP tem por objetivo atestar, conforme aspectos de verificação estabelecidos para cada critério, que o </a:t>
            </a:r>
            <a:r>
              <a:rPr lang="pt-BR" sz="3000" b="1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 cumpre as regras constitucionais e legais voltadas para a gestão do seu RPPS</a:t>
            </a:r>
            <a:r>
              <a:rPr lang="pt-BR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tende a propiciar aos seus segurados e beneficiários uma </a:t>
            </a:r>
            <a:r>
              <a:rPr lang="pt-BR" sz="3000" b="1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gestão voltada à sustentabilidade </a:t>
            </a:r>
            <a:r>
              <a:rPr lang="pt-BR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seu sistema previdenciário em decorrência das </a:t>
            </a:r>
            <a:r>
              <a:rPr lang="pt-BR" sz="3000" b="1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boas práticas de gestão implementadas e mantidas</a:t>
            </a:r>
            <a:r>
              <a:rPr lang="pt-BR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4DEB17-C04D-E5E4-8820-8EEF5641A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7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9E8917-21F7-FEAA-B194-0CACD9F50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8E3FB-1325-52F5-22DB-B90BE5B2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437134"/>
            <a:ext cx="10958574" cy="9475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A94104-F5A4-71F1-86AD-D9CFA7846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989901"/>
            <a:ext cx="11351623" cy="4875324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pt-BR" sz="8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8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6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Exigido para a realização de transferências voluntárias de recursos pela União.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6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Instrumento para a aplicação do inciso XIII, acrescido ao artigo 167 da Constituição Federal com </a:t>
            </a:r>
            <a:r>
              <a:rPr lang="pt-BR" sz="6200" dirty="0">
                <a:ea typeface="Times New Roman" panose="02020603050405020304" pitchFamily="18" charset="0"/>
                <a:cs typeface="Times New Roman" panose="02020603050405020304" pitchFamily="18" charset="0"/>
              </a:rPr>
              <a:t>redação dada </a:t>
            </a:r>
            <a:r>
              <a:rPr lang="pt-BR" sz="6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pela Emenda Constitucional nº 103/2019, com </a:t>
            </a:r>
            <a:r>
              <a:rPr lang="pt-BR" sz="6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exceção </a:t>
            </a:r>
            <a:r>
              <a:rPr lang="pt-BR" sz="6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para transferências relativas às </a:t>
            </a:r>
            <a:r>
              <a:rPr lang="pt-BR" sz="6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ações de educação, saúde e assistência social</a:t>
            </a:r>
            <a:r>
              <a:rPr lang="pt-BR" sz="6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nos termos do § 3º do artigo 25 da Lei Complementar nº 101/2000.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6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certificação de regularidade dos entes federados passa pela análise de </a:t>
            </a:r>
            <a:r>
              <a:rPr lang="pt-BR" sz="62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25 critérios</a:t>
            </a:r>
            <a:r>
              <a:rPr lang="pt-BR" sz="6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6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8000" dirty="0">
              <a:effectLst/>
              <a:ea typeface="Times New Roman" panose="02020603050405020304" pitchFamily="18" charset="0"/>
            </a:endParaRPr>
          </a:p>
          <a:p>
            <a:pPr algn="just">
              <a:buNone/>
            </a:pPr>
            <a:endParaRPr lang="pt-BR" sz="3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41A7331-4B76-9EDD-288B-A7BB44937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8C32A8B-91EF-C666-6253-26BC367935D5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50E273C-41D7-D8B1-1AEA-A73D5615CF7F}"/>
              </a:ext>
            </a:extLst>
          </p:cNvPr>
          <p:cNvSpPr txBox="1">
            <a:spLocks/>
          </p:cNvSpPr>
          <p:nvPr/>
        </p:nvSpPr>
        <p:spPr>
          <a:xfrm>
            <a:off x="1118093" y="430143"/>
            <a:ext cx="6994061" cy="40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t-BR" sz="3600" b="1" cap="all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CERTIFICADO DE REGULARIDADE PREVIDENCIÁRIA – CRP</a:t>
            </a:r>
            <a:endParaRPr lang="pt-BR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9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9636AB-0D1E-2C1B-FF42-CAF033CF9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E6DD0-DC5A-B6EC-DBB4-F7172FF7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437134"/>
            <a:ext cx="10958574" cy="9475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B50C1B-B874-CB5E-D16B-947C9A3BF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989901"/>
            <a:ext cx="11351623" cy="4875324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endParaRPr lang="pt-BR" sz="8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8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8000" dirty="0">
                <a:effectLst/>
                <a:ea typeface="Times New Roman" panose="02020603050405020304" pitchFamily="18" charset="0"/>
              </a:rPr>
              <a:t>Após aproximadamente 2 décadas de discussão, no dia 13/12/2024, o Plenário Virtual do STF concluiu o julgamento do RE 1.007.271, Tema 968 de Repercussão Geral, intitulado: “Competência legislativa da União para dispor sobre normas gerais em matéria previdenciária no que diz respeito ao descumprimento da Lei </a:t>
            </a:r>
            <a:r>
              <a:rPr lang="pt-BR" sz="8000" b="1" dirty="0">
                <a:effectLst/>
                <a:ea typeface="Times New Roman" panose="02020603050405020304" pitchFamily="18" charset="0"/>
              </a:rPr>
              <a:t>9.717/1998 e do Decreto 3.778/2001 </a:t>
            </a:r>
            <a:r>
              <a:rPr lang="pt-BR" sz="8000" dirty="0">
                <a:effectLst/>
                <a:ea typeface="Times New Roman" panose="02020603050405020304" pitchFamily="18" charset="0"/>
              </a:rPr>
              <a:t>pelos demais entes federados.”</a:t>
            </a:r>
          </a:p>
          <a:p>
            <a:pPr marL="0" indent="0" algn="just">
              <a:buNone/>
            </a:pPr>
            <a:endParaRPr lang="pt-BR" sz="8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8000" dirty="0">
                <a:effectLst/>
                <a:ea typeface="Times New Roman" panose="02020603050405020304" pitchFamily="18" charset="0"/>
              </a:rPr>
              <a:t>No julgamento virtual, o Plenário do STF declarou a constitucionalidade dos dispositivos legais. A tese que prevaleceu para o Tema 968 foi apresentada em voto-vista pelo Ministro Luís Roberto Barroso, acompanhado pela maioria dos ministros que deram provimento ao recurso:</a:t>
            </a:r>
          </a:p>
          <a:p>
            <a:pPr marL="0" indent="0" algn="just">
              <a:buNone/>
            </a:pPr>
            <a:endParaRPr lang="pt-BR" sz="8000" dirty="0">
              <a:effectLst/>
              <a:ea typeface="Times New Roman" panose="02020603050405020304" pitchFamily="18" charset="0"/>
            </a:endParaRPr>
          </a:p>
          <a:p>
            <a:pPr algn="just">
              <a:buNone/>
            </a:pPr>
            <a:endParaRPr lang="pt-BR" sz="3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E8A229-B1B9-EF41-7E48-A20F9C0CD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0298634-276A-C1E8-2603-A630B89D3422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E5C8158-64AB-4BCB-7C11-4464BDA593A1}"/>
              </a:ext>
            </a:extLst>
          </p:cNvPr>
          <p:cNvSpPr txBox="1">
            <a:spLocks/>
          </p:cNvSpPr>
          <p:nvPr/>
        </p:nvSpPr>
        <p:spPr>
          <a:xfrm>
            <a:off x="1118093" y="430143"/>
            <a:ext cx="6994061" cy="40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>
                <a:latin typeface="+mn-lt"/>
              </a:rPr>
              <a:t>Da constitucionalidade do CRP </a:t>
            </a:r>
            <a:endParaRPr lang="pt-B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541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AC817A-5350-EA59-C167-CC4198D6D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58B96E-5653-5754-84CE-B44E68436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1266738"/>
            <a:ext cx="11351623" cy="45984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sz="3200" b="1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r>
              <a:rPr lang="pt-BR" sz="2000" b="1" dirty="0"/>
              <a:t>Decisão: O Tribunal, por maioria, apreciando o tema 968 da repercussão geral, deu provimento ao recurso extraordinário e fixou as seguintes teses: </a:t>
            </a:r>
            <a:r>
              <a:rPr lang="pt-BR" sz="2000" b="1" u="sng" dirty="0"/>
              <a:t>1. É constitucional a previsão, em lei federal, de medidas sancionatórias ao ente federativo que descumprir os critérios e exigências aplicáveis aos regimes próprios de previdência social</a:t>
            </a:r>
            <a:r>
              <a:rPr lang="pt-BR" sz="2000" b="1" dirty="0"/>
              <a:t>. 2. Admite-se o controle judicial das exigências feitas pela União no exercício da fiscalização desses regimes. Nesse caso, o ente fiscalizado deverá demonstrar, de forma técnica: (i) a inexistência do déficit atuarial apontado; ou, (</a:t>
            </a:r>
            <a:r>
              <a:rPr lang="pt-BR" sz="2000" b="1" dirty="0" err="1"/>
              <a:t>ii</a:t>
            </a:r>
            <a:r>
              <a:rPr lang="pt-BR" sz="2000" b="1" dirty="0"/>
              <a:t>) caso reconheça o desequilíbrio, a impertinência das medidas impostas pela União e a existência de plano alternativo capaz de assegurar, de maneira equivalente, a sustentabilidade do regime. Tudo nos termos do voto do Ministro Flávio Dino (Redator para o acórdão), vencidos os Ministros Edson Fachin (Relator), Alexandre de Moraes, Carmen Lúcia e Luiz Fux. Nesta assentada o Ministro Dias Toffoli reajustou seu voto para acompanhar o Ministro Luís Roberto Barroso (Presidente). Plenário, Sessão Virtual de 6.12.2024 a 13.12.2024.</a:t>
            </a:r>
          </a:p>
          <a:p>
            <a:pPr marL="0" indent="0" algn="just">
              <a:buNone/>
            </a:pPr>
            <a:endParaRPr lang="pt-BR" sz="2000" b="1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r>
              <a:rPr lang="pt-BR" sz="2000" dirty="0">
                <a:effectLst/>
                <a:ea typeface="Times New Roman" panose="02020603050405020304" pitchFamily="18" charset="0"/>
              </a:rPr>
              <a:t>Resultado final: 7 x 4. Ata de julgamento do RE publicada no DJE de 07/01/2025. Acórdão publicado em 13/02/25.</a:t>
            </a:r>
            <a:endParaRPr lang="pt-BR" sz="2000" b="1" dirty="0">
              <a:highlight>
                <a:srgbClr val="FFFF00"/>
              </a:highligh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99750D-5EA7-9CD5-12E0-0B7A783AB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F88F831-8DB8-C526-0825-D640B15A6B7C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8813800-2F7D-2C15-A397-B8832792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FB314B2-AD30-0569-E3BA-908A89A2F4B3}"/>
              </a:ext>
            </a:extLst>
          </p:cNvPr>
          <p:cNvSpPr txBox="1">
            <a:spLocks/>
          </p:cNvSpPr>
          <p:nvPr/>
        </p:nvSpPr>
        <p:spPr>
          <a:xfrm>
            <a:off x="1118093" y="430143"/>
            <a:ext cx="6994061" cy="40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+mn-lt"/>
              </a:rPr>
              <a:t>Da constitucionalidade do CRP</a:t>
            </a:r>
          </a:p>
        </p:txBody>
      </p:sp>
    </p:spTree>
    <p:extLst>
      <p:ext uri="{BB962C8B-B14F-4D97-AF65-F5344CB8AC3E}">
        <p14:creationId xmlns:p14="http://schemas.microsoft.com/office/powerpoint/2010/main" val="1579809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08E584-0DDF-4375-F5E0-ED9294295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D53FF-1B17-A47E-FF4E-28C3E991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437134"/>
            <a:ext cx="10958574" cy="9475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952F80-AA25-2B58-BAE2-0F8D0F547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1421997"/>
            <a:ext cx="11459241" cy="469247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800" dirty="0"/>
              <a:t>-   Reconhecimento do trabalho de anos de diversos profissionais do MPS;  </a:t>
            </a:r>
          </a:p>
          <a:p>
            <a:pPr algn="just">
              <a:buNone/>
            </a:pPr>
            <a:r>
              <a:rPr lang="pt-BR" dirty="0"/>
              <a:t>- Fortalecimento do marco normativo sobre a </a:t>
            </a:r>
            <a:r>
              <a:rPr lang="pt-BR" b="1" dirty="0"/>
              <a:t>competência da União para estabelecer as normas gerais relativas aos RPPS</a:t>
            </a:r>
            <a:r>
              <a:rPr lang="pt-BR" dirty="0"/>
              <a:t>, </a:t>
            </a:r>
            <a:r>
              <a:rPr lang="pt-BR" b="1" dirty="0"/>
              <a:t>fiscalizar o seu cumprimento </a:t>
            </a:r>
            <a:r>
              <a:rPr lang="pt-BR" dirty="0"/>
              <a:t>e </a:t>
            </a:r>
            <a:r>
              <a:rPr lang="pt-BR" b="1" dirty="0"/>
              <a:t>exigir o Certificado de Regularidade Previdenciária</a:t>
            </a:r>
            <a:r>
              <a:rPr lang="pt-BR" dirty="0"/>
              <a:t>.</a:t>
            </a:r>
          </a:p>
          <a:p>
            <a:pPr algn="just">
              <a:buNone/>
            </a:pPr>
            <a:r>
              <a:rPr lang="pt-BR" dirty="0"/>
              <a:t>  - Normativos mais recentes: 2019: Lei nº 13.846/2019 (alterações da Lei nº 9.717/1998, art. 9º, CRP) e a Emenda Constitucional nº 103/2019, § 22 no art. 40 da Constituição, recepção da Lei nº 9.717/1998 (art. 9º da  EC 103/19) e o art. 167, XIII (base constitucional do art. 7º da Lei nº 9.717/1998 e do CRP). </a:t>
            </a:r>
          </a:p>
          <a:p>
            <a:pPr algn="just">
              <a:buNone/>
            </a:pPr>
            <a:r>
              <a:rPr lang="pt-BR" dirty="0"/>
              <a:t>  </a:t>
            </a:r>
            <a:r>
              <a:rPr lang="pt-BR" b="1" dirty="0"/>
              <a:t>- Dados/números de entes com critérios regulares e percentuais positivos; orientação, dentre outros.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23F2DB-2716-D463-45A7-BF666AE7F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545" y="285694"/>
            <a:ext cx="2191555" cy="26298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429B546-9171-15F1-4D68-FD93ECC3E63B}"/>
              </a:ext>
            </a:extLst>
          </p:cNvPr>
          <p:cNvSpPr txBox="1"/>
          <p:nvPr/>
        </p:nvSpPr>
        <p:spPr>
          <a:xfrm>
            <a:off x="9169082" y="6257108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CGNAL/DRPPS/SRPC/MPS</a:t>
            </a: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34D90A0-42C4-F30D-2063-6E1B29CA1138}"/>
              </a:ext>
            </a:extLst>
          </p:cNvPr>
          <p:cNvSpPr txBox="1">
            <a:spLocks/>
          </p:cNvSpPr>
          <p:nvPr/>
        </p:nvSpPr>
        <p:spPr>
          <a:xfrm>
            <a:off x="351475" y="291599"/>
            <a:ext cx="6994061" cy="40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+mn-lt"/>
              </a:rPr>
              <a:t>Da constitucionalidade do CRP</a:t>
            </a:r>
          </a:p>
        </p:txBody>
      </p:sp>
    </p:spTree>
    <p:extLst>
      <p:ext uri="{BB962C8B-B14F-4D97-AF65-F5344CB8AC3E}">
        <p14:creationId xmlns:p14="http://schemas.microsoft.com/office/powerpoint/2010/main" val="29428127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CA0D8288-4855-4DCC-B3BB-219FF25D7485}" vid="{5199512A-BC50-4626-9604-F92097B7F68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template_vii_seminario_invest_apepp</Template>
  <TotalTime>30096</TotalTime>
  <Words>7345</Words>
  <Application>Microsoft Office PowerPoint</Application>
  <PresentationFormat>Widescreen</PresentationFormat>
  <Paragraphs>297</Paragraphs>
  <Slides>36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Times New Roman</vt:lpstr>
      <vt:lpstr>Tema do Office</vt:lpstr>
      <vt:lpstr> </vt:lpstr>
      <vt:lpstr> </vt:lpstr>
      <vt:lpstr> </vt:lpstr>
      <vt:lpstr> </vt:lpstr>
      <vt:lpstr>Apresentação do PowerPoint</vt:lpstr>
      <vt:lpstr> </vt:lpstr>
      <vt:lpstr> </vt:lpstr>
      <vt:lpstr> </vt:lpstr>
      <vt:lpstr> </vt:lpstr>
      <vt:lpstr> 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Critérios exigidos para a emissão do CRP constantes  do Extrato Previdenciário no CADPREV  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COMPROMISSOS E METAS PARA OS RPPS EM 2024</dc:title>
  <dc:creator>Claudia Fernanda Iten</dc:creator>
  <cp:lastModifiedBy>Claudia Fernanda Iten</cp:lastModifiedBy>
  <cp:revision>108</cp:revision>
  <cp:lastPrinted>2025-03-31T18:27:14Z</cp:lastPrinted>
  <dcterms:created xsi:type="dcterms:W3CDTF">2024-02-20T16:26:27Z</dcterms:created>
  <dcterms:modified xsi:type="dcterms:W3CDTF">2025-04-02T12:12:55Z</dcterms:modified>
</cp:coreProperties>
</file>