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2" r:id="rId3"/>
    <p:sldId id="263" r:id="rId4"/>
    <p:sldId id="259" r:id="rId5"/>
    <p:sldId id="261" r:id="rId6"/>
    <p:sldId id="260" r:id="rId7"/>
    <p:sldId id="271" r:id="rId8"/>
    <p:sldId id="264" r:id="rId9"/>
    <p:sldId id="265" r:id="rId10"/>
    <p:sldId id="266" r:id="rId11"/>
    <p:sldId id="258" r:id="rId12"/>
    <p:sldId id="267" r:id="rId13"/>
    <p:sldId id="270" r:id="rId14"/>
    <p:sldId id="268" r:id="rId15"/>
    <p:sldId id="269" r:id="rId16"/>
  </p:sldIdLst>
  <p:sldSz cx="6911975" cy="3887788"/>
  <p:notesSz cx="9144000" cy="6858000"/>
  <p:embeddedFontLst>
    <p:embeddedFont>
      <p:font typeface="Microsoft Sans Serif" panose="020B0604020202020204" pitchFamily="34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Rawline" panose="000005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81" d="100"/>
          <a:sy n="181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997" y="636266"/>
            <a:ext cx="5183981" cy="1353526"/>
          </a:xfrm>
          <a:prstGeom prst="rect">
            <a:avLst/>
          </a:prstGeom>
        </p:spPr>
        <p:txBody>
          <a:bodyPr anchor="b"/>
          <a:lstStyle>
            <a:lvl1pPr algn="ctr">
              <a:defRPr sz="34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97" y="2041989"/>
            <a:ext cx="5183981" cy="9386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61"/>
            </a:lvl1pPr>
            <a:lvl2pPr marL="259187" indent="0" algn="ctr">
              <a:buNone/>
              <a:defRPr sz="1134"/>
            </a:lvl2pPr>
            <a:lvl3pPr marL="518373" indent="0" algn="ctr">
              <a:buNone/>
              <a:defRPr sz="1020"/>
            </a:lvl3pPr>
            <a:lvl4pPr marL="777560" indent="0" algn="ctr">
              <a:buNone/>
              <a:defRPr sz="907"/>
            </a:lvl4pPr>
            <a:lvl5pPr marL="1036747" indent="0" algn="ctr">
              <a:buNone/>
              <a:defRPr sz="907"/>
            </a:lvl5pPr>
            <a:lvl6pPr marL="1295933" indent="0" algn="ctr">
              <a:buNone/>
              <a:defRPr sz="907"/>
            </a:lvl6pPr>
            <a:lvl7pPr marL="1555120" indent="0" algn="ctr">
              <a:buNone/>
              <a:defRPr sz="907"/>
            </a:lvl7pPr>
            <a:lvl8pPr marL="1814307" indent="0" algn="ctr">
              <a:buNone/>
              <a:defRPr sz="907"/>
            </a:lvl8pPr>
            <a:lvl9pPr marL="2073493" indent="0" algn="ctr">
              <a:buNone/>
              <a:defRPr sz="90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A7E5E0-E989-B88D-BCE9-781E76B2F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7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199" y="1034943"/>
            <a:ext cx="5961578" cy="24667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85C22C-E5B1-40D9-95A5-B38F2D9D0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6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6382" y="206989"/>
            <a:ext cx="1490395" cy="3294721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198" y="206989"/>
            <a:ext cx="4384784" cy="32947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AF3035-9345-2401-BEC2-D3110695A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A743E9D-D963-0ED0-A757-EFCDA1CD4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2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CAC6DF-D566-5AA5-B7C4-0FA5B9E50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3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4929E6-87FE-72EC-DB97-F769247EC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4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DCF598-C225-DC19-0BDF-381CDB8E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A4BAAD-877A-5470-284C-071CB9AD4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3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9F24-E57C-BED8-6F13-9B581754D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E5290B-2AB4-B771-9089-6DE477C78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77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2012BF-C432-3515-B5AE-4E9BB9279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1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99" y="1034943"/>
            <a:ext cx="5961578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1565E0-0F53-8A02-005E-437D46110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94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788F2-A004-D6B2-CDBA-3D451F969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0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BB9C81-8233-92B4-6BEE-C5020F531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99" y="969247"/>
            <a:ext cx="5961578" cy="1617212"/>
          </a:xfrm>
          <a:prstGeom prst="rect">
            <a:avLst/>
          </a:prstGeom>
        </p:spPr>
        <p:txBody>
          <a:bodyPr anchor="b"/>
          <a:lstStyle>
            <a:lvl1pPr>
              <a:defRPr sz="34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599" y="2601759"/>
            <a:ext cx="5961578" cy="85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1pPr>
            <a:lvl2pPr marL="259187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1837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3pPr>
            <a:lvl4pPr marL="77756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4pPr>
            <a:lvl5pPr marL="103674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5pPr>
            <a:lvl6pPr marL="1295933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6pPr>
            <a:lvl7pPr marL="1555120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7pPr>
            <a:lvl8pPr marL="181430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8pPr>
            <a:lvl9pPr marL="2073493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453FC6-E60E-9BD7-DBB7-F068056B8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198" y="1034943"/>
            <a:ext cx="2937589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9188" y="1034943"/>
            <a:ext cx="2937589" cy="2466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AA93F8-52B3-28DF-5D4B-165C87F82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8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099" y="953048"/>
            <a:ext cx="2924089" cy="467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61" b="1"/>
            </a:lvl1pPr>
            <a:lvl2pPr marL="259187" indent="0">
              <a:buNone/>
              <a:defRPr sz="1134" b="1"/>
            </a:lvl2pPr>
            <a:lvl3pPr marL="518373" indent="0">
              <a:buNone/>
              <a:defRPr sz="1020" b="1"/>
            </a:lvl3pPr>
            <a:lvl4pPr marL="777560" indent="0">
              <a:buNone/>
              <a:defRPr sz="907" b="1"/>
            </a:lvl4pPr>
            <a:lvl5pPr marL="1036747" indent="0">
              <a:buNone/>
              <a:defRPr sz="907" b="1"/>
            </a:lvl5pPr>
            <a:lvl6pPr marL="1295933" indent="0">
              <a:buNone/>
              <a:defRPr sz="907" b="1"/>
            </a:lvl6pPr>
            <a:lvl7pPr marL="1555120" indent="0">
              <a:buNone/>
              <a:defRPr sz="907" b="1"/>
            </a:lvl7pPr>
            <a:lvl8pPr marL="1814307" indent="0">
              <a:buNone/>
              <a:defRPr sz="907" b="1"/>
            </a:lvl8pPr>
            <a:lvl9pPr marL="2073493" indent="0">
              <a:buNone/>
              <a:defRPr sz="90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9" y="1420123"/>
            <a:ext cx="2924089" cy="2088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9187" y="953048"/>
            <a:ext cx="2938490" cy="467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61" b="1"/>
            </a:lvl1pPr>
            <a:lvl2pPr marL="259187" indent="0">
              <a:buNone/>
              <a:defRPr sz="1134" b="1"/>
            </a:lvl2pPr>
            <a:lvl3pPr marL="518373" indent="0">
              <a:buNone/>
              <a:defRPr sz="1020" b="1"/>
            </a:lvl3pPr>
            <a:lvl4pPr marL="777560" indent="0">
              <a:buNone/>
              <a:defRPr sz="907" b="1"/>
            </a:lvl4pPr>
            <a:lvl5pPr marL="1036747" indent="0">
              <a:buNone/>
              <a:defRPr sz="907" b="1"/>
            </a:lvl5pPr>
            <a:lvl6pPr marL="1295933" indent="0">
              <a:buNone/>
              <a:defRPr sz="907" b="1"/>
            </a:lvl6pPr>
            <a:lvl7pPr marL="1555120" indent="0">
              <a:buNone/>
              <a:defRPr sz="907" b="1"/>
            </a:lvl7pPr>
            <a:lvl8pPr marL="1814307" indent="0">
              <a:buNone/>
              <a:defRPr sz="907" b="1"/>
            </a:lvl8pPr>
            <a:lvl9pPr marL="2073493" indent="0">
              <a:buNone/>
              <a:defRPr sz="90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9187" y="1420123"/>
            <a:ext cx="2938490" cy="2088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0BFBD8-9267-3685-63F3-71FEF485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7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99" y="206989"/>
            <a:ext cx="5961578" cy="7514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E68E-4EF5-4E45-2899-243E2F78A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0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5B95B5-915A-E3FF-D400-13D47058C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7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59186"/>
            <a:ext cx="2229292" cy="907151"/>
          </a:xfrm>
          <a:prstGeom prst="rect">
            <a:avLst/>
          </a:prstGeom>
        </p:spPr>
        <p:txBody>
          <a:bodyPr anchor="b"/>
          <a:lstStyle>
            <a:lvl1pPr>
              <a:defRPr sz="18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490" y="559770"/>
            <a:ext cx="3499187" cy="2762849"/>
          </a:xfrm>
          <a:prstGeom prst="rect">
            <a:avLst/>
          </a:prstGeom>
        </p:spPr>
        <p:txBody>
          <a:bodyPr/>
          <a:lstStyle>
            <a:lvl1pPr>
              <a:defRPr sz="1814"/>
            </a:lvl1pPr>
            <a:lvl2pPr>
              <a:defRPr sz="1587"/>
            </a:lvl2pPr>
            <a:lvl3pPr>
              <a:defRPr sz="1361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1166337"/>
            <a:ext cx="2229292" cy="216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"/>
            </a:lvl1pPr>
            <a:lvl2pPr marL="259187" indent="0">
              <a:buNone/>
              <a:defRPr sz="794"/>
            </a:lvl2pPr>
            <a:lvl3pPr marL="518373" indent="0">
              <a:buNone/>
              <a:defRPr sz="680"/>
            </a:lvl3pPr>
            <a:lvl4pPr marL="777560" indent="0">
              <a:buNone/>
              <a:defRPr sz="567"/>
            </a:lvl4pPr>
            <a:lvl5pPr marL="1036747" indent="0">
              <a:buNone/>
              <a:defRPr sz="567"/>
            </a:lvl5pPr>
            <a:lvl6pPr marL="1295933" indent="0">
              <a:buNone/>
              <a:defRPr sz="567"/>
            </a:lvl6pPr>
            <a:lvl7pPr marL="1555120" indent="0">
              <a:buNone/>
              <a:defRPr sz="567"/>
            </a:lvl7pPr>
            <a:lvl8pPr marL="1814307" indent="0">
              <a:buNone/>
              <a:defRPr sz="567"/>
            </a:lvl8pPr>
            <a:lvl9pPr marL="2073493" indent="0">
              <a:buNone/>
              <a:defRPr sz="5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3D9CE8-3CB2-71F4-38D9-59623BE3B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8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99" y="259186"/>
            <a:ext cx="2229292" cy="907151"/>
          </a:xfrm>
          <a:prstGeom prst="rect">
            <a:avLst/>
          </a:prstGeom>
        </p:spPr>
        <p:txBody>
          <a:bodyPr anchor="b"/>
          <a:lstStyle>
            <a:lvl1pPr>
              <a:defRPr sz="18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38490" y="559770"/>
            <a:ext cx="3499187" cy="27628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14"/>
            </a:lvl1pPr>
            <a:lvl2pPr marL="259187" indent="0">
              <a:buNone/>
              <a:defRPr sz="1587"/>
            </a:lvl2pPr>
            <a:lvl3pPr marL="518373" indent="0">
              <a:buNone/>
              <a:defRPr sz="1361"/>
            </a:lvl3pPr>
            <a:lvl4pPr marL="777560" indent="0">
              <a:buNone/>
              <a:defRPr sz="1134"/>
            </a:lvl4pPr>
            <a:lvl5pPr marL="1036747" indent="0">
              <a:buNone/>
              <a:defRPr sz="1134"/>
            </a:lvl5pPr>
            <a:lvl6pPr marL="1295933" indent="0">
              <a:buNone/>
              <a:defRPr sz="1134"/>
            </a:lvl6pPr>
            <a:lvl7pPr marL="1555120" indent="0">
              <a:buNone/>
              <a:defRPr sz="1134"/>
            </a:lvl7pPr>
            <a:lvl8pPr marL="1814307" indent="0">
              <a:buNone/>
              <a:defRPr sz="1134"/>
            </a:lvl8pPr>
            <a:lvl9pPr marL="2073493" indent="0">
              <a:buNone/>
              <a:defRPr sz="113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9" y="1166337"/>
            <a:ext cx="2229292" cy="216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"/>
            </a:lvl1pPr>
            <a:lvl2pPr marL="259187" indent="0">
              <a:buNone/>
              <a:defRPr sz="794"/>
            </a:lvl2pPr>
            <a:lvl3pPr marL="518373" indent="0">
              <a:buNone/>
              <a:defRPr sz="680"/>
            </a:lvl3pPr>
            <a:lvl4pPr marL="777560" indent="0">
              <a:buNone/>
              <a:defRPr sz="567"/>
            </a:lvl4pPr>
            <a:lvl5pPr marL="1036747" indent="0">
              <a:buNone/>
              <a:defRPr sz="567"/>
            </a:lvl5pPr>
            <a:lvl6pPr marL="1295933" indent="0">
              <a:buNone/>
              <a:defRPr sz="567"/>
            </a:lvl6pPr>
            <a:lvl7pPr marL="1555120" indent="0">
              <a:buNone/>
              <a:defRPr sz="567"/>
            </a:lvl7pPr>
            <a:lvl8pPr marL="1814307" indent="0">
              <a:buNone/>
              <a:defRPr sz="567"/>
            </a:lvl8pPr>
            <a:lvl9pPr marL="2073493" indent="0">
              <a:buNone/>
              <a:defRPr sz="56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198" y="3603404"/>
            <a:ext cx="1555194" cy="206989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9592" y="3603404"/>
            <a:ext cx="2332792" cy="2069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A027E96-7853-F3A9-A441-9A6592427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76716DE7-D4F2-A2DB-5A8B-2D9EAA18DDC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052">
            <a:off x="6065464" y="3126192"/>
            <a:ext cx="1962804" cy="196280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6B929C-2FA1-4AD6-52A8-C66D874F8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1263" y="3419220"/>
            <a:ext cx="439958" cy="206989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Rawline" panose="00000500000000000000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518373" rtl="0" eaLnBrk="1" latinLnBrk="0" hangingPunct="1">
        <a:lnSpc>
          <a:spcPct val="90000"/>
        </a:lnSpc>
        <a:spcBef>
          <a:spcPct val="0"/>
        </a:spcBef>
        <a:buNone/>
        <a:defRPr sz="24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593" indent="-129593" algn="l" defTabSz="51837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38878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4796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907153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142552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1684713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943900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2203087" indent="-129593" algn="l" defTabSz="518373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1pPr>
      <a:lvl2pPr marL="25918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51837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3pPr>
      <a:lvl4pPr marL="77756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103674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129593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1555120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814307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2073493" algn="l" defTabSz="518373" rtl="0" eaLnBrk="1" latinLnBrk="0" hangingPunct="1"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escolavirtual.gov.b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erpc.estudos@mtp.gov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649BA9C-D7E1-729F-145C-D9DAB72B9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"/>
            <a:ext cx="6911975" cy="388441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63" y="0"/>
            <a:ext cx="6910248" cy="3887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563C43-E57B-9CB0-99C7-54BC8B85680A}"/>
              </a:ext>
            </a:extLst>
          </p:cNvPr>
          <p:cNvSpPr txBox="1"/>
          <p:nvPr/>
        </p:nvSpPr>
        <p:spPr>
          <a:xfrm>
            <a:off x="887321" y="141591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>
                    <a:lumMod val="95000"/>
                  </a:schemeClr>
                </a:solidFill>
                <a:latin typeface="Rawline" panose="00000500000000000000"/>
              </a:rPr>
              <a:t>Migração para o RPC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00F50A-2A7E-1054-87EB-CF17C0B0F02A}"/>
              </a:ext>
            </a:extLst>
          </p:cNvPr>
          <p:cNvSpPr txBox="1"/>
          <p:nvPr/>
        </p:nvSpPr>
        <p:spPr>
          <a:xfrm>
            <a:off x="887320" y="587774"/>
            <a:ext cx="328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Rawline" panose="00000500000000000000" pitchFamily="2" charset="0"/>
              </a:rPr>
              <a:t>Incentivos à Migração e Simulações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B31867-1A0A-14F8-9992-5DFADF1AAA13}"/>
              </a:ext>
            </a:extLst>
          </p:cNvPr>
          <p:cNvSpPr txBox="1"/>
          <p:nvPr/>
        </p:nvSpPr>
        <p:spPr>
          <a:xfrm>
            <a:off x="3689428" y="1192803"/>
            <a:ext cx="328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Marcia Paim Romera</a:t>
            </a:r>
          </a:p>
          <a:p>
            <a:r>
              <a:rPr lang="pt-BR" sz="800" i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Coordenadora-Geral de Políticas e Estudos de Previdência Complementar</a:t>
            </a:r>
          </a:p>
          <a:p>
            <a:r>
              <a:rPr lang="pt-BR" sz="800" i="1" dirty="0">
                <a:solidFill>
                  <a:schemeClr val="bg1">
                    <a:lumMod val="95000"/>
                  </a:schemeClr>
                </a:solidFill>
                <a:latin typeface="Rawline" panose="00000500000000000000" pitchFamily="2" charset="0"/>
              </a:rPr>
              <a:t>DERPC/SRPC/MPS</a:t>
            </a:r>
            <a:endParaRPr lang="pt-BR" sz="800" dirty="0">
              <a:solidFill>
                <a:schemeClr val="bg1">
                  <a:lumMod val="95000"/>
                </a:schemeClr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9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727557" y="121190"/>
            <a:ext cx="5456859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t-BR" sz="2000" b="1" dirty="0">
                <a:solidFill>
                  <a:schemeClr val="accent1"/>
                </a:solidFill>
                <a:latin typeface="Rawline" panose="00000500000000000000" pitchFamily="2" charset="0"/>
              </a:rPr>
              <a:t>Simulação 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D98EB8-14AE-86F4-C72B-7E75A3F9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0" y="810276"/>
            <a:ext cx="5456859" cy="226723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6BF44EB-6EF2-63C3-910E-907439D3B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01D3718-DDD0-945D-7E8F-C0956F75213D}"/>
              </a:ext>
            </a:extLst>
          </p:cNvPr>
          <p:cNvSpPr txBox="1"/>
          <p:nvPr/>
        </p:nvSpPr>
        <p:spPr>
          <a:xfrm>
            <a:off x="0" y="3472290"/>
            <a:ext cx="62612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/>
              <a:t>*A renda do RPPS foi calculada assumindo que o servidor terá um tempo de contribuição - 40 anos e receberá 100% da média de suas remunerações de forma vitalícia.</a:t>
            </a:r>
          </a:p>
          <a:p>
            <a:r>
              <a:rPr lang="pt-BR" sz="700" dirty="0"/>
              <a:t>**A renda do RPC foi calculada levando em consideração que o tempo de contribuição será de 34 anos e 9 meses e a renda de aposentadoria será paga por 20 anos.</a:t>
            </a:r>
          </a:p>
          <a:p>
            <a:r>
              <a:rPr lang="pt-BR" sz="700" dirty="0"/>
              <a:t>***Nessa simulação não há qualquer pagamento de um incentivo compensatório.</a:t>
            </a:r>
          </a:p>
        </p:txBody>
      </p:sp>
      <p:pic>
        <p:nvPicPr>
          <p:cNvPr id="10" name="Espaço Reservado para Conteúdo 6" descr="Calculadora com preenchimento sólido">
            <a:extLst>
              <a:ext uri="{FF2B5EF4-FFF2-40B4-BE49-F238E27FC236}">
                <a16:creationId xmlns:a16="http://schemas.microsoft.com/office/drawing/2014/main" id="{42B299A1-807F-CAFA-E836-B217E6DDC3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252900" y="143268"/>
            <a:ext cx="404887" cy="4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11975" cy="3887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741956-FDBB-08B0-AAD0-AF7CE302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05" y="214263"/>
            <a:ext cx="2902985" cy="465634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  <a:ea typeface="+mn-ea"/>
                <a:cs typeface="+mn-cs"/>
              </a:rPr>
              <a:t>Vantagens do RPC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390A90-A770-1CB1-FA3C-03BA66E0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80" y="864247"/>
            <a:ext cx="4398332" cy="287910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Incentivos Fiscais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Portabilidade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Manutenção do padrão de renda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Qualidade de vida e segurança  futura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Proteção dos familiares em caso de morte ou invalidez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Empréstimos com taxas de juros diferenciadas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Cashback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è"/>
            </a:pP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Seguros de vida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7702" y="773664"/>
            <a:ext cx="537157" cy="5225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3420974" y="-381660"/>
            <a:ext cx="2279607" cy="227972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B56620-EBF1-1506-1523-C7BAAA3A5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8" name="Imagem 7" descr="Uma imagem contendo segurando, telefone&#10;&#10;Descrição gerada automaticamente">
            <a:extLst>
              <a:ext uri="{FF2B5EF4-FFF2-40B4-BE49-F238E27FC236}">
                <a16:creationId xmlns:a16="http://schemas.microsoft.com/office/drawing/2014/main" id="{FB5F55F1-1546-2D0D-50FF-65788B3C7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87" y="47085"/>
            <a:ext cx="2244951" cy="1634324"/>
          </a:xfrm>
          <a:prstGeom prst="rect">
            <a:avLst/>
          </a:prstGeom>
        </p:spPr>
      </p:pic>
      <p:pic>
        <p:nvPicPr>
          <p:cNvPr id="10" name="Imagem 9" descr="Uma imagem contendo no interior, pequeno, mesa, xícara&#10;&#10;Descrição gerada automaticamente">
            <a:extLst>
              <a:ext uri="{FF2B5EF4-FFF2-40B4-BE49-F238E27FC236}">
                <a16:creationId xmlns:a16="http://schemas.microsoft.com/office/drawing/2014/main" id="{7F225B03-55C8-9054-AE3F-FCEEE21F2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12" y="1310680"/>
            <a:ext cx="2662766" cy="26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9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2729037" y="812195"/>
            <a:ext cx="3523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Acesse aqui o Guia!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391A7D-A585-5C2E-8BDA-13550CB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7280">
            <a:off x="892243" y="485167"/>
            <a:ext cx="1782860" cy="3009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997352-90FA-40A8-86F9-DCEF01DC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257" y="1358427"/>
            <a:ext cx="2012876" cy="15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2869870" y="979618"/>
            <a:ext cx="3523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Não deixe de conferir o </a:t>
            </a:r>
          </a:p>
          <a:p>
            <a:pPr algn="ctr"/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Guia Migração para Entes Federativos!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2916E9F-5929-53AD-8188-8CEF08BA4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71017">
            <a:off x="784117" y="818007"/>
            <a:ext cx="1771889" cy="225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652160A-3332-F881-15B8-5AB6168C3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046" y="2272671"/>
            <a:ext cx="1402963" cy="12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134119" y="141850"/>
            <a:ext cx="4108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Quer saber mais sobre a previdência complementar?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A5A7D09-EFA3-9356-7B77-3CBCA3A0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43" y="1543991"/>
            <a:ext cx="780155" cy="58338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313FCA1-07F9-94D3-2A88-B1D07C9599D7}"/>
              </a:ext>
            </a:extLst>
          </p:cNvPr>
          <p:cNvSpPr txBox="1"/>
          <p:nvPr/>
        </p:nvSpPr>
        <p:spPr>
          <a:xfrm>
            <a:off x="1222979" y="1542598"/>
            <a:ext cx="2168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800" i="1" dirty="0">
                <a:ea typeface="Open Sans" panose="020B0606030504020204" pitchFamily="34" charset="0"/>
                <a:cs typeface="Open Sans" panose="020B0606030504020204" pitchFamily="34" charset="0"/>
              </a:rPr>
              <a:t>O curso online foi desenvolvido pelo DERPC/SRPC/MPS em parceria com a</a:t>
            </a:r>
          </a:p>
          <a:p>
            <a:pPr algn="just"/>
            <a:r>
              <a:rPr lang="pt-BR" sz="800" i="1" dirty="0">
                <a:ea typeface="Open Sans" panose="020B0606030504020204" pitchFamily="34" charset="0"/>
                <a:cs typeface="Open Sans" panose="020B0606030504020204" pitchFamily="34" charset="0"/>
              </a:rPr>
              <a:t>ENAP e está disponível gratuitamente em </a:t>
            </a:r>
            <a:r>
              <a:rPr lang="pt-BR" sz="800" i="1" dirty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www.escolavirtual.gov.br</a:t>
            </a:r>
            <a:r>
              <a:rPr lang="pt-BR" sz="800" i="1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9EF06932-2F12-6A26-8A1D-3AFB3A8A8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43" y="2169112"/>
            <a:ext cx="5641081" cy="176576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326F09D-2DFA-5A3D-364B-5CBE434E4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743" y="2910218"/>
            <a:ext cx="1134947" cy="968857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F7417C08-5A31-BE7A-ED3F-84EF625D8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2" y="1011637"/>
            <a:ext cx="1418928" cy="3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4BEDEAE-765F-81C4-4A4F-E252392B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6" name="Subtítulo 7">
            <a:extLst>
              <a:ext uri="{FF2B5EF4-FFF2-40B4-BE49-F238E27FC236}">
                <a16:creationId xmlns:a16="http://schemas.microsoft.com/office/drawing/2014/main" id="{88B6AD80-55A2-F874-E5D7-15004042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665" y="1631873"/>
            <a:ext cx="4141269" cy="433938"/>
          </a:xfrm>
        </p:spPr>
        <p:txBody>
          <a:bodyPr rtlCol="0">
            <a:noAutofit/>
          </a:bodyPr>
          <a:lstStyle/>
          <a:p>
            <a:pPr algn="ctr" rtl="0">
              <a:spcBef>
                <a:spcPts val="0"/>
              </a:spcBef>
            </a:pPr>
            <a:r>
              <a:rPr lang="pt-BR" sz="1000" dirty="0"/>
              <a:t>Coordenação-Geral de Políticas e Estudos de Previdência Complementar</a:t>
            </a:r>
          </a:p>
          <a:p>
            <a:pPr algn="ctr" rtl="0">
              <a:spcBef>
                <a:spcPts val="0"/>
              </a:spcBef>
            </a:pPr>
            <a:r>
              <a:rPr lang="pt-BR" sz="1000" dirty="0"/>
              <a:t>Departamento de Políticas e Diretrizes de Previdência Complementar</a:t>
            </a:r>
          </a:p>
          <a:p>
            <a:pPr algn="ctr" rtl="0">
              <a:spcBef>
                <a:spcPts val="0"/>
              </a:spcBef>
            </a:pPr>
            <a:r>
              <a:rPr lang="pt-BR" sz="1000" dirty="0"/>
              <a:t>Secretaria do Regime Próprio e Complementar 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E0559879-8DAF-018A-872D-3A5C31FD221F}"/>
              </a:ext>
            </a:extLst>
          </p:cNvPr>
          <p:cNvSpPr txBox="1">
            <a:spLocks/>
          </p:cNvSpPr>
          <p:nvPr/>
        </p:nvSpPr>
        <p:spPr>
          <a:xfrm>
            <a:off x="2737962" y="2266004"/>
            <a:ext cx="3638674" cy="4539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000" dirty="0">
                <a:hlinkClick r:id="rId3"/>
              </a:rPr>
              <a:t>derpc.estudos@mtp.gov.br</a:t>
            </a:r>
            <a:endParaRPr lang="pt-BR" sz="1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9471A9-0C66-2A96-2E17-0BA5A7E524DB}"/>
              </a:ext>
            </a:extLst>
          </p:cNvPr>
          <p:cNvSpPr txBox="1"/>
          <p:nvPr/>
        </p:nvSpPr>
        <p:spPr>
          <a:xfrm>
            <a:off x="2744497" y="1141977"/>
            <a:ext cx="3523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Obrigada! </a:t>
            </a:r>
          </a:p>
        </p:txBody>
      </p:sp>
      <p:pic>
        <p:nvPicPr>
          <p:cNvPr id="3" name="Imagem 2" descr="Mulher com vestido colorido&#10;&#10;Descrição gerada automaticamente">
            <a:extLst>
              <a:ext uri="{FF2B5EF4-FFF2-40B4-BE49-F238E27FC236}">
                <a16:creationId xmlns:a16="http://schemas.microsoft.com/office/drawing/2014/main" id="{8562C335-FDF6-8963-BD64-D035F0CA2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0" y="908957"/>
            <a:ext cx="3341889" cy="33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2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145379" y="55404"/>
            <a:ext cx="5829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70C0"/>
                </a:solidFill>
                <a:latin typeface="Rawline" panose="00000500000000000000" pitchFamily="2" charset="0"/>
              </a:rPr>
              <a:t>Tipos de incentivo à Migração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C9BDBC-9248-E877-9AFF-866F8A2A0745}"/>
              </a:ext>
            </a:extLst>
          </p:cNvPr>
          <p:cNvSpPr txBox="1"/>
          <p:nvPr/>
        </p:nvSpPr>
        <p:spPr>
          <a:xfrm>
            <a:off x="713543" y="3202167"/>
            <a:ext cx="274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Benefício </a:t>
            </a:r>
            <a:r>
              <a:rPr lang="pt-BR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</a:t>
            </a:r>
            <a:r>
              <a:rPr lang="pt-BR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B747DD-B8F4-CFE7-8660-8D88810C005E}"/>
              </a:ext>
            </a:extLst>
          </p:cNvPr>
          <p:cNvSpPr txBox="1"/>
          <p:nvPr/>
        </p:nvSpPr>
        <p:spPr>
          <a:xfrm>
            <a:off x="3785063" y="3202167"/>
            <a:ext cx="235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Aporte Especial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260EE7-A4AE-5B5F-DDF9-03EBFFA34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7C5059E-77F9-506C-EAB0-6668BAEDB419}"/>
              </a:ext>
            </a:extLst>
          </p:cNvPr>
          <p:cNvSpPr txBox="1"/>
          <p:nvPr/>
        </p:nvSpPr>
        <p:spPr>
          <a:xfrm>
            <a:off x="585569" y="695462"/>
            <a:ext cx="6015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migração dos servidores antigos pode ser acompanhada de um programa de incentivo para a migração.</a:t>
            </a:r>
          </a:p>
        </p:txBody>
      </p:sp>
      <p:pic>
        <p:nvPicPr>
          <p:cNvPr id="10" name="Espaço Reservado para Conteúdo 6" descr="Ativar/Desativar com preenchimento sólido">
            <a:extLst>
              <a:ext uri="{FF2B5EF4-FFF2-40B4-BE49-F238E27FC236}">
                <a16:creationId xmlns:a16="http://schemas.microsoft.com/office/drawing/2014/main" id="{F9050E6E-892A-89E0-28AA-F25613BE39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290139" y="741567"/>
            <a:ext cx="295430" cy="29543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D75CCB-F660-1A89-42D8-022475C094A7}"/>
              </a:ext>
            </a:extLst>
          </p:cNvPr>
          <p:cNvSpPr txBox="1"/>
          <p:nvPr/>
        </p:nvSpPr>
        <p:spPr>
          <a:xfrm>
            <a:off x="585569" y="1305773"/>
            <a:ext cx="6015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“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incentivo compensatório à migração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é qualquer modelo de complementação de aposentadoria criado pelos Entes federativos em decorrência da opção pela migração de servidores antigos. </a:t>
            </a:r>
          </a:p>
        </p:txBody>
      </p:sp>
      <p:pic>
        <p:nvPicPr>
          <p:cNvPr id="13" name="Espaço Reservado para Conteúdo 6" descr="Ativar/Desativar com preenchimento sólido">
            <a:extLst>
              <a:ext uri="{FF2B5EF4-FFF2-40B4-BE49-F238E27FC236}">
                <a16:creationId xmlns:a16="http://schemas.microsoft.com/office/drawing/2014/main" id="{830C87CD-D746-0BD8-D302-EB2052B092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290139" y="1404371"/>
            <a:ext cx="295430" cy="295430"/>
          </a:xfrm>
          <a:prstGeom prst="rect">
            <a:avLst/>
          </a:prstGeom>
        </p:spPr>
      </p:pic>
      <p:pic>
        <p:nvPicPr>
          <p:cNvPr id="16" name="Espaço Reservado para Conteúdo 6" descr="Moedas com preenchimento sólido">
            <a:extLst>
              <a:ext uri="{FF2B5EF4-FFF2-40B4-BE49-F238E27FC236}">
                <a16:creationId xmlns:a16="http://schemas.microsoft.com/office/drawing/2014/main" id="{861A93C0-F885-15B6-5834-2180107402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773982" y="2580601"/>
            <a:ext cx="504000" cy="504000"/>
          </a:xfrm>
          <a:prstGeom prst="rect">
            <a:avLst/>
          </a:prstGeom>
        </p:spPr>
      </p:pic>
      <p:pic>
        <p:nvPicPr>
          <p:cNvPr id="17" name="Espaço Reservado para Conteúdo 6" descr="Empréstimo com preenchimento sólido">
            <a:extLst>
              <a:ext uri="{FF2B5EF4-FFF2-40B4-BE49-F238E27FC236}">
                <a16:creationId xmlns:a16="http://schemas.microsoft.com/office/drawing/2014/main" id="{4EF80388-1142-77CE-08DF-30716C46CF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4653230" y="2580601"/>
            <a:ext cx="504000" cy="504000"/>
          </a:xfrm>
          <a:prstGeom prst="rect">
            <a:avLst/>
          </a:prstGeom>
        </p:spPr>
      </p:pic>
      <p:pic>
        <p:nvPicPr>
          <p:cNvPr id="5" name="Espaço Reservado para Conteúdo 6" descr="Ativar/Desativar com preenchimento sólido">
            <a:extLst>
              <a:ext uri="{FF2B5EF4-FFF2-40B4-BE49-F238E27FC236}">
                <a16:creationId xmlns:a16="http://schemas.microsoft.com/office/drawing/2014/main" id="{EDFC6222-5F26-57B4-24AF-947A7A636F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290139" y="2118637"/>
            <a:ext cx="295430" cy="2954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164BCCA-58D3-7641-20D8-CA44B77CF81F}"/>
              </a:ext>
            </a:extLst>
          </p:cNvPr>
          <p:cNvSpPr txBox="1"/>
          <p:nvPr/>
        </p:nvSpPr>
        <p:spPr>
          <a:xfrm>
            <a:off x="606820" y="2113796"/>
            <a:ext cx="60150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Formas mais comuns de incentivo à migração:</a:t>
            </a:r>
          </a:p>
        </p:txBody>
      </p:sp>
    </p:spTree>
    <p:extLst>
      <p:ext uri="{BB962C8B-B14F-4D97-AF65-F5344CB8AC3E}">
        <p14:creationId xmlns:p14="http://schemas.microsoft.com/office/powerpoint/2010/main" val="18341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793096" y="157620"/>
            <a:ext cx="3179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2"/>
                </a:solidFill>
                <a:latin typeface="Rawline" panose="00000500000000000000" pitchFamily="2" charset="0"/>
              </a:rPr>
              <a:t>Benefício Especial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793096" y="870549"/>
            <a:ext cx="5768131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Pagamento do incentivo no futuro: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momento da aposentadoria.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opção pela migração é realizada simulação do valor do incentivo compensatório a ser pago 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 cálculo definitivo será realizado na aposentadoria considerando as contribuições passadas e o teto vigente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Cálculo: tempo total de contribuição + média da remuneração desde a entrada no serviço público até a data de migração.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Benefício será pago enquanto durar a aposentadoria e a pensão por morte 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(com gratificação natalina).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Vitalício ou por prazo determinado 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 anos, por exemplo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3FA1A7-4CF7-B39E-214E-DDFADAD3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8" name="Espaço Reservado para Conteúdo 6" descr="Moedas com preenchimento sólido">
            <a:extLst>
              <a:ext uri="{FF2B5EF4-FFF2-40B4-BE49-F238E27FC236}">
                <a16:creationId xmlns:a16="http://schemas.microsoft.com/office/drawing/2014/main" id="{65C9AB63-13E6-B064-A63F-676051F7AF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224638" y="88834"/>
            <a:ext cx="568458" cy="5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691293" y="132478"/>
            <a:ext cx="2421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4"/>
                </a:solidFill>
                <a:latin typeface="Rawline" panose="00000500000000000000" pitchFamily="2" charset="0"/>
              </a:rPr>
              <a:t>Aporte Especial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691294" y="737374"/>
            <a:ext cx="587806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Pagamento do incentivo no presente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direto no plano de previdência complementar.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Cálculo: contribuições realizadas pelo servidor para o RPPS, sobre a parcela de remuneração que excede o teto.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necessária inscrição no plano de previdência complementar 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(ente patrocinador).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aportes serão investidos pela entidade de previdência e auxiliarão na formação da poupança de longo prazo.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Aposentaria será paga pelo RPC 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(de acordo com o regulamento).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pagamento poderá ser realizado em parcelas mensais ou única 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acordo com a legislação do ente federativo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Aporte transitará da folha de pagamento do servidor para sua conta individual na EFPC.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B5A5FD-4A85-4727-05BE-6C994E8F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Espaço Reservado para Conteúdo 6" descr="Empréstimo com preenchimento sólido">
            <a:extLst>
              <a:ext uri="{FF2B5EF4-FFF2-40B4-BE49-F238E27FC236}">
                <a16:creationId xmlns:a16="http://schemas.microsoft.com/office/drawing/2014/main" id="{CA1C4C18-8C11-2E59-9CFA-C280068CB2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76462" y="74633"/>
            <a:ext cx="546575" cy="5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8BFBAFD4-DE0D-7812-8A72-5BF5B2FD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21" y="357330"/>
            <a:ext cx="4045169" cy="413506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1574981" y="357330"/>
            <a:ext cx="5078019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Soma das projeções do RPPS limitado  + Incentivo Compensatório + RPC &gt; RPPS pleno.</a:t>
            </a:r>
          </a:p>
          <a:p>
            <a:pPr algn="just">
              <a:spcAft>
                <a:spcPts val="15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Diversificação de risco e de fontes de aposentadoria.</a:t>
            </a:r>
          </a:p>
          <a:p>
            <a:pPr algn="just">
              <a:spcAft>
                <a:spcPts val="10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Evitar risco de reformas paramétricas e elevação de contribuições para sanar déficit futuros do RPPS.</a:t>
            </a:r>
          </a:p>
          <a:p>
            <a:pPr algn="just">
              <a:spcAft>
                <a:spcPts val="18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Maior planejamento da aposentadoria </a:t>
            </a:r>
            <a:r>
              <a:rPr lang="pt-BR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(recursos são capitalizados individualmente)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spcAft>
                <a:spcPts val="20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Condições do incentivo compensatório ofertado pelo Ente.</a:t>
            </a:r>
          </a:p>
          <a:p>
            <a:pPr algn="just">
              <a:spcAft>
                <a:spcPts val="14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Maior proteção à família em caso de morte.</a:t>
            </a:r>
          </a:p>
          <a:p>
            <a:pPr algn="just">
              <a:spcAft>
                <a:spcPts val="6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Não incidência de contribuição previdenciária sobre incentivo compensatório </a:t>
            </a:r>
            <a:r>
              <a:rPr lang="pt-BR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(benefício especial).</a:t>
            </a:r>
          </a:p>
          <a:p>
            <a:pPr algn="just">
              <a:spcAft>
                <a:spcPts val="6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Perspectiva de desligamento do serviço público antes da aposentadoria</a:t>
            </a:r>
            <a:br>
              <a:rPr lang="pt-B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(aporte especial)</a:t>
            </a:r>
            <a:r>
              <a:rPr lang="pt-B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spcAft>
                <a:spcPts val="1000"/>
              </a:spcAft>
              <a:buClr>
                <a:schemeClr val="accent2"/>
              </a:buClr>
              <a:buSzPct val="130000"/>
            </a:pP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Desejo de continuar trabalhando no cargo após cumprimento dos requisitos de aposentadoria </a:t>
            </a:r>
            <a:r>
              <a:rPr lang="pt-BR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(Acumulação maior de reserva no RPC).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0F1BB8-6FA3-618E-D486-A23D1EF15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87464" y="236542"/>
            <a:ext cx="4987692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000" b="1" dirty="0">
                <a:solidFill>
                  <a:schemeClr val="accent1"/>
                </a:solidFill>
                <a:latin typeface="Rawline" panose="00000500000000000000" pitchFamily="2" charset="0"/>
              </a:rPr>
              <a:t>Vamos fazer as contas?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F10D9-2E02-6518-76F3-DF226A235A05}"/>
              </a:ext>
            </a:extLst>
          </p:cNvPr>
          <p:cNvSpPr txBox="1"/>
          <p:nvPr/>
        </p:nvSpPr>
        <p:spPr>
          <a:xfrm>
            <a:off x="87464" y="1228422"/>
            <a:ext cx="426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0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simulação do benefício de aposentadoria deve levar em consideração os seguintes fatores: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6A0E12-08BB-9030-7FE8-0158CCBD8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C62B9E7-C744-3735-06DC-5CB4A07A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" y="1767694"/>
            <a:ext cx="3844956" cy="854434"/>
          </a:xfrm>
          <a:prstGeom prst="rect">
            <a:avLst/>
          </a:prstGeom>
        </p:spPr>
      </p:pic>
      <p:pic>
        <p:nvPicPr>
          <p:cNvPr id="14" name="Imagem 1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C22E455-7624-B782-A36E-1686AF9F5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90" y="379751"/>
            <a:ext cx="3122721" cy="38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197532" y="30878"/>
            <a:ext cx="4987692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000" b="1" dirty="0">
                <a:solidFill>
                  <a:schemeClr val="accent1"/>
                </a:solidFill>
                <a:latin typeface="Rawline" panose="00000500000000000000" pitchFamily="2" charset="0"/>
              </a:rPr>
              <a:t>Premissas da Simulação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6A0E12-08BB-9030-7FE8-0158CCBD8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6" name="Imagem 5" descr="Linha do tempo&#10;&#10;Descrição gerada automaticamente">
            <a:extLst>
              <a:ext uri="{FF2B5EF4-FFF2-40B4-BE49-F238E27FC236}">
                <a16:creationId xmlns:a16="http://schemas.microsoft.com/office/drawing/2014/main" id="{1F2746E5-05BA-32D1-70E0-1DBF688A8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89" y="604845"/>
            <a:ext cx="3851129" cy="32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651623" y="143268"/>
            <a:ext cx="1914844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t-BR" sz="2000" b="1" dirty="0">
                <a:solidFill>
                  <a:schemeClr val="accent1"/>
                </a:solidFill>
                <a:latin typeface="Rawline" panose="00000500000000000000" pitchFamily="2" charset="0"/>
              </a:rPr>
              <a:t>Simulação 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F6585D1-8E88-7BFD-2902-A2E15017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64" y="695987"/>
            <a:ext cx="5613524" cy="235990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7671068-B693-5D5C-5392-E1E18943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pic>
        <p:nvPicPr>
          <p:cNvPr id="3" name="Espaço Reservado para Conteúdo 6" descr="Calculadora com preenchimento sólido">
            <a:extLst>
              <a:ext uri="{FF2B5EF4-FFF2-40B4-BE49-F238E27FC236}">
                <a16:creationId xmlns:a16="http://schemas.microsoft.com/office/drawing/2014/main" id="{B3B1CE25-C6BA-E535-A12A-009CE4C3E9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252900" y="143268"/>
            <a:ext cx="404887" cy="4048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AC5632-D558-FEAA-FE89-464596C5769E}"/>
              </a:ext>
            </a:extLst>
          </p:cNvPr>
          <p:cNvSpPr txBox="1"/>
          <p:nvPr/>
        </p:nvSpPr>
        <p:spPr>
          <a:xfrm>
            <a:off x="0" y="3564643"/>
            <a:ext cx="6454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>
                <a:solidFill>
                  <a:srgbClr val="262140"/>
                </a:solidFill>
                <a:effectLst/>
                <a:ea typeface="Microsoft Sans Serif" panose="020B0604020202020204" pitchFamily="34" charset="0"/>
                <a:cs typeface="Times New Roman" panose="02020603050405020304" pitchFamily="18" charset="0"/>
              </a:rPr>
              <a:t>*A renda do RPPS foi calculada assumindo que o servidor terá um tempo de contribuição de 40 anos e receberá 100% da média de suas remunerações de forma vitalícia.</a:t>
            </a:r>
          </a:p>
          <a:p>
            <a:pPr algn="just"/>
            <a:r>
              <a:rPr lang="pt-BR" sz="700" dirty="0">
                <a:solidFill>
                  <a:srgbClr val="262140"/>
                </a:solidFill>
                <a:effectLst/>
                <a:ea typeface="Microsoft Sans Serif" panose="020B0604020202020204" pitchFamily="34" charset="0"/>
                <a:cs typeface="Times New Roman" panose="02020603050405020304" pitchFamily="18" charset="0"/>
              </a:rPr>
              <a:t>**A renda do RPC foi calculada levando em consideração que o tempo de contribuição será de 34 anos e 9 meses e a renda de aposentadoria será paga por 20 anos.</a:t>
            </a:r>
          </a:p>
        </p:txBody>
      </p:sp>
    </p:spTree>
    <p:extLst>
      <p:ext uri="{BB962C8B-B14F-4D97-AF65-F5344CB8AC3E}">
        <p14:creationId xmlns:p14="http://schemas.microsoft.com/office/powerpoint/2010/main" val="307961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B97D9A2-55D9-77DC-820F-400BA075786D}"/>
              </a:ext>
            </a:extLst>
          </p:cNvPr>
          <p:cNvSpPr txBox="1"/>
          <p:nvPr/>
        </p:nvSpPr>
        <p:spPr>
          <a:xfrm>
            <a:off x="671450" y="121190"/>
            <a:ext cx="1766475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b="1" dirty="0">
                <a:solidFill>
                  <a:schemeClr val="accent1"/>
                </a:solidFill>
                <a:latin typeface="Rawline" panose="00000500000000000000" pitchFamily="2" charset="0"/>
              </a:rPr>
              <a:t>Simulação 2	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ACC9AA-F311-5FB6-9EBF-961644DE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50" y="797334"/>
            <a:ext cx="5569074" cy="229312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E3BC131-4E11-FEB2-B52B-F9C095EFD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418" y="132478"/>
            <a:ext cx="1363093" cy="16357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C84F62A-30DB-61D2-1510-B18E4F991D5F}"/>
              </a:ext>
            </a:extLst>
          </p:cNvPr>
          <p:cNvSpPr txBox="1"/>
          <p:nvPr/>
        </p:nvSpPr>
        <p:spPr>
          <a:xfrm>
            <a:off x="72997" y="3407017"/>
            <a:ext cx="655832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/>
              <a:t>*A renda do RPPS foi calculada assumindo que o servidor terá um tempo de contribuição de 40 anos e receberá 100% da média de suas remunerações de forma vitalícia.</a:t>
            </a:r>
          </a:p>
          <a:p>
            <a:r>
              <a:rPr lang="pt-BR" sz="700" dirty="0"/>
              <a:t>**A renda do RPC foi calculada levando em consideração que o tempo de contribuição será de 34 anos e 9 meses e a renda de aposentadoria será paga por 20 anos.</a:t>
            </a:r>
          </a:p>
          <a:p>
            <a:r>
              <a:rPr lang="pt-BR" sz="700" dirty="0"/>
              <a:t>***Nessa simulação o valor do Aporte Especial que o servidor recebeu em sua conta na entidade de previdência complementar foi de R$ 28.279,74.</a:t>
            </a:r>
          </a:p>
        </p:txBody>
      </p:sp>
      <p:pic>
        <p:nvPicPr>
          <p:cNvPr id="10" name="Espaço Reservado para Conteúdo 6" descr="Calculadora com preenchimento sólido">
            <a:extLst>
              <a:ext uri="{FF2B5EF4-FFF2-40B4-BE49-F238E27FC236}">
                <a16:creationId xmlns:a16="http://schemas.microsoft.com/office/drawing/2014/main" id="{BDEEBABD-F350-91BD-EFA9-AE383D09D9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252900" y="143268"/>
            <a:ext cx="404887" cy="4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31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807</Words>
  <Application>Microsoft Office PowerPoint</Application>
  <PresentationFormat>Personalizar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Open Sans</vt:lpstr>
      <vt:lpstr>Wingdings</vt:lpstr>
      <vt:lpstr>Calibri</vt:lpstr>
      <vt:lpstr>Rawline</vt:lpstr>
      <vt:lpstr>Microsoft Sans Serif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Vantagens do RPC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Emmanuel Martins de Oliveira</dc:creator>
  <cp:lastModifiedBy>Emmanuel Manollo</cp:lastModifiedBy>
  <cp:revision>80</cp:revision>
  <dcterms:created xsi:type="dcterms:W3CDTF">2023-11-07T01:18:22Z</dcterms:created>
  <dcterms:modified xsi:type="dcterms:W3CDTF">2026-07-09T15:04:11Z</dcterms:modified>
</cp:coreProperties>
</file>