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911975" cy="3887788"/>
  <p:notesSz cx="9144000" cy="6858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Rawline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4180BF-4ADD-0566-72D6-E30F36AD604B}" name="Elaine Cavalcanti" initials="EC" userId="Elaine Cavalcant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1" d="100"/>
          <a:sy n="181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997" y="636266"/>
            <a:ext cx="5183981" cy="1353526"/>
          </a:xfrm>
          <a:prstGeom prst="rect">
            <a:avLst/>
          </a:prstGeom>
        </p:spPr>
        <p:txBody>
          <a:bodyPr anchor="b"/>
          <a:lstStyle>
            <a:lvl1pPr algn="ctr">
              <a:defRPr sz="34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97" y="2041989"/>
            <a:ext cx="5183981" cy="9386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61"/>
            </a:lvl1pPr>
            <a:lvl2pPr marL="259187" indent="0" algn="ctr">
              <a:buNone/>
              <a:defRPr sz="1134"/>
            </a:lvl2pPr>
            <a:lvl3pPr marL="518373" indent="0" algn="ctr">
              <a:buNone/>
              <a:defRPr sz="1020"/>
            </a:lvl3pPr>
            <a:lvl4pPr marL="777560" indent="0" algn="ctr">
              <a:buNone/>
              <a:defRPr sz="907"/>
            </a:lvl4pPr>
            <a:lvl5pPr marL="1036747" indent="0" algn="ctr">
              <a:buNone/>
              <a:defRPr sz="907"/>
            </a:lvl5pPr>
            <a:lvl6pPr marL="1295933" indent="0" algn="ctr">
              <a:buNone/>
              <a:defRPr sz="907"/>
            </a:lvl6pPr>
            <a:lvl7pPr marL="1555120" indent="0" algn="ctr">
              <a:buNone/>
              <a:defRPr sz="907"/>
            </a:lvl7pPr>
            <a:lvl8pPr marL="1814307" indent="0" algn="ctr">
              <a:buNone/>
              <a:defRPr sz="907"/>
            </a:lvl8pPr>
            <a:lvl9pPr marL="2073493" indent="0" algn="ctr">
              <a:buNone/>
              <a:defRPr sz="90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A7E5E0-E989-B88D-BCE9-781E76B2F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7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199" y="1034943"/>
            <a:ext cx="5961578" cy="24667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85C22C-E5B1-40D9-95A5-B38F2D9D0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6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6382" y="206989"/>
            <a:ext cx="1490395" cy="3294721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198" y="206989"/>
            <a:ext cx="4384784" cy="32947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AF3035-9345-2401-BEC2-D3110695A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A743E9D-D963-0ED0-A757-EFCDA1CD4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CAC6DF-D566-5AA5-B7C4-0FA5B9E50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3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4929E6-87FE-72EC-DB97-F769247EC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4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DCF598-C225-DC19-0BDF-381CDB8E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A4BAAD-877A-5470-284C-071CB9AD4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3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9F24-E57C-BED8-6F13-9B581754D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E5290B-2AB4-B771-9089-6DE477C78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7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2012BF-C432-3515-B5AE-4E9BB9279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1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99" y="1034943"/>
            <a:ext cx="5961578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1565E0-0F53-8A02-005E-437D46110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94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788F2-A004-D6B2-CDBA-3D451F969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0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BB9C81-8233-92B4-6BEE-C5020F531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99" y="969247"/>
            <a:ext cx="5961578" cy="1617212"/>
          </a:xfrm>
          <a:prstGeom prst="rect">
            <a:avLst/>
          </a:prstGeom>
        </p:spPr>
        <p:txBody>
          <a:bodyPr anchor="b"/>
          <a:lstStyle>
            <a:lvl1pPr>
              <a:defRPr sz="34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599" y="2601759"/>
            <a:ext cx="5961578" cy="85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1pPr>
            <a:lvl2pPr marL="259187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1837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3pPr>
            <a:lvl4pPr marL="77756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4pPr>
            <a:lvl5pPr marL="103674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5pPr>
            <a:lvl6pPr marL="1295933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6pPr>
            <a:lvl7pPr marL="155512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7pPr>
            <a:lvl8pPr marL="181430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8pPr>
            <a:lvl9pPr marL="2073493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453FC6-E60E-9BD7-DBB7-F068056B8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198" y="1034943"/>
            <a:ext cx="2937589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9188" y="1034943"/>
            <a:ext cx="2937589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AA93F8-52B3-28DF-5D4B-165C87F82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099" y="953048"/>
            <a:ext cx="2924089" cy="467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61" b="1"/>
            </a:lvl1pPr>
            <a:lvl2pPr marL="259187" indent="0">
              <a:buNone/>
              <a:defRPr sz="1134" b="1"/>
            </a:lvl2pPr>
            <a:lvl3pPr marL="518373" indent="0">
              <a:buNone/>
              <a:defRPr sz="1020" b="1"/>
            </a:lvl3pPr>
            <a:lvl4pPr marL="777560" indent="0">
              <a:buNone/>
              <a:defRPr sz="907" b="1"/>
            </a:lvl4pPr>
            <a:lvl5pPr marL="1036747" indent="0">
              <a:buNone/>
              <a:defRPr sz="907" b="1"/>
            </a:lvl5pPr>
            <a:lvl6pPr marL="1295933" indent="0">
              <a:buNone/>
              <a:defRPr sz="907" b="1"/>
            </a:lvl6pPr>
            <a:lvl7pPr marL="1555120" indent="0">
              <a:buNone/>
              <a:defRPr sz="907" b="1"/>
            </a:lvl7pPr>
            <a:lvl8pPr marL="1814307" indent="0">
              <a:buNone/>
              <a:defRPr sz="907" b="1"/>
            </a:lvl8pPr>
            <a:lvl9pPr marL="2073493" indent="0">
              <a:buNone/>
              <a:defRPr sz="90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9" y="1420123"/>
            <a:ext cx="2924089" cy="2088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9187" y="953048"/>
            <a:ext cx="2938490" cy="467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61" b="1"/>
            </a:lvl1pPr>
            <a:lvl2pPr marL="259187" indent="0">
              <a:buNone/>
              <a:defRPr sz="1134" b="1"/>
            </a:lvl2pPr>
            <a:lvl3pPr marL="518373" indent="0">
              <a:buNone/>
              <a:defRPr sz="1020" b="1"/>
            </a:lvl3pPr>
            <a:lvl4pPr marL="777560" indent="0">
              <a:buNone/>
              <a:defRPr sz="907" b="1"/>
            </a:lvl4pPr>
            <a:lvl5pPr marL="1036747" indent="0">
              <a:buNone/>
              <a:defRPr sz="907" b="1"/>
            </a:lvl5pPr>
            <a:lvl6pPr marL="1295933" indent="0">
              <a:buNone/>
              <a:defRPr sz="907" b="1"/>
            </a:lvl6pPr>
            <a:lvl7pPr marL="1555120" indent="0">
              <a:buNone/>
              <a:defRPr sz="907" b="1"/>
            </a:lvl7pPr>
            <a:lvl8pPr marL="1814307" indent="0">
              <a:buNone/>
              <a:defRPr sz="907" b="1"/>
            </a:lvl8pPr>
            <a:lvl9pPr marL="2073493" indent="0">
              <a:buNone/>
              <a:defRPr sz="90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9187" y="1420123"/>
            <a:ext cx="2938490" cy="2088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0BFBD8-9267-3685-63F3-71FEF485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7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E68E-4EF5-4E45-2899-243E2F78A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0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5B95B5-915A-E3FF-D400-13D47058C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59186"/>
            <a:ext cx="2229292" cy="907151"/>
          </a:xfrm>
          <a:prstGeom prst="rect">
            <a:avLst/>
          </a:prstGeom>
        </p:spPr>
        <p:txBody>
          <a:bodyPr anchor="b"/>
          <a:lstStyle>
            <a:lvl1pPr>
              <a:defRPr sz="18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490" y="559770"/>
            <a:ext cx="3499187" cy="2762849"/>
          </a:xfrm>
          <a:prstGeom prst="rect">
            <a:avLst/>
          </a:prstGeom>
        </p:spPr>
        <p:txBody>
          <a:bodyPr/>
          <a:lstStyle>
            <a:lvl1pPr>
              <a:defRPr sz="1814"/>
            </a:lvl1pPr>
            <a:lvl2pPr>
              <a:defRPr sz="1587"/>
            </a:lvl2pPr>
            <a:lvl3pPr>
              <a:defRPr sz="1361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1166337"/>
            <a:ext cx="2229292" cy="216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"/>
            </a:lvl1pPr>
            <a:lvl2pPr marL="259187" indent="0">
              <a:buNone/>
              <a:defRPr sz="794"/>
            </a:lvl2pPr>
            <a:lvl3pPr marL="518373" indent="0">
              <a:buNone/>
              <a:defRPr sz="680"/>
            </a:lvl3pPr>
            <a:lvl4pPr marL="777560" indent="0">
              <a:buNone/>
              <a:defRPr sz="567"/>
            </a:lvl4pPr>
            <a:lvl5pPr marL="1036747" indent="0">
              <a:buNone/>
              <a:defRPr sz="567"/>
            </a:lvl5pPr>
            <a:lvl6pPr marL="1295933" indent="0">
              <a:buNone/>
              <a:defRPr sz="567"/>
            </a:lvl6pPr>
            <a:lvl7pPr marL="1555120" indent="0">
              <a:buNone/>
              <a:defRPr sz="567"/>
            </a:lvl7pPr>
            <a:lvl8pPr marL="1814307" indent="0">
              <a:buNone/>
              <a:defRPr sz="567"/>
            </a:lvl8pPr>
            <a:lvl9pPr marL="2073493" indent="0">
              <a:buNone/>
              <a:defRPr sz="5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3D9CE8-3CB2-71F4-38D9-59623BE3B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8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59186"/>
            <a:ext cx="2229292" cy="907151"/>
          </a:xfrm>
          <a:prstGeom prst="rect">
            <a:avLst/>
          </a:prstGeom>
        </p:spPr>
        <p:txBody>
          <a:bodyPr anchor="b"/>
          <a:lstStyle>
            <a:lvl1pPr>
              <a:defRPr sz="18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38490" y="559770"/>
            <a:ext cx="3499187" cy="27628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14"/>
            </a:lvl1pPr>
            <a:lvl2pPr marL="259187" indent="0">
              <a:buNone/>
              <a:defRPr sz="1587"/>
            </a:lvl2pPr>
            <a:lvl3pPr marL="518373" indent="0">
              <a:buNone/>
              <a:defRPr sz="1361"/>
            </a:lvl3pPr>
            <a:lvl4pPr marL="777560" indent="0">
              <a:buNone/>
              <a:defRPr sz="1134"/>
            </a:lvl4pPr>
            <a:lvl5pPr marL="1036747" indent="0">
              <a:buNone/>
              <a:defRPr sz="1134"/>
            </a:lvl5pPr>
            <a:lvl6pPr marL="1295933" indent="0">
              <a:buNone/>
              <a:defRPr sz="1134"/>
            </a:lvl6pPr>
            <a:lvl7pPr marL="1555120" indent="0">
              <a:buNone/>
              <a:defRPr sz="1134"/>
            </a:lvl7pPr>
            <a:lvl8pPr marL="1814307" indent="0">
              <a:buNone/>
              <a:defRPr sz="1134"/>
            </a:lvl8pPr>
            <a:lvl9pPr marL="2073493" indent="0">
              <a:buNone/>
              <a:defRPr sz="113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1166337"/>
            <a:ext cx="2229292" cy="216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"/>
            </a:lvl1pPr>
            <a:lvl2pPr marL="259187" indent="0">
              <a:buNone/>
              <a:defRPr sz="794"/>
            </a:lvl2pPr>
            <a:lvl3pPr marL="518373" indent="0">
              <a:buNone/>
              <a:defRPr sz="680"/>
            </a:lvl3pPr>
            <a:lvl4pPr marL="777560" indent="0">
              <a:buNone/>
              <a:defRPr sz="567"/>
            </a:lvl4pPr>
            <a:lvl5pPr marL="1036747" indent="0">
              <a:buNone/>
              <a:defRPr sz="567"/>
            </a:lvl5pPr>
            <a:lvl6pPr marL="1295933" indent="0">
              <a:buNone/>
              <a:defRPr sz="567"/>
            </a:lvl6pPr>
            <a:lvl7pPr marL="1555120" indent="0">
              <a:buNone/>
              <a:defRPr sz="567"/>
            </a:lvl7pPr>
            <a:lvl8pPr marL="1814307" indent="0">
              <a:buNone/>
              <a:defRPr sz="567"/>
            </a:lvl8pPr>
            <a:lvl9pPr marL="2073493" indent="0">
              <a:buNone/>
              <a:defRPr sz="5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027E96-7853-F3A9-A441-9A6592427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76716DE7-D4F2-A2DB-5A8B-2D9EAA18DDC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052">
            <a:off x="6065464" y="3126192"/>
            <a:ext cx="1962804" cy="196280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6B929C-2FA1-4AD6-52A8-C66D874F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518373" rtl="0" eaLnBrk="1" latinLnBrk="0" hangingPunct="1">
        <a:lnSpc>
          <a:spcPct val="90000"/>
        </a:lnSpc>
        <a:spcBef>
          <a:spcPct val="0"/>
        </a:spcBef>
        <a:buNone/>
        <a:defRPr sz="24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593" indent="-129593" algn="l" defTabSz="51837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38878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4796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907153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142552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1684713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94390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220308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1pPr>
      <a:lvl2pPr marL="25918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51837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3pPr>
      <a:lvl4pPr marL="77756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103674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129593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155512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81430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207349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F11FF0C-36AE-F252-7AE3-F4F4846C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"/>
            <a:ext cx="6911975" cy="388441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63" y="0"/>
            <a:ext cx="6910248" cy="3887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9B06F13-FFC9-2A68-AF33-F15A2143ACA8}"/>
              </a:ext>
            </a:extLst>
          </p:cNvPr>
          <p:cNvSpPr txBox="1"/>
          <p:nvPr/>
        </p:nvSpPr>
        <p:spPr>
          <a:xfrm>
            <a:off x="887321" y="141591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Rawline" panose="00000500000000000000"/>
              </a:rPr>
              <a:t>Migração para o RPC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AD1D4B-A2D1-7052-B290-83EC866A9E54}"/>
              </a:ext>
            </a:extLst>
          </p:cNvPr>
          <p:cNvSpPr txBox="1"/>
          <p:nvPr/>
        </p:nvSpPr>
        <p:spPr>
          <a:xfrm>
            <a:off x="887321" y="587774"/>
            <a:ext cx="246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4"/>
                </a:solidFill>
                <a:latin typeface="Rawline" panose="00000500000000000000" pitchFamily="2" charset="0"/>
              </a:rPr>
              <a:t>Definição e Aspectos Gerais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634C9E-BEE3-6DE0-9525-61840057B39A}"/>
              </a:ext>
            </a:extLst>
          </p:cNvPr>
          <p:cNvSpPr txBox="1"/>
          <p:nvPr/>
        </p:nvSpPr>
        <p:spPr>
          <a:xfrm>
            <a:off x="4242915" y="1420170"/>
            <a:ext cx="266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Elaine Cristina Cavalcanti Sales</a:t>
            </a:r>
          </a:p>
          <a:p>
            <a:r>
              <a:rPr lang="pt-BR" sz="800" i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Chefe do Serviço de Educação Financeira e Previdenciária</a:t>
            </a:r>
          </a:p>
          <a:p>
            <a:r>
              <a:rPr lang="pt-BR" sz="800" i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DERPC/SRPC/MPS</a:t>
            </a:r>
            <a:endParaRPr lang="pt-BR" sz="800" dirty="0">
              <a:solidFill>
                <a:schemeClr val="bg1">
                  <a:lumMod val="9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9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483519" y="36232"/>
            <a:ext cx="582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Conceitos iniciais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373195" y="620454"/>
            <a:ext cx="61655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nº 103/2019: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Obrigatoriedade para os Entes Federativos que possuem RPPS instituírem Regime de Previdência Complementar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adesão voluntária dos servidores.</a:t>
            </a:r>
          </a:p>
          <a:p>
            <a:pPr marL="171450" indent="-1714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 da aposentadoria: limitado ao teto do RGPS/INSS 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(R$ 7.507,49 em 2023).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Espaço Reservado para Conteúdo 5" descr="Bolha de pensamento com preenchimento sólido">
            <a:extLst>
              <a:ext uri="{FF2B5EF4-FFF2-40B4-BE49-F238E27FC236}">
                <a16:creationId xmlns:a16="http://schemas.microsoft.com/office/drawing/2014/main" id="{1BECAC6A-CB86-F4CA-AA99-74AC080602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7464" y="62196"/>
            <a:ext cx="396055" cy="396055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CBEB5C0-6821-064D-BC18-8F433EDAC80A}"/>
              </a:ext>
            </a:extLst>
          </p:cNvPr>
          <p:cNvSpPr/>
          <p:nvPr/>
        </p:nvSpPr>
        <p:spPr>
          <a:xfrm>
            <a:off x="682810" y="1943893"/>
            <a:ext cx="1877510" cy="78340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Servidores Novos</a:t>
            </a:r>
          </a:p>
          <a:p>
            <a:pPr algn="ctr"/>
            <a:endParaRPr lang="pt-BR" sz="500" b="1" dirty="0"/>
          </a:p>
          <a:p>
            <a:pPr algn="ctr"/>
            <a:r>
              <a:rPr lang="pt-BR" sz="1000" dirty="0"/>
              <a:t>Ingressaram após instituição e vigência do RPC</a:t>
            </a:r>
            <a:r>
              <a:rPr lang="pt-BR" sz="1000" b="1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3A1D3A-7273-74C2-0818-8C6FA90B98EC}"/>
              </a:ext>
            </a:extLst>
          </p:cNvPr>
          <p:cNvSpPr txBox="1"/>
          <p:nvPr/>
        </p:nvSpPr>
        <p:spPr>
          <a:xfrm>
            <a:off x="862409" y="3002896"/>
            <a:ext cx="151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Aposentadoria </a:t>
            </a:r>
          </a:p>
          <a:p>
            <a:pPr algn="ctr"/>
            <a:r>
              <a:rPr lang="pt-BR" sz="1000" dirty="0"/>
              <a:t>limitada ao teto e opção </a:t>
            </a:r>
            <a:r>
              <a:rPr lang="pt-BR" sz="1000" b="1" dirty="0"/>
              <a:t>facultativa</a:t>
            </a:r>
            <a:r>
              <a:rPr lang="pt-BR" sz="1000" dirty="0"/>
              <a:t> de ingressar no RPC</a:t>
            </a:r>
          </a:p>
          <a:p>
            <a:pPr algn="ctr"/>
            <a:endParaRPr lang="pt-BR" sz="10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A26A2F34-4127-48D5-C034-077A3932B7DB}"/>
              </a:ext>
            </a:extLst>
          </p:cNvPr>
          <p:cNvSpPr/>
          <p:nvPr/>
        </p:nvSpPr>
        <p:spPr>
          <a:xfrm>
            <a:off x="1550003" y="2825341"/>
            <a:ext cx="143124" cy="1749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9F96027-46F2-6613-0619-C0292B5F8DD7}"/>
              </a:ext>
            </a:extLst>
          </p:cNvPr>
          <p:cNvSpPr/>
          <p:nvPr/>
        </p:nvSpPr>
        <p:spPr>
          <a:xfrm>
            <a:off x="3412901" y="1943893"/>
            <a:ext cx="1877510" cy="78340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Servidores Antigos</a:t>
            </a:r>
          </a:p>
          <a:p>
            <a:pPr algn="ctr"/>
            <a:endParaRPr lang="pt-BR" sz="500" b="1" dirty="0"/>
          </a:p>
          <a:p>
            <a:pPr algn="ctr"/>
            <a:r>
              <a:rPr lang="pt-BR" sz="1000" dirty="0"/>
              <a:t>Ingressaram </a:t>
            </a:r>
            <a:r>
              <a:rPr lang="pt-BR" sz="1000" b="1" dirty="0"/>
              <a:t>ANTES</a:t>
            </a:r>
            <a:r>
              <a:rPr lang="pt-BR" sz="1000" dirty="0"/>
              <a:t> da instituição e vigência do RPC</a:t>
            </a:r>
            <a:r>
              <a:rPr lang="pt-BR" sz="1000" b="1" dirty="0"/>
              <a:t> 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CE91918F-4D9B-B59B-B72B-1EE8DB3E86F1}"/>
              </a:ext>
            </a:extLst>
          </p:cNvPr>
          <p:cNvSpPr/>
          <p:nvPr/>
        </p:nvSpPr>
        <p:spPr>
          <a:xfrm>
            <a:off x="4280094" y="2825341"/>
            <a:ext cx="143124" cy="17492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E4B972-A23C-64BF-A26A-0677AC24D089}"/>
              </a:ext>
            </a:extLst>
          </p:cNvPr>
          <p:cNvSpPr txBox="1"/>
          <p:nvPr/>
        </p:nvSpPr>
        <p:spPr>
          <a:xfrm>
            <a:off x="3592500" y="3098314"/>
            <a:ext cx="151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Possibilidade de </a:t>
            </a:r>
          </a:p>
          <a:p>
            <a:pPr algn="ctr"/>
            <a:r>
              <a:rPr lang="pt-BR" sz="1600" dirty="0"/>
              <a:t>MIGRAÇÃO</a:t>
            </a:r>
          </a:p>
          <a:p>
            <a:pPr algn="ctr"/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679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164304" y="182638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Rawline" panose="00000500000000000000" pitchFamily="2" charset="0"/>
              </a:rPr>
              <a:t>O que é Migração?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462603" y="828297"/>
            <a:ext cx="3100428" cy="19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Opção facultativa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“servidor antigo”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um novo sistema de proteção previdenciária no qual os benefícios de aposentadoria e pensão por morte deixam de ser concedidos apenas pelo Regime Próprio de Previdência Social e passam a ser uma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combinação do RPPS com o Regime de Previdência Complementar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lnSpc>
                <a:spcPts val="1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3" name="Imagem 2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734B604B-AB6E-14EC-50C6-160E4E224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1" y="521745"/>
            <a:ext cx="2753671" cy="2171164"/>
          </a:xfrm>
          <a:prstGeom prst="rect">
            <a:avLst/>
          </a:prstGeom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B7DAE61C-D24C-B20B-7F14-89A3A5971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7" y="2692909"/>
            <a:ext cx="5912675" cy="9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58264"/>
            <a:ext cx="582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Principais características da migração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872919" y="719412"/>
            <a:ext cx="4006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Opção voluntária e expressa pelo servidor antigo.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8A953A0-7823-FE89-BCC3-7EDA383BA1BE}"/>
              </a:ext>
            </a:extLst>
          </p:cNvPr>
          <p:cNvSpPr txBox="1"/>
          <p:nvPr/>
        </p:nvSpPr>
        <p:spPr>
          <a:xfrm>
            <a:off x="872918" y="1188987"/>
            <a:ext cx="463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Irretratável e irrevogável </a:t>
            </a:r>
            <a:r>
              <a:rPr lang="pt-B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(não pode desfazer).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57B8A0-A5C5-3BDD-57AD-F2D405E7817E}"/>
              </a:ext>
            </a:extLst>
          </p:cNvPr>
          <p:cNvSpPr txBox="1"/>
          <p:nvPr/>
        </p:nvSpPr>
        <p:spPr>
          <a:xfrm>
            <a:off x="872918" y="1696596"/>
            <a:ext cx="2846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Aplicação do teto do RGPS ao RPPS </a:t>
            </a:r>
            <a:r>
              <a:rPr lang="pt-B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(benefícios e pensão por morte).</a:t>
            </a:r>
          </a:p>
        </p:txBody>
      </p:sp>
      <p:pic>
        <p:nvPicPr>
          <p:cNvPr id="9" name="Espaço Reservado para Conteúdo 6" descr="Selo 1 com preenchimento sólido">
            <a:extLst>
              <a:ext uri="{FF2B5EF4-FFF2-40B4-BE49-F238E27FC236}">
                <a16:creationId xmlns:a16="http://schemas.microsoft.com/office/drawing/2014/main" id="{0BFC6C1F-407D-A89B-FF2A-31D191B87E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5457" y="668910"/>
            <a:ext cx="357460" cy="357460"/>
          </a:xfrm>
          <a:prstGeom prst="rect">
            <a:avLst/>
          </a:prstGeom>
        </p:spPr>
      </p:pic>
      <p:pic>
        <p:nvPicPr>
          <p:cNvPr id="10" name="Espaço Reservado para Conteúdo 6" descr="Crachá com preenchimento sólido">
            <a:extLst>
              <a:ext uri="{FF2B5EF4-FFF2-40B4-BE49-F238E27FC236}">
                <a16:creationId xmlns:a16="http://schemas.microsoft.com/office/drawing/2014/main" id="{E7241B3B-7513-4C93-BC13-6451F5DB37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7305" y="1145392"/>
            <a:ext cx="365612" cy="365612"/>
          </a:xfrm>
          <a:prstGeom prst="rect">
            <a:avLst/>
          </a:prstGeom>
        </p:spPr>
      </p:pic>
      <p:pic>
        <p:nvPicPr>
          <p:cNvPr id="11" name="Espaço Reservado para Conteúdo 6" descr="Selo 3 com preenchimento sólido">
            <a:extLst>
              <a:ext uri="{FF2B5EF4-FFF2-40B4-BE49-F238E27FC236}">
                <a16:creationId xmlns:a16="http://schemas.microsoft.com/office/drawing/2014/main" id="{02A6E794-9796-0C73-B19F-CE362A4D19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5457" y="1681919"/>
            <a:ext cx="365613" cy="36561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7E16F2-BFD4-8777-F2F7-206EF8D3C9DB}"/>
              </a:ext>
            </a:extLst>
          </p:cNvPr>
          <p:cNvSpPr txBox="1"/>
          <p:nvPr/>
        </p:nvSpPr>
        <p:spPr>
          <a:xfrm>
            <a:off x="872917" y="2252110"/>
            <a:ext cx="303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Possibilidade de combinação de regimes (RPPS + RPC).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Espaço Reservado para Conteúdo 6" descr="Selo 4 com preenchimento sólido">
            <a:extLst>
              <a:ext uri="{FF2B5EF4-FFF2-40B4-BE49-F238E27FC236}">
                <a16:creationId xmlns:a16="http://schemas.microsoft.com/office/drawing/2014/main" id="{CE24E3B7-EF4E-CB3A-5076-0FB36A15E0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968" y="2219636"/>
            <a:ext cx="365612" cy="365612"/>
          </a:xfrm>
          <a:prstGeom prst="rect">
            <a:avLst/>
          </a:prstGeom>
        </p:spPr>
      </p:pic>
      <p:pic>
        <p:nvPicPr>
          <p:cNvPr id="6" name="Imagem 5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2F5043B-C92B-CA98-EB58-95752E351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13" y="719412"/>
            <a:ext cx="3807687" cy="22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A14FBB7D-B89C-CA20-E1C9-13E0EAE3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3" y="58264"/>
            <a:ext cx="1874469" cy="3887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58264"/>
            <a:ext cx="523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Ente implantou o RPC, e agora?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Espaço Reservado para Conteúdo 6" descr="Selo Tick1 com preenchimento sólido">
            <a:extLst>
              <a:ext uri="{FF2B5EF4-FFF2-40B4-BE49-F238E27FC236}">
                <a16:creationId xmlns:a16="http://schemas.microsoft.com/office/drawing/2014/main" id="{F01837F0-56A8-2D57-FAE8-8C0EE90A36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49689" y="1026160"/>
            <a:ext cx="533519" cy="53351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2703CF-D03A-2B80-530B-3B457C7BBBEF}"/>
              </a:ext>
            </a:extLst>
          </p:cNvPr>
          <p:cNvSpPr txBox="1"/>
          <p:nvPr/>
        </p:nvSpPr>
        <p:spPr>
          <a:xfrm>
            <a:off x="568188" y="718383"/>
            <a:ext cx="4520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accent2"/>
                </a:solidFill>
              </a:rPr>
              <a:t>Primeira Possibilidade: QUERO MIGRAR E ADERIR AO RPC!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DD3050D-AC45-1812-784E-D5B8E2128DAC}"/>
              </a:ext>
            </a:extLst>
          </p:cNvPr>
          <p:cNvSpPr txBox="1">
            <a:spLocks/>
          </p:cNvSpPr>
          <p:nvPr/>
        </p:nvSpPr>
        <p:spPr>
          <a:xfrm>
            <a:off x="348476" y="1152515"/>
            <a:ext cx="46982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Duas fontes de aposentadoria: </a:t>
            </a:r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RPPS + RPC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628650" lvl="1" indent="-1714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Aposentadoria RPPS: limitado ao teto do RGPS.</a:t>
            </a:r>
          </a:p>
          <a:p>
            <a:pPr marL="628650" lvl="1" indent="-1714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Aposentadoria RPC: conforme valor acumulado.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Contribuição para o RPPS até o valor do teto do RGPS;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Contribuição para o RPC, com contrapartida do patrocinador, de acordo com a alíquota escolhida, sobre a parcela da remuneração que exceder o teto do RGPS;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Possibilidade de recebimento do incentivo compensatório à migração.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Até três benefícios de aposentadoria (RPPS + RPC + Incentivo). </a:t>
            </a:r>
          </a:p>
        </p:txBody>
      </p:sp>
    </p:spTree>
    <p:extLst>
      <p:ext uri="{BB962C8B-B14F-4D97-AF65-F5344CB8AC3E}">
        <p14:creationId xmlns:p14="http://schemas.microsoft.com/office/powerpoint/2010/main" val="24710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58264"/>
            <a:ext cx="523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Ente implantou o RPC, 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1557318" y="1324742"/>
            <a:ext cx="511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Benefício de aposentadoria será limitado ao teto do RGPS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Contribuição para o RPPS incidirá até o valor do teto do RGPS.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Possibilidade de recebimento do incentivo compensatório à migração.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Até dois benefícios de aposentadoria (RPPS + Incentivo) a depender do modelo de incentivo.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Espaço Reservado para Conteúdo 6" descr="Ponto de exclamação com preenchimento sólido">
            <a:extLst>
              <a:ext uri="{FF2B5EF4-FFF2-40B4-BE49-F238E27FC236}">
                <a16:creationId xmlns:a16="http://schemas.microsoft.com/office/drawing/2014/main" id="{F01837F0-56A8-2D57-FAE8-8C0EE90A36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87428" y="598607"/>
            <a:ext cx="641001" cy="64100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2703CF-D03A-2B80-530B-3B457C7BBBEF}"/>
              </a:ext>
            </a:extLst>
          </p:cNvPr>
          <p:cNvSpPr txBox="1"/>
          <p:nvPr/>
        </p:nvSpPr>
        <p:spPr>
          <a:xfrm>
            <a:off x="1524547" y="828192"/>
            <a:ext cx="4520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accent2"/>
                </a:solidFill>
              </a:rPr>
              <a:t>Segunda Possibilidade: QUERO APENAS MIGRAR!</a:t>
            </a:r>
          </a:p>
        </p:txBody>
      </p:sp>
      <p:pic>
        <p:nvPicPr>
          <p:cNvPr id="3" name="Imagem 2" descr="Boneca com chapéu&#10;&#10;Descrição gerada automaticamente com confiança média">
            <a:extLst>
              <a:ext uri="{FF2B5EF4-FFF2-40B4-BE49-F238E27FC236}">
                <a16:creationId xmlns:a16="http://schemas.microsoft.com/office/drawing/2014/main" id="{F4E22ABF-4EF5-1899-E8A3-3D952D9BD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9151"/>
            <a:ext cx="1659152" cy="34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58264"/>
            <a:ext cx="523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Ente implantou o RPC, 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456022" y="1376453"/>
            <a:ext cx="5112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Benefício de aposentadoria não limitado ao teto do RGPS.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Contribuição incidindo sobre todo o seu salário.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Regras de aposentadoria serão as vigentes no seu RPPS.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Caso opte por ter um benefício complementar de aposentadoria, poderá contratar o plano oferecido pelo Ente federativo, mas  sem a contrapartida do patrocinador.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Espaço Reservado para Conteúdo 6" descr="Nenhum sinal com preenchimento sólido">
            <a:extLst>
              <a:ext uri="{FF2B5EF4-FFF2-40B4-BE49-F238E27FC236}">
                <a16:creationId xmlns:a16="http://schemas.microsoft.com/office/drawing/2014/main" id="{F01837F0-56A8-2D57-FAE8-8C0EE90A36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6888" y="978026"/>
            <a:ext cx="641001" cy="64100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2703CF-D03A-2B80-530B-3B457C7BBBEF}"/>
              </a:ext>
            </a:extLst>
          </p:cNvPr>
          <p:cNvSpPr txBox="1"/>
          <p:nvPr/>
        </p:nvSpPr>
        <p:spPr>
          <a:xfrm>
            <a:off x="1406754" y="828032"/>
            <a:ext cx="4520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accent2"/>
                </a:solidFill>
              </a:rPr>
              <a:t>Terceira Possibilidade: NÃO QUERO MIGRAR!</a:t>
            </a:r>
          </a:p>
        </p:txBody>
      </p:sp>
      <p:pic>
        <p:nvPicPr>
          <p:cNvPr id="7" name="Imagem 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C5C2E0E-D11D-42F3-BBA6-1F1F61A3A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64" y="836149"/>
            <a:ext cx="1471326" cy="3051639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675465C1-55EF-1D2E-6C4F-E3D645A29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052">
            <a:off x="6065464" y="3126192"/>
            <a:ext cx="1962804" cy="19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37199" y="457575"/>
            <a:ext cx="5237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Posso participar do RPC mesmo sem migrar?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758BE4-A909-984B-88CA-7C8C6EF5C72D}"/>
              </a:ext>
            </a:extLst>
          </p:cNvPr>
          <p:cNvSpPr txBox="1"/>
          <p:nvPr/>
        </p:nvSpPr>
        <p:spPr>
          <a:xfrm>
            <a:off x="2818497" y="1307170"/>
            <a:ext cx="12749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accent6"/>
                </a:solidFill>
              </a:rPr>
              <a:t>SIM!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C83609-34BA-168A-3560-52FD08211B11}"/>
              </a:ext>
            </a:extLst>
          </p:cNvPr>
          <p:cNvSpPr txBox="1"/>
          <p:nvPr/>
        </p:nvSpPr>
        <p:spPr>
          <a:xfrm>
            <a:off x="2533245" y="1849704"/>
            <a:ext cx="398248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 contratar o plano de previdência complementar do Ente de forma facultativa;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IMPORTANTE: Não há contrapartida do ente federativo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 de complementar a aposentadoria e evitar possível redução de renda no futuro;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Será chamado de “participante facultativo” ou “participante alternativo”.</a:t>
            </a:r>
          </a:p>
        </p:txBody>
      </p:sp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53B1C43-A9FE-4438-9DF1-C3AD32C34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2" y="1177953"/>
            <a:ext cx="2279761" cy="22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1817132" y="1118792"/>
            <a:ext cx="4163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Anota aí!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3929149-1981-F91C-DA6E-019E85BD4D64}"/>
              </a:ext>
            </a:extLst>
          </p:cNvPr>
          <p:cNvSpPr txBox="1"/>
          <p:nvPr/>
        </p:nvSpPr>
        <p:spPr>
          <a:xfrm>
            <a:off x="2421571" y="1666828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Analisem seus históricos profissionais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</a:p>
          <a:p>
            <a:pPr algn="just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suas perspectivas para o futuro antes de decidir;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606C98-E367-AF1F-D118-50FAF229B8E4}"/>
              </a:ext>
            </a:extLst>
          </p:cNvPr>
          <p:cNvSpPr txBox="1"/>
          <p:nvPr/>
        </p:nvSpPr>
        <p:spPr>
          <a:xfrm>
            <a:off x="2421571" y="2172713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Cada ente tem suas regras e prazos estabelecidos </a:t>
            </a:r>
          </a:p>
          <a:p>
            <a:pPr algn="just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legislação. </a:t>
            </a:r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Conheça as leis do seu Estado ou Município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AAEE73-06AF-BB2C-98A0-6D72674F7E7D}"/>
              </a:ext>
            </a:extLst>
          </p:cNvPr>
          <p:cNvSpPr txBox="1"/>
          <p:nvPr/>
        </p:nvSpPr>
        <p:spPr>
          <a:xfrm>
            <a:off x="2421571" y="2678598"/>
            <a:ext cx="360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Peça informações sobre o </a:t>
            </a:r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incentivo compensatório </a:t>
            </a:r>
          </a:p>
          <a:p>
            <a:pPr algn="just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migração.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AED700B-93FF-1D12-A13A-FA52BC5130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4725" y="2606948"/>
            <a:ext cx="471063" cy="49349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0782BEF-9DAB-A0DC-3BA3-44E2C555E0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589" y="2155692"/>
            <a:ext cx="392344" cy="42415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355B0F4-37C6-1E88-881A-599ECFE21C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4725" y="1625933"/>
            <a:ext cx="420208" cy="459428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EC18138-06C2-0456-AA92-C72627DF3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98" y="723159"/>
            <a:ext cx="3123288" cy="31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542</Words>
  <Application>Microsoft Office PowerPoint</Application>
  <PresentationFormat>Personalizar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Open Sans</vt:lpstr>
      <vt:lpstr>Arial</vt:lpstr>
      <vt:lpstr>Rawline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Emmanuel Martins de Oliveira</dc:creator>
  <cp:lastModifiedBy>Emmanuel Manollo</cp:lastModifiedBy>
  <cp:revision>49</cp:revision>
  <dcterms:created xsi:type="dcterms:W3CDTF">2023-11-07T01:18:22Z</dcterms:created>
  <dcterms:modified xsi:type="dcterms:W3CDTF">2026-07-09T15:01:12Z</dcterms:modified>
</cp:coreProperties>
</file>