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342" r:id="rId7"/>
    <p:sldId id="257" r:id="rId8"/>
    <p:sldId id="319" r:id="rId9"/>
    <p:sldId id="318" r:id="rId10"/>
    <p:sldId id="340" r:id="rId11"/>
    <p:sldId id="341" r:id="rId12"/>
    <p:sldId id="289" r:id="rId13"/>
    <p:sldId id="287" r:id="rId14"/>
    <p:sldId id="286" r:id="rId15"/>
    <p:sldId id="337" r:id="rId16"/>
    <p:sldId id="336" r:id="rId17"/>
    <p:sldId id="271" r:id="rId18"/>
    <p:sldId id="339" r:id="rId19"/>
    <p:sldId id="314" r:id="rId20"/>
    <p:sldId id="333" r:id="rId21"/>
    <p:sldId id="28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93"/>
    <a:srgbClr val="374C1E"/>
    <a:srgbClr val="8BCCC1"/>
    <a:srgbClr val="FFE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03B45-0DE1-478A-8C8F-33597E98B8A5}" v="730" dt="2021-11-04T21:04:46.783"/>
    <p1510:client id="{FA279B90-8A43-4969-855C-154103A8AD5D}" v="264" dt="2021-11-04T22:04:39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530"/>
    </p:cViewPr>
  </p:sorter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28F4-15A5-4946-8A1D-5CAF6D82D2A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67BA-BDD5-4B80-9D6C-6CF39173B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65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69" y="4678529"/>
            <a:ext cx="11472909" cy="1139627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70" y="5910232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1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50539A-57F9-46E9-A667-B4FB70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38FAB-8851-4293-8F81-8433C86F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9B10-A934-4E09-AE26-8AC6F13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DE433-B2BB-4674-8163-8B1B8A18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F26DA-E177-4470-B19F-A597B04D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A2306-40B9-4164-95AF-AAD80E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9F1D27-551E-49D2-99B3-7D58ED0D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21DF-6C07-4611-8B0E-F7537AEE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E80C7-42D2-4C0B-80A9-7F69466A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B9A6E9-A869-4C18-8920-CA4DD106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6E579-EB78-46E5-8A3C-07C792E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1B0E8-065E-4241-9492-73A42D8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93D37-97A2-46DC-82F6-5D4F817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74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B08B-18FF-477E-A047-2A72123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E80989-390D-4D60-8BB7-3432D2D1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4C9CAB-70FC-4557-9EB7-180DFC57A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F8C84-2280-4DD9-AA89-962CEF5E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AA9A58-0831-4759-8EA7-E6D06EB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C77D7-B208-4E0C-AC55-F34945C1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3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3D5A9-CF2F-4908-87C1-420DF42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2C90F-980E-4F85-B77A-D727E58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C106C-FE99-497A-9980-4CCAFC0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FB459-65E3-4E22-B10F-DDCABAD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C9899B-75A0-47BD-B329-0E65A70E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72F44B-7889-42BF-8858-D9646385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3DB8E-C3FD-445C-A573-3AF0DB0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A977E-BEA6-44BA-B488-E8C98D1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D0779-E02A-4588-BB52-74F39C0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88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123C9-A62F-7142-9941-88B0F760B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938BA-119F-BA47-BE01-8CBC0D15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ABB60-719A-9C4C-A39B-F2DE870B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AF4-21FB-4B6F-8A16-E1E6F8973BF9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B6E41-5356-4C45-8FF1-432B2551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246DF0-A2AC-BC4D-827D-027EA8DB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9405-5C95-436E-BE24-E83ED8AC5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59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123C9-A62F-7142-9941-88B0F760B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938BA-119F-BA47-BE01-8CBC0D15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ABB60-719A-9C4C-A39B-F2DE870B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1AF4-21FB-4B6F-8A16-E1E6F8973BF9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B6E41-5356-4C45-8FF1-432B2551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246DF0-A2AC-BC4D-827D-027EA8DB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9405-5C95-436E-BE24-E83ED8AC5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59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4B075562-10B2-47D5-8265-3A3F4B9F2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12192000" cy="6850396"/>
          </a:xfrm>
          <a:prstGeom prst="rect">
            <a:avLst/>
          </a:prstGeom>
        </p:spPr>
      </p:pic>
      <p:pic>
        <p:nvPicPr>
          <p:cNvPr id="3" name="Imagem 2" descr="Uma imagem contendo desenho, placa&#10;&#10;Descrição gerada automaticamente">
            <a:extLst>
              <a:ext uri="{FF2B5EF4-FFF2-40B4-BE49-F238E27FC236}">
                <a16:creationId xmlns:a16="http://schemas.microsoft.com/office/drawing/2014/main" id="{762D4582-A3D3-4424-81D0-00C6EE1497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875" y="116810"/>
            <a:ext cx="248950" cy="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9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EFC1B553-5FBD-4348-A57A-969B1AE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35007"/>
            <a:ext cx="92177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374C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4F4A76-42D3-4785-851E-BD85029E1BB3}"/>
              </a:ext>
            </a:extLst>
          </p:cNvPr>
          <p:cNvSpPr txBox="1"/>
          <p:nvPr/>
        </p:nvSpPr>
        <p:spPr>
          <a:xfrm>
            <a:off x="931294" y="3488862"/>
            <a:ext cx="53816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374C1E"/>
                </a:solidFill>
                <a:latin typeface="Arial Narrow" panose="020B0606020202030204" pitchFamily="34" charset="0"/>
              </a:rPr>
              <a:t>Previdência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ED2829-716D-45CE-960B-689EA86102F0}"/>
              </a:ext>
            </a:extLst>
          </p:cNvPr>
          <p:cNvSpPr txBox="1"/>
          <p:nvPr/>
        </p:nvSpPr>
        <p:spPr>
          <a:xfrm>
            <a:off x="904790" y="4515907"/>
            <a:ext cx="62536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374C1E"/>
                </a:solidFill>
                <a:latin typeface="Arial Narrow" panose="020B0606020202030204" pitchFamily="34" charset="0"/>
              </a:rPr>
              <a:t>Complementar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55C9A6-06F6-4E87-B35B-ACEDE21BAB1A}"/>
              </a:ext>
            </a:extLst>
          </p:cNvPr>
          <p:cNvSpPr txBox="1"/>
          <p:nvPr/>
        </p:nvSpPr>
        <p:spPr>
          <a:xfrm>
            <a:off x="3298073" y="5901667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2736D"/>
                </a:solidFill>
                <a:latin typeface="Arial Narrow" panose="020B0606020202030204" pitchFamily="34" charset="0"/>
              </a:rPr>
              <a:t>CLÁUDIA TRINDADE - ABRAPP</a:t>
            </a:r>
          </a:p>
        </p:txBody>
      </p:sp>
    </p:spTree>
    <p:extLst>
      <p:ext uri="{BB962C8B-B14F-4D97-AF65-F5344CB8AC3E}">
        <p14:creationId xmlns:p14="http://schemas.microsoft.com/office/powerpoint/2010/main" val="12175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28">
            <a:extLst>
              <a:ext uri="{FF2B5EF4-FFF2-40B4-BE49-F238E27FC236}">
                <a16:creationId xmlns:a16="http://schemas.microsoft.com/office/drawing/2014/main" id="{A7002CF8-DE3D-47FD-856D-38DAFE2489EF}"/>
              </a:ext>
            </a:extLst>
          </p:cNvPr>
          <p:cNvSpPr/>
          <p:nvPr/>
        </p:nvSpPr>
        <p:spPr>
          <a:xfrm>
            <a:off x="1060173" y="1505599"/>
            <a:ext cx="4680000" cy="4163681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71590" y="1940707"/>
            <a:ext cx="33961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EAPC: Entidades </a:t>
            </a:r>
            <a:r>
              <a:rPr lang="pt-BR" sz="2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ABERTAS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de Previdência Complementar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B0B08C9-9166-4C14-BFD6-5366565FFC98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4E9736-967D-4298-90CC-F5CC66A02080}"/>
              </a:ext>
            </a:extLst>
          </p:cNvPr>
          <p:cNvSpPr txBox="1"/>
          <p:nvPr/>
        </p:nvSpPr>
        <p:spPr>
          <a:xfrm>
            <a:off x="340900" y="228344"/>
            <a:ext cx="5439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Previdência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Complementar</a:t>
            </a:r>
          </a:p>
        </p:txBody>
      </p:sp>
      <p:pic>
        <p:nvPicPr>
          <p:cNvPr id="18" name="Imagem 17" descr="Uma imagem contendo Ícone&#10;&#10;Descrição gerada automaticamente">
            <a:extLst>
              <a:ext uri="{FF2B5EF4-FFF2-40B4-BE49-F238E27FC236}">
                <a16:creationId xmlns:a16="http://schemas.microsoft.com/office/drawing/2014/main" id="{93A305BA-2D4C-4CE1-ACDB-26333E466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40" y="1846621"/>
            <a:ext cx="894924" cy="86528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ADCEDD0-A314-4DC4-B477-A309F99DAABE}"/>
              </a:ext>
            </a:extLst>
          </p:cNvPr>
          <p:cNvSpPr txBox="1"/>
          <p:nvPr/>
        </p:nvSpPr>
        <p:spPr>
          <a:xfrm>
            <a:off x="1208740" y="3052923"/>
            <a:ext cx="4382865" cy="1971309"/>
          </a:xfrm>
          <a:prstGeom prst="rect">
            <a:avLst/>
          </a:prstGeom>
          <a:noFill/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Sociedade Anônima;</a:t>
            </a:r>
          </a:p>
          <a:p>
            <a:pPr marL="342900" lvl="0" indent="-34290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Fins Lucrativos;</a:t>
            </a:r>
          </a:p>
          <a:p>
            <a:pPr marL="342900" lvl="0" indent="-34290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Acessíveis a qualquer pessoa física;</a:t>
            </a:r>
          </a:p>
          <a:p>
            <a:pPr marL="342900" lvl="0" indent="-34290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Planos individuais ou coletivos.</a:t>
            </a:r>
            <a:endParaRPr lang="pt-BR" sz="2400" dirty="0">
              <a:solidFill>
                <a:srgbClr val="FFEA73"/>
              </a:solidFill>
            </a:endParaRP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id="{B6FE50FA-7EFC-4585-BC71-2A66B419190B}"/>
              </a:ext>
            </a:extLst>
          </p:cNvPr>
          <p:cNvSpPr/>
          <p:nvPr/>
        </p:nvSpPr>
        <p:spPr>
          <a:xfrm>
            <a:off x="6450668" y="1505599"/>
            <a:ext cx="4680000" cy="4163681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highlight>
                <a:srgbClr val="FFFF00"/>
              </a:highlight>
              <a:latin typeface="Calibri (Corpo)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B03548-C46C-4730-8DF3-E55D2CB1891F}"/>
              </a:ext>
            </a:extLst>
          </p:cNvPr>
          <p:cNvSpPr txBox="1"/>
          <p:nvPr/>
        </p:nvSpPr>
        <p:spPr>
          <a:xfrm>
            <a:off x="7569856" y="1940707"/>
            <a:ext cx="3561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EFPC: Entidades </a:t>
            </a:r>
            <a:r>
              <a:rPr lang="pt-BR" sz="2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FECHADAS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de Previdência Complementar</a:t>
            </a:r>
          </a:p>
        </p:txBody>
      </p:sp>
      <p:pic>
        <p:nvPicPr>
          <p:cNvPr id="22" name="Imagem 21" descr="Uma imagem contendo Ícone&#10;&#10;Descrição gerada automaticamente">
            <a:extLst>
              <a:ext uri="{FF2B5EF4-FFF2-40B4-BE49-F238E27FC236}">
                <a16:creationId xmlns:a16="http://schemas.microsoft.com/office/drawing/2014/main" id="{CE526C2A-A27E-4E59-A260-6F4A766C5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70" y="1882978"/>
            <a:ext cx="894924" cy="86528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6E09357-1F4D-4B72-814A-2A41AB75C6B5}"/>
              </a:ext>
            </a:extLst>
          </p:cNvPr>
          <p:cNvSpPr txBox="1"/>
          <p:nvPr/>
        </p:nvSpPr>
        <p:spPr>
          <a:xfrm>
            <a:off x="6562461" y="3052923"/>
            <a:ext cx="4464000" cy="2763834"/>
          </a:xfrm>
          <a:prstGeom prst="rect">
            <a:avLst/>
          </a:prstGeom>
          <a:noFill/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Fundação ou sociedade civil;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u="sng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Fins não lucrativos;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Acessível a grupos específicos, com base </a:t>
            </a:r>
            <a:r>
              <a:rPr lang="pt-BR" sz="2200" b="1" u="sng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no vínculo empregatício, associativo ou sindical;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200" b="1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Planos coletivos </a:t>
            </a:r>
            <a:r>
              <a:rPr lang="pt-BR" sz="2200" b="1" u="sng" kern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(ou individuais).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4" name="Espaço Reservado para Número de Slide 3">
            <a:extLst>
              <a:ext uri="{FF2B5EF4-FFF2-40B4-BE49-F238E27FC236}">
                <a16:creationId xmlns:a16="http://schemas.microsoft.com/office/drawing/2014/main" id="{7C71D36D-9366-46C9-972A-BD30082F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6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1332291" y="2235038"/>
            <a:ext cx="4320000" cy="121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642" tIns="26821" rIns="53642" bIns="26821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4472C4"/>
              </a:buClr>
              <a:buFont typeface="Wingdings 3" pitchFamily="18" charset="2"/>
              <a:buNone/>
            </a:pP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um percentual cobrado sobre cada depósito ou retirada que é feito no plano de previdência privada.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0A89B97-2A59-44B9-AA63-E88922841D81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9CBD3D-F882-45F5-8822-C9BF5BF7602E}"/>
              </a:ext>
            </a:extLst>
          </p:cNvPr>
          <p:cNvSpPr txBox="1"/>
          <p:nvPr/>
        </p:nvSpPr>
        <p:spPr>
          <a:xfrm>
            <a:off x="340900" y="228344"/>
            <a:ext cx="963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Taxa de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carregamento </a:t>
            </a:r>
            <a:r>
              <a:rPr lang="pt-BR" sz="3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Taxa de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administração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C192087-F6A3-473D-8ED1-459A44BB82EF}"/>
              </a:ext>
            </a:extLst>
          </p:cNvPr>
          <p:cNvSpPr/>
          <p:nvPr/>
        </p:nvSpPr>
        <p:spPr>
          <a:xfrm>
            <a:off x="1336435" y="1695313"/>
            <a:ext cx="4094328" cy="545911"/>
          </a:xfrm>
          <a:prstGeom prst="roundRect">
            <a:avLst/>
          </a:prstGeom>
          <a:solidFill>
            <a:srgbClr val="374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E5BAA7F-0AC0-45B1-A9D0-54C0D0E7328C}"/>
              </a:ext>
            </a:extLst>
          </p:cNvPr>
          <p:cNvSpPr/>
          <p:nvPr/>
        </p:nvSpPr>
        <p:spPr>
          <a:xfrm>
            <a:off x="0" y="3522258"/>
            <a:ext cx="3166280" cy="104634"/>
          </a:xfrm>
          <a:prstGeom prst="rect">
            <a:avLst/>
          </a:prstGeom>
          <a:solidFill>
            <a:srgbClr val="8B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D6037CF5-0A6D-4B44-927A-F1869384A1C8}"/>
              </a:ext>
            </a:extLst>
          </p:cNvPr>
          <p:cNvSpPr txBox="1">
            <a:spLocks/>
          </p:cNvSpPr>
          <p:nvPr/>
        </p:nvSpPr>
        <p:spPr bwMode="auto">
          <a:xfrm>
            <a:off x="1333217" y="4394025"/>
            <a:ext cx="4320000" cy="121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642" tIns="26821" rIns="53642" bIns="26821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4472C4"/>
              </a:buClr>
              <a:buNone/>
            </a:pP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cobrada toda vez que se faz uma movimentação no seu plano, seja de entrada ou saída de capital.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FCED44D-1E20-4BE7-B595-0DA36C866FB1}"/>
              </a:ext>
            </a:extLst>
          </p:cNvPr>
          <p:cNvSpPr/>
          <p:nvPr/>
        </p:nvSpPr>
        <p:spPr>
          <a:xfrm>
            <a:off x="1338708" y="3829442"/>
            <a:ext cx="4094328" cy="545911"/>
          </a:xfrm>
          <a:prstGeom prst="roundRect">
            <a:avLst/>
          </a:prstGeom>
          <a:solidFill>
            <a:srgbClr val="374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47616F7-488C-4139-834F-F777EFCFACDE}"/>
              </a:ext>
            </a:extLst>
          </p:cNvPr>
          <p:cNvSpPr/>
          <p:nvPr/>
        </p:nvSpPr>
        <p:spPr>
          <a:xfrm>
            <a:off x="2273" y="5612642"/>
            <a:ext cx="3166280" cy="104634"/>
          </a:xfrm>
          <a:prstGeom prst="rect">
            <a:avLst/>
          </a:prstGeom>
          <a:solidFill>
            <a:srgbClr val="8B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2DBB80AC-CE76-449F-B73E-AB407BAABC9F}"/>
              </a:ext>
            </a:extLst>
          </p:cNvPr>
          <p:cNvSpPr txBox="1">
            <a:spLocks/>
          </p:cNvSpPr>
          <p:nvPr/>
        </p:nvSpPr>
        <p:spPr bwMode="auto">
          <a:xfrm>
            <a:off x="6647705" y="2312594"/>
            <a:ext cx="4320000" cy="121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642" tIns="26821" rIns="53642" bIns="26821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4472C4"/>
              </a:buClr>
              <a:buNone/>
            </a:pP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um percentual cobrado que incide sobre o valor aplicado no plano de previdência privada.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DBD0D5E-C335-4B6B-AD9E-840761E082E5}"/>
              </a:ext>
            </a:extLst>
          </p:cNvPr>
          <p:cNvSpPr/>
          <p:nvPr/>
        </p:nvSpPr>
        <p:spPr>
          <a:xfrm>
            <a:off x="6647705" y="1731292"/>
            <a:ext cx="4094328" cy="545911"/>
          </a:xfrm>
          <a:prstGeom prst="roundRect">
            <a:avLst/>
          </a:prstGeom>
          <a:solidFill>
            <a:srgbClr val="374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567FCB-9B77-44BE-950F-71789898499D}"/>
              </a:ext>
            </a:extLst>
          </p:cNvPr>
          <p:cNvSpPr/>
          <p:nvPr/>
        </p:nvSpPr>
        <p:spPr>
          <a:xfrm>
            <a:off x="9025720" y="3522258"/>
            <a:ext cx="3166280" cy="104634"/>
          </a:xfrm>
          <a:prstGeom prst="rect">
            <a:avLst/>
          </a:prstGeom>
          <a:solidFill>
            <a:srgbClr val="8B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F8B71944-463E-4641-9CBB-1FBBDBC30318}"/>
              </a:ext>
            </a:extLst>
          </p:cNvPr>
          <p:cNvSpPr txBox="1">
            <a:spLocks/>
          </p:cNvSpPr>
          <p:nvPr/>
        </p:nvSpPr>
        <p:spPr bwMode="auto">
          <a:xfrm>
            <a:off x="6705629" y="4438755"/>
            <a:ext cx="4320000" cy="121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642" tIns="26821" rIns="53642" bIns="26821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4472C4"/>
              </a:buClr>
              <a:buNone/>
            </a:pP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valor é abatido do montante aplicado (percentual anual).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3A5B77FB-BBFA-499F-99BF-99AFD94F79F3}"/>
              </a:ext>
            </a:extLst>
          </p:cNvPr>
          <p:cNvSpPr/>
          <p:nvPr/>
        </p:nvSpPr>
        <p:spPr>
          <a:xfrm>
            <a:off x="6677270" y="3850906"/>
            <a:ext cx="4094328" cy="545911"/>
          </a:xfrm>
          <a:prstGeom prst="roundRect">
            <a:avLst/>
          </a:prstGeom>
          <a:solidFill>
            <a:srgbClr val="374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5B1D35D-D950-4290-9307-B4FA13739F50}"/>
              </a:ext>
            </a:extLst>
          </p:cNvPr>
          <p:cNvSpPr/>
          <p:nvPr/>
        </p:nvSpPr>
        <p:spPr>
          <a:xfrm>
            <a:off x="9025720" y="5612642"/>
            <a:ext cx="3166280" cy="104634"/>
          </a:xfrm>
          <a:prstGeom prst="rect">
            <a:avLst/>
          </a:prstGeom>
          <a:solidFill>
            <a:srgbClr val="8B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D284CA-28F8-4D35-8A25-CA8B03B0BDBB}"/>
              </a:ext>
            </a:extLst>
          </p:cNvPr>
          <p:cNvSpPr/>
          <p:nvPr/>
        </p:nvSpPr>
        <p:spPr>
          <a:xfrm>
            <a:off x="6044912" y="1651380"/>
            <a:ext cx="81887" cy="4203510"/>
          </a:xfrm>
          <a:prstGeom prst="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paço Reservado para Número de Slide 3">
            <a:extLst>
              <a:ext uri="{FF2B5EF4-FFF2-40B4-BE49-F238E27FC236}">
                <a16:creationId xmlns:a16="http://schemas.microsoft.com/office/drawing/2014/main" id="{00CA0477-33C1-47D0-A073-C8EB91D1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11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F59B75-F24C-4AD9-817C-EC98E3AAECD0}"/>
              </a:ext>
            </a:extLst>
          </p:cNvPr>
          <p:cNvSpPr txBox="1"/>
          <p:nvPr/>
        </p:nvSpPr>
        <p:spPr>
          <a:xfrm>
            <a:off x="1842255" y="1721919"/>
            <a:ext cx="3588373" cy="49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4472C4"/>
              </a:buClr>
              <a:buFont typeface="Wingdings 3" pitchFamily="18" charset="2"/>
              <a:buNone/>
            </a:pPr>
            <a:r>
              <a:rPr lang="pt-BR" sz="2400" b="1" dirty="0">
                <a:solidFill>
                  <a:srgbClr val="FFEA7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TAXA DE CARREGAMENTO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6ED8A761-94D2-45B9-8077-656F398E8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8" y="1703247"/>
            <a:ext cx="548201" cy="530043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7E59077-EF46-47FD-AD2F-7B61118FE696}"/>
              </a:ext>
            </a:extLst>
          </p:cNvPr>
          <p:cNvGrpSpPr/>
          <p:nvPr/>
        </p:nvGrpSpPr>
        <p:grpSpPr>
          <a:xfrm>
            <a:off x="1401098" y="3837376"/>
            <a:ext cx="3604968" cy="530043"/>
            <a:chOff x="1401098" y="3837376"/>
            <a:chExt cx="3604968" cy="530043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ED1FBE0-F640-4ACD-8452-FCBCC9AE94D0}"/>
                </a:ext>
              </a:extLst>
            </p:cNvPr>
            <p:cNvSpPr txBox="1"/>
            <p:nvPr/>
          </p:nvSpPr>
          <p:spPr>
            <a:xfrm>
              <a:off x="1842255" y="3856048"/>
              <a:ext cx="3163811" cy="4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Clr>
                  <a:srgbClr val="4472C4"/>
                </a:buClr>
                <a:buFont typeface="Wingdings 3" pitchFamily="18" charset="2"/>
                <a:buNone/>
              </a:pPr>
              <a:r>
                <a:rPr lang="pt-BR" sz="2400" b="1" dirty="0">
                  <a:solidFill>
                    <a:srgbClr val="FFEA7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COMO</a:t>
              </a:r>
              <a:r>
                <a:rPr lang="pt-BR" sz="24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rgbClr val="FFEA7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É COBRADA?</a:t>
              </a:r>
            </a:p>
          </p:txBody>
        </p:sp>
        <p:pic>
          <p:nvPicPr>
            <p:cNvPr id="27" name="Imagem 26" descr="Ícone&#10;&#10;Descrição gerada automaticamente">
              <a:extLst>
                <a:ext uri="{FF2B5EF4-FFF2-40B4-BE49-F238E27FC236}">
                  <a16:creationId xmlns:a16="http://schemas.microsoft.com/office/drawing/2014/main" id="{3AA04CAC-E88A-47EB-A7A3-2F320FA6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098" y="3837376"/>
              <a:ext cx="548201" cy="530043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B23884B-6434-4195-B32F-679776A345B5}"/>
              </a:ext>
            </a:extLst>
          </p:cNvPr>
          <p:cNvSpPr txBox="1"/>
          <p:nvPr/>
        </p:nvSpPr>
        <p:spPr>
          <a:xfrm>
            <a:off x="7136112" y="1755709"/>
            <a:ext cx="3488702" cy="49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4472C4"/>
              </a:buClr>
              <a:buFont typeface="Wingdings 3" pitchFamily="18" charset="2"/>
              <a:buNone/>
            </a:pPr>
            <a:r>
              <a:rPr lang="pt-BR" sz="2400" b="1" dirty="0">
                <a:solidFill>
                  <a:srgbClr val="FFEA7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TAXA DE ADMINISTRAÇÃO</a:t>
            </a:r>
          </a:p>
        </p:txBody>
      </p:sp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3D61F852-B07E-420E-809D-EB875EA92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30" y="1737037"/>
            <a:ext cx="548201" cy="53004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0666DEA-83DD-45B2-BCE8-7BBF786DF304}"/>
              </a:ext>
            </a:extLst>
          </p:cNvPr>
          <p:cNvGrpSpPr/>
          <p:nvPr/>
        </p:nvGrpSpPr>
        <p:grpSpPr>
          <a:xfrm>
            <a:off x="6705630" y="3870456"/>
            <a:ext cx="3582681" cy="530043"/>
            <a:chOff x="6705630" y="3870456"/>
            <a:chExt cx="3582681" cy="530043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6AE2339-EF1B-4DB3-9341-E6B40D703C7B}"/>
                </a:ext>
              </a:extLst>
            </p:cNvPr>
            <p:cNvSpPr txBox="1"/>
            <p:nvPr/>
          </p:nvSpPr>
          <p:spPr>
            <a:xfrm>
              <a:off x="7160556" y="3889128"/>
              <a:ext cx="3127755" cy="4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Clr>
                  <a:srgbClr val="4472C4"/>
                </a:buClr>
                <a:buFont typeface="Wingdings 3" pitchFamily="18" charset="2"/>
                <a:buNone/>
              </a:pPr>
              <a:r>
                <a:rPr lang="pt-BR" sz="2400" b="1" dirty="0">
                  <a:solidFill>
                    <a:srgbClr val="FFEA7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COMO</a:t>
              </a:r>
              <a:r>
                <a:rPr lang="pt-BR" sz="24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solidFill>
                    <a:srgbClr val="FFEA7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É COBRADA?</a:t>
              </a:r>
            </a:p>
          </p:txBody>
        </p:sp>
        <p:pic>
          <p:nvPicPr>
            <p:cNvPr id="33" name="Imagem 32" descr="Ícone&#10;&#10;Descrição gerada automaticamente">
              <a:extLst>
                <a:ext uri="{FF2B5EF4-FFF2-40B4-BE49-F238E27FC236}">
                  <a16:creationId xmlns:a16="http://schemas.microsoft.com/office/drawing/2014/main" id="{D297DC82-B967-48EC-9E85-F0FFD86C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30" y="3870456"/>
              <a:ext cx="548201" cy="530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6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tângulo: Cantos Arredondados 93">
            <a:extLst>
              <a:ext uri="{FF2B5EF4-FFF2-40B4-BE49-F238E27FC236}">
                <a16:creationId xmlns:a16="http://schemas.microsoft.com/office/drawing/2014/main" id="{5D3A4138-ED9E-4CF3-84C0-D78561BFCA41}"/>
              </a:ext>
            </a:extLst>
          </p:cNvPr>
          <p:cNvSpPr/>
          <p:nvPr/>
        </p:nvSpPr>
        <p:spPr>
          <a:xfrm>
            <a:off x="7716172" y="3218121"/>
            <a:ext cx="2523901" cy="1342879"/>
          </a:xfrm>
          <a:prstGeom prst="round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8AD4556D-FE4B-4137-B0D3-A930842E5478}"/>
              </a:ext>
            </a:extLst>
          </p:cNvPr>
          <p:cNvSpPr/>
          <p:nvPr/>
        </p:nvSpPr>
        <p:spPr>
          <a:xfrm>
            <a:off x="820006" y="3143836"/>
            <a:ext cx="4712677" cy="2063121"/>
          </a:xfrm>
          <a:prstGeom prst="round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23A11FA9-CB3A-477C-A758-A34D0B540A1D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AB4C98C-EB45-4871-B2CF-BC3572437590}"/>
              </a:ext>
            </a:extLst>
          </p:cNvPr>
          <p:cNvSpPr txBox="1"/>
          <p:nvPr/>
        </p:nvSpPr>
        <p:spPr>
          <a:xfrm>
            <a:off x="340900" y="228344"/>
            <a:ext cx="2309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Tributação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E84D83E-E387-4362-995A-66551D50E6C5}"/>
              </a:ext>
            </a:extLst>
          </p:cNvPr>
          <p:cNvSpPr txBox="1"/>
          <p:nvPr/>
        </p:nvSpPr>
        <p:spPr>
          <a:xfrm>
            <a:off x="948773" y="1701203"/>
            <a:ext cx="429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Ao longo da fase de  Contribuição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8C35305-AD99-4195-81A0-B676F9593CFF}"/>
              </a:ext>
            </a:extLst>
          </p:cNvPr>
          <p:cNvSpPr txBox="1"/>
          <p:nvPr/>
        </p:nvSpPr>
        <p:spPr>
          <a:xfrm>
            <a:off x="948773" y="2175287"/>
            <a:ext cx="424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48A293"/>
                </a:solidFill>
                <a:latin typeface="Arial Narrow" panose="020B0606020202030204" pitchFamily="34" charset="0"/>
              </a:rPr>
              <a:t>Dedução de até 12% dos Rendimentos </a:t>
            </a:r>
            <a:r>
              <a:rPr lang="pt-BR" sz="1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Tributáveis</a:t>
            </a:r>
          </a:p>
          <a:p>
            <a:pPr algn="ctr"/>
            <a:r>
              <a:rPr lang="pt-BR" sz="1600" b="1" dirty="0">
                <a:solidFill>
                  <a:srgbClr val="48A293"/>
                </a:solidFill>
                <a:latin typeface="Arial Narrow" panose="020B0606020202030204" pitchFamily="34" charset="0"/>
              </a:rPr>
              <a:t>(lei nº 13.043, de 13/</a:t>
            </a:r>
            <a:r>
              <a:rPr lang="pt-BR" sz="1600" b="1" dirty="0" err="1">
                <a:solidFill>
                  <a:srgbClr val="48A293"/>
                </a:solidFill>
                <a:latin typeface="Arial Narrow" panose="020B0606020202030204" pitchFamily="34" charset="0"/>
              </a:rPr>
              <a:t>nov</a:t>
            </a:r>
            <a:r>
              <a:rPr lang="pt-BR" sz="1600" b="1" dirty="0">
                <a:solidFill>
                  <a:srgbClr val="48A293"/>
                </a:solidFill>
                <a:latin typeface="Arial Narrow" panose="020B0606020202030204" pitchFamily="34" charset="0"/>
              </a:rPr>
              <a:t>/2014)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4DDB1DB5-269B-4D82-86D7-6C19334E13DA}"/>
              </a:ext>
            </a:extLst>
          </p:cNvPr>
          <p:cNvSpPr/>
          <p:nvPr/>
        </p:nvSpPr>
        <p:spPr>
          <a:xfrm>
            <a:off x="723691" y="3043451"/>
            <a:ext cx="4712677" cy="2063121"/>
          </a:xfrm>
          <a:prstGeom prst="roundRect">
            <a:avLst/>
          </a:prstGeom>
          <a:solidFill>
            <a:srgbClr val="8B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A04A49-7A82-422C-97B3-2207EAE680F7}"/>
              </a:ext>
            </a:extLst>
          </p:cNvPr>
          <p:cNvSpPr txBox="1"/>
          <p:nvPr/>
        </p:nvSpPr>
        <p:spPr>
          <a:xfrm>
            <a:off x="993918" y="3279241"/>
            <a:ext cx="4273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Dedução aplicada ao cálculo dos rendimentos tributáveis do servidor, </a:t>
            </a:r>
            <a:r>
              <a:rPr lang="pt-BR" sz="2400" b="1" u="sng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mensalmente</a:t>
            </a: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, conforme o valor da contribuição</a:t>
            </a:r>
            <a:endParaRPr lang="pt-BR" sz="2400" b="1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39BBE8B1-B9B2-4609-963E-D6813E8BF61B}"/>
              </a:ext>
            </a:extLst>
          </p:cNvPr>
          <p:cNvSpPr/>
          <p:nvPr/>
        </p:nvSpPr>
        <p:spPr>
          <a:xfrm>
            <a:off x="7643924" y="3143836"/>
            <a:ext cx="2523901" cy="1342879"/>
          </a:xfrm>
          <a:prstGeom prst="roundRect">
            <a:avLst/>
          </a:prstGeom>
          <a:solidFill>
            <a:srgbClr val="8B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909FC53-86EE-48A2-82D2-BBF2CAAF2464}"/>
              </a:ext>
            </a:extLst>
          </p:cNvPr>
          <p:cNvSpPr txBox="1"/>
          <p:nvPr/>
        </p:nvSpPr>
        <p:spPr>
          <a:xfrm>
            <a:off x="8151045" y="3327484"/>
            <a:ext cx="1509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Benefício </a:t>
            </a:r>
          </a:p>
          <a:p>
            <a:pPr algn="ctr"/>
            <a:r>
              <a:rPr lang="pt-BR" sz="28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Fiscal</a:t>
            </a:r>
            <a:endParaRPr lang="pt-BR" sz="2800" b="1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A46BB684-0800-48D1-85AE-AF75402A5BDB}"/>
              </a:ext>
            </a:extLst>
          </p:cNvPr>
          <p:cNvSpPr txBox="1"/>
          <p:nvPr/>
        </p:nvSpPr>
        <p:spPr>
          <a:xfrm>
            <a:off x="6603047" y="2168433"/>
            <a:ext cx="461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1600" b="1" dirty="0">
                <a:solidFill>
                  <a:srgbClr val="48A293"/>
                </a:solidFill>
                <a:latin typeface="Arial Narrow" panose="020B0606020202030204" pitchFamily="34" charset="0"/>
              </a:rPr>
              <a:t>O Participante pode efetuar contribuições facultativas para utilizar todo o limite de 12% da renda tributável e efetuar o ajuste na Declaração Anual do IRPF. 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52378B9-55D4-4222-A6CF-36D5B788F910}"/>
              </a:ext>
            </a:extLst>
          </p:cNvPr>
          <p:cNvSpPr txBox="1"/>
          <p:nvPr/>
        </p:nvSpPr>
        <p:spPr>
          <a:xfrm>
            <a:off x="7118652" y="1713622"/>
            <a:ext cx="358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Contribuição Facultativa</a:t>
            </a:r>
          </a:p>
        </p:txBody>
      </p:sp>
      <p:sp>
        <p:nvSpPr>
          <p:cNvPr id="147" name="Espaço Reservado para Número de Slide 3">
            <a:extLst>
              <a:ext uri="{FF2B5EF4-FFF2-40B4-BE49-F238E27FC236}">
                <a16:creationId xmlns:a16="http://schemas.microsoft.com/office/drawing/2014/main" id="{BEEE4D83-25E8-4771-9637-D289E021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632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13</a:t>
            </a:fld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B24BF4E-5542-4F33-89A3-6E51170A5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72" y="1838998"/>
            <a:ext cx="1057436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92"/>
              </a:spcAft>
              <a:buClr>
                <a:srgbClr val="446486"/>
              </a:buClr>
              <a:buSzPct val="100000"/>
              <a:defRPr/>
            </a:pPr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Algumas vantagens em relação à previdência complementar aberta: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E6322D3-22C9-41F0-8D96-2F83D5C3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42" y="2683513"/>
            <a:ext cx="10143068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492"/>
              </a:spcAft>
              <a:buClr>
                <a:srgbClr val="446486"/>
              </a:buClr>
              <a:buSzPct val="100000"/>
              <a:defRPr/>
            </a:pPr>
            <a:r>
              <a:rPr lang="pt-BR" sz="2600" dirty="0">
                <a:solidFill>
                  <a:srgbClr val="374C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a gestão dos recursos obtiver resultado acima do necessário para honrar </a:t>
            </a:r>
            <a:br>
              <a:rPr lang="pt-BR" sz="2600" dirty="0">
                <a:solidFill>
                  <a:srgbClr val="374C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sz="2600" dirty="0">
                <a:solidFill>
                  <a:srgbClr val="374C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expectativa de compromissos futuros, observados os procedimentos estabelecidos na regulamentação, a entidade poderá revertê-lo favoravelmente aos participantes e patrocinadora;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840E7F-0746-4662-AEA9-D6AD52B7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42" y="4460184"/>
            <a:ext cx="10143068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492"/>
              </a:spcAft>
              <a:buClr>
                <a:srgbClr val="446486"/>
              </a:buClr>
              <a:buSzPct val="100000"/>
              <a:defRPr/>
            </a:pPr>
            <a:r>
              <a:rPr lang="pt-BR" sz="2600" dirty="0">
                <a:solidFill>
                  <a:srgbClr val="374C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Participante tem relação de proprietário dos recursos do fundo de pensão</a:t>
            </a:r>
            <a:br>
              <a:rPr lang="pt-BR" sz="2600" dirty="0">
                <a:solidFill>
                  <a:srgbClr val="374C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sz="2600" dirty="0">
                <a:solidFill>
                  <a:srgbClr val="374C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junto com patrocinadora.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347697F6-186A-4AE6-87E2-400999EFD3D2}"/>
              </a:ext>
            </a:extLst>
          </p:cNvPr>
          <p:cNvSpPr txBox="1"/>
          <p:nvPr/>
        </p:nvSpPr>
        <p:spPr>
          <a:xfrm>
            <a:off x="904131" y="840204"/>
            <a:ext cx="4764809" cy="523220"/>
          </a:xfrm>
          <a:prstGeom prst="rect">
            <a:avLst/>
          </a:prstGeom>
          <a:noFill/>
          <a:ln w="25400" cmpd="thickThin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FECHADA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1F657CE-1C39-41B9-9E47-48F99F257AB7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8C3F00-11A9-4B66-B180-D1C9BB6F0213}"/>
              </a:ext>
            </a:extLst>
          </p:cNvPr>
          <p:cNvSpPr txBox="1"/>
          <p:nvPr/>
        </p:nvSpPr>
        <p:spPr>
          <a:xfrm>
            <a:off x="340900" y="228344"/>
            <a:ext cx="5439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Previdência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Complementar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063A37BB-1B3C-4616-9CDF-8E0DE798C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4" y="2688609"/>
            <a:ext cx="853105" cy="578893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470C95B4-50B8-42DB-ACD8-79BF928DA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4" y="4462465"/>
            <a:ext cx="853105" cy="57889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5619BA0-2507-48C6-A7B0-700C5334132B}"/>
              </a:ext>
            </a:extLst>
          </p:cNvPr>
          <p:cNvSpPr/>
          <p:nvPr/>
        </p:nvSpPr>
        <p:spPr>
          <a:xfrm>
            <a:off x="-711222" y="1324969"/>
            <a:ext cx="3166280" cy="104634"/>
          </a:xfrm>
          <a:prstGeom prst="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14</a:t>
            </a:fld>
            <a:endParaRPr lang="pt-BR"/>
          </a:p>
        </p:txBody>
      </p:sp>
      <p:sp>
        <p:nvSpPr>
          <p:cNvPr id="11" name="CaixaDeTexto 1">
            <a:extLst>
              <a:ext uri="{FF2B5EF4-FFF2-40B4-BE49-F238E27FC236}">
                <a16:creationId xmlns:a16="http://schemas.microsoft.com/office/drawing/2014/main" id="{FA8F281A-6CF5-4542-A0B5-85DF1C22BE64}"/>
              </a:ext>
            </a:extLst>
          </p:cNvPr>
          <p:cNvSpPr txBox="1"/>
          <p:nvPr/>
        </p:nvSpPr>
        <p:spPr>
          <a:xfrm>
            <a:off x="664980" y="812068"/>
            <a:ext cx="4764809" cy="523220"/>
          </a:xfrm>
          <a:prstGeom prst="rect">
            <a:avLst/>
          </a:prstGeom>
          <a:noFill/>
          <a:ln w="25400" cmpd="thickThin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FECHADA</a:t>
            </a:r>
            <a:r>
              <a:rPr lang="pt-BR" sz="2800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</a:t>
            </a:r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Plano Família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168A567-AA12-4ABF-934B-040DB74142EC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0E0730-975E-4254-9DD6-9E272AF42734}"/>
              </a:ext>
            </a:extLst>
          </p:cNvPr>
          <p:cNvSpPr txBox="1"/>
          <p:nvPr/>
        </p:nvSpPr>
        <p:spPr>
          <a:xfrm>
            <a:off x="340900" y="228344"/>
            <a:ext cx="5439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Previdência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Complementar</a:t>
            </a: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D5276FB8-32F1-4291-8B18-6B6B59496197}"/>
              </a:ext>
            </a:extLst>
          </p:cNvPr>
          <p:cNvSpPr/>
          <p:nvPr/>
        </p:nvSpPr>
        <p:spPr>
          <a:xfrm>
            <a:off x="1053804" y="1722286"/>
            <a:ext cx="4764809" cy="4001797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403A67-F15F-430A-B868-B24FAF6D48ED}"/>
              </a:ext>
            </a:extLst>
          </p:cNvPr>
          <p:cNvSpPr txBox="1"/>
          <p:nvPr/>
        </p:nvSpPr>
        <p:spPr>
          <a:xfrm>
            <a:off x="1969073" y="2005961"/>
            <a:ext cx="29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CENÁRIO ATUAL</a:t>
            </a:r>
          </a:p>
        </p:txBody>
      </p:sp>
      <p:pic>
        <p:nvPicPr>
          <p:cNvPr id="6" name="Imagem 5" descr="Uma imagem contendo xícara, objeto, quarto&#10;&#10;Descrição gerada automaticamente">
            <a:extLst>
              <a:ext uri="{FF2B5EF4-FFF2-40B4-BE49-F238E27FC236}">
                <a16:creationId xmlns:a16="http://schemas.microsoft.com/office/drawing/2014/main" id="{4977C743-4875-4E10-B6C2-A9FDE990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51" y="2977734"/>
            <a:ext cx="3331267" cy="3220925"/>
          </a:xfrm>
          <a:prstGeom prst="rect">
            <a:avLst/>
          </a:prstGeom>
        </p:spPr>
      </p:pic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192024A9-1460-44BD-B5FE-B45738476778}"/>
              </a:ext>
            </a:extLst>
          </p:cNvPr>
          <p:cNvSpPr txBox="1">
            <a:spLocks/>
          </p:cNvSpPr>
          <p:nvPr/>
        </p:nvSpPr>
        <p:spPr>
          <a:xfrm>
            <a:off x="1148044" y="2797595"/>
            <a:ext cx="4576326" cy="2769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Nº Planos: 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34*</a:t>
            </a:r>
            <a:b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(PREVIC abril/21)</a:t>
            </a:r>
            <a:endParaRPr lang="pt-BR" sz="2400" dirty="0">
              <a:solidFill>
                <a:srgbClr val="374C1E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População Total: 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</a:rPr>
              <a:t>80 mil pessoas</a:t>
            </a: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 </a:t>
            </a: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</a:rPr>
              <a:t>(dez/20)</a:t>
            </a: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Patrimônio: 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</a:rPr>
              <a:t>R$ 519 milhões </a:t>
            </a: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</a:rPr>
              <a:t>(</a:t>
            </a:r>
            <a:r>
              <a:rPr lang="pt-BR" sz="2400" dirty="0" err="1">
                <a:solidFill>
                  <a:srgbClr val="374C1E"/>
                </a:solidFill>
                <a:latin typeface="Arial Narrow" panose="020B0606020202030204" pitchFamily="34" charset="0"/>
              </a:rPr>
              <a:t>jun</a:t>
            </a:r>
            <a:r>
              <a:rPr lang="pt-BR" sz="2400" dirty="0">
                <a:solidFill>
                  <a:srgbClr val="374C1E"/>
                </a:solidFill>
                <a:latin typeface="Arial Narrow" panose="020B0606020202030204" pitchFamily="34" charset="0"/>
              </a:rPr>
              <a:t>/21)</a:t>
            </a:r>
            <a:endParaRPr lang="pt-BR" sz="2000" b="1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: Rounded Corners 28">
            <a:extLst>
              <a:ext uri="{FF2B5EF4-FFF2-40B4-BE49-F238E27FC236}">
                <a16:creationId xmlns:a16="http://schemas.microsoft.com/office/drawing/2014/main" id="{C7B7A97E-8408-487F-80CA-C48C6A32022A}"/>
              </a:ext>
            </a:extLst>
          </p:cNvPr>
          <p:cNvSpPr/>
          <p:nvPr/>
        </p:nvSpPr>
        <p:spPr>
          <a:xfrm>
            <a:off x="6388665" y="1722286"/>
            <a:ext cx="4764808" cy="4001797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C15F86-8377-480C-B546-9161BB086D92}"/>
              </a:ext>
            </a:extLst>
          </p:cNvPr>
          <p:cNvSpPr txBox="1"/>
          <p:nvPr/>
        </p:nvSpPr>
        <p:spPr>
          <a:xfrm>
            <a:off x="7222818" y="2003072"/>
            <a:ext cx="309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ESTIMATIVA 2022</a:t>
            </a:r>
          </a:p>
        </p:txBody>
      </p:sp>
      <p:pic>
        <p:nvPicPr>
          <p:cNvPr id="18" name="Imagem 17" descr="Uma imagem contendo xícara, objeto, quarto&#10;&#10;Descrição gerada automaticamente">
            <a:extLst>
              <a:ext uri="{FF2B5EF4-FFF2-40B4-BE49-F238E27FC236}">
                <a16:creationId xmlns:a16="http://schemas.microsoft.com/office/drawing/2014/main" id="{E2FC3784-EE4F-4B42-B4F4-B64847FA1B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4" y="2909246"/>
            <a:ext cx="3331266" cy="3220924"/>
          </a:xfrm>
          <a:prstGeom prst="rect">
            <a:avLst/>
          </a:prstGeom>
        </p:spPr>
      </p:pic>
      <p:sp>
        <p:nvSpPr>
          <p:cNvPr id="19" name="Espaço Reservado para Conteúdo 5">
            <a:extLst>
              <a:ext uri="{FF2B5EF4-FFF2-40B4-BE49-F238E27FC236}">
                <a16:creationId xmlns:a16="http://schemas.microsoft.com/office/drawing/2014/main" id="{562FFB5F-B6A7-49E0-921C-C646AE6B969C}"/>
              </a:ext>
            </a:extLst>
          </p:cNvPr>
          <p:cNvSpPr txBox="1">
            <a:spLocks/>
          </p:cNvSpPr>
          <p:nvPr/>
        </p:nvSpPr>
        <p:spPr>
          <a:xfrm>
            <a:off x="6745520" y="2868633"/>
            <a:ext cx="4051098" cy="1508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Nº Planos: 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120</a:t>
            </a:r>
          </a:p>
          <a:p>
            <a:pPr>
              <a:lnSpc>
                <a:spcPct val="100000"/>
              </a:lnSpc>
            </a:pPr>
            <a:endParaRPr lang="pt-BR" sz="1200" b="1" dirty="0">
              <a:solidFill>
                <a:srgbClr val="374C1E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Nº de Participantes: 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</a:rPr>
              <a:t>500 mil</a:t>
            </a:r>
          </a:p>
          <a:p>
            <a:pPr>
              <a:lnSpc>
                <a:spcPct val="100000"/>
              </a:lnSpc>
            </a:pPr>
            <a:endParaRPr lang="pt-BR" sz="1200" b="1" dirty="0">
              <a:solidFill>
                <a:srgbClr val="374C1E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</a:rPr>
              <a:t>Patrimônio: 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</a:rPr>
              <a:t>R$ 2 bilhões</a:t>
            </a:r>
            <a:endParaRPr lang="pt-BR" sz="2000" b="1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67541DA-629A-4B57-9B5C-A4138A8930B2}"/>
              </a:ext>
            </a:extLst>
          </p:cNvPr>
          <p:cNvSpPr/>
          <p:nvPr/>
        </p:nvSpPr>
        <p:spPr>
          <a:xfrm>
            <a:off x="-711222" y="1324969"/>
            <a:ext cx="3166280" cy="104634"/>
          </a:xfrm>
          <a:prstGeom prst="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1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>
            <a:extLst>
              <a:ext uri="{FF2B5EF4-FFF2-40B4-BE49-F238E27FC236}">
                <a16:creationId xmlns:a16="http://schemas.microsoft.com/office/drawing/2014/main" id="{3004A48B-E195-9B4E-A4CA-20CE5F61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58" y="1329816"/>
            <a:ext cx="103916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INICIAR A CONTRIBUIÇÃO O MAIS CEDO POSSÍVEL</a:t>
            </a:r>
            <a:b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Comece a contribuir desde cedo. A maioria dos jovens não tem plano de previdência. </a:t>
            </a: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endParaRPr lang="pt-BR" altLang="pt-BR" sz="2000" b="1" dirty="0">
              <a:solidFill>
                <a:srgbClr val="374C1E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NÃO PERCA OS BENEFÍCIOS FISCAIS (Abatimento de 12% da renda anual – Diferimento (*)</a:t>
            </a:r>
            <a:b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tributação só ocorre no momento do recebimento ou no seu resgate. (*) Para quem faz a declaração anual do IR Pessoa Física no modelo completo.</a:t>
            </a: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endParaRPr lang="pt-BR" altLang="pt-BR" sz="2000" dirty="0">
              <a:solidFill>
                <a:srgbClr val="374C1E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ATENÇÃO NA ESCOLHA DA TABELA DE TRIBUTAÇÃO – Progressiva ou regressiva?</a:t>
            </a: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endParaRPr lang="pt-BR" altLang="pt-BR" sz="2000" b="1" dirty="0">
              <a:solidFill>
                <a:srgbClr val="48A293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SEMPRE CALCULAR O BENEFÍCIO NECESSÁRIO - SIMULAR O BENEFÍCIO COM BASE NO ATUAL NÍVEL DE CONTRIBUIÇÕES, SEMPRE BUSCANDO AJUSTÁ-LOS</a:t>
            </a:r>
            <a:b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Gastos com remédio irão pesar no bolso. Coloque tudo na ponta do lápis.</a:t>
            </a:r>
            <a:endParaRPr lang="pt-BR" altLang="pt-BR" sz="2000" b="1" dirty="0">
              <a:solidFill>
                <a:srgbClr val="374C1E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endParaRPr lang="pt-BR" altLang="pt-BR" sz="2000" dirty="0">
              <a:solidFill>
                <a:srgbClr val="374C1E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Clr>
                <a:srgbClr val="48A293"/>
              </a:buClr>
              <a:buFont typeface="+mj-lt"/>
              <a:buAutoNum type="arabicPeriod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ESCOLHA A MELHOR DATA PARA APOSENTAR</a:t>
            </a:r>
            <a:b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melhor opção para homens é, no mínimo, 40 anos de contribuição, e para mulheres 35 anos.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08C097F-91F9-4E15-BC8C-5A61B53FC006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BEF63E-3D59-480D-BD5D-AFA01863265B}"/>
              </a:ext>
            </a:extLst>
          </p:cNvPr>
          <p:cNvSpPr txBox="1"/>
          <p:nvPr/>
        </p:nvSpPr>
        <p:spPr>
          <a:xfrm>
            <a:off x="340900" y="228344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Dicas ao planejar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sua aposentadoria</a:t>
            </a: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C836271B-07FF-4249-AFF2-4904F65C5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39" y="4618658"/>
            <a:ext cx="1441406" cy="1420139"/>
          </a:xfrm>
          <a:prstGeom prst="rect">
            <a:avLst/>
          </a:prstGeom>
        </p:spPr>
      </p:pic>
      <p:sp>
        <p:nvSpPr>
          <p:cNvPr id="9" name="Espaço Reservado para Número de Slide 3">
            <a:extLst>
              <a:ext uri="{FF2B5EF4-FFF2-40B4-BE49-F238E27FC236}">
                <a16:creationId xmlns:a16="http://schemas.microsoft.com/office/drawing/2014/main" id="{1B488DD0-3629-4A9E-895C-9E37DD7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8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>
            <a:extLst>
              <a:ext uri="{FF2B5EF4-FFF2-40B4-BE49-F238E27FC236}">
                <a16:creationId xmlns:a16="http://schemas.microsoft.com/office/drawing/2014/main" id="{3004A48B-E195-9B4E-A4CA-20CE5F61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74" y="1542931"/>
            <a:ext cx="1039163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48A293"/>
              </a:buClr>
              <a:buFont typeface="+mj-lt"/>
              <a:buAutoNum type="arabicPeriod" startAt="6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ASSUMIR MAIS RISCOS NOS INVESTIMENTOS QUANDO JOVEM</a:t>
            </a:r>
            <a:br>
              <a:rPr lang="pt-BR" altLang="pt-BR" sz="2000" b="1" dirty="0">
                <a:solidFill>
                  <a:srgbClr val="8BCCC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 jovem tem mais tempo para investir na renda variável resistindo aos altos e baixos da Bolsa.</a:t>
            </a:r>
            <a:br>
              <a:rPr lang="pt-BR" altLang="pt-BR" sz="2000" b="1" dirty="0">
                <a:solidFill>
                  <a:srgbClr val="8BCCC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pt-BR" altLang="pt-BR" sz="2000" b="1" dirty="0">
              <a:solidFill>
                <a:srgbClr val="8BCCC1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48A293"/>
              </a:buClr>
              <a:buFont typeface="+mj-lt"/>
              <a:buAutoNum type="arabicPeriod" startAt="6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NÃO ASSUMIR MUITOS RISCOS NOS INVESTIMENTOS PRÓXIMOS À APOSENTADORIA </a:t>
            </a:r>
            <a:br>
              <a:rPr lang="pt-BR" altLang="pt-BR" sz="2000" b="1" dirty="0">
                <a:solidFill>
                  <a:srgbClr val="8BCCC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É comum arriscar as economias em renda variável sem tempo para obter ganhos.</a:t>
            </a:r>
            <a:endParaRPr lang="pt-BR" altLang="pt-BR" sz="2000" b="1" dirty="0">
              <a:solidFill>
                <a:srgbClr val="8BCCC1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48A293"/>
              </a:buClr>
              <a:buFont typeface="+mj-lt"/>
              <a:buAutoNum type="arabicPeriod" startAt="6"/>
              <a:defRPr/>
            </a:pPr>
            <a:endParaRPr lang="pt-BR" altLang="pt-BR" sz="2000" b="1" dirty="0">
              <a:solidFill>
                <a:srgbClr val="8BCCC1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48A293"/>
              </a:buClr>
              <a:buFont typeface="+mj-lt"/>
              <a:buAutoNum type="arabicPeriod" startAt="6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ESTAR PREPARADO PARA QUEDA NA RENDA</a:t>
            </a:r>
            <a:br>
              <a:rPr lang="pt-BR" altLang="pt-BR" sz="2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 contribuinte pode acabar recebendo menos que sua média salarial.</a:t>
            </a:r>
          </a:p>
          <a:p>
            <a:pPr marL="342900" indent="-342900">
              <a:spcBef>
                <a:spcPct val="0"/>
              </a:spcBef>
              <a:buClr>
                <a:srgbClr val="48A293"/>
              </a:buClr>
              <a:buFont typeface="+mj-lt"/>
              <a:buAutoNum type="arabicPeriod" startAt="6"/>
              <a:defRPr/>
            </a:pPr>
            <a:endParaRPr lang="pt-BR" altLang="pt-BR" sz="2000" b="1" dirty="0">
              <a:solidFill>
                <a:srgbClr val="8BCCC1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48A293"/>
              </a:buClr>
              <a:buFont typeface="+mj-lt"/>
              <a:buAutoNum type="arabicPeriod" startAt="6"/>
              <a:defRPr/>
            </a:pPr>
            <a:r>
              <a:rPr lang="pt-BR" altLang="pt-BR" sz="20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NÃO DESPREZAR CUSTOS PARA ADMINISTRAR SUA RESERVA </a:t>
            </a:r>
            <a:br>
              <a:rPr lang="pt-BR" altLang="pt-BR" sz="2000" b="1" dirty="0">
                <a:solidFill>
                  <a:srgbClr val="8BCCC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(Taxa de Administração + Taxa de Carregamento + Taxa de Performance), principalmente após </a:t>
            </a:r>
            <a:b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queda da taxa de juros – “a taxa de administração passa a fazer ainda mais diferença”.</a:t>
            </a:r>
          </a:p>
          <a:p>
            <a:pPr>
              <a:spcBef>
                <a:spcPct val="0"/>
              </a:spcBef>
              <a:buClr>
                <a:srgbClr val="37B4BE"/>
              </a:buClr>
              <a:buNone/>
              <a:defRPr/>
            </a:pPr>
            <a:endParaRPr lang="pt-BR" altLang="pt-BR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8F08B67-ABA7-4CE0-90EF-73DD42167D87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A4FDB9-C51A-4C3E-A5C6-1F9FE19ED379}"/>
              </a:ext>
            </a:extLst>
          </p:cNvPr>
          <p:cNvSpPr txBox="1"/>
          <p:nvPr/>
        </p:nvSpPr>
        <p:spPr>
          <a:xfrm>
            <a:off x="340900" y="228344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Dicas ao planejar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sua aposentadoria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F2C936B7-655E-497F-8760-1F4879A49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4611514"/>
            <a:ext cx="1441406" cy="1420139"/>
          </a:xfrm>
          <a:prstGeom prst="rect">
            <a:avLst/>
          </a:prstGeom>
        </p:spPr>
      </p:pic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45CC919D-CE9E-4D01-851E-C90CCA41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30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6A14D6-F95C-48AF-A035-373A5F3E1B7B}"/>
              </a:ext>
            </a:extLst>
          </p:cNvPr>
          <p:cNvSpPr txBox="1"/>
          <p:nvPr/>
        </p:nvSpPr>
        <p:spPr>
          <a:xfrm>
            <a:off x="3594115" y="2805699"/>
            <a:ext cx="3469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374C1E"/>
                </a:solidFill>
                <a:latin typeface="Arial Narrow" panose="020B0606020202030204" pitchFamily="34" charset="0"/>
              </a:rPr>
              <a:t>OBRIGADA!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11252EB2-E35F-43DE-B5E9-BA65178E9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28" y="2196014"/>
            <a:ext cx="1578831" cy="2142700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64DBF438-547A-42D3-94A4-0D4F6991BCDF}"/>
              </a:ext>
            </a:extLst>
          </p:cNvPr>
          <p:cNvSpPr/>
          <p:nvPr/>
        </p:nvSpPr>
        <p:spPr>
          <a:xfrm>
            <a:off x="515446" y="5773160"/>
            <a:ext cx="769892" cy="45719"/>
          </a:xfrm>
          <a:prstGeom prst="roundRect">
            <a:avLst>
              <a:gd name="adj" fmla="val 50000"/>
            </a:avLst>
          </a:prstGeom>
          <a:solidFill>
            <a:srgbClr val="374C1E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F7FDD7EC-CFC6-483E-8B5E-F97E96515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6" y="5902825"/>
            <a:ext cx="1299106" cy="3789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25FE524-5A73-4917-AFAA-EAB79AD8B6E6}"/>
              </a:ext>
            </a:extLst>
          </p:cNvPr>
          <p:cNvSpPr txBox="1"/>
          <p:nvPr/>
        </p:nvSpPr>
        <p:spPr>
          <a:xfrm>
            <a:off x="422150" y="5343027"/>
            <a:ext cx="234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74C1E"/>
                </a:solidFill>
                <a:latin typeface="Arial Narrow" panose="020B0606020202030204" pitchFamily="34" charset="0"/>
              </a:rPr>
              <a:t>www.abrapp.org.br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5AF417-BEE2-4116-99A3-8D63A4505DF0}"/>
              </a:ext>
            </a:extLst>
          </p:cNvPr>
          <p:cNvSpPr txBox="1"/>
          <p:nvPr/>
        </p:nvSpPr>
        <p:spPr>
          <a:xfrm>
            <a:off x="421166" y="4832169"/>
            <a:ext cx="296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A293"/>
                </a:solidFill>
                <a:latin typeface="Arial Narrow" panose="020B0606020202030204" pitchFamily="34" charset="0"/>
              </a:rPr>
              <a:t>Cláudia Trindade</a:t>
            </a:r>
          </a:p>
        </p:txBody>
      </p:sp>
    </p:spTree>
    <p:extLst>
      <p:ext uri="{BB962C8B-B14F-4D97-AF65-F5344CB8AC3E}">
        <p14:creationId xmlns:p14="http://schemas.microsoft.com/office/powerpoint/2010/main" val="7583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28">
            <a:extLst>
              <a:ext uri="{FF2B5EF4-FFF2-40B4-BE49-F238E27FC236}">
                <a16:creationId xmlns:a16="http://schemas.microsoft.com/office/drawing/2014/main" id="{A7002CF8-DE3D-47FD-856D-38DAFE2489EF}"/>
              </a:ext>
            </a:extLst>
          </p:cNvPr>
          <p:cNvSpPr/>
          <p:nvPr/>
        </p:nvSpPr>
        <p:spPr>
          <a:xfrm>
            <a:off x="558060" y="1842594"/>
            <a:ext cx="3740981" cy="532117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8BCCC1"/>
              </a:solidFill>
              <a:latin typeface="Calibri (Corpo)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B0B08C9-9166-4C14-BFD6-5366565FFC98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4E9736-967D-4298-90CC-F5CC66A02080}"/>
              </a:ext>
            </a:extLst>
          </p:cNvPr>
          <p:cNvSpPr txBox="1"/>
          <p:nvPr/>
        </p:nvSpPr>
        <p:spPr>
          <a:xfrm>
            <a:off x="340900" y="228344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Números do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Sistema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25B9CD-3510-4F2C-B706-D712D3DA446D}"/>
              </a:ext>
            </a:extLst>
          </p:cNvPr>
          <p:cNvSpPr txBox="1"/>
          <p:nvPr/>
        </p:nvSpPr>
        <p:spPr>
          <a:xfrm>
            <a:off x="757989" y="1893209"/>
            <a:ext cx="2564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374C1E"/>
                </a:solidFill>
                <a:latin typeface="Arial Narrow" panose="020B0606020202030204" pitchFamily="34" charset="0"/>
              </a:rPr>
              <a:t>SUPERÁVIT </a:t>
            </a:r>
            <a:r>
              <a:rPr lang="pt-BR" sz="2200" dirty="0">
                <a:solidFill>
                  <a:srgbClr val="374C1E"/>
                </a:solidFill>
                <a:latin typeface="Arial Narrow" panose="020B0606020202030204" pitchFamily="34" charset="0"/>
              </a:rPr>
              <a:t>LÍQUIDO</a:t>
            </a:r>
            <a:r>
              <a:rPr lang="pt-BR" sz="2200" b="1" dirty="0">
                <a:solidFill>
                  <a:srgbClr val="374C1E"/>
                </a:solidFill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CC07BE-E371-4078-9E34-3C094B2A5B98}"/>
              </a:ext>
            </a:extLst>
          </p:cNvPr>
          <p:cNvSpPr txBox="1"/>
          <p:nvPr/>
        </p:nvSpPr>
        <p:spPr>
          <a:xfrm>
            <a:off x="1306345" y="2446590"/>
            <a:ext cx="21328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BR" sz="3600" b="1" dirty="0">
                <a:solidFill>
                  <a:srgbClr val="374C1E"/>
                </a:solidFill>
                <a:latin typeface="Arial Narrow" panose="020B0606020202030204" pitchFamily="34" charset="0"/>
              </a:rPr>
              <a:t>R$ 19,1 bi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BR" sz="2800" i="1" dirty="0">
                <a:solidFill>
                  <a:srgbClr val="374C1E"/>
                </a:solidFill>
                <a:latin typeface="Arial Narrow" panose="020B0606020202030204" pitchFamily="34" charset="0"/>
              </a:rPr>
              <a:t>(junho/21) </a:t>
            </a:r>
          </a:p>
        </p:txBody>
      </p:sp>
      <p:sp>
        <p:nvSpPr>
          <p:cNvPr id="16" name="Rectangle: Rounded Corners 28">
            <a:extLst>
              <a:ext uri="{FF2B5EF4-FFF2-40B4-BE49-F238E27FC236}">
                <a16:creationId xmlns:a16="http://schemas.microsoft.com/office/drawing/2014/main" id="{5D8E3983-4A5A-420C-867A-421C1F371E29}"/>
              </a:ext>
            </a:extLst>
          </p:cNvPr>
          <p:cNvSpPr/>
          <p:nvPr/>
        </p:nvSpPr>
        <p:spPr>
          <a:xfrm>
            <a:off x="4613720" y="1844868"/>
            <a:ext cx="3740981" cy="532117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FB90DD0-4546-4149-9645-E56233AD1728}"/>
              </a:ext>
            </a:extLst>
          </p:cNvPr>
          <p:cNvSpPr txBox="1"/>
          <p:nvPr/>
        </p:nvSpPr>
        <p:spPr>
          <a:xfrm>
            <a:off x="5158399" y="1895483"/>
            <a:ext cx="2388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rgbClr val="374C1E"/>
                </a:solidFill>
                <a:latin typeface="Arial Narrow" panose="020B0606020202030204" pitchFamily="34" charset="0"/>
              </a:rPr>
              <a:t>TOTAL DE </a:t>
            </a:r>
            <a:r>
              <a:rPr lang="pt-BR" sz="2200" dirty="0">
                <a:solidFill>
                  <a:srgbClr val="374C1E"/>
                </a:solidFill>
                <a:latin typeface="Arial Narrow" panose="020B0606020202030204" pitchFamily="34" charset="0"/>
              </a:rPr>
              <a:t>ATIVOS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105B4A1-3BBE-41C6-87FA-44909AD7AF1B}"/>
              </a:ext>
            </a:extLst>
          </p:cNvPr>
          <p:cNvSpPr txBox="1"/>
          <p:nvPr/>
        </p:nvSpPr>
        <p:spPr>
          <a:xfrm>
            <a:off x="4571996" y="2448864"/>
            <a:ext cx="37804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374C1E"/>
                </a:solidFill>
                <a:latin typeface="Arial Narrow" panose="020B0606020202030204" pitchFamily="34" charset="0"/>
              </a:rPr>
              <a:t>R$ 1,14 trilhão </a:t>
            </a:r>
          </a:p>
          <a:p>
            <a:pPr algn="ctr">
              <a:defRPr/>
            </a:pPr>
            <a:r>
              <a:rPr lang="pt-BR" sz="2600" i="1" dirty="0">
                <a:solidFill>
                  <a:srgbClr val="374C1E"/>
                </a:solidFill>
                <a:latin typeface="Arial Narrow" panose="020B0606020202030204" pitchFamily="34" charset="0"/>
              </a:rPr>
              <a:t>(representa 14,1% PIB Brasil)</a:t>
            </a:r>
          </a:p>
        </p:txBody>
      </p:sp>
      <p:pic>
        <p:nvPicPr>
          <p:cNvPr id="5" name="Imagem 4" descr="Uma imagem contendo xícara, objeto, quarto&#10;&#10;Descrição gerada automaticamente">
            <a:extLst>
              <a:ext uri="{FF2B5EF4-FFF2-40B4-BE49-F238E27FC236}">
                <a16:creationId xmlns:a16="http://schemas.microsoft.com/office/drawing/2014/main" id="{90588C13-A558-4C66-8279-397452849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49" y="1323833"/>
            <a:ext cx="1174148" cy="1135257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71BA4453-FA8B-4A25-A89D-993F8DD8C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48" y="1451283"/>
            <a:ext cx="1058697" cy="1023630"/>
          </a:xfrm>
          <a:prstGeom prst="rect">
            <a:avLst/>
          </a:prstGeom>
        </p:spPr>
      </p:pic>
      <p:sp>
        <p:nvSpPr>
          <p:cNvPr id="27" name="Rectangle: Rounded Corners 28">
            <a:extLst>
              <a:ext uri="{FF2B5EF4-FFF2-40B4-BE49-F238E27FC236}">
                <a16:creationId xmlns:a16="http://schemas.microsoft.com/office/drawing/2014/main" id="{22A76109-2B41-481B-8124-EBAC4E732CB9}"/>
              </a:ext>
            </a:extLst>
          </p:cNvPr>
          <p:cNvSpPr/>
          <p:nvPr/>
        </p:nvSpPr>
        <p:spPr>
          <a:xfrm>
            <a:off x="1997015" y="4383352"/>
            <a:ext cx="2469465" cy="532117"/>
          </a:xfrm>
          <a:prstGeom prst="roundRect">
            <a:avLst>
              <a:gd name="adj" fmla="val 13963"/>
            </a:avLst>
          </a:prstGeom>
          <a:solidFill>
            <a:srgbClr val="FFEA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EA73"/>
              </a:solidFill>
              <a:latin typeface="Calibri (Corpo)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516151-E192-4244-81E7-950908C1F94F}"/>
              </a:ext>
            </a:extLst>
          </p:cNvPr>
          <p:cNvSpPr txBox="1"/>
          <p:nvPr/>
        </p:nvSpPr>
        <p:spPr>
          <a:xfrm>
            <a:off x="2341244" y="4464744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374C1E"/>
                </a:solidFill>
                <a:latin typeface="Arial Narrow" panose="020B0606020202030204" pitchFamily="34" charset="0"/>
              </a:rPr>
              <a:t>PARTICIPANTES</a:t>
            </a:r>
            <a:endParaRPr lang="pt-BR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875452D-E35B-4C99-AE41-6165DFC4AD3F}"/>
              </a:ext>
            </a:extLst>
          </p:cNvPr>
          <p:cNvSpPr txBox="1"/>
          <p:nvPr/>
        </p:nvSpPr>
        <p:spPr>
          <a:xfrm>
            <a:off x="2185459" y="4960777"/>
            <a:ext cx="2017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</a:rPr>
              <a:t>2,8 MILHÕES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9E7E779-2336-4E04-B2F4-131FE587BE2D}"/>
              </a:ext>
            </a:extLst>
          </p:cNvPr>
          <p:cNvSpPr/>
          <p:nvPr/>
        </p:nvSpPr>
        <p:spPr>
          <a:xfrm>
            <a:off x="4865319" y="4399274"/>
            <a:ext cx="2469465" cy="532117"/>
          </a:xfrm>
          <a:prstGeom prst="roundRect">
            <a:avLst>
              <a:gd name="adj" fmla="val 13963"/>
            </a:avLst>
          </a:prstGeom>
          <a:solidFill>
            <a:srgbClr val="FFEA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19E56DC-D49C-4C10-98FE-12863F4CB26E}"/>
              </a:ext>
            </a:extLst>
          </p:cNvPr>
          <p:cNvSpPr txBox="1"/>
          <p:nvPr/>
        </p:nvSpPr>
        <p:spPr>
          <a:xfrm>
            <a:off x="5229182" y="4480666"/>
            <a:ext cx="162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374C1E"/>
                </a:solidFill>
                <a:latin typeface="Arial Narrow" panose="020B0606020202030204" pitchFamily="34" charset="0"/>
              </a:rPr>
              <a:t>DEPENDENTES</a:t>
            </a:r>
            <a:endParaRPr lang="pt-BR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1AF4036-86F5-435F-9129-B0A2C572C9C5}"/>
              </a:ext>
            </a:extLst>
          </p:cNvPr>
          <p:cNvSpPr txBox="1"/>
          <p:nvPr/>
        </p:nvSpPr>
        <p:spPr>
          <a:xfrm>
            <a:off x="5091281" y="4976699"/>
            <a:ext cx="2017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</a:rPr>
              <a:t>3,8 MILHÕES</a:t>
            </a:r>
          </a:p>
        </p:txBody>
      </p:sp>
      <p:sp>
        <p:nvSpPr>
          <p:cNvPr id="32" name="Rectangle: Rounded Corners 28">
            <a:extLst>
              <a:ext uri="{FF2B5EF4-FFF2-40B4-BE49-F238E27FC236}">
                <a16:creationId xmlns:a16="http://schemas.microsoft.com/office/drawing/2014/main" id="{B5A2DD94-13E5-4ECD-87E2-E58CE4E096FA}"/>
              </a:ext>
            </a:extLst>
          </p:cNvPr>
          <p:cNvSpPr/>
          <p:nvPr/>
        </p:nvSpPr>
        <p:spPr>
          <a:xfrm>
            <a:off x="7733623" y="4415196"/>
            <a:ext cx="2469465" cy="532117"/>
          </a:xfrm>
          <a:prstGeom prst="roundRect">
            <a:avLst>
              <a:gd name="adj" fmla="val 13963"/>
            </a:avLst>
          </a:prstGeom>
          <a:solidFill>
            <a:srgbClr val="FFEA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E66A3FA-05EC-4260-A6ED-E073E9C74C6D}"/>
              </a:ext>
            </a:extLst>
          </p:cNvPr>
          <p:cNvSpPr txBox="1"/>
          <p:nvPr/>
        </p:nvSpPr>
        <p:spPr>
          <a:xfrm>
            <a:off x="8077852" y="4510236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374C1E"/>
                </a:solidFill>
                <a:latin typeface="Arial Narrow" panose="020B0606020202030204" pitchFamily="34" charset="0"/>
              </a:rPr>
              <a:t>ASSISTIDOS</a:t>
            </a:r>
            <a:endParaRPr lang="pt-BR" dirty="0">
              <a:solidFill>
                <a:srgbClr val="374C1E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C8B5C9D-BDCF-46A6-8584-66E6C67A0882}"/>
              </a:ext>
            </a:extLst>
          </p:cNvPr>
          <p:cNvSpPr txBox="1"/>
          <p:nvPr/>
        </p:nvSpPr>
        <p:spPr>
          <a:xfrm>
            <a:off x="7922067" y="4992621"/>
            <a:ext cx="2017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</a:rPr>
              <a:t>838 MIL</a:t>
            </a: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CC2827EC-CE90-48F1-9C2A-A4286878F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96" y="4162568"/>
            <a:ext cx="798678" cy="798678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1E856660-D10C-4FB6-AF72-AC9055FDB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5831" y="4192139"/>
            <a:ext cx="798678" cy="79867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2ED34130-360F-461F-BF77-3708AB4E4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9062" y="4192139"/>
            <a:ext cx="798678" cy="798678"/>
          </a:xfrm>
          <a:prstGeom prst="rect">
            <a:avLst/>
          </a:prstGeom>
        </p:spPr>
      </p:pic>
      <p:pic>
        <p:nvPicPr>
          <p:cNvPr id="12" name="Imagem 11" descr="Pessoas olhando para a câmera&#10;&#10;Descrição gerada automaticamente">
            <a:extLst>
              <a:ext uri="{FF2B5EF4-FFF2-40B4-BE49-F238E27FC236}">
                <a16:creationId xmlns:a16="http://schemas.microsoft.com/office/drawing/2014/main" id="{BC5FC332-E4A3-4519-9786-12943D67A7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410">
            <a:off x="8439023" y="-940"/>
            <a:ext cx="4726106" cy="3222712"/>
          </a:xfrm>
          <a:prstGeom prst="rect">
            <a:avLst/>
          </a:prstGeom>
        </p:spPr>
      </p:pic>
      <p:sp>
        <p:nvSpPr>
          <p:cNvPr id="37" name="Espaço Reservado para Número de Slide 3">
            <a:extLst>
              <a:ext uri="{FF2B5EF4-FFF2-40B4-BE49-F238E27FC236}">
                <a16:creationId xmlns:a16="http://schemas.microsoft.com/office/drawing/2014/main" id="{4F698241-9245-4BA6-A215-E7D9FED5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14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3</a:t>
            </a:fld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2DF6426-183F-4DE1-940A-96DFB049B851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39E824-F45C-4EA1-9FF6-1813E1C195D3}"/>
              </a:ext>
            </a:extLst>
          </p:cNvPr>
          <p:cNvSpPr txBox="1"/>
          <p:nvPr/>
        </p:nvSpPr>
        <p:spPr>
          <a:xfrm>
            <a:off x="340900" y="228344"/>
            <a:ext cx="7310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Situação dos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Aposentados no Brasil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0898AB1-D117-4482-9B52-6E6054652F54}"/>
              </a:ext>
            </a:extLst>
          </p:cNvPr>
          <p:cNvSpPr/>
          <p:nvPr/>
        </p:nvSpPr>
        <p:spPr>
          <a:xfrm>
            <a:off x="8688401" y="5944405"/>
            <a:ext cx="3367124" cy="2686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374C1E"/>
                </a:solidFill>
                <a:latin typeface="Arial Narrow" panose="020B0606020202030204" pitchFamily="34" charset="0"/>
              </a:rPr>
              <a:t>Fonte: IBGE – PNAD 2006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D83A6CD-5E0A-4416-BAA3-2A40A62D8965}"/>
              </a:ext>
            </a:extLst>
          </p:cNvPr>
          <p:cNvGrpSpPr/>
          <p:nvPr/>
        </p:nvGrpSpPr>
        <p:grpSpPr>
          <a:xfrm>
            <a:off x="763716" y="3499510"/>
            <a:ext cx="6354919" cy="1090007"/>
            <a:chOff x="763716" y="3499510"/>
            <a:chExt cx="6354919" cy="109000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D35A273-3957-4958-A252-BDEEFB65473A}"/>
                </a:ext>
              </a:extLst>
            </p:cNvPr>
            <p:cNvSpPr txBox="1"/>
            <p:nvPr/>
          </p:nvSpPr>
          <p:spPr>
            <a:xfrm>
              <a:off x="1714121" y="3499510"/>
              <a:ext cx="54045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800" b="1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25% </a:t>
              </a:r>
            </a:p>
            <a:p>
              <a:r>
                <a:rPr lang="pt-BR" sz="2600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SÃO OBRIGADOS A TRABALHAR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46C5087-017A-4D0F-8BAF-F1EDD2A5AB01}"/>
                </a:ext>
              </a:extLst>
            </p:cNvPr>
            <p:cNvCxnSpPr>
              <a:cxnSpLocks/>
            </p:cNvCxnSpPr>
            <p:nvPr/>
          </p:nvCxnSpPr>
          <p:spPr>
            <a:xfrm>
              <a:off x="1814205" y="4526836"/>
              <a:ext cx="4080681" cy="0"/>
            </a:xfrm>
            <a:prstGeom prst="line">
              <a:avLst/>
            </a:prstGeom>
            <a:ln w="63500">
              <a:solidFill>
                <a:srgbClr val="FFEA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E7AE379-5FEC-4374-8908-05F8AABFA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716" y="3637614"/>
              <a:ext cx="984513" cy="951903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F88F48A-FA96-4C51-99B8-8080105C64D6}"/>
              </a:ext>
            </a:extLst>
          </p:cNvPr>
          <p:cNvGrpSpPr/>
          <p:nvPr/>
        </p:nvGrpSpPr>
        <p:grpSpPr>
          <a:xfrm>
            <a:off x="6206744" y="2140474"/>
            <a:ext cx="5317688" cy="1107996"/>
            <a:chOff x="6206744" y="2140474"/>
            <a:chExt cx="5317688" cy="110799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BFAF214-32B5-4D8C-BA3A-2D1044128223}"/>
                </a:ext>
              </a:extLst>
            </p:cNvPr>
            <p:cNvSpPr txBox="1"/>
            <p:nvPr/>
          </p:nvSpPr>
          <p:spPr>
            <a:xfrm>
              <a:off x="7157149" y="2140474"/>
              <a:ext cx="43672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800" b="1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28% </a:t>
              </a:r>
            </a:p>
            <a:p>
              <a:r>
                <a:rPr lang="pt-BR" sz="2600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DEPENDEM DE CARIDADE</a:t>
              </a:r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44E655EE-C6A1-47D1-97A3-D36F0D639FED}"/>
                </a:ext>
              </a:extLst>
            </p:cNvPr>
            <p:cNvCxnSpPr>
              <a:cxnSpLocks/>
            </p:cNvCxnSpPr>
            <p:nvPr/>
          </p:nvCxnSpPr>
          <p:spPr>
            <a:xfrm>
              <a:off x="7241310" y="3170477"/>
              <a:ext cx="4080681" cy="0"/>
            </a:xfrm>
            <a:prstGeom prst="line">
              <a:avLst/>
            </a:prstGeom>
            <a:ln w="63500">
              <a:solidFill>
                <a:srgbClr val="FFEA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8418AE3-EC35-4442-A9E1-FD8C94EF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6744" y="2291777"/>
              <a:ext cx="970866" cy="938707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2BD81BD-30C4-4456-8D2A-BFEFA102F093}"/>
              </a:ext>
            </a:extLst>
          </p:cNvPr>
          <p:cNvGrpSpPr/>
          <p:nvPr/>
        </p:nvGrpSpPr>
        <p:grpSpPr>
          <a:xfrm>
            <a:off x="763717" y="2119402"/>
            <a:ext cx="5343764" cy="1129068"/>
            <a:chOff x="763717" y="2119402"/>
            <a:chExt cx="5343764" cy="112906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5E1F50E-B3F2-469B-A719-DDD42F104836}"/>
                </a:ext>
              </a:extLst>
            </p:cNvPr>
            <p:cNvSpPr txBox="1"/>
            <p:nvPr/>
          </p:nvSpPr>
          <p:spPr>
            <a:xfrm>
              <a:off x="1740198" y="2119402"/>
              <a:ext cx="43672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800" b="1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46% </a:t>
              </a:r>
            </a:p>
            <a:p>
              <a:r>
                <a:rPr lang="pt-BR" sz="2600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DEPENDEM DE PARENTES</a:t>
              </a:r>
            </a:p>
          </p:txBody>
        </p:sp>
        <p:cxnSp>
          <p:nvCxnSpPr>
            <p:cNvPr id="20" name="Conector reto 14">
              <a:extLst>
                <a:ext uri="{FF2B5EF4-FFF2-40B4-BE49-F238E27FC236}">
                  <a16:creationId xmlns:a16="http://schemas.microsoft.com/office/drawing/2014/main" id="{FDF84BBD-5E3F-475E-AB25-76558BCA8BAD}"/>
                </a:ext>
              </a:extLst>
            </p:cNvPr>
            <p:cNvCxnSpPr>
              <a:cxnSpLocks/>
            </p:cNvCxnSpPr>
            <p:nvPr/>
          </p:nvCxnSpPr>
          <p:spPr>
            <a:xfrm>
              <a:off x="1808436" y="3179378"/>
              <a:ext cx="4080681" cy="12700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rgbClr val="FFEA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2277DB4-5BF7-4E61-BDBE-A72E963D3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717" y="2284550"/>
              <a:ext cx="996941" cy="96392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670F29F-5F5D-440C-BF42-EF8C8F678403}"/>
              </a:ext>
            </a:extLst>
          </p:cNvPr>
          <p:cNvGrpSpPr/>
          <p:nvPr/>
        </p:nvGrpSpPr>
        <p:grpSpPr>
          <a:xfrm>
            <a:off x="6206744" y="3504077"/>
            <a:ext cx="5318857" cy="1085439"/>
            <a:chOff x="6206744" y="3504077"/>
            <a:chExt cx="5318857" cy="1085439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6D5BEC3-33F1-40E1-9A35-7879F070372F}"/>
                </a:ext>
              </a:extLst>
            </p:cNvPr>
            <p:cNvSpPr txBox="1"/>
            <p:nvPr/>
          </p:nvSpPr>
          <p:spPr>
            <a:xfrm>
              <a:off x="7158318" y="3504077"/>
              <a:ext cx="43672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700" b="1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APENAS 1% </a:t>
              </a:r>
            </a:p>
            <a:p>
              <a:r>
                <a:rPr lang="pt-BR" sz="2600" dirty="0">
                  <a:solidFill>
                    <a:srgbClr val="374C1E"/>
                  </a:solidFill>
                  <a:latin typeface="Arial Narrow" panose="020B0606020202030204" pitchFamily="34" charset="0"/>
                </a:rPr>
                <a:t>SÃO INDEPENDENTES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75E95A53-B84C-4111-A81B-F5E4C8F6FF16}"/>
                </a:ext>
              </a:extLst>
            </p:cNvPr>
            <p:cNvCxnSpPr>
              <a:cxnSpLocks/>
            </p:cNvCxnSpPr>
            <p:nvPr/>
          </p:nvCxnSpPr>
          <p:spPr>
            <a:xfrm>
              <a:off x="7206086" y="4532207"/>
              <a:ext cx="4080681" cy="0"/>
            </a:xfrm>
            <a:prstGeom prst="line">
              <a:avLst/>
            </a:prstGeom>
            <a:ln w="63500">
              <a:solidFill>
                <a:srgbClr val="FFEA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4ECD853-087E-4A69-B8D3-30644110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6744" y="3637614"/>
              <a:ext cx="984513" cy="951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11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6">
            <a:extLst>
              <a:ext uri="{FF2B5EF4-FFF2-40B4-BE49-F238E27FC236}">
                <a16:creationId xmlns:a16="http://schemas.microsoft.com/office/drawing/2014/main" id="{4EF5B581-2C03-42E2-B02C-4BFC1A1F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854" y="4520583"/>
            <a:ext cx="2168015" cy="2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F3B72D9-823D-4A63-90B2-4986A5CA34E9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A7A125-CF6B-4DD4-AFC2-8C14E53734B3}"/>
              </a:ext>
            </a:extLst>
          </p:cNvPr>
          <p:cNvSpPr txBox="1"/>
          <p:nvPr/>
        </p:nvSpPr>
        <p:spPr>
          <a:xfrm>
            <a:off x="340900" y="228344"/>
            <a:ext cx="6516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Como planejar a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aposentadoria?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35ED905-5BB4-47A4-B91F-80799794D45C}"/>
              </a:ext>
            </a:extLst>
          </p:cNvPr>
          <p:cNvGrpSpPr/>
          <p:nvPr/>
        </p:nvGrpSpPr>
        <p:grpSpPr>
          <a:xfrm>
            <a:off x="1098158" y="1283679"/>
            <a:ext cx="4778958" cy="675250"/>
            <a:chOff x="1281874" y="1278962"/>
            <a:chExt cx="4778958" cy="675250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11225C5-EE0B-47C8-9D7A-967901A62B53}"/>
                </a:ext>
              </a:extLst>
            </p:cNvPr>
            <p:cNvSpPr txBox="1"/>
            <p:nvPr/>
          </p:nvSpPr>
          <p:spPr>
            <a:xfrm>
              <a:off x="1882727" y="1439799"/>
              <a:ext cx="41781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Com que </a:t>
              </a:r>
              <a:r>
                <a:rPr lang="pt-BR" altLang="pt-BR" sz="2200" b="1" dirty="0">
                  <a:solidFill>
                    <a:srgbClr val="48A29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idade</a:t>
              </a: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deseja se aposentar?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A74DD7A-AA9B-48A9-AF3A-9DCA0A36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1874" y="1278962"/>
              <a:ext cx="698382" cy="67525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D4E21AB-6A66-490A-B213-7DDB2E57C6C7}"/>
              </a:ext>
            </a:extLst>
          </p:cNvPr>
          <p:cNvGrpSpPr/>
          <p:nvPr/>
        </p:nvGrpSpPr>
        <p:grpSpPr>
          <a:xfrm>
            <a:off x="1177040" y="2165625"/>
            <a:ext cx="4463269" cy="769441"/>
            <a:chOff x="1360756" y="2160908"/>
            <a:chExt cx="4463269" cy="769441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00569C5-2D63-4D02-8EAE-7E2A86875CA5}"/>
                </a:ext>
              </a:extLst>
            </p:cNvPr>
            <p:cNvSpPr txBox="1"/>
            <p:nvPr/>
          </p:nvSpPr>
          <p:spPr>
            <a:xfrm>
              <a:off x="1882727" y="2160908"/>
              <a:ext cx="39412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>
                  <a:srgbClr val="37B4BE"/>
                </a:buClr>
                <a:defRPr/>
              </a:pP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Quantos anos ainda </a:t>
              </a:r>
              <a:r>
                <a:rPr lang="pt-BR" altLang="pt-BR" sz="2200" b="1" dirty="0">
                  <a:solidFill>
                    <a:srgbClr val="48A29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restam</a:t>
              </a: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até o momento da aposentadoria?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78D5C3FD-55C4-4430-82AA-0B8A2ED0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0756" y="2260308"/>
              <a:ext cx="570641" cy="570641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2C67609-ABE0-4964-A9AE-31B861C19216}"/>
              </a:ext>
            </a:extLst>
          </p:cNvPr>
          <p:cNvGrpSpPr/>
          <p:nvPr/>
        </p:nvGrpSpPr>
        <p:grpSpPr>
          <a:xfrm>
            <a:off x="6661685" y="1320019"/>
            <a:ext cx="4916026" cy="675249"/>
            <a:chOff x="6661685" y="1320019"/>
            <a:chExt cx="4916026" cy="675249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7EA1A1E-1439-4E59-B6FB-7CA36BF7E4C9}"/>
                </a:ext>
              </a:extLst>
            </p:cNvPr>
            <p:cNvSpPr txBox="1"/>
            <p:nvPr/>
          </p:nvSpPr>
          <p:spPr>
            <a:xfrm>
              <a:off x="7256585" y="1442200"/>
              <a:ext cx="4321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>
                  <a:srgbClr val="37B4BE"/>
                </a:buClr>
                <a:defRPr/>
              </a:pP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Que </a:t>
              </a:r>
              <a:r>
                <a:rPr lang="pt-BR" altLang="pt-BR" sz="2200" b="1" dirty="0">
                  <a:solidFill>
                    <a:srgbClr val="48A29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renda</a:t>
              </a: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deseja ter ao se aposentar?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941AC66-6255-43E5-B3F3-BA88E634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1685" y="1320019"/>
              <a:ext cx="698382" cy="675249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46D4E5E-0B6E-4545-9617-07597BACC7ED}"/>
              </a:ext>
            </a:extLst>
          </p:cNvPr>
          <p:cNvGrpSpPr/>
          <p:nvPr/>
        </p:nvGrpSpPr>
        <p:grpSpPr>
          <a:xfrm>
            <a:off x="6661686" y="2165625"/>
            <a:ext cx="4773004" cy="806569"/>
            <a:chOff x="6661686" y="2165625"/>
            <a:chExt cx="4773004" cy="806569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943E1A9-F360-46A4-A6DF-43FFF67A915F}"/>
                </a:ext>
              </a:extLst>
            </p:cNvPr>
            <p:cNvSpPr txBox="1"/>
            <p:nvPr/>
          </p:nvSpPr>
          <p:spPr>
            <a:xfrm>
              <a:off x="7256585" y="2165625"/>
              <a:ext cx="41781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>
                  <a:srgbClr val="37B4BE"/>
                </a:buClr>
                <a:defRPr/>
              </a:pP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Que </a:t>
              </a:r>
              <a:r>
                <a:rPr lang="pt-BR" altLang="pt-BR" sz="2200" b="1" dirty="0">
                  <a:solidFill>
                    <a:srgbClr val="48A29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parcela</a:t>
              </a:r>
              <a:r>
                <a:rPr lang="pt-BR" altLang="pt-BR" sz="2200" dirty="0">
                  <a:solidFill>
                    <a:srgbClr val="374C1E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da sua renda atual você pode poupar?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04869F1-E891-4715-9D97-5B328611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1686" y="2296945"/>
              <a:ext cx="698381" cy="675249"/>
            </a:xfrm>
            <a:prstGeom prst="rect">
              <a:avLst/>
            </a:prstGeom>
          </p:spPr>
        </p:pic>
      </p:grpSp>
      <p:pic>
        <p:nvPicPr>
          <p:cNvPr id="19" name="Imagem 18" descr="Homem com a mão no rosto&#10;&#10;Descrição gerada automaticamente com confiança média">
            <a:extLst>
              <a:ext uri="{FF2B5EF4-FFF2-40B4-BE49-F238E27FC236}">
                <a16:creationId xmlns:a16="http://schemas.microsoft.com/office/drawing/2014/main" id="{66650669-4388-406B-8B42-E198AC13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8" y="3305908"/>
            <a:ext cx="4746096" cy="3072617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F191BC87-9468-4606-B188-2AB5FDB5D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49" y="3784209"/>
            <a:ext cx="2477451" cy="2395390"/>
          </a:xfrm>
          <a:prstGeom prst="rect">
            <a:avLst/>
          </a:prstGeom>
        </p:spPr>
      </p:pic>
      <p:sp>
        <p:nvSpPr>
          <p:cNvPr id="5" name="Retângulo 19">
            <a:extLst>
              <a:ext uri="{FF2B5EF4-FFF2-40B4-BE49-F238E27FC236}">
                <a16:creationId xmlns:a16="http://schemas.microsoft.com/office/drawing/2014/main" id="{B49AFA65-108A-434A-89CB-F76E81EAD86F}"/>
              </a:ext>
            </a:extLst>
          </p:cNvPr>
          <p:cNvSpPr/>
          <p:nvPr/>
        </p:nvSpPr>
        <p:spPr>
          <a:xfrm>
            <a:off x="6344530" y="3843495"/>
            <a:ext cx="5204315" cy="1815882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eaLnBrk="1" hangingPunct="1">
              <a:defRPr/>
            </a:pPr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Quanto maior o tempo de contribuição, maior o valor acumulado e, consequentemente, maior a renda a ser recebida</a:t>
            </a:r>
            <a:r>
              <a:rPr lang="pt-BR" sz="2800" b="1" dirty="0">
                <a:solidFill>
                  <a:srgbClr val="8BCCC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0" name="Espaço Reservado para Número de Slide 3">
            <a:extLst>
              <a:ext uri="{FF2B5EF4-FFF2-40B4-BE49-F238E27FC236}">
                <a16:creationId xmlns:a16="http://schemas.microsoft.com/office/drawing/2014/main" id="{EA7ACEF9-3B76-4B3E-A466-45C084C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5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391">
            <a:off x="8195872" y="3671974"/>
            <a:ext cx="943107" cy="13336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552" y="1612828"/>
            <a:ext cx="1177182" cy="11381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0673" flipH="1">
            <a:off x="5661581" y="3980207"/>
            <a:ext cx="1072380" cy="107238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6392584" y="2584832"/>
            <a:ext cx="2899939" cy="2368932"/>
          </a:xfrm>
          <a:prstGeom prst="straightConnector1">
            <a:avLst/>
          </a:prstGeom>
          <a:ln w="38100">
            <a:solidFill>
              <a:srgbClr val="FFEA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32" y="3859861"/>
            <a:ext cx="789374" cy="1115419"/>
          </a:xfrm>
          <a:prstGeom prst="rect">
            <a:avLst/>
          </a:prstGeom>
        </p:spPr>
      </p:pic>
      <p:sp>
        <p:nvSpPr>
          <p:cNvPr id="8" name="Retângulo 6">
            <a:extLst>
              <a:ext uri="{FF2B5EF4-FFF2-40B4-BE49-F238E27FC236}">
                <a16:creationId xmlns:a16="http://schemas.microsoft.com/office/drawing/2014/main" id="{4EF5B581-2C03-42E2-B02C-4BFC1A1F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733" y="5157141"/>
            <a:ext cx="2168015" cy="2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564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20560159-332A-3747-9F00-C42DCABC3612}"/>
              </a:ext>
            </a:extLst>
          </p:cNvPr>
          <p:cNvSpPr txBox="1"/>
          <p:nvPr/>
        </p:nvSpPr>
        <p:spPr>
          <a:xfrm>
            <a:off x="1538674" y="1924822"/>
            <a:ext cx="5579580" cy="1200329"/>
          </a:xfrm>
          <a:prstGeom prst="rect">
            <a:avLst/>
          </a:prstGeom>
          <a:noFill/>
          <a:ln w="25400" cmpd="thickThin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QUANTO MAIS CEDO VOCÊ COMEÇAR. MAIS FÁCIL SERÁ PLANEJAR E GERENCIAR SEU ORÇAMENTO.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8195665" y="2626257"/>
            <a:ext cx="1167205" cy="2327507"/>
          </a:xfrm>
          <a:prstGeom prst="straightConnector1">
            <a:avLst/>
          </a:prstGeom>
          <a:ln w="38100">
            <a:solidFill>
              <a:srgbClr val="374C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849575" y="2446532"/>
            <a:ext cx="5464885" cy="2507233"/>
          </a:xfrm>
          <a:prstGeom prst="straightConnector1">
            <a:avLst/>
          </a:prstGeom>
          <a:ln w="38100">
            <a:solidFill>
              <a:srgbClr val="8BCC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9411279" y="2605647"/>
            <a:ext cx="0" cy="2348117"/>
          </a:xfrm>
          <a:prstGeom prst="line">
            <a:avLst/>
          </a:prstGeom>
          <a:ln w="38100">
            <a:solidFill>
              <a:srgbClr val="3D5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348914" y="4953764"/>
            <a:ext cx="71108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070096" y="5055686"/>
            <a:ext cx="12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25 anos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437006" y="5038456"/>
            <a:ext cx="12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35 anos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584953" y="5053694"/>
            <a:ext cx="12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45 anos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357710" y="2377539"/>
            <a:ext cx="430887" cy="277960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8BCCC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Aposentadoria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4BFF5F7-51CC-4CDC-B764-DB52EEAE1972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7268173-687C-4EA4-A516-4767E4A2DCE3}"/>
              </a:ext>
            </a:extLst>
          </p:cNvPr>
          <p:cNvSpPr txBox="1"/>
          <p:nvPr/>
        </p:nvSpPr>
        <p:spPr>
          <a:xfrm>
            <a:off x="340900" y="228344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Planejamento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Previdenciário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7F72A28-49DE-4EFB-A371-0C3DBB925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53" y="2030675"/>
            <a:ext cx="988621" cy="988621"/>
          </a:xfrm>
          <a:prstGeom prst="rect">
            <a:avLst/>
          </a:prstGeom>
        </p:spPr>
      </p:pic>
      <p:sp>
        <p:nvSpPr>
          <p:cNvPr id="22" name="Espaço Reservado para Número de Slide 3">
            <a:extLst>
              <a:ext uri="{FF2B5EF4-FFF2-40B4-BE49-F238E27FC236}">
                <a16:creationId xmlns:a16="http://schemas.microsoft.com/office/drawing/2014/main" id="{7F41C65D-9A7F-4D1D-A491-C0632E8F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2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D2609241-054F-4CB5-BA14-68F8258EBFB6}"/>
              </a:ext>
            </a:extLst>
          </p:cNvPr>
          <p:cNvSpPr/>
          <p:nvPr/>
        </p:nvSpPr>
        <p:spPr>
          <a:xfrm>
            <a:off x="1481622" y="2029938"/>
            <a:ext cx="9461369" cy="3632313"/>
          </a:xfrm>
          <a:prstGeom prst="roundRect">
            <a:avLst>
              <a:gd name="adj" fmla="val 13963"/>
            </a:avLst>
          </a:prstGeom>
          <a:solidFill>
            <a:srgbClr val="FFEA73"/>
          </a:solidFill>
          <a:ln>
            <a:noFill/>
          </a:ln>
          <a:effectLst>
            <a:outerShdw blurRad="774700" dist="304800" dir="5400000" sx="90000" sy="9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8" name="Retângulo 6">
            <a:extLst>
              <a:ext uri="{FF2B5EF4-FFF2-40B4-BE49-F238E27FC236}">
                <a16:creationId xmlns:a16="http://schemas.microsoft.com/office/drawing/2014/main" id="{4EF5B581-2C03-42E2-B02C-4BFC1A1F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372" y="4965136"/>
            <a:ext cx="2168015" cy="2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564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20560159-332A-3747-9F00-C42DCABC3612}"/>
              </a:ext>
            </a:extLst>
          </p:cNvPr>
          <p:cNvSpPr txBox="1"/>
          <p:nvPr/>
        </p:nvSpPr>
        <p:spPr>
          <a:xfrm>
            <a:off x="723691" y="977104"/>
            <a:ext cx="4764809" cy="523220"/>
          </a:xfrm>
          <a:prstGeom prst="rect">
            <a:avLst/>
          </a:prstGeom>
          <a:noFill/>
          <a:ln w="254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QUANTO POUPAR?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08FAB50-0AE6-4E30-8E2D-CCF1524AD36F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C3A973-1071-4A86-A597-B67DDFC34040}"/>
              </a:ext>
            </a:extLst>
          </p:cNvPr>
          <p:cNvSpPr txBox="1"/>
          <p:nvPr/>
        </p:nvSpPr>
        <p:spPr>
          <a:xfrm>
            <a:off x="340900" y="228344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Planejamento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Previdenciário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3606C3E7-2142-48D7-959F-29734160CE63}"/>
              </a:ext>
            </a:extLst>
          </p:cNvPr>
          <p:cNvSpPr/>
          <p:nvPr/>
        </p:nvSpPr>
        <p:spPr>
          <a:xfrm>
            <a:off x="1341252" y="1829410"/>
            <a:ext cx="9461369" cy="3632313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774700" dist="304800" dir="5400000" sx="90000" sy="9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pic>
        <p:nvPicPr>
          <p:cNvPr id="5" name="Imagem 4" descr="Logotipo, Ícone&#10;&#10;Descrição gerada automaticamente">
            <a:extLst>
              <a:ext uri="{FF2B5EF4-FFF2-40B4-BE49-F238E27FC236}">
                <a16:creationId xmlns:a16="http://schemas.microsoft.com/office/drawing/2014/main" id="{B1CE13E0-6CBE-4AAA-AF65-A05A6FAE73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3" y="1840834"/>
            <a:ext cx="4154403" cy="4016798"/>
          </a:xfrm>
          <a:prstGeom prst="rect">
            <a:avLst/>
          </a:prstGeom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7AEB5CBB-1D54-4308-9574-C7827C658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66024"/>
              </p:ext>
            </p:extLst>
          </p:nvPr>
        </p:nvGraphicFramePr>
        <p:xfrm>
          <a:off x="2101516" y="2224539"/>
          <a:ext cx="7988967" cy="2890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818">
                  <a:extLst>
                    <a:ext uri="{9D8B030D-6E8A-4147-A177-3AD203B41FA5}">
                      <a16:colId xmlns:a16="http://schemas.microsoft.com/office/drawing/2014/main" val="2653907385"/>
                    </a:ext>
                  </a:extLst>
                </a:gridCol>
                <a:gridCol w="1709868">
                  <a:extLst>
                    <a:ext uri="{9D8B030D-6E8A-4147-A177-3AD203B41FA5}">
                      <a16:colId xmlns:a16="http://schemas.microsoft.com/office/drawing/2014/main" val="1118824359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3298272695"/>
                    </a:ext>
                  </a:extLst>
                </a:gridCol>
                <a:gridCol w="2243935">
                  <a:extLst>
                    <a:ext uri="{9D8B030D-6E8A-4147-A177-3AD203B41FA5}">
                      <a16:colId xmlns:a16="http://schemas.microsoft.com/office/drawing/2014/main" val="1903341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</a:rPr>
                        <a:t>Idade aposentadoria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2000" b="1" u="none" strike="noStrike" kern="1200" dirty="0">
                        <a:solidFill>
                          <a:srgbClr val="374C1E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2000" b="1" u="none" strike="noStrike" kern="1200" dirty="0">
                        <a:solidFill>
                          <a:srgbClr val="374C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0281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Taxa juros reais (aa)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2000" b="1" u="none" strike="noStrike" kern="1200" dirty="0">
                        <a:solidFill>
                          <a:srgbClr val="374C1E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2000" b="1" u="none" strike="noStrike" kern="1200" dirty="0">
                        <a:solidFill>
                          <a:srgbClr val="374C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34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Idade Início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Anos para aposentadoria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Aporte mensal necessário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Valor Acumulado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aos 65 anos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1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R$ 500,00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R$ 610.617,51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61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R$ 500,00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R$ 458.594,96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485810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R$ 500,00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R$ 113.119,70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2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R$ 500,00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R$ 32.290,48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445332"/>
                  </a:ext>
                </a:extLst>
              </a:tr>
            </a:tbl>
          </a:graphicData>
        </a:graphic>
      </p:graphicFrame>
      <p:sp>
        <p:nvSpPr>
          <p:cNvPr id="11" name="Espaço Reservado para Número de Slide 3">
            <a:extLst>
              <a:ext uri="{FF2B5EF4-FFF2-40B4-BE49-F238E27FC236}">
                <a16:creationId xmlns:a16="http://schemas.microsoft.com/office/drawing/2014/main" id="{5A8E3266-EDC3-42CE-BC6E-107C5E83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03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96AC8C0C-155C-441E-9DFD-28F7524958E0}"/>
              </a:ext>
            </a:extLst>
          </p:cNvPr>
          <p:cNvSpPr/>
          <p:nvPr/>
        </p:nvSpPr>
        <p:spPr>
          <a:xfrm>
            <a:off x="1374106" y="1798174"/>
            <a:ext cx="9461369" cy="4068920"/>
          </a:xfrm>
          <a:prstGeom prst="roundRect">
            <a:avLst>
              <a:gd name="adj" fmla="val 13963"/>
            </a:avLst>
          </a:prstGeom>
          <a:solidFill>
            <a:srgbClr val="FFEA73"/>
          </a:solidFill>
          <a:ln>
            <a:noFill/>
          </a:ln>
          <a:effectLst>
            <a:outerShdw blurRad="774700" dist="304800" dir="5400000" sx="90000" sy="9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0CE9B822-55CB-416B-B48D-D504B6490138}"/>
              </a:ext>
            </a:extLst>
          </p:cNvPr>
          <p:cNvSpPr/>
          <p:nvPr/>
        </p:nvSpPr>
        <p:spPr>
          <a:xfrm>
            <a:off x="1164021" y="1613387"/>
            <a:ext cx="9461369" cy="4068920"/>
          </a:xfrm>
          <a:prstGeom prst="roundRect">
            <a:avLst>
              <a:gd name="adj" fmla="val 13963"/>
            </a:avLst>
          </a:prstGeom>
          <a:solidFill>
            <a:srgbClr val="8BCCC1"/>
          </a:solidFill>
          <a:ln>
            <a:noFill/>
          </a:ln>
          <a:effectLst>
            <a:outerShdw blurRad="774700" dist="304800" dir="5400000" sx="90000" sy="90000" algn="t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Calibri (Corpo)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40486ED-37B7-4306-B217-4240E3F21C05}"/>
              </a:ext>
            </a:extLst>
          </p:cNvPr>
          <p:cNvSpPr txBox="1"/>
          <p:nvPr/>
        </p:nvSpPr>
        <p:spPr>
          <a:xfrm>
            <a:off x="3048000" y="59293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dirty="0">
                <a:solidFill>
                  <a:srgbClr val="374C1E"/>
                </a:solidFill>
                <a:effectLst/>
                <a:latin typeface="Arial Narrow" panose="020B0606020202030204" pitchFamily="34" charset="0"/>
              </a:rPr>
              <a:t>Taxa juros reais (aa)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374C1E"/>
                </a:solidFill>
                <a:effectLst/>
                <a:latin typeface="Arial Narrow" panose="020B0606020202030204" pitchFamily="34" charset="0"/>
              </a:rPr>
              <a:t>3%</a:t>
            </a:r>
            <a:r>
              <a:rPr lang="pt-BR" b="1" dirty="0">
                <a:solidFill>
                  <a:srgbClr val="374C1E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93F84BE-2E90-438B-AAA8-67D5B3A9FE37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84C845-2876-42C3-91E8-32D98982302B}"/>
              </a:ext>
            </a:extLst>
          </p:cNvPr>
          <p:cNvSpPr txBox="1"/>
          <p:nvPr/>
        </p:nvSpPr>
        <p:spPr>
          <a:xfrm>
            <a:off x="340900" y="228344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</a:rPr>
              <a:t>Planejamento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</a:rPr>
              <a:t>Previdenciário</a:t>
            </a:r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6F9B47DC-9697-474D-9017-476631066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24" y="2229863"/>
            <a:ext cx="4154403" cy="4016798"/>
          </a:xfrm>
          <a:prstGeom prst="rect">
            <a:avLst/>
          </a:prstGeom>
          <a:effectLst/>
        </p:spPr>
      </p:pic>
      <p:sp>
        <p:nvSpPr>
          <p:cNvPr id="20" name="Espaço Reservado para Número de Slide 3">
            <a:extLst>
              <a:ext uri="{FF2B5EF4-FFF2-40B4-BE49-F238E27FC236}">
                <a16:creationId xmlns:a16="http://schemas.microsoft.com/office/drawing/2014/main" id="{BD5A66A7-2879-4499-8764-FB083262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7</a:t>
            </a:fld>
            <a:endParaRPr lang="pt-BR" dirty="0"/>
          </a:p>
        </p:txBody>
      </p:sp>
      <p:graphicFrame>
        <p:nvGraphicFramePr>
          <p:cNvPr id="17" name="Tabela 3">
            <a:extLst>
              <a:ext uri="{FF2B5EF4-FFF2-40B4-BE49-F238E27FC236}">
                <a16:creationId xmlns:a16="http://schemas.microsoft.com/office/drawing/2014/main" id="{D67DC0A1-396B-4C72-8CF4-7B44455E1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19269"/>
              </p:ext>
            </p:extLst>
          </p:nvPr>
        </p:nvGraphicFramePr>
        <p:xfrm>
          <a:off x="1908865" y="1913122"/>
          <a:ext cx="7904747" cy="3703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029">
                  <a:extLst>
                    <a:ext uri="{9D8B030D-6E8A-4147-A177-3AD203B41FA5}">
                      <a16:colId xmlns:a16="http://schemas.microsoft.com/office/drawing/2014/main" val="2653907385"/>
                    </a:ext>
                  </a:extLst>
                </a:gridCol>
                <a:gridCol w="1938987">
                  <a:extLst>
                    <a:ext uri="{9D8B030D-6E8A-4147-A177-3AD203B41FA5}">
                      <a16:colId xmlns:a16="http://schemas.microsoft.com/office/drawing/2014/main" val="1118824359"/>
                    </a:ext>
                  </a:extLst>
                </a:gridCol>
                <a:gridCol w="803230">
                  <a:extLst>
                    <a:ext uri="{9D8B030D-6E8A-4147-A177-3AD203B41FA5}">
                      <a16:colId xmlns:a16="http://schemas.microsoft.com/office/drawing/2014/main" val="3298272695"/>
                    </a:ext>
                  </a:extLst>
                </a:gridCol>
                <a:gridCol w="3067501">
                  <a:extLst>
                    <a:ext uri="{9D8B030D-6E8A-4147-A177-3AD203B41FA5}">
                      <a16:colId xmlns:a16="http://schemas.microsoft.com/office/drawing/2014/main" val="190334133"/>
                    </a:ext>
                  </a:extLst>
                </a:gridCol>
              </a:tblGrid>
              <a:tr h="600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Reserva acumulada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374C1E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Retirada mensal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1600" b="1" u="none" strike="noStrike" kern="1200" dirty="0">
                        <a:solidFill>
                          <a:srgbClr val="374C1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Tempo para "consumir“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374C1E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 reserva (anos)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028111"/>
                  </a:ext>
                </a:extLst>
              </a:tr>
              <a:tr h="396459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R$ 500.000,00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R$ 3.000,00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             17,91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342475"/>
                  </a:ext>
                </a:extLst>
              </a:tr>
              <a:tr h="523028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R$ 500.000,00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R$ 10.000,00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               4,45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12621"/>
                  </a:ext>
                </a:extLst>
              </a:tr>
              <a:tr h="523028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R$ 1.000.000,00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 3.000,00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             58,41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611653"/>
                  </a:ext>
                </a:extLst>
              </a:tr>
              <a:tr h="577082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R$ 1.000.000,00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R$ 10.000,00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               9,58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485810"/>
                  </a:ext>
                </a:extLst>
              </a:tr>
              <a:tr h="460114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R$ 3.000.000,00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R$ 3.000,00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23264"/>
                  </a:ext>
                </a:extLst>
              </a:tr>
              <a:tr h="523028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R$ 3.000.000,00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R$ 10.000,00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endParaRPr lang="pt-BR" sz="2000" b="1" u="none" strike="noStrike" kern="1200" dirty="0">
                        <a:solidFill>
                          <a:srgbClr val="FFEA7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pt-BR" sz="2000" b="1" u="none" strike="noStrike" kern="1200" dirty="0">
                          <a:solidFill>
                            <a:srgbClr val="FFEA7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             45,56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445332"/>
                  </a:ext>
                </a:extLst>
              </a:tr>
            </a:tbl>
          </a:graphicData>
        </a:graphic>
      </p:graphicFrame>
      <p:sp>
        <p:nvSpPr>
          <p:cNvPr id="14" name="CaixaDeTexto 1">
            <a:extLst>
              <a:ext uri="{FF2B5EF4-FFF2-40B4-BE49-F238E27FC236}">
                <a16:creationId xmlns:a16="http://schemas.microsoft.com/office/drawing/2014/main" id="{87D379BC-81A8-4B5C-B748-DE33CE8E0ECB}"/>
              </a:ext>
            </a:extLst>
          </p:cNvPr>
          <p:cNvSpPr txBox="1"/>
          <p:nvPr/>
        </p:nvSpPr>
        <p:spPr>
          <a:xfrm>
            <a:off x="723691" y="977104"/>
            <a:ext cx="4764809" cy="523220"/>
          </a:xfrm>
          <a:prstGeom prst="rect">
            <a:avLst/>
          </a:prstGeom>
          <a:noFill/>
          <a:ln w="254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QUANTO POUPAR?</a:t>
            </a:r>
          </a:p>
        </p:txBody>
      </p:sp>
    </p:spTree>
    <p:extLst>
      <p:ext uri="{BB962C8B-B14F-4D97-AF65-F5344CB8AC3E}">
        <p14:creationId xmlns:p14="http://schemas.microsoft.com/office/powerpoint/2010/main" val="98058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157E1E6-AC0D-488E-ABDD-DDAD546012C4}"/>
              </a:ext>
            </a:extLst>
          </p:cNvPr>
          <p:cNvSpPr/>
          <p:nvPr/>
        </p:nvSpPr>
        <p:spPr>
          <a:xfrm>
            <a:off x="-177420" y="3744754"/>
            <a:ext cx="3166280" cy="104634"/>
          </a:xfrm>
          <a:prstGeom prst="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FC66895-E10A-4E77-B267-58505284D24F}"/>
              </a:ext>
            </a:extLst>
          </p:cNvPr>
          <p:cNvSpPr/>
          <p:nvPr/>
        </p:nvSpPr>
        <p:spPr>
          <a:xfrm>
            <a:off x="-177420" y="2559672"/>
            <a:ext cx="3166280" cy="104634"/>
          </a:xfrm>
          <a:prstGeom prst="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E91A755-2949-4324-87DA-F2D052A76F00}"/>
              </a:ext>
            </a:extLst>
          </p:cNvPr>
          <p:cNvSpPr/>
          <p:nvPr/>
        </p:nvSpPr>
        <p:spPr>
          <a:xfrm>
            <a:off x="-177420" y="5239836"/>
            <a:ext cx="3166280" cy="104634"/>
          </a:xfrm>
          <a:prstGeom prst="rect">
            <a:avLst/>
          </a:prstGeom>
          <a:solidFill>
            <a:srgbClr val="FFE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6">
            <a:extLst>
              <a:ext uri="{FF2B5EF4-FFF2-40B4-BE49-F238E27FC236}">
                <a16:creationId xmlns:a16="http://schemas.microsoft.com/office/drawing/2014/main" id="{4EF5B581-2C03-42E2-B02C-4BFC1A1F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748" y="5033694"/>
            <a:ext cx="2168015" cy="2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564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2FC4A2-EB29-2541-BAF4-37CAE96DA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042" y="1569283"/>
            <a:ext cx="4008189" cy="384372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287C0CA-399A-4E9A-9D18-541B46315DB8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6852FD-C955-44C3-B499-9225A014E73B}"/>
              </a:ext>
            </a:extLst>
          </p:cNvPr>
          <p:cNvSpPr txBox="1"/>
          <p:nvPr/>
        </p:nvSpPr>
        <p:spPr>
          <a:xfrm>
            <a:off x="340900" y="228344"/>
            <a:ext cx="929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Planos de Previdência Complementar: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Atrativos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3004A48B-E195-9B4E-A4CA-20CE5F61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11" y="1597171"/>
            <a:ext cx="65491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7B4BE"/>
              </a:buClr>
              <a:buNone/>
              <a:defRPr/>
            </a:pPr>
            <a: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para “recompor renda” </a:t>
            </a:r>
          </a:p>
          <a:p>
            <a:pPr eaLnBrk="1" hangingPunct="1">
              <a:spcBef>
                <a:spcPct val="0"/>
              </a:spcBef>
              <a:buClr>
                <a:srgbClr val="37B4BE"/>
              </a:buClr>
              <a:buNone/>
              <a:defRPr/>
            </a:pPr>
            <a: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 fase pós-emprego;</a:t>
            </a:r>
            <a:endParaRPr lang="pt-BR" altLang="pt-BR" sz="2600" b="1" dirty="0">
              <a:solidFill>
                <a:srgbClr val="48A293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2FDEDF78-C73C-49FF-99C3-051D27E5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11" y="2782253"/>
            <a:ext cx="65491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37B4BE"/>
              </a:buClr>
              <a:buNone/>
              <a:defRPr/>
            </a:pPr>
            <a: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Formação de Reservas de longo prazo </a:t>
            </a:r>
            <a:b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(juros compostos trabalhando a seu favor);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615F4DD0-24F4-4B2B-BD74-BF06CEF22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10" y="3915977"/>
            <a:ext cx="654911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37B4BE"/>
              </a:buClr>
              <a:buNone/>
              <a:defRPr/>
            </a:pPr>
            <a: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Pessoa Jurídica que apoia o planejamento financeiro, aplicação de recursos com lastro</a:t>
            </a:r>
            <a:b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2600" b="1" dirty="0">
                <a:solidFill>
                  <a:srgbClr val="48A29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 investimentos de longo prazo.</a:t>
            </a:r>
          </a:p>
        </p:txBody>
      </p:sp>
      <p:sp>
        <p:nvSpPr>
          <p:cNvPr id="17" name="Espaço Reservado para Número de Slide 3">
            <a:extLst>
              <a:ext uri="{FF2B5EF4-FFF2-40B4-BE49-F238E27FC236}">
                <a16:creationId xmlns:a16="http://schemas.microsoft.com/office/drawing/2014/main" id="{3EA9ED35-76B7-4706-B887-22D1AB70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947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>
            <a:extLst>
              <a:ext uri="{FF2B5EF4-FFF2-40B4-BE49-F238E27FC236}">
                <a16:creationId xmlns:a16="http://schemas.microsoft.com/office/drawing/2014/main" id="{4EF5B581-2C03-42E2-B02C-4BFC1A1F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13" y="4668501"/>
            <a:ext cx="2168015" cy="2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564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3004A48B-E195-9B4E-A4CA-20CE5F61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324" y="2697413"/>
            <a:ext cx="522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37B4BE"/>
              </a:buClr>
              <a:buNone/>
              <a:defRPr/>
            </a:pPr>
            <a:r>
              <a:rPr lang="pt-BR" altLang="pt-BR" sz="3600" b="1" dirty="0">
                <a:solidFill>
                  <a:srgbClr val="374C1E"/>
                </a:solidFill>
                <a:latin typeface="Arial Narrow" panose="020B0606020202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MELHORIA NA QUALIDADE DE VIDA APÓS </a:t>
            </a:r>
          </a:p>
          <a:p>
            <a:pPr algn="r">
              <a:spcBef>
                <a:spcPct val="0"/>
              </a:spcBef>
              <a:buClr>
                <a:srgbClr val="37B4BE"/>
              </a:buClr>
              <a:buNone/>
              <a:defRPr/>
            </a:pPr>
            <a:r>
              <a:rPr lang="pt-BR" altLang="pt-BR" sz="3600" b="1" dirty="0">
                <a:solidFill>
                  <a:srgbClr val="374C1E"/>
                </a:solidFill>
                <a:latin typeface="Arial Narrow" panose="020B0606020202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FASE LABORATIVA.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8504EE6-9CAA-4ABB-82B4-7D0674F5A805}"/>
              </a:ext>
            </a:extLst>
          </p:cNvPr>
          <p:cNvSpPr/>
          <p:nvPr/>
        </p:nvSpPr>
        <p:spPr>
          <a:xfrm>
            <a:off x="-627438" y="-178260"/>
            <a:ext cx="1351129" cy="1351129"/>
          </a:xfrm>
          <a:prstGeom prst="ellipse">
            <a:avLst/>
          </a:prstGeom>
          <a:solidFill>
            <a:srgbClr val="FFEA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F07FA4-3A5A-4FBF-90E3-BE8A3665DBF8}"/>
              </a:ext>
            </a:extLst>
          </p:cNvPr>
          <p:cNvSpPr txBox="1"/>
          <p:nvPr/>
        </p:nvSpPr>
        <p:spPr>
          <a:xfrm>
            <a:off x="340900" y="228344"/>
            <a:ext cx="929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Planos de Previdência Complementar: </a:t>
            </a:r>
            <a:r>
              <a:rPr lang="pt-BR" sz="4000" b="1" dirty="0">
                <a:solidFill>
                  <a:srgbClr val="374C1E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Atrativos</a:t>
            </a:r>
          </a:p>
        </p:txBody>
      </p:sp>
      <p:pic>
        <p:nvPicPr>
          <p:cNvPr id="10" name="Imagem 9" descr="Tela de celular com foto de homem e mulher posando para foto&#10;&#10;Descrição gerada automaticamente">
            <a:extLst>
              <a:ext uri="{FF2B5EF4-FFF2-40B4-BE49-F238E27FC236}">
                <a16:creationId xmlns:a16="http://schemas.microsoft.com/office/drawing/2014/main" id="{106DC533-5822-4F85-8EA6-AEF974ED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343">
            <a:off x="207086" y="1370173"/>
            <a:ext cx="6200719" cy="4155743"/>
          </a:xfrm>
          <a:prstGeom prst="rect">
            <a:avLst/>
          </a:prstGeom>
        </p:spPr>
      </p:pic>
      <p:sp>
        <p:nvSpPr>
          <p:cNvPr id="13" name="Espaço Reservado para Número de Slide 3">
            <a:extLst>
              <a:ext uri="{FF2B5EF4-FFF2-40B4-BE49-F238E27FC236}">
                <a16:creationId xmlns:a16="http://schemas.microsoft.com/office/drawing/2014/main" id="{91AF605D-0223-481D-8932-6C1DB094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27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3470A54F78804B9CB23ACCAAA0EF24" ma:contentTypeVersion="12" ma:contentTypeDescription="Crie um novo documento." ma:contentTypeScope="" ma:versionID="07f2361875011ae1feb19e0acf3fd063">
  <xsd:schema xmlns:xsd="http://www.w3.org/2001/XMLSchema" xmlns:xs="http://www.w3.org/2001/XMLSchema" xmlns:p="http://schemas.microsoft.com/office/2006/metadata/properties" xmlns:ns2="0ad30496-d646-4579-b8bf-376dada465a5" xmlns:ns3="cae80e87-5633-492c-beb1-64158a6c2d74" targetNamespace="http://schemas.microsoft.com/office/2006/metadata/properties" ma:root="true" ma:fieldsID="4c04e7c16db5922d74792cedbe5c5fd2" ns2:_="" ns3:_="">
    <xsd:import namespace="0ad30496-d646-4579-b8bf-376dada465a5"/>
    <xsd:import namespace="cae80e87-5633-492c-beb1-64158a6c2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30496-d646-4579-b8bf-376dada46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0e87-5633-492c-beb1-64158a6c2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CFA8A-DD1A-4751-B3A5-F0513E21D3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85E22-30D1-4E0D-ABA7-D8742DC0A5B3}">
  <ds:schemaRefs>
    <ds:schemaRef ds:uri="http://schemas.microsoft.com/office/2006/metadata/properties"/>
    <ds:schemaRef ds:uri="0ad30496-d646-4579-b8bf-376dada465a5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cae80e87-5633-492c-beb1-64158a6c2d7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580403E-A50F-42D3-9A3F-4D82EA593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d30496-d646-4579-b8bf-376dada465a5"/>
    <ds:schemaRef ds:uri="cae80e87-5633-492c-beb1-64158a6c2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1016</Words>
  <Application>Microsoft Office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(Corpo)</vt:lpstr>
      <vt:lpstr>Calibri Light</vt:lpstr>
      <vt:lpstr>Times New Roman</vt:lpstr>
      <vt:lpstr>Verdana</vt:lpstr>
      <vt:lpstr>Wingdings 3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Elaine Cavalcanti</cp:lastModifiedBy>
  <cp:revision>15</cp:revision>
  <dcterms:created xsi:type="dcterms:W3CDTF">2020-09-28T16:26:25Z</dcterms:created>
  <dcterms:modified xsi:type="dcterms:W3CDTF">2021-11-16T16:57:27Z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0x010100C03470A54F78804B9CB23ACCAAA0EF24</vt:lpwstr>
  </property>
</Properties>
</file>