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3" r:id="rId6"/>
  </p:sldMasterIdLst>
  <p:notesMasterIdLst>
    <p:notesMasterId r:id="rId17"/>
  </p:notesMasterIdLst>
  <p:sldIdLst>
    <p:sldId id="262" r:id="rId7"/>
    <p:sldId id="261" r:id="rId8"/>
    <p:sldId id="263" r:id="rId9"/>
    <p:sldId id="267" r:id="rId10"/>
    <p:sldId id="268" r:id="rId11"/>
    <p:sldId id="265" r:id="rId12"/>
    <p:sldId id="266" r:id="rId13"/>
    <p:sldId id="270" r:id="rId14"/>
    <p:sldId id="271" r:id="rId15"/>
    <p:sldId id="258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DB6579-8F99-F36E-B0BA-932368E37A92}" name="Miguel da Silva Cherfan" initials="MdSC" userId="Miguel da Silva Cherfan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uricio Dias Leister - SPREV" initials="MDLS" lastIdx="1" clrIdx="0">
    <p:extLst>
      <p:ext uri="{19B8F6BF-5375-455C-9EA6-DF929625EA0E}">
        <p15:presenceInfo xmlns:p15="http://schemas.microsoft.com/office/powerpoint/2012/main" userId="S::mauricio.leister@economia.gov.br::cd4b39cd-591a-491d-bedc-605eb38ce8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B1E"/>
    <a:srgbClr val="374C1E"/>
    <a:srgbClr val="1D1D1D"/>
    <a:srgbClr val="242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49110-8DBA-42FF-AEBF-C5BAD8CA4042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FAB7A-010E-4853-A087-C9B290715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59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3AABA-8865-4FD1-94B5-0D7099366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746" y="3576559"/>
            <a:ext cx="7629910" cy="1139627"/>
          </a:xfrm>
          <a:prstGeom prst="rect">
            <a:avLst/>
          </a:prstGeom>
        </p:spPr>
        <p:txBody>
          <a:bodyPr anchor="b"/>
          <a:lstStyle>
            <a:lvl1pPr algn="l">
              <a:defRPr sz="4200" b="1">
                <a:solidFill>
                  <a:srgbClr val="374C1E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F80AFC-AB33-4BB5-B003-7FFCB512F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4542" y="5057664"/>
            <a:ext cx="11472908" cy="5615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374C1E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9015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55448F-EF9C-449E-A6E1-8CFC0D91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6D98121-8211-4589-9A77-85AFB2BB5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BF7449-CB29-4E82-AF43-BBC92ABB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ECC8A4-C28F-46DD-93F7-881406C31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32961E-FBBB-4A0B-9411-8945ECD5A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60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961ACE7-136B-4DD4-A44D-E29DB74AF9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ACD0E99-EF60-4091-97C4-B2E80F9FA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ED886B-C6EB-4D1B-B712-F7D2B263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EECD8C-873F-437F-BD55-95D150770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6F7587-1352-4E8D-8DD1-DE2D46DCD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805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25901-56B4-86D0-313D-F7EFE2916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756721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384CF-E54C-4BCF-9206-C077A18E2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105" y="0"/>
            <a:ext cx="9144000" cy="928379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374C1E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ACE73DA2-B686-5BE1-0EFB-BC2079E75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636" y="6356350"/>
            <a:ext cx="60036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74B1E"/>
                </a:solidFill>
              </a:defRPr>
            </a:lvl1pPr>
          </a:lstStyle>
          <a:p>
            <a:fld id="{38DC59B4-4DF2-4B1C-A40D-1FB66689E0E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438452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63AC0-1116-42F4-81C7-314A13D4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27258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E0A4E8-4303-424E-9397-7664015A8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0BF9C2-543E-42D4-B5DC-9F0C01D29B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69492A-2B6A-48E7-ABF3-46B1C5646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D252D3EC-6E8A-FBAA-924D-DCF79E7DC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636" y="6356350"/>
            <a:ext cx="60036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74B1E"/>
                </a:solidFill>
              </a:defRPr>
            </a:lvl1pPr>
          </a:lstStyle>
          <a:p>
            <a:fld id="{38DC59B4-4DF2-4B1C-A40D-1FB66689E0E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3048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6820B7-C087-4781-A7A4-98207AF00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59F259-ED32-4424-9D12-E97915C19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350EA3-E679-42B0-8662-EDAE12B0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D5AF78-D684-4A54-9AD8-6FB2D7611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B4D0F01-4ADA-20E7-220A-03B312741E86}"/>
              </a:ext>
            </a:extLst>
          </p:cNvPr>
          <p:cNvSpPr txBox="1">
            <a:spLocks/>
          </p:cNvSpPr>
          <p:nvPr userDrawn="1"/>
        </p:nvSpPr>
        <p:spPr>
          <a:xfrm>
            <a:off x="11591636" y="6356350"/>
            <a:ext cx="600364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b="1" kern="1200">
                <a:solidFill>
                  <a:srgbClr val="374B1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DC59B4-4DF2-4B1C-A40D-1FB66689E0E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8154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5BA828-768B-414B-874C-7CED8E781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27258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4F672E-A3D9-4BD9-89AC-6D90C26B2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CD6263A-8410-4B65-95A9-0FEEE4869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F6DDF1-5B2D-4280-94BD-1883C944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FB1D915-0774-4D50-A82F-8549EDCE7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Número de Slide 5">
            <a:extLst>
              <a:ext uri="{FF2B5EF4-FFF2-40B4-BE49-F238E27FC236}">
                <a16:creationId xmlns:a16="http://schemas.microsoft.com/office/drawing/2014/main" id="{06BA4ED2-BCBA-36C0-ECDE-30A7D11EB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636" y="6356350"/>
            <a:ext cx="60036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74B1E"/>
                </a:solidFill>
              </a:defRPr>
            </a:lvl1pPr>
          </a:lstStyle>
          <a:p>
            <a:fld id="{38DC59B4-4DF2-4B1C-A40D-1FB66689E0E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1159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F895CA-01CE-43DF-9A64-831CE37DD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E36BE3-47D4-4FBF-AF8D-283BC8560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A7D11FF-0524-4BE2-B99B-0D259DEA8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6E59140-5290-439F-82A5-A7B9585B5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E53D4D9-3ED5-48E5-967A-9059BF13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09EF9F4-E0F2-4BB4-84BB-1075F7A460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D799F95-2412-48CC-B8B5-8A3B34F96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0" name="Espaço Reservado para Número de Slide 5">
            <a:extLst>
              <a:ext uri="{FF2B5EF4-FFF2-40B4-BE49-F238E27FC236}">
                <a16:creationId xmlns:a16="http://schemas.microsoft.com/office/drawing/2014/main" id="{E6A0B675-BE0A-0ACC-3AD4-75A7FC186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636" y="6356350"/>
            <a:ext cx="60036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74B1E"/>
                </a:solidFill>
              </a:defRPr>
            </a:lvl1pPr>
          </a:lstStyle>
          <a:p>
            <a:fld id="{38DC59B4-4DF2-4B1C-A40D-1FB66689E0E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7352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AEA030-DFCC-4F0D-93E8-7B461EB22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27258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6480B05-DFF5-431C-A4C7-D62D380D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EDD208-0F1B-4ACF-8BA7-0FB953D1D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AB0EF4-23C1-E91F-A9AE-87A951234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636" y="6356350"/>
            <a:ext cx="60036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74B1E"/>
                </a:solidFill>
              </a:defRPr>
            </a:lvl1pPr>
          </a:lstStyle>
          <a:p>
            <a:fld id="{38DC59B4-4DF2-4B1C-A40D-1FB66689E0E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7033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8FB6FE0-E449-4C78-BFDA-8323CA49A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DA39DA1B-E6FB-C1BD-42C3-853C51675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636" y="6356350"/>
            <a:ext cx="60036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74B1E"/>
                </a:solidFill>
              </a:defRPr>
            </a:lvl1pPr>
          </a:lstStyle>
          <a:p>
            <a:fld id="{38DC59B4-4DF2-4B1C-A40D-1FB66689E0E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795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660861-25C7-45AF-900D-FA50F5CA0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E1C6B1-B82B-4C97-9290-F86E6D738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95FD2-4D64-4A40-A379-0FE1825A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B97AA6-F6F9-4CE6-A494-EF33BC4EB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520802-0878-4F3B-985D-AEA579855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6745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286CD-761B-4A8A-937E-E68A22C6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27258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7045CDB1-7A5C-8726-392D-C0793429C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636" y="6356350"/>
            <a:ext cx="60036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74B1E"/>
                </a:solidFill>
              </a:defRPr>
            </a:lvl1pPr>
          </a:lstStyle>
          <a:p>
            <a:fld id="{38DC59B4-4DF2-4B1C-A40D-1FB66689E0E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453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FEF45A-3080-4054-A86F-1CEF2A36D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69BC41-1FBC-DC59-C6EF-10E32ED49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6B960B-84E4-FA46-D157-1E29709BBB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D5B3E-F665-406F-94FB-E702889D795C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7EBFAF-8310-434C-565B-F6241CF48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CDB865-9E3A-57C3-1314-EFDAC5EE6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7B9B68-FEB7-4FEE-960C-8744804884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249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A890D-64AD-911B-FF89-A8D4A9611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FAFF40-5296-5CC0-3B86-193E2D8A3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7858A2-77DB-5B0A-5725-6920F9460A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D5B3E-F665-406F-94FB-E702889D795C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33ECA6-7B7A-B04A-D312-203A0BD2A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ED6B44-BEE1-89BC-F796-4A719D754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7B9B68-FEB7-4FEE-960C-8744804884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769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B0817C-EB1B-2B64-6137-BB178831A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20C92B8-86B5-5988-3DAA-B7E7514C2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E1E995-C7A8-9A35-321B-7846257E0C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D5B3E-F665-406F-94FB-E702889D795C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404B02-91EF-BC67-514A-AA5B465A3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0895AB-06C7-4BD6-388F-CE8C6B7A1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7B9B68-FEB7-4FEE-960C-8744804884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1861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4F353B-9312-8493-1924-9F5E41F26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8C4526-B686-1454-CB56-AB0B977F4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DDA4A20-15A0-205D-DD33-AAAFB2E95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9CBB5E-C74C-6E1E-2568-6857A41C7D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D5B3E-F665-406F-94FB-E702889D795C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2A8CCE0-39D3-D742-0219-66D8BE648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B7A6D52-813B-95E6-8648-BFC70CA6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7B9B68-FEB7-4FEE-960C-8744804884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8978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12F1F-F786-F0B4-E4C4-2F6CC825C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48EE872-7E8C-FC72-9148-908C6BC8C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707FFCF-0B76-1888-B61A-06E8C8A51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97DD04A-FDBA-15AE-CEC0-140EEDF64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49F6539-FF5C-32C3-308A-41B0AE3DC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6347438-A3EB-B448-E9E8-D998D14146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D5B3E-F665-406F-94FB-E702889D795C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56C50B7-6542-9FB9-275D-208C8F0B1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06ADC51-3FBC-085B-A879-03C98967B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7B9B68-FEB7-4FEE-960C-8744804884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3076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5983C0-F09D-FDE2-01CB-6CB5C1495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AFA0B0B-1959-91A4-F1A8-9ECFA7988E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D5B3E-F665-406F-94FB-E702889D795C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1C15954-00B8-28E6-C363-ADC0A8243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7537573-3EDC-9CAC-D18E-05DABA342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7B9B68-FEB7-4FEE-960C-8744804884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083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C4F4067-774A-1381-F6E5-EE1438A78F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D5B3E-F665-406F-94FB-E702889D795C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24F2561-2A7B-1C7F-AE81-39031DEA4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76A479D-7F20-64AC-2171-F2EE44A0E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7B9B68-FEB7-4FEE-960C-8744804884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06295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90C605-982C-E40E-0C39-47B8B4A7F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5F2532-63E9-906C-60E7-770287ED6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7CE18CE-6031-345E-E5A3-5BDF7C35B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3508E0-0C57-9DD5-1BFA-93EE5A38D8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D5B3E-F665-406F-94FB-E702889D795C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DF9311E-BF17-C9D0-D446-7F87BD4D0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2EE586A-6126-5814-C946-4D633ABE2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7B9B68-FEB7-4FEE-960C-8744804884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2427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83FAC-3E80-1147-C00B-993F39E1F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9E81B0B-C8CE-B547-0FF1-FC9BF79C14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7537CFC-F745-8205-962C-A4D8A0690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D92D18A-A848-6D6B-17B7-9F5865376B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D5B3E-F665-406F-94FB-E702889D795C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7FC8B6D-5999-DEB9-840B-FEB0326E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81F67A-921E-627D-7774-30AB019C0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7B9B68-FEB7-4FEE-960C-8744804884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18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C649D-5C7A-444F-A82E-D04C487D6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374C1E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268059F-C1DF-4A48-9EB3-611B01923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74C1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6F905B-78D0-46FC-8416-576FFF5E7F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43C78D-7A9F-4B7D-9CD3-41D46E4B5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11C1CA-44A1-4A5B-9639-68F7539A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99773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3E566F-EB0F-76C4-C4E8-A94646319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9E83261-A0C0-D247-78A9-A488C3B09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AEC7A4-CC32-C23E-FDF8-C335A93964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D5B3E-F665-406F-94FB-E702889D795C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C63C3D-AFE6-B8C1-4C49-D34984E4E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AB602F-6081-97A9-FDA3-3978B2B89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7B9B68-FEB7-4FEE-960C-8744804884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82907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D04F95A-B047-205F-9238-5F6EAF2B8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5BA0DB4-1324-2EA0-4482-D24FE7149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1FE212-A893-53C9-9F0A-A3D1DE99B3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D5B3E-F665-406F-94FB-E702889D795C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05CF36-8E08-62DA-3738-77F322FC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354631-05D6-6EE7-056F-1A5906899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7B9B68-FEB7-4FEE-960C-8744804884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89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07779-CD7B-434C-A9B2-8A0600329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910E28-4234-4D8D-86F9-A6B8569A4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7AB2441-2A7D-4645-940A-C3C72C4FB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954E2E0-7B6F-41AA-8FC0-F4144A801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4709FA9-5C8F-48E7-BEBD-4F70C5A9E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4D5CEB-13D7-4E45-AF1F-7CC9713F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4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5B4A17-18CF-421B-AED0-751150BCC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240E00A-2DC5-4915-BC77-26FCF89B7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8690B41-F99F-4ABD-92B8-308D88FE2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DC13F8C-344C-4BFC-A3F8-CFDFC84B78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5C9F0B1-D52E-4C40-BD26-911EED8DA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9640F3D-A92A-4780-962A-0F11E15E95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CFF2A69-5F8C-4AC2-8ECE-1822FE34E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0F04629-D7D3-4C4A-BC58-399457536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23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C2E574-8EAF-4F6B-BDE5-E226F21B2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38EB2F6-1FFE-4252-9FD6-A1F45449D5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354E7FE-45AD-4830-BFDF-1585996A9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E8B52EA-9CBF-4C08-A3D4-0D5ED5D92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466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BA3F809-6580-4B0D-973D-51D2216DE2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6559DA4-1BFD-4869-B6F9-42A166DEF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CD95C4F-3D01-4503-8E5A-D80D7C9C8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929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49F335-2392-4F6D-9A41-D477795E6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B9C311-7CE4-4474-80DC-BEE182B2C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F71C48D-BF59-4939-9D50-1E5F49F1A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9A958F-CDCF-4D78-A701-51F8BEEB32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9B3EB9-8987-46C3-B61B-7152C19B5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93046CF-FB67-4C4D-BB23-04572DFD5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75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8A746-65DB-4B22-87CA-E017C21B8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FE2378D-17CA-4778-9FB1-BD0842A68A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8222D17-7106-4A0F-91BC-A8758B79A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042E9C5-2739-4E71-BF1C-6AE7929F7C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05A96D0-6370-4D62-A54B-68BD58208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BFE19A3-3ED9-437E-8F91-CDA080522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663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09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19927D6-B45F-8F21-81B7-53932A97B7E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D6F11591-CE16-7009-9B4A-5966EF912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636" y="6356350"/>
            <a:ext cx="60036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74B1E"/>
                </a:solidFill>
              </a:defRPr>
            </a:lvl1pPr>
          </a:lstStyle>
          <a:p>
            <a:fld id="{38DC59B4-4DF2-4B1C-A40D-1FB66689E0E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496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0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2F1EDB7D-F286-A96B-22E2-C5179C6A3DB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6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svg"/><Relationship Id="rId7" Type="http://schemas.openxmlformats.org/officeDocument/2006/relationships/image" Target="../media/image2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6.svg"/><Relationship Id="rId10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78609F2-51B2-4C92-B5B0-4E4DC58D86DC}"/>
              </a:ext>
            </a:extLst>
          </p:cNvPr>
          <p:cNvSpPr txBox="1"/>
          <p:nvPr/>
        </p:nvSpPr>
        <p:spPr>
          <a:xfrm>
            <a:off x="646476" y="1461251"/>
            <a:ext cx="73429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374C1E"/>
                </a:solidFill>
              </a:rPr>
              <a:t>Previdência</a:t>
            </a:r>
            <a:r>
              <a:rPr lang="en-US" sz="5400" b="1" dirty="0">
                <a:solidFill>
                  <a:srgbClr val="374C1E"/>
                </a:solidFill>
              </a:rPr>
              <a:t> </a:t>
            </a:r>
            <a:r>
              <a:rPr lang="en-US" sz="5400" b="1" dirty="0" err="1">
                <a:solidFill>
                  <a:srgbClr val="374C1E"/>
                </a:solidFill>
              </a:rPr>
              <a:t>Privada</a:t>
            </a:r>
            <a:r>
              <a:rPr lang="en-US" sz="5400" b="1" dirty="0">
                <a:solidFill>
                  <a:srgbClr val="374C1E"/>
                </a:solidFill>
              </a:rPr>
              <a:t> </a:t>
            </a:r>
          </a:p>
          <a:p>
            <a:r>
              <a:rPr lang="en-US" sz="5400" b="1" dirty="0">
                <a:solidFill>
                  <a:srgbClr val="374C1E"/>
                </a:solidFill>
              </a:rPr>
              <a:t>para </a:t>
            </a:r>
            <a:r>
              <a:rPr lang="en-US" sz="5400" b="1" dirty="0" err="1">
                <a:solidFill>
                  <a:srgbClr val="374C1E"/>
                </a:solidFill>
              </a:rPr>
              <a:t>Autônomos</a:t>
            </a:r>
            <a:endParaRPr lang="en-US" sz="5400" b="1" dirty="0">
              <a:solidFill>
                <a:srgbClr val="374C1E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71CA449-35CE-1A9A-1909-B3D8AD0E84DA}"/>
              </a:ext>
            </a:extLst>
          </p:cNvPr>
          <p:cNvSpPr txBox="1"/>
          <p:nvPr/>
        </p:nvSpPr>
        <p:spPr>
          <a:xfrm>
            <a:off x="700354" y="5134034"/>
            <a:ext cx="10045563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900" dirty="0">
                <a:solidFill>
                  <a:srgbClr val="374C1E"/>
                </a:solidFill>
              </a:rPr>
              <a:t>Secretaria de Previdência / Ministério do Trabalho e Previdência</a:t>
            </a:r>
          </a:p>
          <a:p>
            <a:endParaRPr lang="pt-BR" sz="3200" dirty="0">
              <a:solidFill>
                <a:srgbClr val="374C1E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D63C06D-D4D4-6585-0DEE-BE95E39C06E3}"/>
              </a:ext>
            </a:extLst>
          </p:cNvPr>
          <p:cNvSpPr txBox="1"/>
          <p:nvPr/>
        </p:nvSpPr>
        <p:spPr>
          <a:xfrm>
            <a:off x="669785" y="5934253"/>
            <a:ext cx="4202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74C1E"/>
                </a:solidFill>
              </a:rPr>
              <a:t>Mauricio Leister</a:t>
            </a:r>
            <a:endParaRPr lang="pt-BR" sz="2400" dirty="0">
              <a:solidFill>
                <a:srgbClr val="374C1E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A913379-047D-CF27-C1B5-5EF549CA4B92}"/>
              </a:ext>
            </a:extLst>
          </p:cNvPr>
          <p:cNvSpPr txBox="1"/>
          <p:nvPr/>
        </p:nvSpPr>
        <p:spPr>
          <a:xfrm>
            <a:off x="7989455" y="5934252"/>
            <a:ext cx="4202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74C1E"/>
                </a:solidFill>
              </a:rPr>
              <a:t>Data: 14/12/2022</a:t>
            </a:r>
            <a:endParaRPr lang="pt-BR" sz="2400" dirty="0">
              <a:solidFill>
                <a:srgbClr val="374C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22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653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46EE629-F9FC-AE74-913E-02609392F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DC59B4-4DF2-4B1C-A40D-1FB66689E0E4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F065DB5-93F8-FD26-BAD3-512A677F62C1}"/>
              </a:ext>
            </a:extLst>
          </p:cNvPr>
          <p:cNvSpPr txBox="1"/>
          <p:nvPr/>
        </p:nvSpPr>
        <p:spPr>
          <a:xfrm>
            <a:off x="686793" y="339477"/>
            <a:ext cx="4985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374C1E"/>
                </a:solidFill>
              </a:rPr>
              <a:t>Conceitos</a:t>
            </a:r>
            <a:r>
              <a:rPr lang="en-US" sz="4000" b="1" dirty="0">
                <a:solidFill>
                  <a:srgbClr val="374C1E"/>
                </a:solidFill>
              </a:rPr>
              <a:t> </a:t>
            </a:r>
            <a:r>
              <a:rPr lang="en-US" sz="4000" b="1" dirty="0" err="1">
                <a:solidFill>
                  <a:srgbClr val="374C1E"/>
                </a:solidFill>
              </a:rPr>
              <a:t>importantes</a:t>
            </a:r>
            <a:endParaRPr lang="pt-BR" sz="2400" dirty="0">
              <a:solidFill>
                <a:srgbClr val="374C1E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6905F7B-5266-437A-99D0-47012D885F9D}"/>
              </a:ext>
            </a:extLst>
          </p:cNvPr>
          <p:cNvSpPr txBox="1"/>
          <p:nvPr/>
        </p:nvSpPr>
        <p:spPr>
          <a:xfrm>
            <a:off x="584200" y="1380067"/>
            <a:ext cx="11074400" cy="153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Quase todos os países oferecem algum tipo de </a:t>
            </a:r>
            <a:r>
              <a:rPr lang="pt-BR" b="1" dirty="0"/>
              <a:t>incentivo para que os cidadãos poupem para a aposentadoria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dirty="0"/>
              <a:t>A maior parte trabalha com incentivo </a:t>
            </a:r>
            <a:r>
              <a:rPr lang="pt-BR" b="1" dirty="0"/>
              <a:t>via dedução na declaração do imposto de renda da pessoa física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dirty="0"/>
              <a:t>Isso tem um custo fiscal para o Estado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B711328B-091C-4836-BD88-D31125096D2F}"/>
              </a:ext>
            </a:extLst>
          </p:cNvPr>
          <p:cNvGrpSpPr/>
          <p:nvPr/>
        </p:nvGrpSpPr>
        <p:grpSpPr>
          <a:xfrm>
            <a:off x="2192867" y="2497667"/>
            <a:ext cx="9685866" cy="4113716"/>
            <a:chOff x="2192867" y="2497667"/>
            <a:chExt cx="9685866" cy="4113716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BB9B90F3-8E81-4E68-BE5D-A692A9E69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87932" y="2497667"/>
              <a:ext cx="7190801" cy="4113716"/>
            </a:xfrm>
            <a:prstGeom prst="rect">
              <a:avLst/>
            </a:prstGeom>
          </p:spPr>
        </p:pic>
        <p:cxnSp>
          <p:nvCxnSpPr>
            <p:cNvPr id="9" name="Conector: Curvo 8">
              <a:extLst>
                <a:ext uri="{FF2B5EF4-FFF2-40B4-BE49-F238E27FC236}">
                  <a16:creationId xmlns:a16="http://schemas.microsoft.com/office/drawing/2014/main" id="{54B0FDDF-3837-413D-B2E6-36292AA2887E}"/>
                </a:ext>
              </a:extLst>
            </p:cNvPr>
            <p:cNvCxnSpPr>
              <a:cxnSpLocks/>
            </p:cNvCxnSpPr>
            <p:nvPr/>
          </p:nvCxnSpPr>
          <p:spPr>
            <a:xfrm>
              <a:off x="2802467" y="2853267"/>
              <a:ext cx="1811866" cy="1303866"/>
            </a:xfrm>
            <a:prstGeom prst="curvedConnector3">
              <a:avLst/>
            </a:prstGeom>
            <a:ln w="127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427E61EF-FD55-47AF-B5A9-B9C5C0E7276D}"/>
                </a:ext>
              </a:extLst>
            </p:cNvPr>
            <p:cNvCxnSpPr/>
            <p:nvPr/>
          </p:nvCxnSpPr>
          <p:spPr>
            <a:xfrm>
              <a:off x="2192867" y="2844800"/>
              <a:ext cx="986659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794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46EE629-F9FC-AE74-913E-02609392F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DC59B4-4DF2-4B1C-A40D-1FB66689E0E4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F065DB5-93F8-FD26-BAD3-512A677F62C1}"/>
              </a:ext>
            </a:extLst>
          </p:cNvPr>
          <p:cNvSpPr txBox="1"/>
          <p:nvPr/>
        </p:nvSpPr>
        <p:spPr>
          <a:xfrm>
            <a:off x="686793" y="339477"/>
            <a:ext cx="105461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374C1E"/>
                </a:solidFill>
              </a:rPr>
              <a:t>Como a </a:t>
            </a:r>
            <a:r>
              <a:rPr lang="en-US" sz="4000" b="1" dirty="0" err="1">
                <a:solidFill>
                  <a:srgbClr val="374C1E"/>
                </a:solidFill>
              </a:rPr>
              <a:t>previdência</a:t>
            </a:r>
            <a:r>
              <a:rPr lang="en-US" sz="4000" b="1" dirty="0">
                <a:solidFill>
                  <a:srgbClr val="374C1E"/>
                </a:solidFill>
              </a:rPr>
              <a:t> </a:t>
            </a:r>
            <a:r>
              <a:rPr lang="en-US" sz="4000" b="1" dirty="0" err="1">
                <a:solidFill>
                  <a:srgbClr val="374C1E"/>
                </a:solidFill>
              </a:rPr>
              <a:t>privada</a:t>
            </a:r>
            <a:r>
              <a:rPr lang="en-US" sz="4000" b="1" dirty="0">
                <a:solidFill>
                  <a:srgbClr val="374C1E"/>
                </a:solidFill>
              </a:rPr>
              <a:t> se </a:t>
            </a:r>
            <a:r>
              <a:rPr lang="en-US" sz="4000" b="1" dirty="0" err="1">
                <a:solidFill>
                  <a:srgbClr val="374C1E"/>
                </a:solidFill>
              </a:rPr>
              <a:t>organiza</a:t>
            </a:r>
            <a:r>
              <a:rPr lang="en-US" sz="4000" b="1" dirty="0">
                <a:solidFill>
                  <a:srgbClr val="374C1E"/>
                </a:solidFill>
              </a:rPr>
              <a:t> no </a:t>
            </a:r>
            <a:r>
              <a:rPr lang="en-US" sz="4000" b="1" dirty="0" err="1">
                <a:solidFill>
                  <a:srgbClr val="374C1E"/>
                </a:solidFill>
              </a:rPr>
              <a:t>Brasil</a:t>
            </a:r>
            <a:endParaRPr lang="pt-BR" sz="2400" dirty="0">
              <a:solidFill>
                <a:srgbClr val="374C1E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951B03C-A80C-4F7F-BA2D-F8C37E7BB5C4}"/>
              </a:ext>
            </a:extLst>
          </p:cNvPr>
          <p:cNvSpPr/>
          <p:nvPr/>
        </p:nvSpPr>
        <p:spPr>
          <a:xfrm>
            <a:off x="1988931" y="1896533"/>
            <a:ext cx="2844800" cy="1320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Segmento Aberto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899B851-0CE2-409A-9691-050B71E04B9C}"/>
              </a:ext>
            </a:extLst>
          </p:cNvPr>
          <p:cNvSpPr/>
          <p:nvPr/>
        </p:nvSpPr>
        <p:spPr>
          <a:xfrm>
            <a:off x="7112000" y="1896533"/>
            <a:ext cx="2844800" cy="1320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Segmento Fechado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66B3D2B7-69D5-4F61-92AB-D4B0F8C32A9A}"/>
              </a:ext>
            </a:extLst>
          </p:cNvPr>
          <p:cNvGrpSpPr/>
          <p:nvPr/>
        </p:nvGrpSpPr>
        <p:grpSpPr>
          <a:xfrm>
            <a:off x="1988931" y="3217333"/>
            <a:ext cx="2844800" cy="1888066"/>
            <a:chOff x="1193800" y="3217333"/>
            <a:chExt cx="2844800" cy="1888066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8DCE3F6A-86AE-454C-A510-CDA51BD0A8F1}"/>
                </a:ext>
              </a:extLst>
            </p:cNvPr>
            <p:cNvSpPr/>
            <p:nvPr/>
          </p:nvSpPr>
          <p:spPr>
            <a:xfrm>
              <a:off x="1193800" y="3784599"/>
              <a:ext cx="2844800" cy="1320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800" dirty="0"/>
                <a:t>Bancos e Seguradoras</a:t>
              </a:r>
            </a:p>
          </p:txBody>
        </p:sp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DC10A834-6B2F-4359-899C-734E49354F78}"/>
                </a:ext>
              </a:extLst>
            </p:cNvPr>
            <p:cNvCxnSpPr>
              <a:stCxn id="5" idx="2"/>
              <a:endCxn id="7" idx="0"/>
            </p:cNvCxnSpPr>
            <p:nvPr/>
          </p:nvCxnSpPr>
          <p:spPr>
            <a:xfrm flipH="1">
              <a:off x="2616200" y="3217333"/>
              <a:ext cx="13252" cy="567266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6156DB90-4B7A-4E21-874B-6FAF734DFE96}"/>
              </a:ext>
            </a:extLst>
          </p:cNvPr>
          <p:cNvGrpSpPr/>
          <p:nvPr/>
        </p:nvGrpSpPr>
        <p:grpSpPr>
          <a:xfrm>
            <a:off x="7171267" y="3217333"/>
            <a:ext cx="2844800" cy="1888066"/>
            <a:chOff x="7171267" y="3217333"/>
            <a:chExt cx="2844800" cy="1888066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BE793721-BE85-4ECB-A55B-FEA827E85F8C}"/>
                </a:ext>
              </a:extLst>
            </p:cNvPr>
            <p:cNvSpPr/>
            <p:nvPr/>
          </p:nvSpPr>
          <p:spPr>
            <a:xfrm>
              <a:off x="7171267" y="3784599"/>
              <a:ext cx="2844800" cy="1320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800" dirty="0"/>
                <a:t>Fundos de Pensão</a:t>
              </a:r>
            </a:p>
          </p:txBody>
        </p: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5F7BC2BF-4382-4A09-B8FD-C5F495A1B6EF}"/>
                </a:ext>
              </a:extLst>
            </p:cNvPr>
            <p:cNvCxnSpPr/>
            <p:nvPr/>
          </p:nvCxnSpPr>
          <p:spPr>
            <a:xfrm>
              <a:off x="8602134" y="3217333"/>
              <a:ext cx="0" cy="567266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52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46EE629-F9FC-AE74-913E-02609392F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DC59B4-4DF2-4B1C-A40D-1FB66689E0E4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F065DB5-93F8-FD26-BAD3-512A677F62C1}"/>
              </a:ext>
            </a:extLst>
          </p:cNvPr>
          <p:cNvSpPr txBox="1"/>
          <p:nvPr/>
        </p:nvSpPr>
        <p:spPr>
          <a:xfrm>
            <a:off x="686793" y="339477"/>
            <a:ext cx="109048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74C1E"/>
                </a:solidFill>
              </a:rPr>
              <a:t>O que </a:t>
            </a:r>
            <a:r>
              <a:rPr lang="en-US" sz="4000" b="1" dirty="0" err="1">
                <a:solidFill>
                  <a:srgbClr val="374C1E"/>
                </a:solidFill>
              </a:rPr>
              <a:t>influencia</a:t>
            </a:r>
            <a:r>
              <a:rPr lang="en-US" sz="4000" b="1" dirty="0">
                <a:solidFill>
                  <a:srgbClr val="374C1E"/>
                </a:solidFill>
              </a:rPr>
              <a:t> a </a:t>
            </a:r>
            <a:r>
              <a:rPr lang="en-US" sz="4000" b="1" dirty="0" err="1">
                <a:solidFill>
                  <a:srgbClr val="374C1E"/>
                </a:solidFill>
              </a:rPr>
              <a:t>renda</a:t>
            </a:r>
            <a:r>
              <a:rPr lang="en-US" sz="4000" b="1" dirty="0">
                <a:solidFill>
                  <a:srgbClr val="374C1E"/>
                </a:solidFill>
              </a:rPr>
              <a:t> </a:t>
            </a:r>
            <a:r>
              <a:rPr lang="en-US" sz="4000" b="1" dirty="0" err="1">
                <a:solidFill>
                  <a:srgbClr val="374C1E"/>
                </a:solidFill>
              </a:rPr>
              <a:t>complementar</a:t>
            </a:r>
            <a:r>
              <a:rPr lang="en-US" sz="4000" b="1" dirty="0">
                <a:solidFill>
                  <a:srgbClr val="374C1E"/>
                </a:solidFill>
              </a:rPr>
              <a:t> </a:t>
            </a:r>
            <a:r>
              <a:rPr lang="en-US" sz="4000" b="1" dirty="0" err="1">
                <a:solidFill>
                  <a:srgbClr val="374C1E"/>
                </a:solidFill>
              </a:rPr>
              <a:t>na</a:t>
            </a:r>
            <a:r>
              <a:rPr lang="en-US" sz="4000" b="1" dirty="0">
                <a:solidFill>
                  <a:srgbClr val="374C1E"/>
                </a:solidFill>
              </a:rPr>
              <a:t> </a:t>
            </a:r>
            <a:r>
              <a:rPr lang="en-US" sz="4000" b="1" dirty="0" err="1">
                <a:solidFill>
                  <a:srgbClr val="374C1E"/>
                </a:solidFill>
              </a:rPr>
              <a:t>previdência</a:t>
            </a:r>
            <a:r>
              <a:rPr lang="en-US" sz="4000" b="1" dirty="0">
                <a:solidFill>
                  <a:srgbClr val="374C1E"/>
                </a:solidFill>
              </a:rPr>
              <a:t> </a:t>
            </a:r>
            <a:r>
              <a:rPr lang="en-US" sz="4000" b="1" dirty="0" err="1">
                <a:solidFill>
                  <a:srgbClr val="374C1E"/>
                </a:solidFill>
              </a:rPr>
              <a:t>privada</a:t>
            </a:r>
            <a:endParaRPr lang="pt-BR" sz="2400" dirty="0">
              <a:solidFill>
                <a:srgbClr val="374C1E"/>
              </a:solidFill>
            </a:endParaRPr>
          </a:p>
        </p:txBody>
      </p:sp>
      <p:pic>
        <p:nvPicPr>
          <p:cNvPr id="9" name="Gráfico 8" descr="Cofrinho com preenchimento sólido">
            <a:extLst>
              <a:ext uri="{FF2B5EF4-FFF2-40B4-BE49-F238E27FC236}">
                <a16:creationId xmlns:a16="http://schemas.microsoft.com/office/drawing/2014/main" id="{4993A848-D5E9-4BC2-BC74-2B9066651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8264" y="2018368"/>
            <a:ext cx="914400" cy="914400"/>
          </a:xfrm>
          <a:prstGeom prst="rect">
            <a:avLst/>
          </a:prstGeom>
        </p:spPr>
      </p:pic>
      <p:pic>
        <p:nvPicPr>
          <p:cNvPr id="14" name="Gráfico 13" descr="Gráfico de barras com tendência ascendente com preenchimento sólido">
            <a:extLst>
              <a:ext uri="{FF2B5EF4-FFF2-40B4-BE49-F238E27FC236}">
                <a16:creationId xmlns:a16="http://schemas.microsoft.com/office/drawing/2014/main" id="{342E53DC-2066-42F3-B7DA-47B08641DF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48264" y="3401258"/>
            <a:ext cx="914400" cy="914400"/>
          </a:xfrm>
          <a:prstGeom prst="rect">
            <a:avLst/>
          </a:prstGeom>
        </p:spPr>
      </p:pic>
      <p:pic>
        <p:nvPicPr>
          <p:cNvPr id="15" name="Gráfico 14" descr="Moedas com preenchimento sólido">
            <a:extLst>
              <a:ext uri="{FF2B5EF4-FFF2-40B4-BE49-F238E27FC236}">
                <a16:creationId xmlns:a16="http://schemas.microsoft.com/office/drawing/2014/main" id="{88219F6C-1EBA-4B58-97A3-22680B057A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48264" y="4784148"/>
            <a:ext cx="914400" cy="91440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0EE7ADAF-19F3-418C-AB9A-F0F935A88D61}"/>
              </a:ext>
            </a:extLst>
          </p:cNvPr>
          <p:cNvSpPr txBox="1"/>
          <p:nvPr/>
        </p:nvSpPr>
        <p:spPr>
          <a:xfrm>
            <a:off x="2021458" y="2244735"/>
            <a:ext cx="2898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374B1E"/>
                </a:solidFill>
              </a:rPr>
              <a:t>Valor poupado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57B4217-8984-4273-8B7D-0DF4E21A3414}"/>
              </a:ext>
            </a:extLst>
          </p:cNvPr>
          <p:cNvSpPr txBox="1"/>
          <p:nvPr/>
        </p:nvSpPr>
        <p:spPr>
          <a:xfrm>
            <a:off x="2021458" y="3618418"/>
            <a:ext cx="2898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374B1E"/>
                </a:solidFill>
              </a:rPr>
              <a:t>Rentabilidade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8DC8288-BF1D-45A8-B57B-814B54284204}"/>
              </a:ext>
            </a:extLst>
          </p:cNvPr>
          <p:cNvSpPr txBox="1"/>
          <p:nvPr/>
        </p:nvSpPr>
        <p:spPr>
          <a:xfrm>
            <a:off x="2021457" y="5090236"/>
            <a:ext cx="4074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374B1E"/>
                </a:solidFill>
              </a:rPr>
              <a:t>Taxa de administração paga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4F69EA5-F965-4BBA-806C-76BE303B6EB7}"/>
              </a:ext>
            </a:extLst>
          </p:cNvPr>
          <p:cNvSpPr txBox="1"/>
          <p:nvPr/>
        </p:nvSpPr>
        <p:spPr>
          <a:xfrm>
            <a:off x="6727876" y="2446912"/>
            <a:ext cx="51639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Uma taxa de administração de 1% ao ano exige um aporte 17% maior em comparação a uma taxa de administração de 0,5%</a:t>
            </a:r>
          </a:p>
          <a:p>
            <a:endParaRPr lang="pt-BR" dirty="0"/>
          </a:p>
          <a:p>
            <a:r>
              <a:rPr lang="pt-BR" dirty="0"/>
              <a:t>Hipóteses: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Tempo de contribuição: 40 anos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Retorno real: 4% ao ano</a:t>
            </a:r>
          </a:p>
          <a:p>
            <a:endParaRPr lang="pt-BR" dirty="0"/>
          </a:p>
          <a:p>
            <a:r>
              <a:rPr lang="pt-BR" dirty="0"/>
              <a:t>Fonte: www.longevprev.com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cxnSp>
        <p:nvCxnSpPr>
          <p:cNvPr id="21" name="Conector: Curvo 20">
            <a:extLst>
              <a:ext uri="{FF2B5EF4-FFF2-40B4-BE49-F238E27FC236}">
                <a16:creationId xmlns:a16="http://schemas.microsoft.com/office/drawing/2014/main" id="{4D1997D9-F07E-4352-9B8F-640694EDBC88}"/>
              </a:ext>
            </a:extLst>
          </p:cNvPr>
          <p:cNvCxnSpPr/>
          <p:nvPr/>
        </p:nvCxnSpPr>
        <p:spPr>
          <a:xfrm flipV="1">
            <a:off x="4919934" y="3429000"/>
            <a:ext cx="1669125" cy="1661236"/>
          </a:xfrm>
          <a:prstGeom prst="curvedConnector3">
            <a:avLst/>
          </a:prstGeom>
          <a:ln w="127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2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46EE629-F9FC-AE74-913E-02609392F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DC59B4-4DF2-4B1C-A40D-1FB66689E0E4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F065DB5-93F8-FD26-BAD3-512A677F62C1}"/>
              </a:ext>
            </a:extLst>
          </p:cNvPr>
          <p:cNvSpPr txBox="1"/>
          <p:nvPr/>
        </p:nvSpPr>
        <p:spPr>
          <a:xfrm>
            <a:off x="686793" y="339477"/>
            <a:ext cx="10904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374C1E"/>
                </a:solidFill>
              </a:rPr>
              <a:t>Quanto</a:t>
            </a:r>
            <a:r>
              <a:rPr lang="en-US" sz="4000" b="1" dirty="0">
                <a:solidFill>
                  <a:srgbClr val="374C1E"/>
                </a:solidFill>
              </a:rPr>
              <a:t> antes </a:t>
            </a:r>
            <a:r>
              <a:rPr lang="en-US" sz="4000" b="1" dirty="0" err="1">
                <a:solidFill>
                  <a:srgbClr val="374C1E"/>
                </a:solidFill>
              </a:rPr>
              <a:t>começar</a:t>
            </a:r>
            <a:r>
              <a:rPr lang="en-US" sz="4000" b="1" dirty="0">
                <a:solidFill>
                  <a:srgbClr val="374C1E"/>
                </a:solidFill>
              </a:rPr>
              <a:t> </a:t>
            </a:r>
            <a:r>
              <a:rPr lang="en-US" sz="4000" b="1" dirty="0" err="1">
                <a:solidFill>
                  <a:srgbClr val="374C1E"/>
                </a:solidFill>
              </a:rPr>
              <a:t>menor</a:t>
            </a:r>
            <a:r>
              <a:rPr lang="en-US" sz="4000" b="1" dirty="0">
                <a:solidFill>
                  <a:srgbClr val="374C1E"/>
                </a:solidFill>
              </a:rPr>
              <a:t> o </a:t>
            </a:r>
            <a:r>
              <a:rPr lang="en-US" sz="4000" b="1" dirty="0" err="1">
                <a:solidFill>
                  <a:srgbClr val="374C1E"/>
                </a:solidFill>
              </a:rPr>
              <a:t>esforço</a:t>
            </a:r>
            <a:r>
              <a:rPr lang="en-US" sz="4000" b="1" dirty="0">
                <a:solidFill>
                  <a:srgbClr val="374C1E"/>
                </a:solidFill>
              </a:rPr>
              <a:t>…</a:t>
            </a:r>
            <a:endParaRPr lang="pt-BR" sz="2400" dirty="0">
              <a:solidFill>
                <a:srgbClr val="374C1E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13416A8-160C-4DFD-BEBB-264FA46B6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0272"/>
            <a:ext cx="12192000" cy="3317456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9637F1F9-B20B-4D21-8B70-031A4DA19C05}"/>
              </a:ext>
            </a:extLst>
          </p:cNvPr>
          <p:cNvSpPr txBox="1"/>
          <p:nvPr/>
        </p:nvSpPr>
        <p:spPr>
          <a:xfrm>
            <a:off x="1677521" y="6352143"/>
            <a:ext cx="609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Fonte: www.longevprev.com</a:t>
            </a:r>
          </a:p>
        </p:txBody>
      </p:sp>
    </p:spTree>
    <p:extLst>
      <p:ext uri="{BB962C8B-B14F-4D97-AF65-F5344CB8AC3E}">
        <p14:creationId xmlns:p14="http://schemas.microsoft.com/office/powerpoint/2010/main" val="4153358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46EE629-F9FC-AE74-913E-02609392F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DC59B4-4DF2-4B1C-A40D-1FB66689E0E4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F065DB5-93F8-FD26-BAD3-512A677F62C1}"/>
              </a:ext>
            </a:extLst>
          </p:cNvPr>
          <p:cNvSpPr txBox="1"/>
          <p:nvPr/>
        </p:nvSpPr>
        <p:spPr>
          <a:xfrm>
            <a:off x="686793" y="339477"/>
            <a:ext cx="9192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374C1E"/>
                </a:solidFill>
              </a:rPr>
              <a:t>Entendendo</a:t>
            </a:r>
            <a:r>
              <a:rPr lang="en-US" sz="4000" b="1" dirty="0">
                <a:solidFill>
                  <a:srgbClr val="374C1E"/>
                </a:solidFill>
              </a:rPr>
              <a:t> a </a:t>
            </a:r>
            <a:r>
              <a:rPr lang="en-US" sz="4000" b="1" dirty="0" err="1">
                <a:solidFill>
                  <a:srgbClr val="374C1E"/>
                </a:solidFill>
              </a:rPr>
              <a:t>sopa</a:t>
            </a:r>
            <a:r>
              <a:rPr lang="en-US" sz="4000" b="1" dirty="0">
                <a:solidFill>
                  <a:srgbClr val="374C1E"/>
                </a:solidFill>
              </a:rPr>
              <a:t> de </a:t>
            </a:r>
            <a:r>
              <a:rPr lang="en-US" sz="4000" b="1" dirty="0" err="1">
                <a:solidFill>
                  <a:srgbClr val="374C1E"/>
                </a:solidFill>
              </a:rPr>
              <a:t>letras</a:t>
            </a:r>
            <a:r>
              <a:rPr lang="en-US" sz="4000" b="1" dirty="0">
                <a:solidFill>
                  <a:srgbClr val="374C1E"/>
                </a:solidFill>
              </a:rPr>
              <a:t>: VGBL e PGBL</a:t>
            </a:r>
            <a:endParaRPr lang="pt-BR" sz="2400" dirty="0">
              <a:solidFill>
                <a:srgbClr val="374C1E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951B03C-A80C-4F7F-BA2D-F8C37E7BB5C4}"/>
              </a:ext>
            </a:extLst>
          </p:cNvPr>
          <p:cNvSpPr/>
          <p:nvPr/>
        </p:nvSpPr>
        <p:spPr>
          <a:xfrm>
            <a:off x="4385734" y="1752600"/>
            <a:ext cx="2844800" cy="52493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VGBL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67703A8-9DDB-4839-A6E3-74D0D53CD22C}"/>
              </a:ext>
            </a:extLst>
          </p:cNvPr>
          <p:cNvSpPr txBox="1"/>
          <p:nvPr/>
        </p:nvSpPr>
        <p:spPr>
          <a:xfrm>
            <a:off x="2969959" y="2595586"/>
            <a:ext cx="62520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highlight>
                  <a:srgbClr val="FFFF00"/>
                </a:highlight>
              </a:rPr>
              <a:t>NÃO</a:t>
            </a:r>
            <a:r>
              <a:rPr lang="pt-BR" dirty="0"/>
              <a:t> permite deduzir as contribuições no Imposto de Renda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/>
              <a:t>Tributa apenas os rendimentos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/>
              <a:t>Há algumas vantagens: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pt-BR" dirty="0"/>
              <a:t>No recebimento dos valores investidos pode ser aplicada uma alíquota de IR favorecida de 10%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pt-BR" dirty="0"/>
              <a:t>Instrumento também facilita a sucessão</a:t>
            </a:r>
          </a:p>
        </p:txBody>
      </p:sp>
    </p:spTree>
    <p:extLst>
      <p:ext uri="{BB962C8B-B14F-4D97-AF65-F5344CB8AC3E}">
        <p14:creationId xmlns:p14="http://schemas.microsoft.com/office/powerpoint/2010/main" val="283340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46EE629-F9FC-AE74-913E-02609392F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DC59B4-4DF2-4B1C-A40D-1FB66689E0E4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F065DB5-93F8-FD26-BAD3-512A677F62C1}"/>
              </a:ext>
            </a:extLst>
          </p:cNvPr>
          <p:cNvSpPr txBox="1"/>
          <p:nvPr/>
        </p:nvSpPr>
        <p:spPr>
          <a:xfrm>
            <a:off x="686793" y="339477"/>
            <a:ext cx="9192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374C1E"/>
                </a:solidFill>
              </a:rPr>
              <a:t>Entendendo</a:t>
            </a:r>
            <a:r>
              <a:rPr lang="en-US" sz="4000" b="1" dirty="0">
                <a:solidFill>
                  <a:srgbClr val="374C1E"/>
                </a:solidFill>
              </a:rPr>
              <a:t> a </a:t>
            </a:r>
            <a:r>
              <a:rPr lang="en-US" sz="4000" b="1" dirty="0" err="1">
                <a:solidFill>
                  <a:srgbClr val="374C1E"/>
                </a:solidFill>
              </a:rPr>
              <a:t>sopa</a:t>
            </a:r>
            <a:r>
              <a:rPr lang="en-US" sz="4000" b="1" dirty="0">
                <a:solidFill>
                  <a:srgbClr val="374C1E"/>
                </a:solidFill>
              </a:rPr>
              <a:t> de </a:t>
            </a:r>
            <a:r>
              <a:rPr lang="en-US" sz="4000" b="1" dirty="0" err="1">
                <a:solidFill>
                  <a:srgbClr val="374C1E"/>
                </a:solidFill>
              </a:rPr>
              <a:t>letras</a:t>
            </a:r>
            <a:r>
              <a:rPr lang="en-US" sz="4000" b="1" dirty="0">
                <a:solidFill>
                  <a:srgbClr val="374C1E"/>
                </a:solidFill>
              </a:rPr>
              <a:t>: VGBL e PGBL</a:t>
            </a:r>
            <a:endParaRPr lang="pt-BR" sz="2400" dirty="0">
              <a:solidFill>
                <a:srgbClr val="374C1E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951B03C-A80C-4F7F-BA2D-F8C37E7BB5C4}"/>
              </a:ext>
            </a:extLst>
          </p:cNvPr>
          <p:cNvSpPr/>
          <p:nvPr/>
        </p:nvSpPr>
        <p:spPr>
          <a:xfrm>
            <a:off x="1193800" y="1896533"/>
            <a:ext cx="2844800" cy="52493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PGBL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67703A8-9DDB-4839-A6E3-74D0D53CD22C}"/>
              </a:ext>
            </a:extLst>
          </p:cNvPr>
          <p:cNvSpPr txBox="1"/>
          <p:nvPr/>
        </p:nvSpPr>
        <p:spPr>
          <a:xfrm>
            <a:off x="280134" y="2713015"/>
            <a:ext cx="52239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highlight>
                  <a:srgbClr val="FFFF00"/>
                </a:highlight>
              </a:rPr>
              <a:t>Permite</a:t>
            </a:r>
            <a:r>
              <a:rPr lang="pt-BR" dirty="0"/>
              <a:t> deduzir as contribuições no Imposto de Renda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/>
              <a:t>Na prática, é um adiamento do pagamento do imposto devido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/>
              <a:t>Há duas vantagens então: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pt-BR" dirty="0"/>
              <a:t>Rentabilizar o valor que seria pago de IR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pt-BR" dirty="0"/>
              <a:t>Quando de fato for pagar o IR, fazê-lo a uma alíquota significativamente menor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CF86E8D-8AD3-4C3A-A785-930A43A058F9}"/>
              </a:ext>
            </a:extLst>
          </p:cNvPr>
          <p:cNvSpPr txBox="1"/>
          <p:nvPr/>
        </p:nvSpPr>
        <p:spPr>
          <a:xfrm>
            <a:off x="5689601" y="1515534"/>
            <a:ext cx="668792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           </a:t>
            </a:r>
            <a:r>
              <a:rPr lang="pt-BR" b="1" dirty="0"/>
              <a:t>Exemplo:</a:t>
            </a:r>
          </a:p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Renda bruta anual de R$100.000</a:t>
            </a:r>
          </a:p>
          <a:p>
            <a:pPr marL="285750" indent="-285750">
              <a:buFontTx/>
              <a:buChar char="-"/>
            </a:pPr>
            <a:r>
              <a:rPr lang="pt-BR" dirty="0"/>
              <a:t>Contribuição INSS (ano): R$17.000 (20% limitado ao teto)</a:t>
            </a:r>
          </a:p>
          <a:p>
            <a:pPr marL="285750" indent="-285750">
              <a:buFontTx/>
              <a:buChar char="-"/>
            </a:pPr>
            <a:r>
              <a:rPr lang="pt-BR" dirty="0"/>
              <a:t>Declaração pelo formulário completo</a:t>
            </a:r>
          </a:p>
          <a:p>
            <a:pPr marL="285750" indent="-285750">
              <a:buFontTx/>
              <a:buChar char="-"/>
            </a:pPr>
            <a:r>
              <a:rPr lang="pt-BR" dirty="0"/>
              <a:t>Aporte no PGBL (ano) de R$12.000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No recebimento dos valores do PGBL:  90% de (R$12.000 + juros).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graphicFrame>
        <p:nvGraphicFramePr>
          <p:cNvPr id="15" name="Tabela 15">
            <a:extLst>
              <a:ext uri="{FF2B5EF4-FFF2-40B4-BE49-F238E27FC236}">
                <a16:creationId xmlns:a16="http://schemas.microsoft.com/office/drawing/2014/main" id="{0172ECB7-92A0-4A65-9A23-DE11D6BF92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132261"/>
              </p:ext>
            </p:extLst>
          </p:nvPr>
        </p:nvGraphicFramePr>
        <p:xfrm>
          <a:off x="6277648" y="3429000"/>
          <a:ext cx="5326302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434">
                  <a:extLst>
                    <a:ext uri="{9D8B030D-6E8A-4147-A177-3AD203B41FA5}">
                      <a16:colId xmlns:a16="http://schemas.microsoft.com/office/drawing/2014/main" val="2797535975"/>
                    </a:ext>
                  </a:extLst>
                </a:gridCol>
                <a:gridCol w="1775434">
                  <a:extLst>
                    <a:ext uri="{9D8B030D-6E8A-4147-A177-3AD203B41FA5}">
                      <a16:colId xmlns:a16="http://schemas.microsoft.com/office/drawing/2014/main" val="3731419936"/>
                    </a:ext>
                  </a:extLst>
                </a:gridCol>
                <a:gridCol w="1775434">
                  <a:extLst>
                    <a:ext uri="{9D8B030D-6E8A-4147-A177-3AD203B41FA5}">
                      <a16:colId xmlns:a16="http://schemas.microsoft.com/office/drawing/2014/main" val="2742149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Declaração Completa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Sem PGBL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Com PGBL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033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Base de cálculo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R$83.000 (100.000 – 17.000)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R$71.000</a:t>
                      </a:r>
                    </a:p>
                    <a:p>
                      <a:pPr algn="ctr"/>
                      <a:r>
                        <a:rPr lang="pt-BR" dirty="0"/>
                        <a:t>(100.000-17.000-12.000)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793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Alíquota efetiva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12,4%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210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Imposto devido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R$12.400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R$9.000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591643"/>
                  </a:ext>
                </a:extLst>
              </a:tr>
            </a:tbl>
          </a:graphicData>
        </a:graphic>
      </p:graphicFrame>
      <p:pic>
        <p:nvPicPr>
          <p:cNvPr id="3" name="Gráfico 2" descr="Lâmpada e engrenagem com preenchimento sólido">
            <a:extLst>
              <a:ext uri="{FF2B5EF4-FFF2-40B4-BE49-F238E27FC236}">
                <a16:creationId xmlns:a16="http://schemas.microsoft.com/office/drawing/2014/main" id="{60C17542-CDCC-509F-656D-D809251AA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92977" y="1455383"/>
            <a:ext cx="550932" cy="55093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840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46EE629-F9FC-AE74-913E-02609392F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DC59B4-4DF2-4B1C-A40D-1FB66689E0E4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F065DB5-93F8-FD26-BAD3-512A677F62C1}"/>
              </a:ext>
            </a:extLst>
          </p:cNvPr>
          <p:cNvSpPr txBox="1"/>
          <p:nvPr/>
        </p:nvSpPr>
        <p:spPr>
          <a:xfrm>
            <a:off x="567524" y="365981"/>
            <a:ext cx="4380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374C1E"/>
                </a:solidFill>
              </a:rPr>
              <a:t>Segmento</a:t>
            </a:r>
            <a:r>
              <a:rPr lang="en-US" sz="4000" b="1" dirty="0">
                <a:solidFill>
                  <a:srgbClr val="374C1E"/>
                </a:solidFill>
              </a:rPr>
              <a:t> </a:t>
            </a:r>
            <a:r>
              <a:rPr lang="en-US" sz="4000" b="1" dirty="0" err="1">
                <a:solidFill>
                  <a:srgbClr val="374C1E"/>
                </a:solidFill>
              </a:rPr>
              <a:t>Fechado</a:t>
            </a:r>
            <a:endParaRPr lang="pt-BR" sz="2400" dirty="0">
              <a:solidFill>
                <a:srgbClr val="374C1E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67703A8-9DDB-4839-A6E3-74D0D53CD22C}"/>
              </a:ext>
            </a:extLst>
          </p:cNvPr>
          <p:cNvSpPr txBox="1"/>
          <p:nvPr/>
        </p:nvSpPr>
        <p:spPr>
          <a:xfrm>
            <a:off x="819314" y="2551837"/>
            <a:ext cx="103390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/>
              <a:t>É preciso fazer parte de uma entidade representativa que ofereça essa possibilidade para seus membros</a:t>
            </a:r>
          </a:p>
          <a:p>
            <a:pPr algn="just"/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highlight>
                  <a:srgbClr val="FFFF00"/>
                </a:highlight>
              </a:rPr>
              <a:t>Permite</a:t>
            </a:r>
            <a:r>
              <a:rPr lang="pt-BR" dirty="0"/>
              <a:t> deduzir as contribuições do Imposto de Renda (até 12% da renda bruta anual)</a:t>
            </a:r>
          </a:p>
          <a:p>
            <a:pPr algn="just"/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/>
              <a:t>Oferecem os chamados “</a:t>
            </a:r>
            <a:r>
              <a:rPr lang="pt-BR" u="sng" dirty="0"/>
              <a:t>planos família</a:t>
            </a:r>
            <a:r>
              <a:rPr lang="pt-BR" dirty="0"/>
              <a:t>”, que são planos que permitem a cobertura familiar para os parentes dos associados.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7EB6B85-79DB-69CA-4D49-8FA968F36E45}"/>
              </a:ext>
            </a:extLst>
          </p:cNvPr>
          <p:cNvSpPr/>
          <p:nvPr/>
        </p:nvSpPr>
        <p:spPr>
          <a:xfrm>
            <a:off x="1087783" y="1671245"/>
            <a:ext cx="2844800" cy="52493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Plano Instituído</a:t>
            </a:r>
          </a:p>
        </p:txBody>
      </p:sp>
      <p:cxnSp>
        <p:nvCxnSpPr>
          <p:cNvPr id="7" name="Conector: Curvo 6">
            <a:extLst>
              <a:ext uri="{FF2B5EF4-FFF2-40B4-BE49-F238E27FC236}">
                <a16:creationId xmlns:a16="http://schemas.microsoft.com/office/drawing/2014/main" id="{152AEBA0-E655-46E8-EF68-130E381902F5}"/>
              </a:ext>
            </a:extLst>
          </p:cNvPr>
          <p:cNvCxnSpPr>
            <a:cxnSpLocks/>
          </p:cNvCxnSpPr>
          <p:nvPr/>
        </p:nvCxnSpPr>
        <p:spPr>
          <a:xfrm>
            <a:off x="4359965" y="4068417"/>
            <a:ext cx="1743787" cy="1348777"/>
          </a:xfrm>
          <a:prstGeom prst="curvedConnector3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11C0687-5A3C-0A70-33EA-CAC2278D21E0}"/>
              </a:ext>
            </a:extLst>
          </p:cNvPr>
          <p:cNvSpPr txBox="1"/>
          <p:nvPr/>
        </p:nvSpPr>
        <p:spPr>
          <a:xfrm>
            <a:off x="7002613" y="4955529"/>
            <a:ext cx="49217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 acesso aos planos é estendido aos cônjuges e parentes consanguíneos ou afins até o terceiro grau ou por adoção.</a:t>
            </a:r>
          </a:p>
        </p:txBody>
      </p:sp>
      <p:pic>
        <p:nvPicPr>
          <p:cNvPr id="12" name="Gráfico 11" descr="Família com duas crianças com preenchimento sólido">
            <a:extLst>
              <a:ext uri="{FF2B5EF4-FFF2-40B4-BE49-F238E27FC236}">
                <a16:creationId xmlns:a16="http://schemas.microsoft.com/office/drawing/2014/main" id="{D636E73A-DBC7-2F93-3F1A-1CD88BE6B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84617" y="4951242"/>
            <a:ext cx="737131" cy="73713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65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555CA8A-3A7C-ACCC-51C7-44C0054954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837339" y="6356350"/>
            <a:ext cx="600364" cy="365125"/>
          </a:xfrm>
        </p:spPr>
        <p:txBody>
          <a:bodyPr/>
          <a:lstStyle/>
          <a:p>
            <a:fld id="{38DC59B4-4DF2-4B1C-A40D-1FB66689E0E4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E5F9E07-3B1F-BA78-8A4B-6EA9F88E4254}"/>
              </a:ext>
            </a:extLst>
          </p:cNvPr>
          <p:cNvSpPr txBox="1"/>
          <p:nvPr/>
        </p:nvSpPr>
        <p:spPr>
          <a:xfrm>
            <a:off x="567524" y="365981"/>
            <a:ext cx="8918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374C1E"/>
                </a:solidFill>
              </a:rPr>
              <a:t>Vantagens</a:t>
            </a:r>
            <a:r>
              <a:rPr lang="en-US" sz="4000" b="1" dirty="0">
                <a:solidFill>
                  <a:srgbClr val="374C1E"/>
                </a:solidFill>
              </a:rPr>
              <a:t> da </a:t>
            </a:r>
            <a:r>
              <a:rPr lang="en-US" sz="4000" b="1" dirty="0" err="1">
                <a:solidFill>
                  <a:srgbClr val="374C1E"/>
                </a:solidFill>
              </a:rPr>
              <a:t>Previdência</a:t>
            </a:r>
            <a:r>
              <a:rPr lang="en-US" sz="4000" b="1" dirty="0">
                <a:solidFill>
                  <a:srgbClr val="374C1E"/>
                </a:solidFill>
              </a:rPr>
              <a:t> </a:t>
            </a:r>
            <a:r>
              <a:rPr lang="en-US" sz="4000" b="1" dirty="0" err="1">
                <a:solidFill>
                  <a:srgbClr val="374C1E"/>
                </a:solidFill>
              </a:rPr>
              <a:t>Complementar</a:t>
            </a:r>
            <a:endParaRPr lang="pt-BR" sz="2400" dirty="0">
              <a:solidFill>
                <a:srgbClr val="374C1E"/>
              </a:solidFill>
            </a:endParaRPr>
          </a:p>
        </p:txBody>
      </p:sp>
      <p:pic>
        <p:nvPicPr>
          <p:cNvPr id="4" name="Gráfico 3" descr="Dinheiro com preenchimento sólido">
            <a:extLst>
              <a:ext uri="{FF2B5EF4-FFF2-40B4-BE49-F238E27FC236}">
                <a16:creationId xmlns:a16="http://schemas.microsoft.com/office/drawing/2014/main" id="{1A0B25BF-2EF4-1C37-B206-C1741F817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42226" y="1418591"/>
            <a:ext cx="770946" cy="77094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4688565-3284-90D3-6BAB-AA6D8201888C}"/>
              </a:ext>
            </a:extLst>
          </p:cNvPr>
          <p:cNvSpPr txBox="1"/>
          <p:nvPr/>
        </p:nvSpPr>
        <p:spPr>
          <a:xfrm>
            <a:off x="2947447" y="1668042"/>
            <a:ext cx="49217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Qualidade de vida e independência financeira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666ECAD-7F3F-D22E-25EA-B6120C8800E8}"/>
              </a:ext>
            </a:extLst>
          </p:cNvPr>
          <p:cNvSpPr txBox="1"/>
          <p:nvPr/>
        </p:nvSpPr>
        <p:spPr>
          <a:xfrm>
            <a:off x="3053464" y="2662326"/>
            <a:ext cx="49217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Proteção familiar </a:t>
            </a:r>
          </a:p>
        </p:txBody>
      </p:sp>
      <p:pic>
        <p:nvPicPr>
          <p:cNvPr id="7" name="Gráfico 6" descr="Família com duas crianças com preenchimento sólido">
            <a:extLst>
              <a:ext uri="{FF2B5EF4-FFF2-40B4-BE49-F238E27FC236}">
                <a16:creationId xmlns:a16="http://schemas.microsoft.com/office/drawing/2014/main" id="{0CBA0109-500D-1D9C-0FB5-B9981A32DE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042226" y="2493815"/>
            <a:ext cx="737131" cy="73713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EAB160A-2BE2-CEA4-C4A3-0EBC70589C28}"/>
              </a:ext>
            </a:extLst>
          </p:cNvPr>
          <p:cNvSpPr txBox="1"/>
          <p:nvPr/>
        </p:nvSpPr>
        <p:spPr>
          <a:xfrm>
            <a:off x="3053463" y="3595510"/>
            <a:ext cx="49217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Sucessão patrimonial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9A768FE-FC20-1F30-4BE0-04023944B74B}"/>
              </a:ext>
            </a:extLst>
          </p:cNvPr>
          <p:cNvSpPr txBox="1"/>
          <p:nvPr/>
        </p:nvSpPr>
        <p:spPr>
          <a:xfrm>
            <a:off x="3053463" y="4632820"/>
            <a:ext cx="62628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Benefícios tributários concedidos pelo Governo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09FBA26-00AE-2B45-8FC0-F3DABBDF2CC8}"/>
              </a:ext>
            </a:extLst>
          </p:cNvPr>
          <p:cNvSpPr txBox="1"/>
          <p:nvPr/>
        </p:nvSpPr>
        <p:spPr>
          <a:xfrm>
            <a:off x="3053463" y="5670130"/>
            <a:ext cx="71904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Gestão especializada do recursos previdenciários</a:t>
            </a:r>
          </a:p>
        </p:txBody>
      </p:sp>
      <p:pic>
        <p:nvPicPr>
          <p:cNvPr id="11" name="Gráfico 10" descr="Empréstimo com preenchimento sólido">
            <a:extLst>
              <a:ext uri="{FF2B5EF4-FFF2-40B4-BE49-F238E27FC236}">
                <a16:creationId xmlns:a16="http://schemas.microsoft.com/office/drawing/2014/main" id="{8BA91931-D248-20AF-FD5F-F16DB183D3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059133" y="3426999"/>
            <a:ext cx="737131" cy="73713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Gráfico 11" descr="Imposto com preenchimento sólido">
            <a:extLst>
              <a:ext uri="{FF2B5EF4-FFF2-40B4-BE49-F238E27FC236}">
                <a16:creationId xmlns:a16="http://schemas.microsoft.com/office/drawing/2014/main" id="{80866660-2DDC-3CC5-3159-A92A5F2764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076041" y="4419764"/>
            <a:ext cx="737131" cy="73713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3" name="Gráfico 12" descr="Pessoa com ideia com preenchimento sólido">
            <a:extLst>
              <a:ext uri="{FF2B5EF4-FFF2-40B4-BE49-F238E27FC236}">
                <a16:creationId xmlns:a16="http://schemas.microsoft.com/office/drawing/2014/main" id="{49BD8DA4-00AD-1F29-2FA3-C48824C7E3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059132" y="5501619"/>
            <a:ext cx="737131" cy="73713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716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1351b65-6c40-4f12-b0b0-9970526d6564">
      <Terms xmlns="http://schemas.microsoft.com/office/infopath/2007/PartnerControls"/>
    </lcf76f155ced4ddcb4097134ff3c332f>
    <TaxCatchAll xmlns="f6d0d7f7-cd26-4682-a005-b4793d9a9561" xsi:nil="true"/>
    <SharedWithUsers xmlns="f6d0d7f7-cd26-4682-a005-b4793d9a9561">
      <UserInfo>
        <DisplayName/>
        <AccountId xsi:nil="true"/>
        <AccountType/>
      </UserInfo>
    </SharedWithUsers>
    <MediaLengthInSeconds xmlns="a1351b65-6c40-4f12-b0b0-9970526d656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275FB829B100408C577D9474A4A180" ma:contentTypeVersion="12" ma:contentTypeDescription="Create a new document." ma:contentTypeScope="" ma:versionID="7990592a8419d281e423321ace7d1c4b">
  <xsd:schema xmlns:xsd="http://www.w3.org/2001/XMLSchema" xmlns:xs="http://www.w3.org/2001/XMLSchema" xmlns:p="http://schemas.microsoft.com/office/2006/metadata/properties" xmlns:ns2="a1351b65-6c40-4f12-b0b0-9970526d6564" xmlns:ns3="f6d0d7f7-cd26-4682-a005-b4793d9a9561" targetNamespace="http://schemas.microsoft.com/office/2006/metadata/properties" ma:root="true" ma:fieldsID="65d7d7b8cb9c4786c238ab4975ce16da" ns2:_="" ns3:_="">
    <xsd:import namespace="a1351b65-6c40-4f12-b0b0-9970526d6564"/>
    <xsd:import namespace="f6d0d7f7-cd26-4682-a005-b4793d9a95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51b65-6c40-4f12-b0b0-9970526d65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2e61717-d90c-407f-8ff1-20c07df31b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d0d7f7-cd26-4682-a005-b4793d9a956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8e49be2-628d-4249-91cd-ec8b3dd41fa3}" ma:internalName="TaxCatchAll" ma:showField="CatchAllData" ma:web="f6d0d7f7-cd26-4682-a005-b4793d9a95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349753-F3E1-4E1B-9850-12685F2C89EE}">
  <ds:schemaRefs>
    <ds:schemaRef ds:uri="http://schemas.microsoft.com/office/2006/metadata/properties"/>
    <ds:schemaRef ds:uri="http://schemas.microsoft.com/office/infopath/2007/PartnerControls"/>
    <ds:schemaRef ds:uri="a1351b65-6c40-4f12-b0b0-9970526d6564"/>
    <ds:schemaRef ds:uri="f6d0d7f7-cd26-4682-a005-b4793d9a9561"/>
  </ds:schemaRefs>
</ds:datastoreItem>
</file>

<file path=customXml/itemProps2.xml><?xml version="1.0" encoding="utf-8"?>
<ds:datastoreItem xmlns:ds="http://schemas.openxmlformats.org/officeDocument/2006/customXml" ds:itemID="{A2372D27-6F89-434F-AB56-E82B7628A6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41FE07-8A85-473A-BCD9-51BDA1E374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351b65-6c40-4f12-b0b0-9970526d6564"/>
    <ds:schemaRef ds:uri="f6d0d7f7-cd26-4682-a005-b4793d9a95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464</Words>
  <Application>Microsoft Office PowerPoint</Application>
  <PresentationFormat>Widescreen</PresentationFormat>
  <Paragraphs>98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Tema do Office</vt:lpstr>
      <vt:lpstr>Personalizar design</vt:lpstr>
      <vt:lpstr>1_Personalizar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Carolina da Costa Zannon Carneiro</dc:creator>
  <cp:lastModifiedBy>Graciele Dantas Rosendo Viana</cp:lastModifiedBy>
  <cp:revision>32</cp:revision>
  <dcterms:created xsi:type="dcterms:W3CDTF">2020-09-28T16:26:25Z</dcterms:created>
  <dcterms:modified xsi:type="dcterms:W3CDTF">2023-11-29T13:23:32Z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0x01010062275FB829B100408C577D9474A4A180</vt:lpwstr>
  </property>
  <property fmtid="{D5CDD505-2E9C-101B-9397-08002B2CF9AE}" pid="3" name="Order">
    <vt:r8>474000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