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70" r:id="rId4"/>
    <p:sldId id="280" r:id="rId5"/>
    <p:sldId id="281" r:id="rId6"/>
    <p:sldId id="276" r:id="rId7"/>
    <p:sldId id="274" r:id="rId8"/>
    <p:sldId id="275" r:id="rId9"/>
    <p:sldId id="277" r:id="rId10"/>
    <p:sldId id="258" r:id="rId11"/>
    <p:sldId id="259" r:id="rId12"/>
    <p:sldId id="260" r:id="rId13"/>
    <p:sldId id="261" r:id="rId14"/>
    <p:sldId id="263" r:id="rId15"/>
    <p:sldId id="262" r:id="rId16"/>
    <p:sldId id="264" r:id="rId17"/>
    <p:sldId id="26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82765" autoAdjust="0"/>
  </p:normalViewPr>
  <p:slideViewPr>
    <p:cSldViewPr snapToGrid="0">
      <p:cViewPr varScale="1">
        <p:scale>
          <a:sx n="59" d="100"/>
          <a:sy n="59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972DA-B7F7-4E65-A878-E12D1A199EE7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69ECE-9B89-40FE-893E-750E6DC29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43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69ECE-9B89-40FE-893E-750E6DC298D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61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CA0A-9C8F-416F-9618-2C6B733B5E4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6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CA0A-9C8F-416F-9618-2C6B733B5E4E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2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9F28-AE9B-4556-9A52-36C6B027433D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5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9F28-AE9B-4556-9A52-36C6B027433D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1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9F28-AE9B-4556-9A52-36C6B027433D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1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9F28-AE9B-4556-9A52-36C6B027433D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8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69ECE-9B89-40FE-893E-750E6DC298D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825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69ECE-9B89-40FE-893E-750E6DC298D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89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84CF-E54C-4BCF-9206-C077A18E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" y="0"/>
            <a:ext cx="9144000" cy="92837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5438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286CD-761B-4A8A-937E-E68A22C6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33D5A9-CF2F-4908-87C1-420DF421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2C90F-980E-4F85-B77A-D727E588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EC106C-FE99-497A-9980-4CCAFC0F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CFB459-65E3-4E22-B10F-DDCABADF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5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C9899B-75A0-47BD-B329-0E65A70EA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72F44B-7889-42BF-8858-D96463855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F3DB8E-C3FD-445C-A573-3AF0DB0B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A977E-BEA6-44BA-B488-E8C98D1A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D0779-E02A-4588-BB52-74F39C00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98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3AABA-8865-4FD1-94B5-0D7099366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69" y="4678529"/>
            <a:ext cx="11472909" cy="1139627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F80AFC-AB33-4BB5-B003-7FFCB512F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70" y="5910232"/>
            <a:ext cx="11472908" cy="5615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74C1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8968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60861-25C7-45AF-900D-FA50F5CA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1C6B1-B82B-4C97-9290-F86E6D73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95FD2-4D64-4A40-A379-0FE1825A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97AA6-F6F9-4CE6-A494-EF33BC4E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520802-0878-4F3B-985D-AEA5798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1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C649D-5C7A-444F-A82E-D04C487D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8059F-C1DF-4A48-9EB3-611B0192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74C1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F905B-78D0-46FC-8416-576FFF5E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3C78D-7A9F-4B7D-9CD3-41D46E4B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1C1CA-44A1-4A5B-9639-68F7539A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27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07779-CD7B-434C-A9B2-8A06003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910E28-4234-4D8D-86F9-A6B8569A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B2441-2A7D-4645-940A-C3C72C4FB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4E2E0-7B6F-41AA-8FC0-F4144A80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709FA9-5C8F-48E7-BEBD-4F70C5A9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D5CEB-13D7-4E45-AF1F-7CC9713F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1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4A17-18CF-421B-AED0-751150BC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40E00A-2DC5-4915-BC77-26FCF89B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690B41-F99F-4ABD-92B8-308D88FE2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C13F8C-344C-4BFC-A3F8-CFDFC84B7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C9F0B1-D52E-4C40-BD26-911EED8DA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640F3D-A92A-4780-962A-0F11E15E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FF2A69-5F8C-4AC2-8ECE-1822FE34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F04629-D7D3-4C4A-BC58-3994575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7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2E574-8EAF-4F6B-BDE5-E226F21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8EB2F6-1FFE-4252-9FD6-A1F45449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54E7FE-45AD-4830-BFDF-1585996A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8B52EA-9CBF-4C08-A3D4-0D5ED5D9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7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A3F809-6580-4B0D-973D-51D2216D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559DA4-1BFD-4869-B6F9-42A166DE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D95C4F-3D01-4503-8E5A-D80D7C9C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33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9F335-2392-4F6D-9A41-D477795E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B9C311-7CE4-4474-80DC-BEE182B2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71C48D-BF59-4939-9D50-1E5F49F1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9A958F-CDCF-4D78-A701-51F8BEEB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9B3EB9-8987-46C3-B61B-7152C19B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3046CF-FB67-4C4D-BB23-04572DFD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63AC0-1116-42F4-81C7-314A13D4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E0A4E8-4303-424E-9397-7664015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BF9C2-543E-42D4-B5DC-9F0C01D2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69492A-2B6A-48E7-ABF3-46B1C564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50539A-57F9-46E9-A667-B4FB7007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048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8A746-65DB-4B22-87CA-E017C21B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E2378D-17CA-4778-9FB1-BD0842A68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222D17-7106-4A0F-91BC-A8758B79A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42E9C5-2739-4E71-BF1C-6AE7929F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5A96D0-6370-4D62-A54B-68BD5820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FE19A3-3ED9-437E-8F91-CDA08052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58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448F-EF9C-449E-A6E1-8CFC0D91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D98121-8211-4589-9A77-85AFB2BB5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F7449-CB29-4E82-AF43-BBC92ABB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CC8A4-C28F-46DD-93F7-881406C3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2961E-FBBB-4A0B-9411-8945ECD5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60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61ACE7-136B-4DD4-A44D-E29DB74AF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CD0E99-EF60-4091-97C4-B2E80F9FA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D886B-C6EB-4D1B-B712-F7D2B263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ECD8C-873F-437F-BD55-95D15077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6F7587-1352-4E8D-8DD1-DE2D46DC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78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84CF-E54C-4BCF-9206-C077A18E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" y="0"/>
            <a:ext cx="9144000" cy="92837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24500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63AC0-1116-42F4-81C7-314A13D4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E0A4E8-4303-424E-9397-7664015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BF9C2-543E-42D4-B5DC-9F0C01D2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69492A-2B6A-48E7-ABF3-46B1C564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50539A-57F9-46E9-A667-B4FB7007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05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20B7-C087-4781-A7A4-98207AF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59F259-ED32-4424-9D12-E97915C1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50EA3-E679-42B0-8662-EDAE12B0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5AF78-D684-4A54-9AD8-6FB2D761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D38FAB-8851-4293-8F81-8433C86F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52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A828-768B-414B-874C-7CED8E78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F672E-A3D9-4BD9-89AC-6D90C26B2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D6263A-8410-4B65-95A9-0FEEE486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F6DDF1-5B2D-4280-94BD-1883C944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1D915-0774-4D50-A82F-8549EDCE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559B10-A934-4E09-AE26-8AC6F13F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83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895CA-01CE-43DF-9A64-831CE37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E36BE3-47D4-4FBF-AF8D-283BC856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7D11FF-0524-4BE2-B99B-0D259DEA8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E59140-5290-439F-82A5-A7B9585B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53D4D9-3ED5-48E5-967A-9059BF13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9EF9F4-E0F2-4BB4-84BB-1075F7A4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799F95-2412-48CC-B8B5-8A3B34F9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8DE433-B2BB-4674-8163-8B1B8A18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26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EA030-DFCC-4F0D-93E8-7B461EB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480B05-DFF5-431C-A4C7-D62D380D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EDD208-0F1B-4ACF-8BA7-0FB953D1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4F26DA-E177-4470-B19F-A597B04D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52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EA2306-40B9-4164-95AF-AAD80E71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FB6FE0-E449-4C78-BFDA-8323CA4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9F1D27-551E-49D2-99B3-7D58ED0D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20B7-C087-4781-A7A4-98207AF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59F259-ED32-4424-9D12-E97915C1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50EA3-E679-42B0-8662-EDAE12B0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5AF78-D684-4A54-9AD8-6FB2D761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D38FAB-8851-4293-8F81-8433C86F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154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621DF-6C07-4611-8B0E-F7537AEE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E80C7-42D2-4C0B-80A9-7F69466A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B9A6E9-A869-4C18-8920-CA4DD1068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96E579-EB78-46E5-8A3C-07C792E1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81B0E8-065E-4241-9492-73A42D82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193D37-97A2-46DC-82F6-5D4F8175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34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0B08B-18FF-477E-A047-2A721231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0E80989-390D-4D60-8BB7-3432D2D12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4C9CAB-70FC-4557-9EB7-180DFC57A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BF8C84-2280-4DD9-AA89-962CEF5E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AA9A58-0831-4759-8EA7-E6D06EB5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EC77D7-B208-4E0C-AC55-F34945C1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80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286CD-761B-4A8A-937E-E68A22C6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33D5A9-CF2F-4908-87C1-420DF421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2C90F-980E-4F85-B77A-D727E588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EC106C-FE99-497A-9980-4CCAFC0F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CFB459-65E3-4E22-B10F-DDCABADF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0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C9899B-75A0-47BD-B329-0E65A70EA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72F44B-7889-42BF-8858-D96463855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F3DB8E-C3FD-445C-A573-3AF0DB0B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A977E-BEA6-44BA-B488-E8C98D1A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D0779-E02A-4588-BB52-74F39C00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76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96C1-096A-46A0-94D0-7E648C149ADD}" type="datetimeFigureOut">
              <a:rPr lang="pt-BR" smtClean="0">
                <a:solidFill>
                  <a:prstClr val="black"/>
                </a:solidFill>
              </a:rPr>
              <a:pPr/>
              <a:t>16/11/2021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C10E-CAB7-4BF2-A0D9-112E76D07D17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A828-768B-414B-874C-7CED8E78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F672E-A3D9-4BD9-89AC-6D90C26B2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D6263A-8410-4B65-95A9-0FEEE486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F6DDF1-5B2D-4280-94BD-1883C944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1D915-0774-4D50-A82F-8549EDCE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559B10-A934-4E09-AE26-8AC6F13F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15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895CA-01CE-43DF-9A64-831CE37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E36BE3-47D4-4FBF-AF8D-283BC856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7D11FF-0524-4BE2-B99B-0D259DEA8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E59140-5290-439F-82A5-A7B9585B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53D4D9-3ED5-48E5-967A-9059BF13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9EF9F4-E0F2-4BB4-84BB-1075F7A4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799F95-2412-48CC-B8B5-8A3B34F9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8DE433-B2BB-4674-8163-8B1B8A18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5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EA030-DFCC-4F0D-93E8-7B461EB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480B05-DFF5-431C-A4C7-D62D380D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EDD208-0F1B-4ACF-8BA7-0FB953D1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4F26DA-E177-4470-B19F-A597B04D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03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EA2306-40B9-4164-95AF-AAD80E71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FB6FE0-E449-4C78-BFDA-8323CA4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9F1D27-551E-49D2-99B3-7D58ED0D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95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621DF-6C07-4611-8B0E-F7537AEE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E80C7-42D2-4C0B-80A9-7F69466A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B9A6E9-A869-4C18-8920-CA4DD1068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96E579-EB78-46E5-8A3C-07C792E1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81B0E8-065E-4241-9492-73A42D82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193D37-97A2-46DC-82F6-5D4F8175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7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0B08B-18FF-477E-A047-2A721231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0E80989-390D-4D60-8BB7-3432D2D12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4C9CAB-70FC-4557-9EB7-180DFC57A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BF8C84-2280-4DD9-AA89-962CEF5E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AA9A58-0831-4759-8EA7-E6D06EB5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EC77D7-B208-4E0C-AC55-F34945C1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03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EFC1B553-5FBD-4348-A57A-969B1AE9D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35007"/>
            <a:ext cx="92177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9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3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EFC1B553-5FBD-4348-A57A-969B1AE9D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35007"/>
            <a:ext cx="92177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8DC59B4-4DF2-4B1C-A40D-1FB66689E0E4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urpc.eduprev@economia.gov.b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09F2-51B2-4C92-B5B0-4E4DC58D86DC}"/>
              </a:ext>
            </a:extLst>
          </p:cNvPr>
          <p:cNvSpPr txBox="1"/>
          <p:nvPr/>
        </p:nvSpPr>
        <p:spPr>
          <a:xfrm>
            <a:off x="348164" y="1013103"/>
            <a:ext cx="682176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70AD47">
                    <a:lumMod val="50000"/>
                  </a:srgbClr>
                </a:solidFill>
              </a:rPr>
              <a:t>ESTUDO SOBRE EDUCAÇÃO PREVIDENCIÁRIA NAS EFPC:</a:t>
            </a:r>
          </a:p>
          <a:p>
            <a:r>
              <a:rPr lang="pt-BR" sz="4000" b="1" dirty="0">
                <a:solidFill>
                  <a:srgbClr val="70AD47">
                    <a:lumMod val="50000"/>
                  </a:srgbClr>
                </a:solidFill>
              </a:rPr>
              <a:t>DIAGNÓSTICO E BOAS PRÁTICAS</a:t>
            </a:r>
          </a:p>
          <a:p>
            <a:endParaRPr lang="pt-BR" sz="1000" b="1" dirty="0">
              <a:solidFill>
                <a:srgbClr val="70AD47">
                  <a:lumMod val="50000"/>
                </a:srgbClr>
              </a:solidFill>
            </a:endParaRPr>
          </a:p>
          <a:p>
            <a:endParaRPr lang="pt-BR" sz="1000" b="1" dirty="0">
              <a:solidFill>
                <a:srgbClr val="70AD47">
                  <a:lumMod val="50000"/>
                </a:srgbClr>
              </a:solidFill>
            </a:endParaRPr>
          </a:p>
          <a:p>
            <a:r>
              <a:rPr lang="pt-BR" sz="3200" dirty="0">
                <a:solidFill>
                  <a:srgbClr val="70AD47">
                    <a:lumMod val="50000"/>
                  </a:srgbClr>
                </a:solidFill>
              </a:rPr>
              <a:t>PREVIC e SURPC/SPREV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21DAB3-834F-48BB-89BE-DA394F5E6A2B}"/>
              </a:ext>
            </a:extLst>
          </p:cNvPr>
          <p:cNvSpPr txBox="1"/>
          <p:nvPr/>
        </p:nvSpPr>
        <p:spPr>
          <a:xfrm>
            <a:off x="0" y="6047162"/>
            <a:ext cx="12218504" cy="810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2D2488BD-E442-4609-8FA8-D76D38CB5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28" y="6050986"/>
            <a:ext cx="3181794" cy="790685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83D54AD4-2C58-4A39-83C1-928923C98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64" y="6169207"/>
            <a:ext cx="1787436" cy="5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2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3CDF90-8211-416D-8C26-E7B55706DE88}"/>
              </a:ext>
            </a:extLst>
          </p:cNvPr>
          <p:cNvSpPr txBox="1"/>
          <p:nvPr/>
        </p:nvSpPr>
        <p:spPr>
          <a:xfrm>
            <a:off x="255007" y="1443841"/>
            <a:ext cx="11648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374C1E"/>
                </a:solidFill>
              </a:rPr>
              <a:t>Solicitação de preenchimento a </a:t>
            </a: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270* EFPC ativas</a:t>
            </a:r>
            <a:r>
              <a:rPr lang="pt-BR" sz="2800" dirty="0">
                <a:solidFill>
                  <a:srgbClr val="374C1E"/>
                </a:solidFill>
              </a:rPr>
              <a:t> (</a:t>
            </a:r>
            <a:r>
              <a:rPr lang="pt-BR" sz="2800" b="1" dirty="0">
                <a:solidFill>
                  <a:srgbClr val="374C1E"/>
                </a:solidFill>
              </a:rPr>
              <a:t>3,7 milhões de participantes</a:t>
            </a:r>
            <a:r>
              <a:rPr lang="pt-BR" sz="2800" dirty="0">
                <a:solidFill>
                  <a:srgbClr val="374C1E"/>
                </a:solidFill>
              </a:rPr>
              <a:t> ativos e assistidos).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374C1E"/>
                </a:solidFill>
              </a:rPr>
              <a:t>Quem respondeu?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Boa adesão</a:t>
            </a:r>
            <a:r>
              <a:rPr lang="pt-BR" sz="2800" b="1" dirty="0">
                <a:solidFill>
                  <a:srgbClr val="374C1E"/>
                </a:solidFill>
              </a:rPr>
              <a:t> </a:t>
            </a:r>
            <a:r>
              <a:rPr lang="pt-BR" sz="2800" dirty="0">
                <a:solidFill>
                  <a:srgbClr val="374C1E"/>
                </a:solidFill>
              </a:rPr>
              <a:t>das entidades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374C1E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06BDB8-1F5A-4DAE-8DB4-FBCA796758D4}"/>
              </a:ext>
            </a:extLst>
          </p:cNvPr>
          <p:cNvSpPr txBox="1"/>
          <p:nvPr/>
        </p:nvSpPr>
        <p:spPr>
          <a:xfrm>
            <a:off x="271515" y="153858"/>
            <a:ext cx="11648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0AD47">
                    <a:lumMod val="50000"/>
                  </a:srgbClr>
                </a:solidFill>
              </a:rPr>
              <a:t>Mapeamento das iniciativas de Educação Financeira e Previdenciária nas EFPC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5A370C-72C7-403D-A3A8-1380D777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301" y="3417611"/>
            <a:ext cx="3520989" cy="24987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2D3F98-4077-4B9D-867F-818580EFF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61" y="3417612"/>
            <a:ext cx="3432770" cy="24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7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11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3CDF90-8211-416D-8C26-E7B55706DE88}"/>
              </a:ext>
            </a:extLst>
          </p:cNvPr>
          <p:cNvSpPr txBox="1"/>
          <p:nvPr/>
        </p:nvSpPr>
        <p:spPr>
          <a:xfrm>
            <a:off x="271515" y="1864987"/>
            <a:ext cx="116489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374C1E"/>
                </a:solidFill>
              </a:rPr>
              <a:t>Previamente às ações, a </a:t>
            </a:r>
            <a:r>
              <a:rPr lang="pt-BR" sz="2800" b="1" dirty="0">
                <a:solidFill>
                  <a:srgbClr val="374C1E"/>
                </a:solidFill>
              </a:rPr>
              <a:t>divulgação </a:t>
            </a:r>
            <a:r>
              <a:rPr lang="pt-BR" sz="2800" dirty="0">
                <a:solidFill>
                  <a:srgbClr val="374C1E"/>
                </a:solidFill>
              </a:rPr>
              <a:t>e</a:t>
            </a:r>
            <a:r>
              <a:rPr lang="pt-BR" sz="2800" b="1" dirty="0">
                <a:solidFill>
                  <a:srgbClr val="374C1E"/>
                </a:solidFill>
              </a:rPr>
              <a:t> disponibilização</a:t>
            </a:r>
            <a:r>
              <a:rPr lang="pt-BR" sz="2800" dirty="0">
                <a:solidFill>
                  <a:srgbClr val="374C1E"/>
                </a:solidFill>
              </a:rPr>
              <a:t> de </a:t>
            </a:r>
            <a:r>
              <a:rPr lang="pt-BR" sz="2800" b="1" dirty="0">
                <a:solidFill>
                  <a:srgbClr val="374C1E"/>
                </a:solidFill>
              </a:rPr>
              <a:t>informações </a:t>
            </a:r>
            <a:r>
              <a:rPr lang="pt-BR" sz="2800" dirty="0">
                <a:solidFill>
                  <a:srgbClr val="374C1E"/>
                </a:solidFill>
              </a:rPr>
              <a:t>(extratos, simuladores de benefícios, monitoramento ativo da renda projetada, RAI e DI) são </a:t>
            </a: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imprescindíveis</a:t>
            </a:r>
            <a:r>
              <a:rPr lang="pt-BR" sz="2800" dirty="0">
                <a:solidFill>
                  <a:srgbClr val="374C1E"/>
                </a:solidFill>
              </a:rPr>
              <a:t> e </a:t>
            </a: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necessárias</a:t>
            </a:r>
            <a:r>
              <a:rPr lang="pt-BR" sz="2800" dirty="0">
                <a:solidFill>
                  <a:srgbClr val="374C1E"/>
                </a:solidFill>
              </a:rPr>
              <a:t>, mas </a:t>
            </a: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não suficientes</a:t>
            </a:r>
            <a:r>
              <a:rPr lang="pt-BR" sz="2800" dirty="0">
                <a:solidFill>
                  <a:srgbClr val="374C1E"/>
                </a:solidFill>
              </a:rPr>
              <a:t>, para o incremento dos níveis de educação previdenciária dos participantes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800" b="1" dirty="0">
              <a:solidFill>
                <a:srgbClr val="374C1E"/>
              </a:solidFill>
            </a:endParaRPr>
          </a:p>
          <a:p>
            <a:pPr algn="ctr"/>
            <a:r>
              <a:rPr lang="pt-BR" sz="2800" b="1" dirty="0">
                <a:solidFill>
                  <a:srgbClr val="374C1E"/>
                </a:solidFill>
              </a:rPr>
              <a:t>TRANSPARÊNCIA – LINGUAGEM CLARA E OBJETIVA – TEMPESTIVIDADE </a:t>
            </a:r>
          </a:p>
          <a:p>
            <a:pPr lvl="1" algn="just"/>
            <a:endParaRPr lang="pt-BR" sz="2800" dirty="0">
              <a:solidFill>
                <a:srgbClr val="374C1E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69EE2A-0516-4700-A11D-385B1FAB36DC}"/>
              </a:ext>
            </a:extLst>
          </p:cNvPr>
          <p:cNvSpPr txBox="1"/>
          <p:nvPr/>
        </p:nvSpPr>
        <p:spPr>
          <a:xfrm>
            <a:off x="271515" y="153858"/>
            <a:ext cx="11648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0AD47">
                    <a:lumMod val="50000"/>
                  </a:srgbClr>
                </a:solidFill>
              </a:rPr>
              <a:t>Mapeamento das iniciativas de Educação Financeira e Previdenciária nas EFPC</a:t>
            </a:r>
          </a:p>
        </p:txBody>
      </p:sp>
    </p:spTree>
    <p:extLst>
      <p:ext uri="{BB962C8B-B14F-4D97-AF65-F5344CB8AC3E}">
        <p14:creationId xmlns:p14="http://schemas.microsoft.com/office/powerpoint/2010/main" val="51191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12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3CDF90-8211-416D-8C26-E7B55706DE88}"/>
              </a:ext>
            </a:extLst>
          </p:cNvPr>
          <p:cNvSpPr txBox="1"/>
          <p:nvPr/>
        </p:nvSpPr>
        <p:spPr>
          <a:xfrm>
            <a:off x="137561" y="4954536"/>
            <a:ext cx="347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374C1E"/>
                </a:solidFill>
              </a:rPr>
              <a:t>Meios mais utilizados para a disponibilização dos </a:t>
            </a:r>
            <a:r>
              <a:rPr lang="pt-BR" sz="1200" b="1" dirty="0">
                <a:solidFill>
                  <a:srgbClr val="374C1E"/>
                </a:solidFill>
              </a:rPr>
              <a:t>extratos</a:t>
            </a:r>
            <a:r>
              <a:rPr lang="pt-BR" sz="1200" dirty="0">
                <a:solidFill>
                  <a:srgbClr val="374C1E"/>
                </a:solidFill>
              </a:rPr>
              <a:t> são </a:t>
            </a:r>
            <a:r>
              <a:rPr lang="pt-BR" sz="1200" b="1" dirty="0">
                <a:solidFill>
                  <a:srgbClr val="374C1E"/>
                </a:solidFill>
                <a:highlight>
                  <a:srgbClr val="FFFF00"/>
                </a:highlight>
              </a:rPr>
              <a:t>eletrônicos</a:t>
            </a:r>
            <a:r>
              <a:rPr lang="pt-BR" sz="1200" dirty="0">
                <a:solidFill>
                  <a:srgbClr val="374C1E"/>
                </a:solidFill>
              </a:rPr>
              <a:t>, sendo que ainda persistem os </a:t>
            </a:r>
            <a:r>
              <a:rPr lang="pt-BR" sz="1200" b="1" dirty="0">
                <a:solidFill>
                  <a:srgbClr val="374C1E"/>
                </a:solidFill>
              </a:rPr>
              <a:t>físicos</a:t>
            </a:r>
            <a:r>
              <a:rPr lang="pt-BR" sz="1200" dirty="0">
                <a:solidFill>
                  <a:srgbClr val="374C1E"/>
                </a:solidFill>
              </a:rPr>
              <a:t> (telefone/correspondência) ou </a:t>
            </a:r>
            <a:r>
              <a:rPr lang="pt-BR" sz="1200" b="1" dirty="0">
                <a:solidFill>
                  <a:srgbClr val="374C1E"/>
                </a:solidFill>
              </a:rPr>
              <a:t>alternativos</a:t>
            </a:r>
            <a:r>
              <a:rPr lang="pt-BR" sz="1200" dirty="0">
                <a:solidFill>
                  <a:srgbClr val="374C1E"/>
                </a:solidFill>
              </a:rPr>
              <a:t> (</a:t>
            </a:r>
            <a:r>
              <a:rPr lang="pt-BR" sz="1200" dirty="0" err="1">
                <a:solidFill>
                  <a:srgbClr val="374C1E"/>
                </a:solidFill>
              </a:rPr>
              <a:t>Whatsapp</a:t>
            </a:r>
            <a:r>
              <a:rPr lang="pt-BR" sz="1200" dirty="0">
                <a:solidFill>
                  <a:srgbClr val="374C1E"/>
                </a:solidFill>
              </a:rPr>
              <a:t>, principalmente)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FF9D636-9E24-43F7-9B7F-9937801A6D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" y="858672"/>
            <a:ext cx="3462381" cy="204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92064E7-CBDC-4D36-8745-7EDC609918B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0791" y="2939665"/>
            <a:ext cx="3537143" cy="191428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6F99583-8B04-4921-B3A1-843B199FF62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 bwMode="auto">
          <a:xfrm>
            <a:off x="3841248" y="858671"/>
            <a:ext cx="4187012" cy="182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7F7BAA5-A96C-4CB9-9BF6-6E10893D7DE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048369" y="2821033"/>
            <a:ext cx="3655048" cy="197809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9A7141E-5E63-492C-A85C-F8E9E1EEF49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6"/>
          <a:stretch/>
        </p:blipFill>
        <p:spPr bwMode="auto">
          <a:xfrm>
            <a:off x="8118317" y="858671"/>
            <a:ext cx="3999534" cy="18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C140F14-7DCE-4623-BE9B-E7035C191EE8}"/>
              </a:ext>
            </a:extLst>
          </p:cNvPr>
          <p:cNvSpPr txBox="1"/>
          <p:nvPr/>
        </p:nvSpPr>
        <p:spPr>
          <a:xfrm>
            <a:off x="3984771" y="4887424"/>
            <a:ext cx="8133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rgbClr val="374C1E"/>
                </a:solidFill>
              </a:rPr>
              <a:t>Simuladores de benefícios</a:t>
            </a:r>
            <a:r>
              <a:rPr lang="pt-BR" sz="1200" dirty="0">
                <a:solidFill>
                  <a:srgbClr val="374C1E"/>
                </a:solidFill>
              </a:rPr>
              <a:t> são </a:t>
            </a:r>
            <a:r>
              <a:rPr lang="pt-BR" sz="1200" b="1" dirty="0">
                <a:solidFill>
                  <a:srgbClr val="374C1E"/>
                </a:solidFill>
                <a:highlight>
                  <a:srgbClr val="FFFF00"/>
                </a:highlight>
              </a:rPr>
              <a:t>amplamente disponibilizados </a:t>
            </a:r>
            <a:r>
              <a:rPr lang="pt-BR" sz="1200" dirty="0">
                <a:solidFill>
                  <a:srgbClr val="374C1E"/>
                </a:solidFill>
              </a:rPr>
              <a:t>aos participantes pelas EFPC (</a:t>
            </a:r>
            <a:r>
              <a:rPr lang="pt-BR" sz="1200" b="1" dirty="0">
                <a:solidFill>
                  <a:srgbClr val="374C1E"/>
                </a:solidFill>
              </a:rPr>
              <a:t>site</a:t>
            </a:r>
            <a:r>
              <a:rPr lang="pt-BR" sz="1200" dirty="0">
                <a:solidFill>
                  <a:srgbClr val="374C1E"/>
                </a:solidFill>
              </a:rPr>
              <a:t> ou pelos </a:t>
            </a:r>
            <a:r>
              <a:rPr lang="pt-BR" sz="1200" b="1" dirty="0">
                <a:solidFill>
                  <a:srgbClr val="374C1E"/>
                </a:solidFill>
              </a:rPr>
              <a:t>aplicativos</a:t>
            </a:r>
            <a:r>
              <a:rPr lang="pt-BR" sz="1200" dirty="0">
                <a:solidFill>
                  <a:srgbClr val="374C1E"/>
                </a:solidFill>
              </a:rPr>
              <a:t>); algumas entidades disponibilizam apenas simulações sob demanda (presencial ou por telefone) ou ainda estão desenvolvendo a ferramenta;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rgbClr val="374C1E"/>
                </a:solidFill>
                <a:highlight>
                  <a:srgbClr val="FFFF00"/>
                </a:highlight>
              </a:rPr>
              <a:t>89 entidades (43%) apenas disponibilizam a ferramenta</a:t>
            </a:r>
            <a:r>
              <a:rPr lang="pt-BR" sz="1200" dirty="0">
                <a:solidFill>
                  <a:srgbClr val="374C1E"/>
                </a:solidFill>
              </a:rPr>
              <a:t>, sem incentivar sua utilização pelos participantes;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rgbClr val="374C1E"/>
                </a:solidFill>
              </a:rPr>
              <a:t>As demais incentivam o uso principalmente por meio de </a:t>
            </a:r>
            <a:r>
              <a:rPr lang="pt-BR" sz="1200" b="1" dirty="0">
                <a:solidFill>
                  <a:srgbClr val="374C1E"/>
                </a:solidFill>
              </a:rPr>
              <a:t>e-mail</a:t>
            </a:r>
            <a:r>
              <a:rPr lang="pt-BR" sz="1200" dirty="0">
                <a:solidFill>
                  <a:srgbClr val="374C1E"/>
                </a:solidFill>
              </a:rPr>
              <a:t>, </a:t>
            </a:r>
            <a:r>
              <a:rPr lang="pt-BR" sz="1200" b="1" dirty="0">
                <a:solidFill>
                  <a:srgbClr val="374C1E"/>
                </a:solidFill>
              </a:rPr>
              <a:t>links em documentos</a:t>
            </a:r>
            <a:r>
              <a:rPr lang="pt-BR" sz="1200" dirty="0">
                <a:solidFill>
                  <a:srgbClr val="374C1E"/>
                </a:solidFill>
              </a:rPr>
              <a:t> (extrato ou outros relatórios), ou ainda por meio de </a:t>
            </a:r>
            <a:r>
              <a:rPr lang="pt-BR" sz="1200" b="1" dirty="0">
                <a:solidFill>
                  <a:srgbClr val="374C1E"/>
                </a:solidFill>
              </a:rPr>
              <a:t>vídeos explicativos</a:t>
            </a:r>
            <a:r>
              <a:rPr lang="pt-BR" sz="1200" dirty="0">
                <a:solidFill>
                  <a:srgbClr val="374C1E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rgbClr val="374C1E"/>
                </a:solidFill>
              </a:rPr>
              <a:t>Meios alternativos de divulgação também estão presentes (como </a:t>
            </a:r>
            <a:r>
              <a:rPr lang="pt-BR" sz="1200" b="1" dirty="0">
                <a:solidFill>
                  <a:srgbClr val="374C1E"/>
                </a:solidFill>
              </a:rPr>
              <a:t>redes sociais</a:t>
            </a:r>
            <a:r>
              <a:rPr lang="pt-BR" sz="1200" dirty="0">
                <a:solidFill>
                  <a:srgbClr val="374C1E"/>
                </a:solidFill>
              </a:rPr>
              <a:t> e </a:t>
            </a:r>
            <a:r>
              <a:rPr lang="pt-BR" sz="1200" b="1" dirty="0">
                <a:solidFill>
                  <a:srgbClr val="374C1E"/>
                </a:solidFill>
              </a:rPr>
              <a:t>campanhas periódicas para aumento de contribuições</a:t>
            </a:r>
            <a:r>
              <a:rPr lang="pt-BR" sz="1200" dirty="0">
                <a:solidFill>
                  <a:srgbClr val="374C1E"/>
                </a:solidFill>
              </a:rPr>
              <a:t>).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200" dirty="0">
              <a:solidFill>
                <a:srgbClr val="374C1E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EEBA9C3-9271-4BB7-8591-DB0AD418F8B0}"/>
              </a:ext>
            </a:extLst>
          </p:cNvPr>
          <p:cNvSpPr txBox="1"/>
          <p:nvPr/>
        </p:nvSpPr>
        <p:spPr>
          <a:xfrm>
            <a:off x="271515" y="153858"/>
            <a:ext cx="11648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70AD47">
                    <a:lumMod val="50000"/>
                  </a:srgbClr>
                </a:solidFill>
              </a:rPr>
              <a:t>Mapeamento das iniciativas de Educação Financeira e Previdenciária nas EFPC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B8E300-FE3C-43AE-BDB5-2DE93C6A1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0560" y="2793667"/>
            <a:ext cx="3655048" cy="196171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09A9BAF-C2BF-4CA4-B1D3-9A1CF6474F52}"/>
              </a:ext>
            </a:extLst>
          </p:cNvPr>
          <p:cNvSpPr/>
          <p:nvPr/>
        </p:nvSpPr>
        <p:spPr>
          <a:xfrm>
            <a:off x="1771650" y="1247775"/>
            <a:ext cx="733425" cy="17145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98A5DD4-E383-4F1D-9C0F-ADE54794A6F8}"/>
              </a:ext>
            </a:extLst>
          </p:cNvPr>
          <p:cNvSpPr/>
          <p:nvPr/>
        </p:nvSpPr>
        <p:spPr>
          <a:xfrm>
            <a:off x="5800725" y="1352046"/>
            <a:ext cx="1381125" cy="152904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CBA583B-0ECA-4B81-8004-A3C271B12718}"/>
              </a:ext>
            </a:extLst>
          </p:cNvPr>
          <p:cNvSpPr/>
          <p:nvPr/>
        </p:nvSpPr>
        <p:spPr>
          <a:xfrm>
            <a:off x="9334500" y="1066296"/>
            <a:ext cx="2486025" cy="152904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77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13</a:t>
            </a:fld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7297991-4A41-4FD2-BE9E-3841AA47EB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69" y="1273161"/>
            <a:ext cx="4152900" cy="24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23C5D4-8779-4462-B82A-0EF54ECA54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68348" y="3722256"/>
            <a:ext cx="4126667" cy="223333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E5DB92D-3F03-4709-B151-9015D616DD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" y="1411821"/>
            <a:ext cx="4707143" cy="18647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C2A45C6-D43D-4B71-93E4-6977EF7F715A}"/>
              </a:ext>
            </a:extLst>
          </p:cNvPr>
          <p:cNvSpPr txBox="1"/>
          <p:nvPr/>
        </p:nvSpPr>
        <p:spPr>
          <a:xfrm>
            <a:off x="4739857" y="1278994"/>
            <a:ext cx="30742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74C1E"/>
                </a:solidFill>
              </a:rPr>
              <a:t>Prática ainda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pouco difundida nas EFPC;</a:t>
            </a:r>
            <a:r>
              <a:rPr lang="pt-BR" sz="2000" dirty="0">
                <a:solidFill>
                  <a:srgbClr val="374C1E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74C1E"/>
                </a:solidFill>
              </a:rPr>
              <a:t>Das 67 que responderam “Sim”, 10 delas somente o realizam no momento da adesão (considera-se, na prática, que apenas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57 entidades</a:t>
            </a:r>
            <a:r>
              <a:rPr lang="pt-BR" sz="2000" dirty="0">
                <a:solidFill>
                  <a:srgbClr val="374C1E"/>
                </a:solidFill>
              </a:rPr>
              <a:t> (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28%</a:t>
            </a:r>
            <a:r>
              <a:rPr lang="pt-BR" sz="2000" dirty="0">
                <a:solidFill>
                  <a:srgbClr val="374C1E"/>
                </a:solidFill>
              </a:rPr>
              <a:t>) realizam de forma efetiva e frequente o monitoramento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ao longo de toda a fase contributiva dos participantes.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ACC09E-2597-41F4-9ABC-6463E138368D}"/>
              </a:ext>
            </a:extLst>
          </p:cNvPr>
          <p:cNvSpPr txBox="1"/>
          <p:nvPr/>
        </p:nvSpPr>
        <p:spPr>
          <a:xfrm>
            <a:off x="271515" y="153858"/>
            <a:ext cx="11648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70AD47">
                    <a:lumMod val="50000"/>
                  </a:srgbClr>
                </a:solidFill>
              </a:rPr>
              <a:t>Mapeamento das iniciativas de Educação Financeira e Previdenciária nas EFPC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BBF582-1965-4A49-B298-C891145E19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16" t="5362" r="8223" b="1656"/>
          <a:stretch/>
        </p:blipFill>
        <p:spPr>
          <a:xfrm>
            <a:off x="386473" y="3481085"/>
            <a:ext cx="3775952" cy="240919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F23E0A6-902A-4131-B495-B38C6C3E538B}"/>
              </a:ext>
            </a:extLst>
          </p:cNvPr>
          <p:cNvSpPr/>
          <p:nvPr/>
        </p:nvSpPr>
        <p:spPr>
          <a:xfrm>
            <a:off x="1800225" y="1619249"/>
            <a:ext cx="1638300" cy="238125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BB97AB3-D8CA-4043-BCC0-6DD677717568}"/>
              </a:ext>
            </a:extLst>
          </p:cNvPr>
          <p:cNvSpPr/>
          <p:nvPr/>
        </p:nvSpPr>
        <p:spPr>
          <a:xfrm>
            <a:off x="8258175" y="1733548"/>
            <a:ext cx="671832" cy="238125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7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14</a:t>
            </a:fld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C2A45C6-D43D-4B71-93E4-6977EF7F715A}"/>
              </a:ext>
            </a:extLst>
          </p:cNvPr>
          <p:cNvSpPr txBox="1"/>
          <p:nvPr/>
        </p:nvSpPr>
        <p:spPr>
          <a:xfrm>
            <a:off x="4137889" y="3493718"/>
            <a:ext cx="7761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374C1E"/>
                </a:solidFill>
              </a:rPr>
              <a:t>Ambos os documentos são </a:t>
            </a:r>
            <a:r>
              <a:rPr lang="pt-BR" sz="2000" b="1" dirty="0">
                <a:solidFill>
                  <a:srgbClr val="374C1E"/>
                </a:solidFill>
              </a:rPr>
              <a:t>amplamente divulgados </a:t>
            </a:r>
            <a:r>
              <a:rPr lang="pt-BR" sz="2000" dirty="0">
                <a:solidFill>
                  <a:srgbClr val="374C1E"/>
                </a:solidFill>
              </a:rPr>
              <a:t>aos participantes pelas EFPC (forma mais adotada é a disponibilização no site ou aplicativo –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RAI 72%</a:t>
            </a:r>
            <a:r>
              <a:rPr lang="pt-BR" sz="2000" dirty="0">
                <a:solidFill>
                  <a:srgbClr val="374C1E"/>
                </a:solidFill>
              </a:rPr>
              <a:t> e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DI 87%</a:t>
            </a:r>
            <a:r>
              <a:rPr lang="pt-BR" sz="2000" dirty="0">
                <a:solidFill>
                  <a:srgbClr val="374C1E"/>
                </a:solidFill>
              </a:rPr>
              <a:t> do total da amostra);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Outros: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RAI</a:t>
            </a:r>
            <a:r>
              <a:rPr lang="pt-BR" sz="2000" dirty="0">
                <a:solidFill>
                  <a:srgbClr val="374C1E"/>
                </a:solidFill>
              </a:rPr>
              <a:t>: mais de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52%</a:t>
            </a:r>
            <a:r>
              <a:rPr lang="pt-BR" sz="2000" dirty="0">
                <a:solidFill>
                  <a:srgbClr val="374C1E"/>
                </a:solidFill>
              </a:rPr>
              <a:t> das EFPC adotam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redes sociais</a:t>
            </a:r>
            <a:r>
              <a:rPr lang="pt-BR" sz="2000" dirty="0">
                <a:solidFill>
                  <a:srgbClr val="374C1E"/>
                </a:solidFill>
              </a:rPr>
              <a:t>,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newsletter</a:t>
            </a:r>
            <a:r>
              <a:rPr lang="pt-BR" sz="2000" dirty="0">
                <a:solidFill>
                  <a:srgbClr val="374C1E"/>
                </a:solidFill>
              </a:rPr>
              <a:t>, banner no site e propaganda no contracheque dos </a:t>
            </a:r>
            <a:r>
              <a:rPr lang="pt-BR" sz="2000" dirty="0" err="1">
                <a:solidFill>
                  <a:srgbClr val="374C1E"/>
                </a:solidFill>
              </a:rPr>
              <a:t>particip</a:t>
            </a:r>
            <a:r>
              <a:rPr lang="pt-BR" sz="2000" dirty="0">
                <a:solidFill>
                  <a:srgbClr val="374C1E"/>
                </a:solidFill>
              </a:rPr>
              <a:t>.; e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DI</a:t>
            </a:r>
            <a:r>
              <a:rPr lang="pt-BR" sz="2000" dirty="0">
                <a:solidFill>
                  <a:srgbClr val="374C1E"/>
                </a:solidFill>
              </a:rPr>
              <a:t>: adotam eventos online, matérias específicas sobre rentabilidade dos planos, banner no site da entidade,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redes sociais</a:t>
            </a:r>
            <a:r>
              <a:rPr lang="pt-BR" sz="2000" dirty="0">
                <a:solidFill>
                  <a:srgbClr val="374C1E"/>
                </a:solidFill>
              </a:rPr>
              <a:t> e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newsletters</a:t>
            </a:r>
            <a:r>
              <a:rPr lang="pt-BR" sz="2000" dirty="0">
                <a:solidFill>
                  <a:srgbClr val="374C1E"/>
                </a:solidFill>
              </a:rPr>
              <a:t>. </a:t>
            </a:r>
            <a:endParaRPr lang="pt-BR" sz="2000" b="1" dirty="0">
              <a:solidFill>
                <a:srgbClr val="374C1E"/>
              </a:solidFill>
              <a:highlight>
                <a:srgbClr val="FFFF00"/>
              </a:highlight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D65AC7F-9FCC-4418-A361-37AB8CFB5F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6" y="1022179"/>
            <a:ext cx="3765714" cy="237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DC0D6F6-5126-42DA-808F-856C50CEFE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4" y="3559598"/>
            <a:ext cx="3714286" cy="2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AAF03A4-89AF-4E9D-AF6F-D280243A8BED}"/>
              </a:ext>
            </a:extLst>
          </p:cNvPr>
          <p:cNvSpPr txBox="1"/>
          <p:nvPr/>
        </p:nvSpPr>
        <p:spPr>
          <a:xfrm>
            <a:off x="271515" y="153858"/>
            <a:ext cx="11648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70AD47">
                    <a:lumMod val="50000"/>
                  </a:srgbClr>
                </a:solidFill>
              </a:rPr>
              <a:t>Mapeamento das iniciativas de Educação Financeira e Previdenciária nas EFPC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C8B12E-2DD3-4949-BC70-4B0F7699D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631" y="809736"/>
            <a:ext cx="4938224" cy="268398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F0B3C2B-AA30-481D-B10A-A0A12A168EB3}"/>
              </a:ext>
            </a:extLst>
          </p:cNvPr>
          <p:cNvSpPr/>
          <p:nvPr/>
        </p:nvSpPr>
        <p:spPr>
          <a:xfrm>
            <a:off x="1948502" y="1543049"/>
            <a:ext cx="257175" cy="238125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FBD1C3-74E6-4F35-A90C-BF2E31989E27}"/>
              </a:ext>
            </a:extLst>
          </p:cNvPr>
          <p:cNvSpPr/>
          <p:nvPr/>
        </p:nvSpPr>
        <p:spPr>
          <a:xfrm>
            <a:off x="1948502" y="4080762"/>
            <a:ext cx="257175" cy="238125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66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15</a:t>
            </a:fld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C2A45C6-D43D-4B71-93E4-6977EF7F715A}"/>
              </a:ext>
            </a:extLst>
          </p:cNvPr>
          <p:cNvSpPr txBox="1"/>
          <p:nvPr/>
        </p:nvSpPr>
        <p:spPr>
          <a:xfrm>
            <a:off x="246618" y="3490538"/>
            <a:ext cx="3318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92%</a:t>
            </a:r>
            <a:r>
              <a:rPr lang="pt-BR" sz="2000" dirty="0">
                <a:solidFill>
                  <a:srgbClr val="374C1E"/>
                </a:solidFill>
              </a:rPr>
              <a:t> das EFPC respondentes afirmaram realizar algum tipo de </a:t>
            </a:r>
            <a:r>
              <a:rPr lang="pt-BR" sz="2000" b="1" dirty="0">
                <a:solidFill>
                  <a:srgbClr val="374C1E"/>
                </a:solidFill>
              </a:rPr>
              <a:t>ação de educação previdenciária</a:t>
            </a:r>
            <a:r>
              <a:rPr lang="pt-BR" sz="2000" dirty="0">
                <a:solidFill>
                  <a:srgbClr val="374C1E"/>
                </a:solidFill>
              </a:rPr>
              <a:t> (</a:t>
            </a:r>
            <a:r>
              <a:rPr lang="pt-BR" sz="2000" b="1" dirty="0">
                <a:solidFill>
                  <a:srgbClr val="374C1E"/>
                </a:solidFill>
              </a:rPr>
              <a:t>própria</a:t>
            </a:r>
            <a:r>
              <a:rPr lang="pt-BR" sz="2000" dirty="0">
                <a:solidFill>
                  <a:srgbClr val="374C1E"/>
                </a:solidFill>
              </a:rPr>
              <a:t> ou de </a:t>
            </a:r>
            <a:r>
              <a:rPr lang="pt-BR" sz="2000" b="1" dirty="0">
                <a:solidFill>
                  <a:srgbClr val="374C1E"/>
                </a:solidFill>
              </a:rPr>
              <a:t>terceiros</a:t>
            </a:r>
            <a:r>
              <a:rPr lang="pt-BR" sz="2000" dirty="0">
                <a:solidFill>
                  <a:srgbClr val="374C1E"/>
                </a:solidFill>
              </a:rPr>
              <a:t>), abrangendo diretamente mais de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2,8 milhões de participantes (ativos e assistidos)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24CBBD3-7AB4-4F70-BCBC-5EEC97AEE2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55" y="906846"/>
            <a:ext cx="3229807" cy="124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396CE8-5F83-48EF-B9B6-1D13CA94D1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55" y="2236982"/>
            <a:ext cx="3229807" cy="39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Gráfico, Gráfico de barras&#10;&#10;Descrição gerada automaticamente">
            <a:extLst>
              <a:ext uri="{FF2B5EF4-FFF2-40B4-BE49-F238E27FC236}">
                <a16:creationId xmlns:a16="http://schemas.microsoft.com/office/drawing/2014/main" id="{A31C5AB4-22C3-414D-902A-B523F1F640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03242" y="2347612"/>
            <a:ext cx="3660952" cy="1984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E1CA1B-7D1D-4AA8-9D42-4436BAE4E426}"/>
              </a:ext>
            </a:extLst>
          </p:cNvPr>
          <p:cNvSpPr txBox="1"/>
          <p:nvPr/>
        </p:nvSpPr>
        <p:spPr>
          <a:xfrm>
            <a:off x="7376210" y="4331612"/>
            <a:ext cx="47788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374C1E"/>
                </a:solidFill>
              </a:rPr>
              <a:t>Outras ações: </a:t>
            </a:r>
            <a:r>
              <a:rPr lang="pt-BR" sz="1600" b="1" dirty="0">
                <a:solidFill>
                  <a:srgbClr val="374C1E"/>
                </a:solidFill>
                <a:highlight>
                  <a:srgbClr val="FFFF00"/>
                </a:highlight>
              </a:rPr>
              <a:t>sites próprios</a:t>
            </a:r>
            <a:r>
              <a:rPr lang="pt-BR" sz="1600" dirty="0">
                <a:solidFill>
                  <a:srgbClr val="374C1E"/>
                </a:solidFill>
              </a:rPr>
              <a:t> de </a:t>
            </a:r>
            <a:r>
              <a:rPr lang="pt-BR" sz="1600" dirty="0" err="1">
                <a:solidFill>
                  <a:srgbClr val="374C1E"/>
                </a:solidFill>
              </a:rPr>
              <a:t>eduprev</a:t>
            </a:r>
            <a:r>
              <a:rPr lang="pt-BR" sz="1600" dirty="0">
                <a:solidFill>
                  <a:srgbClr val="374C1E"/>
                </a:solidFill>
              </a:rPr>
              <a:t>., </a:t>
            </a:r>
            <a:r>
              <a:rPr lang="pt-BR" sz="1600" b="1" dirty="0">
                <a:solidFill>
                  <a:srgbClr val="374C1E"/>
                </a:solidFill>
                <a:highlight>
                  <a:srgbClr val="FFFF00"/>
                </a:highlight>
              </a:rPr>
              <a:t>premiações por ações previdentes</a:t>
            </a:r>
            <a:r>
              <a:rPr lang="pt-BR" sz="1600" dirty="0">
                <a:solidFill>
                  <a:srgbClr val="374C1E"/>
                </a:solidFill>
              </a:rPr>
              <a:t> de participantes, divulgação de artigos, newsletters, </a:t>
            </a:r>
            <a:r>
              <a:rPr lang="pt-BR" sz="1600" b="1" dirty="0">
                <a:solidFill>
                  <a:srgbClr val="374C1E"/>
                </a:solidFill>
                <a:highlight>
                  <a:srgbClr val="FFFF00"/>
                </a:highlight>
              </a:rPr>
              <a:t>pílulas de conteúdo</a:t>
            </a:r>
            <a:r>
              <a:rPr lang="pt-BR" sz="1600" dirty="0">
                <a:solidFill>
                  <a:srgbClr val="374C1E"/>
                </a:solidFill>
              </a:rPr>
              <a:t> e </a:t>
            </a:r>
            <a:r>
              <a:rPr lang="pt-BR" sz="1600" b="1" dirty="0">
                <a:solidFill>
                  <a:srgbClr val="374C1E"/>
                </a:solidFill>
                <a:highlight>
                  <a:srgbClr val="FFFF00"/>
                </a:highlight>
              </a:rPr>
              <a:t>games;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374C1E"/>
                </a:solidFill>
                <a:highlight>
                  <a:srgbClr val="FFFF00"/>
                </a:highlight>
              </a:rPr>
              <a:t>108 entidades (53%)</a:t>
            </a:r>
            <a:r>
              <a:rPr lang="pt-BR" sz="1600" dirty="0">
                <a:solidFill>
                  <a:srgbClr val="374C1E"/>
                </a:solidFill>
              </a:rPr>
              <a:t> pretendem incrementar o rol neste ou nos próximos anos (</a:t>
            </a:r>
            <a:r>
              <a:rPr lang="pt-BR" sz="1600" b="1" dirty="0">
                <a:solidFill>
                  <a:srgbClr val="374C1E"/>
                </a:solidFill>
                <a:highlight>
                  <a:srgbClr val="FFFF00"/>
                </a:highlight>
              </a:rPr>
              <a:t>sinaliza a percepção da importância do tema junto a patrocinadores, participantes e assistidos</a:t>
            </a:r>
            <a:r>
              <a:rPr lang="pt-BR" sz="1600" dirty="0">
                <a:solidFill>
                  <a:srgbClr val="374C1E"/>
                </a:solidFill>
              </a:rPr>
              <a:t>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A5ABA12-82A2-486B-83C2-13001BB00B7B}"/>
              </a:ext>
            </a:extLst>
          </p:cNvPr>
          <p:cNvSpPr txBox="1"/>
          <p:nvPr/>
        </p:nvSpPr>
        <p:spPr>
          <a:xfrm>
            <a:off x="271515" y="153858"/>
            <a:ext cx="11648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70AD47">
                    <a:lumMod val="50000"/>
                  </a:srgbClr>
                </a:solidFill>
              </a:rPr>
              <a:t>Mapeamento das iniciativas de Educação Financeira e Previdenciária nas EFPC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41E077-3AC0-4B57-A04C-07B758942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97" y="1242125"/>
            <a:ext cx="3410229" cy="21424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289072B-922A-483E-ADF8-7CDC5FC95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2713" y="584367"/>
            <a:ext cx="2758110" cy="17351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BA7650-E571-4C53-A682-CFB1B4EB0598}"/>
              </a:ext>
            </a:extLst>
          </p:cNvPr>
          <p:cNvSpPr txBox="1"/>
          <p:nvPr/>
        </p:nvSpPr>
        <p:spPr>
          <a:xfrm>
            <a:off x="358364" y="789022"/>
            <a:ext cx="320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70AD47">
                    <a:lumMod val="50000"/>
                  </a:srgbClr>
                </a:solidFill>
                <a:highlight>
                  <a:srgbClr val="FFFF00"/>
                </a:highlight>
              </a:rPr>
              <a:t>Ações Previdenciárias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5B6D00-A4BB-4B08-8CDA-731797B7F3B0}"/>
              </a:ext>
            </a:extLst>
          </p:cNvPr>
          <p:cNvSpPr txBox="1"/>
          <p:nvPr/>
        </p:nvSpPr>
        <p:spPr>
          <a:xfrm>
            <a:off x="7698822" y="1264183"/>
            <a:ext cx="1326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70AD47">
                    <a:lumMod val="50000"/>
                  </a:srgbClr>
                </a:solidFill>
                <a:highlight>
                  <a:srgbClr val="FFFF00"/>
                </a:highlight>
              </a:rPr>
              <a:t>Próprias</a:t>
            </a:r>
          </a:p>
        </p:txBody>
      </p:sp>
    </p:spTree>
    <p:extLst>
      <p:ext uri="{BB962C8B-B14F-4D97-AF65-F5344CB8AC3E}">
        <p14:creationId xmlns:p14="http://schemas.microsoft.com/office/powerpoint/2010/main" val="2213728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E351F15-7E16-4C55-8954-6192B77E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18" y="3429000"/>
            <a:ext cx="5007917" cy="2755072"/>
          </a:xfrm>
          <a:prstGeom prst="rect">
            <a:avLst/>
          </a:prstGeom>
          <a:ln>
            <a:noFill/>
          </a:ln>
        </p:spPr>
      </p:pic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16</a:t>
            </a:fld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C2A45C6-D43D-4B71-93E4-6977EF7F715A}"/>
              </a:ext>
            </a:extLst>
          </p:cNvPr>
          <p:cNvSpPr txBox="1"/>
          <p:nvPr/>
        </p:nvSpPr>
        <p:spPr>
          <a:xfrm>
            <a:off x="7882254" y="1226386"/>
            <a:ext cx="3914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50%</a:t>
            </a:r>
            <a:r>
              <a:rPr lang="pt-BR" sz="2000" dirty="0">
                <a:solidFill>
                  <a:srgbClr val="374C1E"/>
                </a:solidFill>
              </a:rPr>
              <a:t> das EFPC respondentes afirmaram realizar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ações de educação previdenciária</a:t>
            </a:r>
            <a:r>
              <a:rPr lang="pt-BR" sz="2000" dirty="0">
                <a:solidFill>
                  <a:srgbClr val="374C1E"/>
                </a:solidFill>
              </a:rPr>
              <a:t> de </a:t>
            </a:r>
            <a:r>
              <a:rPr lang="pt-BR" sz="2000" b="1" dirty="0">
                <a:solidFill>
                  <a:srgbClr val="374C1E"/>
                </a:solidFill>
                <a:highlight>
                  <a:srgbClr val="FFFF00"/>
                </a:highlight>
              </a:rPr>
              <a:t>terceiros;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374C1E"/>
                </a:solidFill>
              </a:rPr>
              <a:t>As publicações da </a:t>
            </a:r>
            <a:r>
              <a:rPr lang="pt-BR" sz="2000" b="1" dirty="0" err="1">
                <a:solidFill>
                  <a:srgbClr val="374C1E"/>
                </a:solidFill>
                <a:highlight>
                  <a:srgbClr val="FFFF00"/>
                </a:highlight>
              </a:rPr>
              <a:t>Abrapp</a:t>
            </a:r>
            <a:r>
              <a:rPr lang="pt-BR" sz="2000" dirty="0">
                <a:solidFill>
                  <a:srgbClr val="374C1E"/>
                </a:solidFill>
              </a:rPr>
              <a:t> e da </a:t>
            </a:r>
            <a:r>
              <a:rPr lang="pt-BR" sz="2000" b="1" dirty="0" err="1">
                <a:solidFill>
                  <a:srgbClr val="374C1E"/>
                </a:solidFill>
                <a:highlight>
                  <a:srgbClr val="FFFF00"/>
                </a:highlight>
              </a:rPr>
              <a:t>Previc</a:t>
            </a:r>
            <a:r>
              <a:rPr lang="pt-BR" sz="2000" dirty="0">
                <a:solidFill>
                  <a:srgbClr val="374C1E"/>
                </a:solidFill>
              </a:rPr>
              <a:t> são as mais divulgadas pelas EFPC a seus participantes.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374C1E"/>
              </a:solidFill>
              <a:highlight>
                <a:srgbClr val="FFFF00"/>
              </a:highlight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F6F6B1-817E-4EF7-B07C-6A487ED4F1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0" y="883099"/>
            <a:ext cx="3914775" cy="179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0767439-A496-43BC-8951-B995DE329B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0" y="2969214"/>
            <a:ext cx="3909060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C15FE68-D13F-4462-8A19-1478A702BAED}"/>
              </a:ext>
            </a:extLst>
          </p:cNvPr>
          <p:cNvSpPr txBox="1"/>
          <p:nvPr/>
        </p:nvSpPr>
        <p:spPr>
          <a:xfrm>
            <a:off x="271515" y="153858"/>
            <a:ext cx="11648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70AD47">
                    <a:lumMod val="50000"/>
                  </a:srgbClr>
                </a:solidFill>
              </a:rPr>
              <a:t>Mapeamento das iniciativas de Educação Financeira e Previdenciária nas EFPC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FE4279-CC3A-454B-B361-B35F4D426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227" y="1226386"/>
            <a:ext cx="2994125" cy="188569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17C4E2B-9410-4553-BD4D-E823EC3AC442}"/>
              </a:ext>
            </a:extLst>
          </p:cNvPr>
          <p:cNvSpPr txBox="1"/>
          <p:nvPr/>
        </p:nvSpPr>
        <p:spPr>
          <a:xfrm>
            <a:off x="4900299" y="778558"/>
            <a:ext cx="1989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70AD47">
                    <a:lumMod val="50000"/>
                  </a:srgbClr>
                </a:solidFill>
                <a:highlight>
                  <a:srgbClr val="FFFF00"/>
                </a:highlight>
              </a:rPr>
              <a:t>De Terceiros</a:t>
            </a:r>
          </a:p>
        </p:txBody>
      </p:sp>
    </p:spTree>
    <p:extLst>
      <p:ext uri="{BB962C8B-B14F-4D97-AF65-F5344CB8AC3E}">
        <p14:creationId xmlns:p14="http://schemas.microsoft.com/office/powerpoint/2010/main" val="37236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3CDF90-8211-416D-8C26-E7B55706DE88}"/>
              </a:ext>
            </a:extLst>
          </p:cNvPr>
          <p:cNvSpPr txBox="1"/>
          <p:nvPr/>
        </p:nvSpPr>
        <p:spPr>
          <a:xfrm>
            <a:off x="0" y="733368"/>
            <a:ext cx="11648969" cy="618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rgbClr val="374C1E"/>
                </a:solidFill>
              </a:rPr>
              <a:t>Participação das EFPC na pesquisa foi bastante </a:t>
            </a: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relevante;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Disponibilização de informações</a:t>
            </a:r>
            <a:r>
              <a:rPr lang="pt-BR" sz="1900" dirty="0">
                <a:solidFill>
                  <a:srgbClr val="374C1E"/>
                </a:solidFill>
              </a:rPr>
              <a:t> aos participantes pode ser considerada </a:t>
            </a: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elevada;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Disponibilização de simuladores</a:t>
            </a:r>
            <a:r>
              <a:rPr lang="pt-BR" sz="1900" dirty="0">
                <a:solidFill>
                  <a:srgbClr val="374C1E"/>
                </a:solidFill>
              </a:rPr>
              <a:t> aos participantes pode ser considerada </a:t>
            </a: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elevada</a:t>
            </a:r>
            <a:r>
              <a:rPr lang="pt-BR" sz="1900" dirty="0">
                <a:solidFill>
                  <a:srgbClr val="374C1E"/>
                </a:solidFill>
              </a:rPr>
              <a:t> (incentivo à sua utilização ainda possui espaço para melhora);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Monitoramento de renda dos participantes</a:t>
            </a:r>
            <a:r>
              <a:rPr lang="pt-BR" sz="1900" b="1" dirty="0">
                <a:solidFill>
                  <a:srgbClr val="374C1E"/>
                </a:solidFill>
              </a:rPr>
              <a:t> </a:t>
            </a:r>
            <a:r>
              <a:rPr lang="pt-BR" sz="1900" dirty="0">
                <a:solidFill>
                  <a:srgbClr val="374C1E"/>
                </a:solidFill>
              </a:rPr>
              <a:t>ainda é  </a:t>
            </a: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pouco praticado pelas EFPC</a:t>
            </a:r>
            <a:r>
              <a:rPr lang="pt-BR" sz="1900" dirty="0">
                <a:solidFill>
                  <a:srgbClr val="374C1E"/>
                </a:solidFill>
              </a:rPr>
              <a:t>;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rgbClr val="374C1E"/>
                </a:solidFill>
              </a:rPr>
              <a:t>De um universo total de aproximadamente 3,7 milhões de participantes (ativos e assistidos) das EFPC, </a:t>
            </a: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pelo menos 76% recebe algum tipo de ação educacional</a:t>
            </a:r>
            <a:r>
              <a:rPr lang="pt-BR" sz="1900" dirty="0">
                <a:solidFill>
                  <a:srgbClr val="374C1E"/>
                </a:solidFill>
              </a:rPr>
              <a:t> (das respondentes, </a:t>
            </a: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mais de 2,8 milhões (97%)</a:t>
            </a:r>
            <a:r>
              <a:rPr lang="pt-BR" sz="1900" dirty="0">
                <a:solidFill>
                  <a:srgbClr val="374C1E"/>
                </a:solidFill>
              </a:rPr>
              <a:t> de participantes estão abrangidos por esta temática;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rgbClr val="374C1E"/>
                </a:solidFill>
              </a:rPr>
              <a:t>EFPC tratam a educação previdenciária como tema </a:t>
            </a: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relevante</a:t>
            </a:r>
            <a:r>
              <a:rPr lang="pt-BR" sz="1900" dirty="0">
                <a:solidFill>
                  <a:srgbClr val="374C1E"/>
                </a:solidFill>
              </a:rPr>
              <a:t>, e pretendem oferecer ainda mais ações a seus participantes nos próximos anos;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b="1" dirty="0">
                <a:solidFill>
                  <a:srgbClr val="374C1E"/>
                </a:solidFill>
                <a:highlight>
                  <a:srgbClr val="FFFF00"/>
                </a:highlight>
              </a:rPr>
              <a:t>Novas tecnologias</a:t>
            </a:r>
            <a:r>
              <a:rPr lang="pt-BR" sz="1900" dirty="0">
                <a:solidFill>
                  <a:srgbClr val="374C1E"/>
                </a:solidFill>
              </a:rPr>
              <a:t> estão ganhando espaço no provimento de informações sobre os planos e de ações de educação previdenciária pelas EFPC, importantes para disseminar tal cultura e para possibilitar aos participantes a tomada de decisões financeiras e previdenciárias mais assertivas.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900" dirty="0">
              <a:solidFill>
                <a:srgbClr val="374C1E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CB54FC-1698-4900-8ADB-152D50449227}"/>
              </a:ext>
            </a:extLst>
          </p:cNvPr>
          <p:cNvSpPr txBox="1"/>
          <p:nvPr/>
        </p:nvSpPr>
        <p:spPr>
          <a:xfrm>
            <a:off x="271515" y="153858"/>
            <a:ext cx="1164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374C1E"/>
                </a:solidFill>
              </a:rPr>
              <a:t>Algumas conclusões da pesquisa</a:t>
            </a:r>
            <a:endParaRPr lang="pt-BR" sz="3600" dirty="0">
              <a:solidFill>
                <a:srgbClr val="374C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9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3CDF90-8211-416D-8C26-E7B55706DE88}"/>
              </a:ext>
            </a:extLst>
          </p:cNvPr>
          <p:cNvSpPr txBox="1"/>
          <p:nvPr/>
        </p:nvSpPr>
        <p:spPr>
          <a:xfrm>
            <a:off x="90747" y="1256988"/>
            <a:ext cx="11648969" cy="344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374C1E"/>
                </a:solidFill>
              </a:rPr>
              <a:t>Como resultado dos estudos e da pesquisa junto às EFPC, a </a:t>
            </a:r>
            <a:r>
              <a:rPr lang="pt-BR" sz="2400" dirty="0" err="1">
                <a:solidFill>
                  <a:srgbClr val="374C1E"/>
                </a:solidFill>
              </a:rPr>
              <a:t>Previc</a:t>
            </a:r>
            <a:r>
              <a:rPr lang="pt-BR" sz="2400" dirty="0">
                <a:solidFill>
                  <a:srgbClr val="374C1E"/>
                </a:solidFill>
              </a:rPr>
              <a:t> e a SURPC/SPREV desenvolverão ao longo de 2022 um </a:t>
            </a:r>
            <a:r>
              <a:rPr lang="pt-BR" sz="2400" b="1" dirty="0">
                <a:solidFill>
                  <a:srgbClr val="374C1E"/>
                </a:solidFill>
                <a:highlight>
                  <a:srgbClr val="FFFF00"/>
                </a:highlight>
              </a:rPr>
              <a:t>guia de melhores práticas em educação previdenciária para o segmento fechado de previdência complementar</a:t>
            </a:r>
            <a:r>
              <a:rPr lang="pt-BR" sz="2400" dirty="0">
                <a:solidFill>
                  <a:srgbClr val="374C1E"/>
                </a:solidFill>
              </a:rPr>
              <a:t>, por meio do qual esperam elevar ainda mais a disseminação do assunto junto aos fundos de pensão e seus participantes.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374C1E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3595C2-E40D-478F-9307-9124207AAFE2}"/>
              </a:ext>
            </a:extLst>
          </p:cNvPr>
          <p:cNvSpPr txBox="1"/>
          <p:nvPr/>
        </p:nvSpPr>
        <p:spPr>
          <a:xfrm>
            <a:off x="271515" y="300816"/>
            <a:ext cx="1164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374C1E"/>
                </a:solidFill>
              </a:rPr>
              <a:t>Encaminhamentos</a:t>
            </a:r>
            <a:endParaRPr lang="pt-BR" sz="3600" dirty="0">
              <a:solidFill>
                <a:srgbClr val="374C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19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2CC05A-C60E-4188-96E0-846F6AA895E8}"/>
              </a:ext>
            </a:extLst>
          </p:cNvPr>
          <p:cNvSpPr txBox="1"/>
          <p:nvPr/>
        </p:nvSpPr>
        <p:spPr>
          <a:xfrm>
            <a:off x="1431636" y="2090172"/>
            <a:ext cx="9637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374C1E"/>
                </a:solidFill>
              </a:rPr>
              <a:t>A SURPC/SPREV e a </a:t>
            </a:r>
            <a:r>
              <a:rPr lang="pt-BR" sz="2800" dirty="0" err="1">
                <a:solidFill>
                  <a:srgbClr val="374C1E"/>
                </a:solidFill>
              </a:rPr>
              <a:t>Previc</a:t>
            </a:r>
            <a:r>
              <a:rPr lang="pt-BR" sz="2800" dirty="0">
                <a:solidFill>
                  <a:srgbClr val="374C1E"/>
                </a:solidFill>
              </a:rPr>
              <a:t> agradecem as entidades pela participação na pesquisa e nesta </a:t>
            </a:r>
            <a:r>
              <a:rPr lang="pt-BR" sz="2800" i="1" dirty="0" err="1">
                <a:solidFill>
                  <a:srgbClr val="374C1E"/>
                </a:solidFill>
              </a:rPr>
              <a:t>live</a:t>
            </a:r>
            <a:r>
              <a:rPr lang="pt-BR" sz="2800" dirty="0">
                <a:solidFill>
                  <a:srgbClr val="374C1E"/>
                </a:solidFill>
              </a:rPr>
              <a:t>!</a:t>
            </a:r>
          </a:p>
          <a:p>
            <a:pPr algn="ctr"/>
            <a:endParaRPr lang="pt-BR" sz="2800" dirty="0">
              <a:solidFill>
                <a:srgbClr val="374C1E"/>
              </a:solidFill>
            </a:endParaRPr>
          </a:p>
          <a:p>
            <a:pPr algn="ctr"/>
            <a:r>
              <a:rPr lang="pt-BR" sz="2800" dirty="0">
                <a:solidFill>
                  <a:srgbClr val="374C1E"/>
                </a:solidFill>
              </a:rPr>
              <a:t> Informações adicionais:</a:t>
            </a:r>
          </a:p>
          <a:p>
            <a:pPr algn="ctr"/>
            <a:r>
              <a:rPr lang="pt-BR" sz="2800" b="1" dirty="0">
                <a:solidFill>
                  <a:srgbClr val="374C1E"/>
                </a:solidFill>
                <a:hlinkClick r:id="rId2"/>
              </a:rPr>
              <a:t>surpc.eduprev@economia.gov.br</a:t>
            </a:r>
            <a:endParaRPr lang="pt-BR" sz="2800" b="1" dirty="0">
              <a:solidFill>
                <a:srgbClr val="374C1E"/>
              </a:solidFill>
            </a:endParaRPr>
          </a:p>
          <a:p>
            <a:pPr algn="ctr"/>
            <a:r>
              <a:rPr lang="pt-BR" sz="2800" b="1" u="sng" dirty="0">
                <a:solidFill>
                  <a:schemeClr val="accent1"/>
                </a:solidFill>
              </a:rPr>
              <a:t>previc.cgef@previc.gov.br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D1FAEE-FBA0-4E4B-8D82-3D440616C40D}"/>
              </a:ext>
            </a:extLst>
          </p:cNvPr>
          <p:cNvSpPr txBox="1"/>
          <p:nvPr/>
        </p:nvSpPr>
        <p:spPr>
          <a:xfrm>
            <a:off x="271515" y="1117245"/>
            <a:ext cx="1164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374C1E"/>
                </a:solidFill>
              </a:rPr>
              <a:t>Obrigado!</a:t>
            </a:r>
            <a:endParaRPr lang="pt-BR" sz="3600" dirty="0">
              <a:solidFill>
                <a:srgbClr val="374C1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6B3C5E-D050-4270-95C9-C48AEB0682C6}"/>
              </a:ext>
            </a:extLst>
          </p:cNvPr>
          <p:cNvSpPr txBox="1"/>
          <p:nvPr/>
        </p:nvSpPr>
        <p:spPr>
          <a:xfrm>
            <a:off x="0" y="5589960"/>
            <a:ext cx="12218504" cy="810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5DF11C22-C9E3-44AA-95DA-07B9FA4A0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28" y="5593784"/>
            <a:ext cx="3181794" cy="790685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624BD4C2-F9B7-4810-AC29-46D3B08F9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64" y="5712005"/>
            <a:ext cx="1787436" cy="5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2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34629" y="147533"/>
            <a:ext cx="10388363" cy="99050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dirty="0">
                <a:solidFill>
                  <a:srgbClr val="70AD47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PANORAMA DO SISTEMA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Previdência Complementar Fechada – set/2021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>
              <a:solidFill>
                <a:srgbClr val="076D45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1" y="1305350"/>
            <a:ext cx="9053150" cy="508016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22646" y="2619392"/>
            <a:ext cx="1728192" cy="99050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265</a:t>
            </a:r>
          </a:p>
          <a:p>
            <a:pPr algn="ctr">
              <a:defRPr/>
            </a:pPr>
            <a:r>
              <a:rPr lang="pt-BR" sz="40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EFPC </a:t>
            </a:r>
            <a:r>
              <a:rPr lang="pt-BR" sz="1800" dirty="0">
                <a:solidFill>
                  <a:srgbClr val="FFFF00"/>
                </a:solidFill>
                <a:cs typeface="Arial" panose="020B0604020202020204" pitchFamily="34" charset="0"/>
              </a:rPr>
              <a:t>em funcionamento</a:t>
            </a:r>
            <a:endParaRPr lang="pt-BR" sz="40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48769" y="2619392"/>
            <a:ext cx="2044061" cy="118813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rgbClr val="076D4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1.107</a:t>
            </a:r>
          </a:p>
          <a:p>
            <a:pPr algn="ctr">
              <a:defRPr/>
            </a:pPr>
            <a:r>
              <a:rPr lang="pt-BR" sz="4000" b="1" dirty="0">
                <a:solidFill>
                  <a:srgbClr val="076D4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Planos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951279" y="2619392"/>
            <a:ext cx="2515662" cy="1147188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lang="pt-BR" sz="36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1.14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tri Ativos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89955" y="1217262"/>
            <a:ext cx="648072" cy="44085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Light" panose="000004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271946" y="1797766"/>
            <a:ext cx="3168352" cy="28803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76D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7,9 milhões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9287337" y="2987262"/>
            <a:ext cx="3168352" cy="28803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76D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3,9 milhões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9255619" y="4424246"/>
            <a:ext cx="3168352" cy="28803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76D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milhões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886478" y="3395870"/>
            <a:ext cx="3168352" cy="449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Participantes e assistidos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(aposentados e pensionistas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886478" y="4800007"/>
            <a:ext cx="4305522" cy="449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Pessoas Designadas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(indicadas que podem ter direito a benefícios)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7886478" y="2244966"/>
            <a:ext cx="3168352" cy="29509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População abrangida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9242337" y="5631532"/>
            <a:ext cx="1552458" cy="28803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76D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3.330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7907932" y="5946269"/>
            <a:ext cx="2978038" cy="28803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Patrocinadores e Instituidores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B03BD3-D210-414A-94B8-CAF7D4D82BAD}"/>
              </a:ext>
            </a:extLst>
          </p:cNvPr>
          <p:cNvSpPr txBox="1"/>
          <p:nvPr/>
        </p:nvSpPr>
        <p:spPr>
          <a:xfrm>
            <a:off x="7820020" y="3867848"/>
            <a:ext cx="405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Benefícios pagos por ano: </a:t>
            </a:r>
            <a:r>
              <a:rPr lang="pt-BR" sz="2000" b="1" dirty="0">
                <a:solidFill>
                  <a:srgbClr val="076D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R$ 70 bilhões</a:t>
            </a:r>
          </a:p>
        </p:txBody>
      </p:sp>
      <p:sp>
        <p:nvSpPr>
          <p:cNvPr id="19" name="Espaço Reservado para Número de Slide 3">
            <a:extLst>
              <a:ext uri="{FF2B5EF4-FFF2-40B4-BE49-F238E27FC236}">
                <a16:creationId xmlns:a16="http://schemas.microsoft.com/office/drawing/2014/main" id="{467BAF22-4DC8-4C83-9354-C7E0F6D9A32C}"/>
              </a:ext>
            </a:extLst>
          </p:cNvPr>
          <p:cNvSpPr txBox="1">
            <a:spLocks/>
          </p:cNvSpPr>
          <p:nvPr/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8DC59B4-4DF2-4B1C-A40D-1FB66689E0E4}" type="slidenum">
              <a:rPr lang="pt-BR" smtClean="0">
                <a:solidFill>
                  <a:prstClr val="white"/>
                </a:solidFill>
                <a:latin typeface="Calibri" panose="020F0502020204030204"/>
              </a:rPr>
              <a:pPr algn="ctr">
                <a:defRPr/>
              </a:pPr>
              <a:t>2</a:t>
            </a:fld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940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5789955" y="1217262"/>
            <a:ext cx="648072" cy="44085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pt-BR" sz="1800" dirty="0">
              <a:solidFill>
                <a:srgbClr val="FFFF00"/>
              </a:solidFill>
              <a:latin typeface="Montserrat Light" panose="000004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271946" y="1797766"/>
            <a:ext cx="3168352" cy="28803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2000" b="1" dirty="0">
              <a:solidFill>
                <a:srgbClr val="076D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9287337" y="2987262"/>
            <a:ext cx="3168352" cy="28803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2000" b="1" dirty="0">
              <a:solidFill>
                <a:srgbClr val="076D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9255619" y="4424246"/>
            <a:ext cx="3168352" cy="28803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1800" b="1" dirty="0">
              <a:solidFill>
                <a:srgbClr val="076D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886478" y="3395870"/>
            <a:ext cx="3168352" cy="449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886478" y="4800007"/>
            <a:ext cx="4305522" cy="449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7886478" y="2244966"/>
            <a:ext cx="3168352" cy="29509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15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9242337" y="5631532"/>
            <a:ext cx="1552458" cy="28803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1800" b="1" dirty="0">
              <a:solidFill>
                <a:srgbClr val="076D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7907932" y="5946269"/>
            <a:ext cx="2978038" cy="28803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15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" name="Espaço Reservado para Número de Slide 3">
            <a:extLst>
              <a:ext uri="{FF2B5EF4-FFF2-40B4-BE49-F238E27FC236}">
                <a16:creationId xmlns:a16="http://schemas.microsoft.com/office/drawing/2014/main" id="{467BAF22-4DC8-4C83-9354-C7E0F6D9A32C}"/>
              </a:ext>
            </a:extLst>
          </p:cNvPr>
          <p:cNvSpPr txBox="1">
            <a:spLocks/>
          </p:cNvSpPr>
          <p:nvPr/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8DC59B4-4DF2-4B1C-A40D-1FB66689E0E4}" type="slidenum">
              <a:rPr lang="pt-BR" smtClean="0">
                <a:solidFill>
                  <a:prstClr val="white"/>
                </a:solidFill>
              </a:rPr>
              <a:pPr algn="ctr">
                <a:defRPr/>
              </a:pPr>
              <a:t>3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9C384707-1547-4F57-8EA9-F0EBE41EF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754" y="161038"/>
            <a:ext cx="1803343" cy="61853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F9B14EF-39C4-4827-8102-ED8E539E3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32" y="1941781"/>
            <a:ext cx="7247865" cy="443366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880E921-FA7C-45FE-9963-14FBF80F0A94}"/>
              </a:ext>
            </a:extLst>
          </p:cNvPr>
          <p:cNvSpPr txBox="1"/>
          <p:nvPr/>
        </p:nvSpPr>
        <p:spPr>
          <a:xfrm>
            <a:off x="2697166" y="1737191"/>
            <a:ext cx="2228753" cy="599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70AD47">
                    <a:lumMod val="50000"/>
                  </a:srgbClr>
                </a:solidFill>
                <a:cs typeface="Calibri" panose="020F0502020204030204" pitchFamily="34" charset="0"/>
              </a:rPr>
              <a:t>RENTABILIDADE</a:t>
            </a:r>
            <a:r>
              <a:rPr lang="en-US" sz="2400" b="1" dirty="0">
                <a:solidFill>
                  <a:srgbClr val="1F3864"/>
                </a:solidFill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	</a:t>
            </a:r>
            <a:endParaRPr lang="en-US" sz="26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07360085-87AB-44F4-A08B-33C32E930F97}"/>
              </a:ext>
            </a:extLst>
          </p:cNvPr>
          <p:cNvGrpSpPr/>
          <p:nvPr/>
        </p:nvGrpSpPr>
        <p:grpSpPr>
          <a:xfrm>
            <a:off x="7555253" y="1421741"/>
            <a:ext cx="4645489" cy="4978060"/>
            <a:chOff x="7822934" y="1608633"/>
            <a:chExt cx="4309322" cy="4738421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C5004C2A-86F3-4EBA-98C3-F6766D859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1467" r="53705"/>
            <a:stretch/>
          </p:blipFill>
          <p:spPr>
            <a:xfrm>
              <a:off x="7907932" y="2225449"/>
              <a:ext cx="4125887" cy="4121605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7F9AC22-3EC0-42FD-A255-CEF4364FBAAF}"/>
                </a:ext>
              </a:extLst>
            </p:cNvPr>
            <p:cNvSpPr txBox="1"/>
            <p:nvPr/>
          </p:nvSpPr>
          <p:spPr>
            <a:xfrm>
              <a:off x="7822934" y="1608633"/>
              <a:ext cx="4309322" cy="71584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40000" lnSpcReduction="20000"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en-US" sz="5000" b="1" dirty="0">
                  <a:solidFill>
                    <a:srgbClr val="70AD47">
                      <a:lumMod val="50000"/>
                    </a:srgbClr>
                  </a:solidFill>
                  <a:cs typeface="Calibri" panose="020F0502020204030204" pitchFamily="34" charset="0"/>
                </a:rPr>
                <a:t>EVOLUÇÃO TAXA  ADMINISTRAÇÃO 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en-US" sz="2600" b="1" dirty="0">
                  <a:solidFill>
                    <a:prstClr val="black"/>
                  </a:solidFill>
                  <a:latin typeface="Calibri Light" panose="020F0302020204030204"/>
                  <a:ea typeface="+mj-ea"/>
                  <a:cs typeface="+mj-cs"/>
                </a:rPr>
                <a:t>	</a:t>
              </a:r>
              <a:endParaRPr lang="en-US" sz="2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7B6345D-16F0-451F-B60B-AEF0685C59B7}"/>
              </a:ext>
            </a:extLst>
          </p:cNvPr>
          <p:cNvGrpSpPr/>
          <p:nvPr/>
        </p:nvGrpSpPr>
        <p:grpSpPr>
          <a:xfrm>
            <a:off x="520008" y="105627"/>
            <a:ext cx="6583070" cy="1347897"/>
            <a:chOff x="2895111" y="191262"/>
            <a:chExt cx="6583070" cy="1347897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4D91148-4C5D-4325-9041-E6EA5FE5E7B3}"/>
                </a:ext>
              </a:extLst>
            </p:cNvPr>
            <p:cNvSpPr txBox="1"/>
            <p:nvPr/>
          </p:nvSpPr>
          <p:spPr>
            <a:xfrm>
              <a:off x="2895111" y="389721"/>
              <a:ext cx="6583070" cy="1149438"/>
            </a:xfrm>
            <a:prstGeom prst="rect">
              <a:avLst/>
            </a:prstGeom>
          </p:spPr>
          <p:txBody>
            <a:bodyPr vert="horz" lIns="91440" tIns="45720" rIns="91440" bIns="45720" numCol="2" rtlCol="0" anchor="b">
              <a:no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pt-BR" sz="2000" dirty="0">
                  <a:solidFill>
                    <a:srgbClr val="0000CC"/>
                  </a:solidFill>
                  <a:ea typeface="Verdana" panose="020B0604030504040204" pitchFamily="34" charset="0"/>
                </a:rPr>
                <a:t>Poupança a longo prazo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pt-BR" sz="2000" dirty="0">
                  <a:solidFill>
                    <a:srgbClr val="0000CC"/>
                  </a:solidFill>
                  <a:ea typeface="Verdana" panose="020B0604030504040204" pitchFamily="34" charset="0"/>
                </a:rPr>
                <a:t>Sem fins lucrativos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pt-BR" sz="2000" dirty="0">
                  <a:solidFill>
                    <a:srgbClr val="0000CC"/>
                  </a:solidFill>
                  <a:ea typeface="Verdana" panose="020B0604030504040204" pitchFamily="34" charset="0"/>
                </a:rPr>
                <a:t>Governança compartilhada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pt-BR" sz="2000" dirty="0">
                  <a:solidFill>
                    <a:srgbClr val="0000CC"/>
                  </a:solidFill>
                  <a:ea typeface="Verdana" panose="020B0604030504040204" pitchFamily="34" charset="0"/>
                </a:rPr>
                <a:t>Transparência informações</a:t>
              </a:r>
              <a:endParaRPr lang="en-US" sz="2000" dirty="0">
                <a:solidFill>
                  <a:prstClr val="black"/>
                </a:solidFill>
                <a:ea typeface="+mj-ea"/>
                <a:cs typeface="+mj-cs"/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285B0C6-7FF0-428C-8BAF-401BFA93FDA0}"/>
                </a:ext>
              </a:extLst>
            </p:cNvPr>
            <p:cNvSpPr txBox="1"/>
            <p:nvPr/>
          </p:nvSpPr>
          <p:spPr>
            <a:xfrm>
              <a:off x="3048000" y="191262"/>
              <a:ext cx="6096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2000" b="1" dirty="0">
                  <a:solidFill>
                    <a:srgbClr val="0000CC"/>
                  </a:solidFill>
                  <a:ea typeface="Verdana" panose="020B0604030504040204" pitchFamily="34" charset="0"/>
                </a:rPr>
                <a:t>Características EFPC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89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1E5D6CB-D280-4667-A5D1-133EE2C19F15}"/>
              </a:ext>
            </a:extLst>
          </p:cNvPr>
          <p:cNvSpPr txBox="1"/>
          <p:nvPr/>
        </p:nvSpPr>
        <p:spPr>
          <a:xfrm>
            <a:off x="922585" y="254942"/>
            <a:ext cx="10985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70AD47">
                    <a:lumMod val="50000"/>
                  </a:srgbClr>
                </a:solidFill>
              </a:rPr>
              <a:t>CRESCIMENTO PLANOS CD: ACUMULAÇÃO EM CONTA INDIVIDUAL</a:t>
            </a:r>
          </a:p>
        </p:txBody>
      </p:sp>
      <p:pic>
        <p:nvPicPr>
          <p:cNvPr id="9" name="Imagem 8" descr="Gráfico, Gráfico de linhas&#10;&#10;Descrição gerada automaticamente">
            <a:extLst>
              <a:ext uri="{FF2B5EF4-FFF2-40B4-BE49-F238E27FC236}">
                <a16:creationId xmlns:a16="http://schemas.microsoft.com/office/drawing/2014/main" id="{6E806D6B-96F2-4F44-B0F8-58389689D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734" r="3319" b="1757"/>
          <a:stretch/>
        </p:blipFill>
        <p:spPr bwMode="auto">
          <a:xfrm>
            <a:off x="110360" y="1093822"/>
            <a:ext cx="6905500" cy="527840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6934341" y="2536151"/>
            <a:ext cx="5175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5B9BD5">
                    <a:lumMod val="50000"/>
                  </a:srgbClr>
                </a:solidFill>
              </a:rPr>
              <a:t>Planos CD requerem </a:t>
            </a:r>
            <a:r>
              <a:rPr lang="pt-BR" b="1" dirty="0">
                <a:solidFill>
                  <a:srgbClr val="5B9BD5">
                    <a:lumMod val="50000"/>
                  </a:srgbClr>
                </a:solidFill>
              </a:rPr>
              <a:t>transparência nas informações: </a:t>
            </a:r>
          </a:p>
          <a:p>
            <a:pPr algn="just"/>
            <a:endParaRPr lang="pt-BR" dirty="0">
              <a:solidFill>
                <a:srgbClr val="5B9BD5">
                  <a:lumMod val="50000"/>
                </a:srgbClr>
              </a:solidFill>
            </a:endParaRPr>
          </a:p>
          <a:p>
            <a:pPr marL="400050" indent="-400050" algn="just">
              <a:buFont typeface="+mj-lt"/>
              <a:buAutoNum type="alphaLcParenR"/>
            </a:pPr>
            <a:r>
              <a:rPr lang="pt-BR" b="1" dirty="0">
                <a:solidFill>
                  <a:srgbClr val="5B9BD5">
                    <a:lumMod val="50000"/>
                  </a:srgbClr>
                </a:solidFill>
              </a:rPr>
              <a:t>extratos financeiros atualizados</a:t>
            </a:r>
          </a:p>
          <a:p>
            <a:pPr marL="400050" indent="-400050" algn="just">
              <a:buFont typeface="+mj-lt"/>
              <a:buAutoNum type="alphaLcParenR"/>
            </a:pPr>
            <a:r>
              <a:rPr lang="pt-BR" b="1" dirty="0">
                <a:solidFill>
                  <a:srgbClr val="5B9BD5">
                    <a:lumMod val="50000"/>
                  </a:srgbClr>
                </a:solidFill>
              </a:rPr>
              <a:t>projeções valores futuros de benefícios (simuladores/monitoramento de renda)</a:t>
            </a:r>
          </a:p>
          <a:p>
            <a:pPr marL="400050" indent="-400050" algn="just">
              <a:buFont typeface="+mj-lt"/>
              <a:buAutoNum type="alphaLcParenR"/>
            </a:pPr>
            <a:r>
              <a:rPr lang="pt-BR" b="1" dirty="0">
                <a:solidFill>
                  <a:srgbClr val="5B9BD5">
                    <a:lumMod val="50000"/>
                  </a:srgbClr>
                </a:solidFill>
              </a:rPr>
              <a:t>forma recebimento benefícios</a:t>
            </a:r>
          </a:p>
          <a:p>
            <a:pPr marL="400050" indent="-400050" algn="just">
              <a:buFont typeface="+mj-lt"/>
              <a:buAutoNum type="alphaLcParenR"/>
            </a:pPr>
            <a:r>
              <a:rPr lang="pt-BR" b="1" dirty="0">
                <a:solidFill>
                  <a:srgbClr val="5B9BD5">
                    <a:lumMod val="50000"/>
                  </a:srgbClr>
                </a:solidFill>
              </a:rPr>
              <a:t>rentabilidades</a:t>
            </a:r>
          </a:p>
          <a:p>
            <a:pPr marL="400050" indent="-400050" algn="just">
              <a:buFont typeface="+mj-lt"/>
              <a:buAutoNum type="alphaLcParenR"/>
            </a:pPr>
            <a:r>
              <a:rPr lang="pt-BR" b="1" dirty="0">
                <a:solidFill>
                  <a:srgbClr val="5B9BD5">
                    <a:lumMod val="50000"/>
                  </a:srgbClr>
                </a:solidFill>
              </a:rPr>
              <a:t>custos administrativos </a:t>
            </a:r>
          </a:p>
          <a:p>
            <a:pPr algn="just"/>
            <a:endParaRPr lang="pt-BR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C921B7D-8556-4DE5-8AD9-DD0BCB739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64" y="0"/>
            <a:ext cx="1787436" cy="566747"/>
          </a:xfrm>
          <a:prstGeom prst="rect">
            <a:avLst/>
          </a:prstGeom>
        </p:spPr>
      </p:pic>
      <p:sp>
        <p:nvSpPr>
          <p:cNvPr id="10" name="Espaço Reservado para Número de Slide 3">
            <a:extLst>
              <a:ext uri="{FF2B5EF4-FFF2-40B4-BE49-F238E27FC236}">
                <a16:creationId xmlns:a16="http://schemas.microsoft.com/office/drawing/2014/main" id="{E67827C9-A640-4C97-82CB-637EA0298AB2}"/>
              </a:ext>
            </a:extLst>
          </p:cNvPr>
          <p:cNvSpPr txBox="1">
            <a:spLocks/>
          </p:cNvSpPr>
          <p:nvPr/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8DC59B4-4DF2-4B1C-A40D-1FB66689E0E4}" type="slidenum">
              <a:rPr lang="pt-BR" smtClean="0">
                <a:solidFill>
                  <a:prstClr val="white"/>
                </a:solidFill>
                <a:latin typeface="Calibri" panose="020F0502020204030204"/>
              </a:rPr>
              <a:pPr algn="ctr">
                <a:defRPr/>
              </a:pPr>
              <a:t>4</a:t>
            </a:fld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846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304451" y="-6227"/>
            <a:ext cx="9144000" cy="23876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791636" y="232108"/>
            <a:ext cx="9144000" cy="1655762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4CFDA8-919E-40B2-AC0D-3F746847856C}"/>
              </a:ext>
            </a:extLst>
          </p:cNvPr>
          <p:cNvSpPr txBox="1"/>
          <p:nvPr/>
        </p:nvSpPr>
        <p:spPr>
          <a:xfrm>
            <a:off x="1534886" y="141722"/>
            <a:ext cx="8303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70AD47">
                    <a:lumMod val="50000"/>
                  </a:srgbClr>
                </a:solidFill>
              </a:rPr>
              <a:t>DESAFIOS DEMOGRÁFICOS - IMPACTOS NA PREVIDÊNCIA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0" y="695123"/>
            <a:ext cx="12192001" cy="5705678"/>
            <a:chOff x="120302" y="1456317"/>
            <a:chExt cx="11631606" cy="4327059"/>
          </a:xfrm>
        </p:grpSpPr>
        <p:grpSp>
          <p:nvGrpSpPr>
            <p:cNvPr id="7" name="Agrupar 6"/>
            <p:cNvGrpSpPr/>
            <p:nvPr/>
          </p:nvGrpSpPr>
          <p:grpSpPr>
            <a:xfrm>
              <a:off x="312710" y="1456317"/>
              <a:ext cx="11291460" cy="4327059"/>
              <a:chOff x="312710" y="1342130"/>
              <a:chExt cx="11291460" cy="4327059"/>
            </a:xfrm>
          </p:grpSpPr>
          <p:grpSp>
            <p:nvGrpSpPr>
              <p:cNvPr id="14" name="Agrupar 13">
                <a:extLst>
                  <a:ext uri="{FF2B5EF4-FFF2-40B4-BE49-F238E27FC236}">
                    <a16:creationId xmlns:a16="http://schemas.microsoft.com/office/drawing/2014/main" id="{F05D34FE-C6B3-4AFE-A6B7-3A262AC74D12}"/>
                  </a:ext>
                </a:extLst>
              </p:cNvPr>
              <p:cNvGrpSpPr/>
              <p:nvPr/>
            </p:nvGrpSpPr>
            <p:grpSpPr>
              <a:xfrm>
                <a:off x="312710" y="1753960"/>
                <a:ext cx="11291460" cy="3915229"/>
                <a:chOff x="791683" y="2079171"/>
                <a:chExt cx="10608633" cy="3245990"/>
              </a:xfrm>
            </p:grpSpPr>
            <p:pic>
              <p:nvPicPr>
                <p:cNvPr id="8" name="Imagem 7">
                  <a:extLst>
                    <a:ext uri="{FF2B5EF4-FFF2-40B4-BE49-F238E27FC236}">
                      <a16:creationId xmlns:a16="http://schemas.microsoft.com/office/drawing/2014/main" id="{12F4C3DF-7213-4C03-9CA9-72AEF00486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7" t="10591" r="917" b="2088"/>
                <a:stretch/>
              </p:blipFill>
              <p:spPr bwMode="auto">
                <a:xfrm>
                  <a:off x="791683" y="2446142"/>
                  <a:ext cx="3476912" cy="27885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" name="Imagem 8">
                  <a:extLst>
                    <a:ext uri="{FF2B5EF4-FFF2-40B4-BE49-F238E27FC236}">
                      <a16:creationId xmlns:a16="http://schemas.microsoft.com/office/drawing/2014/main" id="{55CE07DE-5207-456F-960C-D1D2ABE525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3" t="9603" r="2778" b="799"/>
                <a:stretch/>
              </p:blipFill>
              <p:spPr bwMode="auto">
                <a:xfrm>
                  <a:off x="4532051" y="2079171"/>
                  <a:ext cx="3476913" cy="324599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Imagem 9" descr="Gráfico, Gráfico de barras&#10;&#10;Descrição gerada automaticamente">
                  <a:extLst>
                    <a:ext uri="{FF2B5EF4-FFF2-40B4-BE49-F238E27FC236}">
                      <a16:creationId xmlns:a16="http://schemas.microsoft.com/office/drawing/2014/main" id="{C3D5F40A-FABA-40B0-A0EE-A143689FF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11" t="9783" r="5797" b="1795"/>
                <a:stretch/>
              </p:blipFill>
              <p:spPr>
                <a:xfrm>
                  <a:off x="8272420" y="2079171"/>
                  <a:ext cx="3127896" cy="3245990"/>
                </a:xfrm>
                <a:prstGeom prst="rect">
                  <a:avLst/>
                </a:prstGeom>
              </p:spPr>
            </p:pic>
          </p:grpSp>
          <p:sp>
            <p:nvSpPr>
              <p:cNvPr id="6" name="CaixaDeTexto 5"/>
              <p:cNvSpPr txBox="1"/>
              <p:nvPr/>
            </p:nvSpPr>
            <p:spPr>
              <a:xfrm>
                <a:off x="2097175" y="1356759"/>
                <a:ext cx="945931" cy="277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prstClr val="black"/>
                    </a:solidFill>
                  </a:rPr>
                  <a:t>1980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5994950" y="1362280"/>
                <a:ext cx="945931" cy="277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prstClr val="black"/>
                    </a:solidFill>
                  </a:rPr>
                  <a:t>2020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9822915" y="1342130"/>
                <a:ext cx="728442" cy="277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prstClr val="black"/>
                    </a:solidFill>
                  </a:rPr>
                  <a:t>2060</a:t>
                </a:r>
              </a:p>
            </p:txBody>
          </p:sp>
        </p:grpSp>
        <p:sp>
          <p:nvSpPr>
            <p:cNvPr id="13" name="Retângulo 12"/>
            <p:cNvSpPr/>
            <p:nvPr/>
          </p:nvSpPr>
          <p:spPr>
            <a:xfrm>
              <a:off x="120302" y="1949335"/>
              <a:ext cx="11631606" cy="1184577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20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017010-B15E-420A-8998-F5E8C05559DF}"/>
              </a:ext>
            </a:extLst>
          </p:cNvPr>
          <p:cNvSpPr txBox="1"/>
          <p:nvPr/>
        </p:nvSpPr>
        <p:spPr>
          <a:xfrm>
            <a:off x="1895417" y="1059949"/>
            <a:ext cx="1519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FF0000"/>
                </a:solidFill>
              </a:rPr>
              <a:t>4% &gt; 65 ANOS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BFA690-CECF-41D5-9F2C-529271E58A11}"/>
              </a:ext>
            </a:extLst>
          </p:cNvPr>
          <p:cNvSpPr txBox="1"/>
          <p:nvPr/>
        </p:nvSpPr>
        <p:spPr>
          <a:xfrm>
            <a:off x="5904298" y="1027396"/>
            <a:ext cx="1498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FF0000"/>
                </a:solidFill>
              </a:rPr>
              <a:t>9,8% &gt; 65 ANOS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9B034A4-95C6-4F57-92D3-19C5E333B126}"/>
              </a:ext>
            </a:extLst>
          </p:cNvPr>
          <p:cNvSpPr txBox="1"/>
          <p:nvPr/>
        </p:nvSpPr>
        <p:spPr>
          <a:xfrm>
            <a:off x="9804825" y="973428"/>
            <a:ext cx="17122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 </a:t>
            </a:r>
            <a:r>
              <a:rPr lang="pt-BR" sz="1500" b="1" dirty="0">
                <a:solidFill>
                  <a:srgbClr val="FF0000"/>
                </a:solidFill>
              </a:rPr>
              <a:t>25,5% &gt; 65 ANOS</a:t>
            </a:r>
          </a:p>
        </p:txBody>
      </p:sp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59FFE9E5-8080-4363-8DFF-56ABE03DB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64" y="0"/>
            <a:ext cx="1787436" cy="566747"/>
          </a:xfrm>
          <a:prstGeom prst="rect">
            <a:avLst/>
          </a:prstGeom>
        </p:spPr>
      </p:pic>
      <p:sp>
        <p:nvSpPr>
          <p:cNvPr id="21" name="Espaço Reservado para Número de Slide 3">
            <a:extLst>
              <a:ext uri="{FF2B5EF4-FFF2-40B4-BE49-F238E27FC236}">
                <a16:creationId xmlns:a16="http://schemas.microsoft.com/office/drawing/2014/main" id="{09E96C73-0370-43EE-B2BF-0E80A3C48FFC}"/>
              </a:ext>
            </a:extLst>
          </p:cNvPr>
          <p:cNvSpPr txBox="1">
            <a:spLocks/>
          </p:cNvSpPr>
          <p:nvPr/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8DC59B4-4DF2-4B1C-A40D-1FB66689E0E4}" type="slidenum">
              <a:rPr lang="pt-BR" smtClean="0">
                <a:solidFill>
                  <a:prstClr val="white"/>
                </a:solidFill>
                <a:latin typeface="Calibri" panose="020F0502020204030204"/>
              </a:rPr>
              <a:pPr algn="ctr">
                <a:defRPr/>
              </a:pPr>
              <a:t>5</a:t>
            </a:fld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80677" y="6501405"/>
            <a:ext cx="378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Fonte:  IBGE - Elaboração CGEF/</a:t>
            </a:r>
            <a:r>
              <a:rPr lang="pt-BR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Previc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01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%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4CFDA8-919E-40B2-AC0D-3F746847856C}"/>
              </a:ext>
            </a:extLst>
          </p:cNvPr>
          <p:cNvSpPr txBox="1"/>
          <p:nvPr/>
        </p:nvSpPr>
        <p:spPr>
          <a:xfrm>
            <a:off x="1072056" y="283717"/>
            <a:ext cx="90540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rgbClr val="70AD47">
                    <a:lumMod val="50000"/>
                  </a:srgbClr>
                </a:solidFill>
              </a:rPr>
              <a:t>PESQUISA BANCO CENTRAL - PLANEJAMENTO PARA APOSENTADORIA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20244EC-D0A4-4981-933A-8F4D56E251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0" y="745383"/>
            <a:ext cx="11447017" cy="5566046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4A4975A-1696-49BE-9C9C-FBDE179C3E91}"/>
              </a:ext>
            </a:extLst>
          </p:cNvPr>
          <p:cNvSpPr txBox="1"/>
          <p:nvPr/>
        </p:nvSpPr>
        <p:spPr>
          <a:xfrm>
            <a:off x="3593603" y="6157539"/>
            <a:ext cx="1682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5B9BD5">
                    <a:lumMod val="50000"/>
                  </a:srgbClr>
                </a:solidFill>
              </a:rPr>
              <a:t>Ano base - 2015</a:t>
            </a:r>
            <a:endParaRPr lang="pt-BR" sz="1400" dirty="0">
              <a:solidFill>
                <a:prstClr val="black"/>
              </a:solidFill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977E4BBB-1958-4A0D-AAF4-C84C9C584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64" y="0"/>
            <a:ext cx="1787436" cy="566747"/>
          </a:xfrm>
          <a:prstGeom prst="rect">
            <a:avLst/>
          </a:prstGeom>
        </p:spPr>
      </p:pic>
      <p:sp>
        <p:nvSpPr>
          <p:cNvPr id="10" name="Espaço Reservado para Número de Slide 3">
            <a:extLst>
              <a:ext uri="{FF2B5EF4-FFF2-40B4-BE49-F238E27FC236}">
                <a16:creationId xmlns:a16="http://schemas.microsoft.com/office/drawing/2014/main" id="{23DA0B44-480B-4997-92C0-1F8F1439CCA2}"/>
              </a:ext>
            </a:extLst>
          </p:cNvPr>
          <p:cNvSpPr txBox="1">
            <a:spLocks/>
          </p:cNvSpPr>
          <p:nvPr/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8DC59B4-4DF2-4B1C-A40D-1FB66689E0E4}" type="slidenum">
              <a:rPr lang="pt-BR" smtClean="0">
                <a:solidFill>
                  <a:prstClr val="white"/>
                </a:solidFill>
                <a:latin typeface="Calibri" panose="020F0502020204030204"/>
              </a:rPr>
              <a:pPr algn="ctr">
                <a:defRPr/>
              </a:pPr>
              <a:t>6</a:t>
            </a:fld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647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1E5D6CB-D280-4667-A5D1-133EE2C19F15}"/>
              </a:ext>
            </a:extLst>
          </p:cNvPr>
          <p:cNvSpPr txBox="1"/>
          <p:nvPr/>
        </p:nvSpPr>
        <p:spPr>
          <a:xfrm>
            <a:off x="1936442" y="44846"/>
            <a:ext cx="79810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70AD47">
                    <a:lumMod val="50000"/>
                  </a:srgbClr>
                </a:solidFill>
              </a:rPr>
              <a:t>ATORES DO PROCESSO DE EDUCAÇÃO PREVIDENCIÁRIA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B42D78-5EC5-42C3-A5FF-C272F097A58D}"/>
              </a:ext>
            </a:extLst>
          </p:cNvPr>
          <p:cNvSpPr txBox="1"/>
          <p:nvPr/>
        </p:nvSpPr>
        <p:spPr>
          <a:xfrm>
            <a:off x="110694" y="566747"/>
            <a:ext cx="1197061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pt-BR" sz="2000" b="1" dirty="0">
                <a:solidFill>
                  <a:prstClr val="black"/>
                </a:solidFill>
                <a:ea typeface="Times New Roman" panose="02020603050405020304" pitchFamily="18" charset="0"/>
              </a:rPr>
              <a:t>Governo: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  <a:ea typeface="Times New Roman" panose="02020603050405020304" pitchFamily="18" charset="0"/>
              </a:rPr>
              <a:t>CNPC: </a:t>
            </a: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critérios e normas de regulação das entidades fechadas de previdência complementar – EFPC (fundos de pensão)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  <a:ea typeface="Times New Roman" panose="02020603050405020304" pitchFamily="18" charset="0"/>
              </a:rPr>
              <a:t>PREVIC: </a:t>
            </a: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orientação por guias de melhores práticas / relatórios que estimulam eficiência operacional EFPC / indução cultura da transparência informações / incentivo à poupança / participação ativa FBEF</a:t>
            </a:r>
          </a:p>
          <a:p>
            <a:pPr lvl="1" algn="just"/>
            <a:r>
              <a:rPr lang="pt-BR" sz="2000" b="1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  <a:ea typeface="Times New Roman" panose="02020603050405020304" pitchFamily="18" charset="0"/>
              </a:rPr>
              <a:t>SURPC</a:t>
            </a: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: formulador de políticas e normas / participação ativa FBEF / promoção e elaboração materiais de educação financeira e previdenciária / </a:t>
            </a:r>
            <a:r>
              <a:rPr lang="pt-BR" sz="2000" dirty="0"/>
              <a:t>parcerias para ações educacionais</a:t>
            </a:r>
            <a:endParaRPr lang="pt-BR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2000" b="1" dirty="0">
                <a:solidFill>
                  <a:prstClr val="black"/>
                </a:solidFill>
                <a:ea typeface="Times New Roman" panose="02020603050405020304" pitchFamily="18" charset="0"/>
              </a:rPr>
              <a:t>EFPC: </a:t>
            </a:r>
          </a:p>
          <a:p>
            <a:pPr marL="800100" lvl="1" indent="-342900" algn="just">
              <a:buFontTx/>
              <a:buChar char="-"/>
            </a:pPr>
            <a:r>
              <a:rPr lang="pt-BR" sz="2000" u="sng" dirty="0">
                <a:solidFill>
                  <a:prstClr val="black"/>
                </a:solidFill>
                <a:ea typeface="Times New Roman" panose="02020603050405020304" pitchFamily="18" charset="0"/>
              </a:rPr>
              <a:t>divulgação de informações</a:t>
            </a: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: rentabilidades, despesas administrativas, extratos, simuladores;</a:t>
            </a:r>
          </a:p>
          <a:p>
            <a:pPr marL="800100" lvl="1" indent="-342900" algn="just">
              <a:buFontTx/>
              <a:buChar char="-"/>
            </a:pPr>
            <a:r>
              <a:rPr lang="pt-BR" sz="2000" u="sng" dirty="0">
                <a:solidFill>
                  <a:prstClr val="black"/>
                </a:solidFill>
                <a:ea typeface="Times New Roman" panose="02020603050405020304" pitchFamily="18" charset="0"/>
              </a:rPr>
              <a:t>ações e materiais para promoção de educação previdenciária: </a:t>
            </a: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campanhas de adesão, preparação para aposentadoria, funcionamento do plano, benefícios de riscos, vantagens tributárias, etc.</a:t>
            </a:r>
          </a:p>
          <a:p>
            <a:pPr marL="342900" indent="-342900" algn="just">
              <a:buFont typeface="+mj-lt"/>
              <a:buAutoNum type="alphaLcParenR"/>
            </a:pPr>
            <a:endParaRPr lang="pt-BR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2000" b="1" dirty="0">
                <a:solidFill>
                  <a:prstClr val="black"/>
                </a:solidFill>
                <a:ea typeface="Times New Roman" panose="02020603050405020304" pitchFamily="18" charset="0"/>
              </a:rPr>
              <a:t>Patrocinadores: </a:t>
            </a: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promover ações de educação previdenciária e divulgar planos de benefício</a:t>
            </a:r>
          </a:p>
          <a:p>
            <a:pPr marL="342900" indent="-342900" algn="just">
              <a:buFont typeface="+mj-lt"/>
              <a:buAutoNum type="alphaLcParenR"/>
            </a:pPr>
            <a:endParaRPr lang="pt-BR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2000" b="1" dirty="0">
                <a:solidFill>
                  <a:prstClr val="black"/>
                </a:solidFill>
                <a:ea typeface="Calibri" panose="020F0502020204030204" pitchFamily="34" charset="0"/>
              </a:rPr>
              <a:t>Entidades de classe e setoriais:</a:t>
            </a:r>
            <a:r>
              <a:rPr lang="pt-BR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iniciativas conscientização sobre necessidade economizar para aposentadoria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LcParenR"/>
            </a:pPr>
            <a:endParaRPr lang="pt-BR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algn="just"/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7A287257-283C-48CD-9CED-CE7294AFA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64" y="0"/>
            <a:ext cx="1787436" cy="566747"/>
          </a:xfrm>
          <a:prstGeom prst="rect">
            <a:avLst/>
          </a:prstGeom>
        </p:spPr>
      </p:pic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42474869-C9E1-4A5B-AA19-36F3CC7A48DA}"/>
              </a:ext>
            </a:extLst>
          </p:cNvPr>
          <p:cNvSpPr txBox="1">
            <a:spLocks/>
          </p:cNvSpPr>
          <p:nvPr/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8DC59B4-4DF2-4B1C-A40D-1FB66689E0E4}" type="slidenum">
              <a:rPr lang="pt-BR" smtClean="0">
                <a:solidFill>
                  <a:prstClr val="white"/>
                </a:solidFill>
                <a:latin typeface="Calibri" panose="020F0502020204030204"/>
              </a:rPr>
              <a:pPr algn="ctr">
                <a:defRPr/>
              </a:pPr>
              <a:t>7</a:t>
            </a:fld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072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8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6A14D6-F95C-48AF-A035-373A5F3E1B7B}"/>
              </a:ext>
            </a:extLst>
          </p:cNvPr>
          <p:cNvSpPr txBox="1"/>
          <p:nvPr/>
        </p:nvSpPr>
        <p:spPr>
          <a:xfrm>
            <a:off x="271515" y="179112"/>
            <a:ext cx="11648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0AD47">
                    <a:lumMod val="50000"/>
                  </a:srgbClr>
                </a:solidFill>
              </a:rPr>
              <a:t>Mapeamento das iniciativas de Educação Financeira e Previdenciária nas EFPC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3CDF90-8211-416D-8C26-E7B55706DE88}"/>
              </a:ext>
            </a:extLst>
          </p:cNvPr>
          <p:cNvSpPr txBox="1"/>
          <p:nvPr/>
        </p:nvSpPr>
        <p:spPr>
          <a:xfrm>
            <a:off x="96007" y="1878868"/>
            <a:ext cx="63607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374C1E"/>
                </a:solidFill>
              </a:rPr>
              <a:t>Disponibilização de </a:t>
            </a:r>
            <a:r>
              <a:rPr lang="pt-BR" sz="2600" b="1" dirty="0">
                <a:solidFill>
                  <a:srgbClr val="374C1E"/>
                </a:solidFill>
                <a:highlight>
                  <a:srgbClr val="FFFF00"/>
                </a:highlight>
              </a:rPr>
              <a:t>questionário</a:t>
            </a:r>
            <a:r>
              <a:rPr lang="pt-BR" sz="2600" b="1" dirty="0">
                <a:solidFill>
                  <a:srgbClr val="374C1E"/>
                </a:solidFill>
              </a:rPr>
              <a:t> </a:t>
            </a:r>
            <a:r>
              <a:rPr lang="pt-BR" sz="2600" dirty="0">
                <a:solidFill>
                  <a:srgbClr val="374C1E"/>
                </a:solidFill>
              </a:rPr>
              <a:t>online às EFPC (16 a 30/09/2021);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374C1E"/>
                </a:solidFill>
              </a:rPr>
              <a:t>Elaboração </a:t>
            </a:r>
            <a:r>
              <a:rPr lang="pt-BR" sz="2600" b="1" dirty="0">
                <a:solidFill>
                  <a:srgbClr val="374C1E"/>
                </a:solidFill>
                <a:highlight>
                  <a:srgbClr val="FFFF00"/>
                </a:highlight>
              </a:rPr>
              <a:t>conjunta</a:t>
            </a:r>
            <a:r>
              <a:rPr lang="pt-BR" sz="2600" b="1" dirty="0">
                <a:solidFill>
                  <a:srgbClr val="374C1E"/>
                </a:solidFill>
              </a:rPr>
              <a:t> </a:t>
            </a:r>
            <a:r>
              <a:rPr lang="pt-BR" sz="2600" dirty="0">
                <a:solidFill>
                  <a:srgbClr val="374C1E"/>
                </a:solidFill>
              </a:rPr>
              <a:t>pela SURPC/SPREV e </a:t>
            </a:r>
            <a:r>
              <a:rPr lang="pt-BR" sz="2600" dirty="0" err="1">
                <a:solidFill>
                  <a:srgbClr val="374C1E"/>
                </a:solidFill>
              </a:rPr>
              <a:t>Previc</a:t>
            </a:r>
            <a:r>
              <a:rPr lang="pt-BR" sz="2600" dirty="0">
                <a:solidFill>
                  <a:srgbClr val="374C1E"/>
                </a:solidFill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374C1E"/>
                </a:solidFill>
              </a:rPr>
              <a:t>Intuito: aferir o </a:t>
            </a:r>
            <a:r>
              <a:rPr lang="pt-BR" sz="2600" b="1" dirty="0">
                <a:solidFill>
                  <a:srgbClr val="374C1E"/>
                </a:solidFill>
              </a:rPr>
              <a:t>nível de </a:t>
            </a:r>
            <a:r>
              <a:rPr lang="pt-BR" sz="2600" b="1" dirty="0">
                <a:solidFill>
                  <a:srgbClr val="374C1E"/>
                </a:solidFill>
                <a:highlight>
                  <a:srgbClr val="FFFF00"/>
                </a:highlight>
              </a:rPr>
              <a:t>participação</a:t>
            </a:r>
            <a:r>
              <a:rPr lang="pt-BR" sz="2600" b="1" dirty="0">
                <a:solidFill>
                  <a:srgbClr val="374C1E"/>
                </a:solidFill>
              </a:rPr>
              <a:t> </a:t>
            </a:r>
            <a:r>
              <a:rPr lang="pt-BR" sz="2600" dirty="0">
                <a:solidFill>
                  <a:srgbClr val="374C1E"/>
                </a:solidFill>
              </a:rPr>
              <a:t>dessas entidades no </a:t>
            </a:r>
            <a:r>
              <a:rPr lang="pt-BR" sz="2600" b="1" dirty="0">
                <a:solidFill>
                  <a:srgbClr val="374C1E"/>
                </a:solidFill>
              </a:rPr>
              <a:t>oferecimento </a:t>
            </a:r>
            <a:r>
              <a:rPr lang="pt-BR" sz="2600" dirty="0">
                <a:solidFill>
                  <a:srgbClr val="374C1E"/>
                </a:solidFill>
              </a:rPr>
              <a:t>de </a:t>
            </a:r>
            <a:r>
              <a:rPr lang="pt-BR" sz="2600" b="1" dirty="0">
                <a:solidFill>
                  <a:srgbClr val="374C1E"/>
                </a:solidFill>
                <a:highlight>
                  <a:srgbClr val="FFFF00"/>
                </a:highlight>
              </a:rPr>
              <a:t>ações</a:t>
            </a:r>
            <a:r>
              <a:rPr lang="pt-BR" sz="2600" b="1" dirty="0">
                <a:solidFill>
                  <a:srgbClr val="374C1E"/>
                </a:solidFill>
              </a:rPr>
              <a:t> de </a:t>
            </a:r>
            <a:r>
              <a:rPr lang="pt-BR" sz="2600" b="1" dirty="0">
                <a:solidFill>
                  <a:srgbClr val="374C1E"/>
                </a:solidFill>
                <a:highlight>
                  <a:srgbClr val="FFFF00"/>
                </a:highlight>
              </a:rPr>
              <a:t>educação</a:t>
            </a:r>
            <a:r>
              <a:rPr lang="pt-BR" sz="2600" b="1" dirty="0">
                <a:solidFill>
                  <a:srgbClr val="374C1E"/>
                </a:solidFill>
              </a:rPr>
              <a:t> financeira e </a:t>
            </a:r>
            <a:r>
              <a:rPr lang="pt-BR" sz="2600" b="1" dirty="0">
                <a:solidFill>
                  <a:srgbClr val="374C1E"/>
                </a:solidFill>
                <a:highlight>
                  <a:srgbClr val="FFFF00"/>
                </a:highlight>
              </a:rPr>
              <a:t>previdenciária</a:t>
            </a:r>
            <a:r>
              <a:rPr lang="pt-BR" sz="2600" dirty="0">
                <a:solidFill>
                  <a:srgbClr val="374C1E"/>
                </a:solidFill>
              </a:rPr>
              <a:t> aos participantes, bem como de </a:t>
            </a:r>
            <a:r>
              <a:rPr lang="pt-BR" sz="2600" b="1" dirty="0">
                <a:solidFill>
                  <a:srgbClr val="374C1E"/>
                </a:solidFill>
              </a:rPr>
              <a:t>informações </a:t>
            </a:r>
            <a:r>
              <a:rPr lang="pt-BR" sz="2600" dirty="0">
                <a:solidFill>
                  <a:srgbClr val="374C1E"/>
                </a:solidFill>
              </a:rPr>
              <a:t>referentes a seus planos de benefício.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362A03-4A8B-44A9-BC9A-69FAFE1D80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92" y="1383330"/>
            <a:ext cx="5594526" cy="48320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E5C927F-3D08-43CF-A48D-555BB02DB936}"/>
              </a:ext>
            </a:extLst>
          </p:cNvPr>
          <p:cNvSpPr txBox="1"/>
          <p:nvPr/>
        </p:nvSpPr>
        <p:spPr>
          <a:xfrm>
            <a:off x="3623322" y="6522117"/>
            <a:ext cx="2878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>
                <a:solidFill>
                  <a:srgbClr val="374C1E"/>
                </a:solidFill>
              </a:rPr>
              <a:t>* Base cadastral de agosto/2021.</a:t>
            </a:r>
          </a:p>
        </p:txBody>
      </p:sp>
    </p:spTree>
    <p:extLst>
      <p:ext uri="{BB962C8B-B14F-4D97-AF65-F5344CB8AC3E}">
        <p14:creationId xmlns:p14="http://schemas.microsoft.com/office/powerpoint/2010/main" val="81830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3CDF90-8211-416D-8C26-E7B55706DE88}"/>
              </a:ext>
            </a:extLst>
          </p:cNvPr>
          <p:cNvSpPr txBox="1"/>
          <p:nvPr/>
        </p:nvSpPr>
        <p:spPr>
          <a:xfrm>
            <a:off x="271515" y="1863585"/>
            <a:ext cx="11648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374C1E"/>
                </a:solidFill>
              </a:rPr>
              <a:t>16 perguntas</a:t>
            </a:r>
            <a:r>
              <a:rPr lang="pt-BR" sz="2800" dirty="0">
                <a:solidFill>
                  <a:srgbClr val="374C1E"/>
                </a:solidFill>
              </a:rPr>
              <a:t> em relação a: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rgbClr val="374C1E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374C1E"/>
                </a:solidFill>
              </a:rPr>
              <a:t>acesso a </a:t>
            </a: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extrato</a:t>
            </a:r>
            <a:r>
              <a:rPr lang="pt-BR" sz="2800" b="1" dirty="0">
                <a:solidFill>
                  <a:srgbClr val="374C1E"/>
                </a:solidFill>
              </a:rPr>
              <a:t> </a:t>
            </a:r>
            <a:r>
              <a:rPr lang="pt-BR" sz="2800" dirty="0">
                <a:solidFill>
                  <a:srgbClr val="374C1E"/>
                </a:solidFill>
              </a:rPr>
              <a:t>do plano de benefícios;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374C1E"/>
                </a:solidFill>
              </a:rPr>
              <a:t>acesso a </a:t>
            </a: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simuladores de benefícios</a:t>
            </a:r>
            <a:r>
              <a:rPr lang="pt-BR" sz="2800" b="1" dirty="0">
                <a:solidFill>
                  <a:srgbClr val="374C1E"/>
                </a:solidFill>
              </a:rPr>
              <a:t> </a:t>
            </a:r>
            <a:r>
              <a:rPr lang="pt-BR" sz="2800" dirty="0">
                <a:solidFill>
                  <a:srgbClr val="374C1E"/>
                </a:solidFill>
              </a:rPr>
              <a:t>e incentivo à utilização;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monitoramento ativo da renda projetada</a:t>
            </a:r>
            <a:r>
              <a:rPr lang="pt-BR" sz="2800" b="1" dirty="0">
                <a:solidFill>
                  <a:srgbClr val="374C1E"/>
                </a:solidFill>
              </a:rPr>
              <a:t> </a:t>
            </a:r>
            <a:r>
              <a:rPr lang="pt-BR" sz="2800" dirty="0">
                <a:solidFill>
                  <a:srgbClr val="374C1E"/>
                </a:solidFill>
              </a:rPr>
              <a:t>e incentivos ao aumento da poupança previdenciária;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374C1E"/>
                </a:solidFill>
              </a:rPr>
              <a:t>acesso ao Relatório Anual de Informações (</a:t>
            </a: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RAI</a:t>
            </a:r>
            <a:r>
              <a:rPr lang="pt-BR" sz="2800" dirty="0">
                <a:solidFill>
                  <a:srgbClr val="374C1E"/>
                </a:solidFill>
              </a:rPr>
              <a:t>);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374C1E"/>
                </a:solidFill>
              </a:rPr>
              <a:t>acesso ao Demonstrativo de Investimentos (</a:t>
            </a: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DI</a:t>
            </a:r>
            <a:r>
              <a:rPr lang="pt-BR" sz="2800" dirty="0">
                <a:solidFill>
                  <a:srgbClr val="374C1E"/>
                </a:solidFill>
              </a:rPr>
              <a:t>), e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ações</a:t>
            </a:r>
            <a:r>
              <a:rPr lang="pt-BR" sz="2800" b="1" dirty="0">
                <a:solidFill>
                  <a:srgbClr val="374C1E"/>
                </a:solidFill>
              </a:rPr>
              <a:t>/produtos</a:t>
            </a:r>
            <a:r>
              <a:rPr lang="pt-BR" sz="2800" dirty="0">
                <a:solidFill>
                  <a:srgbClr val="374C1E"/>
                </a:solidFill>
              </a:rPr>
              <a:t> de educação previdenciária (</a:t>
            </a: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próprias</a:t>
            </a:r>
            <a:r>
              <a:rPr lang="pt-BR" sz="2800" dirty="0">
                <a:solidFill>
                  <a:srgbClr val="374C1E"/>
                </a:solidFill>
              </a:rPr>
              <a:t> ou de </a:t>
            </a:r>
            <a:r>
              <a:rPr lang="pt-BR" sz="2800" b="1" dirty="0">
                <a:solidFill>
                  <a:srgbClr val="374C1E"/>
                </a:solidFill>
                <a:highlight>
                  <a:srgbClr val="FFFF00"/>
                </a:highlight>
              </a:rPr>
              <a:t>terceiros</a:t>
            </a:r>
            <a:r>
              <a:rPr lang="pt-BR" sz="2800" dirty="0">
                <a:solidFill>
                  <a:srgbClr val="374C1E"/>
                </a:solidFill>
              </a:rPr>
              <a:t>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23FA5A-DAB6-4410-802A-18DCFFC0F5CF}"/>
              </a:ext>
            </a:extLst>
          </p:cNvPr>
          <p:cNvSpPr txBox="1"/>
          <p:nvPr/>
        </p:nvSpPr>
        <p:spPr>
          <a:xfrm>
            <a:off x="271515" y="251829"/>
            <a:ext cx="11648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0AD47">
                    <a:lumMod val="50000"/>
                  </a:srgbClr>
                </a:solidFill>
              </a:rPr>
              <a:t>Mapeamento das iniciativas de Educação Financeira e Previdenciária nas EFPC</a:t>
            </a:r>
          </a:p>
        </p:txBody>
      </p:sp>
    </p:spTree>
    <p:extLst>
      <p:ext uri="{BB962C8B-B14F-4D97-AF65-F5344CB8AC3E}">
        <p14:creationId xmlns:p14="http://schemas.microsoft.com/office/powerpoint/2010/main" val="51253053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5992</TotalTime>
  <Words>1317</Words>
  <Application>Microsoft Office PowerPoint</Application>
  <PresentationFormat>Widescreen</PresentationFormat>
  <Paragraphs>157</Paragraphs>
  <Slides>19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Montserrat Light</vt:lpstr>
      <vt:lpstr>Times New Roman</vt:lpstr>
      <vt:lpstr>Wingdings</vt:lpstr>
      <vt:lpstr>Personalizar design</vt:lpstr>
      <vt:lpstr>Tema do Office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%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da Costa Zannon Carneiro</dc:creator>
  <cp:lastModifiedBy>Elaine Cavalcanti</cp:lastModifiedBy>
  <cp:revision>94</cp:revision>
  <dcterms:created xsi:type="dcterms:W3CDTF">2020-09-28T16:26:25Z</dcterms:created>
  <dcterms:modified xsi:type="dcterms:W3CDTF">2021-11-16T17:20:34Z</dcterms:modified>
</cp:coreProperties>
</file>