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9" y="4678529"/>
            <a:ext cx="11472909" cy="1139627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0" y="5910232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3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776749" y="4630995"/>
            <a:ext cx="974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/>
              <a:t>Previdência Complementar Aberta</a:t>
            </a:r>
            <a:endParaRPr lang="pt-BR" sz="2800" dirty="0"/>
          </a:p>
          <a:p>
            <a:r>
              <a:rPr lang="en-US" sz="1600" dirty="0">
                <a:solidFill>
                  <a:srgbClr val="374C1E"/>
                </a:solidFill>
              </a:rPr>
              <a:t>Diogo Jorge dos Santos</a:t>
            </a:r>
            <a:endParaRPr lang="pt-BR" sz="1600" dirty="0">
              <a:solidFill>
                <a:srgbClr val="374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61999" y="1917573"/>
            <a:ext cx="1066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contratar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Produtos</a:t>
            </a:r>
            <a:r>
              <a:rPr lang="en-US" dirty="0"/>
              <a:t> com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tributação</a:t>
            </a:r>
            <a:r>
              <a:rPr lang="en-US" dirty="0"/>
              <a:t> (PGBL e VGBL);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Não é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contribuir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mês</a:t>
            </a:r>
            <a:r>
              <a:rPr lang="en-US" dirty="0"/>
              <a:t>, 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dinheiro</a:t>
            </a:r>
            <a:r>
              <a:rPr lang="en-US" dirty="0"/>
              <a:t> no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for </a:t>
            </a:r>
            <a:r>
              <a:rPr lang="en-US" dirty="0" err="1"/>
              <a:t>possível</a:t>
            </a:r>
            <a:r>
              <a:rPr lang="en-US" dirty="0"/>
              <a:t> (mas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acumular</a:t>
            </a:r>
            <a:r>
              <a:rPr lang="en-US" dirty="0"/>
              <a:t>,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o </a:t>
            </a:r>
            <a:r>
              <a:rPr lang="en-US" dirty="0" err="1"/>
              <a:t>benefício</a:t>
            </a:r>
            <a:r>
              <a:rPr lang="en-US" dirty="0"/>
              <a:t> no final);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acumulados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parcelas</a:t>
            </a:r>
            <a:r>
              <a:rPr lang="en-US" dirty="0"/>
              <a:t> </a:t>
            </a:r>
            <a:r>
              <a:rPr lang="en-US" dirty="0" err="1"/>
              <a:t>mensais</a:t>
            </a:r>
            <a:r>
              <a:rPr lang="en-US" dirty="0"/>
              <a:t> (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determinado</a:t>
            </a:r>
            <a:r>
              <a:rPr lang="en-US" dirty="0"/>
              <a:t>)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</a:t>
            </a:r>
            <a:r>
              <a:rPr lang="en-US" dirty="0" err="1"/>
              <a:t>parcela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resgatar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acumulados</a:t>
            </a:r>
            <a:r>
              <a:rPr lang="en-US" dirty="0"/>
              <a:t> (</a:t>
            </a:r>
            <a:r>
              <a:rPr lang="en-US" dirty="0" err="1"/>
              <a:t>observados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prazos</a:t>
            </a:r>
            <a:r>
              <a:rPr lang="en-US" dirty="0"/>
              <a:t> de </a:t>
            </a:r>
            <a:r>
              <a:rPr lang="en-US" dirty="0" err="1"/>
              <a:t>carência</a:t>
            </a:r>
            <a:r>
              <a:rPr lang="en-US" dirty="0"/>
              <a:t> </a:t>
            </a:r>
            <a:r>
              <a:rPr lang="en-US" dirty="0" err="1"/>
              <a:t>definidos</a:t>
            </a:r>
            <a:r>
              <a:rPr lang="en-US" dirty="0"/>
              <a:t> no </a:t>
            </a:r>
            <a:r>
              <a:rPr lang="en-US" dirty="0" err="1"/>
              <a:t>plano</a:t>
            </a:r>
            <a:r>
              <a:rPr lang="en-US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Empresas</a:t>
            </a:r>
            <a:r>
              <a:rPr lang="en-US" dirty="0"/>
              <a:t> do </a:t>
            </a:r>
            <a:r>
              <a:rPr lang="en-US" dirty="0" err="1"/>
              <a:t>segmento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fins </a:t>
            </a:r>
            <a:r>
              <a:rPr lang="en-US" dirty="0" err="1"/>
              <a:t>lucrativos</a:t>
            </a:r>
            <a:r>
              <a:rPr lang="en-US" dirty="0"/>
              <a:t> e,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eventual </a:t>
            </a:r>
            <a:r>
              <a:rPr lang="en-US" dirty="0" err="1"/>
              <a:t>déficit</a:t>
            </a:r>
            <a:r>
              <a:rPr lang="en-US" dirty="0"/>
              <a:t>,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responsáveis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arcar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custos</a:t>
            </a:r>
            <a:r>
              <a:rPr lang="en-US" dirty="0"/>
              <a:t> das </a:t>
            </a:r>
            <a:r>
              <a:rPr lang="en-US" dirty="0" err="1"/>
              <a:t>obrigações</a:t>
            </a:r>
            <a:r>
              <a:rPr lang="en-US" dirty="0"/>
              <a:t> </a:t>
            </a:r>
            <a:r>
              <a:rPr lang="en-US" dirty="0" err="1"/>
              <a:t>assumidas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7" name="Picture 6" descr="Cadeia De Bloco, Dados, Registros, Conceito, Sistema">
            <a:extLst>
              <a:ext uri="{FF2B5EF4-FFF2-40B4-BE49-F238E27FC236}">
                <a16:creationId xmlns:a16="http://schemas.microsoft.com/office/drawing/2014/main" id="{2B42968A-8F9B-4670-9804-43E323EF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66843"/>
          <a:stretch/>
        </p:blipFill>
        <p:spPr bwMode="auto">
          <a:xfrm>
            <a:off x="0" y="0"/>
            <a:ext cx="12191999" cy="1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xágono 7">
            <a:extLst>
              <a:ext uri="{FF2B5EF4-FFF2-40B4-BE49-F238E27FC236}">
                <a16:creationId xmlns:a16="http://schemas.microsoft.com/office/drawing/2014/main" id="{CE6185D9-7FF8-40DA-B628-6411DEF5B8D1}"/>
              </a:ext>
            </a:extLst>
          </p:cNvPr>
          <p:cNvSpPr/>
          <p:nvPr/>
        </p:nvSpPr>
        <p:spPr>
          <a:xfrm>
            <a:off x="71717" y="132733"/>
            <a:ext cx="7171765" cy="1195782"/>
          </a:xfrm>
          <a:prstGeom prst="hexagon">
            <a:avLst>
              <a:gd name="adj" fmla="val 34491"/>
              <a:gd name="vf" fmla="val 115470"/>
            </a:avLst>
          </a:prstGeom>
          <a:gradFill flip="none" rotWithShape="1">
            <a:gsLst>
              <a:gs pos="95000">
                <a:srgbClr val="5C96AB">
                  <a:shade val="30000"/>
                  <a:satMod val="115000"/>
                </a:srgbClr>
              </a:gs>
              <a:gs pos="35000">
                <a:srgbClr val="5C96AB">
                  <a:shade val="67500"/>
                  <a:satMod val="115000"/>
                </a:srgbClr>
              </a:gs>
              <a:gs pos="0">
                <a:srgbClr val="2FBD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340761" y="346931"/>
            <a:ext cx="663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Previdência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Complementar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Aberta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9455" y="2148172"/>
            <a:ext cx="5698286" cy="36933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Os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finaceiros</a:t>
            </a:r>
            <a:r>
              <a:rPr lang="en-US" dirty="0"/>
              <a:t> </a:t>
            </a:r>
            <a:r>
              <a:rPr lang="en-US" dirty="0" err="1"/>
              <a:t>destinados</a:t>
            </a:r>
            <a:r>
              <a:rPr lang="en-US" dirty="0"/>
              <a:t> ao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alocados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Fundos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Constituído</a:t>
            </a:r>
            <a:r>
              <a:rPr lang="en-US" dirty="0"/>
              <a:t> – FIEs;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Podem ocorrer perdas, dada a possibilidade de realização de aplicações em investimentos de risco;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cobrado</a:t>
            </a:r>
            <a:r>
              <a:rPr lang="en-US" dirty="0"/>
              <a:t> </a:t>
            </a:r>
            <a:r>
              <a:rPr lang="en-US" dirty="0" err="1"/>
              <a:t>carregamento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entrada e/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saída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O </a:t>
            </a:r>
            <a:r>
              <a:rPr lang="en-US" dirty="0" err="1"/>
              <a:t>benefício</a:t>
            </a:r>
            <a:r>
              <a:rPr lang="en-US" dirty="0"/>
              <a:t> é </a:t>
            </a:r>
            <a:r>
              <a:rPr lang="en-US" dirty="0" err="1"/>
              <a:t>formado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valor </a:t>
            </a:r>
            <a:r>
              <a:rPr lang="en-US" dirty="0" err="1"/>
              <a:t>acumulado</a:t>
            </a:r>
            <a:r>
              <a:rPr lang="en-US" dirty="0"/>
              <a:t> das </a:t>
            </a:r>
            <a:r>
              <a:rPr lang="en-US" dirty="0" err="1"/>
              <a:t>contribuições</a:t>
            </a:r>
            <a:r>
              <a:rPr lang="en-US" dirty="0"/>
              <a:t> </a:t>
            </a:r>
            <a:r>
              <a:rPr lang="en-US" dirty="0" err="1"/>
              <a:t>acrescido</a:t>
            </a:r>
            <a:r>
              <a:rPr lang="en-US" dirty="0"/>
              <a:t> da </a:t>
            </a:r>
            <a:r>
              <a:rPr lang="en-US" dirty="0" err="1"/>
              <a:t>rentbilidade</a:t>
            </a:r>
            <a:r>
              <a:rPr lang="en-US" dirty="0"/>
              <a:t> dos </a:t>
            </a:r>
            <a:r>
              <a:rPr lang="en-US" dirty="0" err="1"/>
              <a:t>fundos</a:t>
            </a:r>
            <a:r>
              <a:rPr lang="en-U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6" descr="Cadeia De Bloco, Dados, Registros, Conceito, Sistema">
            <a:extLst>
              <a:ext uri="{FF2B5EF4-FFF2-40B4-BE49-F238E27FC236}">
                <a16:creationId xmlns:a16="http://schemas.microsoft.com/office/drawing/2014/main" id="{2B42968A-8F9B-4670-9804-43E323EF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66843"/>
          <a:stretch/>
        </p:blipFill>
        <p:spPr bwMode="auto">
          <a:xfrm>
            <a:off x="1" y="0"/>
            <a:ext cx="12191999" cy="1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CE6185D9-7FF8-40DA-B628-6411DEF5B8D1}"/>
              </a:ext>
            </a:extLst>
          </p:cNvPr>
          <p:cNvSpPr/>
          <p:nvPr/>
        </p:nvSpPr>
        <p:spPr>
          <a:xfrm>
            <a:off x="0" y="131708"/>
            <a:ext cx="5256584" cy="1195782"/>
          </a:xfrm>
          <a:prstGeom prst="hexagon">
            <a:avLst>
              <a:gd name="adj" fmla="val 34491"/>
              <a:gd name="vf" fmla="val 115470"/>
            </a:avLst>
          </a:prstGeom>
          <a:gradFill flip="none" rotWithShape="1">
            <a:gsLst>
              <a:gs pos="95000">
                <a:srgbClr val="5C96AB">
                  <a:shade val="30000"/>
                  <a:satMod val="115000"/>
                </a:srgbClr>
              </a:gs>
              <a:gs pos="35000">
                <a:srgbClr val="5C96AB">
                  <a:shade val="67500"/>
                  <a:satMod val="115000"/>
                </a:srgbClr>
              </a:gs>
              <a:gs pos="0">
                <a:srgbClr val="2FBD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493059" y="406433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Conhecendo</a:t>
            </a:r>
            <a:r>
              <a:rPr lang="en-US" sz="3600" dirty="0">
                <a:solidFill>
                  <a:schemeClr val="bg1"/>
                </a:solidFill>
              </a:rPr>
              <a:t> o Plano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96000" y="2148172"/>
            <a:ext cx="5926755" cy="25853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Não é </a:t>
            </a:r>
            <a:r>
              <a:rPr lang="en-US" dirty="0" err="1"/>
              <a:t>só</a:t>
            </a:r>
            <a:r>
              <a:rPr lang="en-US" dirty="0"/>
              <a:t> a </a:t>
            </a:r>
            <a:r>
              <a:rPr lang="en-US" dirty="0" err="1"/>
              <a:t>rentabilidade</a:t>
            </a:r>
            <a:r>
              <a:rPr lang="en-US" dirty="0"/>
              <a:t> do </a:t>
            </a:r>
            <a:r>
              <a:rPr lang="en-US" dirty="0" err="1"/>
              <a:t>fundo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importa</a:t>
            </a:r>
            <a:r>
              <a:rPr lang="en-US" dirty="0"/>
              <a:t>, o </a:t>
            </a:r>
            <a:r>
              <a:rPr lang="en-US" dirty="0" err="1"/>
              <a:t>benfício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forma de </a:t>
            </a:r>
            <a:r>
              <a:rPr lang="en-US" dirty="0" err="1"/>
              <a:t>renda</a:t>
            </a:r>
            <a:r>
              <a:rPr lang="en-US" dirty="0"/>
              <a:t> (</a:t>
            </a:r>
            <a:r>
              <a:rPr lang="en-US" dirty="0" err="1"/>
              <a:t>parcelas</a:t>
            </a:r>
            <a:r>
              <a:rPr lang="en-US" dirty="0"/>
              <a:t> </a:t>
            </a:r>
            <a:r>
              <a:rPr lang="en-US" dirty="0" err="1"/>
              <a:t>mensais</a:t>
            </a:r>
            <a:r>
              <a:rPr lang="en-US" dirty="0"/>
              <a:t>) é </a:t>
            </a:r>
            <a:r>
              <a:rPr lang="en-US" dirty="0" err="1"/>
              <a:t>calculado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dos </a:t>
            </a:r>
            <a:r>
              <a:rPr lang="en-US" dirty="0" err="1"/>
              <a:t>parâmetros</a:t>
            </a:r>
            <a:r>
              <a:rPr lang="en-US" dirty="0"/>
              <a:t> </a:t>
            </a:r>
            <a:r>
              <a:rPr lang="en-US" dirty="0" err="1"/>
              <a:t>definidos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contratação</a:t>
            </a:r>
            <a:r>
              <a:rPr lang="en-US" dirty="0"/>
              <a:t> do </a:t>
            </a:r>
            <a:r>
              <a:rPr lang="en-US" dirty="0" err="1"/>
              <a:t>plano</a:t>
            </a:r>
            <a:r>
              <a:rPr lang="en-US" dirty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Taxa de </a:t>
            </a:r>
            <a:r>
              <a:rPr lang="en-US" dirty="0" err="1"/>
              <a:t>Juros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err="1"/>
              <a:t>Tábua</a:t>
            </a:r>
            <a:r>
              <a:rPr lang="en-US" dirty="0"/>
              <a:t> </a:t>
            </a:r>
            <a:r>
              <a:rPr lang="en-US" dirty="0" err="1"/>
              <a:t>Biométrica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repasse</a:t>
            </a:r>
            <a:r>
              <a:rPr lang="en-US" dirty="0"/>
              <a:t> dos </a:t>
            </a:r>
            <a:r>
              <a:rPr lang="en-US" dirty="0" err="1"/>
              <a:t>lucros</a:t>
            </a:r>
            <a:r>
              <a:rPr lang="en-US" dirty="0"/>
              <a:t> </a:t>
            </a:r>
            <a:r>
              <a:rPr lang="en-US" dirty="0" err="1"/>
              <a:t>obtidos</a:t>
            </a:r>
            <a:r>
              <a:rPr lang="en-US" dirty="0"/>
              <a:t> com a </a:t>
            </a:r>
            <a:r>
              <a:rPr lang="en-US" dirty="0" err="1"/>
              <a:t>rentabilidade</a:t>
            </a:r>
            <a:r>
              <a:rPr lang="en-US" dirty="0"/>
              <a:t> do </a:t>
            </a:r>
            <a:r>
              <a:rPr lang="en-US" dirty="0" err="1"/>
              <a:t>fundo</a:t>
            </a:r>
            <a:r>
              <a:rPr lang="en-US" dirty="0"/>
              <a:t>  (</a:t>
            </a:r>
            <a:r>
              <a:rPr lang="en-US" dirty="0" err="1"/>
              <a:t>Reversão</a:t>
            </a:r>
            <a:r>
              <a:rPr lang="en-US" dirty="0"/>
              <a:t> de </a:t>
            </a:r>
            <a:r>
              <a:rPr lang="en-US" dirty="0" err="1"/>
              <a:t>Excedentes</a:t>
            </a:r>
            <a:r>
              <a:rPr lang="en-US" dirty="0"/>
              <a:t> Financeiros).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3341" y="5983434"/>
            <a:ext cx="11008659" cy="66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esses</a:t>
            </a:r>
            <a:r>
              <a:rPr lang="en-US" b="1" dirty="0"/>
              <a:t> </a:t>
            </a:r>
            <a:r>
              <a:rPr lang="en-US" b="1" dirty="0" err="1"/>
              <a:t>fatores</a:t>
            </a:r>
            <a:r>
              <a:rPr lang="en-US" b="1" dirty="0"/>
              <a:t> </a:t>
            </a:r>
            <a:r>
              <a:rPr lang="en-US" b="1" dirty="0" err="1"/>
              <a:t>devem</a:t>
            </a:r>
            <a:r>
              <a:rPr lang="en-US" b="1" dirty="0"/>
              <a:t>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levados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consideração</a:t>
            </a:r>
            <a:r>
              <a:rPr lang="en-US" b="1" dirty="0"/>
              <a:t> para a </a:t>
            </a:r>
            <a:r>
              <a:rPr lang="en-US" b="1" dirty="0" err="1"/>
              <a:t>escolha</a:t>
            </a:r>
            <a:r>
              <a:rPr lang="en-US" b="1" dirty="0"/>
              <a:t> do </a:t>
            </a:r>
            <a:r>
              <a:rPr lang="en-US" b="1" dirty="0" err="1"/>
              <a:t>plano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contratado</a:t>
            </a:r>
            <a:r>
              <a:rPr lang="en-US" b="1" dirty="0"/>
              <a:t>.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9102" y="1659700"/>
            <a:ext cx="4957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Período</a:t>
            </a:r>
            <a:r>
              <a:rPr lang="en-US" sz="2000" b="1" dirty="0">
                <a:solidFill>
                  <a:srgbClr val="C00000"/>
                </a:solidFill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</a:rPr>
              <a:t>Acumulação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96000" y="1659700"/>
            <a:ext cx="4957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Período</a:t>
            </a:r>
            <a:r>
              <a:rPr lang="en-US" sz="2000" b="1" dirty="0">
                <a:solidFill>
                  <a:srgbClr val="C00000"/>
                </a:solidFill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</a:rPr>
              <a:t>Recebimento</a:t>
            </a:r>
            <a:r>
              <a:rPr lang="en-US" sz="2000" b="1" dirty="0">
                <a:solidFill>
                  <a:srgbClr val="C00000"/>
                </a:solidFill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</a:rPr>
              <a:t>Renda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8258" y="2291128"/>
            <a:ext cx="5764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Pode ser total ou parcial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Período de Carência deve estar entre 60 dias e 60 meses (conforme definido no plano);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Não podem ser estipulados resgates com intervalo inferior ao estabelecido no plano, que deve estar compreendido entre 60 (sessenta) dias e 6 (seis) meses;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Deve ser efetuado até o 10° (décimo) dia útil subsequente ao protocolo da solicitação.</a:t>
            </a:r>
            <a:endParaRPr lang="en-US" sz="1600" dirty="0"/>
          </a:p>
        </p:txBody>
      </p:sp>
      <p:pic>
        <p:nvPicPr>
          <p:cNvPr id="6" name="Picture 6" descr="Cadeia De Bloco, Dados, Registros, Conceito, Sistema">
            <a:extLst>
              <a:ext uri="{FF2B5EF4-FFF2-40B4-BE49-F238E27FC236}">
                <a16:creationId xmlns:a16="http://schemas.microsoft.com/office/drawing/2014/main" id="{2B42968A-8F9B-4670-9804-43E323EF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66843"/>
          <a:stretch/>
        </p:blipFill>
        <p:spPr bwMode="auto">
          <a:xfrm>
            <a:off x="1" y="0"/>
            <a:ext cx="12191999" cy="1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CE6185D9-7FF8-40DA-B628-6411DEF5B8D1}"/>
              </a:ext>
            </a:extLst>
          </p:cNvPr>
          <p:cNvSpPr/>
          <p:nvPr/>
        </p:nvSpPr>
        <p:spPr>
          <a:xfrm>
            <a:off x="0" y="131708"/>
            <a:ext cx="5256584" cy="1195782"/>
          </a:xfrm>
          <a:prstGeom prst="hexagon">
            <a:avLst>
              <a:gd name="adj" fmla="val 34491"/>
              <a:gd name="vf" fmla="val 115470"/>
            </a:avLst>
          </a:prstGeom>
          <a:gradFill flip="none" rotWithShape="1">
            <a:gsLst>
              <a:gs pos="95000">
                <a:srgbClr val="5C96AB">
                  <a:shade val="30000"/>
                  <a:satMod val="115000"/>
                </a:srgbClr>
              </a:gs>
              <a:gs pos="35000">
                <a:srgbClr val="5C96AB">
                  <a:shade val="67500"/>
                  <a:satMod val="115000"/>
                </a:srgbClr>
              </a:gs>
              <a:gs pos="0">
                <a:srgbClr val="2FBD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493059" y="406433"/>
            <a:ext cx="457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Resgate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>
                <a:solidFill>
                  <a:schemeClr val="bg1"/>
                </a:solidFill>
              </a:rPr>
              <a:t>Portabilidade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67718" y="2291128"/>
            <a:ext cx="59267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Pode ser total ou parcial e entre planos da mesma natureza;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Período de carência de 60 dias. Inclusive entre pedidos de portabilidade (exceto para planos da mesma empresa, onde pode ser estabelecido prazo inferior);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Deve ser efetivada até o 10° (décimo) dia útil subsequente ao protocolo da solicitação;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No caso de portabilidade para outra empresa, deve haver documento expedido pela cessionária (empresa que irá receber os valores), contendo a data em que o plano receptor foi contratado e declaração de que não se opõe à portabilidade. Este documento pode ser enviado diretamente entre as EAPC.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9102" y="1771168"/>
            <a:ext cx="49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Resgate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50279" y="1712897"/>
            <a:ext cx="49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Portabilidade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9102" y="5995111"/>
            <a:ext cx="11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Regras</a:t>
            </a:r>
            <a:r>
              <a:rPr lang="en-US" b="1" dirty="0"/>
              <a:t> </a:t>
            </a:r>
            <a:r>
              <a:rPr lang="en-US" b="1" dirty="0" err="1"/>
              <a:t>aplicáveis</a:t>
            </a:r>
            <a:r>
              <a:rPr lang="en-US" b="1" dirty="0"/>
              <a:t> </a:t>
            </a:r>
            <a:r>
              <a:rPr lang="en-US" b="1" dirty="0" err="1"/>
              <a:t>aos</a:t>
            </a:r>
            <a:r>
              <a:rPr lang="en-US" b="1" dirty="0"/>
              <a:t> </a:t>
            </a:r>
            <a:r>
              <a:rPr lang="en-US" b="1" dirty="0" err="1"/>
              <a:t>planos</a:t>
            </a:r>
            <a:r>
              <a:rPr lang="en-US" b="1" dirty="0"/>
              <a:t> do </a:t>
            </a:r>
            <a:r>
              <a:rPr lang="en-US" b="1" dirty="0" err="1"/>
              <a:t>tipo</a:t>
            </a:r>
            <a:r>
              <a:rPr lang="en-US" b="1" dirty="0"/>
              <a:t> PGBL e VGBL,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possuem</a:t>
            </a:r>
            <a:r>
              <a:rPr lang="en-US" b="1" dirty="0"/>
              <a:t> </a:t>
            </a:r>
            <a:r>
              <a:rPr lang="en-US" b="1" dirty="0" err="1"/>
              <a:t>maior</a:t>
            </a:r>
            <a:r>
              <a:rPr lang="en-US" b="1" dirty="0"/>
              <a:t> </a:t>
            </a:r>
            <a:r>
              <a:rPr lang="en-US" b="1" dirty="0" err="1"/>
              <a:t>oferta</a:t>
            </a:r>
            <a:r>
              <a:rPr lang="en-US" b="1" dirty="0"/>
              <a:t> no </a:t>
            </a:r>
            <a:r>
              <a:rPr lang="en-US" b="1" dirty="0" err="1"/>
              <a:t>mercado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4073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36190" y="1416424"/>
            <a:ext cx="1066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Supervisão de Conduta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Os </a:t>
            </a:r>
            <a:r>
              <a:rPr lang="en-US" dirty="0" err="1"/>
              <a:t>planos</a:t>
            </a:r>
            <a:r>
              <a:rPr lang="en-US" dirty="0"/>
              <a:t> de </a:t>
            </a:r>
            <a:r>
              <a:rPr lang="en-US" dirty="0" err="1"/>
              <a:t>caráter</a:t>
            </a:r>
            <a:r>
              <a:rPr lang="en-US" dirty="0"/>
              <a:t> </a:t>
            </a:r>
            <a:r>
              <a:rPr lang="en-US" dirty="0" err="1"/>
              <a:t>previdenciário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comercializados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regulamentos</a:t>
            </a:r>
            <a:r>
              <a:rPr lang="en-US" dirty="0"/>
              <a:t> </a:t>
            </a:r>
            <a:r>
              <a:rPr lang="en-US" dirty="0" err="1"/>
              <a:t>terem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aprovados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SUSEP;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A SUSEP </a:t>
            </a:r>
            <a:r>
              <a:rPr lang="en-US" dirty="0" err="1"/>
              <a:t>monitora</a:t>
            </a:r>
            <a:r>
              <a:rPr lang="en-US" dirty="0"/>
              <a:t> dados de </a:t>
            </a:r>
            <a:r>
              <a:rPr lang="en-US" dirty="0" err="1"/>
              <a:t>reclamações</a:t>
            </a:r>
            <a:r>
              <a:rPr lang="en-US" dirty="0"/>
              <a:t> e </a:t>
            </a:r>
            <a:r>
              <a:rPr lang="en-US" dirty="0" err="1"/>
              <a:t>denúncias</a:t>
            </a:r>
            <a:r>
              <a:rPr lang="en-US" dirty="0"/>
              <a:t>,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, com vistas a </a:t>
            </a:r>
            <a:r>
              <a:rPr lang="en-US" dirty="0" err="1"/>
              <a:t>identificar</a:t>
            </a:r>
            <a:r>
              <a:rPr lang="en-US" dirty="0"/>
              <a:t> e </a:t>
            </a:r>
            <a:r>
              <a:rPr lang="en-US" dirty="0" err="1"/>
              <a:t>sanar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à </a:t>
            </a:r>
            <a:r>
              <a:rPr lang="en-US" dirty="0" err="1"/>
              <a:t>conduta</a:t>
            </a:r>
            <a:r>
              <a:rPr lang="en-US" dirty="0"/>
              <a:t> das </a:t>
            </a:r>
            <a:r>
              <a:rPr lang="en-US" dirty="0" err="1"/>
              <a:t>entidades</a:t>
            </a:r>
            <a:r>
              <a:rPr lang="en-US" dirty="0"/>
              <a:t> </a:t>
            </a:r>
            <a:r>
              <a:rPr lang="en-US" dirty="0" err="1"/>
              <a:t>supervisionadas</a:t>
            </a:r>
            <a:r>
              <a:rPr lang="en-US" dirty="0"/>
              <a:t> (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adequado</a:t>
            </a:r>
            <a:r>
              <a:rPr lang="en-US" dirty="0"/>
              <a:t> do </a:t>
            </a:r>
            <a:r>
              <a:rPr lang="en-US" dirty="0" err="1"/>
              <a:t>cliente</a:t>
            </a:r>
            <a:r>
              <a:rPr lang="en-US" dirty="0"/>
              <a:t>, </a:t>
            </a:r>
            <a:r>
              <a:rPr lang="en-US" dirty="0" err="1"/>
              <a:t>governança</a:t>
            </a:r>
            <a:r>
              <a:rPr lang="en-US" dirty="0"/>
              <a:t> e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internos</a:t>
            </a:r>
            <a:r>
              <a:rPr lang="en-US" dirty="0"/>
              <a:t>).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Supervisão </a:t>
            </a:r>
            <a:r>
              <a:rPr lang="en-US" dirty="0" err="1"/>
              <a:t>Prudencial</a:t>
            </a:r>
            <a:endParaRPr lang="en-US" dirty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742950" lvl="1" indent="-285750" algn="just">
              <a:buFontTx/>
              <a:buChar char="-"/>
            </a:pPr>
            <a:r>
              <a:rPr lang="en-US" dirty="0"/>
              <a:t>A SUSEP </a:t>
            </a:r>
            <a:r>
              <a:rPr lang="en-US" dirty="0" err="1"/>
              <a:t>acompanha</a:t>
            </a:r>
            <a:r>
              <a:rPr lang="en-US" dirty="0"/>
              <a:t> a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, </a:t>
            </a:r>
            <a:r>
              <a:rPr lang="en-US" dirty="0" err="1"/>
              <a:t>exigindo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tenham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provisionados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para </a:t>
            </a:r>
            <a:r>
              <a:rPr lang="en-US" dirty="0" err="1"/>
              <a:t>arcar</a:t>
            </a:r>
            <a:r>
              <a:rPr lang="en-US" dirty="0"/>
              <a:t> com 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obrigações</a:t>
            </a:r>
            <a:r>
              <a:rPr lang="en-US" dirty="0"/>
              <a:t>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6" name="Picture 6" descr="Cadeia De Bloco, Dados, Registros, Conceito, Sistema">
            <a:extLst>
              <a:ext uri="{FF2B5EF4-FFF2-40B4-BE49-F238E27FC236}">
                <a16:creationId xmlns:a16="http://schemas.microsoft.com/office/drawing/2014/main" id="{2B42968A-8F9B-4670-9804-43E323EF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66843"/>
          <a:stretch/>
        </p:blipFill>
        <p:spPr bwMode="auto">
          <a:xfrm>
            <a:off x="1" y="0"/>
            <a:ext cx="12191999" cy="1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CE6185D9-7FF8-40DA-B628-6411DEF5B8D1}"/>
              </a:ext>
            </a:extLst>
          </p:cNvPr>
          <p:cNvSpPr/>
          <p:nvPr/>
        </p:nvSpPr>
        <p:spPr>
          <a:xfrm>
            <a:off x="0" y="131708"/>
            <a:ext cx="5256584" cy="1195782"/>
          </a:xfrm>
          <a:prstGeom prst="hexagon">
            <a:avLst>
              <a:gd name="adj" fmla="val 34491"/>
              <a:gd name="vf" fmla="val 115470"/>
            </a:avLst>
          </a:prstGeom>
          <a:gradFill flip="none" rotWithShape="1">
            <a:gsLst>
              <a:gs pos="95000">
                <a:srgbClr val="5C96AB">
                  <a:shade val="30000"/>
                  <a:satMod val="115000"/>
                </a:srgbClr>
              </a:gs>
              <a:gs pos="35000">
                <a:srgbClr val="5C96AB">
                  <a:shade val="67500"/>
                  <a:satMod val="115000"/>
                </a:srgbClr>
              </a:gs>
              <a:gs pos="0">
                <a:srgbClr val="2FBD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545061" y="350138"/>
            <a:ext cx="2464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Supervisão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adeia De Bloco, Dados, Registros, Conceito, Sistema">
            <a:extLst>
              <a:ext uri="{FF2B5EF4-FFF2-40B4-BE49-F238E27FC236}">
                <a16:creationId xmlns:a16="http://schemas.microsoft.com/office/drawing/2014/main" id="{83F78FB0-1366-4ACF-A91F-91459D74C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3713" b="19192"/>
          <a:stretch/>
        </p:blipFill>
        <p:spPr bwMode="auto">
          <a:xfrm>
            <a:off x="0" y="56588"/>
            <a:ext cx="12192000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9">
            <a:extLst>
              <a:ext uri="{FF2B5EF4-FFF2-40B4-BE49-F238E27FC236}">
                <a16:creationId xmlns:a16="http://schemas.microsoft.com/office/drawing/2014/main" id="{92A5DFC7-CEEC-4EBF-8DFC-684B6D1F32D3}"/>
              </a:ext>
            </a:extLst>
          </p:cNvPr>
          <p:cNvGrpSpPr/>
          <p:nvPr/>
        </p:nvGrpSpPr>
        <p:grpSpPr>
          <a:xfrm>
            <a:off x="7096090" y="5226270"/>
            <a:ext cx="4913700" cy="1172124"/>
            <a:chOff x="7118923" y="4718761"/>
            <a:chExt cx="4913700" cy="1172124"/>
          </a:xfrm>
        </p:grpSpPr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219AA17C-EA99-4B7C-9C74-D25FB1C48A48}"/>
                </a:ext>
              </a:extLst>
            </p:cNvPr>
            <p:cNvSpPr/>
            <p:nvPr/>
          </p:nvSpPr>
          <p:spPr>
            <a:xfrm>
              <a:off x="7118923" y="4730000"/>
              <a:ext cx="4913700" cy="1160885"/>
            </a:xfrm>
            <a:prstGeom prst="hexagon">
              <a:avLst>
                <a:gd name="adj" fmla="val 30236"/>
                <a:gd name="vf" fmla="val 115470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B6751D41-DC84-47CC-ABC3-B972C380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98824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344" y="4718761"/>
              <a:ext cx="4293430" cy="1160885"/>
            </a:xfrm>
            <a:prstGeom prst="rect">
              <a:avLst/>
            </a:prstGeom>
          </p:spPr>
        </p:pic>
      </p:grpSp>
      <p:grpSp>
        <p:nvGrpSpPr>
          <p:cNvPr id="16" name="Agrupar 8">
            <a:extLst>
              <a:ext uri="{FF2B5EF4-FFF2-40B4-BE49-F238E27FC236}">
                <a16:creationId xmlns:a16="http://schemas.microsoft.com/office/drawing/2014/main" id="{00C99A44-53BE-444F-BCE3-A660DBA8E491}"/>
              </a:ext>
            </a:extLst>
          </p:cNvPr>
          <p:cNvGrpSpPr/>
          <p:nvPr/>
        </p:nvGrpSpPr>
        <p:grpSpPr>
          <a:xfrm>
            <a:off x="511381" y="4030263"/>
            <a:ext cx="6949130" cy="1690879"/>
            <a:chOff x="687663" y="3039121"/>
            <a:chExt cx="6949130" cy="1690879"/>
          </a:xfrm>
        </p:grpSpPr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C38569D-DAA6-4D79-96A4-6D6CBCFD5738}"/>
                </a:ext>
              </a:extLst>
            </p:cNvPr>
            <p:cNvSpPr/>
            <p:nvPr/>
          </p:nvSpPr>
          <p:spPr>
            <a:xfrm>
              <a:off x="687663" y="3039121"/>
              <a:ext cx="6949130" cy="1690879"/>
            </a:xfrm>
            <a:prstGeom prst="hexagon">
              <a:avLst>
                <a:gd name="adj" fmla="val 31674"/>
                <a:gd name="vf" fmla="val 115470"/>
              </a:avLst>
            </a:prstGeom>
            <a:gradFill flip="none" rotWithShape="1">
              <a:gsLst>
                <a:gs pos="95000">
                  <a:srgbClr val="5C96AB">
                    <a:shade val="30000"/>
                    <a:satMod val="115000"/>
                  </a:srgbClr>
                </a:gs>
                <a:gs pos="35000">
                  <a:srgbClr val="5C96AB">
                    <a:shade val="67500"/>
                    <a:satMod val="115000"/>
                  </a:srgbClr>
                </a:gs>
                <a:gs pos="0">
                  <a:srgbClr val="2FBD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B5D8A24-42E1-47A5-A349-90A59C6BD724}"/>
                </a:ext>
              </a:extLst>
            </p:cNvPr>
            <p:cNvSpPr/>
            <p:nvPr/>
          </p:nvSpPr>
          <p:spPr>
            <a:xfrm>
              <a:off x="1476183" y="3161285"/>
              <a:ext cx="53720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000" b="1" dirty="0">
                  <a:solidFill>
                    <a:schemeClr val="bg1"/>
                  </a:solidFill>
                  <a:latin typeface="Agency FB" panose="020B0503020202020204" pitchFamily="34" charset="0"/>
                  <a:cs typeface="Aharoni" panose="02010803020104030203" pitchFamily="2" charset="-79"/>
                </a:rPr>
                <a:t>OBRIGADO!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195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573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Elaine Cavalcanti</cp:lastModifiedBy>
  <cp:revision>45</cp:revision>
  <dcterms:created xsi:type="dcterms:W3CDTF">2020-09-28T16:26:25Z</dcterms:created>
  <dcterms:modified xsi:type="dcterms:W3CDTF">2021-11-10T12:15:44Z</dcterms:modified>
</cp:coreProperties>
</file>