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7" r:id="rId7"/>
    <p:sldId id="268" r:id="rId8"/>
    <p:sldId id="269" r:id="rId9"/>
    <p:sldId id="271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Luiza Faria Fabello Vaz- PREVICDF" initials="MLFFVP" lastIdx="2" clrIdx="0">
    <p:extLst>
      <p:ext uri="{19B8F6BF-5375-455C-9EA6-DF929625EA0E}">
        <p15:presenceInfo xmlns:p15="http://schemas.microsoft.com/office/powerpoint/2012/main" userId="S-1-5-21-4203964484-736262871-1643104135-13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12" y="108"/>
      </p:cViewPr>
      <p:guideLst>
        <p:guide orient="horz" pos="2273"/>
        <p:guide pos="39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8-07T16:32:30.114" idx="2">
    <p:pos x="7680" y="0"/>
    <p:text>Muito obrigado</p:text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E5354-9AD3-4C33-A5B2-F8798A61015B}" type="datetimeFigureOut">
              <a:rPr lang="pt-BR" smtClean="0"/>
              <a:t>09/08/2019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49150-305B-4C9D-9841-243DAC70EB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88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4CEF-BCFD-4D49-8479-31F46DDD4BC3}" type="datetime1">
              <a:rPr lang="pt-BR" smtClean="0"/>
              <a:t>09/08/2019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035" y="1028903"/>
            <a:ext cx="4291365" cy="1508350"/>
          </a:xfrm>
          <a:prstGeom prst="rect">
            <a:avLst/>
          </a:prstGeom>
        </p:spPr>
      </p:pic>
      <p:sp>
        <p:nvSpPr>
          <p:cNvPr id="9" name="Retângulo 8"/>
          <p:cNvSpPr/>
          <p:nvPr userDrawn="1"/>
        </p:nvSpPr>
        <p:spPr>
          <a:xfrm>
            <a:off x="3521312" y="-222422"/>
            <a:ext cx="60087" cy="26937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1999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BC9-FC8C-4D3F-B950-3A92B62B5EED}" type="datetime1">
              <a:rPr lang="pt-BR" smtClean="0"/>
              <a:t>09/08/2019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74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A12E-8A31-46E9-979F-59258BF0F04F}" type="datetime1">
              <a:rPr lang="pt-BR" smtClean="0"/>
              <a:t>09/08/2019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94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355993" y="6258321"/>
            <a:ext cx="488092" cy="365125"/>
          </a:xfrm>
        </p:spPr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11355992" y="6186616"/>
            <a:ext cx="45719" cy="6713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864" y="6194854"/>
            <a:ext cx="1656498" cy="57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45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D102-C65A-4DE0-AFA5-9CB13C3A437C}" type="datetime1">
              <a:rPr lang="pt-BR" smtClean="0"/>
              <a:t>09/08/2019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597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0440-90CC-4CC0-A40B-19C4500E2497}" type="datetime1">
              <a:rPr lang="pt-BR" smtClean="0"/>
              <a:t>09/08/2019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36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7CA5-6CAE-4441-A6A3-E920759D087F}" type="datetime1">
              <a:rPr lang="pt-BR" smtClean="0"/>
              <a:t>09/08/2019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EAEE-E508-4340-9F79-905155FEB7D2}" type="datetime1">
              <a:rPr lang="pt-BR" smtClean="0"/>
              <a:t>09/08/2019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14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FB5D-0BCD-4AE6-B6EF-16BB107D3660}" type="datetime1">
              <a:rPr lang="pt-BR" smtClean="0"/>
              <a:t>09/08/2019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12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7E7A-2C45-47CE-A277-23195E779486}" type="datetime1">
              <a:rPr lang="pt-BR" smtClean="0"/>
              <a:t>09/08/2019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46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12AD-0E7C-4968-A0E8-E5A042744FEB}" type="datetime1">
              <a:rPr lang="pt-BR" smtClean="0"/>
              <a:t>09/08/2019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38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F4657-361E-4B3B-B7E7-54B02F9564BE}" type="datetime1">
              <a:rPr lang="pt-BR" smtClean="0"/>
              <a:t>09/08/2019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22D71-F174-4CF6-89C3-6123142D5D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2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tendimentoti.previc.gov.br/" TargetMode="External"/><Relationship Id="rId2" Type="http://schemas.openxmlformats.org/officeDocument/2006/relationships/hyperlink" Target="mailto:Previc.monitoramento@previc.gov.b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598815" y="2414587"/>
            <a:ext cx="9144000" cy="3454197"/>
          </a:xfrm>
        </p:spPr>
        <p:txBody>
          <a:bodyPr/>
          <a:lstStyle/>
          <a:p>
            <a:pPr algn="ctr"/>
            <a:r>
              <a:rPr lang="pt-BR" b="1" dirty="0" smtClean="0">
                <a:latin typeface="+mn-lt"/>
              </a:rPr>
              <a:t>ENVIO DE INFORMAÇÕES PARA A PREVIC – CONTÁBIL, INVESTIMENTO E ATUARIAL </a:t>
            </a:r>
            <a:endParaRPr lang="pt-BR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613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2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73332" y="266006"/>
            <a:ext cx="755626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Internalização</a:t>
            </a:r>
            <a:r>
              <a:rPr lang="en-US" sz="3400" b="1" dirty="0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dos Sistemas</a:t>
            </a:r>
            <a:endParaRPr lang="pt-BR" sz="3400" dirty="0">
              <a:solidFill>
                <a:srgbClr val="0D406F"/>
              </a:solidFill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673333" y="1498944"/>
            <a:ext cx="93162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</a:rPr>
              <a:t>Projeto</a:t>
            </a:r>
            <a:r>
              <a:rPr lang="en-US" sz="2400" dirty="0" smtClean="0">
                <a:latin typeface="Calibri" panose="020F0502020204030204" pitchFamily="34" charset="0"/>
              </a:rPr>
              <a:t> que </a:t>
            </a:r>
            <a:r>
              <a:rPr lang="en-US" sz="2400" dirty="0" err="1" smtClean="0">
                <a:latin typeface="Calibri" panose="020F0502020204030204" pitchFamily="34" charset="0"/>
              </a:rPr>
              <a:t>faz</a:t>
            </a:r>
            <a:r>
              <a:rPr lang="en-US" sz="2400" dirty="0" smtClean="0">
                <a:latin typeface="Calibri" panose="020F0502020204030204" pitchFamily="34" charset="0"/>
              </a:rPr>
              <a:t> parte da </a:t>
            </a:r>
            <a:r>
              <a:rPr lang="en-US" sz="2400" dirty="0" err="1" smtClean="0">
                <a:latin typeface="Calibri" panose="020F0502020204030204" pitchFamily="34" charset="0"/>
              </a:rPr>
              <a:t>iniciativa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pt-BR" sz="2400" dirty="0" smtClean="0"/>
              <a:t>“Intensificar </a:t>
            </a:r>
            <a:r>
              <a:rPr lang="pt-BR" sz="2400" dirty="0"/>
              <a:t>uso de tecnologia nos processos de trabalho e de supervisão" do Plano de Ação </a:t>
            </a:r>
            <a:r>
              <a:rPr lang="pt-BR" sz="2400" dirty="0" smtClean="0"/>
              <a:t>2018-2019 da </a:t>
            </a:r>
            <a:r>
              <a:rPr lang="pt-BR" sz="2400" dirty="0" err="1" smtClean="0"/>
              <a:t>Previc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Calibri" panose="020F0502020204030204" pitchFamily="34" charset="0"/>
              </a:rPr>
              <a:t>Primeira fase se dá com a migração para o STA como portal para recepção das informações de investimentos e contábeis das EFPC;</a:t>
            </a:r>
          </a:p>
          <a:p>
            <a:pPr algn="just"/>
            <a:endParaRPr lang="pt-BR" sz="2400" dirty="0" smtClean="0"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Calibri" panose="020F0502020204030204" pitchFamily="34" charset="0"/>
              </a:rPr>
              <a:t>Segunda fase ocorrerá com a disponibilização do STA para o envio das informações atuarias, que será o portal de recepção destas informações.</a:t>
            </a:r>
            <a:endParaRPr lang="pt-B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46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3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73332" y="266006"/>
            <a:ext cx="755626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Contexto</a:t>
            </a:r>
            <a:endParaRPr lang="pt-BR" sz="3400" dirty="0">
              <a:solidFill>
                <a:srgbClr val="0D406F"/>
              </a:solidFill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673332" y="1360467"/>
            <a:ext cx="931624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SICADI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Produzido </a:t>
            </a:r>
            <a:r>
              <a:rPr lang="pt-BR" sz="2400" dirty="0"/>
              <a:t>e </a:t>
            </a:r>
            <a:r>
              <a:rPr lang="pt-BR" sz="2400" dirty="0" smtClean="0"/>
              <a:t>mantido por</a:t>
            </a:r>
            <a:r>
              <a:rPr lang="pt-BR" sz="2400" dirty="0" smtClean="0">
                <a:solidFill>
                  <a:schemeClr val="accent6"/>
                </a:solidFill>
              </a:rPr>
              <a:t> </a:t>
            </a:r>
            <a:r>
              <a:rPr lang="pt-BR" sz="2400" dirty="0"/>
              <a:t>p</a:t>
            </a:r>
            <a:r>
              <a:rPr lang="pt-BR" sz="2400" dirty="0" smtClean="0"/>
              <a:t>restador de serviço externo;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Complexidade para promover aperfeiçoamentos e mudanças;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Suporte com empresa terceirizada;</a:t>
            </a:r>
            <a:endParaRPr lang="pt-BR" sz="2400" dirty="0" smtClean="0">
              <a:solidFill>
                <a:srgbClr val="FF0000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Custo orçamentário.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STA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Sistema internalizado pela </a:t>
            </a:r>
            <a:r>
              <a:rPr lang="pt-BR" sz="2400" dirty="0" err="1" smtClean="0"/>
              <a:t>Previc</a:t>
            </a:r>
            <a:r>
              <a:rPr lang="pt-BR" sz="2400" dirty="0" smtClean="0"/>
              <a:t>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EFPC já utilizam o sistema para o </a:t>
            </a:r>
            <a:r>
              <a:rPr lang="pt-BR" sz="2400" dirty="0"/>
              <a:t>envio de dados estatísticos ou para informações sobre </a:t>
            </a:r>
            <a:r>
              <a:rPr lang="pt-BR" sz="2400" dirty="0" smtClean="0"/>
              <a:t>fundos de investimento específicos;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Facilidade para promover alterações e aperfeiçoamentos;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Suporte às EFPC será provido internamente;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Abre caminho para a simplificação </a:t>
            </a:r>
            <a:r>
              <a:rPr lang="pt-BR" sz="2400" dirty="0"/>
              <a:t>do envio das informações de investimentos, contábeis e </a:t>
            </a:r>
            <a:r>
              <a:rPr lang="pt-BR" sz="2400" dirty="0" smtClean="0"/>
              <a:t>atuariais.</a:t>
            </a:r>
            <a:endParaRPr lang="pt-B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65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4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73332" y="266006"/>
            <a:ext cx="755626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Informações</a:t>
            </a:r>
            <a:r>
              <a:rPr lang="en-US" sz="3400" b="1" dirty="0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Contábeis</a:t>
            </a:r>
            <a:endParaRPr lang="pt-BR" sz="3400" dirty="0">
              <a:solidFill>
                <a:srgbClr val="0D406F"/>
              </a:solidFill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673333" y="1318638"/>
            <a:ext cx="93162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Balancetes contábeis mensais: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Mesmo arquivo </a:t>
            </a:r>
            <a:r>
              <a:rPr lang="pt-BR" sz="2400" dirty="0" err="1"/>
              <a:t>x</a:t>
            </a:r>
            <a:r>
              <a:rPr lang="pt-BR" sz="2400" dirty="0" err="1" smtClean="0"/>
              <a:t>ml</a:t>
            </a:r>
            <a:r>
              <a:rPr lang="pt-BR" sz="2400" dirty="0" smtClean="0"/>
              <a:t> </a:t>
            </a:r>
            <a:r>
              <a:rPr lang="pt-BR" sz="2400" dirty="0"/>
              <a:t>de </a:t>
            </a:r>
            <a:r>
              <a:rPr lang="pt-BR" sz="2400" dirty="0" smtClean="0"/>
              <a:t>entrega atual, alterado </a:t>
            </a:r>
            <a:r>
              <a:rPr lang="pt-BR" sz="2400" dirty="0"/>
              <a:t>apenas o </a:t>
            </a:r>
            <a:r>
              <a:rPr lang="pt-BR" sz="2400" dirty="0" smtClean="0"/>
              <a:t>sistema de envio;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A partir de 16/08/2019, os balancetes devem ser entregues via STA;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Os balancetes de agosto de 2019 em diante deverão ocorrer STA, com o mesmo prazo anterior (até o último dia do mês subsequente).</a:t>
            </a:r>
          </a:p>
          <a:p>
            <a:pPr lvl="1" algn="just"/>
            <a:endParaRPr lang="pt-BR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Demonstrações contábeis anuais: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Não há alterações na forma dos arquivos anteriormente enviados, somente será alterado o sistema para envio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8844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5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73332" y="266006"/>
            <a:ext cx="755626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Informações</a:t>
            </a:r>
            <a:r>
              <a:rPr lang="en-US" sz="3400" b="1" dirty="0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Investimentos</a:t>
            </a:r>
            <a:endParaRPr lang="pt-BR" sz="3400" dirty="0">
              <a:solidFill>
                <a:srgbClr val="0D406F"/>
              </a:solidFill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673333" y="1151211"/>
            <a:ext cx="93162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Demonstrativo de Investimentos (DI):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Mesmo arquivo </a:t>
            </a:r>
            <a:r>
              <a:rPr lang="pt-BR" sz="2400" dirty="0" err="1"/>
              <a:t>x</a:t>
            </a:r>
            <a:r>
              <a:rPr lang="pt-BR" sz="2400" dirty="0" err="1" smtClean="0"/>
              <a:t>ml</a:t>
            </a:r>
            <a:r>
              <a:rPr lang="pt-BR" sz="2400" dirty="0" smtClean="0"/>
              <a:t> </a:t>
            </a:r>
            <a:r>
              <a:rPr lang="pt-BR" sz="2400" dirty="0"/>
              <a:t>de entrega </a:t>
            </a:r>
            <a:r>
              <a:rPr lang="pt-BR" sz="2400" dirty="0" smtClean="0"/>
              <a:t>atual, alterado </a:t>
            </a:r>
            <a:r>
              <a:rPr lang="pt-BR" sz="2400" dirty="0"/>
              <a:t>apenas o </a:t>
            </a:r>
            <a:r>
              <a:rPr lang="pt-BR" sz="2400" dirty="0" smtClean="0"/>
              <a:t>sistema de envio;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A partir de 16/08/2019, os DI </a:t>
            </a:r>
            <a:r>
              <a:rPr lang="pt-BR" sz="2400" dirty="0" smtClean="0"/>
              <a:t>devem </a:t>
            </a:r>
            <a:r>
              <a:rPr lang="pt-BR" sz="2400" dirty="0"/>
              <a:t>ser entregues via </a:t>
            </a:r>
            <a:r>
              <a:rPr lang="pt-BR" sz="2400" dirty="0" smtClean="0"/>
              <a:t>STA;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Os </a:t>
            </a:r>
            <a:r>
              <a:rPr lang="pt-BR" sz="2400" dirty="0" smtClean="0"/>
              <a:t>DI </a:t>
            </a:r>
            <a:r>
              <a:rPr lang="pt-BR" sz="2400" dirty="0"/>
              <a:t>de agosto de 2019 em diante deverão ocorrer </a:t>
            </a:r>
            <a:r>
              <a:rPr lang="pt-BR" sz="2400" dirty="0" smtClean="0"/>
              <a:t>STA, com o mesmo prazo anterior (até 15 dias após o prazo dos balancetes).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Cadastros de fundos de investimento, política </a:t>
            </a:r>
            <a:r>
              <a:rPr lang="pt-BR" sz="2400" dirty="0"/>
              <a:t>de </a:t>
            </a:r>
            <a:r>
              <a:rPr lang="pt-BR" sz="2400" dirty="0" smtClean="0"/>
              <a:t>investimento e operações com participantes</a:t>
            </a:r>
            <a:r>
              <a:rPr lang="pt-BR" sz="2400" dirty="0"/>
              <a:t>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Informações eram </a:t>
            </a:r>
            <a:r>
              <a:rPr lang="pt-BR" sz="2400" dirty="0"/>
              <a:t>preenchidas em </a:t>
            </a:r>
            <a:r>
              <a:rPr lang="pt-BR" sz="2400" dirty="0" smtClean="0"/>
              <a:t>tela do SICADI </a:t>
            </a:r>
            <a:r>
              <a:rPr lang="pt-BR" sz="2400" dirty="0"/>
              <a:t>pelas </a:t>
            </a:r>
            <a:r>
              <a:rPr lang="pt-BR" sz="2400" dirty="0" smtClean="0"/>
              <a:t>EFPC;</a:t>
            </a:r>
            <a:endParaRPr lang="pt-BR" sz="2400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Desenvolvido arquivo </a:t>
            </a:r>
            <a:r>
              <a:rPr lang="pt-BR" sz="2400" dirty="0" err="1"/>
              <a:t>x</a:t>
            </a:r>
            <a:r>
              <a:rPr lang="pt-BR" sz="2400" dirty="0" err="1" smtClean="0"/>
              <a:t>ml</a:t>
            </a:r>
            <a:r>
              <a:rPr lang="pt-BR" sz="2400" dirty="0" smtClean="0"/>
              <a:t> </a:t>
            </a:r>
            <a:r>
              <a:rPr lang="pt-BR" sz="2400" dirty="0"/>
              <a:t>padrão </a:t>
            </a:r>
            <a:r>
              <a:rPr lang="pt-BR" sz="2400" dirty="0" smtClean="0"/>
              <a:t>proprietário Previc;</a:t>
            </a:r>
            <a:endParaRPr lang="pt-BR" sz="2400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Será fornecido um prazo de 90 dias para as entidades se adaptarem ao novo padrão.</a:t>
            </a:r>
          </a:p>
          <a:p>
            <a:pPr lvl="1" algn="just"/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50621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6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73332" y="266006"/>
            <a:ext cx="755626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Orientações</a:t>
            </a:r>
            <a:r>
              <a:rPr lang="en-US" sz="3400" b="1" dirty="0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b="1" dirty="0" err="1" smtClean="0">
                <a:solidFill>
                  <a:srgbClr val="0D40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Disponíveis</a:t>
            </a:r>
            <a:endParaRPr lang="pt-BR" sz="3400" dirty="0">
              <a:solidFill>
                <a:srgbClr val="0D406F"/>
              </a:solidFill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673333" y="1395912"/>
            <a:ext cx="93162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Manual </a:t>
            </a:r>
            <a:r>
              <a:rPr lang="pt-BR" sz="2400" dirty="0"/>
              <a:t>do </a:t>
            </a:r>
            <a:r>
              <a:rPr lang="pt-BR" sz="2400" dirty="0" smtClean="0"/>
              <a:t>STA;</a:t>
            </a:r>
            <a:endParaRPr lang="pt-B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Manual </a:t>
            </a:r>
            <a:r>
              <a:rPr lang="pt-BR" sz="2400" dirty="0" smtClean="0"/>
              <a:t>com descritivo do novo padrão </a:t>
            </a:r>
            <a:r>
              <a:rPr lang="pt-BR" sz="2400" dirty="0" err="1"/>
              <a:t>xml</a:t>
            </a:r>
            <a:r>
              <a:rPr lang="pt-BR" sz="2400" dirty="0"/>
              <a:t> </a:t>
            </a:r>
            <a:r>
              <a:rPr lang="pt-BR" sz="2400" dirty="0" err="1" smtClean="0"/>
              <a:t>Previc</a:t>
            </a:r>
            <a:r>
              <a:rPr lang="pt-BR" sz="2400" dirty="0" smtClean="0"/>
              <a:t> para cadastro de fundos de investimento, operações com participantes e política de investimentos;</a:t>
            </a:r>
            <a:endParaRPr lang="pt-B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Telefone exclusivo para esclarecimentos de dúvidas;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Vídeo tutorial a ser publicado no </a:t>
            </a:r>
            <a:r>
              <a:rPr lang="pt-BR" sz="2400" dirty="0" err="1" smtClean="0"/>
              <a:t>Youtube</a:t>
            </a:r>
            <a:r>
              <a:rPr lang="pt-BR" sz="2400" dirty="0" smtClean="0"/>
              <a:t>;</a:t>
            </a: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C</a:t>
            </a:r>
            <a:r>
              <a:rPr lang="pt-BR" sz="2400" dirty="0" smtClean="0"/>
              <a:t>anais </a:t>
            </a:r>
            <a:r>
              <a:rPr lang="pt-BR" sz="2400" dirty="0"/>
              <a:t>de atendimento </a:t>
            </a:r>
            <a:r>
              <a:rPr lang="pt-BR" sz="2400" dirty="0" smtClean="0"/>
              <a:t>para </a:t>
            </a:r>
            <a:r>
              <a:rPr lang="pt-BR" sz="2400" dirty="0"/>
              <a:t>acesso dos profissionais das </a:t>
            </a:r>
            <a:r>
              <a:rPr lang="pt-BR" sz="2400" dirty="0" smtClean="0"/>
              <a:t>entidades. </a:t>
            </a:r>
            <a:r>
              <a:rPr lang="pt-BR" sz="2400" dirty="0" smtClean="0">
                <a:solidFill>
                  <a:srgbClr val="FF0000"/>
                </a:solidFill>
                <a:hlinkClick r:id="rId2"/>
              </a:rPr>
              <a:t>Previc.monitoramento@previc.gov.br</a:t>
            </a:r>
            <a:r>
              <a:rPr lang="pt-BR" sz="2400" dirty="0" smtClean="0">
                <a:solidFill>
                  <a:srgbClr val="FF0000"/>
                </a:solidFill>
              </a:rPr>
              <a:t> </a:t>
            </a:r>
            <a:r>
              <a:rPr lang="pt-BR" sz="2400" dirty="0" smtClean="0"/>
              <a:t>e</a:t>
            </a:r>
            <a:r>
              <a:rPr lang="pt-BR" sz="2400" dirty="0" smtClean="0">
                <a:solidFill>
                  <a:srgbClr val="FF0000"/>
                </a:solidFill>
              </a:rPr>
              <a:t>  </a:t>
            </a:r>
            <a:r>
              <a:rPr lang="pt-BR" sz="2400" dirty="0">
                <a:hlinkClick r:id="rId3"/>
              </a:rPr>
              <a:t>https://atendimentoti.previc.gov.br/</a:t>
            </a:r>
            <a:r>
              <a:rPr lang="pt-BR" sz="2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592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2D71-F174-4CF6-89C3-6123142D5DC6}" type="slidenum">
              <a:rPr lang="pt-BR" smtClean="0"/>
              <a:t>7</a:t>
            </a:fld>
            <a:endParaRPr lang="pt-BR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7478370" y="6290316"/>
            <a:ext cx="6856470" cy="681846"/>
          </a:xfrm>
          <a:prstGeom prst="rect">
            <a:avLst/>
          </a:prstGeom>
          <a:solidFill>
            <a:srgbClr val="1D84AE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defTabSz="914463" eaLnBrk="0" hangingPunct="0"/>
            <a:r>
              <a:rPr lang="pt-BR" sz="1200" b="1" dirty="0">
                <a:solidFill>
                  <a:schemeClr val="bg2"/>
                </a:solidFill>
                <a:latin typeface="Calibri" panose="020F0502020204030204" pitchFamily="34" charset="0"/>
              </a:rPr>
              <a:t>Supervisão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3369742" y="15031111"/>
            <a:ext cx="6920713" cy="681846"/>
          </a:xfrm>
          <a:prstGeom prst="rect">
            <a:avLst/>
          </a:prstGeom>
          <a:solidFill>
            <a:srgbClr val="1D84AE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pt-BR" sz="1200" b="1" dirty="0">
                <a:solidFill>
                  <a:schemeClr val="bg2"/>
                </a:solidFill>
                <a:latin typeface="Calibri" panose="020F0502020204030204" pitchFamily="34" charset="0"/>
              </a:rPr>
              <a:t>Relacionamento Institucional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7478366" y="15031111"/>
            <a:ext cx="6877854" cy="681846"/>
          </a:xfrm>
          <a:prstGeom prst="rect">
            <a:avLst/>
          </a:prstGeom>
          <a:solidFill>
            <a:srgbClr val="1D84AE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defTabSz="914463" eaLnBrk="0" hangingPunct="0"/>
            <a:r>
              <a:rPr lang="pt-BR" sz="1200" b="1" dirty="0">
                <a:solidFill>
                  <a:schemeClr val="bg2"/>
                </a:solidFill>
                <a:latin typeface="Calibri" panose="020F0502020204030204" pitchFamily="34" charset="0"/>
              </a:rPr>
              <a:t>Gestão Corporativa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2">
            <a:schemeClr val="lt1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230" y="2953848"/>
            <a:ext cx="3333504" cy="115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8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907C67EF1CC2A438F7C0B3D4862061D" ma:contentTypeVersion="2" ma:contentTypeDescription="Crie um novo documento." ma:contentTypeScope="" ma:versionID="99a65b32ed55c88eae45357eed3929f9">
  <xsd:schema xmlns:xsd="http://www.w3.org/2001/XMLSchema" xmlns:xs="http://www.w3.org/2001/XMLSchema" xmlns:p="http://schemas.microsoft.com/office/2006/metadata/properties" xmlns:ns2="d60c0d79-67c3-4244-bda5-da5beeaea5e7" xmlns:ns3="3a176613-8c01-4338-8087-22781c3b83ad" targetNamespace="http://schemas.microsoft.com/office/2006/metadata/properties" ma:root="true" ma:fieldsID="9a2bdb578e6be849289bb20e3664de30" ns2:_="" ns3:_="">
    <xsd:import namespace="d60c0d79-67c3-4244-bda5-da5beeaea5e7"/>
    <xsd:import namespace="3a176613-8c01-4338-8087-22781c3b83ad"/>
    <xsd:element name="properties">
      <xsd:complexType>
        <xsd:sequence>
          <xsd:element name="documentManagement">
            <xsd:complexType>
              <xsd:all>
                <xsd:element ref="ns2:Descricao" minOccurs="0"/>
                <xsd:element ref="ns3:Ordena_x00e7__x00e3_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0c0d79-67c3-4244-bda5-da5beeaea5e7" elementFormDefault="qualified">
    <xsd:import namespace="http://schemas.microsoft.com/office/2006/documentManagement/types"/>
    <xsd:import namespace="http://schemas.microsoft.com/office/infopath/2007/PartnerControls"/>
    <xsd:element name="Descricao" ma:index="8" nillable="true" ma:displayName="Descrição" ma:internalName="Descrica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176613-8c01-4338-8087-22781c3b83ad" elementFormDefault="qualified">
    <xsd:import namespace="http://schemas.microsoft.com/office/2006/documentManagement/types"/>
    <xsd:import namespace="http://schemas.microsoft.com/office/infopath/2007/PartnerControls"/>
    <xsd:element name="Ordena_x00e7__x00e3_o" ma:index="9" nillable="true" ma:displayName="Ordenação" ma:internalName="Ordena_x00e7__x00e3_o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cao xmlns="d60c0d79-67c3-4244-bda5-da5beeaea5e7" xsi:nil="true"/>
    <Ordena_x00e7__x00e3_o xmlns="3a176613-8c01-4338-8087-22781c3b83ad" xsi:nil="true"/>
  </documentManagement>
</p:properties>
</file>

<file path=customXml/itemProps1.xml><?xml version="1.0" encoding="utf-8"?>
<ds:datastoreItem xmlns:ds="http://schemas.openxmlformats.org/officeDocument/2006/customXml" ds:itemID="{48CC23CC-BC1F-4E61-9D9F-C5396BAD66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0c0d79-67c3-4244-bda5-da5beeaea5e7"/>
    <ds:schemaRef ds:uri="3a176613-8c01-4338-8087-22781c3b83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273695-39B1-4B8D-A95F-00D06117E1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39DF1C-3DFD-4F4C-BA64-C2BA0ECD2168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  <ds:schemaRef ds:uri="3a176613-8c01-4338-8087-22781c3b83ad"/>
    <ds:schemaRef ds:uri="d60c0d79-67c3-4244-bda5-da5beeaea5e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433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ENVIO DE INFORMAÇÕES PARA A PREVIC – CONTÁBIL, INVESTIMENTO E ATUARIAL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CELEBRIAN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Resende Lourenço - PREVICDF</dc:creator>
  <cp:lastModifiedBy>Maria Luiza Faria Fabello Vaz- PREVICDF</cp:lastModifiedBy>
  <cp:revision>61</cp:revision>
  <dcterms:created xsi:type="dcterms:W3CDTF">2018-03-22T16:53:28Z</dcterms:created>
  <dcterms:modified xsi:type="dcterms:W3CDTF">2019-08-09T18:47:18Z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0x0101005907C67EF1CC2A438F7C0B3D4862061D</vt:lpwstr>
  </property>
</Properties>
</file>