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73" r:id="rId3"/>
    <p:sldMasterId id="2147483685" r:id="rId4"/>
    <p:sldMasterId id="2147483697" r:id="rId5"/>
    <p:sldMasterId id="2147483709" r:id="rId6"/>
  </p:sldMasterIdLst>
  <p:notesMasterIdLst>
    <p:notesMasterId r:id="rId30"/>
  </p:notesMasterIdLst>
  <p:sldIdLst>
    <p:sldId id="256" r:id="rId7"/>
    <p:sldId id="260" r:id="rId8"/>
    <p:sldId id="276" r:id="rId9"/>
    <p:sldId id="284" r:id="rId10"/>
    <p:sldId id="274" r:id="rId11"/>
    <p:sldId id="285" r:id="rId12"/>
    <p:sldId id="289" r:id="rId13"/>
    <p:sldId id="277" r:id="rId14"/>
    <p:sldId id="265" r:id="rId15"/>
    <p:sldId id="264" r:id="rId16"/>
    <p:sldId id="278" r:id="rId17"/>
    <p:sldId id="270" r:id="rId18"/>
    <p:sldId id="286" r:id="rId19"/>
    <p:sldId id="283" r:id="rId20"/>
    <p:sldId id="282" r:id="rId21"/>
    <p:sldId id="287" r:id="rId22"/>
    <p:sldId id="279" r:id="rId23"/>
    <p:sldId id="268" r:id="rId24"/>
    <p:sldId id="275" r:id="rId25"/>
    <p:sldId id="273" r:id="rId26"/>
    <p:sldId id="288" r:id="rId27"/>
    <p:sldId id="272" r:id="rId28"/>
    <p:sldId id="261" r:id="rId2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E4F1"/>
    <a:srgbClr val="0E4C73"/>
    <a:srgbClr val="092F47"/>
    <a:srgbClr val="206894"/>
    <a:srgbClr val="1B56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95D010-B863-4DB3-A9B0-707DDD9B083C}" v="49" dt="2026-03-04T21:11:13.582"/>
    <p1510:client id="{BBED15E5-2C46-B20B-9038-ED6A9B6C607C}" v="46" dt="2026-03-04T21:05:53.6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norma não como uma imposição burocrática, mas como uma atualização estratégica fundamental. O objetivo é transmitir, desde o primeiro momento, que a integração dos riscos Ambientais, Sociais e de Governança (ASG) é elemento fundamental para garantir o cumprimento do dever fiduciário a longo prazo.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9BA144B8-2844-56E0-7CCC-DEA630047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D0D3C05C-BA63-DA9A-154C-3F6B8878CE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54A3D8A5-ED8E-9E75-30A0-94F6EC8E9F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Recomenda-se enfatizar que o objetivo central da resolução transcende o conceito de "fazer o bem". Trata-se da evolução técnica da proteção do patrimônio. A proposta é reforçar que a maximização de retorno não é mais sustentável sem a mitigação de riscos não financeiros.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75798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2697A8B3-CEFA-5477-EA62-39EFC0DAA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5B640AB1-E781-8F4D-71E5-71FF284E79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85C61F15-E435-A1D9-61C9-377AB44EA1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Objetivo deste bloco: Explicar a filosofia por trás da regra e acalmar os ânimos sobre o que o mercado temia que a norma fosse.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75982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A730779E-FD44-2498-8F25-4F5785D4A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AEF0A996-3826-D168-897D-C5A130721A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10FBDBD1-3E36-A18D-D6B5-F68B3C5A0F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É interessante conectar a norma ao seu beneficiário final. É possível mencionar que a transparência foi desenhada para dar segurança ao participante, calibrando o nível de divulgação para não expor a EFPC a pressões comerciais indevidas.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91792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62911627-6BC5-F08D-CF36-7A710353B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DD9F08C2-2149-7C40-F6A9-7B4CFBEBD0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77C83D8D-D1B5-A6CE-7968-30DD0A67E3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É interessante conectar a norma ao seu beneficiário final. É possível mencionar que a transparência foi desenhada para dar segurança ao participante, calibrando o nível de divulgação para não expor a EFPC a pressões comerciais indevidas.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48888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9BAC0E0F-5530-924D-FA95-9F80824D5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5A4D072D-145C-0040-F556-0F47EC0D5D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CF1CFA8D-E2BC-AA53-AB2D-EBC92187B9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É interessante conectar a norma ao seu beneficiário final. É possível mencionar que a transparência foi desenhada para dar segurança ao participante, calibrando o nível de divulgação para não expor a EFPC a pressões comerciais indevidas.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96609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2F7A16B8-29DC-BDE3-77EA-EF455D26B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E7C09564-2141-1F3E-A49F-847AF380CE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8B75C77F-0DC7-DAE8-5A1B-DC132D33B1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É interessante conectar a norma ao seu beneficiário final. É possível mencionar que a transparência foi desenhada para dar segurança ao participante, calibrando o nível de divulgação para não expor a EFPC a pressões comerciais indevidas.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7664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970A1DE4-BCE2-DCCC-36D6-73F3C4F95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D4113B58-DEBB-ABBF-5E9D-3C5424611C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01E004AD-C0D2-8855-72A2-E524EE4A51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É interessante conectar a norma ao seu beneficiário final. É possível mencionar que a transparência foi desenhada para dar segurança ao participante, calibrando o nível de divulgação para não expor a EFPC a pressões comerciais indevidas.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791911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8FF65CCC-74C6-D9AD-5A9C-38FD0E971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5DD5205E-4E78-77DC-1F00-BC0A01530B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A49F773F-AED0-1ED5-D58E-3631769492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Objetivo deste bloco: Explicar a filosofia por trás da regra e acalmar os ânimos sobre o que o mercado temia que a norma fosse.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937383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74C69241-9BBD-F55C-CE3A-3850807DF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6639459B-CA0A-8323-BE6B-C468A99AD7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8ABDE910-F844-EF7C-484C-12A021525F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Recomenda-se acalmar o setor quanto ao peso regulatório. A mensagem principal pode focar em como a PREVIC estruturou prazos e exigências proporcionais ao porte da EFPC, dando o tempo necessário para adaptação sistêmica.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566209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B52A1F6B-73E0-91DE-1981-A178DBCAF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65A570BA-26D1-2761-D83E-5C1E4DFC0B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C5842EDC-C310-1E3B-1825-947D2EC2BD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Recomenda-se acalmar o setor quanto ao peso regulatório. A mensagem principal pode focar em como a PREVIC estruturou prazos e exigências proporcionais ao porte da EFPC, dando o tempo necessário para adaptação sistêmica.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11520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>
                <a:solidFill>
                  <a:srgbClr val="0E4C73"/>
                </a:solidFill>
                <a:latin typeface="Source Sans Pro"/>
                <a:cs typeface="Arial"/>
                <a:sym typeface="Arial"/>
              </a:rPr>
              <a:t>Estrutura ("O Porquê" ➔ "A Filosofia" ➔ "A Prática" ➔ "O Futuro")</a:t>
            </a:r>
            <a:endParaRPr sz="2000" b="0" i="0" u="none" strike="noStrike" cap="none">
              <a:solidFill>
                <a:srgbClr val="0E4C73"/>
              </a:solidFill>
              <a:latin typeface="Source Sans Pro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E625DB9B-7AA7-F15D-BCB1-6EFDCE4D7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3CF752A3-A16B-E8E2-6928-B2B49F2610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B12AD4B5-D60F-8633-A7B2-47E9AD7D50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Momento ideal para uma postura de receptividade. Sugere-se convocar ativamente as entidades a participarem da formulação da portaria, evidenciando que a Diretoria de Normas continua aberta a aprimoramentos técnicos.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045957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F362F7C4-7309-2702-6110-25AFE1042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4A4F2BD1-3F9A-F338-0C27-15FA1F459D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AD482DB0-AB75-542E-4CC7-34CBCEA291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Momento ideal para uma postura de receptividade. Sugere-se convocar ativamente as entidades a participarem da formulação da portaria, evidenciando que a Diretoria de Normas continua aberta a aprimoramentos técnicos.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954341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E7C7EE3A-4C9F-65B3-3179-16BB1D70A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2D642B04-AF11-8779-303C-D06B9380BA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5767870C-430E-DA08-10AC-3B0DAEFFEB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Recomenda-se fechar a apresentação em tom de convite e parceria. A ideia é mostrar que a norma está publicada, mas a transição e a resolução de dúvidas operacionais serão feitas em conjunto. Sugere-se instigar a audiência a escanear o QR </a:t>
            </a:r>
            <a:r>
              <a:rPr lang="pt-BR" err="1"/>
              <a:t>Code</a:t>
            </a:r>
            <a:r>
              <a:rPr lang="pt-BR"/>
              <a:t> no telão já naquele momento para enviarem suas dúvidas ao painel do dia 27/03.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327736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1915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1F309818-53E6-CDAF-7EF5-7CFB1D4A7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E8C861D2-4424-8453-A65B-80077808AA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F8001E2E-D741-976B-5E0E-8F2CE3DBF7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Objetivo deste bloco: Mostrar que a norma não "caiu do céu", responde a uma demanda global e foi construída ouvindo o setor e recebendo elogios.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01452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476E3FA5-C0C5-9C7D-8B29-25A36A40C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D3711D1B-B63B-3066-9001-8A0874CDB1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254727A0-A5E4-3636-E1EA-920B101482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Objetivo deste bloco: Mostrar que a norma não "caiu do céu", responde a uma demanda global e foi construída ouvindo o setor e recebendo elogios.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22814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EAFA0AB5-34E0-478D-C30E-A478EF201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AC914931-7AE2-4C20-6E6D-6FB8400442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878FF1AE-4C4B-99A2-871C-E677E56EEE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Vale ressaltar o caráter democrático e dialógico que marcou a elaboração da norma. O intuito é demonstrar que a versão final absorveu os anseios do setor, resultando em um arcabouço regulatório que é aplicável e construído de forma colaborativa.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77248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1433FB8D-AC84-4732-21B8-5AD4BB6FA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03C90934-7F75-DADB-74EF-A8FCFB50AF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1872BA65-5686-440A-8BA4-CEC1BA010E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Vale ressaltar o caráter democrático e dialógico que marcou a elaboração da norma. O intuito é demonstrar que a versão final absorveu os anseios do setor, resultando em um arcabouço regulatório que é aplicável e construído de forma colaborativa.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42478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7B75F990-54D9-9E3F-095A-E094A9D04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342C8D87-64A5-6D27-F126-BF92E4388C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7BECDA00-5E60-9F1B-5268-CC703B4AD1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Vale ressaltar o caráter democrático e dialógico que marcou a elaboração da norma. O intuito é demonstrar que a versão final absorveu os anseios do setor, resultando em um arcabouço regulatório que é aplicável e construído de forma colaborativa.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91537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BC8EB6A6-7F29-E08B-D95E-5F1EB01D6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425C28C8-785C-6865-8A65-FB174374FD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EE420A90-74DE-B337-38D0-5BCCB0DFE2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Objetivo deste bloco: Explicar a filosofia por trás da regra e acalmar os ânimos sobre o que o mercado temia que a norma fosse.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45441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69B7EE18-B12E-5B9D-2C1D-8A0380311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1181212f5_0_20:notes">
            <a:extLst>
              <a:ext uri="{FF2B5EF4-FFF2-40B4-BE49-F238E27FC236}">
                <a16:creationId xmlns:a16="http://schemas.microsoft.com/office/drawing/2014/main" id="{E5BAD69C-229C-7A51-7E01-5C4A3B3200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  <p:sp>
        <p:nvSpPr>
          <p:cNvPr id="70" name="Google Shape;70;g1e1181212f5_0_20:notes">
            <a:extLst>
              <a:ext uri="{FF2B5EF4-FFF2-40B4-BE49-F238E27FC236}">
                <a16:creationId xmlns:a16="http://schemas.microsoft.com/office/drawing/2014/main" id="{50634B4E-E67B-48A1-5BA7-0C1826DF88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Este é o momento ideal para endereçar preocupações recentes veiculadas pelo mercado. É oportuno esclarecer que a PREVIC entende a limitação atual de dados ASG e que o conceito de "homem probo" e o ato regular de gestão continuam norteando a segurança dos dirigentes.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01508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CE8AC6-D23C-4F32-22CB-CAE806A70C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077A4D-4357-B05E-60DA-5FE4D32D69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2BA82C-D61A-A65F-DCF8-A6E7CA09A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38AC-E70D-444E-976D-C5C59C0A0F60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A14D114-B5E7-E641-291F-4842FF3F2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5B95E9-629E-E103-3D3E-2E41AAEC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014D9-09AA-45BE-98DB-E1EA2DD7AA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8671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C5C38B-DFB8-5A2A-F99E-BFF854ADC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EF0C114-7D8A-4BD3-B130-30C867213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B1F962-D3E2-E6BD-5286-5F3AF639B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38AC-E70D-444E-976D-C5C59C0A0F60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7BA369-5C80-9431-918E-731304163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8B07A25-6D93-875F-BE5C-F9C14436E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014D9-09AA-45BE-98DB-E1EA2DD7AA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2016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DE1A6E-CD0D-4FEC-49C3-D9A9C1A88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1576187-B058-ED40-7510-51C7F332F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73E5F7E-A65D-BC5C-1FE2-8E1C5DCBD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38AC-E70D-444E-976D-C5C59C0A0F60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80F7C9-408B-BD61-714D-9F25A4AEB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4CD70B-A8E0-8759-3218-A76D5E523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014D9-09AA-45BE-98DB-E1EA2DD7AA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2471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2BD7C5-FC78-18C5-CE27-0DECF8053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AE75E0-DF7C-9C8F-24BA-293239FC9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02DF657-321D-DE32-F244-3EA36D426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5A43DCD-B0EB-697C-2F66-AC1EFCB5A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38AC-E70D-444E-976D-C5C59C0A0F60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2BEFDCB-500E-B6A3-1AF1-50F23A72F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07407AB-7336-ADEC-FEAF-C2B8BAF2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014D9-09AA-45BE-98DB-E1EA2DD7AA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7655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7B81FB-9E17-5A26-3105-149630B47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6A6CBFE-8925-9704-1730-89A07C2EA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1C9013F-592B-F45E-A522-6862EA152E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F1EEAC5-6C88-97DF-D1D2-93977F9FC6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AB3145E-60FC-EB86-700D-6E74ABC4EC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6782BF9-F34B-5564-E219-D48A8820C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38AC-E70D-444E-976D-C5C59C0A0F60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2168028-587B-21DA-5517-B9619F68F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F6214FD-F14A-0212-89A3-576F9E7B4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014D9-09AA-45BE-98DB-E1EA2DD7AA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1969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98627C-59C2-B0C5-193E-FB0377805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2FC4B04-93ED-148B-CB47-0E35233FF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38AC-E70D-444E-976D-C5C59C0A0F60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4862D09-8F32-670A-7064-F9BF5539E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880F7DA-53EE-679A-A222-A50F6BA0F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014D9-09AA-45BE-98DB-E1EA2DD7AA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89963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FB24ADD-1FAE-2090-A3BE-3CADD2557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38AC-E70D-444E-976D-C5C59C0A0F60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55C709E-CB83-CAC1-61D0-F56B825D9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CE0B372-8664-BCB1-B1E0-3682925A8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014D9-09AA-45BE-98DB-E1EA2DD7AA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455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B6B151-DC11-0AFB-3927-2F9ABA31C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9AC961A-3732-2512-4AA2-49168BB255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1150" y="1192213"/>
            <a:ext cx="8521700" cy="32131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1135432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649841-A0C2-000A-C93A-219F3C4CF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760A24A-1AAD-268A-9D42-C27A2CD0B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6EE7133-D6B1-2E75-2547-7EA5427C2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ED07E7A-80E5-C927-D15C-243698AE1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38AC-E70D-444E-976D-C5C59C0A0F60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B4BB9EA-88F3-BA62-FC2C-846A98F79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AB07A4C-E5EB-9DB1-872B-C5D774A12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014D9-09AA-45BE-98DB-E1EA2DD7AA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33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9C12B4-9913-751E-FA31-6014B2A7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BFD8CBB-4A8D-416E-4908-5BFBF01406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CBE4668-66C1-B20D-ECC2-33ECF42AC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37A2E2E-D0FC-A78A-85EA-DE3949D62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38AC-E70D-444E-976D-C5C59C0A0F60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1222021-9CA7-CBC3-A312-F354CED0F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E5A2047-7811-2403-0C67-3EA6960A1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014D9-09AA-45BE-98DB-E1EA2DD7AA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18466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50B86B-9C1D-C759-3235-07DACBE8D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0266129-97AB-0753-DDD1-C9C9438988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7021FB0-55A4-5FAC-1437-D5202EC90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38AC-E70D-444E-976D-C5C59C0A0F60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65C2329-A733-B52D-F95A-2A9D748DC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2879BA-E80B-A6F0-B66F-CC619CB8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014D9-09AA-45BE-98DB-E1EA2DD7AA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2750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52BCE9C-2A74-180B-F09C-831847D889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4C22A0C-AE20-114A-95AD-54456CCE93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BC1A92-126E-76B6-8A79-100C887D1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38AC-E70D-444E-976D-C5C59C0A0F60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BCFC05F-5BAC-3243-544D-9A988068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7F4CC0E-93E1-0B40-582D-4A555A8F0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014D9-09AA-45BE-98DB-E1EA2DD7AA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2582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44B323-7083-D598-686D-7DA72CC2AA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43846C6-8DF8-76D3-2B30-03B2F0092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19D8FA0-5FA1-4028-29F3-1E5176AE2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AF6E3-F6FC-4B8F-A956-D52731EBFFC8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DFE3602-7428-79E8-F4EE-A729E7662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24E0663-1BAA-0771-337B-7A659EBD8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D185-2D90-4786-B467-858CDC6F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0258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822589-9843-84E5-05D4-0E14B0276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579032-7E2A-CF6C-27E7-B0C9605D7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37B337F-D38F-838F-6A37-6A706465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AF6E3-F6FC-4B8F-A956-D52731EBFFC8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91CC9C9-73AE-0171-8092-7E858BC78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AC2E5F6-1ADA-409C-8F4E-0B29A517A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D185-2D90-4786-B467-858CDC6F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0241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01A233-0EE1-7CC7-C023-AC7458C27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7EA882D-DD45-FD90-44BC-2391687BC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89872EA-F192-FE72-6353-5FE907D8B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AF6E3-F6FC-4B8F-A956-D52731EBFFC8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D57361-A6AB-B145-1594-0C4D55A09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0AD0B62-D8B4-9B69-F673-0604859F2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D185-2D90-4786-B467-858CDC6F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9555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AF1953-DDC4-63E1-5EA5-A3104D955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0B113B-2081-E0EF-C874-71E1128297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D6EA3D0-BE3F-4ABF-B347-A5A26AFCD5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B998027-2913-4B3B-405F-D23E7A2F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AF6E3-F6FC-4B8F-A956-D52731EBFFC8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E0E7CAC-6CF5-C193-0A8C-365FC368D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6274768-FFC2-8961-CF08-09811BA19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D185-2D90-4786-B467-858CDC6F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78718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E6B453-DADD-1EDF-8DE7-059378AF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F7FC899-41D7-9D19-E178-42B00EA2F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0BE7DAE-0D71-077E-237F-AE3B03DBC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5FE4E77-22B5-4B43-8E9E-05EF93F25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08C1BD5-180F-29A4-2BD8-D614606D3E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251C7C9-BBF5-51B6-B535-27C6631B4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AF6E3-F6FC-4B8F-A956-D52731EBFFC8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4583B6A-78E7-506A-AD7B-E219CD17B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065F016-5049-C46D-E667-1FC7B372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D185-2D90-4786-B467-858CDC6F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54564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BA895D-5DFB-F554-5134-ABE886369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AB733D4-57CA-37E5-1DB9-B4D06E887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AF6E3-F6FC-4B8F-A956-D52731EBFFC8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6795223-6535-1345-65B6-A886FFE5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F0D2C15-2A68-626F-645A-400C48454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D185-2D90-4786-B467-858CDC6F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4249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7E627F6-9577-7A8B-CE19-BB6696AC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AF6E3-F6FC-4B8F-A956-D52731EBFFC8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D35DCCD-9BC8-5BB7-F619-73E171ADD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85B51C6-E108-1CE9-026D-2A8044EE6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D185-2D90-4786-B467-858CDC6F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99923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2A0148-6277-9362-824C-151493005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58D74BD-D46F-8082-1FD4-4844D36BD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97C1976-6EF6-DF89-031C-D21F52CF7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5D9BBA9-9F0E-4A5F-E90D-D0B11F7AE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AF6E3-F6FC-4B8F-A956-D52731EBFFC8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B0313B2-8967-347C-0697-94BE45C0F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035631C-3DE1-51B0-FAD6-A3B8D2DC7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D185-2D90-4786-B467-858CDC6F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67659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41F61A-6A7D-186A-E974-5D8F0E25C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31ABA8-472F-A154-AA52-F5D7D24D17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56BB798-746F-B7BC-1884-715A2A88D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476708A-0FCF-E091-5D0D-BC2EEE779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AF6E3-F6FC-4B8F-A956-D52731EBFFC8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23F5852-BFC5-C80B-233E-D4E2BCB55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3DBAF03-43D5-977D-D0CD-3A361ABE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D185-2D90-4786-B467-858CDC6F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2327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D75425-7FF1-EEC2-A7D8-775C2ADF0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92C5365-6CC7-8109-D585-49BB749F50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23B7EB-AAD6-2927-BCB3-325785023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AF6E3-F6FC-4B8F-A956-D52731EBFFC8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882264-1FC4-90B4-F61C-79C5EB56D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1D96C86-32E3-1ECB-3D2A-A9F492BE6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D185-2D90-4786-B467-858CDC6F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39465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03C7145-E2A9-D88B-A788-81C8DBE99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46AD13D-0E99-61EC-33F8-361304122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641FDCE-0AE0-FFF4-2BDD-99669B79F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AF6E3-F6FC-4B8F-A956-D52731EBFFC8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918694-1E3A-7E6D-76DD-073ABAE71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B0C0B84-3605-B2B6-4443-19F795CF3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D185-2D90-4786-B467-858CDC6F9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85134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686030-2AA7-37F7-6E61-0DAEC6288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1C3E95-D333-5AA8-76D0-88CF74FA37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DE5BCB-DC34-C497-6C57-1098C5A43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1735-4E04-4D14-AA37-33C9EF5CD0EC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850A8DE-CB0F-724A-B138-E613D3560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3243AF-2EBB-C5DA-AF47-4ED11690C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B8976-9FF3-40D4-AABE-D4AF545074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00902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43A47A-A9FB-D267-B220-F470A2315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6E6D12-908C-FB64-76CE-18E517E22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4E832B9-8359-F35B-D23E-3601F7946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1735-4E04-4D14-AA37-33C9EF5CD0EC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489267-0372-8565-3F4A-9BA5E49A3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625F95B-F4DC-9D0F-2D55-0B87CE1E1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B8976-9FF3-40D4-AABE-D4AF545074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61212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0F567A-CB86-843B-9356-5470DAA0A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C8DEADE-D463-3EA5-F130-3772A58C7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1FFF04F-78CD-92F1-F883-0A8DE9B82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1735-4E04-4D14-AA37-33C9EF5CD0EC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7A575F-E16B-4F88-A7FC-32825B95B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BFEF664-EBEB-D42A-8AA0-7597A2BCE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B8976-9FF3-40D4-AABE-D4AF545074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20816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AE6042-624B-BDB6-B9C1-926205299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8A9283A-F7E6-99C1-8816-3E20E5316D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5C9D76C-B297-C421-9E8C-C8D0C0C75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EE930BA-A09E-C41C-3557-60962A752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1735-4E04-4D14-AA37-33C9EF5CD0EC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65E7AC2-19DA-B427-58B1-1AC0AF1A5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CAECB93-C5A1-85FF-41DF-E276C74B9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B8976-9FF3-40D4-AABE-D4AF545074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92639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9587CD-8AEC-7893-4E7A-86E750C9D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3F7511A-8098-779B-348B-2F57590F0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0912A4A-CEFB-305F-8D77-BB2D226DB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7745B1A-8AA1-44A9-858F-57E1CD72C4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93F8A36-BCEB-6ECA-D027-80C971AE0A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9F2D41A-6830-C964-BE71-EF7D9855F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1735-4E04-4D14-AA37-33C9EF5CD0EC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394D91C-41FF-7A57-8661-E03FDBAF3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AFB3080-8B54-846A-D9BC-E71ADD7B2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B8976-9FF3-40D4-AABE-D4AF545074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9599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EF6366-ACC7-F9C1-3E26-67584F2CC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E3D1F4A-8792-1762-98D5-282535ED0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1735-4E04-4D14-AA37-33C9EF5CD0EC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92E1FF7-260E-C7B2-0388-F660BD646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20080F3-BBBC-1CF4-9269-6881E37F1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B8976-9FF3-40D4-AABE-D4AF545074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12778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5523D2F-284C-F043-7197-330178048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1735-4E04-4D14-AA37-33C9EF5CD0EC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B7852F9-6986-472E-D62B-F1CC2941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55BB3CD-5584-3C79-CCEA-D9835C541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B8976-9FF3-40D4-AABE-D4AF545074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98043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B9790F-1B15-9132-65E7-17158321F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1247AC-8F78-FB3C-2F04-EA328E612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AD2B01F-1952-3FB4-C6B1-06223A38C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32ECF99-3AE3-DD6B-D39D-FF8577B7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1735-4E04-4D14-AA37-33C9EF5CD0EC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8BF80EB-2B37-B99F-E3F3-E82F33DA4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282CC33-3B5C-E502-E61D-B12038C58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B8976-9FF3-40D4-AABE-D4AF545074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58337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D0E567-1769-2C68-16CB-41D20EC35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13268B0-837F-F6BF-926B-5499E364A7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2271ED-76DE-0004-7395-2C97F06C26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70A1C80-263D-2F05-8A73-9062895C4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1735-4E04-4D14-AA37-33C9EF5CD0EC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DAB3BB1-78FF-DBD6-9F51-E0883E655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39BF84C-ED49-F27A-3690-6E53943E2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B8976-9FF3-40D4-AABE-D4AF545074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85452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345052-AA6D-A058-DED8-4FE9374DB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13F3BCC-4181-366F-9DE2-ECECF14212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3A87D0-CB28-525C-F561-6A70F7B59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1735-4E04-4D14-AA37-33C9EF5CD0EC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C67AD02-0EAE-13E0-FB55-99567FE1D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CDA392B-8EC5-DE44-F41E-18FB56E41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B8976-9FF3-40D4-AABE-D4AF545074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21800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12E7F00-9F64-A635-F381-DFCB99BD81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47B3998-1D6E-62C2-72D5-FFEAE87C5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2470D8-A631-FF8C-7A07-99413AC71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1735-4E04-4D14-AA37-33C9EF5CD0EC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663461-F350-3D94-F538-427063B43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24EEB2D-F4B9-089D-DAD4-2698EEA09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B8976-9FF3-40D4-AABE-D4AF545074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18441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6C605E-94E1-0F15-EAAB-65D2C2C16E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2AFBA79-918F-DF48-0C83-77217C518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DDCE60F-8EAF-66E1-6C7F-BE77B4D66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5CE0-86E3-443A-B24D-0DD3C970A85C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26C10C-8528-F260-2223-01498CFF0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CC2BF9-1000-E866-D3A2-0A22FCDF1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D99D-A7F5-49E4-B685-CFB85E1FA5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31335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256E64-CCC8-E974-7FF7-841448A3E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3211E3-2DE5-A83D-451B-961C3FD63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92B23ED-8641-0EA8-C11C-984A317C5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5CE0-86E3-443A-B24D-0DD3C970A85C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4EF9B47-70E9-43FB-EF58-DB6140BF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AF5B59-4324-CD90-0627-23D691B84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D99D-A7F5-49E4-B685-CFB85E1FA5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85819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E9BCDF-581B-9B20-6F48-5AC97A272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351ECD0-4224-8F9C-5450-DB83023CD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45AF69-4D5C-65F1-399C-E2BDE5791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5CE0-86E3-443A-B24D-0DD3C970A85C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D9788A5-FDB2-4DC1-08F7-74214552B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9163CF8-D4DD-BDE9-2304-6AA17E90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D99D-A7F5-49E4-B685-CFB85E1FA5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25963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D8A7E8-9FC0-CAE5-340E-98388D90E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CA93D2F-2F02-E548-9AEC-D8BA8E4773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2885899-0F77-4D9E-883B-348B036761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9537DBD-09B4-4406-48EC-121865BE4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5CE0-86E3-443A-B24D-0DD3C970A85C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4B4EB02-9F83-E14B-A145-ADA5A072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63C8B61-FE4D-4E7E-AED8-EF0EB2916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D99D-A7F5-49E4-B685-CFB85E1FA5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7854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0A93A6-39BF-5CB2-EA63-46F0C57FB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EB543AE-BFFE-A734-F5E7-5E5A478B2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685BDD5-13F8-F9F2-B38D-20BC7664A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FC356FE-2C82-5353-BA23-C4D793F381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779FEEE-B0FC-D3CE-CD77-C2487EDCBC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EFC2823-CACB-358E-B7A1-89B7207F1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5CE0-86E3-443A-B24D-0DD3C970A85C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743B16A-E3A6-C977-3B52-112D868B6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8F069A4-A7E6-78A2-7B87-EB501E069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D99D-A7F5-49E4-B685-CFB85E1FA5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57444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D97E09-6B33-BCEB-7C15-D1188ADE7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9FB5212-D756-22A8-C02C-955DA5A39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5CE0-86E3-443A-B24D-0DD3C970A85C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3BC1E0B-A915-C320-1B1D-C7F4A3974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46BC4F4-A8C3-78AA-F4A5-EA2FE70C5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D99D-A7F5-49E4-B685-CFB85E1FA5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58265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218A0E5-3DB8-8510-D34B-9DC3B2C50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5CE0-86E3-443A-B24D-0DD3C970A85C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A75974C-E37B-9449-D8AA-936243F86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D9D92BD-93F2-E2F0-D78B-CC9D97B73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D99D-A7F5-49E4-B685-CFB85E1FA5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23282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94C0D8-9BCF-AB8E-0408-E1AEF74FD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BE8603-5E5A-94B1-23BA-A5333812E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9A02601-47AB-FC77-274E-ACFD76DBA1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147129D-4F0C-F925-41F3-B1C39C095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5CE0-86E3-443A-B24D-0DD3C970A85C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83F3348-E996-2A73-F958-910871B75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9482499-0D9C-88B3-70D9-892F7B1C6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D99D-A7F5-49E4-B685-CFB85E1FA5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83511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D6FFC3-ED97-29B9-2B38-D5FAFD7D0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A2EE820-DCE7-E0A2-AEDE-A472C1B67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9D5AFFF-A3AD-E70F-74BE-85636D592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1BC099E-A425-A3F6-AE49-4F1699433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5CE0-86E3-443A-B24D-0DD3C970A85C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2209421-4AC1-C774-A37A-93605E806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369CFA5-931C-D603-1A6F-05B16C39C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D99D-A7F5-49E4-B685-CFB85E1FA5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28887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3D9EAC-64CD-CFCB-6447-42BBDA048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D7360D7-B8D7-3983-5C59-5F0F6999A4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DBDBE8C-CBB8-1A97-3D9A-938362EA9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5CE0-86E3-443A-B24D-0DD3C970A85C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6E5C3B-634A-28A4-D1C9-49BB69BCA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E1640E1-17D8-0B55-1867-2D29222F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D99D-A7F5-49E4-B685-CFB85E1FA5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22799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57F6AD8-F99F-06F4-F118-4B01A311A8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D6196A3-9445-FA5E-96C7-51FB375D7C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1382EB-2F6C-2825-79CE-1D18E9E8A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5CE0-86E3-443A-B24D-0DD3C970A85C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EC89C8-E9BE-FB54-6105-D0070AB3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66FB197-D6A8-9592-E57F-332DA8CD9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D99D-A7F5-49E4-B685-CFB85E1FA5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73902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916884-6A8D-57AE-DE8F-7788DD8D1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E9FF62C-8849-9715-911E-981C0FF58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EA44FC2-699F-961A-0440-91F645DE9F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3C52394-F6C0-4B7E-A238-4FCE4EB085D1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B4FD4E-D556-8CAF-B992-1275B4392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A996E73-C48C-D87D-7F46-9205C485D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E56D9E0-5791-4D62-8532-22AA184E3C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75873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875CEC-2B64-2FE3-CC9A-6064D61CC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DDB2A31-681C-568B-1982-1813D38C6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AC792F9-9545-D775-5012-B622B2216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3C52394-F6C0-4B7E-A238-4FCE4EB085D1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C6915B2-B8F3-0910-A315-44E0AEEB4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5184F5-68F8-8725-FE00-C22938299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E56D9E0-5791-4D62-8532-22AA184E3C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41307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52EF36-0901-C828-99C1-C01965628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2EF4844-278F-F4B6-B225-3B0F3F671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670F1DC-8912-D1CE-FD8A-D601C36B4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3C52394-F6C0-4B7E-A238-4FCE4EB085D1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5BEA8AE-6F3C-85B9-C14B-89EB5CC2E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B666BEC-BEC9-20A8-A5B2-4FC46D797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E56D9E0-5791-4D62-8532-22AA184E3C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1552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42BAB9-8BE5-D33D-CBB2-8E037A269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2C6868-D482-4653-61BE-77C28EFA33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91A920C-8166-AF08-44D9-7521C6C0D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516BB54-FE4E-DEB9-00EE-C0E2BEDE90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3C52394-F6C0-4B7E-A238-4FCE4EB085D1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7B8EF6E-A3DB-0E76-D504-96755832E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D6A89C3-3A3D-CEB1-5724-BD34A54D6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E56D9E0-5791-4D62-8532-22AA184E3C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99412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8CFFC6-9BA4-7D15-5062-92EE85427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5340C1F-7059-4D99-C200-5E8C06C0E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F71EA5B-5B7F-3410-88C0-5DD56A796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A3F1928-62F8-7B38-8D7D-DABEF5D05E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706155B-949B-362C-77B0-F03E03293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EDCE857-7B14-5A00-50C1-31654502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3C52394-F6C0-4B7E-A238-4FCE4EB085D1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C14847D-5D4C-BB37-49D9-A853B502D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E091D1D-ACBC-4110-141B-10B64EF7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E56D9E0-5791-4D62-8532-22AA184E3C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74512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5B5956-4751-F28F-33D1-AD79D81B7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F9A0FBB-CDD9-A4BD-0665-EC6DEACC4B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3C52394-F6C0-4B7E-A238-4FCE4EB085D1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FFF0955-C95F-C26F-AC5A-5D4424FDF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96AB30-F0D7-5D25-A5E2-8C171790F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E56D9E0-5791-4D62-8532-22AA184E3C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71069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3473B70-8B8F-D81A-BA49-F69105D253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3C52394-F6C0-4B7E-A238-4FCE4EB085D1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5DEEADA-91BD-3319-AE63-922C0C2D6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908B817-7037-E6E3-FE36-13AB875D4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E56D9E0-5791-4D62-8532-22AA184E3C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38042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AB01F-4220-7E04-6DA6-88D588AFA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C0BBFE-C61E-3B4F-FEE2-74844F488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73671F1-90F5-7D63-3E09-201775BF1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BA13220-51A9-BA9C-AB63-BCE3DB58B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3C52394-F6C0-4B7E-A238-4FCE4EB085D1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87B205F-CF8B-BF80-CC4A-C3F157909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BAC9C8B-30B5-A7BF-77EE-1F18D2442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E56D9E0-5791-4D62-8532-22AA184E3C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96173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820B45-8025-290C-289C-C7B616D47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1D0D104-B112-AF47-91B8-454781257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BD8B94A-B988-5B81-4BCE-455AD639B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87E5883-1D9F-F384-E5D1-D19D318715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3C52394-F6C0-4B7E-A238-4FCE4EB085D1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5D90C5C-D6A9-9BAC-2D07-7117B0B0C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5A036CF-952F-7515-080F-8287A78B1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E56D9E0-5791-4D62-8532-22AA184E3C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6139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B553E6-1B28-85F0-0CCD-243A4C8CC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09BAF7A-8A38-EF74-66EB-80D804851A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5378AA-F764-472C-D3FC-922002FE00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3C52394-F6C0-4B7E-A238-4FCE4EB085D1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E71E9B-7456-0E9E-5D21-A82DDFB55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0C51CE-A414-EA70-4F6D-79B0EB04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E56D9E0-5791-4D62-8532-22AA184E3C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16760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D61327E-F036-4C30-DA92-273164BE33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AF7B006-45AD-0EC8-7CFA-B4B76CF8BE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2A97AC0-8E00-38E1-B15A-9CB3E5AD7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3C52394-F6C0-4B7E-A238-4FCE4EB085D1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47804F-E825-F971-52CB-1834562F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58A9643-DBEF-CC1C-4274-C5F4ED0A0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6E56D9E0-5791-4D62-8532-22AA184E3C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656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3" name="Imagem 2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5E773293-A299-D7D7-A584-D535C45D1E8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762"/>
            <a:ext cx="9144000" cy="5141975"/>
          </a:xfrm>
          <a:prstGeom prst="rect">
            <a:avLst/>
          </a:prstGeom>
        </p:spPr>
      </p:pic>
      <p:pic>
        <p:nvPicPr>
          <p:cNvPr id="4" name="Imagem 3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A34A8EB6-2CAB-D461-3D76-3E3275E959A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762"/>
            <a:ext cx="9144000" cy="514197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2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2495A84-C7B0-E074-75FF-4EFFF9539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63FB98A-F236-C7CC-A983-7A35A8D55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A3BA893-5B64-14EE-E6E9-59BF4080B8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E38AC-E70D-444E-976D-C5C59C0A0F60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CA22AA-CC78-2018-4690-383E96A56C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44957B-7C53-E313-3256-D1CD3538A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014D9-09AA-45BE-98DB-E1EA2DD7AA3B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4284A8B8-9AC3-044F-F053-28523B69229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762"/>
            <a:ext cx="9144000" cy="514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10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7E5213D-F253-B2D3-504A-5F8D4EA5E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A139EA2-4354-0174-7E44-4D4C40EE2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D560AD-7E8C-9D14-4405-2FEEC2F286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6AF6E3-F6FC-4B8F-A956-D52731EBFFC8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FE7BF9-3E6D-68ED-12A4-533C6742E9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C158A17-1368-BE44-0D00-A2EAE1419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43D185-2D90-4786-B467-858CDC6F94F5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97F7F198-404D-81AA-B030-6957D8C4804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762"/>
            <a:ext cx="9144000" cy="514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19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4C13773-7D78-335C-B059-F52A032F8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BB0649-C040-91C4-5EAB-E8DF032AA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10B61B7-0861-5680-B95B-9AABEE7E59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401735-4E04-4D14-AA37-33C9EF5CD0EC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B11D42-5B3A-7AD1-BBEA-1EAA6DDB4D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1A7ABC0-FC2A-1679-3CAA-71225E17E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B8976-9FF3-40D4-AABE-D4AF54507422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FBF79F60-B03A-974A-322C-9F1C57D4FBC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762"/>
            <a:ext cx="9144000" cy="514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83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DAF840E-FADE-D655-F2A9-10F33A1CA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6639519-70C8-5722-941F-81C354B19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9CC62DD-BF01-324B-E174-C42A1D090E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D95CE0-86E3-443A-B24D-0DD3C970A85C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3CB22AF-36BE-2BE2-A1BB-EEF5D4AD1F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993F17-CE77-0057-8E40-EC527F1577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15D99D-A7F5-49E4-B685-CFB85E1FA53F}" type="slidenum">
              <a:rPr lang="pt-BR" smtClean="0"/>
              <a:t>‹nº›</a:t>
            </a:fld>
            <a:endParaRPr lang="pt-BR"/>
          </a:p>
        </p:txBody>
      </p:sp>
      <p:pic>
        <p:nvPicPr>
          <p:cNvPr id="10" name="Imagem 9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33812382-7B29-84B5-91E4-084AB8AFA00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762"/>
            <a:ext cx="9144000" cy="514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6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98F435A5-FD8E-4C05-CF3B-A5B3D16F85E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762"/>
            <a:ext cx="9144000" cy="514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4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BF079360-ED2E-7A2C-4E78-DBDFFBD21F8B}"/>
              </a:ext>
            </a:extLst>
          </p:cNvPr>
          <p:cNvSpPr txBox="1"/>
          <p:nvPr/>
        </p:nvSpPr>
        <p:spPr>
          <a:xfrm>
            <a:off x="215790" y="1176196"/>
            <a:ext cx="43562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rgbClr val="0E4C73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pt-BR" dirty="0"/>
              <a:t>PAINEL 4 | RESOLUÇÃO PREVIC N° 26/2025, CRITÉRIOS ESG E FISCALIZAÇÃO: O QUE ESPERAR PARA 2026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8594761-50D6-9FEF-F243-BAE85606EA54}"/>
              </a:ext>
            </a:extLst>
          </p:cNvPr>
          <p:cNvSpPr txBox="1"/>
          <p:nvPr/>
        </p:nvSpPr>
        <p:spPr>
          <a:xfrm>
            <a:off x="215790" y="2881132"/>
            <a:ext cx="4356209" cy="1354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800" i="1" dirty="0">
                <a:solidFill>
                  <a:srgbClr val="0E4C73"/>
                </a:solidFill>
                <a:latin typeface="Source Sans Pro" panose="020B0503030403020204" pitchFamily="34" charset="0"/>
              </a:rPr>
              <a:t>ABRAPP Encontros Regionais 2026</a:t>
            </a:r>
          </a:p>
          <a:p>
            <a:endParaRPr lang="pt-BR" sz="1800" dirty="0">
              <a:solidFill>
                <a:srgbClr val="0E4C73"/>
              </a:solidFill>
              <a:latin typeface="Source Sans Pro" panose="020B0503030403020204" pitchFamily="34" charset="0"/>
            </a:endParaRPr>
          </a:p>
          <a:p>
            <a:r>
              <a:rPr lang="pt-BR" sz="1800" dirty="0">
                <a:solidFill>
                  <a:srgbClr val="0E4C73"/>
                </a:solidFill>
                <a:latin typeface="Source Sans Pro"/>
              </a:rPr>
              <a:t>Alcinei Cardoso Rodrigues</a:t>
            </a:r>
          </a:p>
          <a:p>
            <a:r>
              <a:rPr lang="pt-BR" dirty="0">
                <a:solidFill>
                  <a:srgbClr val="0E4C73"/>
                </a:solidFill>
                <a:latin typeface="Source Sans Pro" panose="020B0503030403020204" pitchFamily="34" charset="0"/>
              </a:rPr>
              <a:t>Diretor de Normas da Previc</a:t>
            </a:r>
          </a:p>
          <a:p>
            <a:r>
              <a:rPr lang="pt-BR" dirty="0">
                <a:solidFill>
                  <a:srgbClr val="0E4C73"/>
                </a:solidFill>
                <a:latin typeface="Source Sans Pro"/>
              </a:rPr>
              <a:t>São Paulo, 05 de março de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BA769DC6-C27A-FE42-A271-EF0AC12E4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E7391D0-610D-D1BE-BF96-80F35913082D}"/>
              </a:ext>
            </a:extLst>
          </p:cNvPr>
          <p:cNvSpPr txBox="1"/>
          <p:nvPr/>
        </p:nvSpPr>
        <p:spPr>
          <a:xfrm>
            <a:off x="772889" y="384655"/>
            <a:ext cx="7750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92F47"/>
                </a:solidFill>
                <a:latin typeface="Source Sans Pro" panose="020B0503030403020204" pitchFamily="34" charset="0"/>
              </a:rPr>
              <a:t>Mudança de Paradigma: Do Discurso Declaratório para a Gestão Integrada de Riscos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95CD100-0D22-D679-F7A2-4CD3E03EBB2A}"/>
              </a:ext>
            </a:extLst>
          </p:cNvPr>
          <p:cNvSpPr txBox="1"/>
          <p:nvPr/>
        </p:nvSpPr>
        <p:spPr>
          <a:xfrm>
            <a:off x="1095156" y="1338762"/>
            <a:ext cx="6953687" cy="2813719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pPr algn="just"/>
            <a:r>
              <a:rPr lang="pt-BR" b="1" dirty="0"/>
              <a:t>Supervisão Baseada em Risco </a:t>
            </a:r>
            <a:r>
              <a:rPr lang="pt-BR" dirty="0"/>
              <a:t>(SBR): Os fatores ASG passam a compor ativamente o perfil de risco da EFPC.</a:t>
            </a:r>
          </a:p>
          <a:p>
            <a:pPr algn="just"/>
            <a:r>
              <a:rPr lang="pt-BR" dirty="0"/>
              <a:t>Evolução Fiduciária: Proteção de patrimônio exige olhar para além dos indicadores financeiros tradicionais.</a:t>
            </a:r>
          </a:p>
          <a:p>
            <a:pPr algn="just"/>
            <a:r>
              <a:rPr lang="pt-BR" dirty="0">
                <a:latin typeface="Source Sans Pro"/>
              </a:rPr>
              <a:t>A </a:t>
            </a:r>
            <a:r>
              <a:rPr lang="pt-BR" b="1" dirty="0">
                <a:latin typeface="Source Sans Pro"/>
              </a:rPr>
              <a:t>sustentabilidade no processo de investimento</a:t>
            </a:r>
            <a:r>
              <a:rPr lang="pt-BR" dirty="0">
                <a:latin typeface="Source Sans Pro"/>
              </a:rPr>
              <a:t>, e não apenas política de intenções.</a:t>
            </a:r>
          </a:p>
        </p:txBody>
      </p:sp>
    </p:spTree>
    <p:extLst>
      <p:ext uri="{BB962C8B-B14F-4D97-AF65-F5344CB8AC3E}">
        <p14:creationId xmlns:p14="http://schemas.microsoft.com/office/powerpoint/2010/main" val="1494334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72CEEB94-8269-859A-E938-171917594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35F62F2-E0CE-7B3F-0B59-67C66CD3B723}"/>
              </a:ext>
            </a:extLst>
          </p:cNvPr>
          <p:cNvSpPr txBox="1"/>
          <p:nvPr/>
        </p:nvSpPr>
        <p:spPr>
          <a:xfrm>
            <a:off x="748401" y="89891"/>
            <a:ext cx="775032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800" b="1">
                <a:solidFill>
                  <a:srgbClr val="092F47"/>
                </a:solidFill>
                <a:latin typeface="Source Sans Pro"/>
              </a:rPr>
              <a:t>Agenda</a:t>
            </a:r>
            <a:endParaRPr lang="pt-BR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706C986C-792E-2D92-63F3-07D5B560190E}"/>
              </a:ext>
            </a:extLst>
          </p:cNvPr>
          <p:cNvSpPr/>
          <p:nvPr/>
        </p:nvSpPr>
        <p:spPr>
          <a:xfrm>
            <a:off x="398760" y="592838"/>
            <a:ext cx="8449606" cy="920924"/>
          </a:xfrm>
          <a:prstGeom prst="round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bg2">
                    <a:lumMod val="90000"/>
                  </a:schemeClr>
                </a:solidFill>
                <a:latin typeface="Source Sans Pro"/>
              </a:rPr>
              <a:t>1. O Novo Cenário e a Construção Coletiva</a:t>
            </a:r>
            <a:endParaRPr lang="pt-BR" sz="2000" b="1" dirty="0">
              <a:solidFill>
                <a:schemeClr val="bg2">
                  <a:lumMod val="90000"/>
                </a:schemeClr>
              </a:solidFill>
              <a:latin typeface="Source Sans Pro"/>
              <a:cs typeface="Arial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DE5F347E-D7F2-E4DC-E87F-D37CC226B129}"/>
              </a:ext>
            </a:extLst>
          </p:cNvPr>
          <p:cNvSpPr/>
          <p:nvPr/>
        </p:nvSpPr>
        <p:spPr>
          <a:xfrm>
            <a:off x="398761" y="1561482"/>
            <a:ext cx="8449606" cy="920924"/>
          </a:xfrm>
          <a:prstGeom prst="round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bg2">
                    <a:lumMod val="90000"/>
                  </a:schemeClr>
                </a:solidFill>
                <a:latin typeface="Source Sans Pro"/>
              </a:rPr>
              <a:t>2. Desmistificando a Resolução 26</a:t>
            </a:r>
            <a:endParaRPr lang="pt-BR" sz="2000" b="1" dirty="0">
              <a:solidFill>
                <a:schemeClr val="bg2">
                  <a:lumMod val="90000"/>
                </a:schemeClr>
              </a:solidFill>
              <a:latin typeface="Source Sans Pro"/>
              <a:cs typeface="Arial"/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6B4B56C2-4B97-5DB9-58D9-353A325B82AD}"/>
              </a:ext>
            </a:extLst>
          </p:cNvPr>
          <p:cNvSpPr/>
          <p:nvPr/>
        </p:nvSpPr>
        <p:spPr>
          <a:xfrm>
            <a:off x="398761" y="2530126"/>
            <a:ext cx="8449606" cy="920924"/>
          </a:xfrm>
          <a:prstGeom prst="roundRect">
            <a:avLst/>
          </a:prstGeom>
          <a:noFill/>
          <a:ln>
            <a:solidFill>
              <a:srgbClr val="0E4C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>
                <a:solidFill>
                  <a:srgbClr val="0E4C73"/>
                </a:solidFill>
                <a:latin typeface="Source Sans Pro"/>
              </a:rPr>
              <a:t>3. A Norma na Prática</a:t>
            </a:r>
            <a:endParaRPr lang="pt-BR" sz="2000" b="1">
              <a:solidFill>
                <a:srgbClr val="0E4C73"/>
              </a:solidFill>
              <a:latin typeface="Source Sans Pro"/>
              <a:cs typeface="Arial"/>
            </a:endParaRP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110B1E63-D0D3-54B2-FF29-207784D18B1B}"/>
              </a:ext>
            </a:extLst>
          </p:cNvPr>
          <p:cNvSpPr/>
          <p:nvPr/>
        </p:nvSpPr>
        <p:spPr>
          <a:xfrm>
            <a:off x="398761" y="3498770"/>
            <a:ext cx="8449606" cy="920924"/>
          </a:xfrm>
          <a:prstGeom prst="round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bg2">
                    <a:lumMod val="90000"/>
                  </a:schemeClr>
                </a:solidFill>
                <a:latin typeface="Source Sans Pro"/>
              </a:rPr>
              <a:t>4. Próximos Passos e Adequação</a:t>
            </a:r>
            <a:endParaRPr lang="pt-BR" sz="2000" b="1" dirty="0">
              <a:solidFill>
                <a:schemeClr val="bg2">
                  <a:lumMod val="90000"/>
                </a:schemeClr>
              </a:solidFill>
              <a:latin typeface="Source Sans Pro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8534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4911D796-2846-E262-22BE-5D8BAA4CE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F7F2A3E2-3977-164A-909C-55D35DCE5D54}"/>
              </a:ext>
            </a:extLst>
          </p:cNvPr>
          <p:cNvSpPr txBox="1"/>
          <p:nvPr/>
        </p:nvSpPr>
        <p:spPr>
          <a:xfrm>
            <a:off x="524719" y="1308704"/>
            <a:ext cx="7380888" cy="270843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,Sans-Serif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  <a:latin typeface="Source Sans Pro"/>
                <a:ea typeface="Source Sans Pro"/>
              </a:rPr>
              <a:t>O Papel Indutor da </a:t>
            </a:r>
            <a:r>
              <a:rPr lang="pt-BR" sz="2000" b="1" dirty="0">
                <a:solidFill>
                  <a:schemeClr val="tx1"/>
                </a:solidFill>
                <a:latin typeface="Source Sans Pro"/>
                <a:ea typeface="Source Sans Pro"/>
              </a:rPr>
              <a:t>Alta Administração </a:t>
            </a:r>
            <a:r>
              <a:rPr lang="pt-BR" sz="2000" dirty="0">
                <a:solidFill>
                  <a:schemeClr val="tx1"/>
                </a:solidFill>
                <a:latin typeface="Source Sans Pro"/>
                <a:ea typeface="Source Sans Pro"/>
              </a:rPr>
              <a:t>na gestão de riscos ASG.</a:t>
            </a:r>
          </a:p>
          <a:p>
            <a:pPr marL="285750" indent="-285750" algn="just">
              <a:spcAft>
                <a:spcPts val="1200"/>
              </a:spcAft>
              <a:buFont typeface="Arial,Sans-Serif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  <a:latin typeface="Source Sans Pro"/>
                <a:ea typeface="Source Sans Pro"/>
              </a:rPr>
              <a:t>Engajamento dos órgãos estatutários (Conselhos e Diretorias) na definição dos </a:t>
            </a:r>
            <a:r>
              <a:rPr lang="pt-BR" sz="2000" b="1" dirty="0">
                <a:solidFill>
                  <a:schemeClr val="tx1"/>
                </a:solidFill>
                <a:latin typeface="Source Sans Pro"/>
                <a:ea typeface="Source Sans Pro"/>
              </a:rPr>
              <a:t>valores e apetite de risco </a:t>
            </a:r>
            <a:r>
              <a:rPr lang="pt-BR" sz="2000" dirty="0">
                <a:solidFill>
                  <a:schemeClr val="tx1"/>
                </a:solidFill>
                <a:latin typeface="Source Sans Pro"/>
                <a:ea typeface="Source Sans Pro"/>
              </a:rPr>
              <a:t>institucional.</a:t>
            </a:r>
          </a:p>
          <a:p>
            <a:pPr marL="285750" indent="-285750" algn="just">
              <a:spcAft>
                <a:spcPts val="1200"/>
              </a:spcAft>
              <a:buFont typeface="Arial,Sans-Serif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  <a:latin typeface="Source Sans Pro"/>
                <a:ea typeface="Source Sans Pro"/>
              </a:rPr>
              <a:t>Macro: A Política de Investimentos como documento vivo e bússola fiduciária para a sustentabilidade.</a:t>
            </a:r>
          </a:p>
          <a:p>
            <a:pPr marL="285750" indent="-285750" algn="just">
              <a:spcAft>
                <a:spcPts val="1200"/>
              </a:spcAft>
              <a:buFont typeface="Arial,Sans-Serif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  <a:latin typeface="Source Sans Pro"/>
                <a:ea typeface="Source Sans Pro"/>
              </a:rPr>
              <a:t>Micro: Análise técnica dos investimentos com critérios de riscos socioambientais e de imagem.</a:t>
            </a:r>
            <a:endParaRPr lang="pt-BR" sz="2000" dirty="0">
              <a:solidFill>
                <a:schemeClr val="tx1"/>
              </a:solidFill>
              <a:latin typeface="Source Sans Pro" panose="020B0503030403020204" pitchFamily="34" charset="0"/>
              <a:ea typeface="Source Sans Pro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FC100CA-D1C8-55C3-01E3-C00803806133}"/>
              </a:ext>
            </a:extLst>
          </p:cNvPr>
          <p:cNvSpPr txBox="1"/>
          <p:nvPr/>
        </p:nvSpPr>
        <p:spPr>
          <a:xfrm>
            <a:off x="696837" y="397719"/>
            <a:ext cx="7750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92F47"/>
                </a:solidFill>
                <a:latin typeface="Source Sans Pro" panose="020B0503030403020204" pitchFamily="34" charset="0"/>
              </a:rPr>
              <a:t>ASG como pilar estratégico na gestão de riscos</a:t>
            </a:r>
          </a:p>
        </p:txBody>
      </p:sp>
    </p:spTree>
    <p:extLst>
      <p:ext uri="{BB962C8B-B14F-4D97-AF65-F5344CB8AC3E}">
        <p14:creationId xmlns:p14="http://schemas.microsoft.com/office/powerpoint/2010/main" val="1071317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157923A4-81F9-F713-3DFF-8817C9EE2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FE10825-9E14-4212-EDCE-0DE8C1EEF900}"/>
              </a:ext>
            </a:extLst>
          </p:cNvPr>
          <p:cNvSpPr txBox="1"/>
          <p:nvPr/>
        </p:nvSpPr>
        <p:spPr>
          <a:xfrm>
            <a:off x="1847641" y="113998"/>
            <a:ext cx="540279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800" b="1" dirty="0">
                <a:solidFill>
                  <a:srgbClr val="092F47"/>
                </a:solidFill>
                <a:latin typeface="Source Sans Pro"/>
                <a:ea typeface="Source Sans Pro"/>
              </a:rPr>
              <a:t>A Materialização dos Fatores ASG</a:t>
            </a:r>
            <a:endParaRPr lang="pt-BR" sz="2800" dirty="0">
              <a:latin typeface="Source Sans Pro"/>
              <a:ea typeface="Source Sans Pro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863B6F8-F59A-8FAB-448B-DBCCF17933E5}"/>
              </a:ext>
            </a:extLst>
          </p:cNvPr>
          <p:cNvSpPr txBox="1"/>
          <p:nvPr/>
        </p:nvSpPr>
        <p:spPr>
          <a:xfrm>
            <a:off x="352839" y="554718"/>
            <a:ext cx="8392400" cy="4062651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,Sans-Serif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  <a:latin typeface="Source Sans Pro"/>
              </a:rPr>
              <a:t>O Fim da Subjetividade: A EFPC passa a ter o </a:t>
            </a:r>
            <a:r>
              <a:rPr lang="pt-BR" sz="2000" b="1" dirty="0">
                <a:solidFill>
                  <a:schemeClr val="tx1"/>
                </a:solidFill>
                <a:latin typeface="Source Sans Pro"/>
              </a:rPr>
              <a:t>dever de julgar</a:t>
            </a:r>
            <a:r>
              <a:rPr lang="pt-BR" sz="2000" dirty="0">
                <a:solidFill>
                  <a:schemeClr val="tx1"/>
                </a:solidFill>
                <a:latin typeface="Source Sans Pro"/>
              </a:rPr>
              <a:t>, de forma estruturada, a materialidade e relevância dos aspectos ASG.</a:t>
            </a:r>
          </a:p>
          <a:p>
            <a:pPr marL="285750" indent="-285750" algn="just">
              <a:spcAft>
                <a:spcPts val="1200"/>
              </a:spcAft>
              <a:buFont typeface="Arial,Sans-Serif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  <a:latin typeface="Source Sans Pro"/>
              </a:rPr>
              <a:t>O Pilar da </a:t>
            </a:r>
            <a:r>
              <a:rPr lang="pt-BR" sz="2000" b="1" dirty="0">
                <a:solidFill>
                  <a:schemeClr val="tx1"/>
                </a:solidFill>
                <a:latin typeface="Source Sans Pro"/>
              </a:rPr>
              <a:t>Dupla Materialidade</a:t>
            </a:r>
            <a:r>
              <a:rPr lang="pt-BR" sz="2000" dirty="0">
                <a:solidFill>
                  <a:schemeClr val="tx1"/>
                </a:solidFill>
                <a:latin typeface="Source Sans Pro"/>
              </a:rPr>
              <a:t>:</a:t>
            </a:r>
          </a:p>
          <a:p>
            <a:pPr marL="285750" lvl="6" indent="-285750" algn="just">
              <a:spcAft>
                <a:spcPts val="1200"/>
              </a:spcAft>
              <a:buFont typeface="Arial,Sans-Serif" panose="020B0604020202020204" pitchFamily="34" charset="0"/>
              <a:buChar char="•"/>
            </a:pPr>
            <a:endParaRPr lang="pt-BR" sz="2000" dirty="0">
              <a:solidFill>
                <a:schemeClr val="tx1"/>
              </a:solidFill>
              <a:latin typeface="Source Sans Pro"/>
            </a:endParaRPr>
          </a:p>
          <a:p>
            <a:pPr marL="285750" lvl="6" indent="-285750" algn="just">
              <a:spcAft>
                <a:spcPts val="1200"/>
              </a:spcAft>
              <a:buFont typeface="Arial,Sans-Serif" panose="020B0604020202020204" pitchFamily="34" charset="0"/>
              <a:buChar char="•"/>
            </a:pPr>
            <a:endParaRPr lang="pt-BR" sz="2000" dirty="0">
              <a:solidFill>
                <a:schemeClr val="tx1"/>
              </a:solidFill>
              <a:latin typeface="Source Sans Pro"/>
            </a:endParaRPr>
          </a:p>
          <a:p>
            <a:pPr marL="285750" lvl="6" indent="-285750" algn="just">
              <a:spcAft>
                <a:spcPts val="1200"/>
              </a:spcAft>
              <a:buFont typeface="Arial,Sans-Serif" panose="020B0604020202020204" pitchFamily="34" charset="0"/>
              <a:buChar char="•"/>
            </a:pPr>
            <a:endParaRPr lang="pt-BR" sz="1200" dirty="0">
              <a:solidFill>
                <a:schemeClr val="tx1"/>
              </a:solidFill>
              <a:latin typeface="Source Sans Pro"/>
            </a:endParaRPr>
          </a:p>
          <a:p>
            <a:pPr marL="285750" indent="-285750" algn="just">
              <a:spcAft>
                <a:spcPts val="1200"/>
              </a:spcAft>
              <a:buFont typeface="Arial,Sans-Serif" panose="020B0604020202020204" pitchFamily="34" charset="0"/>
              <a:buChar char="•"/>
            </a:pPr>
            <a:endParaRPr lang="pt-BR" sz="1200" dirty="0">
              <a:solidFill>
                <a:schemeClr val="tx1"/>
              </a:solidFill>
              <a:latin typeface="Source Sans Pro"/>
            </a:endParaRPr>
          </a:p>
          <a:p>
            <a:pPr marL="285750" indent="-285750" algn="just">
              <a:spcAft>
                <a:spcPts val="1200"/>
              </a:spcAft>
              <a:buFont typeface="Arial,Sans-Serif" panose="020B0604020202020204" pitchFamily="34" charset="0"/>
              <a:buChar char="•"/>
            </a:pPr>
            <a:endParaRPr lang="pt-BR" sz="2000" dirty="0">
              <a:solidFill>
                <a:schemeClr val="tx1"/>
              </a:solidFill>
              <a:latin typeface="Source Sans Pro"/>
            </a:endParaRPr>
          </a:p>
          <a:p>
            <a:pPr marL="285750" indent="-285750" algn="just">
              <a:spcAft>
                <a:spcPts val="1200"/>
              </a:spcAft>
              <a:buFont typeface="Arial,Sans-Serif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  <a:latin typeface="Source Sans Pro"/>
              </a:rPr>
              <a:t>Visão de Futuro: O </a:t>
            </a:r>
            <a:r>
              <a:rPr lang="pt-BR" sz="2000" b="1" dirty="0">
                <a:solidFill>
                  <a:schemeClr val="tx1"/>
                </a:solidFill>
                <a:latin typeface="Source Sans Pro"/>
              </a:rPr>
              <a:t>risco ASG deve ser diretamente alinhado aos objetivos </a:t>
            </a:r>
            <a:r>
              <a:rPr lang="pt-BR" sz="2000" dirty="0">
                <a:solidFill>
                  <a:schemeClr val="tx1"/>
                </a:solidFill>
                <a:latin typeface="Source Sans Pro"/>
              </a:rPr>
              <a:t>de longo prazo do plano.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4AB35C7-0612-FA19-9B43-096F94A2C270}"/>
              </a:ext>
            </a:extLst>
          </p:cNvPr>
          <p:cNvSpPr txBox="1"/>
          <p:nvPr/>
        </p:nvSpPr>
        <p:spPr>
          <a:xfrm>
            <a:off x="1553792" y="1823464"/>
            <a:ext cx="7191447" cy="2092881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lvl="6" algn="just">
              <a:spcAft>
                <a:spcPts val="1200"/>
              </a:spcAft>
            </a:pPr>
            <a:r>
              <a:rPr lang="pt-BR" sz="2000" dirty="0">
                <a:solidFill>
                  <a:schemeClr val="tx1"/>
                </a:solidFill>
                <a:latin typeface="Source Sans Pro"/>
              </a:rPr>
              <a:t>1. Materialidade Financeira (De fora para dentro): Como os riscos climáticos e sociais afetam o retorno do ativo e a capacidade de pagar os benefícios futuros.</a:t>
            </a:r>
          </a:p>
          <a:p>
            <a:pPr algn="just">
              <a:spcAft>
                <a:spcPts val="1200"/>
              </a:spcAft>
            </a:pPr>
            <a:r>
              <a:rPr lang="pt-BR" sz="2000" dirty="0">
                <a:solidFill>
                  <a:schemeClr val="tx1"/>
                </a:solidFill>
                <a:latin typeface="Source Sans Pro"/>
              </a:rPr>
              <a:t>2. Materialidade de Impacto (De dentro para fora): Quais os efeitos (positivos ou negativos) que o dinheiro investido gera na sociedade e no meio ambiente.</a:t>
            </a:r>
          </a:p>
        </p:txBody>
      </p:sp>
    </p:spTree>
    <p:extLst>
      <p:ext uri="{BB962C8B-B14F-4D97-AF65-F5344CB8AC3E}">
        <p14:creationId xmlns:p14="http://schemas.microsoft.com/office/powerpoint/2010/main" val="3550341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A814CE57-20F1-E2B9-4549-7D08F4267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0D77242-0F84-D8BF-07CC-2EE008EB0D65}"/>
              </a:ext>
            </a:extLst>
          </p:cNvPr>
          <p:cNvSpPr txBox="1"/>
          <p:nvPr/>
        </p:nvSpPr>
        <p:spPr>
          <a:xfrm>
            <a:off x="352839" y="123068"/>
            <a:ext cx="775032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800" b="1">
                <a:solidFill>
                  <a:srgbClr val="092F47"/>
                </a:solidFill>
                <a:latin typeface="Source Sans Pro"/>
              </a:rPr>
              <a:t>A Materialização dos Fatores ASG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C6EC2B6-F8A6-9FBD-6DC8-D72534C1C2F4}"/>
              </a:ext>
            </a:extLst>
          </p:cNvPr>
          <p:cNvSpPr txBox="1"/>
          <p:nvPr/>
        </p:nvSpPr>
        <p:spPr>
          <a:xfrm>
            <a:off x="352839" y="1051282"/>
            <a:ext cx="8392400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,Sans-Serif" panose="020B0604020202020204" pitchFamily="34" charset="0"/>
              <a:buChar char="•"/>
            </a:pPr>
            <a:r>
              <a:rPr lang="pt-BR" sz="2000">
                <a:solidFill>
                  <a:schemeClr val="tx1"/>
                </a:solidFill>
                <a:latin typeface="Source Sans Pro"/>
              </a:rPr>
              <a:t>Aplicação da Dupla Materialidade: Avaliação conjunta do impacto socioambiental do investimento e do seu risco/retorno financeiro.</a:t>
            </a:r>
            <a:endParaRPr lang="pt-BR"/>
          </a:p>
          <a:p>
            <a:pPr marL="285750" indent="-285750" algn="just">
              <a:spcAft>
                <a:spcPts val="1200"/>
              </a:spcAft>
              <a:buFont typeface="Arial,Sans-Serif" panose="020B0604020202020204" pitchFamily="34" charset="0"/>
              <a:buChar char="•"/>
            </a:pPr>
            <a:r>
              <a:rPr lang="pt-BR" sz="2000">
                <a:solidFill>
                  <a:schemeClr val="tx1"/>
                </a:solidFill>
                <a:latin typeface="Source Sans Pro"/>
              </a:rPr>
              <a:t>O Ferramental Técnico (O "Como"):</a:t>
            </a:r>
          </a:p>
          <a:p>
            <a:pPr marL="285750" lvl="4" indent="-285750">
              <a:spcAft>
                <a:spcPts val="1200"/>
              </a:spcAft>
              <a:buFont typeface="Arial,Sans-Serif" panose="020B0604020202020204" pitchFamily="34" charset="0"/>
              <a:buChar char="•"/>
            </a:pPr>
            <a:r>
              <a:rPr lang="pt-BR" sz="2000">
                <a:solidFill>
                  <a:schemeClr val="tx1"/>
                </a:solidFill>
                <a:latin typeface="Source Sans Pro"/>
              </a:rPr>
              <a:t>Utilização de indicadores e métricas setoriais.</a:t>
            </a:r>
          </a:p>
          <a:p>
            <a:pPr marL="285750" lvl="4" indent="-285750">
              <a:spcAft>
                <a:spcPts val="1200"/>
              </a:spcAft>
              <a:buFont typeface="Arial,Sans-Serif" panose="020B0604020202020204" pitchFamily="34" charset="0"/>
              <a:buChar char="•"/>
            </a:pPr>
            <a:r>
              <a:rPr lang="pt-BR" sz="2000">
                <a:solidFill>
                  <a:schemeClr val="tx1"/>
                </a:solidFill>
                <a:latin typeface="Source Sans Pro"/>
              </a:rPr>
              <a:t>Adoção de ratings especializados de mercado ou desenvolvimento de notas de risco proprietárias.</a:t>
            </a:r>
          </a:p>
          <a:p>
            <a:pPr marL="285750" indent="-285750" algn="just">
              <a:spcAft>
                <a:spcPts val="1200"/>
              </a:spcAft>
              <a:buFont typeface="Arial,Sans-Serif" panose="020B0604020202020204" pitchFamily="34" charset="0"/>
              <a:buChar char="•"/>
            </a:pPr>
            <a:r>
              <a:rPr lang="pt-BR" sz="2000">
                <a:solidFill>
                  <a:schemeClr val="tx1"/>
                </a:solidFill>
                <a:latin typeface="Source Sans Pro"/>
              </a:rPr>
              <a:t>O Foco no Benefício: Todo o ferramental ASG deve estar subordinado ao objetivo maior: honrar os compromissos futuros.</a:t>
            </a:r>
          </a:p>
        </p:txBody>
      </p:sp>
    </p:spTree>
    <p:extLst>
      <p:ext uri="{BB962C8B-B14F-4D97-AF65-F5344CB8AC3E}">
        <p14:creationId xmlns:p14="http://schemas.microsoft.com/office/powerpoint/2010/main" val="465472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2B014309-66A2-CC6D-AF4D-9A60985D3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B996E21-BF0F-028E-9C77-3A089EBABEFF}"/>
              </a:ext>
            </a:extLst>
          </p:cNvPr>
          <p:cNvSpPr txBox="1"/>
          <p:nvPr/>
        </p:nvSpPr>
        <p:spPr>
          <a:xfrm>
            <a:off x="492437" y="437445"/>
            <a:ext cx="8159126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800" b="1" dirty="0">
                <a:solidFill>
                  <a:srgbClr val="092F47"/>
                </a:solidFill>
                <a:latin typeface="Source Sans Pro"/>
              </a:rPr>
              <a:t>Transparência Efetiva e o Combate a “Propaganda Verde”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EA64B69-6C3B-5108-7F05-44B5E1EBCDE5}"/>
              </a:ext>
            </a:extLst>
          </p:cNvPr>
          <p:cNvSpPr txBox="1"/>
          <p:nvPr/>
        </p:nvSpPr>
        <p:spPr>
          <a:xfrm>
            <a:off x="723049" y="1589099"/>
            <a:ext cx="7870746" cy="23520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,Sans-Serif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  <a:latin typeface="Source Sans Pro"/>
                <a:ea typeface="Source Sans Pro"/>
              </a:rPr>
              <a:t>O fim das alegações vazias (</a:t>
            </a:r>
            <a:r>
              <a:rPr lang="pt-BR" sz="2000" i="1" dirty="0">
                <a:solidFill>
                  <a:schemeClr val="tx1"/>
                </a:solidFill>
                <a:latin typeface="Source Sans Pro"/>
                <a:ea typeface="Source Sans Pro"/>
              </a:rPr>
              <a:t>Greenwashing</a:t>
            </a:r>
            <a:r>
              <a:rPr lang="pt-BR" sz="2000" dirty="0">
                <a:solidFill>
                  <a:schemeClr val="tx1"/>
                </a:solidFill>
                <a:latin typeface="Source Sans Pro"/>
                <a:ea typeface="Source Sans Pro"/>
              </a:rPr>
              <a:t>).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  <a:latin typeface="Source Sans Pro"/>
              </a:rPr>
              <a:t>Transparência de </a:t>
            </a:r>
            <a:r>
              <a:rPr lang="pt-BR" sz="2000" b="1" dirty="0">
                <a:solidFill>
                  <a:schemeClr val="tx1"/>
                </a:solidFill>
                <a:latin typeface="Source Sans Pro"/>
              </a:rPr>
              <a:t>como os critérios ASG estão sendo aplicados </a:t>
            </a:r>
            <a:r>
              <a:rPr lang="pt-BR" sz="2000" dirty="0">
                <a:solidFill>
                  <a:schemeClr val="tx1"/>
                </a:solidFill>
                <a:latin typeface="Source Sans Pro"/>
              </a:rPr>
              <a:t>nas decisões.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  <a:latin typeface="Source Sans Pro" panose="020B0503030403020204" pitchFamily="34" charset="0"/>
              </a:rPr>
              <a:t>Incentivo a convergência de padrões, taxonomias e </a:t>
            </a:r>
            <a:r>
              <a:rPr lang="pt-BR" sz="2000" b="1" dirty="0">
                <a:solidFill>
                  <a:schemeClr val="tx1"/>
                </a:solidFill>
                <a:latin typeface="Source Sans Pro" panose="020B0503030403020204" pitchFamily="34" charset="0"/>
              </a:rPr>
              <a:t>comparabilidade</a:t>
            </a:r>
            <a:r>
              <a:rPr lang="pt-BR" sz="2000" dirty="0">
                <a:solidFill>
                  <a:schemeClr val="tx1"/>
                </a:solidFill>
                <a:latin typeface="Source Sans Pro" panose="020B0503030403020204" pitchFamily="34" charset="0"/>
              </a:rPr>
              <a:t> de dados.</a:t>
            </a:r>
          </a:p>
        </p:txBody>
      </p:sp>
    </p:spTree>
    <p:extLst>
      <p:ext uri="{BB962C8B-B14F-4D97-AF65-F5344CB8AC3E}">
        <p14:creationId xmlns:p14="http://schemas.microsoft.com/office/powerpoint/2010/main" val="3073810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6D337FC1-D232-112C-EB90-F6EAA37F6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9CEBC68-A71D-673E-37E8-1BC9D644B50F}"/>
              </a:ext>
            </a:extLst>
          </p:cNvPr>
          <p:cNvSpPr txBox="1"/>
          <p:nvPr/>
        </p:nvSpPr>
        <p:spPr>
          <a:xfrm>
            <a:off x="2001900" y="102867"/>
            <a:ext cx="514019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800" b="1" dirty="0">
                <a:solidFill>
                  <a:srgbClr val="092F47"/>
                </a:solidFill>
                <a:latin typeface="Source Sans Pro"/>
              </a:rPr>
              <a:t>Transparência ao Participante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FFEF271-354E-68C2-6869-D59E9933111C}"/>
              </a:ext>
            </a:extLst>
          </p:cNvPr>
          <p:cNvSpPr txBox="1"/>
          <p:nvPr/>
        </p:nvSpPr>
        <p:spPr>
          <a:xfrm>
            <a:off x="419382" y="629465"/>
            <a:ext cx="8415235" cy="3737049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pt-BR" dirty="0">
                <a:latin typeface="Source Sans Pro"/>
                <a:ea typeface="Source Sans Pro"/>
              </a:rPr>
              <a:t>Permitir ao participante </a:t>
            </a:r>
            <a:r>
              <a:rPr lang="pt-BR" b="1" dirty="0">
                <a:latin typeface="Source Sans Pro"/>
                <a:ea typeface="Source Sans Pro"/>
              </a:rPr>
              <a:t>compreender os riscos </a:t>
            </a:r>
            <a:r>
              <a:rPr lang="pt-BR" dirty="0">
                <a:latin typeface="Source Sans Pro"/>
                <a:ea typeface="Source Sans Pro"/>
              </a:rPr>
              <a:t>de longo prazo de sua poupança.</a:t>
            </a:r>
          </a:p>
          <a:p>
            <a:r>
              <a:rPr lang="pt-BR" dirty="0"/>
              <a:t>A transparência proativa nas práticas ASG eleva a </a:t>
            </a:r>
            <a:r>
              <a:rPr lang="pt-BR" b="1" dirty="0"/>
              <a:t>reputação</a:t>
            </a:r>
            <a:r>
              <a:rPr lang="pt-BR" dirty="0"/>
              <a:t> da entidade, consolidando a percepção de uma </a:t>
            </a:r>
            <a:r>
              <a:rPr lang="pt-BR" b="1" dirty="0"/>
              <a:t>gestão moderna e responsável</a:t>
            </a:r>
            <a:r>
              <a:rPr lang="pt-BR" dirty="0"/>
              <a:t>.</a:t>
            </a:r>
          </a:p>
          <a:p>
            <a:r>
              <a:rPr lang="pt-BR" dirty="0">
                <a:latin typeface="Source Sans Pro"/>
              </a:rPr>
              <a:t>Acesso à informação útil: relatórios ASG compreensíveis e comparáveis respeitando a sensibilidade estratégica de dados da fundação.</a:t>
            </a:r>
            <a:endParaRPr lang="pt-BR" dirty="0"/>
          </a:p>
          <a:p>
            <a:r>
              <a:rPr lang="pt-BR" dirty="0"/>
              <a:t>Fomento à educação previdenciária e financeira com foco em sustentabilidade.</a:t>
            </a:r>
          </a:p>
        </p:txBody>
      </p:sp>
    </p:spTree>
    <p:extLst>
      <p:ext uri="{BB962C8B-B14F-4D97-AF65-F5344CB8AC3E}">
        <p14:creationId xmlns:p14="http://schemas.microsoft.com/office/powerpoint/2010/main" val="953598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>
          <a:extLst>
            <a:ext uri="{FF2B5EF4-FFF2-40B4-BE49-F238E27FC236}">
              <a16:creationId xmlns:a16="http://schemas.microsoft.com/office/drawing/2014/main" id="{6A65BFF1-E7E9-F9BD-12AC-14B21E98D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369E870-D8D6-0AC3-BF28-3276C82DCBD1}"/>
              </a:ext>
            </a:extLst>
          </p:cNvPr>
          <p:cNvSpPr txBox="1"/>
          <p:nvPr/>
        </p:nvSpPr>
        <p:spPr>
          <a:xfrm>
            <a:off x="748401" y="89891"/>
            <a:ext cx="775032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800" b="1">
                <a:solidFill>
                  <a:srgbClr val="092F47"/>
                </a:solidFill>
                <a:latin typeface="Source Sans Pro"/>
              </a:rPr>
              <a:t>Agenda</a:t>
            </a:r>
            <a:endParaRPr lang="pt-BR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AA738CA5-551F-0002-43E1-B1CF9BC1B717}"/>
              </a:ext>
            </a:extLst>
          </p:cNvPr>
          <p:cNvSpPr/>
          <p:nvPr/>
        </p:nvSpPr>
        <p:spPr>
          <a:xfrm>
            <a:off x="398760" y="592838"/>
            <a:ext cx="8449606" cy="920924"/>
          </a:xfrm>
          <a:prstGeom prst="round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>
                <a:solidFill>
                  <a:schemeClr val="bg2">
                    <a:lumMod val="90000"/>
                  </a:schemeClr>
                </a:solidFill>
                <a:latin typeface="Source Sans Pro"/>
              </a:rPr>
              <a:t>1. O Novo Cenário e a Construção Coletiva</a:t>
            </a:r>
            <a:endParaRPr lang="pt-BR" sz="2000" b="1">
              <a:solidFill>
                <a:schemeClr val="bg2">
                  <a:lumMod val="90000"/>
                </a:schemeClr>
              </a:solidFill>
              <a:latin typeface="Source Sans Pro"/>
              <a:cs typeface="Arial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8931248D-C5D5-5A23-9D03-778BB5639792}"/>
              </a:ext>
            </a:extLst>
          </p:cNvPr>
          <p:cNvSpPr/>
          <p:nvPr/>
        </p:nvSpPr>
        <p:spPr>
          <a:xfrm>
            <a:off x="398761" y="1561482"/>
            <a:ext cx="8449606" cy="920924"/>
          </a:xfrm>
          <a:prstGeom prst="round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>
                <a:solidFill>
                  <a:schemeClr val="bg2">
                    <a:lumMod val="90000"/>
                  </a:schemeClr>
                </a:solidFill>
                <a:latin typeface="Source Sans Pro"/>
              </a:rPr>
              <a:t>2. Desmistificando a Resolução 26</a:t>
            </a:r>
            <a:endParaRPr lang="pt-BR" sz="2000" b="1">
              <a:solidFill>
                <a:schemeClr val="bg2">
                  <a:lumMod val="90000"/>
                </a:schemeClr>
              </a:solidFill>
              <a:latin typeface="Source Sans Pro"/>
              <a:cs typeface="Arial"/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CDD80C45-6C6F-6BC5-B830-8CCB85EBCAF8}"/>
              </a:ext>
            </a:extLst>
          </p:cNvPr>
          <p:cNvSpPr/>
          <p:nvPr/>
        </p:nvSpPr>
        <p:spPr>
          <a:xfrm>
            <a:off x="398761" y="2530126"/>
            <a:ext cx="8449606" cy="920924"/>
          </a:xfrm>
          <a:prstGeom prst="round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>
                <a:solidFill>
                  <a:schemeClr val="bg2">
                    <a:lumMod val="90000"/>
                  </a:schemeClr>
                </a:solidFill>
                <a:latin typeface="Source Sans Pro"/>
              </a:rPr>
              <a:t>3. A Norma na Prática</a:t>
            </a:r>
            <a:endParaRPr lang="pt-BR" sz="2000" b="1">
              <a:solidFill>
                <a:schemeClr val="bg2">
                  <a:lumMod val="90000"/>
                </a:schemeClr>
              </a:solidFill>
              <a:latin typeface="Source Sans Pro"/>
              <a:cs typeface="Arial"/>
            </a:endParaRP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C4452E10-6716-623A-BAB6-EE6F867AED22}"/>
              </a:ext>
            </a:extLst>
          </p:cNvPr>
          <p:cNvSpPr/>
          <p:nvPr/>
        </p:nvSpPr>
        <p:spPr>
          <a:xfrm>
            <a:off x="398761" y="3498770"/>
            <a:ext cx="8449606" cy="920924"/>
          </a:xfrm>
          <a:prstGeom prst="roundRect">
            <a:avLst/>
          </a:prstGeom>
          <a:noFill/>
          <a:ln>
            <a:solidFill>
              <a:srgbClr val="0E4C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>
                <a:solidFill>
                  <a:srgbClr val="0E4C73"/>
                </a:solidFill>
                <a:latin typeface="Source Sans Pro"/>
              </a:rPr>
              <a:t>4. Próximos Passos e Implementação</a:t>
            </a:r>
            <a:endParaRPr lang="pt-BR" sz="2000" b="1">
              <a:solidFill>
                <a:srgbClr val="0E4C73"/>
              </a:solidFill>
              <a:latin typeface="Source Sans Pro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2303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04ABD700-3A17-6448-A15F-F12CE6A77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8EB5080-B7A4-8401-CBE7-7B34224F58E5}"/>
              </a:ext>
            </a:extLst>
          </p:cNvPr>
          <p:cNvSpPr txBox="1"/>
          <p:nvPr/>
        </p:nvSpPr>
        <p:spPr>
          <a:xfrm>
            <a:off x="1131400" y="239779"/>
            <a:ext cx="701340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800" b="1" dirty="0">
                <a:solidFill>
                  <a:srgbClr val="092F47"/>
                </a:solidFill>
                <a:latin typeface="Source Sans Pro"/>
              </a:rPr>
              <a:t>Segmentação e Implementação Escalonada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BC560CA-3807-D6DB-BF23-EFC8B02D4042}"/>
              </a:ext>
            </a:extLst>
          </p:cNvPr>
          <p:cNvSpPr txBox="1"/>
          <p:nvPr/>
        </p:nvSpPr>
        <p:spPr>
          <a:xfrm>
            <a:off x="451690" y="934058"/>
            <a:ext cx="8372819" cy="327538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pPr algn="just"/>
            <a:r>
              <a:rPr lang="pt-BR" dirty="0">
                <a:latin typeface="Source Sans Pro"/>
              </a:rPr>
              <a:t>Reconhecimento da heterogeneidade do sistema considerando perfil e complexidade de S1 a S4. (</a:t>
            </a:r>
            <a:r>
              <a:rPr lang="pt-BR" b="1" dirty="0">
                <a:latin typeface="Source Sans Pro"/>
              </a:rPr>
              <a:t>Proporcionalidade Regulatória</a:t>
            </a:r>
            <a:r>
              <a:rPr lang="pt-BR" dirty="0">
                <a:latin typeface="Source Sans Pro"/>
              </a:rPr>
              <a:t>) </a:t>
            </a:r>
          </a:p>
          <a:p>
            <a:pPr algn="just"/>
            <a:r>
              <a:rPr lang="pt-BR" dirty="0"/>
              <a:t>Cronogramas factíveis de adequação e faseamento das exigências.</a:t>
            </a:r>
          </a:p>
          <a:p>
            <a:pPr algn="just"/>
            <a:r>
              <a:rPr lang="pt-BR" b="1" dirty="0">
                <a:latin typeface="Source Sans Pro"/>
                <a:ea typeface="Source Sans Pro"/>
              </a:rPr>
              <a:t>Flexibilidade metodológica</a:t>
            </a:r>
            <a:r>
              <a:rPr lang="pt-BR" dirty="0">
                <a:latin typeface="Source Sans Pro"/>
                <a:ea typeface="Source Sans Pro"/>
              </a:rPr>
              <a:t>, sem imposição de modelo único ou lista obrigatória de ativos.</a:t>
            </a:r>
            <a:endParaRPr lang="pt-BR" dirty="0">
              <a:latin typeface="Source Sans Pro"/>
            </a:endParaRPr>
          </a:p>
          <a:p>
            <a:pPr algn="just"/>
            <a:r>
              <a:rPr lang="pt-BR" dirty="0"/>
              <a:t>Regulação pautada no incentivo à </a:t>
            </a:r>
            <a:r>
              <a:rPr lang="pt-BR" b="1" dirty="0"/>
              <a:t>evolução contínua</a:t>
            </a:r>
            <a:r>
              <a:rPr lang="pt-BR" dirty="0"/>
              <a:t>, em vez de cobrança imediata de perfeição.</a:t>
            </a:r>
          </a:p>
        </p:txBody>
      </p:sp>
    </p:spTree>
    <p:extLst>
      <p:ext uri="{BB962C8B-B14F-4D97-AF65-F5344CB8AC3E}">
        <p14:creationId xmlns:p14="http://schemas.microsoft.com/office/powerpoint/2010/main" val="2382811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7584301F-242E-0387-2EB8-5980122C1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0946392-7E8F-F6F8-F220-B768B42D795D}"/>
              </a:ext>
            </a:extLst>
          </p:cNvPr>
          <p:cNvSpPr txBox="1"/>
          <p:nvPr/>
        </p:nvSpPr>
        <p:spPr>
          <a:xfrm>
            <a:off x="755561" y="432284"/>
            <a:ext cx="7750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92F47"/>
                </a:solidFill>
                <a:latin typeface="Source Sans Pro" panose="020B0503030403020204" pitchFamily="34" charset="0"/>
              </a:rPr>
              <a:t>Implementação Escalonada baseada na Segmentação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9994F99-FEAD-1C88-7161-DD5654066D87}"/>
              </a:ext>
            </a:extLst>
          </p:cNvPr>
          <p:cNvSpPr txBox="1"/>
          <p:nvPr/>
        </p:nvSpPr>
        <p:spPr>
          <a:xfrm>
            <a:off x="618498" y="1662079"/>
            <a:ext cx="8024450" cy="2172261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pPr algn="just"/>
            <a:r>
              <a:rPr lang="pt-BR" sz="1800" dirty="0">
                <a:latin typeface="Source Sans Pro"/>
                <a:ea typeface="Source Sans Pro"/>
              </a:rPr>
              <a:t>Art. 368-D. As EFPC devem cumprir o estabelecido nos artigos 368-B e 368-C até: </a:t>
            </a:r>
            <a:endParaRPr lang="pt-BR" dirty="0">
              <a:ea typeface="Source Sans Pro"/>
            </a:endParaRPr>
          </a:p>
          <a:p>
            <a:pPr algn="just"/>
            <a:r>
              <a:rPr lang="pt-BR" sz="1800" dirty="0">
                <a:latin typeface="Source Sans Pro"/>
                <a:ea typeface="Source Sans Pro"/>
              </a:rPr>
              <a:t>I – </a:t>
            </a:r>
            <a:r>
              <a:rPr lang="pt-BR" sz="1800" b="1" dirty="0">
                <a:latin typeface="Source Sans Pro"/>
                <a:ea typeface="Source Sans Pro"/>
              </a:rPr>
              <a:t>31 de dezembro de </a:t>
            </a:r>
            <a:r>
              <a:rPr lang="pt-BR" b="1" dirty="0">
                <a:latin typeface="Source Sans Pro"/>
                <a:ea typeface="Source Sans Pro"/>
              </a:rPr>
              <a:t>2027</a:t>
            </a:r>
            <a:r>
              <a:rPr lang="pt-BR" sz="1800" dirty="0">
                <a:latin typeface="Source Sans Pro"/>
                <a:ea typeface="Source Sans Pro"/>
              </a:rPr>
              <a:t> para as EFPC classificadas nos segmentos S1 e S2; e </a:t>
            </a:r>
          </a:p>
          <a:p>
            <a:pPr algn="just"/>
            <a:r>
              <a:rPr lang="pt-BR" sz="1800" dirty="0">
                <a:latin typeface="Source Sans Pro"/>
                <a:ea typeface="Source Sans Pro"/>
              </a:rPr>
              <a:t>II - </a:t>
            </a:r>
            <a:r>
              <a:rPr lang="pt-BR" sz="1800" b="1" dirty="0">
                <a:latin typeface="Source Sans Pro"/>
                <a:ea typeface="Source Sans Pro"/>
              </a:rPr>
              <a:t>31 de dezembro de 2028</a:t>
            </a:r>
            <a:r>
              <a:rPr lang="pt-BR" sz="1800" dirty="0">
                <a:latin typeface="Source Sans Pro"/>
                <a:ea typeface="Source Sans Pro"/>
              </a:rPr>
              <a:t> para as EFPC classificadas nos segmentos S3 e S4. </a:t>
            </a:r>
          </a:p>
        </p:txBody>
      </p:sp>
    </p:spTree>
    <p:extLst>
      <p:ext uri="{BB962C8B-B14F-4D97-AF65-F5344CB8AC3E}">
        <p14:creationId xmlns:p14="http://schemas.microsoft.com/office/powerpoint/2010/main" val="3142424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A298312-D370-224F-9E12-54EB44A0B254}"/>
              </a:ext>
            </a:extLst>
          </p:cNvPr>
          <p:cNvSpPr txBox="1"/>
          <p:nvPr/>
        </p:nvSpPr>
        <p:spPr>
          <a:xfrm>
            <a:off x="748401" y="89891"/>
            <a:ext cx="775032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800" b="1">
                <a:solidFill>
                  <a:srgbClr val="092F47"/>
                </a:solidFill>
                <a:latin typeface="Source Sans Pro"/>
              </a:rPr>
              <a:t>Agenda</a:t>
            </a:r>
            <a:endParaRPr lang="pt-BR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1CFB892-E9AB-EEE6-B71A-D1752CB52B38}"/>
              </a:ext>
            </a:extLst>
          </p:cNvPr>
          <p:cNvSpPr/>
          <p:nvPr/>
        </p:nvSpPr>
        <p:spPr>
          <a:xfrm>
            <a:off x="398760" y="592838"/>
            <a:ext cx="8449606" cy="920924"/>
          </a:xfrm>
          <a:prstGeom prst="roundRect">
            <a:avLst/>
          </a:prstGeom>
          <a:noFill/>
          <a:ln>
            <a:solidFill>
              <a:srgbClr val="0E4C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2000" b="1">
                <a:solidFill>
                  <a:srgbClr val="0E4C73"/>
                </a:solidFill>
                <a:latin typeface="Source Sans Pro"/>
              </a:rPr>
              <a:t>1. O Novo Cenário e a Construção Coletiva</a:t>
            </a:r>
            <a:endParaRPr lang="pt-BR" sz="2000">
              <a:solidFill>
                <a:srgbClr val="0E4C73"/>
              </a:solidFill>
              <a:latin typeface="Source Sans Pro"/>
              <a:ea typeface="Source Sans Pro"/>
              <a:cs typeface="Arial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CD4EB04C-5A14-9C57-3FC9-77C38787B6E3}"/>
              </a:ext>
            </a:extLst>
          </p:cNvPr>
          <p:cNvSpPr/>
          <p:nvPr/>
        </p:nvSpPr>
        <p:spPr>
          <a:xfrm>
            <a:off x="398761" y="1561482"/>
            <a:ext cx="8449606" cy="920924"/>
          </a:xfrm>
          <a:prstGeom prst="roundRect">
            <a:avLst/>
          </a:prstGeom>
          <a:noFill/>
          <a:ln>
            <a:solidFill>
              <a:srgbClr val="0E4C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2000" b="1">
                <a:solidFill>
                  <a:srgbClr val="0E4C73"/>
                </a:solidFill>
                <a:latin typeface="Source Sans Pro"/>
              </a:rPr>
              <a:t>2. Desmistificando a Resolução 26</a:t>
            </a:r>
            <a:endParaRPr lang="pt-BR" sz="2000">
              <a:solidFill>
                <a:srgbClr val="0E4C73"/>
              </a:solidFill>
              <a:latin typeface="Source Sans Pro"/>
              <a:ea typeface="Source Sans Pro"/>
              <a:cs typeface="Arial"/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6CD38656-82CF-8771-3411-C4705E75ADFD}"/>
              </a:ext>
            </a:extLst>
          </p:cNvPr>
          <p:cNvSpPr/>
          <p:nvPr/>
        </p:nvSpPr>
        <p:spPr>
          <a:xfrm>
            <a:off x="398761" y="2530126"/>
            <a:ext cx="8449606" cy="920924"/>
          </a:xfrm>
          <a:prstGeom prst="roundRect">
            <a:avLst/>
          </a:prstGeom>
          <a:noFill/>
          <a:ln>
            <a:solidFill>
              <a:srgbClr val="0E4C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2000" b="1">
                <a:solidFill>
                  <a:srgbClr val="0E4C73"/>
                </a:solidFill>
                <a:latin typeface="Source Sans Pro"/>
              </a:rPr>
              <a:t>3. A Norma na Prática</a:t>
            </a:r>
            <a:endParaRPr lang="pt-BR" sz="2000">
              <a:solidFill>
                <a:srgbClr val="0E4C73"/>
              </a:solidFill>
              <a:latin typeface="Source Sans Pro"/>
              <a:ea typeface="Source Sans Pro"/>
              <a:cs typeface="Arial"/>
            </a:endParaRP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D91A6FAF-8557-B0E0-3B3B-1B852A2349A3}"/>
              </a:ext>
            </a:extLst>
          </p:cNvPr>
          <p:cNvSpPr/>
          <p:nvPr/>
        </p:nvSpPr>
        <p:spPr>
          <a:xfrm>
            <a:off x="398761" y="3498770"/>
            <a:ext cx="8449606" cy="920924"/>
          </a:xfrm>
          <a:prstGeom prst="roundRect">
            <a:avLst/>
          </a:prstGeom>
          <a:noFill/>
          <a:ln>
            <a:solidFill>
              <a:srgbClr val="0E4C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2000" b="1">
                <a:solidFill>
                  <a:srgbClr val="0E4C73"/>
                </a:solidFill>
                <a:latin typeface="Source Sans Pro"/>
              </a:rPr>
              <a:t>4. Próximos Passos e Implementação</a:t>
            </a:r>
            <a:endParaRPr lang="pt-BR" sz="2000">
              <a:solidFill>
                <a:srgbClr val="0E4C73"/>
              </a:solidFill>
              <a:latin typeface="Source Sans Pro"/>
              <a:ea typeface="Source Sans Pro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77C44382-25B6-BD5A-1A18-D26166D86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F251791-8C88-9CC8-8D53-8B88F4327B38}"/>
              </a:ext>
            </a:extLst>
          </p:cNvPr>
          <p:cNvSpPr txBox="1"/>
          <p:nvPr/>
        </p:nvSpPr>
        <p:spPr>
          <a:xfrm>
            <a:off x="701999" y="356314"/>
            <a:ext cx="775032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800" b="1" dirty="0">
                <a:solidFill>
                  <a:srgbClr val="092F47"/>
                </a:solidFill>
                <a:latin typeface="Source Sans Pro"/>
              </a:rPr>
              <a:t>Portaria: Uma Chamada à Ação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C6D51CC-F596-CADD-BEE3-7230BACE8157}"/>
              </a:ext>
            </a:extLst>
          </p:cNvPr>
          <p:cNvSpPr txBox="1"/>
          <p:nvPr/>
        </p:nvSpPr>
        <p:spPr>
          <a:xfrm>
            <a:off x="701999" y="1149164"/>
            <a:ext cx="8012343" cy="2813719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pt-BR" dirty="0"/>
              <a:t>Portaria ASG em construção: Consulta Restrita em conformidade com o Decreto 12.022/24</a:t>
            </a:r>
          </a:p>
          <a:p>
            <a:r>
              <a:rPr lang="pt-BR" dirty="0"/>
              <a:t>Seminários Temáticos da PREVIC: Fóruns essenciais para o aculturamento do setor e troca de experiências.</a:t>
            </a:r>
          </a:p>
          <a:p>
            <a:r>
              <a:rPr lang="pt-BR" dirty="0">
                <a:latin typeface="Source Sans Pro"/>
              </a:rPr>
              <a:t>Pós-Portaria: Criação de guias orientativos para sanar dúvidas operacionais.</a:t>
            </a:r>
          </a:p>
        </p:txBody>
      </p:sp>
    </p:spTree>
    <p:extLst>
      <p:ext uri="{BB962C8B-B14F-4D97-AF65-F5344CB8AC3E}">
        <p14:creationId xmlns:p14="http://schemas.microsoft.com/office/powerpoint/2010/main" val="1342191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BF41745F-25F5-2B81-69C5-0351F584C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D8CE8E9-2989-60EF-8143-006F998650E7}"/>
              </a:ext>
            </a:extLst>
          </p:cNvPr>
          <p:cNvSpPr txBox="1"/>
          <p:nvPr/>
        </p:nvSpPr>
        <p:spPr>
          <a:xfrm>
            <a:off x="696836" y="393921"/>
            <a:ext cx="775032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800" b="1">
                <a:solidFill>
                  <a:srgbClr val="092F47"/>
                </a:solidFill>
                <a:latin typeface="Source Sans Pro"/>
              </a:rPr>
              <a:t>Ciclo Normativo</a:t>
            </a:r>
          </a:p>
        </p:txBody>
      </p:sp>
      <p:pic>
        <p:nvPicPr>
          <p:cNvPr id="3" name="Imagem 2" descr="Diagrama&#10;&#10;O conteúdo gerado por IA pode estar incorreto.">
            <a:extLst>
              <a:ext uri="{FF2B5EF4-FFF2-40B4-BE49-F238E27FC236}">
                <a16:creationId xmlns:a16="http://schemas.microsoft.com/office/drawing/2014/main" id="{BBD88C32-D22E-1E8C-A87B-74DE6997F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571" y="811266"/>
            <a:ext cx="6712857" cy="376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42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981BBDE2-BE18-60CD-5865-3D88B076A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D868141-9D67-DB4A-0212-AA4A80CAD971}"/>
              </a:ext>
            </a:extLst>
          </p:cNvPr>
          <p:cNvSpPr txBox="1"/>
          <p:nvPr/>
        </p:nvSpPr>
        <p:spPr>
          <a:xfrm>
            <a:off x="696836" y="393921"/>
            <a:ext cx="7750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>
                <a:solidFill>
                  <a:srgbClr val="092F47"/>
                </a:solidFill>
                <a:latin typeface="Source Sans Pro" panose="020B0503030403020204" pitchFamily="34" charset="0"/>
              </a:rPr>
              <a:t>Conexões Previc: O Diálogo Continua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46754E0-573E-3634-E95F-9256E0B5D223}"/>
              </a:ext>
            </a:extLst>
          </p:cNvPr>
          <p:cNvSpPr txBox="1"/>
          <p:nvPr/>
        </p:nvSpPr>
        <p:spPr>
          <a:xfrm>
            <a:off x="702001" y="1992967"/>
            <a:ext cx="4541118" cy="21260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pPr marL="0" indent="0">
              <a:buNone/>
            </a:pPr>
            <a:r>
              <a:rPr lang="pt-BR" sz="1800"/>
              <a:t>Próximo Encontro: </a:t>
            </a:r>
          </a:p>
          <a:p>
            <a:pPr marL="0" indent="0">
              <a:buNone/>
            </a:pPr>
            <a:r>
              <a:rPr lang="pt-BR" sz="1800"/>
              <a:t>Webinar “ASG e os Investimentos nas EFPCs”</a:t>
            </a:r>
          </a:p>
          <a:p>
            <a:endParaRPr lang="pt-BR" sz="1800"/>
          </a:p>
          <a:p>
            <a:pPr marL="0" indent="0">
              <a:buNone/>
            </a:pPr>
            <a:r>
              <a:rPr lang="pt-BR" sz="1800" b="1"/>
              <a:t>27 de março, às 10h</a:t>
            </a:r>
          </a:p>
          <a:p>
            <a:pPr marL="0" indent="0">
              <a:buNone/>
            </a:pPr>
            <a:r>
              <a:rPr lang="pt-BR" sz="1800"/>
              <a:t>Canal da PREVIC no YouTube.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B968E18-489C-4FA9-83F7-17725DA30EC4}"/>
              </a:ext>
            </a:extLst>
          </p:cNvPr>
          <p:cNvSpPr txBox="1"/>
          <p:nvPr/>
        </p:nvSpPr>
        <p:spPr>
          <a:xfrm>
            <a:off x="451027" y="1105557"/>
            <a:ext cx="8241941" cy="4641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pPr marL="0" indent="0" algn="ctr">
              <a:buNone/>
            </a:pPr>
            <a:r>
              <a:rPr lang="pt-BR" sz="1800" i="1"/>
              <a:t>Gerenciar riscos ASG hoje é assegurar a capacidade de pagar benefícios amanhã.</a:t>
            </a:r>
          </a:p>
        </p:txBody>
      </p:sp>
      <p:pic>
        <p:nvPicPr>
          <p:cNvPr id="8" name="Imagem 7" descr="Gráfico de dispersão, Código QR&#10;&#10;O conteúdo gerado por IA pode estar incorreto.">
            <a:extLst>
              <a:ext uri="{FF2B5EF4-FFF2-40B4-BE49-F238E27FC236}">
                <a16:creationId xmlns:a16="http://schemas.microsoft.com/office/drawing/2014/main" id="{18999484-F78F-DA9E-C7D8-37867D5D9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6656" y="2019684"/>
            <a:ext cx="2520000" cy="2520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C15CFF6-A50F-05CE-FFB2-93B75B62A8C7}"/>
              </a:ext>
            </a:extLst>
          </p:cNvPr>
          <p:cNvSpPr txBox="1"/>
          <p:nvPr/>
        </p:nvSpPr>
        <p:spPr>
          <a:xfrm>
            <a:off x="5870656" y="1772073"/>
            <a:ext cx="2376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pPr marL="0" indent="0" algn="ctr">
              <a:lnSpc>
                <a:spcPct val="100000"/>
              </a:lnSpc>
              <a:buNone/>
            </a:pPr>
            <a:r>
              <a:rPr lang="pt-BR" sz="1200" b="1"/>
              <a:t>Participe da Construção: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pt-BR" sz="1200" b="1"/>
              <a:t>Envie suas dúvidas</a:t>
            </a:r>
          </a:p>
        </p:txBody>
      </p:sp>
    </p:spTree>
    <p:extLst>
      <p:ext uri="{BB962C8B-B14F-4D97-AF65-F5344CB8AC3E}">
        <p14:creationId xmlns:p14="http://schemas.microsoft.com/office/powerpoint/2010/main" val="2136585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28330EB-BFE6-BFC9-B4EF-07DFB08C0940}"/>
              </a:ext>
            </a:extLst>
          </p:cNvPr>
          <p:cNvSpPr txBox="1"/>
          <p:nvPr/>
        </p:nvSpPr>
        <p:spPr>
          <a:xfrm>
            <a:off x="349953" y="2453110"/>
            <a:ext cx="4079172" cy="22775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200" b="1">
                <a:solidFill>
                  <a:srgbClr val="092F47"/>
                </a:solidFill>
                <a:latin typeface="Source Sans Pro" panose="020B0503030403020204" pitchFamily="34" charset="0"/>
              </a:rPr>
              <a:t>Obrigado!</a:t>
            </a:r>
          </a:p>
          <a:p>
            <a:endParaRPr lang="pt-BR" sz="3200" b="1">
              <a:solidFill>
                <a:srgbClr val="092F47"/>
              </a:solidFill>
              <a:latin typeface="Source Sans Pro" panose="020B0503030403020204" pitchFamily="34" charset="0"/>
            </a:endParaRPr>
          </a:p>
          <a:p>
            <a:r>
              <a:rPr lang="pt-BR" sz="1800" err="1">
                <a:solidFill>
                  <a:srgbClr val="0E4C73"/>
                </a:solidFill>
                <a:latin typeface="Source Sans Pro"/>
                <a:ea typeface="Source Sans Pro"/>
              </a:rPr>
              <a:t>Alcinei</a:t>
            </a:r>
            <a:r>
              <a:rPr lang="pt-BR" sz="1800">
                <a:solidFill>
                  <a:srgbClr val="0E4C73"/>
                </a:solidFill>
                <a:latin typeface="Source Sans Pro"/>
                <a:ea typeface="Source Sans Pro"/>
              </a:rPr>
              <a:t> Cardoso Rodrigues</a:t>
            </a:r>
            <a:endParaRPr lang="en-US" sz="1800">
              <a:latin typeface="Source Sans Pro"/>
              <a:ea typeface="Source Sans Pro"/>
            </a:endParaRPr>
          </a:p>
          <a:p>
            <a:r>
              <a:rPr lang="pt-BR">
                <a:solidFill>
                  <a:srgbClr val="0E4C73"/>
                </a:solidFill>
                <a:latin typeface="Source Sans Pro" panose="020B0503030403020204" pitchFamily="34" charset="0"/>
                <a:ea typeface="Source Sans Pro"/>
              </a:rPr>
              <a:t>Diretor de Normas da Previc</a:t>
            </a:r>
            <a:endParaRPr lang="en-US">
              <a:latin typeface="Source Sans Pro" panose="020B0503030403020204" pitchFamily="34" charset="0"/>
              <a:ea typeface="Source Sans Pro"/>
            </a:endParaRPr>
          </a:p>
          <a:p>
            <a:r>
              <a:rPr lang="pt-BR">
                <a:solidFill>
                  <a:srgbClr val="0E4C73"/>
                </a:solidFill>
                <a:latin typeface="Source Sans Pro"/>
                <a:ea typeface="Source Sans Pro"/>
              </a:rPr>
              <a:t>previc.dinor@previc.gov.br</a:t>
            </a:r>
            <a:endParaRPr lang="pt-BR">
              <a:solidFill>
                <a:srgbClr val="0E4C73"/>
              </a:solidFill>
              <a:latin typeface="Source Sans Pro" panose="020B0503030403020204" pitchFamily="34" charset="0"/>
              <a:ea typeface="Source Sans Pro"/>
            </a:endParaRPr>
          </a:p>
          <a:p>
            <a:endParaRPr lang="pt-BR" sz="3200" b="1">
              <a:solidFill>
                <a:srgbClr val="092F47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760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CD0EA465-57D6-9895-2A71-3EA1AD0C6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026C98D-DF76-E7C5-1164-353942F9D886}"/>
              </a:ext>
            </a:extLst>
          </p:cNvPr>
          <p:cNvSpPr txBox="1"/>
          <p:nvPr/>
        </p:nvSpPr>
        <p:spPr>
          <a:xfrm>
            <a:off x="748401" y="89891"/>
            <a:ext cx="775032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800" b="1">
                <a:solidFill>
                  <a:srgbClr val="092F47"/>
                </a:solidFill>
                <a:latin typeface="Source Sans Pro"/>
              </a:rPr>
              <a:t>Agenda</a:t>
            </a:r>
            <a:endParaRPr lang="pt-BR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FF77387D-C030-B837-DFA2-61E73D40B6F6}"/>
              </a:ext>
            </a:extLst>
          </p:cNvPr>
          <p:cNvSpPr/>
          <p:nvPr/>
        </p:nvSpPr>
        <p:spPr>
          <a:xfrm>
            <a:off x="398760" y="592838"/>
            <a:ext cx="8449606" cy="920924"/>
          </a:xfrm>
          <a:prstGeom prst="roundRect">
            <a:avLst/>
          </a:prstGeom>
          <a:noFill/>
          <a:ln>
            <a:solidFill>
              <a:srgbClr val="0E4C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>
                <a:solidFill>
                  <a:srgbClr val="0E4C73"/>
                </a:solidFill>
                <a:latin typeface="Source Sans Pro"/>
              </a:rPr>
              <a:t>1. O Novo Cenário e a Construção Coletiva</a:t>
            </a:r>
            <a:endParaRPr lang="pt-BR" sz="2000" b="1">
              <a:solidFill>
                <a:srgbClr val="0E4C73"/>
              </a:solidFill>
              <a:latin typeface="Source Sans Pro"/>
              <a:cs typeface="Arial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988E5A36-0CA2-A6A4-AE85-5A7022FEF585}"/>
              </a:ext>
            </a:extLst>
          </p:cNvPr>
          <p:cNvSpPr/>
          <p:nvPr/>
        </p:nvSpPr>
        <p:spPr>
          <a:xfrm>
            <a:off x="398761" y="1561482"/>
            <a:ext cx="8449606" cy="920924"/>
          </a:xfrm>
          <a:prstGeom prst="round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>
                <a:solidFill>
                  <a:schemeClr val="bg2">
                    <a:lumMod val="90000"/>
                  </a:schemeClr>
                </a:solidFill>
                <a:latin typeface="Source Sans Pro"/>
              </a:rPr>
              <a:t>2. Desmistificando a Resolução 26</a:t>
            </a:r>
            <a:endParaRPr lang="pt-BR" sz="2000" b="1">
              <a:solidFill>
                <a:schemeClr val="bg2">
                  <a:lumMod val="90000"/>
                </a:schemeClr>
              </a:solidFill>
              <a:latin typeface="Source Sans Pro"/>
              <a:cs typeface="Arial"/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CB19397F-4FBB-9C9C-2B55-015C0DE62019}"/>
              </a:ext>
            </a:extLst>
          </p:cNvPr>
          <p:cNvSpPr/>
          <p:nvPr/>
        </p:nvSpPr>
        <p:spPr>
          <a:xfrm>
            <a:off x="398761" y="2530126"/>
            <a:ext cx="8449606" cy="920924"/>
          </a:xfrm>
          <a:prstGeom prst="round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>
                <a:solidFill>
                  <a:schemeClr val="bg2">
                    <a:lumMod val="90000"/>
                  </a:schemeClr>
                </a:solidFill>
                <a:latin typeface="Source Sans Pro"/>
              </a:rPr>
              <a:t>3. A Norma na Prática</a:t>
            </a:r>
            <a:endParaRPr lang="pt-BR" sz="2000" b="1">
              <a:solidFill>
                <a:schemeClr val="bg2">
                  <a:lumMod val="90000"/>
                </a:schemeClr>
              </a:solidFill>
              <a:latin typeface="Source Sans Pro"/>
              <a:cs typeface="Arial"/>
            </a:endParaRP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2948AA2E-AE1C-67CD-850F-74BE1374A8AF}"/>
              </a:ext>
            </a:extLst>
          </p:cNvPr>
          <p:cNvSpPr/>
          <p:nvPr/>
        </p:nvSpPr>
        <p:spPr>
          <a:xfrm>
            <a:off x="398761" y="3498770"/>
            <a:ext cx="8449606" cy="920924"/>
          </a:xfrm>
          <a:prstGeom prst="round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>
                <a:solidFill>
                  <a:schemeClr val="bg2">
                    <a:lumMod val="90000"/>
                  </a:schemeClr>
                </a:solidFill>
                <a:latin typeface="Source Sans Pro"/>
              </a:rPr>
              <a:t>4. Próximos Passos e Implementação</a:t>
            </a:r>
            <a:endParaRPr lang="pt-BR" sz="2000" b="1">
              <a:solidFill>
                <a:schemeClr val="bg2">
                  <a:lumMod val="90000"/>
                </a:schemeClr>
              </a:solidFill>
              <a:latin typeface="Source Sans Pro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0567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E1306E8C-3DAB-BCA1-9519-3BE2DAC32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42F2397-7A80-2C9C-85DC-3279419FE39B}"/>
              </a:ext>
            </a:extLst>
          </p:cNvPr>
          <p:cNvSpPr txBox="1"/>
          <p:nvPr/>
        </p:nvSpPr>
        <p:spPr>
          <a:xfrm>
            <a:off x="1129235" y="6317"/>
            <a:ext cx="6885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 b="1">
                <a:solidFill>
                  <a:srgbClr val="092F47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pt-BR" dirty="0"/>
              <a:t>Alinhamento Estratégico do Brasil com as Melhores Práticas Globais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6032C30-6541-2DA9-7199-25DD03C50D13}"/>
              </a:ext>
            </a:extLst>
          </p:cNvPr>
          <p:cNvSpPr txBox="1"/>
          <p:nvPr/>
        </p:nvSpPr>
        <p:spPr>
          <a:xfrm>
            <a:off x="336884" y="881982"/>
            <a:ext cx="8463357" cy="3737049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tx1"/>
                </a:solidFill>
                <a:latin typeface="Source Sans Pro"/>
              </a:rPr>
              <a:t>Harmonização plena com as diretrizes do Conselho Monetário Nacional (Res. </a:t>
            </a:r>
            <a:r>
              <a:rPr lang="pt-BR" sz="2000" b="1">
                <a:solidFill>
                  <a:schemeClr val="tx1"/>
                </a:solidFill>
                <a:latin typeface="Source Sans Pro"/>
              </a:rPr>
              <a:t>CMN 5.202/25</a:t>
            </a:r>
            <a:r>
              <a:rPr lang="pt-BR" sz="2000">
                <a:solidFill>
                  <a:schemeClr val="tx1"/>
                </a:solidFill>
                <a:latin typeface="Source Sans Pro"/>
              </a:rPr>
              <a:t>).</a:t>
            </a:r>
            <a:endParaRPr lang="pt-BR" sz="2000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  <a:latin typeface="Source Sans Pro"/>
              </a:rPr>
              <a:t>Sinergia com Sistema Financeiro Nacional (CVM </a:t>
            </a:r>
            <a:r>
              <a:rPr lang="pt-BR" sz="2000">
                <a:solidFill>
                  <a:schemeClr val="tx1"/>
                </a:solidFill>
                <a:latin typeface="Source Sans Pro"/>
              </a:rPr>
              <a:t>175/22 e 193/23</a:t>
            </a:r>
            <a:r>
              <a:rPr lang="pt-BR" sz="2000" dirty="0">
                <a:solidFill>
                  <a:schemeClr val="tx1"/>
                </a:solidFill>
                <a:latin typeface="Source Sans Pro"/>
              </a:rPr>
              <a:t>, PRSAC do BCB e Circular SUSEP </a:t>
            </a:r>
            <a:r>
              <a:rPr lang="pt-BR" sz="2000">
                <a:solidFill>
                  <a:schemeClr val="tx1"/>
                </a:solidFill>
                <a:latin typeface="Source Sans Pro"/>
              </a:rPr>
              <a:t>666/22)</a:t>
            </a:r>
            <a:endParaRPr lang="pt-BR" sz="2000" dirty="0">
              <a:solidFill>
                <a:schemeClr val="tx1"/>
              </a:solidFill>
              <a:latin typeface="Source Sans Pro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  <a:latin typeface="Source Sans Pro"/>
              </a:rPr>
              <a:t>Alinhamento com Plano de </a:t>
            </a:r>
            <a:r>
              <a:rPr lang="pt-BR" sz="2000" b="1" dirty="0">
                <a:solidFill>
                  <a:schemeClr val="tx1"/>
                </a:solidFill>
                <a:latin typeface="Source Sans Pro"/>
              </a:rPr>
              <a:t>Transformação Ecológica </a:t>
            </a:r>
            <a:r>
              <a:rPr lang="pt-BR" sz="2000" dirty="0">
                <a:solidFill>
                  <a:schemeClr val="tx1"/>
                </a:solidFill>
                <a:latin typeface="Source Sans Pro"/>
              </a:rPr>
              <a:t>(Novo Brasil) – PREVIC é membro do Comitê da Taxonomia Sustentável Brasileira (CITSB)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  <a:latin typeface="Source Sans Pro"/>
              </a:rPr>
              <a:t>Percepção global: </a:t>
            </a:r>
            <a:r>
              <a:rPr lang="pt-BR" sz="2000" b="1" dirty="0">
                <a:solidFill>
                  <a:schemeClr val="tx1"/>
                </a:solidFill>
                <a:latin typeface="Source Sans Pro"/>
              </a:rPr>
              <a:t>Riscos ambientais, sociais e de governança são riscos financeiros materiais</a:t>
            </a:r>
            <a:r>
              <a:rPr lang="pt-BR" sz="2000" dirty="0">
                <a:solidFill>
                  <a:schemeClr val="tx1"/>
                </a:solidFill>
                <a:latin typeface="Source Sans Pr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7355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410E664C-B175-7933-39C5-0847D1F28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C550D92-4DEE-5AA3-47D1-986F8B770CDC}"/>
              </a:ext>
            </a:extLst>
          </p:cNvPr>
          <p:cNvSpPr txBox="1"/>
          <p:nvPr/>
        </p:nvSpPr>
        <p:spPr>
          <a:xfrm>
            <a:off x="772889" y="384655"/>
            <a:ext cx="7750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92F47"/>
                </a:solidFill>
                <a:latin typeface="Source Sans Pro" panose="020B0503030403020204" pitchFamily="34" charset="0"/>
              </a:rPr>
              <a:t>Construção a Múltiplas Mãos: O Valor da Escuta Ativa e do Diálogo com o Setor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B773B8B-0E6C-11BA-6243-D4338EB5567F}"/>
              </a:ext>
            </a:extLst>
          </p:cNvPr>
          <p:cNvSpPr txBox="1"/>
          <p:nvPr/>
        </p:nvSpPr>
        <p:spPr>
          <a:xfrm>
            <a:off x="1095156" y="1338762"/>
            <a:ext cx="6953687" cy="2813719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pt-BR" dirty="0">
                <a:latin typeface="Source Sans Pro"/>
              </a:rPr>
              <a:t>Houve amplo debate prévio com a sociedade civil, especialistas e mercado.</a:t>
            </a:r>
            <a:endParaRPr lang="pt-BR" dirty="0"/>
          </a:p>
          <a:p>
            <a:r>
              <a:rPr lang="pt-BR" dirty="0"/>
              <a:t>Absorção de destaques relevantes da Consulta Pública 01/2025.</a:t>
            </a:r>
          </a:p>
          <a:p>
            <a:r>
              <a:rPr lang="pt-BR" dirty="0"/>
              <a:t>Calibragem da norma a partir de contribuições práticas do segmento.</a:t>
            </a:r>
          </a:p>
        </p:txBody>
      </p:sp>
    </p:spTree>
    <p:extLst>
      <p:ext uri="{BB962C8B-B14F-4D97-AF65-F5344CB8AC3E}">
        <p14:creationId xmlns:p14="http://schemas.microsoft.com/office/powerpoint/2010/main" val="2212022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AA5C5398-1F5B-627F-6770-648BF6DF5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855EA25-283F-4288-C69F-037B1427EC8D}"/>
              </a:ext>
            </a:extLst>
          </p:cNvPr>
          <p:cNvSpPr txBox="1"/>
          <p:nvPr/>
        </p:nvSpPr>
        <p:spPr>
          <a:xfrm>
            <a:off x="867324" y="142884"/>
            <a:ext cx="74093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92F47"/>
                </a:solidFill>
                <a:latin typeface="Source Sans Pro" panose="020B0503030403020204" pitchFamily="34" charset="0"/>
              </a:rPr>
              <a:t>Recepção pelo Mercado: Um Marco Regulatório Inovador e Amplamente Elogiado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E10E203-EB72-3B55-97E4-B1E9D3A1C21D}"/>
              </a:ext>
            </a:extLst>
          </p:cNvPr>
          <p:cNvSpPr txBox="1"/>
          <p:nvPr/>
        </p:nvSpPr>
        <p:spPr>
          <a:xfrm>
            <a:off x="336881" y="1397436"/>
            <a:ext cx="8496010" cy="2813719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  <a:latin typeface="Source Sans Pro"/>
              </a:rPr>
              <a:t>Norma foi </a:t>
            </a:r>
            <a:r>
              <a:rPr lang="pt-BR" sz="2000" b="1" dirty="0">
                <a:solidFill>
                  <a:schemeClr val="tx1"/>
                </a:solidFill>
                <a:latin typeface="Source Sans Pro"/>
              </a:rPr>
              <a:t>bem recebida</a:t>
            </a:r>
            <a:r>
              <a:rPr lang="pt-BR" sz="2000" dirty="0">
                <a:solidFill>
                  <a:schemeClr val="tx1"/>
                </a:solidFill>
                <a:latin typeface="Source Sans Pro"/>
              </a:rPr>
              <a:t> pelos </a:t>
            </a:r>
            <a:r>
              <a:rPr lang="pt-BR" sz="2000">
                <a:solidFill>
                  <a:schemeClr val="tx1"/>
                </a:solidFill>
                <a:latin typeface="Source Sans Pro"/>
              </a:rPr>
              <a:t>especialistas </a:t>
            </a:r>
            <a:r>
              <a:rPr lang="pt-BR" sz="2000" dirty="0">
                <a:solidFill>
                  <a:schemeClr val="tx1"/>
                </a:solidFill>
                <a:latin typeface="Source Sans Pro"/>
              </a:rPr>
              <a:t>em ASG e pelas </a:t>
            </a:r>
            <a:r>
              <a:rPr lang="pt-BR" sz="2000">
                <a:solidFill>
                  <a:schemeClr val="tx1"/>
                </a:solidFill>
                <a:latin typeface="Source Sans Pro"/>
              </a:rPr>
              <a:t>EFPC</a:t>
            </a:r>
            <a:endParaRPr lang="pt-BR" err="1">
              <a:solidFill>
                <a:schemeClr val="tx1"/>
              </a:solidFill>
              <a:latin typeface="Source Sans Pro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tx1"/>
                </a:solidFill>
                <a:latin typeface="Source Sans Pro"/>
              </a:rPr>
              <a:t>Pioneirismo: </a:t>
            </a:r>
            <a:r>
              <a:rPr lang="pt-BR" sz="2000" dirty="0">
                <a:solidFill>
                  <a:schemeClr val="tx1"/>
                </a:solidFill>
                <a:latin typeface="Source Sans Pro"/>
              </a:rPr>
              <a:t>reconhecimento pela adoção do conceito de Dupla Materialidade (impacto financeiro + impacto socioambiental).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tx1"/>
                </a:solidFill>
                <a:latin typeface="Source Sans Pro"/>
              </a:rPr>
              <a:t>Evolução Qualitativa:</a:t>
            </a:r>
            <a:r>
              <a:rPr lang="pt-BR" sz="2000" dirty="0">
                <a:solidFill>
                  <a:schemeClr val="tx1"/>
                </a:solidFill>
                <a:latin typeface="Source Sans Pro"/>
              </a:rPr>
              <a:t> </a:t>
            </a:r>
            <a:r>
              <a:rPr lang="pt-BR" sz="2000" dirty="0">
                <a:solidFill>
                  <a:schemeClr val="tx1"/>
                </a:solidFill>
                <a:latin typeface="Source Sans Pro"/>
                <a:ea typeface="Source Sans Pro"/>
              </a:rPr>
              <a:t>reconhecimento</a:t>
            </a:r>
            <a:r>
              <a:rPr lang="pt-BR" sz="2000" dirty="0">
                <a:solidFill>
                  <a:schemeClr val="tx1"/>
                </a:solidFill>
                <a:latin typeface="Source Sans Pro"/>
              </a:rPr>
              <a:t> à busca por objetividade, consistência e verificabilidade dos critérios ASG aplicados aos investimentos.</a:t>
            </a:r>
          </a:p>
        </p:txBody>
      </p:sp>
    </p:spTree>
    <p:extLst>
      <p:ext uri="{BB962C8B-B14F-4D97-AF65-F5344CB8AC3E}">
        <p14:creationId xmlns:p14="http://schemas.microsoft.com/office/powerpoint/2010/main" val="2854366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5912D3DF-6F33-9EF0-4443-829B32C12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3CA2C2E-9D99-D651-11F3-7BB5CBC1DD73}"/>
              </a:ext>
            </a:extLst>
          </p:cNvPr>
          <p:cNvSpPr txBox="1"/>
          <p:nvPr/>
        </p:nvSpPr>
        <p:spPr>
          <a:xfrm>
            <a:off x="867324" y="142884"/>
            <a:ext cx="7409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92F47"/>
                </a:solidFill>
                <a:latin typeface="Source Sans Pro" panose="020B0503030403020204" pitchFamily="34" charset="0"/>
              </a:rPr>
              <a:t>Repercussão da Norma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DB1F809-E4D4-838E-D88F-B7779123FBEA}"/>
              </a:ext>
            </a:extLst>
          </p:cNvPr>
          <p:cNvSpPr txBox="1"/>
          <p:nvPr/>
        </p:nvSpPr>
        <p:spPr>
          <a:xfrm>
            <a:off x="323994" y="635226"/>
            <a:ext cx="8496010" cy="3829382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/>
                </a:solidFill>
                <a:latin typeface="Source Sans Pro"/>
              </a:rPr>
              <a:t>“A Resolução Previc nº 26 atua como um </a:t>
            </a:r>
            <a:r>
              <a:rPr lang="pt-BR" sz="2000" b="1" dirty="0">
                <a:solidFill>
                  <a:schemeClr val="tx1"/>
                </a:solidFill>
                <a:latin typeface="Source Sans Pro"/>
              </a:rPr>
              <a:t>importante fator de indução </a:t>
            </a:r>
            <a:r>
              <a:rPr lang="pt-BR" sz="2000" dirty="0">
                <a:solidFill>
                  <a:schemeClr val="tx1"/>
                </a:solidFill>
                <a:latin typeface="Source Sans Pro"/>
              </a:rPr>
              <a:t>do ESG nas fundações” (Maurício Wanderley – Diretor de Investimentos da Valia)</a:t>
            </a:r>
          </a:p>
          <a:p>
            <a:pPr>
              <a:lnSpc>
                <a:spcPct val="150000"/>
              </a:lnSpc>
            </a:pPr>
            <a:endParaRPr lang="pt-BR" sz="1000" dirty="0">
              <a:solidFill>
                <a:schemeClr val="tx1"/>
              </a:solidFill>
              <a:latin typeface="Source Sans Pro"/>
            </a:endParaRP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/>
                </a:solidFill>
                <a:latin typeface="Source Sans Pro"/>
              </a:rPr>
              <a:t>“... a visão da Previc é </a:t>
            </a:r>
            <a:r>
              <a:rPr lang="pt-BR" sz="2000" b="1" dirty="0">
                <a:solidFill>
                  <a:schemeClr val="tx1"/>
                </a:solidFill>
                <a:latin typeface="Source Sans Pro"/>
              </a:rPr>
              <a:t>absolutamente inovadora </a:t>
            </a:r>
            <a:r>
              <a:rPr lang="pt-BR" sz="2000" dirty="0">
                <a:solidFill>
                  <a:schemeClr val="tx1"/>
                </a:solidFill>
                <a:latin typeface="Source Sans Pro"/>
              </a:rPr>
              <a:t>no cenário da regulação financeira nacional e merece aplauso” (Luciane Moessa - Especialista)</a:t>
            </a:r>
          </a:p>
          <a:p>
            <a:pPr>
              <a:lnSpc>
                <a:spcPct val="150000"/>
              </a:lnSpc>
            </a:pPr>
            <a:endParaRPr lang="pt-BR" sz="1000" dirty="0">
              <a:solidFill>
                <a:schemeClr val="tx1"/>
              </a:solidFill>
              <a:latin typeface="Source Sans Pro"/>
            </a:endParaRP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/>
                </a:solidFill>
                <a:latin typeface="Source Sans Pro"/>
              </a:rPr>
              <a:t>“... a nova regra ‘</a:t>
            </a:r>
            <a:r>
              <a:rPr lang="pt-BR" sz="2000" b="1" dirty="0">
                <a:solidFill>
                  <a:schemeClr val="tx1"/>
                </a:solidFill>
                <a:latin typeface="Source Sans Pro"/>
              </a:rPr>
              <a:t>mexe o ponteiro do ESG</a:t>
            </a:r>
            <a:r>
              <a:rPr lang="pt-BR" sz="2000" dirty="0">
                <a:solidFill>
                  <a:schemeClr val="tx1"/>
                </a:solidFill>
                <a:latin typeface="Source Sans Pro"/>
              </a:rPr>
              <a:t>’ ao exigir técnicas mais robustas de mensuração e se conecta às normas da CVM relacionadas à divulgação de informações pelas companhias” – (Yara Formigoni - Bradesco Asset)</a:t>
            </a:r>
          </a:p>
        </p:txBody>
      </p:sp>
    </p:spTree>
    <p:extLst>
      <p:ext uri="{BB962C8B-B14F-4D97-AF65-F5344CB8AC3E}">
        <p14:creationId xmlns:p14="http://schemas.microsoft.com/office/powerpoint/2010/main" val="3315656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D7ECD34E-A4F3-2B6E-7487-0A20AF13E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DCB44DA-4A06-D111-1BAA-17F33B1A3FC7}"/>
              </a:ext>
            </a:extLst>
          </p:cNvPr>
          <p:cNvSpPr txBox="1"/>
          <p:nvPr/>
        </p:nvSpPr>
        <p:spPr>
          <a:xfrm>
            <a:off x="748401" y="89891"/>
            <a:ext cx="775032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800" b="1">
                <a:solidFill>
                  <a:srgbClr val="092F47"/>
                </a:solidFill>
                <a:latin typeface="Source Sans Pro"/>
              </a:rPr>
              <a:t>Agenda</a:t>
            </a:r>
            <a:endParaRPr lang="pt-BR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735CEC13-5ECB-6EAA-B281-79325C8C5FFA}"/>
              </a:ext>
            </a:extLst>
          </p:cNvPr>
          <p:cNvSpPr/>
          <p:nvPr/>
        </p:nvSpPr>
        <p:spPr>
          <a:xfrm>
            <a:off x="398760" y="592838"/>
            <a:ext cx="8449606" cy="920924"/>
          </a:xfrm>
          <a:prstGeom prst="round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>
                <a:solidFill>
                  <a:schemeClr val="bg2">
                    <a:lumMod val="90000"/>
                  </a:schemeClr>
                </a:solidFill>
                <a:latin typeface="Source Sans Pro"/>
              </a:rPr>
              <a:t>1. O Novo Cenário e a Construção Coletiva</a:t>
            </a:r>
            <a:endParaRPr lang="pt-BR" sz="2000" b="1">
              <a:solidFill>
                <a:schemeClr val="bg2">
                  <a:lumMod val="90000"/>
                </a:schemeClr>
              </a:solidFill>
              <a:latin typeface="Source Sans Pro"/>
              <a:cs typeface="Arial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0FB7BF7A-A592-6911-A97A-3A4B1059DDEC}"/>
              </a:ext>
            </a:extLst>
          </p:cNvPr>
          <p:cNvSpPr/>
          <p:nvPr/>
        </p:nvSpPr>
        <p:spPr>
          <a:xfrm>
            <a:off x="398761" y="1561482"/>
            <a:ext cx="8449606" cy="920924"/>
          </a:xfrm>
          <a:prstGeom prst="roundRect">
            <a:avLst/>
          </a:prstGeom>
          <a:noFill/>
          <a:ln>
            <a:solidFill>
              <a:srgbClr val="0E4C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>
                <a:solidFill>
                  <a:srgbClr val="0E4C73"/>
                </a:solidFill>
                <a:latin typeface="Source Sans Pro"/>
              </a:rPr>
              <a:t>2. Desmistificando a Resolução 26</a:t>
            </a:r>
            <a:endParaRPr lang="pt-BR" sz="2000" b="1">
              <a:solidFill>
                <a:srgbClr val="0E4C73"/>
              </a:solidFill>
              <a:latin typeface="Source Sans Pro"/>
              <a:cs typeface="Arial"/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503B6D65-2B3A-19C4-BB34-A25CA2CEBF8E}"/>
              </a:ext>
            </a:extLst>
          </p:cNvPr>
          <p:cNvSpPr/>
          <p:nvPr/>
        </p:nvSpPr>
        <p:spPr>
          <a:xfrm>
            <a:off x="398761" y="2530126"/>
            <a:ext cx="8449606" cy="920924"/>
          </a:xfrm>
          <a:prstGeom prst="round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>
                <a:solidFill>
                  <a:schemeClr val="bg2">
                    <a:lumMod val="90000"/>
                  </a:schemeClr>
                </a:solidFill>
                <a:latin typeface="Source Sans Pro"/>
              </a:rPr>
              <a:t>3. A Norma na Prática</a:t>
            </a:r>
            <a:endParaRPr lang="pt-BR" sz="2000" b="1">
              <a:solidFill>
                <a:schemeClr val="bg2">
                  <a:lumMod val="90000"/>
                </a:schemeClr>
              </a:solidFill>
              <a:latin typeface="Source Sans Pro"/>
              <a:cs typeface="Arial"/>
            </a:endParaRP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2B2BE0C2-59AD-AF90-0A91-F3E2AB403253}"/>
              </a:ext>
            </a:extLst>
          </p:cNvPr>
          <p:cNvSpPr/>
          <p:nvPr/>
        </p:nvSpPr>
        <p:spPr>
          <a:xfrm>
            <a:off x="398761" y="3498770"/>
            <a:ext cx="8449606" cy="920924"/>
          </a:xfrm>
          <a:prstGeom prst="round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>
                <a:solidFill>
                  <a:schemeClr val="bg2">
                    <a:lumMod val="90000"/>
                  </a:schemeClr>
                </a:solidFill>
                <a:latin typeface="Source Sans Pro"/>
              </a:rPr>
              <a:t>4. Próximos Passos e Adequação</a:t>
            </a:r>
            <a:endParaRPr lang="pt-BR" sz="2000" b="1">
              <a:solidFill>
                <a:schemeClr val="bg2">
                  <a:lumMod val="90000"/>
                </a:schemeClr>
              </a:solidFill>
              <a:latin typeface="Source Sans Pro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4928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DAA502AA-948D-14DD-A7FC-F01D78362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6AFDCE5-456D-F4C8-DE94-25DCAF93586E}"/>
              </a:ext>
            </a:extLst>
          </p:cNvPr>
          <p:cNvSpPr txBox="1"/>
          <p:nvPr/>
        </p:nvSpPr>
        <p:spPr>
          <a:xfrm>
            <a:off x="1001562" y="100120"/>
            <a:ext cx="7140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92F47"/>
                </a:solidFill>
                <a:latin typeface="Source Sans Pro" panose="020B0503030403020204" pitchFamily="34" charset="0"/>
              </a:rPr>
              <a:t>Evolução Fiduciária e Ajuste de Expectativas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935B166-41A9-47F2-E95B-8A170AC8F61A}"/>
              </a:ext>
            </a:extLst>
          </p:cNvPr>
          <p:cNvSpPr txBox="1"/>
          <p:nvPr/>
        </p:nvSpPr>
        <p:spPr>
          <a:xfrm>
            <a:off x="330009" y="565606"/>
            <a:ext cx="8604671" cy="3737049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pPr algn="just"/>
            <a:r>
              <a:rPr lang="pt-BR" b="1" dirty="0">
                <a:latin typeface="Source Sans Pro"/>
                <a:ea typeface="Source Sans Pro"/>
              </a:rPr>
              <a:t>ASG: Preocupação verde + desempenho: </a:t>
            </a:r>
            <a:r>
              <a:rPr lang="pt-BR" dirty="0">
                <a:latin typeface="Source Sans Pro"/>
                <a:ea typeface="Source Sans Pro"/>
              </a:rPr>
              <a:t>A busca por rentabilidade e a segurança jurídica amparada pelo "ato regular de gestão" seguem como pilares centrais e inabaláveis das decisões de investimento.</a:t>
            </a:r>
          </a:p>
          <a:p>
            <a:pPr algn="just"/>
            <a:r>
              <a:rPr lang="pt-BR" dirty="0">
                <a:latin typeface="Source Sans Pro"/>
              </a:rPr>
              <a:t>A </a:t>
            </a:r>
            <a:r>
              <a:rPr lang="pt-BR" b="1" dirty="0">
                <a:latin typeface="Source Sans Pro"/>
              </a:rPr>
              <a:t>norma preserva a liberdade </a:t>
            </a:r>
            <a:r>
              <a:rPr lang="pt-BR" dirty="0">
                <a:latin typeface="Source Sans Pro"/>
              </a:rPr>
              <a:t>na escolha de ativos, estabelecendo como premissa a devida mensuração e o gerenciamento contínuo dos riscos envolvidos na alocação.</a:t>
            </a:r>
            <a:endParaRPr lang="en-US" sz="1000" dirty="0">
              <a:latin typeface="Source Sans Pro"/>
              <a:ea typeface="Source Sans Pro"/>
            </a:endParaRPr>
          </a:p>
          <a:p>
            <a:pPr algn="just"/>
            <a:r>
              <a:rPr lang="pt-BR" dirty="0">
                <a:latin typeface="Source Sans Pro"/>
                <a:ea typeface="Source Sans Pro"/>
              </a:rPr>
              <a:t>PREVIC compreende que a disponibilidade de métricas e informações pelo </a:t>
            </a:r>
            <a:r>
              <a:rPr lang="pt-BR" b="1" dirty="0">
                <a:latin typeface="Source Sans Pro"/>
                <a:ea typeface="Source Sans Pro"/>
              </a:rPr>
              <a:t>mercado ainda está em maturação</a:t>
            </a:r>
            <a:r>
              <a:rPr lang="pt-BR" dirty="0">
                <a:latin typeface="Source Sans Pro"/>
                <a:ea typeface="Source Sans Pro"/>
              </a:rPr>
              <a:t>.</a:t>
            </a:r>
            <a:endParaRPr lang="pt-BR" b="1" dirty="0">
              <a:latin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18554444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4_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2037</Words>
  <Application>Microsoft Office PowerPoint</Application>
  <PresentationFormat>Apresentação na tela (16:9)</PresentationFormat>
  <Paragraphs>139</Paragraphs>
  <Slides>23</Slides>
  <Notes>23</Notes>
  <HiddenSlides>1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6</vt:i4>
      </vt:variant>
      <vt:variant>
        <vt:lpstr>Títulos de slides</vt:lpstr>
      </vt:variant>
      <vt:variant>
        <vt:i4>23</vt:i4>
      </vt:variant>
    </vt:vector>
  </HeadingPairs>
  <TitlesOfParts>
    <vt:vector size="36" baseType="lpstr">
      <vt:lpstr>Aptos</vt:lpstr>
      <vt:lpstr>Aptos Display</vt:lpstr>
      <vt:lpstr>Arial</vt:lpstr>
      <vt:lpstr>Arial,Sans-Serif</vt:lpstr>
      <vt:lpstr>Calibri</vt:lpstr>
      <vt:lpstr>Calibri Light</vt:lpstr>
      <vt:lpstr>Source Sans Pro</vt:lpstr>
      <vt:lpstr>Simple Light</vt:lpstr>
      <vt:lpstr>Personalizar design</vt:lpstr>
      <vt:lpstr>1_Personalizar design</vt:lpstr>
      <vt:lpstr>2_Personalizar design</vt:lpstr>
      <vt:lpstr>3_Personalizar design</vt:lpstr>
      <vt:lpstr>4_Personalizar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Louise Guimares Macau Lopes - PREVICDF</dc:creator>
  <cp:lastModifiedBy>Francisco José Freire Ribeiro - PREVICDF</cp:lastModifiedBy>
  <cp:revision>15</cp:revision>
  <dcterms:modified xsi:type="dcterms:W3CDTF">2026-03-05T17:50:38Z</dcterms:modified>
</cp:coreProperties>
</file>