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59" r:id="rId4"/>
    <p:sldMasterId id="2147483673" r:id="rId5"/>
    <p:sldMasterId id="2147483660" r:id="rId6"/>
  </p:sldMasterIdLst>
  <p:notesMasterIdLst>
    <p:notesMasterId r:id="rId47"/>
  </p:notesMasterIdLst>
  <p:sldIdLst>
    <p:sldId id="1613" r:id="rId7"/>
    <p:sldId id="1672" r:id="rId8"/>
    <p:sldId id="1649" r:id="rId9"/>
    <p:sldId id="1651" r:id="rId10"/>
    <p:sldId id="1652" r:id="rId11"/>
    <p:sldId id="1653" r:id="rId12"/>
    <p:sldId id="1650" r:id="rId13"/>
    <p:sldId id="1654" r:id="rId14"/>
    <p:sldId id="1655" r:id="rId15"/>
    <p:sldId id="1628" r:id="rId16"/>
    <p:sldId id="1656" r:id="rId17"/>
    <p:sldId id="1657" r:id="rId18"/>
    <p:sldId id="1658" r:id="rId19"/>
    <p:sldId id="1659" r:id="rId20"/>
    <p:sldId id="1660" r:id="rId21"/>
    <p:sldId id="1629" r:id="rId22"/>
    <p:sldId id="1630" r:id="rId23"/>
    <p:sldId id="1661" r:id="rId24"/>
    <p:sldId id="1662" r:id="rId25"/>
    <p:sldId id="1663" r:id="rId26"/>
    <p:sldId id="1664" r:id="rId27"/>
    <p:sldId id="1665" r:id="rId28"/>
    <p:sldId id="1666" r:id="rId29"/>
    <p:sldId id="1667" r:id="rId30"/>
    <p:sldId id="1668" r:id="rId31"/>
    <p:sldId id="1641" r:id="rId32"/>
    <p:sldId id="1637" r:id="rId33"/>
    <p:sldId id="1642" r:id="rId34"/>
    <p:sldId id="1636" r:id="rId35"/>
    <p:sldId id="1639" r:id="rId36"/>
    <p:sldId id="1617" r:id="rId37"/>
    <p:sldId id="1648" r:id="rId38"/>
    <p:sldId id="1677" r:id="rId39"/>
    <p:sldId id="1674" r:id="rId40"/>
    <p:sldId id="1676" r:id="rId41"/>
    <p:sldId id="1625" r:id="rId42"/>
    <p:sldId id="1678" r:id="rId43"/>
    <p:sldId id="1671" r:id="rId44"/>
    <p:sldId id="1679" r:id="rId45"/>
    <p:sldId id="261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67B"/>
    <a:srgbClr val="55F33B"/>
    <a:srgbClr val="7BC404"/>
    <a:srgbClr val="206894"/>
    <a:srgbClr val="092F47"/>
    <a:srgbClr val="0E4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4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7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D6441-A84C-E8A7-9D68-EC082466C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D0B571D-0F2E-F3B5-5ED3-0847C985B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D4BF23D-BBD4-91F7-2CCF-E009BEAF4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286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F4714-9B5A-C33E-53A1-0E15764D3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410B1E-CF99-B172-0A81-DC618F75E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E556BA2-4C56-6CEB-0FC8-DB82EE25B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637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032EF-EF70-679C-7A2C-1AA85649E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B114A8-667E-3938-7A8B-DC9A8A18C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4C74850-6DAA-378A-2D02-343046F94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775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C1BF0-69AE-1742-8A79-AC94D3139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8DC236-2FF5-DC67-2E9F-5524B2A90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A27A5D9-8FDC-30AF-D222-293D907AF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922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7D454-63B6-0173-0244-E3816572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DE413C3-36B3-5B22-97A6-74CBEE9C8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BF86B8F-6B23-D405-A75B-64D22D47D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509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6D88E-6B9D-BEFA-BB76-36D7EF966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7CE9EE3-8838-AB21-44B7-95B47A81D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D8B75D2-3A18-8E00-EF7A-91D31545C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001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2554C-FFDE-7790-9D5E-1718A3926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9A6035-A214-B813-4CA9-ABA9A09D8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AAFE012-870C-1CA7-FE99-1277FD241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967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CDA56-4AED-BF84-189B-E31DE4EB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957A78-32B5-33A8-46DD-7058F643E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81F539E-2BA1-700A-718E-45C34BA21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39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2D17A-54E9-5AA3-C954-5A3924234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63DEC8-7D1A-A21C-2F0C-90A97EFA5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09836DB-E4AD-1A50-7646-0B1EDDE80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2122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7040A-90B9-251B-00B9-BE23080B2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0149C14-D523-274E-3FA1-40EB81D7E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AE80314-A80C-4430-3A03-6A736EA27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854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1FA39-C350-7433-732A-AD026FF1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DCB514-5435-E1FD-D606-166B6935F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0A1D058-3580-5908-8E2A-BF1768BB5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792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CA744-9A72-07CD-AF61-D1E086AA4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62A2BEA-5A47-B44F-326E-1258BF3EF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010AB11-9563-0F1B-FA49-7DCBCFFB9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143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44A28-3920-7142-6EEA-D5DC39F60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C5AAF2-4FD0-C21D-4DE5-74E305B8B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6A24250-4413-27D5-CEF3-29AFC4FFE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506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3DD34-8E56-6C6E-C6F2-724100FAC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B456A72-5857-1113-C362-2CA8F33A6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0EC97AE-9624-C50E-8184-760E18B3A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6922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D88DB-6749-B6EC-0655-3C4CB705F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1821259-9398-487F-688D-8743EFCE1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DB2321C-E019-9C5F-676C-CB5856E06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632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31C62-E375-6D17-47F7-9261A077F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6D22E1-C412-5E74-98BE-5C04E0BA7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621980A-9EC4-3AF8-6AF6-EE820397E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1107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863B0-AAE9-6BAA-8064-830F59FDC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0B0C557-3758-D612-024C-CF6B972DD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1C11336-26F8-93CE-DF0A-BDE322D1F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811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C334B-3A90-8178-2DA7-42B824E5B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A03FF4-C8FF-3B9C-C1E6-486784B01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46EBF92-449F-1995-3F25-2DF073E2E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563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7EA36-9349-5463-B472-E56B2CFC3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AD2341B-B708-1932-7622-470CD3CD6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B0DEC7F-FB6A-468F-A0F5-CBEE48BDF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543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08C8B-A66E-73A3-BE2D-EC2A3CFD5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2541B8-3E1E-3C7E-FAA7-3593C75F1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B64606-AE4A-C03E-27F1-D9DAAD5F3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6762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AEBEB-E3AD-38AC-BED2-0330F78FB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659F7C9-0C3E-3292-AFE2-ACD2380EB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A51CF45-22D4-C82C-5BA4-19D433B81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007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F9646-6D2E-3B1E-CBBF-03589AE3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7B2F2A5-FF80-9EED-50DA-14267B45D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C9DA0D8-CE16-3B62-F8D7-4CD112F7D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6900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3DAB3-B92C-8DC2-4AB5-589E1DE85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BD5ED25-E892-077C-8FB0-1951B36BB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D6BCFCC-6771-3B4B-FDF7-04E485012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7005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B979B-2D32-2803-391C-51EF97423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740F0C4-142E-F741-11A3-6F08866A1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80DEF9-4D47-8D68-7DE6-7BD1B9161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751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229AB-2D74-D72C-3816-B0CCB1CF7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71B2F65-8EB6-239E-A3A6-BD98A5AB0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48489A6-1C89-5B8E-40C1-09E520C8C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398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2C8FB-C52F-1B88-A7C3-B314EDF8F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85A9DBC-76CF-9FD2-2358-361AE8535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E5BA34-6C21-5F01-0752-45F60C169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3812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8CBE1-0B4F-3C54-3224-5887C6210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FE20F8E-031A-1D03-9B4E-BE5A02A35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189DB89-8E81-0EAF-5725-A4B4AB0CF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80876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3B0D9-BA48-BA36-FF04-A8B533DED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C563C5A-9167-B934-4507-5B2B966E2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43B63B7-31E3-7DE7-E45F-1AD81FF50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60054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97D8B-51B3-6E9E-3AC5-B33CD8BD7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F639689-CC8B-BCC4-F915-316B6C418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36E552E-491B-CE3F-7889-B4058D420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2851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7436E-A5BF-C4A6-753B-814C04A41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B4FF9B-B16B-ADF1-EA41-D402B5967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4C6282-7C9C-8C37-E01F-474786048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0930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433CB-0114-5480-B7C9-8A16EE30B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5BA3D0B-6326-834A-7193-4B5DEE5D2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CB74967-49D6-01AA-19F6-B04CFDDD7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3162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54828-F3CB-D800-FEDD-5520D8A08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D9E8BE9-554E-EB2A-0D58-B6551C5C0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AADEC3-EF44-A606-4335-C6FA0004C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89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B53A7-C145-3F7F-B549-73AC96248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34FEE00-485F-0CCD-5552-6DA6394DD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41EBF40-E71D-6B64-49C3-1B89AA2D3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8591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915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6334F-1A63-2A93-97D3-B6FAFBF4D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2A654E-3C9A-AB55-C478-6843ABCE2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7B4C65-AAA1-EC5E-584D-D60C3CAA2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760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D4C47-8E4B-79E4-6DA5-83A0EC197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F6681D4-5CA7-5978-DF33-F627B761C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8FE3C80-B7D1-007C-9457-90B849F21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38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3B3F8-CB9F-7B29-05A9-52F86EF64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91824C-5DE1-AD7E-4313-1E85ED1A4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2E784E2-89EF-4667-E043-9145FAB35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098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1197D-D919-E7CD-9DBC-1C6C36C1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77F5F5A-1EE8-B676-8ADC-4D1173799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54078F-4A65-61FD-28E2-5F757BDD9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208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27BB0-0B81-7098-8440-A74B37C19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6959807-C34A-4124-10A1-6A49364D1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A04BEDB-42B6-6A62-35CB-3449C6623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45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6D8E9-B234-4CDC-89AB-5FA741E1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0470D-1EB5-4002-96F8-213DD073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64C61A-D6AE-4109-8F34-41936427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A8DB-FE33-4F63-91CA-60A907F160DC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4ADE6E-A866-4D2E-957D-6EFFD586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99CD08-1D45-4BEB-938D-32AB53F6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4424-4CD2-4313-9F5E-B93DD6748A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98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01E060-07CF-436E-B94D-690E3F73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A8DB-FE33-4F63-91CA-60A907F160DC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B3AD5F-9A29-4CDA-B74A-446C4EE2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5B4524-9CB1-4FB7-9C3E-4D3389F9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4424-4CD2-4313-9F5E-B93DD6748A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960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A0BCE-FE14-B96C-E495-AD51C4008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9CCA56-AD45-4F5F-1F2A-966619954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B6BD03-8FF6-D4B4-168B-1EC09FF3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09D123-EA19-2701-0617-4A1EC5E7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98AAD1-3B97-D11D-17CE-D9199FBF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29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315B6-22C2-78B1-E35F-E2379C9B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8AE66E-DD23-FF3E-D570-E34206A96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DC331-2890-CFB2-EA14-652CD1D4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4C75CA-601F-61C4-A6E9-C8DBC48B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CE9BD9-8172-F8A0-8550-EDD5C0D6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82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C8412-C13A-93EF-99D0-49141B3B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F7AB8B-DF95-7A23-F4AD-60C6B55A7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E88473-9350-5D7B-6C18-E32CBCAA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7FBD2A-B887-AEF0-E261-06ED52DA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BBDB7-D1BA-290D-631A-0E95061B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38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A9718-91B8-AC80-65EE-5DD0DDA0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4C573D-9783-D025-F3CD-95C434845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E27689-0632-C3DC-C147-253957C63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275665-583F-673F-F831-AB0979C3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49522F-A826-BDFB-8F43-8B16991E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F738EB-7E8A-B1D5-C889-030A1A12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96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A4331-6AAC-3BB8-480F-C802E934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C37A74-B7E4-8F65-FF37-68E0D6AF0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B5EC94-760E-A82F-4C4F-5F29DF829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D975F61-F8DC-BEB4-453A-D9702D79A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75D0A19-63D3-54E2-FD8A-22D18EE67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D9D2B8-797C-8B2D-4D3A-E73FF752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FB3AA8-4849-445F-EC8D-E570B341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7444B50-EE5A-31EE-35B4-CFF3EAFB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453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B5892-498A-A981-29E7-7D6BEE8C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E5C5CD9-6A09-9913-2BC5-11202C8A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E525D3-86DE-79FD-936E-74263A8B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A6E98E-71A2-FEC4-F236-6D37DCAC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44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6B151-DC11-0AFB-3927-2F9ABA31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AC961A-3732-2512-4AA2-49168BB25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92213"/>
            <a:ext cx="8521700" cy="32131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13543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B09589-5F40-ECCC-339D-F5F3489E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CAA679-4DE5-1705-3959-773A9934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DBD002-B7CD-8298-5643-F5F737F0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46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138AC-2C96-9393-0C2D-9622D7D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07DA3E-66A7-D6BB-8DAB-FFFB761B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3D000F-70DF-FD3E-274B-BC1C2CF10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8F073B-58B6-6B2E-B771-5C67E0B2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57BC61-3E7C-3473-1E70-3CD580D4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303DAF-CE77-F75E-F6E5-2FFF6A9B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266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FE9E1-70DA-EDAA-761F-F4E277B8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5F2745-58A3-0126-B5EE-6491E7D3A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215577-F970-B815-320F-36D70D346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270842-964A-F8E0-C6B0-19E0EB4F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0ECC78-97AB-EA94-832E-9CC74C8B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F1EA92-E758-F4D4-2007-B78DF695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74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D2A74-AD84-D65C-635D-7A3E1A6E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6295E6-F099-7BB2-60A2-F6A8E88B6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EFD649-CE0A-6B0F-F962-49CB24FB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CCD40E-A4CE-15B6-1761-B12EB3A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01B48B-C3FA-704E-63C8-3AF3298D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191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DC1FD8-C1ED-4B99-D769-772105CA7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FFB0B3-BEB9-148F-C3B8-9CE3BF0FC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C19D62-ADCB-BFE4-73ED-76A87AFF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4187B6-1C11-2453-C89C-83DB8605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EFD843-6458-02F8-3668-E5D37042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844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C31B4-7171-F3ED-8885-05188BCE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CC033B0-55B7-54D2-BCC0-3E999B5D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20B646-EB50-9951-6D83-23E22377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BA27CD-994E-B65F-DAAD-AAA26249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46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E8AC6-D23C-4F32-22CB-CAE806A70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077A4D-4357-B05E-60DA-5FE4D32D6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2BA82C-D61A-A65F-DCF8-A6E7CA09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4D114-B5E7-E641-291F-4842FF3F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5B95E9-629E-E103-3D3E-2E41AAEC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671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5C38B-DFB8-5A2A-F99E-BFF854AD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F0C114-7D8A-4BD3-B130-30C867213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B1F962-D3E2-E6BD-5286-5F3AF639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7BA369-5C80-9431-918E-73130416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B07A25-6D93-875F-BE5C-F9C14436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016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E1A6E-CD0D-4FEC-49C3-D9A9C1A8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576187-B058-ED40-7510-51C7F332F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E5F7E-A65D-BC5C-1FE2-8E1C5DCB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80F7C9-408B-BD61-714D-9F25A4AE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4CD70B-A8E0-8759-3218-A76D5E52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471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BD7C5-FC78-18C5-CE27-0DECF805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AE75E0-DF7C-9C8F-24BA-293239FC9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2DF657-321D-DE32-F244-3EA36D426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A43DCD-B0EB-697C-2F66-AC1EFCB5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BEFDCB-500E-B6A3-1AF1-50F23A72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7407AB-7336-ADEC-FEAF-C2B8BAF2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65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B81FB-9E17-5A26-3105-149630B4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A6CBFE-8925-9704-1730-89A07C2E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C9013F-592B-F45E-A522-6862EA152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1EEAC5-6C88-97DF-D1D2-93977F9FC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B3145E-60FC-EB86-700D-6E74ABC4E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782BF9-F34B-5564-E219-D48A8820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168028-587B-21DA-5517-B9619F68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6214FD-F14A-0212-89A3-576F9E7B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969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8627C-59C2-B0C5-193E-FB037780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FC4B04-93ED-148B-CB47-0E35233F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862D09-8F32-670A-7064-F9BF5539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80F7DA-53EE-679A-A222-A50F6BA0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996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B24ADD-1FAE-2090-A3BE-3CADD255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5C709E-CB83-CAC1-61D0-F56B825D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E0B372-8664-BCB1-B1E0-3682925A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554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49841-A0C2-000A-C93A-219F3C4C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0A24A-1AAD-268A-9D42-C27A2CD0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EE7133-D6B1-2E75-2547-7EA5427C2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D07E7A-80E5-C927-D15C-243698AE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4BB9EA-88F3-BA62-FC2C-846A98F7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B07A4C-E5EB-9DB1-872B-C5D774A1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C12B4-9913-751E-FA31-6014B2A7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FD8CBB-4A8D-416E-4908-5BFBF0140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BE4668-66C1-B20D-ECC2-33ECF42AC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7A2E2E-D0FC-A78A-85EA-DE3949D6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222021-9CA7-CBC3-A312-F354CED0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5A2047-7811-2403-0C67-3EA6960A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846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0B86B-9C1D-C759-3235-07DACBE8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266129-97AB-0753-DDD1-C9C94389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21FB0-55A4-5FAC-1437-D5202EC9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5C2329-A733-B52D-F95A-2A9D748D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2879BA-E80B-A6F0-B66F-CC619CB8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750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2BCE9C-2A74-180B-F09C-831847D88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C22A0C-AE20-114A-95AD-54456CCE9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BC1A92-126E-76B6-8A79-100C887D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CFC05F-5BAC-3243-544D-9A98806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4CC0E-93E1-0B40-582D-4A555A8F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58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86" r:id="rId12"/>
    <p:sldLayoutId id="214748368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129963B-9454-1B2B-EADC-4496BA91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242049-AA26-A95C-4802-0A7512441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CE5D0A-D85C-3B54-45BD-8ECCA0073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020181-4CDB-F00F-C7EA-B5FED803B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777DAB-9A65-2740-7CF6-B7B895126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E00FEF-974F-481E-A308-C983E7E04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67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495A84-C7B0-E074-75FF-4EFFF953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3FB98A-F236-C7CC-A983-7A35A8D55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3BA893-5B64-14EE-E6E9-59BF4080B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CA22AA-CC78-2018-4690-383E96A56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44957B-7C53-E313-3256-D1CD3538A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1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8330EB-BFE6-BFC9-B4EF-07DFB08C0940}"/>
              </a:ext>
            </a:extLst>
          </p:cNvPr>
          <p:cNvSpPr txBox="1"/>
          <p:nvPr/>
        </p:nvSpPr>
        <p:spPr>
          <a:xfrm>
            <a:off x="-11600" y="1477385"/>
            <a:ext cx="564715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solidFill>
                <a:srgbClr val="1B567B"/>
              </a:solidFill>
            </a:endParaRPr>
          </a:p>
          <a:p>
            <a:pPr algn="ctr"/>
            <a:r>
              <a:rPr lang="pt-BR" sz="2400" b="1" dirty="0">
                <a:solidFill>
                  <a:srgbClr val="1B567B"/>
                </a:solidFill>
              </a:rPr>
              <a:t>RESOLUÇÃO CNPC Nº 62/2024 – DIRETRIZES DO PLANO DE GESTÃO ADMINISTRATIVA</a:t>
            </a:r>
          </a:p>
          <a:p>
            <a:pPr algn="ctr"/>
            <a:endParaRPr lang="pt-BR" b="1" dirty="0">
              <a:solidFill>
                <a:srgbClr val="0070C0"/>
              </a:solidFill>
            </a:endParaRPr>
          </a:p>
          <a:p>
            <a:pPr algn="ctr"/>
            <a:endParaRPr lang="pt-BR" sz="2000" b="1" dirty="0">
              <a:solidFill>
                <a:srgbClr val="0070C0"/>
              </a:solidFill>
            </a:endParaRPr>
          </a:p>
          <a:p>
            <a:pPr algn="ctr"/>
            <a:endParaRPr lang="pt-BR" sz="1100" b="1" dirty="0">
              <a:solidFill>
                <a:srgbClr val="0070C0"/>
              </a:solidFill>
            </a:endParaRPr>
          </a:p>
          <a:p>
            <a:r>
              <a:rPr lang="pt-BR" sz="2000" dirty="0">
                <a:solidFill>
                  <a:srgbClr val="0E4C73"/>
                </a:solidFill>
                <a:latin typeface="Source Sans Pro" panose="020B0503030403020204" pitchFamily="34" charset="0"/>
              </a:rPr>
              <a:t>Alcinei Cardoso Rodrigues</a:t>
            </a:r>
          </a:p>
          <a:p>
            <a:r>
              <a:rPr lang="pt-BR" sz="1600" dirty="0">
                <a:solidFill>
                  <a:srgbClr val="0E4C73"/>
                </a:solidFill>
                <a:latin typeface="Source Sans Pro" panose="020B0503030403020204" pitchFamily="34" charset="0"/>
              </a:rPr>
              <a:t>Diretor de Normas da Previc</a:t>
            </a:r>
          </a:p>
          <a:p>
            <a:r>
              <a:rPr lang="pt-BR" sz="1600" dirty="0">
                <a:solidFill>
                  <a:srgbClr val="0E4C73"/>
                </a:solidFill>
                <a:latin typeface="Source Sans Pro" panose="020B0503030403020204" pitchFamily="34" charset="0"/>
              </a:rPr>
              <a:t>Setembro, 2025.</a:t>
            </a:r>
          </a:p>
          <a:p>
            <a:pPr algn="ctr"/>
            <a:r>
              <a:rPr lang="pt-BR" sz="2000" dirty="0"/>
              <a:t> </a:t>
            </a:r>
            <a:endParaRPr lang="pt-BR" sz="3600" i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14" y="267961"/>
            <a:ext cx="904560" cy="9820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3BFED10-FB65-E92D-074E-EA7E531131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4F15D5-6079-45F7-8777-FF5C8624B7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24" y="191386"/>
            <a:ext cx="1337112" cy="6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FBB5EED-070F-37F5-012E-C64D849D5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9A1A2-178A-858E-806E-0436A29C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49489"/>
            <a:ext cx="8677179" cy="572700"/>
          </a:xfrm>
        </p:spPr>
        <p:txBody>
          <a:bodyPr>
            <a:noAutofit/>
          </a:bodyPr>
          <a:lstStyle/>
          <a:p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CNPC Nº 62 DE 2024</a:t>
            </a:r>
            <a:b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8CA334-DE66-5E6A-8A2E-082E83C19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226339"/>
            <a:ext cx="8573650" cy="3451164"/>
          </a:xfrm>
        </p:spPr>
        <p:txBody>
          <a:bodyPr>
            <a:normAutofit fontScale="47500" lnSpcReduction="20000"/>
          </a:bodyPr>
          <a:lstStyle/>
          <a:p>
            <a:pPr algn="just">
              <a:spcAft>
                <a:spcPts val="6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900" dirty="0">
                <a:solidFill>
                  <a:srgbClr val="1B567B"/>
                </a:solidFill>
                <a:highlight>
                  <a:srgbClr val="FFFFFF"/>
                </a:highlight>
                <a:latin typeface="+mn-lt"/>
              </a:rPr>
              <a:t>Art. 7º Regulamento do plano de gestão administrativa tem o prazo até </a:t>
            </a:r>
            <a:r>
              <a:rPr lang="pt-BR" sz="2900" b="1" dirty="0">
                <a:solidFill>
                  <a:srgbClr val="1B567B"/>
                </a:solidFill>
                <a:highlight>
                  <a:srgbClr val="FFFFFF"/>
                </a:highlight>
                <a:latin typeface="+mn-lt"/>
              </a:rPr>
              <a:t>24/03/2026</a:t>
            </a:r>
            <a:r>
              <a:rPr lang="pt-BR" sz="2900" dirty="0">
                <a:solidFill>
                  <a:srgbClr val="1B567B"/>
                </a:solidFill>
                <a:highlight>
                  <a:srgbClr val="FFFFFF"/>
                </a:highlight>
                <a:latin typeface="+mn-lt"/>
              </a:rPr>
              <a:t> para adequação.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3200" dirty="0">
                <a:solidFill>
                  <a:srgbClr val="1B567B"/>
                </a:solidFill>
                <a:highlight>
                  <a:srgbClr val="FFFFFF"/>
                </a:highlight>
              </a:rPr>
              <a:t>I - a definição das fontes de custeio administrativo; 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3200" dirty="0">
                <a:solidFill>
                  <a:srgbClr val="1B567B"/>
                </a:solidFill>
                <a:highlight>
                  <a:srgbClr val="FFFFFF"/>
                </a:highlight>
              </a:rPr>
              <a:t>II - a forma de constituição dos fundos administrativos nele registrados; 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3200" dirty="0">
                <a:solidFill>
                  <a:srgbClr val="1B567B"/>
                </a:solidFill>
                <a:highlight>
                  <a:srgbClr val="FFFFFF"/>
                </a:highlight>
              </a:rPr>
              <a:t>III - a autorização para a destinação e utilização dos fundos administrativos, nas seguintes situações: a) despesas relativas a projetos de melhorias nos processos de gestão e reestruturação da entidade, desde que não impliquem aumento das despesas fixas; b) despesas da gestão administrativa, quando estas comprovadamente forem superiores às receitas da gestão administrativa; e c) operações de fomento e inovação; 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3200" dirty="0">
                <a:solidFill>
                  <a:srgbClr val="1B567B"/>
                </a:solidFill>
                <a:highlight>
                  <a:srgbClr val="FFFFFF"/>
                </a:highlight>
              </a:rPr>
              <a:t>IV - os critérios quantitativos e qualitativos para avaliação e comparação das despesas da gestão administrativa; e 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3200" dirty="0">
                <a:solidFill>
                  <a:srgbClr val="1B567B"/>
                </a:solidFill>
                <a:highlight>
                  <a:srgbClr val="FFFFFF"/>
                </a:highlight>
              </a:rPr>
              <a:t>V - os indicadores de gestão para acompanhamento, comparação e controle. </a:t>
            </a:r>
            <a:endParaRPr lang="pt-BR" sz="2400" dirty="0">
              <a:solidFill>
                <a:srgbClr val="1B567B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pPr marL="557213" indent="0" algn="just">
              <a:spcAft>
                <a:spcPts val="600"/>
              </a:spcAft>
              <a:buNone/>
            </a:pPr>
            <a:endParaRPr lang="pt-BR" sz="24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pt-BR" sz="24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6C7740-2093-9D31-FA9C-E2070E3C8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5" name="Botão de ação: Retorna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2977D0C3-9FB8-50D4-F86A-51F39DF0516D}"/>
              </a:ext>
            </a:extLst>
          </p:cNvPr>
          <p:cNvSpPr/>
          <p:nvPr/>
        </p:nvSpPr>
        <p:spPr>
          <a:xfrm>
            <a:off x="8484578" y="3965446"/>
            <a:ext cx="272561" cy="232888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25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0F2D1-82AA-F1C1-0AAE-15F3F23B1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36921A2-A053-FD29-9FA4-BBA4612E7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3B01831-4DDB-2D2F-ED5E-D4A4832F5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A4CF749-A208-891C-F7BF-8D6EA671D884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5C2791-0C6E-470F-6089-2CCA19673841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A51C300-A117-838F-FCD6-62B8AB3473AC}"/>
              </a:ext>
            </a:extLst>
          </p:cNvPr>
          <p:cNvSpPr txBox="1"/>
          <p:nvPr/>
        </p:nvSpPr>
        <p:spPr>
          <a:xfrm>
            <a:off x="737047" y="1294964"/>
            <a:ext cx="8089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Fundo Administrativo Compartilhado - Art. 8º:</a:t>
            </a:r>
          </a:p>
          <a:p>
            <a:pPr algn="just">
              <a:spcAft>
                <a:spcPts val="3000"/>
              </a:spcAft>
              <a:buClr>
                <a:srgbClr val="1B567B"/>
              </a:buClr>
            </a:pPr>
            <a:r>
              <a:rPr lang="pt-BR" sz="2200" b="0" dirty="0">
                <a:solidFill>
                  <a:srgbClr val="0E4C73"/>
                </a:solidFill>
                <a:latin typeface="+mj-lt"/>
              </a:rPr>
              <a:t>§ 1º A autorização para a constituição do fundo administrativo </a:t>
            </a:r>
            <a:r>
              <a:rPr lang="pt-BR" sz="2200" b="0" dirty="0">
                <a:solidFill>
                  <a:srgbClr val="1B567B"/>
                </a:solidFill>
                <a:latin typeface="+mj-lt"/>
              </a:rPr>
              <a:t>compartilhado</a:t>
            </a:r>
            <a:r>
              <a:rPr lang="pt-BR" sz="2200" b="0" dirty="0">
                <a:solidFill>
                  <a:srgbClr val="0E4C73"/>
                </a:solidFill>
                <a:latin typeface="+mj-lt"/>
              </a:rPr>
              <a:t>, de que trata o caput, fica condicionada à segregação prévia de valores para o funcionamento da entidade fechada de previdência complementar e para a operação dos planos de benefícios de caráter previdenciário por ela administrados, pelo período mínimo dos próximos doze meses. </a:t>
            </a:r>
          </a:p>
          <a:p>
            <a:pPr marL="342900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endParaRPr lang="pt-BR" sz="2400" b="0" dirty="0">
              <a:solidFill>
                <a:srgbClr val="0E4C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391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928326-1302-9771-4066-1DDD5D52F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EF36CE-F734-188A-8A5A-78056D483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272BD8D-A6CD-D417-4C62-468210197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D165A1-CA9E-8F1C-1F34-7FDBE636FD27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0D4397-5C69-47F0-C4C7-8370B733DC59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83EEB8-19BF-5692-4753-A318EB4D338F}"/>
              </a:ext>
            </a:extLst>
          </p:cNvPr>
          <p:cNvSpPr txBox="1"/>
          <p:nvPr/>
        </p:nvSpPr>
        <p:spPr>
          <a:xfrm>
            <a:off x="737047" y="1277380"/>
            <a:ext cx="8089237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Estudo de viabilidade - Fundo Administrativo Compartilhado - </a:t>
            </a:r>
            <a:r>
              <a:rPr lang="pt-BR" sz="2400" b="0" dirty="0">
                <a:solidFill>
                  <a:srgbClr val="0E4C73"/>
                </a:solidFill>
                <a:latin typeface="+mj-lt"/>
                <a:hlinkClick r:id="rId4" action="ppaction://hlinksldjump"/>
              </a:rPr>
              <a:t>Art. 9º</a:t>
            </a:r>
            <a:r>
              <a:rPr lang="pt-BR" sz="2400" b="0" dirty="0">
                <a:solidFill>
                  <a:srgbClr val="0E4C73"/>
                </a:solidFill>
                <a:latin typeface="+mj-lt"/>
              </a:rPr>
              <a:t>:</a:t>
            </a:r>
          </a:p>
          <a:p>
            <a:pPr marL="700088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Elaborado pela diretoria executiva e aprovado pelo conselho deliberativo;</a:t>
            </a:r>
          </a:p>
          <a:p>
            <a:pPr marL="700088" indent="-342900" algn="just">
              <a:spcAft>
                <a:spcPts val="6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Revisado periodicamente, no máximo de 5 em 5 anos, enquanto existir fundo administrativo compartilhado;</a:t>
            </a:r>
          </a:p>
          <a:p>
            <a:pPr marL="342900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endParaRPr lang="pt-BR" sz="2400" b="0" dirty="0">
              <a:solidFill>
                <a:srgbClr val="0E4C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2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D755A7C-291D-574B-D447-AC1F3CBC8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57375D-7384-BFE4-57EA-B9D06987D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0A66B6D-1141-0723-0907-CB5F9790BF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C6A879E-C75E-9B59-66AF-9C43E36A05C5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76BD81-F030-9A20-06D5-32F7E73422B0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7E75A4-9151-E71A-C50D-DD626D507209}"/>
              </a:ext>
            </a:extLst>
          </p:cNvPr>
          <p:cNvSpPr txBox="1"/>
          <p:nvPr/>
        </p:nvSpPr>
        <p:spPr>
          <a:xfrm>
            <a:off x="737047" y="1338924"/>
            <a:ext cx="8089237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Estudo de viabilidade - Fundo Administrativo Compartilhado: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Utilização de parâmetros prudenciais e conservadores a partir de análises preliminares; 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Pesquisa de mercado; 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Escopo do projeto;</a:t>
            </a:r>
            <a:endParaRPr lang="pt-BR" sz="2200" b="0" dirty="0">
              <a:solidFill>
                <a:srgbClr val="0E4C73"/>
              </a:solidFill>
              <a:latin typeface="+mj-lt"/>
            </a:endParaRPr>
          </a:p>
          <a:p>
            <a:pPr marL="342900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endParaRPr lang="pt-BR" sz="2400" b="0" dirty="0">
              <a:solidFill>
                <a:srgbClr val="0E4C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025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981B3F8-58DF-BCD7-977E-81B18E7B4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A04391-7323-7CF5-2A0B-4118F40A0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9B0F2E6-254F-7097-9A00-599536111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5AB79ED-DF4A-4C6C-69A7-4C79CB45A889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6FB8CA-1198-BF36-7A85-0B64585CA484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A7EAF6-BB84-69A4-4DA4-2F4704DFAC56}"/>
              </a:ext>
            </a:extLst>
          </p:cNvPr>
          <p:cNvSpPr txBox="1"/>
          <p:nvPr/>
        </p:nvSpPr>
        <p:spPr>
          <a:xfrm>
            <a:off x="737047" y="1488395"/>
            <a:ext cx="808923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Estudo de viabilidade - Fundo Administrativo Compartilhado: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Informações financeiras;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Identificação de possíveis obstáculos e soluções alternativas;</a:t>
            </a:r>
          </a:p>
        </p:txBody>
      </p:sp>
    </p:spTree>
    <p:extLst>
      <p:ext uri="{BB962C8B-B14F-4D97-AF65-F5344CB8AC3E}">
        <p14:creationId xmlns:p14="http://schemas.microsoft.com/office/powerpoint/2010/main" val="130734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2322CB0-F90D-8C40-AA20-1E70B4C93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D9FA2E0-D4DD-91D2-E003-CAE5A3ADC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0A1C66A-95EA-780E-B29F-DCB3ADF11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C445ED5-B0BC-D698-C171-3B121E4EA7BE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988D22-CF3D-A30B-3EB1-73C27CE2DCEB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0B1F731-828B-53D3-F5D9-5C4B87BD57DB}"/>
              </a:ext>
            </a:extLst>
          </p:cNvPr>
          <p:cNvSpPr txBox="1"/>
          <p:nvPr/>
        </p:nvSpPr>
        <p:spPr>
          <a:xfrm>
            <a:off x="737047" y="1294964"/>
            <a:ext cx="8089237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Estudo de viabilidade - Fundo Administrativo Compartilhado (</a:t>
            </a:r>
            <a:r>
              <a:rPr lang="pt-BR" sz="2400" b="0" dirty="0">
                <a:solidFill>
                  <a:srgbClr val="0E4C73"/>
                </a:solidFill>
                <a:latin typeface="+mj-lt"/>
                <a:hlinkClick r:id="rId4" action="ppaction://hlinksldjump"/>
              </a:rPr>
              <a:t>Art. 9°</a:t>
            </a:r>
            <a:r>
              <a:rPr lang="pt-BR" sz="2400" b="0" dirty="0">
                <a:solidFill>
                  <a:srgbClr val="0E4C73"/>
                </a:solidFill>
                <a:latin typeface="+mj-lt"/>
              </a:rPr>
              <a:t>; </a:t>
            </a:r>
            <a:r>
              <a:rPr lang="pt-BR" sz="2400" b="0" dirty="0">
                <a:solidFill>
                  <a:srgbClr val="0E4C73"/>
                </a:solidFill>
                <a:latin typeface="+mj-lt"/>
                <a:hlinkClick r:id="rId5" action="ppaction://hlinksldjump"/>
              </a:rPr>
              <a:t>§ 1º, Art. 9°</a:t>
            </a:r>
            <a:r>
              <a:rPr lang="pt-BR" sz="2400" b="0" dirty="0">
                <a:solidFill>
                  <a:srgbClr val="0E4C73"/>
                </a:solidFill>
                <a:latin typeface="+mj-lt"/>
              </a:rPr>
              <a:t>):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Projeções e estimativas das receitas e despesas da gestão administrativa;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Reavaliações periódicas; e, 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Duas opiniões técnicas, se possível.</a:t>
            </a:r>
          </a:p>
          <a:p>
            <a:pPr marL="342900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endParaRPr lang="pt-BR" sz="2400" b="0" dirty="0">
              <a:solidFill>
                <a:srgbClr val="0E4C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34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32A331A-45A5-1EA4-BC51-AE481DDB9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F5949-9159-68DA-39E0-038783FF1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49489"/>
            <a:ext cx="8677179" cy="572700"/>
          </a:xfrm>
        </p:spPr>
        <p:txBody>
          <a:bodyPr>
            <a:noAutofit/>
          </a:bodyPr>
          <a:lstStyle/>
          <a:p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CNPC Nº 62 DE 2024</a:t>
            </a:r>
            <a:b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ABB6BA-2C7E-81C9-C746-86F718885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270312"/>
            <a:ext cx="8573650" cy="3569166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1B567B"/>
                </a:solidFill>
                <a:highlight>
                  <a:srgbClr val="FFFFFF"/>
                </a:highlight>
              </a:rPr>
              <a:t>Art. 9º O registro de recursos no fundo administrativo compartilhado deve ser precedido de estudo de viabilidade da gestão administrativa da entidade, tendo por finalidade a manutenção do equilíbrio do plano de gestão administrativa, que deverá dispor, entre outros aspectos, sobre: 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2000" dirty="0">
                <a:solidFill>
                  <a:srgbClr val="1B567B"/>
                </a:solidFill>
                <a:highlight>
                  <a:srgbClr val="FFFFFF"/>
                </a:highlight>
              </a:rPr>
              <a:t>I - necessidade de custeio das despesas administrativas dos planos de benefícios operados pela entidade, com aderência ao fluxo previsto de contribuições e benefícios futuros; 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2000" dirty="0">
                <a:solidFill>
                  <a:srgbClr val="1B567B"/>
                </a:solidFill>
                <a:highlight>
                  <a:srgbClr val="FFFFFF"/>
                </a:highlight>
              </a:rPr>
              <a:t>II - necessidade e capacidade de estímulo ao fomento e inovação e atração de novos patrocinadores, instituidores e participantes aos planos de benefícios administrados pela entidade; 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2000" dirty="0">
                <a:solidFill>
                  <a:srgbClr val="1B567B"/>
                </a:solidFill>
                <a:highlight>
                  <a:srgbClr val="FFFFFF"/>
                </a:highlight>
              </a:rPr>
              <a:t>III - análise da relação entre o custo e o benefício das operações de fomento e inovação a serem custeadas; e 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2000" dirty="0">
                <a:solidFill>
                  <a:srgbClr val="1B567B"/>
                </a:solidFill>
                <a:highlight>
                  <a:srgbClr val="FFFFFF"/>
                </a:highlight>
              </a:rPr>
              <a:t>IV - viabilidade econômico-financeira de acesso aos recursos estabelecidos nos incisos I a III do art. 8º. </a:t>
            </a:r>
            <a:endParaRPr lang="pt-BR" sz="2400" dirty="0">
              <a:solidFill>
                <a:srgbClr val="1B567B"/>
              </a:solidFill>
              <a:highlight>
                <a:srgbClr val="FFFFFF"/>
              </a:highlight>
            </a:endParaRPr>
          </a:p>
          <a:p>
            <a:pPr marL="1077913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BR" sz="24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B8C080-B38C-4DA4-B9D2-AE3FC5328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5" name="Botão de ação: Retorna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BCE14EB-0253-C5E9-330E-2C9281C30FDC}"/>
              </a:ext>
            </a:extLst>
          </p:cNvPr>
          <p:cNvSpPr/>
          <p:nvPr/>
        </p:nvSpPr>
        <p:spPr>
          <a:xfrm>
            <a:off x="8414238" y="4193931"/>
            <a:ext cx="342900" cy="228600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42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A3C80D7-E05F-A509-53A7-E7720BF0C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AFEF7-E36F-3839-A15C-68ED3B4A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49489"/>
            <a:ext cx="8677179" cy="572700"/>
          </a:xfrm>
        </p:spPr>
        <p:txBody>
          <a:bodyPr>
            <a:noAutofit/>
          </a:bodyPr>
          <a:lstStyle/>
          <a:p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CNPC Nº 62 DE 2024</a:t>
            </a:r>
            <a:b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A6A113-4C01-8E63-0F87-8F5D19701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97741"/>
            <a:ext cx="8573650" cy="3569166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6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1B567B"/>
                </a:solidFill>
                <a:highlight>
                  <a:srgbClr val="FFFFFF"/>
                </a:highlight>
              </a:rPr>
              <a:t>§ 1º O estudo de viabilidade de que trata o caput deve: </a:t>
            </a:r>
            <a:r>
              <a:rPr lang="pt-BR" sz="2000" dirty="0">
                <a:solidFill>
                  <a:srgbClr val="1B567B"/>
                </a:solidFill>
                <a:highlight>
                  <a:srgbClr val="FFFFFF"/>
                </a:highlight>
                <a:latin typeface="Lato" panose="020F0502020204030204" pitchFamily="34" charset="0"/>
              </a:rPr>
              <a:t>: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2000" dirty="0">
                <a:solidFill>
                  <a:srgbClr val="1B567B"/>
                </a:solidFill>
                <a:highlight>
                  <a:srgbClr val="FFFFFF"/>
                </a:highlight>
              </a:rPr>
              <a:t>I - ser documentado e elaborado pela diretoria executiva e aprovado pelo conselho deliberativo, acompanhado de parecer do conselho fiscal; 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2000" dirty="0">
                <a:solidFill>
                  <a:srgbClr val="1B567B"/>
                </a:solidFill>
                <a:highlight>
                  <a:srgbClr val="FFFFFF"/>
                </a:highlight>
              </a:rPr>
              <a:t>II - ser revisado periodicamente, em prazo não superior a cinco anos, enquanto existir fundo administrativo compartilhado registrado, observado o disposto no inciso I; 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2000" dirty="0">
                <a:solidFill>
                  <a:srgbClr val="1B567B"/>
                </a:solidFill>
                <a:highlight>
                  <a:srgbClr val="FFFFFF"/>
                </a:highlight>
              </a:rPr>
              <a:t>III - indicar a necessidade ou possibilidade de reversão de recursos usados para a constituição do fundo administrativo compartilhado aos planos de benefícios de caráter previdenciário, na proporção do montante destinado pelo plano de benefícios para a constituição do fundo; e </a:t>
            </a:r>
          </a:p>
          <a:p>
            <a:pPr marL="735013" indent="0" algn="just">
              <a:spcAft>
                <a:spcPts val="600"/>
              </a:spcAft>
              <a:buNone/>
            </a:pPr>
            <a:r>
              <a:rPr lang="pt-BR" sz="2000" dirty="0">
                <a:solidFill>
                  <a:srgbClr val="1B567B"/>
                </a:solidFill>
                <a:highlight>
                  <a:srgbClr val="FFFFFF"/>
                </a:highlight>
              </a:rPr>
              <a:t>IV - ser elaborado com parâmetros prudenciais e conservadores, a partir de análises preliminares, pesquisa de mercado, escopo do projeto, informações financeiras, identificação de possíveis obstáculos e soluções alternativas, projeções e estimativas das receitas e despesas da gestão administrativa, reavaliações periódicas e, se possível, com duas opiniões técnicas. </a:t>
            </a:r>
          </a:p>
          <a:p>
            <a:pPr algn="just">
              <a:spcAft>
                <a:spcPts val="6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100" dirty="0">
                <a:solidFill>
                  <a:srgbClr val="1B567B"/>
                </a:solidFill>
                <a:highlight>
                  <a:srgbClr val="FFFFFF"/>
                </a:highlight>
              </a:rPr>
              <a:t>§ 2º A revisão de que trata o inciso II do § 1º deste artigo deve considerar todos os aspectos exigidos para o estudo de viabilidade administrativa de que trata o caput e avaliar os benefícios alcançados com a constituição do fundo compartilhado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FCA263-17EE-FCAF-5A39-100D53A0B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5" name="Botão de ação: Retorna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9A4775AD-E974-833E-F8ED-9D973D56B85A}"/>
              </a:ext>
            </a:extLst>
          </p:cNvPr>
          <p:cNvSpPr/>
          <p:nvPr/>
        </p:nvSpPr>
        <p:spPr>
          <a:xfrm>
            <a:off x="8440615" y="4290646"/>
            <a:ext cx="382925" cy="276261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998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F6241F5-3118-2840-56CB-30E8EAF8B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7C3B9A8-3441-9EE8-3BDF-EFF1118BE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FF640DF-7CAC-B758-7CE8-B7F8D2918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CB876B1-478B-394F-9E3F-4A434F9C1FC2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06D074-F270-7572-67DD-B38F36BD8891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C04D7E-AC8C-2947-4BB6-CB49A558C6B4}"/>
              </a:ext>
            </a:extLst>
          </p:cNvPr>
          <p:cNvSpPr txBox="1"/>
          <p:nvPr/>
        </p:nvSpPr>
        <p:spPr>
          <a:xfrm>
            <a:off x="737047" y="1127916"/>
            <a:ext cx="80892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1800"/>
              </a:spcAft>
              <a:buClr>
                <a:srgbClr val="1B567B"/>
              </a:buClr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Controle e transparência – Art. 12</a:t>
            </a:r>
          </a:p>
          <a:p>
            <a:pPr marL="342900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As EFPC devem: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Manter atualizado o controle dos valores destinados aos fundos administrativos e dos valores por eles utilizados; 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Manter controles internos das fontes de custeio e das despesas da gestão administrativa; e</a:t>
            </a:r>
          </a:p>
        </p:txBody>
      </p:sp>
    </p:spTree>
    <p:extLst>
      <p:ext uri="{BB962C8B-B14F-4D97-AF65-F5344CB8AC3E}">
        <p14:creationId xmlns:p14="http://schemas.microsoft.com/office/powerpoint/2010/main" val="1549227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95A0B54-FE6F-7458-A4BC-A8496BAB5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9451CB9-5C24-3F0F-1DD5-5FE8B629B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2AB2132-EBED-7854-5305-E08DA31B3D83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47B2D4-5F85-B507-9969-F1813F7707F9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201496-2337-651F-994D-8F71F49B332C}"/>
              </a:ext>
            </a:extLst>
          </p:cNvPr>
          <p:cNvSpPr txBox="1"/>
          <p:nvPr/>
        </p:nvSpPr>
        <p:spPr>
          <a:xfrm>
            <a:off x="737047" y="1541147"/>
            <a:ext cx="8089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1800"/>
              </a:spcAft>
              <a:buClr>
                <a:srgbClr val="1B567B"/>
              </a:buClr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Controle e transparência – Art. 12</a:t>
            </a:r>
          </a:p>
          <a:p>
            <a:pPr marL="342900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As EFPC devem: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Prestar informações periódicas ao conselho fiscal, no mínimo semestralmente.</a:t>
            </a:r>
          </a:p>
        </p:txBody>
      </p:sp>
    </p:spTree>
    <p:extLst>
      <p:ext uri="{BB962C8B-B14F-4D97-AF65-F5344CB8AC3E}">
        <p14:creationId xmlns:p14="http://schemas.microsoft.com/office/powerpoint/2010/main" val="124293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738EC-7987-C943-ABC5-B03CFD663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3E9F361-55ED-4FED-EBD9-CECE80CA3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CCF944E-8DA0-DEC4-4CBF-39DC3B498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A68F045-C16C-FAC9-1503-3E65330FA861}"/>
              </a:ext>
            </a:extLst>
          </p:cNvPr>
          <p:cNvSpPr txBox="1"/>
          <p:nvPr/>
        </p:nvSpPr>
        <p:spPr>
          <a:xfrm>
            <a:off x="680389" y="247797"/>
            <a:ext cx="633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Sumário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4AC24C9-A20F-09F2-EEA0-5A8A6CEB4360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231D7DB-5A5E-0388-9E19-5BDD7E08AEC4}"/>
              </a:ext>
            </a:extLst>
          </p:cNvPr>
          <p:cNvSpPr txBox="1"/>
          <p:nvPr/>
        </p:nvSpPr>
        <p:spPr>
          <a:xfrm>
            <a:off x="737047" y="1294964"/>
            <a:ext cx="808923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Informativos Resolução Previc nº 23, de 2023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Pontos da Resolução CNPC nº 62, de 2024 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Estatísticas Fundo Administrativo Compartilhado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Atuação da Previc</a:t>
            </a:r>
          </a:p>
        </p:txBody>
      </p:sp>
    </p:spTree>
    <p:extLst>
      <p:ext uri="{BB962C8B-B14F-4D97-AF65-F5344CB8AC3E}">
        <p14:creationId xmlns:p14="http://schemas.microsoft.com/office/powerpoint/2010/main" val="6053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1D714-0D09-D043-0EE6-A7F234B57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F526BAE-6755-9FC1-8AED-22298B82E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E483B7B-B6D6-1654-2357-5C4318399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DD66747-2FFE-8FA3-A629-74BE3A10C58A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A5263-3074-5DDA-81F6-B22DC17897D8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924715-1744-5B44-5391-6BBCD33E10C1}"/>
              </a:ext>
            </a:extLst>
          </p:cNvPr>
          <p:cNvSpPr txBox="1"/>
          <p:nvPr/>
        </p:nvSpPr>
        <p:spPr>
          <a:xfrm>
            <a:off x="737047" y="1294964"/>
            <a:ext cx="80892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1800"/>
              </a:spcAft>
              <a:buClr>
                <a:srgbClr val="1B567B"/>
              </a:buClr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Transparência – Art. 17</a:t>
            </a:r>
          </a:p>
          <a:p>
            <a:pPr marL="342900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Relatório Anual de Informações (RAI):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Plano de gestão administrativa;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Fundo administrativo dos planos de benefícios;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Fundo administrativo compartilhado, se houver;</a:t>
            </a:r>
          </a:p>
        </p:txBody>
      </p:sp>
    </p:spTree>
    <p:extLst>
      <p:ext uri="{BB962C8B-B14F-4D97-AF65-F5344CB8AC3E}">
        <p14:creationId xmlns:p14="http://schemas.microsoft.com/office/powerpoint/2010/main" val="3127515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D4FCC-431A-D606-2662-F7BC6CD1A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65AC35A-1788-499E-A667-B1579BDDF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55858EE-BB59-5A99-AA13-B2FB0209E2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0BE8618-048D-CB5C-BDCC-097F80C95EC0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69B806-609E-DE8C-1BFA-E093ADEDF2A0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F7C16E-F886-6155-81DB-40A184D69BF9}"/>
              </a:ext>
            </a:extLst>
          </p:cNvPr>
          <p:cNvSpPr txBox="1"/>
          <p:nvPr/>
        </p:nvSpPr>
        <p:spPr>
          <a:xfrm>
            <a:off x="737047" y="1171869"/>
            <a:ext cx="81667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1800"/>
              </a:spcAft>
              <a:buClr>
                <a:srgbClr val="1B567B"/>
              </a:buClr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Transparência – Art. 17</a:t>
            </a:r>
          </a:p>
          <a:p>
            <a:pPr marL="342900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Relatório Anual de Informações (RAI):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Receitas da gestão administrativa, especificando as receitas diretas da gestão administrativa;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Despesas da gestão administrativa, especificando as destinadas às operações de fomento e inovação; e</a:t>
            </a:r>
          </a:p>
        </p:txBody>
      </p:sp>
    </p:spTree>
    <p:extLst>
      <p:ext uri="{BB962C8B-B14F-4D97-AF65-F5344CB8AC3E}">
        <p14:creationId xmlns:p14="http://schemas.microsoft.com/office/powerpoint/2010/main" val="963558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C073D-5533-8CBC-FDF7-C7938A4DB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A13AEAF-00CB-4339-3C1F-F241F4CE2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746609C-3EA9-CA5F-C923-E3A2C9899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C1FA3DA-1FEC-7A88-7A79-32656FE72CA1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18F3F3-786A-1FD8-7AC3-2FD6DF85A42F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33CB09-3AEE-5C96-8EBD-FBE4B08F41E1}"/>
              </a:ext>
            </a:extLst>
          </p:cNvPr>
          <p:cNvSpPr txBox="1"/>
          <p:nvPr/>
        </p:nvSpPr>
        <p:spPr>
          <a:xfrm>
            <a:off x="737047" y="1611493"/>
            <a:ext cx="8089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1800"/>
              </a:spcAft>
              <a:buClr>
                <a:srgbClr val="1B567B"/>
              </a:buClr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Transparência – Art. 17</a:t>
            </a:r>
          </a:p>
          <a:p>
            <a:pPr marL="342900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Relatório Anual de Informações (RAI):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Indicadores de gestão para acompanhamento, comparação e controle, de que trata o art. 14. </a:t>
            </a:r>
          </a:p>
        </p:txBody>
      </p:sp>
    </p:spTree>
    <p:extLst>
      <p:ext uri="{BB962C8B-B14F-4D97-AF65-F5344CB8AC3E}">
        <p14:creationId xmlns:p14="http://schemas.microsoft.com/office/powerpoint/2010/main" val="330635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83F37-FB5F-10AC-C664-23EC37D5A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7BA78B-8E7A-F4A1-C460-27A47A4EF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1CFE0D7-F5A3-1685-6426-147F3CBD6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5E74692-F876-C39F-E973-3C052C5825EB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ADDFD804-40BC-A98F-2D8B-9F378356D37A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240D27-7BB2-FBC8-983E-A0E161BEA26C}"/>
              </a:ext>
            </a:extLst>
          </p:cNvPr>
          <p:cNvSpPr txBox="1"/>
          <p:nvPr/>
        </p:nvSpPr>
        <p:spPr>
          <a:xfrm>
            <a:off x="737047" y="1294964"/>
            <a:ext cx="80892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1800"/>
              </a:spcAft>
              <a:buClr>
                <a:srgbClr val="1B567B"/>
              </a:buClr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Transparência – Art. 18</a:t>
            </a:r>
          </a:p>
          <a:p>
            <a:pPr marL="342900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A EFPC deve disponibilizar em seu sítio eletrônico na internet: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O regulamento do plano de gestão administrativa;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O orçamento anual e, quando exigido, o orçamento plurianual; e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endParaRPr lang="pt-BR" sz="2400" b="0" dirty="0">
              <a:solidFill>
                <a:srgbClr val="0E4C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4021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F6451-4A8C-9E55-74DF-BCB9CC9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3822192-ADD0-216E-56AF-DCCF126DD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33F7A8D-59BB-0524-F90B-CBF2EE17C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1A0DA28-0C3B-3E2E-134E-DD148B96D6D6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F77E8301-67CB-C5A5-0EC9-BDDD33E3C8A1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7B82C47-23B6-D6DA-A870-A939F33FF41E}"/>
              </a:ext>
            </a:extLst>
          </p:cNvPr>
          <p:cNvSpPr txBox="1"/>
          <p:nvPr/>
        </p:nvSpPr>
        <p:spPr>
          <a:xfrm>
            <a:off x="737047" y="1294964"/>
            <a:ext cx="808923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1800"/>
              </a:spcAft>
              <a:buClr>
                <a:srgbClr val="1B567B"/>
              </a:buClr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Transparência – Art. 18</a:t>
            </a:r>
          </a:p>
          <a:p>
            <a:pPr marL="342900" indent="-342900" algn="just">
              <a:spcAft>
                <a:spcPts val="18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A EFPC deve disponibilizar em seu sítio eletrônico na internet: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As informações detalhadas sobre as receitas e despesas da gestão administrativa realizadas nos últimos três exercícios;</a:t>
            </a:r>
          </a:p>
        </p:txBody>
      </p:sp>
    </p:spTree>
    <p:extLst>
      <p:ext uri="{BB962C8B-B14F-4D97-AF65-F5344CB8AC3E}">
        <p14:creationId xmlns:p14="http://schemas.microsoft.com/office/powerpoint/2010/main" val="3827068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275EA-0D00-25C7-C467-C7AD5C7E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9964BA9-42AD-92C7-F4C9-6D7192613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7B776651-4F27-F3D9-1F27-14DF892F5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4C0E43-B8CF-B23F-4A1B-7C1BF1CE1190}"/>
              </a:ext>
            </a:extLst>
          </p:cNvPr>
          <p:cNvSpPr txBox="1"/>
          <p:nvPr/>
        </p:nvSpPr>
        <p:spPr>
          <a:xfrm>
            <a:off x="680389" y="247797"/>
            <a:ext cx="633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Sumário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964FCA4-5770-B7B5-E700-A4B4380F24E9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B58C5E-6494-CEF3-232E-ABD94564ECDE}"/>
              </a:ext>
            </a:extLst>
          </p:cNvPr>
          <p:cNvSpPr txBox="1"/>
          <p:nvPr/>
        </p:nvSpPr>
        <p:spPr>
          <a:xfrm>
            <a:off x="737047" y="1294964"/>
            <a:ext cx="808923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Informativos Resolução Previc nº 23, de 2023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Pontos da Resolução CNPC nº 62, de 2024 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dirty="0">
                <a:solidFill>
                  <a:srgbClr val="0E4C73"/>
                </a:solidFill>
                <a:latin typeface="+mj-lt"/>
              </a:rPr>
              <a:t>Estatísticas Fundo Administrativo Compartilhado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Atuação da Previc</a:t>
            </a:r>
          </a:p>
        </p:txBody>
      </p:sp>
    </p:spTree>
    <p:extLst>
      <p:ext uri="{BB962C8B-B14F-4D97-AF65-F5344CB8AC3E}">
        <p14:creationId xmlns:p14="http://schemas.microsoft.com/office/powerpoint/2010/main" val="2427012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21944-7104-5AAB-4403-C62B71B9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B8E3D-88CB-044E-1765-031F4C64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49489"/>
            <a:ext cx="8677179" cy="572700"/>
          </a:xfrm>
        </p:spPr>
        <p:txBody>
          <a:bodyPr>
            <a:noAutofit/>
          </a:bodyPr>
          <a:lstStyle/>
          <a:p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ESTATÍSTICAS – JUN 2025</a:t>
            </a:r>
            <a:b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B3BBA6-172C-DF05-C296-7790E2921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18613"/>
            <a:ext cx="8573650" cy="3569166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3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3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endParaRPr lang="pt-BR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16CA98-B854-D214-95F5-4A45E676C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6C0FE11-900A-71B8-EA2F-32969A71E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48308"/>
              </p:ext>
            </p:extLst>
          </p:nvPr>
        </p:nvGraphicFramePr>
        <p:xfrm>
          <a:off x="376732" y="1128086"/>
          <a:ext cx="8390535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1344">
                  <a:extLst>
                    <a:ext uri="{9D8B030D-6E8A-4147-A177-3AD203B41FA5}">
                      <a16:colId xmlns:a16="http://schemas.microsoft.com/office/drawing/2014/main" val="4249389790"/>
                    </a:ext>
                  </a:extLst>
                </a:gridCol>
                <a:gridCol w="2209191">
                  <a:extLst>
                    <a:ext uri="{9D8B030D-6E8A-4147-A177-3AD203B41FA5}">
                      <a16:colId xmlns:a16="http://schemas.microsoft.com/office/drawing/2014/main" val="2325573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DISCRIMINAÇÃO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QUANTIDADES/</a:t>
                      </a:r>
                    </a:p>
                    <a:p>
                      <a:pPr algn="ctr"/>
                      <a:r>
                        <a:rPr lang="pt-BR" sz="1600" dirty="0"/>
                        <a:t>VALORES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EFPC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1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PLANOS DE BENEFÍCIOS PREVIDENCIÁRIOS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1.171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15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EFPC COM REGISTROS DE FUNDO ADM. COMPARTILHADO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4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RECEITAS ADMINISTRATIVAS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R$ 2.194.043.503,91</a:t>
                      </a:r>
                    </a:p>
                  </a:txBody>
                  <a:tcPr marL="108000" marR="108000" marT="9525" marB="0" anchor="ctr"/>
                </a:tc>
                <a:extLst>
                  <a:ext uri="{0D108BD9-81ED-4DB2-BD59-A6C34878D82A}">
                    <a16:rowId xmlns:a16="http://schemas.microsoft.com/office/drawing/2014/main" val="31290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dirty="0"/>
                        <a:t>RECEITAS ADMINISTRATIVAS DIRETAS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R$ 105.337.968,85</a:t>
                      </a:r>
                    </a:p>
                  </a:txBody>
                  <a:tcPr marL="108000" marR="108000" marT="9525" marB="0" anchor="ctr"/>
                </a:tc>
                <a:extLst>
                  <a:ext uri="{0D108BD9-81ED-4DB2-BD59-A6C34878D82A}">
                    <a16:rowId xmlns:a16="http://schemas.microsoft.com/office/drawing/2014/main" val="17212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FUNDO ADMINISTRATIVO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R$ 13.232.825.882,51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51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dirty="0"/>
                        <a:t>FUNDO ADMINISTRATIVO COMPARTILHADO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R$ 38.238.288,41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5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03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A8873-C76B-11A7-B81E-44E08A9B4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058CD-49D3-C09B-10CF-41D185F2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49489"/>
            <a:ext cx="8677179" cy="572700"/>
          </a:xfrm>
        </p:spPr>
        <p:txBody>
          <a:bodyPr>
            <a:noAutofit/>
          </a:bodyPr>
          <a:lstStyle/>
          <a:p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ADMINISTRATIVAS</a:t>
            </a:r>
            <a:b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721868-7B7D-9BC4-78D1-038133018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18613"/>
            <a:ext cx="8573650" cy="3569166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3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3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endParaRPr lang="pt-BR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BE98E1-A88B-B170-1C90-67C20ACDE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20102BA-DBBE-F895-18F4-EC213AEA8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162952"/>
              </p:ext>
            </p:extLst>
          </p:nvPr>
        </p:nvGraphicFramePr>
        <p:xfrm>
          <a:off x="376730" y="1128086"/>
          <a:ext cx="8427028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000">
                  <a:extLst>
                    <a:ext uri="{9D8B030D-6E8A-4147-A177-3AD203B41FA5}">
                      <a16:colId xmlns:a16="http://schemas.microsoft.com/office/drawing/2014/main" val="4249389790"/>
                    </a:ext>
                  </a:extLst>
                </a:gridCol>
                <a:gridCol w="692526">
                  <a:extLst>
                    <a:ext uri="{9D8B030D-6E8A-4147-A177-3AD203B41FA5}">
                      <a16:colId xmlns:a16="http://schemas.microsoft.com/office/drawing/2014/main" val="4195770669"/>
                    </a:ext>
                  </a:extLst>
                </a:gridCol>
                <a:gridCol w="1006549">
                  <a:extLst>
                    <a:ext uri="{9D8B030D-6E8A-4147-A177-3AD203B41FA5}">
                      <a16:colId xmlns:a16="http://schemas.microsoft.com/office/drawing/2014/main" val="1327118008"/>
                    </a:ext>
                  </a:extLst>
                </a:gridCol>
                <a:gridCol w="864781">
                  <a:extLst>
                    <a:ext uri="{9D8B030D-6E8A-4147-A177-3AD203B41FA5}">
                      <a16:colId xmlns:a16="http://schemas.microsoft.com/office/drawing/2014/main" val="636842698"/>
                    </a:ext>
                  </a:extLst>
                </a:gridCol>
                <a:gridCol w="1849493">
                  <a:extLst>
                    <a:ext uri="{9D8B030D-6E8A-4147-A177-3AD203B41FA5}">
                      <a16:colId xmlns:a16="http://schemas.microsoft.com/office/drawing/2014/main" val="1699552164"/>
                    </a:ext>
                  </a:extLst>
                </a:gridCol>
                <a:gridCol w="1530802">
                  <a:extLst>
                    <a:ext uri="{9D8B030D-6E8A-4147-A177-3AD203B41FA5}">
                      <a16:colId xmlns:a16="http://schemas.microsoft.com/office/drawing/2014/main" val="832518830"/>
                    </a:ext>
                  </a:extLst>
                </a:gridCol>
                <a:gridCol w="964877">
                  <a:extLst>
                    <a:ext uri="{9D8B030D-6E8A-4147-A177-3AD203B41FA5}">
                      <a16:colId xmlns:a16="http://schemas.microsoft.com/office/drawing/2014/main" val="1077526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SEGMENTOS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QT EFPC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QT EFPC COM REC.ADM DIRETA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% QT EFPC REC ADM DIRETA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RECEITAS ADM</a:t>
                      </a:r>
                    </a:p>
                    <a:p>
                      <a:pPr algn="ctr"/>
                      <a:r>
                        <a:rPr lang="pt-BR" sz="1400" dirty="0"/>
                        <a:t>R$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RECEITAS ADM DIRETA</a:t>
                      </a:r>
                    </a:p>
                    <a:p>
                      <a:pPr algn="ctr"/>
                      <a:r>
                        <a:rPr lang="pt-BR" sz="1400" dirty="0"/>
                        <a:t>R$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%REC DIR/ADM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852.160.481,34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   9.604.972,67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1,13%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2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57,33%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972.868.534,94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 73.070.627,94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7,51%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15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27,27%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    284.126.039,01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 15.340.559,74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5,40%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4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30,88%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      76.323.447,96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   6.314.782,65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8,27%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51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dirty="0"/>
                        <a:t>TOTAIS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38,89%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2.185.478.503,25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104.330.943,00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4,77%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5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218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939EC-5C76-F33C-EF76-8183F9083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65268-AE92-A2A2-5549-71AAB975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49489"/>
            <a:ext cx="8677179" cy="572700"/>
          </a:xfrm>
        </p:spPr>
        <p:txBody>
          <a:bodyPr>
            <a:noAutofit/>
          </a:bodyPr>
          <a:lstStyle/>
          <a:p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ADM. COMPARTILHADO</a:t>
            </a:r>
            <a:b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07D3FD-9BD2-83C0-4097-B80694156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18613"/>
            <a:ext cx="8573650" cy="3569166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3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3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endParaRPr lang="pt-BR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D3D62F-78AF-5FDA-08F4-E122E91AA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07D812D-4EE7-AA09-40AF-5C145393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42072"/>
              </p:ext>
            </p:extLst>
          </p:nvPr>
        </p:nvGraphicFramePr>
        <p:xfrm>
          <a:off x="376730" y="1128086"/>
          <a:ext cx="8348816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000">
                  <a:extLst>
                    <a:ext uri="{9D8B030D-6E8A-4147-A177-3AD203B41FA5}">
                      <a16:colId xmlns:a16="http://schemas.microsoft.com/office/drawing/2014/main" val="4249389790"/>
                    </a:ext>
                  </a:extLst>
                </a:gridCol>
                <a:gridCol w="765235">
                  <a:extLst>
                    <a:ext uri="{9D8B030D-6E8A-4147-A177-3AD203B41FA5}">
                      <a16:colId xmlns:a16="http://schemas.microsoft.com/office/drawing/2014/main" val="4195770669"/>
                    </a:ext>
                  </a:extLst>
                </a:gridCol>
                <a:gridCol w="958889">
                  <a:extLst>
                    <a:ext uri="{9D8B030D-6E8A-4147-A177-3AD203B41FA5}">
                      <a16:colId xmlns:a16="http://schemas.microsoft.com/office/drawing/2014/main" val="1327118008"/>
                    </a:ext>
                  </a:extLst>
                </a:gridCol>
                <a:gridCol w="875654">
                  <a:extLst>
                    <a:ext uri="{9D8B030D-6E8A-4147-A177-3AD203B41FA5}">
                      <a16:colId xmlns:a16="http://schemas.microsoft.com/office/drawing/2014/main" val="636842698"/>
                    </a:ext>
                  </a:extLst>
                </a:gridCol>
                <a:gridCol w="1782306">
                  <a:extLst>
                    <a:ext uri="{9D8B030D-6E8A-4147-A177-3AD203B41FA5}">
                      <a16:colId xmlns:a16="http://schemas.microsoft.com/office/drawing/2014/main" val="1699552164"/>
                    </a:ext>
                  </a:extLst>
                </a:gridCol>
                <a:gridCol w="1530802">
                  <a:extLst>
                    <a:ext uri="{9D8B030D-6E8A-4147-A177-3AD203B41FA5}">
                      <a16:colId xmlns:a16="http://schemas.microsoft.com/office/drawing/2014/main" val="832518830"/>
                    </a:ext>
                  </a:extLst>
                </a:gridCol>
                <a:gridCol w="917930">
                  <a:extLst>
                    <a:ext uri="{9D8B030D-6E8A-4147-A177-3AD203B41FA5}">
                      <a16:colId xmlns:a16="http://schemas.microsoft.com/office/drawing/2014/main" val="1077526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SEGMENTOS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QT EFPC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QT EFPC COM FAC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% QT EFPC FAC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FUNDO ADM</a:t>
                      </a:r>
                    </a:p>
                    <a:p>
                      <a:pPr algn="ctr"/>
                      <a:r>
                        <a:rPr lang="pt-BR" sz="1400" dirty="0"/>
                        <a:t>R$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FAC</a:t>
                      </a:r>
                    </a:p>
                    <a:p>
                      <a:pPr algn="ctr"/>
                      <a:r>
                        <a:rPr lang="pt-BR" sz="1400" dirty="0"/>
                        <a:t>R$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% FAC/ FUNDO ADM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5.073.780.248,99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1.894.203,55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0,04%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2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7.166.775.218,79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23.763.406,51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0,33%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15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800.654.898,93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11.360.868,81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1,42%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4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191.615.515,80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1.219.809,54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0,64%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51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dirty="0"/>
                        <a:t>TOTAIS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13.232.825.882,51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38.238.288,41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0,29%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5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16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8F990-E2B9-806B-9C3F-856D84912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49D35-3EEA-961A-CF5E-05D6D8C7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49489"/>
            <a:ext cx="8677179" cy="572700"/>
          </a:xfrm>
        </p:spPr>
        <p:txBody>
          <a:bodyPr>
            <a:noAutofit/>
          </a:bodyPr>
          <a:lstStyle/>
          <a:p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FOMENTO(*)</a:t>
            </a:r>
            <a:b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0D56D2-59CC-3424-431E-E6FFF764E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18613"/>
            <a:ext cx="8573650" cy="3569166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3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3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endParaRPr lang="pt-BR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60A8BA-547B-EA2F-0F7F-10C6B3C51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EFE2F16-E617-A730-9CAA-229B00D00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21881"/>
              </p:ext>
            </p:extLst>
          </p:nvPr>
        </p:nvGraphicFramePr>
        <p:xfrm>
          <a:off x="376731" y="1128086"/>
          <a:ext cx="8456121" cy="27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120">
                  <a:extLst>
                    <a:ext uri="{9D8B030D-6E8A-4147-A177-3AD203B41FA5}">
                      <a16:colId xmlns:a16="http://schemas.microsoft.com/office/drawing/2014/main" val="4249389790"/>
                    </a:ext>
                  </a:extLst>
                </a:gridCol>
                <a:gridCol w="697424">
                  <a:extLst>
                    <a:ext uri="{9D8B030D-6E8A-4147-A177-3AD203B41FA5}">
                      <a16:colId xmlns:a16="http://schemas.microsoft.com/office/drawing/2014/main" val="1327118008"/>
                    </a:ext>
                  </a:extLst>
                </a:gridCol>
                <a:gridCol w="1379349">
                  <a:extLst>
                    <a:ext uri="{9D8B030D-6E8A-4147-A177-3AD203B41FA5}">
                      <a16:colId xmlns:a16="http://schemas.microsoft.com/office/drawing/2014/main" val="636842698"/>
                    </a:ext>
                  </a:extLst>
                </a:gridCol>
                <a:gridCol w="666427">
                  <a:extLst>
                    <a:ext uri="{9D8B030D-6E8A-4147-A177-3AD203B41FA5}">
                      <a16:colId xmlns:a16="http://schemas.microsoft.com/office/drawing/2014/main" val="1148946513"/>
                    </a:ext>
                  </a:extLst>
                </a:gridCol>
                <a:gridCol w="1278610">
                  <a:extLst>
                    <a:ext uri="{9D8B030D-6E8A-4147-A177-3AD203B41FA5}">
                      <a16:colId xmlns:a16="http://schemas.microsoft.com/office/drawing/2014/main" val="944872514"/>
                    </a:ext>
                  </a:extLst>
                </a:gridCol>
                <a:gridCol w="743919">
                  <a:extLst>
                    <a:ext uri="{9D8B030D-6E8A-4147-A177-3AD203B41FA5}">
                      <a16:colId xmlns:a16="http://schemas.microsoft.com/office/drawing/2014/main" val="2266066995"/>
                    </a:ext>
                  </a:extLst>
                </a:gridCol>
                <a:gridCol w="1242526">
                  <a:extLst>
                    <a:ext uri="{9D8B030D-6E8A-4147-A177-3AD203B41FA5}">
                      <a16:colId xmlns:a16="http://schemas.microsoft.com/office/drawing/2014/main" val="832518830"/>
                    </a:ext>
                  </a:extLst>
                </a:gridCol>
                <a:gridCol w="1460746">
                  <a:extLst>
                    <a:ext uri="{9D8B030D-6E8A-4147-A177-3AD203B41FA5}">
                      <a16:colId xmlns:a16="http://schemas.microsoft.com/office/drawing/2014/main" val="1077526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QT EFPC FAC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FAC</a:t>
                      </a:r>
                    </a:p>
                    <a:p>
                      <a:pPr algn="ctr"/>
                      <a:r>
                        <a:rPr lang="pt-BR" sz="1400" dirty="0"/>
                        <a:t>R$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QT EFPC FOM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DESPESAS FOMENTO</a:t>
                      </a:r>
                    </a:p>
                    <a:p>
                      <a:pPr algn="ctr"/>
                      <a:r>
                        <a:rPr lang="pt-BR" sz="1400"/>
                        <a:t>R$</a:t>
                      </a:r>
                      <a:endParaRPr lang="pt-BR" sz="14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QT EFPC FAC FOM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FAC FOMENTO</a:t>
                      </a:r>
                    </a:p>
                    <a:p>
                      <a:pPr algn="ctr"/>
                      <a:r>
                        <a:rPr lang="pt-BR" sz="1400" dirty="0"/>
                        <a:t>FAC</a:t>
                      </a:r>
                    </a:p>
                    <a:p>
                      <a:pPr algn="ctr"/>
                      <a:r>
                        <a:rPr lang="pt-BR" sz="1400" dirty="0"/>
                        <a:t>R$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TOTAL FOMENTO</a:t>
                      </a:r>
                    </a:p>
                    <a:p>
                      <a:pPr algn="ctr"/>
                      <a:r>
                        <a:rPr lang="pt-BR" sz="1400" dirty="0"/>
                        <a:t>R$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1.894.203,55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245.123,06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pt-BR" sz="16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   245.123,06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252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23.763.406,51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829.226,49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1.552.256,08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2.381.482,57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315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11.360.868,81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134.607,88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127.635,45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262.243,33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624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1.219.809,54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40.088,45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40.088,45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451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dirty="0"/>
                        <a:t>TOTAIS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38.238.288,41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1.208.957,43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1.719.979,98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2.928.937,41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615271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51480CC-FB1B-CD99-2317-889BDC386B63}"/>
              </a:ext>
            </a:extLst>
          </p:cNvPr>
          <p:cNvSpPr txBox="1"/>
          <p:nvPr/>
        </p:nvSpPr>
        <p:spPr>
          <a:xfrm>
            <a:off x="311150" y="4015414"/>
            <a:ext cx="844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1B567B"/>
                </a:solidFill>
              </a:rPr>
              <a:t>*Obs.: “Fomento” pode ser registrado contabilmente como despesa da gestão administrativa ou do fundo administrativo compartilhado.</a:t>
            </a:r>
          </a:p>
        </p:txBody>
      </p:sp>
    </p:spTree>
    <p:extLst>
      <p:ext uri="{BB962C8B-B14F-4D97-AF65-F5344CB8AC3E}">
        <p14:creationId xmlns:p14="http://schemas.microsoft.com/office/powerpoint/2010/main" val="33996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91C83-7BFD-1F93-1B50-6C6815454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4F491BD-5CC6-ABA4-C962-8347C6EE4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DFD9E2-B992-DCB9-E72C-B49CEE5ED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16C91F-FF34-C23C-2EF5-F85009251006}"/>
              </a:ext>
            </a:extLst>
          </p:cNvPr>
          <p:cNvSpPr txBox="1"/>
          <p:nvPr/>
        </p:nvSpPr>
        <p:spPr>
          <a:xfrm>
            <a:off x="680389" y="247797"/>
            <a:ext cx="633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Sumário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DFA46AC-C4FE-E150-9314-E80901142CD3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BBCA066-1663-A008-E0AF-8537176A875D}"/>
              </a:ext>
            </a:extLst>
          </p:cNvPr>
          <p:cNvSpPr txBox="1"/>
          <p:nvPr/>
        </p:nvSpPr>
        <p:spPr>
          <a:xfrm>
            <a:off x="737047" y="1294964"/>
            <a:ext cx="808923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dirty="0">
                <a:solidFill>
                  <a:srgbClr val="0E4C73"/>
                </a:solidFill>
                <a:latin typeface="+mj-lt"/>
              </a:rPr>
              <a:t>Informativos Resolução Previc nº 23, de 2023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Pontos da Resolução CNPC nº 62, de 2024 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Estatísticas Fundo Administrativo Compartilhado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Atuação da Previc</a:t>
            </a:r>
          </a:p>
        </p:txBody>
      </p:sp>
    </p:spTree>
    <p:extLst>
      <p:ext uri="{BB962C8B-B14F-4D97-AF65-F5344CB8AC3E}">
        <p14:creationId xmlns:p14="http://schemas.microsoft.com/office/powerpoint/2010/main" val="4158663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09D70-AD60-80F7-1953-CE024307D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7DC5A-468B-96C0-9F70-59267B98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49489"/>
            <a:ext cx="8677179" cy="572700"/>
          </a:xfrm>
        </p:spPr>
        <p:txBody>
          <a:bodyPr>
            <a:noAutofit/>
          </a:bodyPr>
          <a:lstStyle/>
          <a:p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INOVAÇÃO(**)</a:t>
            </a:r>
            <a:b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422B76-CA82-0BE4-AED6-5236D6737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18613"/>
            <a:ext cx="8573650" cy="3569166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3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300" dirty="0">
              <a:solidFill>
                <a:srgbClr val="333333"/>
              </a:solidFill>
              <a:highlight>
                <a:srgbClr val="FFFFFF"/>
              </a:highlight>
              <a:latin typeface="Lato" panose="020F0502020204030204" pitchFamily="34" charset="0"/>
            </a:endParaRPr>
          </a:p>
          <a:p>
            <a:endParaRPr lang="pt-BR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8D3ADD-9119-9AB3-1758-82F63E305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A21AB12-0F81-2777-E2CE-464A5AA89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832625"/>
              </p:ext>
            </p:extLst>
          </p:nvPr>
        </p:nvGraphicFramePr>
        <p:xfrm>
          <a:off x="376731" y="1128086"/>
          <a:ext cx="8456121" cy="27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371">
                  <a:extLst>
                    <a:ext uri="{9D8B030D-6E8A-4147-A177-3AD203B41FA5}">
                      <a16:colId xmlns:a16="http://schemas.microsoft.com/office/drawing/2014/main" val="4249389790"/>
                    </a:ext>
                  </a:extLst>
                </a:gridCol>
                <a:gridCol w="712922">
                  <a:extLst>
                    <a:ext uri="{9D8B030D-6E8A-4147-A177-3AD203B41FA5}">
                      <a16:colId xmlns:a16="http://schemas.microsoft.com/office/drawing/2014/main" val="1327118008"/>
                    </a:ext>
                  </a:extLst>
                </a:gridCol>
                <a:gridCol w="1394847">
                  <a:extLst>
                    <a:ext uri="{9D8B030D-6E8A-4147-A177-3AD203B41FA5}">
                      <a16:colId xmlns:a16="http://schemas.microsoft.com/office/drawing/2014/main" val="636842698"/>
                    </a:ext>
                  </a:extLst>
                </a:gridCol>
                <a:gridCol w="666427">
                  <a:extLst>
                    <a:ext uri="{9D8B030D-6E8A-4147-A177-3AD203B41FA5}">
                      <a16:colId xmlns:a16="http://schemas.microsoft.com/office/drawing/2014/main" val="1148946513"/>
                    </a:ext>
                  </a:extLst>
                </a:gridCol>
                <a:gridCol w="1356102">
                  <a:extLst>
                    <a:ext uri="{9D8B030D-6E8A-4147-A177-3AD203B41FA5}">
                      <a16:colId xmlns:a16="http://schemas.microsoft.com/office/drawing/2014/main" val="944872514"/>
                    </a:ext>
                  </a:extLst>
                </a:gridCol>
                <a:gridCol w="712922">
                  <a:extLst>
                    <a:ext uri="{9D8B030D-6E8A-4147-A177-3AD203B41FA5}">
                      <a16:colId xmlns:a16="http://schemas.microsoft.com/office/drawing/2014/main" val="2266066995"/>
                    </a:ext>
                  </a:extLst>
                </a:gridCol>
                <a:gridCol w="1325105">
                  <a:extLst>
                    <a:ext uri="{9D8B030D-6E8A-4147-A177-3AD203B41FA5}">
                      <a16:colId xmlns:a16="http://schemas.microsoft.com/office/drawing/2014/main" val="832518830"/>
                    </a:ext>
                  </a:extLst>
                </a:gridCol>
                <a:gridCol w="1308425">
                  <a:extLst>
                    <a:ext uri="{9D8B030D-6E8A-4147-A177-3AD203B41FA5}">
                      <a16:colId xmlns:a16="http://schemas.microsoft.com/office/drawing/2014/main" val="1077526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QT EFPC FAC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FAC</a:t>
                      </a:r>
                    </a:p>
                    <a:p>
                      <a:pPr algn="ctr"/>
                      <a:r>
                        <a:rPr lang="pt-BR" sz="1400" dirty="0"/>
                        <a:t>R$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QT EFPC FOM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DESPESAS INOVAÇÃO</a:t>
                      </a:r>
                    </a:p>
                    <a:p>
                      <a:pPr algn="ctr"/>
                      <a:r>
                        <a:rPr lang="pt-BR" sz="1400" dirty="0"/>
                        <a:t>R$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QT EFPC FAC FOM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FAC INOVAÇÃO</a:t>
                      </a:r>
                    </a:p>
                    <a:p>
                      <a:pPr algn="ctr"/>
                      <a:r>
                        <a:rPr lang="pt-BR" sz="1400" dirty="0"/>
                        <a:t>FAC</a:t>
                      </a:r>
                    </a:p>
                    <a:p>
                      <a:pPr algn="ctr"/>
                      <a:r>
                        <a:rPr lang="pt-BR" sz="1400" dirty="0"/>
                        <a:t>R$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TOTAL INOVAÇÃO</a:t>
                      </a:r>
                    </a:p>
                    <a:p>
                      <a:pPr algn="ctr"/>
                      <a:r>
                        <a:rPr lang="pt-BR" sz="1400" dirty="0"/>
                        <a:t>R$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1.894.203,55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10.500,00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pt-BR" sz="16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10.500,00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252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23.763.406,51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327.414,96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327.414,96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315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11.360.868,81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pt-BR" sz="16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pt-BR" sz="16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624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1.219.809,54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pt-BR" sz="16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pt-BR" sz="16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451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dirty="0"/>
                        <a:t>TOTAIS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38.238.288,41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10.500,00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327.414,96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327.414,96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615271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DA813C8-D60A-161B-82EB-FF6281157AD7}"/>
              </a:ext>
            </a:extLst>
          </p:cNvPr>
          <p:cNvSpPr txBox="1"/>
          <p:nvPr/>
        </p:nvSpPr>
        <p:spPr>
          <a:xfrm>
            <a:off x="311150" y="4015414"/>
            <a:ext cx="844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1B567B"/>
                </a:solidFill>
              </a:rPr>
              <a:t>**Obs.: “Inovação” pode ser registrada contabilmente como despesa da gestão administrativa ou do fundo administrativo compartilhado.</a:t>
            </a:r>
          </a:p>
        </p:txBody>
      </p:sp>
    </p:spTree>
    <p:extLst>
      <p:ext uri="{BB962C8B-B14F-4D97-AF65-F5344CB8AC3E}">
        <p14:creationId xmlns:p14="http://schemas.microsoft.com/office/powerpoint/2010/main" val="2891886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0A8A877-02E4-94BA-6AB8-CDD32D4A6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6D90D-F88B-FB92-AFD7-ABA52434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49489"/>
            <a:ext cx="8677179" cy="572700"/>
          </a:xfrm>
        </p:spPr>
        <p:txBody>
          <a:bodyPr>
            <a:noAutofit/>
          </a:bodyPr>
          <a:lstStyle/>
          <a:p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ESTATÍSTICAS</a:t>
            </a:r>
            <a:b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EBF154-2E3C-AD13-EBBB-8167E464F4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699" y="1527584"/>
            <a:ext cx="8677178" cy="2246618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1B567B"/>
                </a:solidFill>
                <a:highlight>
                  <a:srgbClr val="FFFFFF"/>
                </a:highlight>
                <a:latin typeface="+mj-lt"/>
              </a:rPr>
              <a:t>269 EFPC</a:t>
            </a:r>
          </a:p>
          <a:p>
            <a:pPr algn="just">
              <a:spcAft>
                <a:spcPts val="6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1B567B"/>
                </a:solidFill>
                <a:highlight>
                  <a:srgbClr val="FFFFFF"/>
                </a:highlight>
                <a:latin typeface="+mj-lt"/>
              </a:rPr>
              <a:t>1.171 PLANOS DE BENEFÍCIOS</a:t>
            </a:r>
          </a:p>
          <a:p>
            <a:pPr marL="788400"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1B567B"/>
                </a:solidFill>
                <a:latin typeface="+mj-lt"/>
              </a:rPr>
              <a:t>FAC dezembro 2024 para junho 2024 – 5 EFPC deixaram de ter registro (ACEPREV, CORSAN, LIBERTAS, MERCEPREV, USIMINAS) e 2 EFPC passaram a ter registro em FAC (FUNCEF e PRECE)</a:t>
            </a:r>
          </a:p>
          <a:p>
            <a:pPr marL="788400"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1B567B"/>
                </a:solidFill>
                <a:latin typeface="+mj-lt"/>
              </a:rPr>
              <a:t>Fundo Administrativo em relação ao Ativo total = 0,97% em 06/2025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308BA0-B821-341A-8F8C-2672C3140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75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2AF00-5D67-1A7C-E52B-CB1D4CE63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5D0D51-C724-8671-49C0-92EDE570B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E604DAC9-3C3E-2C8D-6B2B-2A5D93BEA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8C1FDB-9335-7C80-F706-2EE50AE7EFC8}"/>
              </a:ext>
            </a:extLst>
          </p:cNvPr>
          <p:cNvSpPr txBox="1"/>
          <p:nvPr/>
        </p:nvSpPr>
        <p:spPr>
          <a:xfrm>
            <a:off x="680389" y="247797"/>
            <a:ext cx="633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Sumário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C234218-F7FC-E8E3-E4D9-61C0989F15AE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6AA4F3-A16D-0F1F-5A1A-4EC99E1C5B38}"/>
              </a:ext>
            </a:extLst>
          </p:cNvPr>
          <p:cNvSpPr txBox="1"/>
          <p:nvPr/>
        </p:nvSpPr>
        <p:spPr>
          <a:xfrm>
            <a:off x="737047" y="1294964"/>
            <a:ext cx="808923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Informativos Resolução Previc nº 23, de 2023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Pontos da Resolução CNPC nº 62, de 2024 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Estatísticas Fundo Administrativo Compartilhado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dirty="0">
                <a:solidFill>
                  <a:srgbClr val="0E4C73"/>
                </a:solidFill>
                <a:latin typeface="+mj-lt"/>
              </a:rPr>
              <a:t>Atuação da Previc</a:t>
            </a:r>
          </a:p>
        </p:txBody>
      </p:sp>
    </p:spTree>
    <p:extLst>
      <p:ext uri="{BB962C8B-B14F-4D97-AF65-F5344CB8AC3E}">
        <p14:creationId xmlns:p14="http://schemas.microsoft.com/office/powerpoint/2010/main" val="3086212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9EA34-0282-60B2-32D6-EC5D51626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DAD7F-14E8-90A9-817B-9E2090A7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53" y="93547"/>
            <a:ext cx="8677179" cy="4553484"/>
          </a:xfrm>
        </p:spPr>
        <p:txBody>
          <a:bodyPr>
            <a:noAutofit/>
          </a:bodyPr>
          <a:lstStyle/>
          <a:p>
            <a:pPr algn="ctr"/>
            <a:r>
              <a:rPr lang="pt-BR" b="1" u="sng" dirty="0">
                <a:solidFill>
                  <a:srgbClr val="1B567B"/>
                </a:solidFill>
              </a:rPr>
              <a:t>Indicador de Acompanhamento da Representatividade das Despesas em relação aos RG das EFPC – IDRG</a:t>
            </a:r>
            <a:br>
              <a:rPr lang="pt-BR" dirty="0"/>
            </a:br>
            <a:br>
              <a:rPr lang="pt-BR" b="1" u="sng" dirty="0">
                <a:solidFill>
                  <a:srgbClr val="1B567B"/>
                </a:solidFill>
              </a:rPr>
            </a:br>
            <a:br>
              <a:rPr lang="pt-BR" dirty="0"/>
            </a:br>
            <a:br>
              <a:rPr lang="pt-BR" dirty="0">
                <a:highlight>
                  <a:srgbClr val="FFFFFF"/>
                </a:highlight>
              </a:rPr>
            </a:br>
            <a:b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13388D-EC1F-422D-527A-05598D8FC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5358B2F-C608-EEE6-9B14-F201C51C96F7}"/>
              </a:ext>
            </a:extLst>
          </p:cNvPr>
          <p:cNvSpPr txBox="1"/>
          <p:nvPr/>
        </p:nvSpPr>
        <p:spPr>
          <a:xfrm>
            <a:off x="79131" y="1415377"/>
            <a:ext cx="906486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📌 </a:t>
            </a:r>
            <a:r>
              <a:rPr kumimoji="0" lang="pt-BR" sz="1700" b="0" i="0" u="sng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O que mede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: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Avalia se as despesas administrativas (excluídas as assistenciais) em comparação ao tamanho do patrimônio da EFPC (recursos garantidores).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700" b="0" i="0" u="none" strike="noStrike" kern="0" cap="none" spc="0" normalizeH="0" baseline="0" noProof="0" dirty="0">
              <a:ln>
                <a:noFill/>
              </a:ln>
              <a:solidFill>
                <a:srgbClr val="0E4C73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🧮 </a:t>
            </a:r>
            <a:r>
              <a:rPr kumimoji="0" lang="pt-BR" sz="1700" b="0" i="0" u="sng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Fórmula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: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IDRG = D / RG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700" b="0" i="0" u="none" strike="noStrike" kern="0" cap="none" spc="0" normalizeH="0" baseline="0" noProof="0" dirty="0">
              <a:ln>
                <a:noFill/>
              </a:ln>
              <a:solidFill>
                <a:srgbClr val="0E4C73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D = Despesas administrativas (últimos 12 meses, sem assistenciais)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RG = Recursos garantidores da entidade (mês de referência)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700" b="0" i="0" u="none" strike="noStrike" kern="0" cap="none" spc="0" normalizeH="0" baseline="0" noProof="0" dirty="0">
              <a:ln>
                <a:noFill/>
              </a:ln>
              <a:solidFill>
                <a:srgbClr val="0E4C73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💡 Lógica: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Mostra a proporção: quanto menor, mais eficiente a entidade está sendo na gestão.</a:t>
            </a:r>
          </a:p>
        </p:txBody>
      </p:sp>
    </p:spTree>
    <p:extLst>
      <p:ext uri="{BB962C8B-B14F-4D97-AF65-F5344CB8AC3E}">
        <p14:creationId xmlns:p14="http://schemas.microsoft.com/office/powerpoint/2010/main" val="877565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6578A-CD47-5629-9EEB-7AF78B22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1937D-0113-C377-822E-286FAE03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53" y="93548"/>
            <a:ext cx="8677179" cy="565876"/>
          </a:xfrm>
        </p:spPr>
        <p:txBody>
          <a:bodyPr>
            <a:noAutofit/>
          </a:bodyPr>
          <a:lstStyle/>
          <a:p>
            <a:pPr algn="ctr"/>
            <a:r>
              <a:rPr lang="pt-BR" b="1" u="sng" dirty="0">
                <a:solidFill>
                  <a:srgbClr val="1B567B"/>
                </a:solidFill>
              </a:rPr>
              <a:t>Indicador de Acompanhamento da Representatividade das Despesas em relação aos RG das EFPC – IDRG</a:t>
            </a:r>
            <a:br>
              <a:rPr lang="pt-BR" b="1" u="sng" dirty="0">
                <a:solidFill>
                  <a:srgbClr val="1B567B"/>
                </a:solidFill>
              </a:rPr>
            </a:br>
            <a:br>
              <a:rPr lang="pt-BR" dirty="0"/>
            </a:br>
            <a:br>
              <a:rPr lang="pt-BR" dirty="0">
                <a:highlight>
                  <a:srgbClr val="FFFFFF"/>
                </a:highlight>
              </a:rPr>
            </a:br>
            <a:b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D5436D-AE94-04AB-AFC9-E50799ECD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601FAC3-6C29-D814-C818-9D34626035D7}"/>
              </a:ext>
            </a:extLst>
          </p:cNvPr>
          <p:cNvSpPr txBox="1"/>
          <p:nvPr/>
        </p:nvSpPr>
        <p:spPr>
          <a:xfrm>
            <a:off x="1685" y="1512279"/>
            <a:ext cx="89097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457200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r>
              <a:rPr lang="pt-BR" sz="2200" b="0" dirty="0">
                <a:solidFill>
                  <a:srgbClr val="0E4C73"/>
                </a:solidFill>
                <a:latin typeface="+mn-lt"/>
              </a:rPr>
              <a:t>O que se busca com o indicador:</a:t>
            </a:r>
          </a:p>
          <a:p>
            <a:pPr marL="114300" algn="just" defTabSz="914378">
              <a:buClr>
                <a:srgbClr val="1B567B"/>
              </a:buClr>
              <a:tabLst>
                <a:tab pos="446088" algn="l"/>
              </a:tabLst>
              <a:defRPr/>
            </a:pPr>
            <a:endParaRPr lang="pt-BR" sz="2200" b="0" dirty="0">
              <a:solidFill>
                <a:srgbClr val="0E4C73"/>
              </a:solidFill>
              <a:latin typeface="+mn-lt"/>
            </a:endParaRPr>
          </a:p>
          <a:p>
            <a:pPr marL="788988" lvl="7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r>
              <a:rPr lang="pt-BR" sz="2200" dirty="0">
                <a:solidFill>
                  <a:srgbClr val="0E4C73"/>
                </a:solidFill>
                <a:latin typeface="+mn-lt"/>
                <a:cs typeface="Calibri" panose="020F0502020204030204" pitchFamily="34" charset="0"/>
              </a:rPr>
              <a:t>Identificar as EFPC que apresentem despesas elevadas em comparação com o RG, o que pode acarretar custos excessivos aos participantes.</a:t>
            </a:r>
          </a:p>
          <a:p>
            <a:pPr marL="788988" lvl="7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endParaRPr lang="pt-BR" sz="2200" dirty="0">
              <a:solidFill>
                <a:srgbClr val="0E4C73"/>
              </a:solidFill>
              <a:highlight>
                <a:srgbClr val="FFFF00"/>
              </a:highlight>
              <a:latin typeface="+mn-lt"/>
              <a:cs typeface="Calibri" panose="020F0502020204030204" pitchFamily="34" charset="0"/>
            </a:endParaRPr>
          </a:p>
          <a:p>
            <a:pPr marL="788988" lvl="7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r>
              <a:rPr lang="pt-BR" sz="2200" dirty="0">
                <a:solidFill>
                  <a:srgbClr val="0E4C73"/>
                </a:solidFill>
                <a:cs typeface="Calibri" panose="020F0502020204030204" pitchFamily="34" charset="0"/>
              </a:rPr>
              <a:t>EFPC em início de atividades apresentam IDRG mais elevado;</a:t>
            </a:r>
            <a:endParaRPr lang="pt-BR" sz="2200" dirty="0">
              <a:solidFill>
                <a:srgbClr val="0E4C73"/>
              </a:solidFill>
            </a:endParaRPr>
          </a:p>
          <a:p>
            <a:pPr marL="788988" lvl="7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endParaRPr lang="pt-BR" sz="2200" dirty="0">
              <a:solidFill>
                <a:srgbClr val="0E4C73"/>
              </a:solidFill>
              <a:highlight>
                <a:srgbClr val="FFFF00"/>
              </a:highlight>
              <a:latin typeface="+mn-lt"/>
              <a:cs typeface="Calibri" panose="020F0502020204030204" pitchFamily="34" charset="0"/>
            </a:endParaRPr>
          </a:p>
          <a:p>
            <a:pPr marL="788988" lvl="7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endParaRPr lang="pt-BR" sz="2200" dirty="0">
              <a:solidFill>
                <a:srgbClr val="0E4C73"/>
              </a:solidFill>
              <a:latin typeface="+mn-lt"/>
              <a:cs typeface="Calibri" panose="020F0502020204030204" pitchFamily="34" charset="0"/>
            </a:endParaRP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endParaRPr lang="pt-BR" sz="2400" b="0" dirty="0">
              <a:solidFill>
                <a:srgbClr val="0E4C73"/>
              </a:solidFill>
              <a:latin typeface="+mn-lt"/>
            </a:endParaRP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endParaRPr lang="pt-BR" sz="2400" b="0" dirty="0">
              <a:solidFill>
                <a:srgbClr val="0E4C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8179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2BFC8-6BF9-5491-A6C7-CD4675415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4E326-CCD1-DD1B-8CBE-A2670CDB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53" y="93548"/>
            <a:ext cx="8677179" cy="565876"/>
          </a:xfrm>
        </p:spPr>
        <p:txBody>
          <a:bodyPr>
            <a:noAutofit/>
          </a:bodyPr>
          <a:lstStyle/>
          <a:p>
            <a:pPr algn="ctr"/>
            <a:r>
              <a:rPr lang="pt-BR" b="1" u="sng" dirty="0">
                <a:solidFill>
                  <a:srgbClr val="1B567B"/>
                </a:solidFill>
              </a:rPr>
              <a:t>Indicador de Acompanhamento da Representatividade das Despesas em relação aos RG das EFPC – IDRG</a:t>
            </a:r>
            <a:br>
              <a:rPr lang="pt-BR" b="1" u="sng" dirty="0">
                <a:solidFill>
                  <a:srgbClr val="1B567B"/>
                </a:solidFill>
              </a:rPr>
            </a:br>
            <a:br>
              <a:rPr lang="pt-BR" dirty="0"/>
            </a:br>
            <a:br>
              <a:rPr lang="pt-BR" dirty="0">
                <a:highlight>
                  <a:srgbClr val="FFFFFF"/>
                </a:highlight>
              </a:rPr>
            </a:br>
            <a:b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059D35-7EC1-B35D-CA23-27A774C4D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E242000-7F7D-4FFE-7CEE-15508801DCBD}"/>
              </a:ext>
            </a:extLst>
          </p:cNvPr>
          <p:cNvSpPr txBox="1"/>
          <p:nvPr/>
        </p:nvSpPr>
        <p:spPr>
          <a:xfrm>
            <a:off x="1685" y="1512279"/>
            <a:ext cx="89097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457200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r>
              <a:rPr lang="pt-BR" sz="2200" b="0" dirty="0">
                <a:solidFill>
                  <a:srgbClr val="0E4C73"/>
                </a:solidFill>
                <a:latin typeface="+mj-lt"/>
              </a:rPr>
              <a:t>O que se busca com o indicador:</a:t>
            </a:r>
          </a:p>
          <a:p>
            <a:pPr marL="114300" algn="just" defTabSz="914378">
              <a:buClr>
                <a:srgbClr val="1B567B"/>
              </a:buClr>
              <a:tabLst>
                <a:tab pos="446088" algn="l"/>
              </a:tabLst>
              <a:defRPr/>
            </a:pPr>
            <a:endParaRPr lang="pt-BR" sz="2200" b="0" dirty="0">
              <a:solidFill>
                <a:srgbClr val="0E4C73"/>
              </a:solidFill>
              <a:latin typeface="+mj-lt"/>
            </a:endParaRPr>
          </a:p>
          <a:p>
            <a:pPr marL="788988" lvl="0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r>
              <a:rPr lang="pt-BR" sz="2200" b="0" dirty="0">
                <a:solidFill>
                  <a:srgbClr val="0E4C73"/>
                </a:solidFill>
                <a:latin typeface="+mj-lt"/>
              </a:rPr>
              <a:t>Acompanhamento da utilização do fundo administrativo para cobertura das despesas administrativas (ato deliberado ou conjuntura da EFPC); e</a:t>
            </a:r>
          </a:p>
          <a:p>
            <a:pPr marL="788988" lvl="0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endParaRPr lang="pt-BR" sz="2200" b="0" dirty="0">
              <a:solidFill>
                <a:srgbClr val="0E4C73"/>
              </a:solidFill>
              <a:latin typeface="+mj-lt"/>
            </a:endParaRPr>
          </a:p>
          <a:p>
            <a:pPr marL="788988" lvl="0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r>
              <a:rPr lang="pt-BR" sz="2200" b="0" dirty="0">
                <a:solidFill>
                  <a:srgbClr val="0E4C73"/>
                </a:solidFill>
                <a:latin typeface="+mj-lt"/>
              </a:rPr>
              <a:t>Acompanhamento da realização das premissas utilizadas no estudo de viabilidade econômica.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endParaRPr lang="pt-BR" sz="2400" b="0" dirty="0">
              <a:solidFill>
                <a:srgbClr val="0E4C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8937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283D5-E4B7-99C0-7373-B1F8EB6D1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4F652-8B7B-AACE-4CD7-8492A4B2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93548"/>
            <a:ext cx="8677179" cy="572700"/>
          </a:xfrm>
        </p:spPr>
        <p:txBody>
          <a:bodyPr>
            <a:noAutofit/>
          </a:bodyPr>
          <a:lstStyle/>
          <a:p>
            <a:pPr algn="ctr"/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Acompanhamento da Representatividade das Despesas em relação aos Recursos Garantidores das EFPC – IDRG</a:t>
            </a:r>
            <a:br>
              <a:rPr lang="pt-BR" dirty="0">
                <a:highlight>
                  <a:srgbClr val="FFFFFF"/>
                </a:highlight>
              </a:rPr>
            </a:br>
            <a:b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929245-FCB6-8E18-7224-56E7866B7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0239231-CDEE-1E12-5638-014E244F0CFB}"/>
              </a:ext>
            </a:extLst>
          </p:cNvPr>
          <p:cNvSpPr txBox="1"/>
          <p:nvPr/>
        </p:nvSpPr>
        <p:spPr>
          <a:xfrm>
            <a:off x="323177" y="1650236"/>
            <a:ext cx="808923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457200" lvl="0" indent="-342900" algn="just" defTabSz="914378">
              <a:spcAft>
                <a:spcPts val="6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defRPr/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Riscos avaliados: </a:t>
            </a:r>
          </a:p>
          <a:p>
            <a:pPr marL="788988" lvl="0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Em seu critério principal, o IDRG avalia a razoabilidade das despesas totais (desconsideradas as despesas assistenciais), em relação aos recursos garantidores da EFPC;</a:t>
            </a:r>
          </a:p>
          <a:p>
            <a:pPr marL="788988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Indicador em que se avalia a EFPC e não o plano de benefícios; </a:t>
            </a:r>
          </a:p>
          <a:p>
            <a:pPr marL="788988" lvl="0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endParaRPr lang="pt-BR" sz="2400" b="0" dirty="0">
              <a:solidFill>
                <a:srgbClr val="0E4C73"/>
              </a:solidFill>
              <a:latin typeface="+mn-lt"/>
            </a:endParaRP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endParaRPr lang="pt-BR" sz="2400" b="0" dirty="0">
              <a:solidFill>
                <a:srgbClr val="0E4C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236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37649-7B5A-F65E-9399-5058E2CDE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20A48-7FFE-62F1-71FF-36006D1E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53" y="93547"/>
            <a:ext cx="8677179" cy="1058245"/>
          </a:xfrm>
        </p:spPr>
        <p:txBody>
          <a:bodyPr>
            <a:noAutofit/>
          </a:bodyPr>
          <a:lstStyle/>
          <a:p>
            <a:pPr algn="ctr"/>
            <a:r>
              <a:rPr lang="pt-BR" b="1" u="sng" dirty="0">
                <a:solidFill>
                  <a:srgbClr val="1B567B"/>
                </a:solidFill>
              </a:rPr>
              <a:t>Indicador de Acompanhamento de Receitas e Despesas - IARD</a:t>
            </a:r>
            <a:br>
              <a:rPr lang="pt-BR" dirty="0"/>
            </a:br>
            <a:br>
              <a:rPr lang="pt-BR" dirty="0"/>
            </a:br>
            <a:br>
              <a:rPr lang="pt-BR" b="1" u="sng" dirty="0">
                <a:solidFill>
                  <a:srgbClr val="1B567B"/>
                </a:solidFill>
              </a:rPr>
            </a:br>
            <a:br>
              <a:rPr lang="pt-BR" dirty="0"/>
            </a:br>
            <a:br>
              <a:rPr lang="pt-BR" dirty="0">
                <a:highlight>
                  <a:srgbClr val="FFFFFF"/>
                </a:highlight>
              </a:rPr>
            </a:br>
            <a:b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F102FA-D638-844E-65C2-E9749CF71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9C0DEFD-EFDE-38E4-E983-DD1D97F42105}"/>
              </a:ext>
            </a:extLst>
          </p:cNvPr>
          <p:cNvSpPr txBox="1"/>
          <p:nvPr/>
        </p:nvSpPr>
        <p:spPr>
          <a:xfrm>
            <a:off x="477435" y="1129697"/>
            <a:ext cx="787260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📌 O que mede:</a:t>
            </a:r>
          </a:p>
          <a:p>
            <a:pPr lvl="0" algn="just" defTabSz="914378"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Mensura a diferença entre receitas e </a:t>
            </a:r>
            <a:r>
              <a:rPr lang="pt-BR" sz="1600" dirty="0">
                <a:solidFill>
                  <a:srgbClr val="0E4C73"/>
                </a:solidFill>
              </a:rPr>
              <a:t>despesas do Plano de Gestão Administrativa (PGA), 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em relação ao Fundo administrativo (equilíbrio ou desequilíbrio). </a:t>
            </a:r>
          </a:p>
          <a:p>
            <a:pPr lvl="0" algn="just" defTabSz="914378"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E4C73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🧮 Fórmula: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IARD = (R - D) / FA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E4C73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R = Receitas do PGA 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D = Despesas administrativas 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FA = Saldo do Fundo Administrativo (mês de referência)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E4C73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💡 Lógica: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Indica a sustentabilidade administrativa da entidade.</a:t>
            </a:r>
          </a:p>
        </p:txBody>
      </p:sp>
    </p:spTree>
    <p:extLst>
      <p:ext uri="{BB962C8B-B14F-4D97-AF65-F5344CB8AC3E}">
        <p14:creationId xmlns:p14="http://schemas.microsoft.com/office/powerpoint/2010/main" val="3125368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44EB5-498D-4179-7592-8C65C0259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D7548-ED23-EC57-24A7-7021204D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93548"/>
            <a:ext cx="8677179" cy="572700"/>
          </a:xfrm>
        </p:spPr>
        <p:txBody>
          <a:bodyPr>
            <a:noAutofit/>
          </a:bodyPr>
          <a:lstStyle/>
          <a:p>
            <a:pPr algn="ctr"/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Acompanhamento da Representatividade das Despesas em relação aos Recursos Garantidores das EFPC – IDRG</a:t>
            </a:r>
            <a:br>
              <a:rPr lang="pt-BR" dirty="0">
                <a:highlight>
                  <a:srgbClr val="FFFFFF"/>
                </a:highlight>
              </a:rPr>
            </a:br>
            <a:b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480926-6BA5-1AE7-E221-D6B1148CD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C8E22E0-6462-E901-2CA0-4A29E4C18A51}"/>
              </a:ext>
            </a:extLst>
          </p:cNvPr>
          <p:cNvSpPr txBox="1"/>
          <p:nvPr/>
        </p:nvSpPr>
        <p:spPr>
          <a:xfrm>
            <a:off x="323177" y="1582963"/>
            <a:ext cx="824932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457200" lvl="0" indent="-342900" algn="just" defTabSz="914378">
              <a:spcAft>
                <a:spcPts val="6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defRPr/>
            </a:pPr>
            <a:r>
              <a:rPr lang="pt-BR" sz="2400" b="0" dirty="0">
                <a:solidFill>
                  <a:srgbClr val="0E4C73"/>
                </a:solidFill>
                <a:latin typeface="+mn-lt"/>
              </a:rPr>
              <a:t>Riscos avaliados: </a:t>
            </a:r>
          </a:p>
          <a:p>
            <a:pPr marL="788988" lvl="0" indent="-342900" algn="just" defTabSz="914378"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446088" algn="l"/>
              </a:tabLst>
              <a:defRPr/>
            </a:pPr>
            <a:r>
              <a:rPr lang="pt-BR" sz="2200" b="0" dirty="0">
                <a:solidFill>
                  <a:srgbClr val="0E4C73"/>
                </a:solidFill>
                <a:latin typeface="+mn-lt"/>
              </a:rPr>
              <a:t>No critério auxiliar, o Indicador Acompanhamento de Receitas e Despesas (IARD) compara as receitas e as despesas do Plano de Gestão Administrativa – PGA e avalia a capacidade de o Fundo Administrativo suportar eventual descasamento entre receitas e despesas, além de identificar EFPC com fundo administrativo negativo e EFPC sem fundo administrativo com despesas relevantes.</a:t>
            </a: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endParaRPr lang="pt-BR" sz="2400" b="0" dirty="0">
              <a:solidFill>
                <a:srgbClr val="0E4C73"/>
              </a:solidFill>
              <a:latin typeface="+mn-lt"/>
            </a:endParaRPr>
          </a:p>
          <a:p>
            <a:pPr marL="720725" indent="-363538" algn="just">
              <a:spcAft>
                <a:spcPts val="12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720725" algn="l"/>
              </a:tabLst>
            </a:pPr>
            <a:endParaRPr lang="pt-BR" sz="2400" b="0" dirty="0">
              <a:solidFill>
                <a:srgbClr val="0E4C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7590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E42E1-89D0-132A-4A50-0AA17903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42DAD-6ED9-71B5-1030-1C7A4E91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53" y="93547"/>
            <a:ext cx="8677179" cy="579077"/>
          </a:xfrm>
        </p:spPr>
        <p:txBody>
          <a:bodyPr>
            <a:noAutofit/>
          </a:bodyPr>
          <a:lstStyle/>
          <a:p>
            <a:pPr algn="ctr"/>
            <a:r>
              <a:rPr lang="pt-BR" b="1" u="sng" dirty="0">
                <a:solidFill>
                  <a:srgbClr val="1B567B"/>
                </a:solidFill>
              </a:rPr>
              <a:t>Comparativo e Interpretação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b="1" u="sng" dirty="0">
                <a:solidFill>
                  <a:srgbClr val="1B567B"/>
                </a:solidFill>
              </a:rPr>
            </a:br>
            <a:br>
              <a:rPr lang="pt-BR" dirty="0"/>
            </a:br>
            <a:br>
              <a:rPr lang="pt-BR" dirty="0">
                <a:highlight>
                  <a:srgbClr val="FFFFFF"/>
                </a:highlight>
              </a:rPr>
            </a:br>
            <a:b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8AC679-35CF-9909-2D6E-1AD686565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4BBC1DB-CE6B-E190-F32F-91679FB09C19}"/>
              </a:ext>
            </a:extLst>
          </p:cNvPr>
          <p:cNvSpPr txBox="1"/>
          <p:nvPr/>
        </p:nvSpPr>
        <p:spPr>
          <a:xfrm>
            <a:off x="539806" y="951667"/>
            <a:ext cx="78726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🔹 IDRG: mede proporcionalidade (eficiência)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🔹 IARD: mede sustentabilidade (resiliência financeira)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E4C73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👉 Permitem à fiscalização identificar EFPC que precisam de ajustes antes que a situação se torne crítica.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E4C73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✔ IDRG baixo → despesas proporcionais → boa eficiência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✔ IDRG alto → despesas elevadas → alerta de gestão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E4C73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✔ IARD positivo e alto → fundo suporta descasamento → segurança</a:t>
            </a:r>
          </a:p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E4C73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✔ IARD baixo/negativo → risco de esgotamento do fundo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E4C73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47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0C55D-A90D-6A53-C07D-1AB9F26E3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EE57E7B-90DC-7DAC-4C54-2D3F428B1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BD971BD-6075-302C-4724-508FB1490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0FA9E5A-B9B4-6ED1-58B4-FA0063D8863A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Informativos Res. PREVIC nº 23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46C4C5D-B44F-29B0-C5CC-3C7BCDBAE201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621DE8-A28D-FCB2-F3C5-D589AE5750D2}"/>
              </a:ext>
            </a:extLst>
          </p:cNvPr>
          <p:cNvSpPr txBox="1"/>
          <p:nvPr/>
        </p:nvSpPr>
        <p:spPr>
          <a:xfrm>
            <a:off x="737047" y="1294964"/>
            <a:ext cx="8089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Inclusão de artigo 182-A - regulamenta a Resolução CNPC nº 62/2024 (art. 18) - documentos que as EFPC devem disponibilizar na </a:t>
            </a:r>
            <a:r>
              <a:rPr lang="pt-BR" sz="2400" dirty="0">
                <a:solidFill>
                  <a:srgbClr val="0E4C73"/>
                </a:solidFill>
                <a:latin typeface="+mj-lt"/>
              </a:rPr>
              <a:t>internet em acesso público irrestrito</a:t>
            </a:r>
            <a:r>
              <a:rPr lang="pt-BR" sz="2400" b="0" dirty="0">
                <a:solidFill>
                  <a:srgbClr val="0E4C73"/>
                </a:solidFill>
                <a:latin typeface="+mj-lt"/>
              </a:rPr>
              <a:t> e sobre o detalhamento do orçamento em nível mínimo do balancete (Ofício Circular DINOR nº 3, de 25 de abril de 2025);</a:t>
            </a:r>
          </a:p>
        </p:txBody>
      </p:sp>
    </p:spTree>
    <p:extLst>
      <p:ext uri="{BB962C8B-B14F-4D97-AF65-F5344CB8AC3E}">
        <p14:creationId xmlns:p14="http://schemas.microsoft.com/office/powerpoint/2010/main" val="772592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8330EB-BFE6-BFC9-B4EF-07DFB08C0940}"/>
              </a:ext>
            </a:extLst>
          </p:cNvPr>
          <p:cNvSpPr txBox="1"/>
          <p:nvPr/>
        </p:nvSpPr>
        <p:spPr>
          <a:xfrm>
            <a:off x="492828" y="2055579"/>
            <a:ext cx="407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206894"/>
                </a:solidFill>
                <a:latin typeface="Source Sans Pro" panose="020B0503030403020204" pitchFamily="34" charset="0"/>
              </a:rPr>
              <a:t>Obrigado!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14" y="267961"/>
            <a:ext cx="904560" cy="9820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EB0A29-D0FA-B619-3C24-6A73023329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40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FBC9A8-0C3E-7469-B5CE-2A63D4581D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00" y="4541296"/>
            <a:ext cx="851440" cy="49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FBFB5-86E3-B846-5C69-24ED966A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DC920F-BAA8-6BE8-33CF-ACBB097F8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8D6E7C4-17D4-A90D-568C-84614D41D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BF72484-A3EB-C3EB-7069-1462FDEA1EE3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27D07B-E571-9194-C8E9-14FB777AFDC4}"/>
              </a:ext>
            </a:extLst>
          </p:cNvPr>
          <p:cNvSpPr txBox="1"/>
          <p:nvPr/>
        </p:nvSpPr>
        <p:spPr>
          <a:xfrm>
            <a:off x="737047" y="1057580"/>
            <a:ext cx="808923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Alteração do § 1º do art. 197 – prazo de 360 dias valem para as 3 avaliações referentes à alienação de imóvel (investimentos);</a:t>
            </a:r>
          </a:p>
          <a:p>
            <a:pPr marL="342900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Inclusão do artigo (206-A) indicando que os imóveis de uso próprio adquiridos com recursos do fundo administrativo devem ser registrado no Ativo Imobilizado e não podem ser reclassificados para investimentos.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CADBED-AAB4-A880-1F8F-15268A37422E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Informativos Res. PREVIC nº 23</a:t>
            </a:r>
          </a:p>
        </p:txBody>
      </p:sp>
    </p:spTree>
    <p:extLst>
      <p:ext uri="{BB962C8B-B14F-4D97-AF65-F5344CB8AC3E}">
        <p14:creationId xmlns:p14="http://schemas.microsoft.com/office/powerpoint/2010/main" val="407668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FFCE831-6E09-7C04-E33D-005106AC9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DE30892-F7F0-2129-85E9-159990CF3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EF6928B1-A94D-851D-8A7F-6756CB1121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B2B5A73-AB19-161B-6ECC-5546384BD96D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16233B-057F-7276-2C72-62B0CCFFAF9F}"/>
              </a:ext>
            </a:extLst>
          </p:cNvPr>
          <p:cNvSpPr txBox="1"/>
          <p:nvPr/>
        </p:nvSpPr>
        <p:spPr>
          <a:xfrm>
            <a:off x="737047" y="1321340"/>
            <a:ext cx="808923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Inclusão de artigo (206-B) para estabelecer que a aquisição e alienação desses imóveis devem seguir os mesmos parâmetros para alienação de imóveis dos investimentos (3 avaliações);</a:t>
            </a:r>
          </a:p>
          <a:p>
            <a:pPr marL="342900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Revogação do art. 208 e inclusão de art. 208-A, que trata das informações sobre as notas explicativas.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BDF57E-E03C-1CC2-4ADB-2F226984976A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Informativos Res. PREVIC nº 23</a:t>
            </a:r>
          </a:p>
        </p:txBody>
      </p:sp>
    </p:spTree>
    <p:extLst>
      <p:ext uri="{BB962C8B-B14F-4D97-AF65-F5344CB8AC3E}">
        <p14:creationId xmlns:p14="http://schemas.microsoft.com/office/powerpoint/2010/main" val="117793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893C4-BB4D-75E5-3935-5AF336528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7AAD52-985A-D174-3B15-418B2470B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E73FFFB1-8E7C-5354-9419-FAE8C106F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3D01450-400B-3D1A-6BB7-0000C762FB2F}"/>
              </a:ext>
            </a:extLst>
          </p:cNvPr>
          <p:cNvSpPr txBox="1"/>
          <p:nvPr/>
        </p:nvSpPr>
        <p:spPr>
          <a:xfrm>
            <a:off x="511361" y="247797"/>
            <a:ext cx="8321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Consulta Pública PREVIC 2025</a:t>
            </a:r>
            <a:endParaRPr lang="pt-BR" sz="4000" b="1" dirty="0">
              <a:solidFill>
                <a:srgbClr val="0E4C73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8DD0ACD-B901-5E86-9D18-CA134A738C3C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D223506-73D9-87A5-366E-BFF9151C576D}"/>
              </a:ext>
            </a:extLst>
          </p:cNvPr>
          <p:cNvSpPr txBox="1">
            <a:spLocks/>
          </p:cNvSpPr>
          <p:nvPr/>
        </p:nvSpPr>
        <p:spPr>
          <a:xfrm>
            <a:off x="359860" y="1662343"/>
            <a:ext cx="8379089" cy="1685200"/>
          </a:xfrm>
          <a:prstGeom prst="roundRect">
            <a:avLst/>
          </a:prstGeom>
          <a:solidFill>
            <a:srgbClr val="EDF2F8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>
              <a:defRPr sz="1800" b="1">
                <a:solidFill>
                  <a:srgbClr val="333333"/>
                </a:solidFill>
              </a:defRPr>
            </a:pPr>
            <a:r>
              <a:rPr lang="pt-BR" sz="1800" b="1" kern="0" dirty="0">
                <a:solidFill>
                  <a:schemeClr val="accent3">
                    <a:lumMod val="50000"/>
                  </a:schemeClr>
                </a:solidFill>
              </a:rPr>
              <a:t>Cronograma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34D8E6B-A5C5-9775-5A55-29CF5352F1B8}"/>
              </a:ext>
            </a:extLst>
          </p:cNvPr>
          <p:cNvSpPr/>
          <p:nvPr/>
        </p:nvSpPr>
        <p:spPr>
          <a:xfrm>
            <a:off x="511360" y="2269873"/>
            <a:ext cx="1629954" cy="86308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16/09</a:t>
            </a: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</a:rPr>
              <a:t>Apresentação </a:t>
            </a: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</a:rPr>
              <a:t>Dicol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7D2781D-2760-D2A4-88B2-3BDBE21D8E87}"/>
              </a:ext>
            </a:extLst>
          </p:cNvPr>
          <p:cNvSpPr/>
          <p:nvPr/>
        </p:nvSpPr>
        <p:spPr>
          <a:xfrm>
            <a:off x="2522488" y="2263214"/>
            <a:ext cx="1753318" cy="86308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22/09</a:t>
            </a: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</a:rPr>
              <a:t>Início da Consulta Pública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7313139-7F16-8B6B-1E51-4CC3A6E474FA}"/>
              </a:ext>
            </a:extLst>
          </p:cNvPr>
          <p:cNvSpPr/>
          <p:nvPr/>
        </p:nvSpPr>
        <p:spPr>
          <a:xfrm>
            <a:off x="4661897" y="2263214"/>
            <a:ext cx="1841858" cy="86308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05/11</a:t>
            </a: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</a:rPr>
              <a:t>Término da Consulta Pública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C81DD0E-0DB6-793F-05B7-7C64EC99E698}"/>
              </a:ext>
            </a:extLst>
          </p:cNvPr>
          <p:cNvSpPr/>
          <p:nvPr/>
        </p:nvSpPr>
        <p:spPr>
          <a:xfrm>
            <a:off x="6870428" y="2263214"/>
            <a:ext cx="1654624" cy="86308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16/12</a:t>
            </a: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</a:rPr>
              <a:t>Publicação da Resolução</a:t>
            </a:r>
          </a:p>
        </p:txBody>
      </p:sp>
    </p:spTree>
    <p:extLst>
      <p:ext uri="{BB962C8B-B14F-4D97-AF65-F5344CB8AC3E}">
        <p14:creationId xmlns:p14="http://schemas.microsoft.com/office/powerpoint/2010/main" val="160520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FD345-5864-D3D1-C3E3-306D708B8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6405266-FBDC-839A-3A40-21CC7C307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723211CA-BC2A-BC29-8231-56AAF4ED6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A56BB3-1B3A-79CE-B2C7-085BCC15148F}"/>
              </a:ext>
            </a:extLst>
          </p:cNvPr>
          <p:cNvSpPr txBox="1"/>
          <p:nvPr/>
        </p:nvSpPr>
        <p:spPr>
          <a:xfrm>
            <a:off x="680389" y="247797"/>
            <a:ext cx="633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Sumário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8E4E53F-08A2-0E1E-5C08-1EA0BA42F21D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AF05C9-D744-B285-2891-B4E62A415F4A}"/>
              </a:ext>
            </a:extLst>
          </p:cNvPr>
          <p:cNvSpPr txBox="1"/>
          <p:nvPr/>
        </p:nvSpPr>
        <p:spPr>
          <a:xfrm>
            <a:off x="737047" y="1294964"/>
            <a:ext cx="808923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Informativos Resolução Previc nº 23, de 2023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dirty="0">
                <a:solidFill>
                  <a:srgbClr val="0E4C73"/>
                </a:solidFill>
                <a:latin typeface="+mj-lt"/>
              </a:rPr>
              <a:t>Pontos da Resolução CNPC nº 62, de 2024 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Estatísticas Fundo Administrativo Compartilhado</a:t>
            </a:r>
          </a:p>
          <a:p>
            <a:pPr marL="514357" indent="-514357">
              <a:spcAft>
                <a:spcPts val="3000"/>
              </a:spcAft>
              <a:buClr>
                <a:srgbClr val="1B567B"/>
              </a:buClr>
              <a:buFont typeface="+mj-lt"/>
              <a:buAutoNum type="arabicPeriod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Atuação da Previc</a:t>
            </a:r>
          </a:p>
        </p:txBody>
      </p:sp>
    </p:spTree>
    <p:extLst>
      <p:ext uri="{BB962C8B-B14F-4D97-AF65-F5344CB8AC3E}">
        <p14:creationId xmlns:p14="http://schemas.microsoft.com/office/powerpoint/2010/main" val="249906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9443B-04F2-913B-4091-9F93567F9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BB5437C-E955-12E1-93FB-2BC5826BE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89" y="4647031"/>
            <a:ext cx="822251" cy="479169"/>
          </a:xfrm>
          <a:prstGeom prst="rect">
            <a:avLst/>
          </a:prstGeo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EEAD32A-CF64-779D-05F1-23E020E0B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909189"/>
            <a:ext cx="8521700" cy="3213100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3B7DF84-25FA-6F07-DD8E-56BA7557700B}"/>
              </a:ext>
            </a:extLst>
          </p:cNvPr>
          <p:cNvCxnSpPr>
            <a:cxnSpLocks/>
          </p:cNvCxnSpPr>
          <p:nvPr/>
        </p:nvCxnSpPr>
        <p:spPr>
          <a:xfrm>
            <a:off x="719134" y="836450"/>
            <a:ext cx="8076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A60550-5E33-B66F-FE84-2C3C8EF15736}"/>
              </a:ext>
            </a:extLst>
          </p:cNvPr>
          <p:cNvSpPr txBox="1"/>
          <p:nvPr/>
        </p:nvSpPr>
        <p:spPr>
          <a:xfrm>
            <a:off x="737047" y="1347716"/>
            <a:ext cx="8089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092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algn="just">
              <a:spcAft>
                <a:spcPts val="600"/>
              </a:spcAft>
              <a:buClr>
                <a:srgbClr val="1B567B"/>
              </a:buClr>
              <a:buFont typeface="Wingdings" panose="05000000000000000000" pitchFamily="2" charset="2"/>
              <a:buChar char="Ø"/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PRAZO até 23/03/2026 para (</a:t>
            </a:r>
            <a:r>
              <a:rPr lang="pt-BR" sz="2400" b="0" dirty="0">
                <a:solidFill>
                  <a:srgbClr val="0E4C73"/>
                </a:solidFill>
                <a:latin typeface="+mj-lt"/>
                <a:hlinkClick r:id="rId4" action="ppaction://hlinksldjump"/>
              </a:rPr>
              <a:t>Art. 7°</a:t>
            </a:r>
            <a:r>
              <a:rPr lang="pt-BR" sz="2400" b="0" dirty="0">
                <a:solidFill>
                  <a:srgbClr val="0E4C73"/>
                </a:solidFill>
                <a:latin typeface="+mj-lt"/>
              </a:rPr>
              <a:t>): </a:t>
            </a:r>
          </a:p>
          <a:p>
            <a:pPr marL="357188" algn="just">
              <a:buClr>
                <a:srgbClr val="1B567B"/>
              </a:buClr>
              <a:tabLst>
                <a:tab pos="534988" algn="l"/>
              </a:tabLst>
            </a:pPr>
            <a:endParaRPr lang="pt-BR" sz="1000" b="0" dirty="0">
              <a:solidFill>
                <a:srgbClr val="0E4C73"/>
              </a:solidFill>
              <a:latin typeface="+mj-lt"/>
            </a:endParaRPr>
          </a:p>
          <a:p>
            <a:pPr marL="700088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534988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Adequação do regulamento do plano de gestão  administrativa; e</a:t>
            </a:r>
          </a:p>
          <a:p>
            <a:pPr marL="700088" indent="-342900" algn="just">
              <a:spcAft>
                <a:spcPts val="3000"/>
              </a:spcAft>
              <a:buClr>
                <a:srgbClr val="1B567B"/>
              </a:buClr>
              <a:buFont typeface="Wingdings" panose="05000000000000000000" pitchFamily="2" charset="2"/>
              <a:buChar char="Ø"/>
              <a:tabLst>
                <a:tab pos="534988" algn="l"/>
              </a:tabLst>
            </a:pPr>
            <a:r>
              <a:rPr lang="pt-BR" sz="2400" b="0" dirty="0">
                <a:solidFill>
                  <a:srgbClr val="0E4C73"/>
                </a:solidFill>
                <a:latin typeface="+mj-lt"/>
              </a:rPr>
              <a:t>Regularização do fundo administrativo compartilhado.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EACE75-C0DE-3144-220A-F7814243EA87}"/>
              </a:ext>
            </a:extLst>
          </p:cNvPr>
          <p:cNvSpPr txBox="1"/>
          <p:nvPr/>
        </p:nvSpPr>
        <p:spPr>
          <a:xfrm>
            <a:off x="680389" y="247797"/>
            <a:ext cx="822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E4C7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Resolução CNPC nº 62/2024</a:t>
            </a:r>
          </a:p>
        </p:txBody>
      </p:sp>
    </p:spTree>
    <p:extLst>
      <p:ext uri="{BB962C8B-B14F-4D97-AF65-F5344CB8AC3E}">
        <p14:creationId xmlns:p14="http://schemas.microsoft.com/office/powerpoint/2010/main" val="28916754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39952f-7507-4af1-9974-509c1049c7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720064B05DD74FB7F2C7C4F71D21EF" ma:contentTypeVersion="15" ma:contentTypeDescription="Crie um novo documento." ma:contentTypeScope="" ma:versionID="5bdd3604874e1188a5f2a8e5fde3279d">
  <xsd:schema xmlns:xsd="http://www.w3.org/2001/XMLSchema" xmlns:xs="http://www.w3.org/2001/XMLSchema" xmlns:p="http://schemas.microsoft.com/office/2006/metadata/properties" xmlns:ns3="7639952f-7507-4af1-9974-509c1049c7da" xmlns:ns4="f1e41a06-0439-47d1-b09e-07ff87f5c772" targetNamespace="http://schemas.microsoft.com/office/2006/metadata/properties" ma:root="true" ma:fieldsID="a083a9df0ac43f3f1a7abf468b85380b" ns3:_="" ns4:_="">
    <xsd:import namespace="7639952f-7507-4af1-9974-509c1049c7da"/>
    <xsd:import namespace="f1e41a06-0439-47d1-b09e-07ff87f5c7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9952f-7507-4af1-9974-509c1049c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41a06-0439-47d1-b09e-07ff87f5c7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65812D-DFE4-4F7E-B5B0-B123F8E7631A}">
  <ds:schemaRefs>
    <ds:schemaRef ds:uri="http://schemas.openxmlformats.org/package/2006/metadata/core-properties"/>
    <ds:schemaRef ds:uri="http://purl.org/dc/terms/"/>
    <ds:schemaRef ds:uri="7639952f-7507-4af1-9974-509c1049c7da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f1e41a06-0439-47d1-b09e-07ff87f5c772"/>
  </ds:schemaRefs>
</ds:datastoreItem>
</file>

<file path=customXml/itemProps2.xml><?xml version="1.0" encoding="utf-8"?>
<ds:datastoreItem xmlns:ds="http://schemas.openxmlformats.org/officeDocument/2006/customXml" ds:itemID="{B9A3173B-6EEF-4452-A260-BD2DE149AC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D1AE99-C1A9-4333-AF67-BABACA79E4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9952f-7507-4af1-9974-509c1049c7da"/>
    <ds:schemaRef ds:uri="f1e41a06-0439-47d1-b09e-07ff87f5c7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11686</TotalTime>
  <Words>2348</Words>
  <Application>Microsoft Office PowerPoint</Application>
  <PresentationFormat>Apresentação na tela (16:9)</PresentationFormat>
  <Paragraphs>415</Paragraphs>
  <Slides>40</Slides>
  <Notes>40</Notes>
  <HiddenSlides>11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40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Calibri Light</vt:lpstr>
      <vt:lpstr>Lato</vt:lpstr>
      <vt:lpstr>Source Sans Pro</vt:lpstr>
      <vt:lpstr>Wingdings</vt:lpstr>
      <vt:lpstr>Simple Light</vt:lpstr>
      <vt:lpstr>1_Personalizar design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RESOLUÇÃO CNPC Nº 62 DE 2024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RESOLUÇÃO CNPC Nº 62 DE 2024 </vt:lpstr>
      <vt:lpstr>RESOLUÇÃO CNPC Nº 62 DE 2024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ESTATÍSTICAS – JUN 2025 </vt:lpstr>
      <vt:lpstr>RECEITAS ADMINISTRATIVAS </vt:lpstr>
      <vt:lpstr>FUNDO ADM. COMPARTILHADO </vt:lpstr>
      <vt:lpstr>FOMENTO(*) </vt:lpstr>
      <vt:lpstr>INOVAÇÃO(**) </vt:lpstr>
      <vt:lpstr>ESTATÍSTICAS </vt:lpstr>
      <vt:lpstr>Apresentação do PowerPoint</vt:lpstr>
      <vt:lpstr>Indicador de Acompanhamento da Representatividade das Despesas em relação aos RG das EFPC – IDRG     </vt:lpstr>
      <vt:lpstr>Indicador de Acompanhamento da Representatividade das Despesas em relação aos RG das EFPC – IDRG    </vt:lpstr>
      <vt:lpstr>Indicador de Acompanhamento da Representatividade das Despesas em relação aos RG das EFPC – IDRG    </vt:lpstr>
      <vt:lpstr>Indicador de Acompanhamento da Representatividade das Despesas em relação aos Recursos Garantidores das EFPC – IDRG  </vt:lpstr>
      <vt:lpstr>Indicador de Acompanhamento de Receitas e Despesas - IARD      </vt:lpstr>
      <vt:lpstr>Indicador de Acompanhamento da Representatividade das Despesas em relação aos Recursos Garantidores das EFPC – IDRG  </vt:lpstr>
      <vt:lpstr>Comparativo e Interpretação   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Guimares Macau Lopes - PREVICDF</dc:creator>
  <cp:lastModifiedBy>Francisco José Freire Ribeiro - PREVICDF</cp:lastModifiedBy>
  <cp:revision>169</cp:revision>
  <dcterms:modified xsi:type="dcterms:W3CDTF">2025-09-30T21:48:57Z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0x01010069720064B05DD74FB7F2C7C4F71D21EF</vt:lpwstr>
  </property>
</Properties>
</file>