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60" r:id="rId4"/>
    <p:sldId id="339" r:id="rId5"/>
    <p:sldId id="337" r:id="rId6"/>
    <p:sldId id="338" r:id="rId7"/>
    <p:sldId id="262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6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894"/>
    <a:srgbClr val="0E4C73"/>
    <a:srgbClr val="1B567B"/>
    <a:srgbClr val="09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22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95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1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40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46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85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80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99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0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88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E8AC6-D23C-4F32-22CB-CAE806A7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077A4D-4357-B05E-60DA-5FE4D32D6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BA82C-D61A-A65F-DCF8-A6E7CA09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4D114-B5E7-E641-291F-4842FF3F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5B95E9-629E-E103-3D3E-2E41AAE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7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C38B-DFB8-5A2A-F99E-BFF854AD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0C114-7D8A-4BD3-B130-30C86721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1F962-D3E2-E6BD-5286-5F3AF639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7BA369-5C80-9431-918E-73130416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07A25-6D93-875F-BE5C-F9C14436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1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E1A6E-CD0D-4FEC-49C3-D9A9C1A8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576187-B058-ED40-7510-51C7F332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E5F7E-A65D-BC5C-1FE2-8E1C5DCB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0F7C9-408B-BD61-714D-9F25A4AE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CD70B-A8E0-8759-3218-A76D5E52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7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BD7C5-FC78-18C5-CE27-0DECF805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E75E0-DF7C-9C8F-24BA-293239FC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DF657-321D-DE32-F244-3EA36D42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A43DCD-B0EB-697C-2F66-AC1EFCB5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BEFDCB-500E-B6A3-1AF1-50F23A7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7407AB-7336-ADEC-FEAF-C2B8BAF2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5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B81FB-9E17-5A26-3105-149630B4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6CBFE-8925-9704-1730-89A07C2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C9013F-592B-F45E-A522-6862EA15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1EEAC5-6C88-97DF-D1D2-93977F9F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B3145E-60FC-EB86-700D-6E74ABC4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782BF9-F34B-5564-E219-D48A8820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168028-587B-21DA-5517-B9619F68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6214FD-F14A-0212-89A3-576F9E7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6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8627C-59C2-B0C5-193E-FB03778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FC4B04-93ED-148B-CB47-0E35233F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862D09-8F32-670A-7064-F9BF5539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80F7DA-53EE-679A-A222-A50F6BA0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9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B24ADD-1FAE-2090-A3BE-3CADD255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5C709E-CB83-CAC1-61D0-F56B825D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0B372-8664-BCB1-B1E0-3682925A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6B151-DC11-0AFB-3927-2F9ABA31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C961A-3732-2512-4AA2-49168BB25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92213"/>
            <a:ext cx="8521700" cy="3213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13543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9841-A0C2-000A-C93A-219F3C4C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0A24A-1AAD-268A-9D42-C27A2CD0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EE7133-D6B1-2E75-2547-7EA5427C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D07E7A-80E5-C927-D15C-243698AE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4BB9EA-88F3-BA62-FC2C-846A98F7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07A4C-E5EB-9DB1-872B-C5D774A1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C12B4-9913-751E-FA31-6014B2A7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FD8CBB-4A8D-416E-4908-5BFBF0140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BE4668-66C1-B20D-ECC2-33ECF42A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7A2E2E-D0FC-A78A-85EA-DE3949D6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222021-9CA7-CBC3-A312-F354CED0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5A2047-7811-2403-0C67-3EA6960A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84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0B86B-9C1D-C759-3235-07DACBE8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266129-97AB-0753-DDD1-C9C94389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21FB0-55A4-5FAC-1437-D5202EC9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5C2329-A733-B52D-F95A-2A9D748D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2879BA-E80B-A6F0-B66F-CC619CB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50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2BCE9C-2A74-180B-F09C-831847D88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C22A0C-AE20-114A-95AD-54456CCE9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C1A92-126E-76B6-8A79-100C887D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FC05F-5BAC-3243-544D-9A98806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4CC0E-93E1-0B40-582D-4A555A8F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8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495A84-C7B0-E074-75FF-4EFFF95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3FB98A-F236-C7CC-A983-7A35A8D55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BA893-5B64-14EE-E6E9-59BF4080B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38AC-E70D-444E-976D-C5C59C0A0F60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A22AA-CC78-2018-4690-383E96A5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4957B-7C53-E313-3256-D1CD3538A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610592" y="1313758"/>
            <a:ext cx="4356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Governança nas EFPC e Resolução Previc nº 23/2023</a:t>
            </a:r>
          </a:p>
          <a:p>
            <a:endParaRPr lang="pt-BR" sz="3200" b="1" dirty="0">
              <a:solidFill>
                <a:srgbClr val="092F47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E75BE4-4998-ADC8-F28F-D7A82D51585B}"/>
              </a:ext>
            </a:extLst>
          </p:cNvPr>
          <p:cNvSpPr txBox="1"/>
          <p:nvPr/>
        </p:nvSpPr>
        <p:spPr>
          <a:xfrm>
            <a:off x="666010" y="3123492"/>
            <a:ext cx="276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E4C73"/>
                </a:solidFill>
                <a:latin typeface="Source Sans Pro" panose="020B0503030403020204" pitchFamily="34" charset="0"/>
              </a:rPr>
              <a:t>Alcinei Cardoso Rodrigues</a:t>
            </a:r>
          </a:p>
          <a:p>
            <a:r>
              <a:rPr lang="pt-BR" sz="1800" dirty="0">
                <a:solidFill>
                  <a:srgbClr val="0E4C73"/>
                </a:solidFill>
                <a:latin typeface="Source Sans Pro" panose="020B0503030403020204" pitchFamily="34" charset="0"/>
              </a:rPr>
              <a:t>Diretor de Normas</a:t>
            </a:r>
          </a:p>
          <a:p>
            <a:endParaRPr lang="pt-BR" sz="1800" dirty="0">
              <a:solidFill>
                <a:srgbClr val="0E4C73"/>
              </a:solidFill>
              <a:latin typeface="Source Sans Pro" panose="020B0503030403020204" pitchFamily="34" charset="0"/>
            </a:endParaRPr>
          </a:p>
          <a:p>
            <a:r>
              <a:rPr lang="pt-BR" sz="1800" dirty="0">
                <a:solidFill>
                  <a:srgbClr val="0E4C73"/>
                </a:solidFill>
                <a:latin typeface="Source Sans Pro" panose="020B0503030403020204" pitchFamily="34" charset="0"/>
              </a:rPr>
              <a:t>Novembro/2023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446043" y="1218714"/>
            <a:ext cx="8006537" cy="1857742"/>
            <a:chOff x="1421643" y="1927387"/>
            <a:chExt cx="6590004" cy="1857742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1421643" y="2525559"/>
              <a:ext cx="1295785" cy="125957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6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V -  Auditor Independente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414017" y="1927387"/>
              <a:ext cx="5597630" cy="1231107"/>
              <a:chOff x="2414017" y="1927387"/>
              <a:chExt cx="5597630" cy="1231107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14017" y="1927387"/>
                <a:ext cx="559763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10" idx="1"/>
              </p:cNvCxnSpPr>
              <p:nvPr/>
            </p:nvCxnSpPr>
            <p:spPr>
              <a:xfrm>
                <a:off x="2717427" y="3155344"/>
                <a:ext cx="303410" cy="3150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473423" y="449234"/>
            <a:ext cx="77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CABC17-FF14-F91E-A962-079835013C21}"/>
              </a:ext>
            </a:extLst>
          </p:cNvPr>
          <p:cNvSpPr txBox="1"/>
          <p:nvPr/>
        </p:nvSpPr>
        <p:spPr>
          <a:xfrm>
            <a:off x="2388987" y="1218714"/>
            <a:ext cx="6281590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Art. 20. As </a:t>
            </a:r>
            <a:r>
              <a:rPr lang="pt-BR" sz="1400" b="1" i="0" u="none" strike="noStrike" baseline="0" dirty="0">
                <a:solidFill>
                  <a:schemeClr val="tx1"/>
                </a:solidFill>
                <a:latin typeface="Open Sans SemiCondensed"/>
              </a:rPr>
              <a:t>EFPC </a:t>
            </a:r>
            <a:r>
              <a:rPr lang="pt-BR" sz="1400" b="1" i="0" u="sng" strike="noStrike" baseline="0" dirty="0">
                <a:solidFill>
                  <a:schemeClr val="tx1"/>
                </a:solidFill>
                <a:latin typeface="Open Sans SemiCondensed"/>
              </a:rPr>
              <a:t>devem</a:t>
            </a:r>
            <a:r>
              <a:rPr lang="pt-BR" sz="1400" b="1" i="0" u="none" strike="noStrike" baseline="0" dirty="0">
                <a:solidFill>
                  <a:schemeClr val="tx1"/>
                </a:solidFill>
                <a:latin typeface="Open Sans SemiCondensed"/>
              </a:rPr>
              <a:t> contratar auditor independente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para produzir, anualmente, os seguintes relatórios:</a:t>
            </a:r>
          </a:p>
          <a:p>
            <a:pPr algn="just"/>
            <a:endParaRPr lang="pt-BR" sz="1400" i="0" u="none" strike="noStrike" baseline="0" dirty="0">
              <a:solidFill>
                <a:srgbClr val="444444"/>
              </a:solidFill>
              <a:latin typeface="Open Sans SemiCondensed"/>
            </a:endParaRPr>
          </a:p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III -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relatório para propósito específico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, no qual deve ser avaliada a adequação dos controles internos aos riscos suportados, bem como a governança da EFPC. </a:t>
            </a:r>
          </a:p>
          <a:p>
            <a:pPr algn="just"/>
            <a:endParaRPr lang="pt-BR" sz="1400" i="0" u="none" strike="noStrike" baseline="0" dirty="0">
              <a:solidFill>
                <a:srgbClr val="444444"/>
              </a:solidFill>
              <a:latin typeface="Open Sans SemiCondensed"/>
            </a:endParaRPr>
          </a:p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Parágrafo único. O relatório requerido no inciso III é exigido, em observância ao disposto no § 2º do art. 13 da Resolução CNPC nº 44, de 2021, </a:t>
            </a:r>
            <a:r>
              <a:rPr lang="pt-BR" sz="1400" b="1" i="0" u="none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apenas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 para as EFPC classificadas pela Previc no </a:t>
            </a:r>
            <a:r>
              <a:rPr lang="pt-BR" sz="1400" b="1" i="0" u="none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segmento S1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.</a:t>
            </a:r>
          </a:p>
          <a:p>
            <a:pPr algn="just"/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37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193963" y="1218714"/>
            <a:ext cx="8258616" cy="2086914"/>
            <a:chOff x="1214162" y="1927387"/>
            <a:chExt cx="6797485" cy="2086914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1214162" y="2754731"/>
              <a:ext cx="1309827" cy="125957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6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V -  Auditor Independente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414017" y="1927387"/>
              <a:ext cx="5597630" cy="1469829"/>
              <a:chOff x="2414017" y="1927387"/>
              <a:chExt cx="5597630" cy="1469829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14017" y="1927387"/>
                <a:ext cx="559763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10" idx="1"/>
              </p:cNvCxnSpPr>
              <p:nvPr/>
            </p:nvCxnSpPr>
            <p:spPr>
              <a:xfrm>
                <a:off x="2523989" y="3384516"/>
                <a:ext cx="109974" cy="12700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473423" y="449234"/>
            <a:ext cx="77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CABC17-FF14-F91E-A962-079835013C21}"/>
              </a:ext>
            </a:extLst>
          </p:cNvPr>
          <p:cNvSpPr txBox="1"/>
          <p:nvPr/>
        </p:nvSpPr>
        <p:spPr>
          <a:xfrm>
            <a:off x="1918953" y="1013849"/>
            <a:ext cx="6800850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44444"/>
                </a:solidFill>
                <a:latin typeface="Open Sans SemiCondensed"/>
              </a:rPr>
              <a:t>Art. 21. O </a:t>
            </a:r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relatório para propósito específico</a:t>
            </a:r>
            <a:r>
              <a:rPr lang="pt-BR" dirty="0">
                <a:solidFill>
                  <a:srgbClr val="444444"/>
                </a:solidFill>
                <a:latin typeface="Open Sans SemiCondensed"/>
              </a:rPr>
              <a:t> (..) abrangendo aspectos relativos a:</a:t>
            </a:r>
          </a:p>
          <a:p>
            <a:pPr marL="449580" algn="just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I - governança;</a:t>
            </a:r>
          </a:p>
          <a:p>
            <a:pPr marL="449580" algn="just"/>
            <a:r>
              <a:rPr lang="pt-BR" dirty="0">
                <a:solidFill>
                  <a:srgbClr val="444444"/>
                </a:solidFill>
                <a:latin typeface="Open Sans SemiCondensed"/>
              </a:rPr>
              <a:t>II - avaliação e decisão de investimentos;</a:t>
            </a:r>
          </a:p>
          <a:p>
            <a:pPr marL="449580" algn="just"/>
            <a:r>
              <a:rPr lang="pt-BR" dirty="0">
                <a:solidFill>
                  <a:srgbClr val="444444"/>
                </a:solidFill>
                <a:latin typeface="Open Sans SemiCondensed"/>
              </a:rPr>
              <a:t>III - contingências judiciais;</a:t>
            </a:r>
          </a:p>
          <a:p>
            <a:pPr marL="449580" algn="just"/>
            <a:r>
              <a:rPr lang="pt-BR" dirty="0">
                <a:solidFill>
                  <a:srgbClr val="444444"/>
                </a:solidFill>
                <a:latin typeface="Open Sans SemiCondensed"/>
              </a:rPr>
              <a:t>IV - cadastro e concessão de benefícios; e</a:t>
            </a:r>
          </a:p>
          <a:p>
            <a:pPr marL="449580" algn="just"/>
            <a:r>
              <a:rPr lang="pt-BR" dirty="0">
                <a:solidFill>
                  <a:srgbClr val="444444"/>
                </a:solidFill>
                <a:latin typeface="Open Sans SemiCondensed"/>
              </a:rPr>
              <a:t>V - atuária.</a:t>
            </a:r>
          </a:p>
          <a:p>
            <a:r>
              <a:rPr lang="pt-BR" dirty="0">
                <a:solidFill>
                  <a:srgbClr val="444444"/>
                </a:solidFill>
                <a:latin typeface="Open Sans SemiCondensed"/>
              </a:rPr>
              <a:t>§ </a:t>
            </a:r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1º Em relação à governança, </a:t>
            </a:r>
            <a:r>
              <a:rPr lang="pt-BR" dirty="0">
                <a:solidFill>
                  <a:srgbClr val="444444"/>
                </a:solidFill>
                <a:latin typeface="Open Sans SemiCondensed"/>
              </a:rPr>
              <a:t>o relatório </a:t>
            </a:r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deve abordar </a:t>
            </a:r>
            <a:r>
              <a:rPr lang="pt-BR" dirty="0">
                <a:solidFill>
                  <a:srgbClr val="444444"/>
                </a:solidFill>
                <a:latin typeface="Open Sans SemiCondensed"/>
              </a:rPr>
              <a:t>os aspectos relativos aos processos da EFPC que tratem dos controles para </a:t>
            </a:r>
          </a:p>
          <a:p>
            <a:pPr lvl="4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   tomada de decisão, </a:t>
            </a:r>
          </a:p>
          <a:p>
            <a:pPr lvl="4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   conflito de interesses, </a:t>
            </a:r>
          </a:p>
          <a:p>
            <a:pPr lvl="4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   relacionamento com patrocinadores, </a:t>
            </a:r>
          </a:p>
          <a:p>
            <a:pPr lvl="4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   concentração de poder e segregação de funções,</a:t>
            </a:r>
          </a:p>
          <a:p>
            <a:pPr lvl="4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   comunicação e </a:t>
            </a:r>
          </a:p>
          <a:p>
            <a:pPr lvl="4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   fluxo de informações, e </a:t>
            </a:r>
          </a:p>
          <a:p>
            <a:pPr lvl="4"/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   contratação de serviços técnicos especializados.</a:t>
            </a:r>
          </a:p>
        </p:txBody>
      </p:sp>
    </p:spTree>
    <p:extLst>
      <p:ext uri="{BB962C8B-B14F-4D97-AF65-F5344CB8AC3E}">
        <p14:creationId xmlns:p14="http://schemas.microsoft.com/office/powerpoint/2010/main" val="401849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158000" y="1261673"/>
            <a:ext cx="8357963" cy="1894837"/>
            <a:chOff x="1132392" y="1927387"/>
            <a:chExt cx="6879255" cy="189483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1132392" y="2562654"/>
              <a:ext cx="1281625" cy="125957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VI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Habilitação de Dirigente</a:t>
              </a: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414017" y="1927387"/>
              <a:ext cx="5597630" cy="1265053"/>
              <a:chOff x="2414017" y="1927387"/>
              <a:chExt cx="5597630" cy="1265053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14017" y="1927387"/>
                <a:ext cx="559763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10" idx="1"/>
              </p:cNvCxnSpPr>
              <p:nvPr/>
            </p:nvCxnSpPr>
            <p:spPr>
              <a:xfrm>
                <a:off x="2414017" y="3192439"/>
                <a:ext cx="259619" cy="1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473423" y="449234"/>
            <a:ext cx="77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CABC17-FF14-F91E-A962-079835013C21}"/>
              </a:ext>
            </a:extLst>
          </p:cNvPr>
          <p:cNvSpPr txBox="1"/>
          <p:nvPr/>
        </p:nvSpPr>
        <p:spPr>
          <a:xfrm>
            <a:off x="2030538" y="1403341"/>
            <a:ext cx="680085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Art. 22. A EFPC deverá enviar à Previc, para fins de habilitação, a documentação comprobatória de atendimento aos requisitos exigidos para o exercício dos cargos definidos na legislação. </a:t>
            </a:r>
          </a:p>
          <a:p>
            <a:pPr algn="just"/>
            <a:endParaRPr lang="pt-BR" sz="1400" i="0" u="none" strike="noStrike" baseline="0" dirty="0">
              <a:solidFill>
                <a:srgbClr val="444444"/>
              </a:solidFill>
              <a:latin typeface="Open Sans SemiCondensed"/>
            </a:endParaRPr>
          </a:p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Parágrafo único. A EFPC enquadrada nos </a:t>
            </a:r>
            <a:r>
              <a:rPr lang="pt-BR" sz="1400" b="1" i="0" u="none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segmentos S3 ou S4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deverá enviar os dados relativos aos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membros do conselho fiscal e do conselho deliberativo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apenas por meio do Cadastro Nacional de Dirigentes (</a:t>
            </a:r>
            <a:r>
              <a:rPr lang="pt-BR" sz="1400" i="0" u="none" strike="noStrike" baseline="0" dirty="0" err="1">
                <a:solidFill>
                  <a:srgbClr val="444444"/>
                </a:solidFill>
                <a:latin typeface="Open Sans SemiCondensed"/>
              </a:rPr>
              <a:t>Cand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), considerando-se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automaticamente habilitado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o dirigente, o que não exime o cumprimento de todos os requisitos exigidos pela legislação, que poderão ser aferidos a qualquer tempo pela Previc.</a:t>
            </a:r>
          </a:p>
        </p:txBody>
      </p:sp>
    </p:spTree>
    <p:extLst>
      <p:ext uri="{BB962C8B-B14F-4D97-AF65-F5344CB8AC3E}">
        <p14:creationId xmlns:p14="http://schemas.microsoft.com/office/powerpoint/2010/main" val="211960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158000" y="1261673"/>
            <a:ext cx="8357963" cy="1907537"/>
            <a:chOff x="1132392" y="1927387"/>
            <a:chExt cx="6879255" cy="190753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1132392" y="2575354"/>
              <a:ext cx="1281625" cy="125957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VI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Habilitação de Dirigente</a:t>
              </a: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414017" y="1927387"/>
              <a:ext cx="5597630" cy="1277752"/>
              <a:chOff x="2414017" y="1927387"/>
              <a:chExt cx="5597630" cy="1277752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14017" y="1927387"/>
                <a:ext cx="559763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10" idx="1"/>
              </p:cNvCxnSpPr>
              <p:nvPr/>
            </p:nvCxnSpPr>
            <p:spPr>
              <a:xfrm flipV="1">
                <a:off x="2414017" y="3115495"/>
                <a:ext cx="214005" cy="89644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473423" y="449234"/>
            <a:ext cx="77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CABC17-FF14-F91E-A962-079835013C21}"/>
              </a:ext>
            </a:extLst>
          </p:cNvPr>
          <p:cNvSpPr txBox="1"/>
          <p:nvPr/>
        </p:nvSpPr>
        <p:spPr>
          <a:xfrm>
            <a:off x="1975119" y="1080175"/>
            <a:ext cx="6800850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Art. 23. A EFPC enquadrada no </a:t>
            </a:r>
            <a:r>
              <a:rPr lang="pt-BR" sz="1400" b="1" i="0" u="none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segmento S1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deverá, antes do envio da documentação para a Previc,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providenciar a publicação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de declaração de propósitos,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cujos nomes não tenham sido anteriormente aprovados pela Previc para o exercício de tais cargos nas referidas instituições.</a:t>
            </a:r>
          </a:p>
          <a:p>
            <a:pPr algn="just"/>
            <a:endParaRPr lang="pt-BR" sz="1400" i="0" u="none" strike="noStrike" baseline="0" dirty="0">
              <a:solidFill>
                <a:srgbClr val="444444"/>
              </a:solidFill>
              <a:latin typeface="Open Sans SemiCondensed"/>
            </a:endParaRPr>
          </a:p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Art. 26. O membro da diretoria-executiva indicado para a função de administrador estatutário tecnicamente qualificado (AETQ) deve possuir certificado específico para profissionais de investimentos e experiência mínima de três anos de exercício de atividades na área de investimentos. </a:t>
            </a:r>
          </a:p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§1º Para as EFPC dos </a:t>
            </a:r>
            <a:r>
              <a:rPr lang="pt-BR" sz="1400" b="1" i="0" u="none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segmentos S3 e S4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, a Previc </a:t>
            </a:r>
            <a:r>
              <a:rPr lang="pt-BR" sz="1400" b="1" i="0" u="sng" strike="noStrike" baseline="0" dirty="0">
                <a:solidFill>
                  <a:srgbClr val="444444"/>
                </a:solidFill>
                <a:latin typeface="Open Sans SemiCondensed"/>
              </a:rPr>
              <a:t>pode considerar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para fins de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experiência </a:t>
            </a:r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profissional do </a:t>
            </a:r>
            <a:r>
              <a:rPr lang="pt-BR" b="1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AETQ </a:t>
            </a:r>
            <a:r>
              <a:rPr lang="pt-BR" b="1" dirty="0">
                <a:solidFill>
                  <a:srgbClr val="444444"/>
                </a:solidFill>
                <a:latin typeface="Open Sans SemiCondensed"/>
              </a:rPr>
              <a:t>atividades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correlatas a de investimentos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que suprem os requisitos para o desempenho do cargo. </a:t>
            </a:r>
          </a:p>
        </p:txBody>
      </p:sp>
    </p:spTree>
    <p:extLst>
      <p:ext uri="{BB962C8B-B14F-4D97-AF65-F5344CB8AC3E}">
        <p14:creationId xmlns:p14="http://schemas.microsoft.com/office/powerpoint/2010/main" val="158160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384564" y="1178545"/>
            <a:ext cx="8115505" cy="2010878"/>
            <a:chOff x="1331954" y="1927387"/>
            <a:chExt cx="6679693" cy="2010878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1331954" y="2873794"/>
              <a:ext cx="1281625" cy="10644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VI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Habilitação de Dirigente</a:t>
              </a: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414017" y="1927387"/>
              <a:ext cx="5597630" cy="1478643"/>
              <a:chOff x="2414017" y="1927387"/>
              <a:chExt cx="5597630" cy="1478643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14017" y="1927387"/>
                <a:ext cx="559763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10" idx="1"/>
              </p:cNvCxnSpPr>
              <p:nvPr/>
            </p:nvCxnSpPr>
            <p:spPr>
              <a:xfrm flipV="1">
                <a:off x="2613580" y="3406029"/>
                <a:ext cx="187427" cy="1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473423" y="449234"/>
            <a:ext cx="77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CABC17-FF14-F91E-A962-079835013C21}"/>
              </a:ext>
            </a:extLst>
          </p:cNvPr>
          <p:cNvSpPr txBox="1"/>
          <p:nvPr/>
        </p:nvSpPr>
        <p:spPr>
          <a:xfrm>
            <a:off x="2169392" y="1749246"/>
            <a:ext cx="633067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Art. 27. O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membro da diretoria-executiva indicado para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 a função de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AETQ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de EFPC enquadrada </a:t>
            </a:r>
            <a:r>
              <a:rPr lang="pt-BR" sz="1400" b="1" i="0" u="none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no segmento S1 </a:t>
            </a:r>
            <a:r>
              <a:rPr lang="pt-BR" sz="1400" b="1" i="0" u="sng" strike="noStrike" baseline="0" dirty="0">
                <a:solidFill>
                  <a:srgbClr val="444444"/>
                </a:solidFill>
                <a:latin typeface="Open Sans SemiCondensed"/>
              </a:rPr>
              <a:t>deve ser submetido a entrevista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, previamente à emissão do atestado de habilitação, a fim de confirmar o cumprimento dos requisitos técnicos exigidos e verificar a sua efetiva aptidão técnica.</a:t>
            </a:r>
          </a:p>
          <a:p>
            <a:pPr algn="just"/>
            <a:endParaRPr lang="pt-BR" dirty="0">
              <a:solidFill>
                <a:srgbClr val="444444"/>
              </a:solidFill>
              <a:latin typeface="Open Sans SemiCondensed"/>
            </a:endParaRPr>
          </a:p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§3º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A entrevista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 do indicado para o cargo de AETQ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será realizada por meio de comitê composto por no mínimo três servidores.</a:t>
            </a:r>
          </a:p>
        </p:txBody>
      </p:sp>
    </p:spTree>
    <p:extLst>
      <p:ext uri="{BB962C8B-B14F-4D97-AF65-F5344CB8AC3E}">
        <p14:creationId xmlns:p14="http://schemas.microsoft.com/office/powerpoint/2010/main" val="8384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492828" y="2091674"/>
            <a:ext cx="40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56876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180509" y="1132944"/>
            <a:ext cx="7758988" cy="1631216"/>
            <a:chOff x="831559" y="1932567"/>
            <a:chExt cx="7169336" cy="1631216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831559" y="2354394"/>
              <a:ext cx="1877777" cy="7875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92F4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/>
                  <a:sym typeface="Arial"/>
                </a:rPr>
                <a:t>Resolução CGPC nº 13/2004</a:t>
              </a: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709336" y="1932567"/>
              <a:ext cx="5291559" cy="1631216"/>
              <a:chOff x="2709336" y="1932567"/>
              <a:chExt cx="5291559" cy="1631216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3002461" y="1932567"/>
                <a:ext cx="4998434" cy="16312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Art. 1º </a:t>
                </a:r>
                <a:r>
                  <a:rPr kumimoji="0" lang="pt-BR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As entidades fechadas de previdência complementar - EFPC devem adotar princípios, regras e práticas de governança, gestão e controles internos adequados ao </a:t>
                </a:r>
                <a:r>
                  <a:rPr kumimoji="0" lang="pt-BR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porte, complexidade</a:t>
                </a:r>
                <a:r>
                  <a:rPr kumimoji="0" lang="pt-BR" sz="1800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 e riscos </a:t>
                </a:r>
                <a:r>
                  <a:rPr kumimoji="0" lang="pt-BR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inerentes aos planos de benefícios por elas operados, de modo a assegurar o pleno cumprimento de seus objetivos.</a:t>
                </a:r>
                <a:endPara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92F4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6" idx="1"/>
              </p:cNvCxnSpPr>
              <p:nvPr/>
            </p:nvCxnSpPr>
            <p:spPr>
              <a:xfrm>
                <a:off x="2709336" y="2748175"/>
                <a:ext cx="293125" cy="1344"/>
              </a:xfrm>
              <a:prstGeom prst="bentConnector3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180509" y="467569"/>
            <a:ext cx="845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Contextualização (Segmentação na Res. Previc 23)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89159CC-EE1F-232A-7048-3364500EFDAA}"/>
              </a:ext>
            </a:extLst>
          </p:cNvPr>
          <p:cNvGrpSpPr/>
          <p:nvPr/>
        </p:nvGrpSpPr>
        <p:grpSpPr>
          <a:xfrm>
            <a:off x="180509" y="2906315"/>
            <a:ext cx="7862897" cy="1629872"/>
            <a:chOff x="664050" y="1947957"/>
            <a:chExt cx="7605286" cy="1384995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3852CDDD-0B54-C412-93D3-9E14C6A93573}"/>
                </a:ext>
              </a:extLst>
            </p:cNvPr>
            <p:cNvSpPr/>
            <p:nvPr/>
          </p:nvSpPr>
          <p:spPr>
            <a:xfrm>
              <a:off x="664050" y="2248142"/>
              <a:ext cx="1930120" cy="783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92F4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/>
                  <a:sym typeface="Arial"/>
                </a:rPr>
                <a:t>Recomendação MPS/CGPC nº 02/2009</a:t>
              </a: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C40EED1A-D890-A898-3BCD-43A9169AE7F7}"/>
                </a:ext>
              </a:extLst>
            </p:cNvPr>
            <p:cNvGrpSpPr/>
            <p:nvPr/>
          </p:nvGrpSpPr>
          <p:grpSpPr>
            <a:xfrm>
              <a:off x="2594170" y="1947957"/>
              <a:ext cx="5675166" cy="1384995"/>
              <a:chOff x="2594170" y="1947957"/>
              <a:chExt cx="5675166" cy="1384995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D07C6A9-F2C6-463C-1493-C97B3480063D}"/>
                  </a:ext>
                </a:extLst>
              </p:cNvPr>
              <p:cNvSpPr txBox="1"/>
              <p:nvPr/>
            </p:nvSpPr>
            <p:spPr>
              <a:xfrm>
                <a:off x="2888983" y="1947957"/>
                <a:ext cx="5380353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Art. 3º </a:t>
                </a:r>
                <a:r>
                  <a:rPr kumimoji="0" lang="pt-BR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Serão considerados, na aplicação da supervisão baseada em risco, </a:t>
                </a:r>
                <a:r>
                  <a:rPr kumimoji="0" lang="pt-BR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o porte, a diversidade e a complexidade </a:t>
                </a:r>
                <a:r>
                  <a:rPr kumimoji="0" lang="pt-BR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/>
                    <a:sym typeface="Arial"/>
                  </a:rPr>
                  <a:t>atinentes às entidades fechadas de previdência complementar e aos planos de benefícios por elas administrados, assim como a modalidade dos planos de benefícios.</a:t>
                </a:r>
                <a:endPara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92F4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13" name="Conector: Angulado 12">
                <a:extLst>
                  <a:ext uri="{FF2B5EF4-FFF2-40B4-BE49-F238E27FC236}">
                    <a16:creationId xmlns:a16="http://schemas.microsoft.com/office/drawing/2014/main" id="{60ED92ED-DB27-AD0A-95AD-292F413E4531}"/>
                  </a:ext>
                </a:extLst>
              </p:cNvPr>
              <p:cNvCxnSpPr>
                <a:cxnSpLocks/>
                <a:stCxn id="10" idx="3"/>
                <a:endCxn id="12" idx="1"/>
              </p:cNvCxnSpPr>
              <p:nvPr/>
            </p:nvCxnSpPr>
            <p:spPr>
              <a:xfrm>
                <a:off x="2594170" y="2639721"/>
                <a:ext cx="294813" cy="734"/>
              </a:xfrm>
              <a:prstGeom prst="bentConnector3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E7717F4-2B45-672B-F104-08392D85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155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PREVIC – A questão do Porte e Complexidade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4861DF-5D19-D061-187D-618713EBD302}"/>
              </a:ext>
            </a:extLst>
          </p:cNvPr>
          <p:cNvSpPr txBox="1"/>
          <p:nvPr/>
        </p:nvSpPr>
        <p:spPr>
          <a:xfrm>
            <a:off x="914400" y="1132944"/>
            <a:ext cx="7025097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800" b="1" i="1" dirty="0">
              <a:solidFill>
                <a:srgbClr val="092F47"/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800" b="1" i="1" dirty="0">
              <a:solidFill>
                <a:srgbClr val="092F47"/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800" b="1" i="1" dirty="0">
                <a:solidFill>
                  <a:srgbClr val="092F47"/>
                </a:solidFill>
                <a:latin typeface="Calibri" panose="020F0502020204030204" pitchFamily="34" charset="0"/>
                <a:ea typeface="+mn-ea"/>
              </a:rPr>
              <a:t>Fiscalização das EFPC – Obedecendo Porte e Complexidade (Segmentação S1, S2, S3, S4);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800" b="1" i="1" dirty="0">
              <a:solidFill>
                <a:srgbClr val="092F47"/>
              </a:solidFill>
              <a:latin typeface="Calibri" panose="020F0502020204030204" pitchFamily="34" charset="0"/>
              <a:ea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800" b="1" i="1" dirty="0">
              <a:solidFill>
                <a:srgbClr val="092F47"/>
              </a:solidFill>
              <a:latin typeface="Calibri" panose="020F0502020204030204" pitchFamily="34" charset="0"/>
              <a:ea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800" b="1" i="1" dirty="0">
              <a:solidFill>
                <a:srgbClr val="092F47"/>
              </a:solidFill>
              <a:latin typeface="Calibri" panose="020F0502020204030204" pitchFamily="34" charset="0"/>
              <a:ea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1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Normatização – Oportunidade de foco conforme as características de Porte e 		Complexidade. Esse deve ser um “movimento” simples, permanente e irreversível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60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C6A3F06E-D095-197D-EB23-72B28F17D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11499"/>
              </p:ext>
            </p:extLst>
          </p:nvPr>
        </p:nvGraphicFramePr>
        <p:xfrm>
          <a:off x="1278653" y="1622992"/>
          <a:ext cx="6586693" cy="2402768"/>
        </p:xfrm>
        <a:graphic>
          <a:graphicData uri="http://schemas.openxmlformats.org/drawingml/2006/table">
            <a:tbl>
              <a:tblPr/>
              <a:tblGrid>
                <a:gridCol w="947614">
                  <a:extLst>
                    <a:ext uri="{9D8B030D-6E8A-4147-A177-3AD203B41FA5}">
                      <a16:colId xmlns:a16="http://schemas.microsoft.com/office/drawing/2014/main" val="2078963383"/>
                    </a:ext>
                  </a:extLst>
                </a:gridCol>
                <a:gridCol w="947614">
                  <a:extLst>
                    <a:ext uri="{9D8B030D-6E8A-4147-A177-3AD203B41FA5}">
                      <a16:colId xmlns:a16="http://schemas.microsoft.com/office/drawing/2014/main" val="929293824"/>
                    </a:ext>
                  </a:extLst>
                </a:gridCol>
                <a:gridCol w="947614">
                  <a:extLst>
                    <a:ext uri="{9D8B030D-6E8A-4147-A177-3AD203B41FA5}">
                      <a16:colId xmlns:a16="http://schemas.microsoft.com/office/drawing/2014/main" val="472687791"/>
                    </a:ext>
                  </a:extLst>
                </a:gridCol>
                <a:gridCol w="1071891">
                  <a:extLst>
                    <a:ext uri="{9D8B030D-6E8A-4147-A177-3AD203B41FA5}">
                      <a16:colId xmlns:a16="http://schemas.microsoft.com/office/drawing/2014/main" val="4014560368"/>
                    </a:ext>
                  </a:extLst>
                </a:gridCol>
                <a:gridCol w="838871">
                  <a:extLst>
                    <a:ext uri="{9D8B030D-6E8A-4147-A177-3AD203B41FA5}">
                      <a16:colId xmlns:a16="http://schemas.microsoft.com/office/drawing/2014/main" val="2173972276"/>
                    </a:ext>
                  </a:extLst>
                </a:gridCol>
                <a:gridCol w="932079">
                  <a:extLst>
                    <a:ext uri="{9D8B030D-6E8A-4147-A177-3AD203B41FA5}">
                      <a16:colId xmlns:a16="http://schemas.microsoft.com/office/drawing/2014/main" val="977472196"/>
                    </a:ext>
                  </a:extLst>
                </a:gridCol>
                <a:gridCol w="901010">
                  <a:extLst>
                    <a:ext uri="{9D8B030D-6E8A-4147-A177-3AD203B41FA5}">
                      <a16:colId xmlns:a16="http://schemas.microsoft.com/office/drawing/2014/main" val="102875634"/>
                    </a:ext>
                  </a:extLst>
                </a:gridCol>
              </a:tblGrid>
              <a:tr h="110182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EFPC (Todo Sistema)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Qtde EFPC Privada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Qtde EFPC Pública Federal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Qtde EFPC Pública Estadual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Qtde EFPC Pública Municipal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Qtde EFPC Instituída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374114"/>
                  </a:ext>
                </a:extLst>
              </a:tr>
              <a:tr h="265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462224"/>
                  </a:ext>
                </a:extLst>
              </a:tr>
              <a:tr h="256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3320"/>
                  </a:ext>
                </a:extLst>
              </a:tr>
              <a:tr h="256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91110"/>
                  </a:ext>
                </a:extLst>
              </a:tr>
              <a:tr h="265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75829"/>
                  </a:ext>
                </a:extLst>
              </a:tr>
              <a:tr h="256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900943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002B04-9A0C-D63C-CDB7-2850DA877973}"/>
              </a:ext>
            </a:extLst>
          </p:cNvPr>
          <p:cNvSpPr txBox="1"/>
          <p:nvPr/>
        </p:nvSpPr>
        <p:spPr>
          <a:xfrm>
            <a:off x="505869" y="408333"/>
            <a:ext cx="658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Resultado Segmentação PREVIC 2024</a:t>
            </a:r>
          </a:p>
        </p:txBody>
      </p:sp>
    </p:spTree>
    <p:extLst>
      <p:ext uri="{BB962C8B-B14F-4D97-AF65-F5344CB8AC3E}">
        <p14:creationId xmlns:p14="http://schemas.microsoft.com/office/powerpoint/2010/main" val="248593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9F509F0A-1504-55D3-7C1C-F78FDB8CFF29}"/>
              </a:ext>
            </a:extLst>
          </p:cNvPr>
          <p:cNvSpPr txBox="1"/>
          <p:nvPr/>
        </p:nvSpPr>
        <p:spPr>
          <a:xfrm>
            <a:off x="311700" y="499064"/>
            <a:ext cx="4898253" cy="390042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Fatores do método</a:t>
            </a: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pt-BR" sz="2000" u="sng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Educação/Orientação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Foco no Risco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Prevenção – Predição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Consistência 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Transparência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Supervisor e Fundos de Pensão do mesmo lado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Estrutura da Entidade 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Não surpresas</a:t>
            </a:r>
          </a:p>
          <a:p>
            <a:pPr marL="342900" lvl="8" indent="-342900" algn="just">
              <a:lnSpc>
                <a:spcPts val="2000"/>
              </a:lnSpc>
              <a:buFont typeface="+mj-lt"/>
              <a:buAutoNum type="arabicPeriod"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Garantismo x </a:t>
            </a:r>
            <a:r>
              <a:rPr lang="pt-BR" sz="20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Punitivismo</a:t>
            </a:r>
            <a:endParaRPr lang="pt-BR" sz="2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>
              <a:lnSpc>
                <a:spcPts val="2000"/>
              </a:lnSpc>
            </a:pPr>
            <a:endParaRPr lang="pt-BR" sz="2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Republicanismo</a:t>
            </a:r>
            <a:endParaRPr lang="en-US" sz="1800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E7717F4-2B45-672B-F104-08392D85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4173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PREVIC – Metodologia da Supervisão Baseada em Riscos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803307D-4E22-2DA5-F2B4-C856BBAAD8D7}"/>
              </a:ext>
            </a:extLst>
          </p:cNvPr>
          <p:cNvSpPr/>
          <p:nvPr/>
        </p:nvSpPr>
        <p:spPr>
          <a:xfrm>
            <a:off x="5369369" y="956930"/>
            <a:ext cx="3774631" cy="7974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11BF9CE-B7F7-5D9E-452C-96C0DB0846AC}"/>
              </a:ext>
            </a:extLst>
          </p:cNvPr>
          <p:cNvSpPr/>
          <p:nvPr/>
        </p:nvSpPr>
        <p:spPr>
          <a:xfrm>
            <a:off x="6113684" y="1132368"/>
            <a:ext cx="2286000" cy="49973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FATORES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662BB3D-3728-FD20-F33F-A4A7BB0B8B9B}"/>
              </a:ext>
            </a:extLst>
          </p:cNvPr>
          <p:cNvSpPr/>
          <p:nvPr/>
        </p:nvSpPr>
        <p:spPr>
          <a:xfrm>
            <a:off x="5369369" y="1754369"/>
            <a:ext cx="1892668" cy="1860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INDUTIVOS DE BOAS PRÁTICAS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713821B-4AAF-439B-12B6-BCCA2AB25C2B}"/>
              </a:ext>
            </a:extLst>
          </p:cNvPr>
          <p:cNvSpPr/>
          <p:nvPr/>
        </p:nvSpPr>
        <p:spPr>
          <a:xfrm>
            <a:off x="7262037" y="1754370"/>
            <a:ext cx="1881963" cy="9037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Positivo = Modelo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01A29A9-4642-5E77-31DA-EAF8DC01A551}"/>
              </a:ext>
            </a:extLst>
          </p:cNvPr>
          <p:cNvSpPr/>
          <p:nvPr/>
        </p:nvSpPr>
        <p:spPr>
          <a:xfrm>
            <a:off x="7286841" y="2672318"/>
            <a:ext cx="1857159" cy="9427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Negativo= Motivação pela correção</a:t>
            </a:r>
          </a:p>
          <a:p>
            <a:pPr algn="ctr"/>
            <a:r>
              <a:rPr lang="pt-BR" dirty="0"/>
              <a:t>(TAC e correções)</a:t>
            </a:r>
          </a:p>
        </p:txBody>
      </p:sp>
    </p:spTree>
    <p:extLst>
      <p:ext uri="{BB962C8B-B14F-4D97-AF65-F5344CB8AC3E}">
        <p14:creationId xmlns:p14="http://schemas.microsoft.com/office/powerpoint/2010/main" val="13199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180230" y="728718"/>
            <a:ext cx="8694090" cy="2494156"/>
            <a:chOff x="824605" y="1927585"/>
            <a:chExt cx="7581902" cy="2022538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824605" y="2804333"/>
              <a:ext cx="1651273" cy="114579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kern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CAPÍTULO II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i="1" kern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DAS REGRAS RELATIVAS À GOVERNANÇA</a:t>
              </a:r>
              <a:endParaRPr lang="pt-BR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1C8F51A-86D5-2B91-DD1F-89D3CC397FEE}"/>
                </a:ext>
              </a:extLst>
            </p:cNvPr>
            <p:cNvSpPr txBox="1"/>
            <p:nvPr/>
          </p:nvSpPr>
          <p:spPr>
            <a:xfrm>
              <a:off x="2632515" y="1927584"/>
              <a:ext cx="5773990" cy="3037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t-BR" sz="1800" b="1" kern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Seção I - Estrutura de Governança (art. 5º)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710196" y="70999"/>
            <a:ext cx="833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2. Resolução PREVIC nº 23/2023: Governança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D07C6A9-F2C6-463C-1493-C97B3480063D}"/>
              </a:ext>
            </a:extLst>
          </p:cNvPr>
          <p:cNvSpPr txBox="1"/>
          <p:nvPr/>
        </p:nvSpPr>
        <p:spPr>
          <a:xfrm>
            <a:off x="2253342" y="1270731"/>
            <a:ext cx="6620979" cy="37555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Seção II - Funcionamento dos Órgãos Estatutários (art. 6º ao art. 13)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AD659A5-AB8C-5698-61C2-9B446398BEB1}"/>
              </a:ext>
            </a:extLst>
          </p:cNvPr>
          <p:cNvSpPr txBox="1"/>
          <p:nvPr/>
        </p:nvSpPr>
        <p:spPr>
          <a:xfrm>
            <a:off x="2253341" y="1754949"/>
            <a:ext cx="6620980" cy="375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Seção III - Auditoria Interna (art. 14)</a:t>
            </a:r>
            <a:endParaRPr lang="pt-B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1248597-67B9-F742-3573-6EDDD4C8173C}"/>
              </a:ext>
            </a:extLst>
          </p:cNvPr>
          <p:cNvSpPr txBox="1"/>
          <p:nvPr/>
        </p:nvSpPr>
        <p:spPr>
          <a:xfrm>
            <a:off x="2253340" y="2316191"/>
            <a:ext cx="6620980" cy="375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Seção IV - Comitê de Auditoria (art. 15 ao art. 19)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2E950C0-61D5-456C-BF0F-209BBBCF64BE}"/>
              </a:ext>
            </a:extLst>
          </p:cNvPr>
          <p:cNvSpPr txBox="1"/>
          <p:nvPr/>
        </p:nvSpPr>
        <p:spPr>
          <a:xfrm>
            <a:off x="2253343" y="2847324"/>
            <a:ext cx="6620980" cy="375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Seção V - Auditor Independente (art. </a:t>
            </a: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ao art. 21)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56F89A3-61DC-BE72-7FBE-8535BD94CF63}"/>
              </a:ext>
            </a:extLst>
          </p:cNvPr>
          <p:cNvSpPr txBox="1"/>
          <p:nvPr/>
        </p:nvSpPr>
        <p:spPr>
          <a:xfrm>
            <a:off x="2253340" y="3373356"/>
            <a:ext cx="6620980" cy="375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Seção VI - Habilitação de Dirigente (art. 22 ao art. 37)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DAE32D2-D47F-6AF6-E145-67D3B546C58C}"/>
              </a:ext>
            </a:extLst>
          </p:cNvPr>
          <p:cNvSpPr txBox="1"/>
          <p:nvPr/>
        </p:nvSpPr>
        <p:spPr>
          <a:xfrm>
            <a:off x="2253343" y="3899388"/>
            <a:ext cx="6620980" cy="6719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Seção VII - Instituição Autônoma Certificadora e Certificados          (art. 38 ao art. 46)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40" grpId="0" animBg="1"/>
      <p:bldP spid="42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253093" y="1239080"/>
            <a:ext cx="8637814" cy="2256323"/>
            <a:chOff x="891301" y="1932567"/>
            <a:chExt cx="7109594" cy="2256323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891301" y="2493655"/>
              <a:ext cx="1281625" cy="11341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I -  Estrutura de Governança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172927" y="1932567"/>
              <a:ext cx="5827968" cy="2256323"/>
              <a:chOff x="2172927" y="1932567"/>
              <a:chExt cx="5827968" cy="2256323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03265" y="1932567"/>
                <a:ext cx="5597630" cy="22563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800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Art. 5º A estrutura organizacional mínima das EFPC é constituída de </a:t>
                </a:r>
                <a:r>
                  <a:rPr lang="pt-BR" sz="1800" b="1" u="sng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conselho deliberativo, conselho fiscal e diretoria-executiva</a:t>
                </a:r>
                <a:r>
                  <a:rPr lang="pt-BR" sz="1800" u="sng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pt-BR" sz="1800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800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Parágrafo único. </a:t>
                </a:r>
                <a:r>
                  <a:rPr lang="pt-BR" sz="1800" b="1" u="sng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Podem ser criadas outras instâncias </a:t>
                </a:r>
                <a:r>
                  <a:rPr lang="pt-BR" sz="1800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 governança de caráter consultivo ou deliberativo, desde que vinculadas e subordinadas ou complementares àquelas previstas no caput, </a:t>
                </a:r>
                <a:r>
                  <a:rPr lang="pt-BR" sz="1800" b="1" u="sng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considerando</a:t>
                </a:r>
                <a:r>
                  <a:rPr lang="pt-BR" sz="1800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entre outros fatores, </a:t>
                </a:r>
                <a:r>
                  <a:rPr lang="pt-BR" sz="1800" b="1" u="sng" kern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 porte, a complexidade e o número de planos de benefícios e patrocinadores da EFPC.</a:t>
                </a: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6" idx="1"/>
              </p:cNvCxnSpPr>
              <p:nvPr/>
            </p:nvCxnSpPr>
            <p:spPr>
              <a:xfrm>
                <a:off x="2172927" y="3060728"/>
                <a:ext cx="230338" cy="1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180509" y="467569"/>
            <a:ext cx="8710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endParaRPr lang="pt-BR" sz="2800" b="1" dirty="0">
              <a:solidFill>
                <a:srgbClr val="092F47"/>
              </a:solidFill>
              <a:latin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21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473423" y="1272536"/>
            <a:ext cx="8357963" cy="1670319"/>
            <a:chOff x="1132392" y="1927387"/>
            <a:chExt cx="6879255" cy="1670319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1132392" y="2463560"/>
              <a:ext cx="1281625" cy="11341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III -  Auditoria Interna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414017" y="1927387"/>
              <a:ext cx="5597630" cy="1103247"/>
              <a:chOff x="2414017" y="1927387"/>
              <a:chExt cx="5597630" cy="1103247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14017" y="1927387"/>
                <a:ext cx="559763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10" idx="1"/>
              </p:cNvCxnSpPr>
              <p:nvPr/>
            </p:nvCxnSpPr>
            <p:spPr>
              <a:xfrm>
                <a:off x="2414017" y="3030633"/>
                <a:ext cx="264762" cy="1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473423" y="449234"/>
            <a:ext cx="77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CABC17-FF14-F91E-A962-079835013C21}"/>
              </a:ext>
            </a:extLst>
          </p:cNvPr>
          <p:cNvSpPr txBox="1"/>
          <p:nvPr/>
        </p:nvSpPr>
        <p:spPr>
          <a:xfrm>
            <a:off x="2352209" y="1683285"/>
            <a:ext cx="6479177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Art. 14. O conselho deliberativo</a:t>
            </a:r>
            <a:r>
              <a:rPr lang="pt-BR" sz="1400" b="1" i="0" u="sng" strike="noStrike" baseline="0" dirty="0">
                <a:solidFill>
                  <a:srgbClr val="444444"/>
                </a:solidFill>
                <a:latin typeface="Open Sans SemiCondensed"/>
              </a:rPr>
              <a:t> poderá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instituir auditoria interna </a:t>
            </a:r>
            <a:r>
              <a:rPr lang="pt-BR" sz="1400" b="0" i="0" u="none" strike="noStrike" baseline="0" dirty="0">
                <a:solidFill>
                  <a:srgbClr val="444444"/>
                </a:solidFill>
                <a:latin typeface="Open Sans SemiCondensed"/>
              </a:rPr>
              <a:t>que a ele se reporte, para avaliar de maneira independente os controles internos da EFPC. </a:t>
            </a:r>
          </a:p>
          <a:p>
            <a:pPr algn="just"/>
            <a:endParaRPr lang="pt-BR" sz="1400" b="0" i="0" u="none" strike="noStrike" baseline="0" dirty="0">
              <a:solidFill>
                <a:srgbClr val="444444"/>
              </a:solidFill>
              <a:latin typeface="Open Sans SemiCondensed"/>
            </a:endParaRPr>
          </a:p>
          <a:p>
            <a:pPr algn="just"/>
            <a:r>
              <a:rPr lang="pt-BR" sz="1400" b="0" i="0" u="none" strike="noStrike" baseline="0" dirty="0">
                <a:solidFill>
                  <a:srgbClr val="444444"/>
                </a:solidFill>
                <a:latin typeface="Open Sans SemiCondensed"/>
              </a:rPr>
              <a:t>§ 2º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É </a:t>
            </a:r>
            <a:r>
              <a:rPr lang="pt-BR" sz="1400" b="1" i="0" u="sng" strike="noStrike" baseline="0" dirty="0">
                <a:solidFill>
                  <a:srgbClr val="444444"/>
                </a:solidFill>
                <a:latin typeface="Open Sans SemiCondensed"/>
              </a:rPr>
              <a:t>recomendado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 que a permanência </a:t>
            </a:r>
            <a:r>
              <a:rPr lang="pt-BR" sz="1400" b="0" i="0" u="none" strike="noStrike" baseline="0" dirty="0">
                <a:solidFill>
                  <a:srgbClr val="444444"/>
                </a:solidFill>
                <a:latin typeface="Open Sans SemiCondensed"/>
              </a:rPr>
              <a:t>na função de responsável pela auditoria interna própria seja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de três anos consecutivos</a:t>
            </a:r>
            <a:r>
              <a:rPr lang="pt-BR" sz="1400" b="0" i="0" u="none" strike="noStrike" baseline="0" dirty="0">
                <a:solidFill>
                  <a:srgbClr val="444444"/>
                </a:solidFill>
                <a:latin typeface="Open Sans SemiCondensed"/>
              </a:rPr>
              <a:t>, com a possibilidade de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prorrogação, uma única vez, por igual período.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4092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5C00DA-FD2C-5D8B-539D-E8957094AA50}"/>
              </a:ext>
            </a:extLst>
          </p:cNvPr>
          <p:cNvGrpSpPr/>
          <p:nvPr/>
        </p:nvGrpSpPr>
        <p:grpSpPr>
          <a:xfrm>
            <a:off x="158000" y="1261673"/>
            <a:ext cx="8357963" cy="1874698"/>
            <a:chOff x="1132392" y="1927387"/>
            <a:chExt cx="6879255" cy="1874698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608B8AD-DB81-EDCB-CDCB-A36BB738CBEF}"/>
                </a:ext>
              </a:extLst>
            </p:cNvPr>
            <p:cNvSpPr/>
            <p:nvPr/>
          </p:nvSpPr>
          <p:spPr>
            <a:xfrm>
              <a:off x="1132392" y="2542515"/>
              <a:ext cx="1281625" cy="125957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rgbClr val="092F47"/>
                  </a:solidFill>
                  <a:latin typeface="Source Sans Pro" panose="020B0503030403020204" pitchFamily="34" charset="0"/>
                </a:rPr>
                <a:t>Seção IV -  Comitê de Auditoria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4F9749A-1BEF-B9CA-AAF1-8CAA1267A834}"/>
                </a:ext>
              </a:extLst>
            </p:cNvPr>
            <p:cNvGrpSpPr/>
            <p:nvPr/>
          </p:nvGrpSpPr>
          <p:grpSpPr>
            <a:xfrm>
              <a:off x="2414017" y="1927387"/>
              <a:ext cx="5597630" cy="1244914"/>
              <a:chOff x="2414017" y="1927387"/>
              <a:chExt cx="5597630" cy="1244914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8F51A-86D5-2B91-DD1F-89D3CC397FEE}"/>
                  </a:ext>
                </a:extLst>
              </p:cNvPr>
              <p:cNvSpPr txBox="1"/>
              <p:nvPr/>
            </p:nvSpPr>
            <p:spPr>
              <a:xfrm>
                <a:off x="2414017" y="1927387"/>
                <a:ext cx="559763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1800" b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ector: Angulado 6">
                <a:extLst>
                  <a:ext uri="{FF2B5EF4-FFF2-40B4-BE49-F238E27FC236}">
                    <a16:creationId xmlns:a16="http://schemas.microsoft.com/office/drawing/2014/main" id="{4D67E8C9-C090-4370-4BAB-DB4B3EFEA3D4}"/>
                  </a:ext>
                </a:extLst>
              </p:cNvPr>
              <p:cNvCxnSpPr>
                <a:cxnSpLocks/>
                <a:stCxn id="4" idx="3"/>
                <a:endCxn id="10" idx="1"/>
              </p:cNvCxnSpPr>
              <p:nvPr/>
            </p:nvCxnSpPr>
            <p:spPr>
              <a:xfrm>
                <a:off x="2414017" y="3172300"/>
                <a:ext cx="259619" cy="1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F7EC1-3557-A57D-2A53-5974F754E1A9}"/>
              </a:ext>
            </a:extLst>
          </p:cNvPr>
          <p:cNvSpPr txBox="1"/>
          <p:nvPr/>
        </p:nvSpPr>
        <p:spPr>
          <a:xfrm>
            <a:off x="473423" y="449234"/>
            <a:ext cx="77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1.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92F47"/>
                </a:solidFill>
                <a:effectLst/>
                <a:uLnTx/>
                <a:uFillTx/>
                <a:latin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Resolução PREVIC nº 23/2023 - Governança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92F47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CABC17-FF14-F91E-A962-079835013C21}"/>
              </a:ext>
            </a:extLst>
          </p:cNvPr>
          <p:cNvSpPr txBox="1"/>
          <p:nvPr/>
        </p:nvSpPr>
        <p:spPr>
          <a:xfrm>
            <a:off x="2030537" y="1814089"/>
            <a:ext cx="680085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Art. 15. </a:t>
            </a:r>
            <a:r>
              <a:rPr lang="pt-BR" sz="1400" b="1" i="0" u="none" strike="noStrike" baseline="0" dirty="0">
                <a:solidFill>
                  <a:srgbClr val="444444"/>
                </a:solidFill>
                <a:latin typeface="Open Sans SemiCondensed"/>
              </a:rPr>
              <a:t>É obrigatória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, nos termos do art. 8º da Resolução CNPC nº 44, de 2021, a constituição de </a:t>
            </a:r>
            <a:r>
              <a:rPr lang="pt-BR" sz="1400" b="1" i="0" u="sng" strike="noStrike" baseline="0" dirty="0">
                <a:solidFill>
                  <a:srgbClr val="444444"/>
                </a:solidFill>
                <a:latin typeface="Open Sans SemiCondensed"/>
              </a:rPr>
              <a:t>Comitê de Auditoria para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 as EFPC enquadradas no </a:t>
            </a:r>
            <a:r>
              <a:rPr lang="pt-BR" sz="1400" b="1" i="0" u="sng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segmento S1</a:t>
            </a:r>
            <a:r>
              <a:rPr lang="pt-BR" sz="1400" b="1" i="0" u="sng" strike="noStrike" baseline="0" dirty="0">
                <a:solidFill>
                  <a:srgbClr val="444444"/>
                </a:solidFill>
                <a:latin typeface="Open Sans SemiCondensed"/>
              </a:rPr>
              <a:t>.</a:t>
            </a:r>
          </a:p>
          <a:p>
            <a:pPr algn="just"/>
            <a:endParaRPr lang="pt-BR" sz="1400" i="0" u="none" strike="noStrike" baseline="0" dirty="0">
              <a:solidFill>
                <a:srgbClr val="444444"/>
              </a:solidFill>
              <a:latin typeface="Open Sans SemiCondensed"/>
            </a:endParaRPr>
          </a:p>
          <a:p>
            <a:pPr algn="just"/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Parágrafo único. As EFPC mencionadas no caput devem constituir Comitê de Auditoria até 31 de dezembro do ano subsequente à publicação de seu enquadramento no </a:t>
            </a:r>
            <a:r>
              <a:rPr lang="pt-BR" sz="1400" b="1" i="0" u="sng" strike="noStrike" baseline="0" dirty="0">
                <a:solidFill>
                  <a:srgbClr val="444444"/>
                </a:solidFill>
                <a:highlight>
                  <a:srgbClr val="FFFF00"/>
                </a:highlight>
                <a:latin typeface="Open Sans SemiCondensed"/>
              </a:rPr>
              <a:t>segmento S1 </a:t>
            </a:r>
            <a:r>
              <a:rPr lang="pt-BR" sz="1400" i="0" u="none" strike="noStrike" baseline="0" dirty="0">
                <a:solidFill>
                  <a:srgbClr val="444444"/>
                </a:solidFill>
                <a:latin typeface="Open Sans SemiCondensed"/>
              </a:rPr>
              <a:t>pela Previc.</a:t>
            </a:r>
          </a:p>
        </p:txBody>
      </p:sp>
    </p:spTree>
    <p:extLst>
      <p:ext uri="{BB962C8B-B14F-4D97-AF65-F5344CB8AC3E}">
        <p14:creationId xmlns:p14="http://schemas.microsoft.com/office/powerpoint/2010/main" val="16940492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1232</Words>
  <Application>Microsoft Office PowerPoint</Application>
  <PresentationFormat>Apresentação na tela (16:9)</PresentationFormat>
  <Paragraphs>148</Paragraphs>
  <Slides>15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Open Sans SemiCondensed</vt:lpstr>
      <vt:lpstr>Source Sans Pro</vt:lpstr>
      <vt:lpstr>Wingdings</vt:lpstr>
      <vt:lpstr>Simple Light</vt:lpstr>
      <vt:lpstr>Personalizar design</vt:lpstr>
      <vt:lpstr>Apresentação do PowerPoint</vt:lpstr>
      <vt:lpstr>Apresentação do PowerPoint</vt:lpstr>
      <vt:lpstr>PREVIC – A questão do Porte e Complexidade</vt:lpstr>
      <vt:lpstr>Apresentação do PowerPoint</vt:lpstr>
      <vt:lpstr>PREVIC – Metodologia da Supervisão Baseada em Riscos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Alcinei Cardoso Rodrigues - PREVICDF</dc:creator>
  <cp:lastModifiedBy>Alcinei Cardoso Rodrigues - PREVICDF</cp:lastModifiedBy>
  <cp:revision>47</cp:revision>
  <dcterms:modified xsi:type="dcterms:W3CDTF">2023-11-21T21:42:34Z</dcterms:modified>
</cp:coreProperties>
</file>