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4"/>
  </p:notesMasterIdLst>
  <p:sldIdLst>
    <p:sldId id="333" r:id="rId3"/>
    <p:sldId id="256" r:id="rId4"/>
    <p:sldId id="323" r:id="rId5"/>
    <p:sldId id="2141411745" r:id="rId6"/>
    <p:sldId id="2141411740" r:id="rId7"/>
    <p:sldId id="2141411741" r:id="rId8"/>
    <p:sldId id="2141411742" r:id="rId9"/>
    <p:sldId id="322" r:id="rId10"/>
    <p:sldId id="298" r:id="rId11"/>
    <p:sldId id="2141411743" r:id="rId12"/>
    <p:sldId id="825" r:id="rId13"/>
    <p:sldId id="823" r:id="rId14"/>
    <p:sldId id="827" r:id="rId15"/>
    <p:sldId id="843" r:id="rId16"/>
    <p:sldId id="831" r:id="rId17"/>
    <p:sldId id="820" r:id="rId18"/>
    <p:sldId id="2141411744" r:id="rId19"/>
    <p:sldId id="2141411756" r:id="rId20"/>
    <p:sldId id="2141411710" r:id="rId21"/>
    <p:sldId id="2141411730" r:id="rId22"/>
    <p:sldId id="837" r:id="rId23"/>
    <p:sldId id="2141411746" r:id="rId24"/>
    <p:sldId id="2141411747" r:id="rId25"/>
    <p:sldId id="2141411748" r:id="rId26"/>
    <p:sldId id="2141411749" r:id="rId27"/>
    <p:sldId id="848" r:id="rId28"/>
    <p:sldId id="2141411723" r:id="rId29"/>
    <p:sldId id="389" r:id="rId30"/>
    <p:sldId id="338" r:id="rId31"/>
    <p:sldId id="260" r:id="rId32"/>
    <p:sldId id="296" r:id="rId33"/>
    <p:sldId id="2141411750" r:id="rId34"/>
    <p:sldId id="2141411738" r:id="rId35"/>
    <p:sldId id="2141411751" r:id="rId36"/>
    <p:sldId id="2141411752" r:id="rId37"/>
    <p:sldId id="2141411733" r:id="rId38"/>
    <p:sldId id="2141411732" r:id="rId39"/>
    <p:sldId id="2141411755" r:id="rId40"/>
    <p:sldId id="2141411753" r:id="rId41"/>
    <p:sldId id="2141411754" r:id="rId42"/>
    <p:sldId id="2141411727" r:id="rId43"/>
  </p:sldIdLst>
  <p:sldSz cx="9144000" cy="5143500" type="screen16x9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567B"/>
    <a:srgbClr val="092F47"/>
    <a:srgbClr val="0E4C73"/>
    <a:srgbClr val="206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7" autoAdjust="0"/>
  </p:normalViewPr>
  <p:slideViewPr>
    <p:cSldViewPr snapToGrid="0">
      <p:cViewPr>
        <p:scale>
          <a:sx n="100" d="100"/>
          <a:sy n="100" d="100"/>
        </p:scale>
        <p:origin x="1950" y="8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76224846894139"/>
          <c:y val="0.22666375036453776"/>
          <c:w val="0.46436461067366569"/>
          <c:h val="0.77333624963546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B-48A2-9806-038CE56A16D1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B-48A2-9806-038CE56A16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7B-48A2-9806-038CE56A16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7B-48A2-9806-038CE56A16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7B-48A2-9806-038CE56A16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7B-48A2-9806-038CE56A16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7B-48A2-9806-038CE56A16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7B-48A2-9806-038CE56A16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C7B-48A2-9806-038CE56A16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3EF6D8A-ABB0-4010-86E7-E77CFE953C0B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7B-48A2-9806-038CE56A16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C7B-48A2-9806-038CE56A16D1}"/>
                </c:ext>
              </c:extLst>
            </c:dLbl>
            <c:dLbl>
              <c:idx val="6"/>
              <c:layout>
                <c:manualLayout>
                  <c:x val="7.8250775491872107E-2"/>
                  <c:y val="-2.0447557817525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7B-48A2-9806-038CE56A16D1}"/>
                </c:ext>
              </c:extLst>
            </c:dLbl>
            <c:dLbl>
              <c:idx val="7"/>
              <c:layout>
                <c:manualLayout>
                  <c:x val="0.20337512528147383"/>
                  <c:y val="-1.02719198183796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7B-48A2-9806-038CE56A16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Planilha1!$D$7:$D$14</c:f>
              <c:strCache>
                <c:ptCount val="8"/>
                <c:pt idx="0">
                  <c:v>Títulos Públicos</c:v>
                </c:pt>
                <c:pt idx="1">
                  <c:v>Operações Compromissadas</c:v>
                </c:pt>
                <c:pt idx="2">
                  <c:v>Títulos Privados</c:v>
                </c:pt>
                <c:pt idx="3">
                  <c:v>Ações</c:v>
                </c:pt>
                <c:pt idx="4">
                  <c:v>FIP e Multimercados</c:v>
                </c:pt>
                <c:pt idx="5">
                  <c:v>Imóveis</c:v>
                </c:pt>
                <c:pt idx="6">
                  <c:v>Operações com Participantes</c:v>
                </c:pt>
                <c:pt idx="7">
                  <c:v>Investimento no Exterior</c:v>
                </c:pt>
              </c:strCache>
            </c:strRef>
          </c:cat>
          <c:val>
            <c:numRef>
              <c:f>Planilha1!$P$7:$P$14</c:f>
              <c:numCache>
                <c:formatCode>0%</c:formatCode>
                <c:ptCount val="8"/>
                <c:pt idx="0">
                  <c:v>0.67047730688608509</c:v>
                </c:pt>
                <c:pt idx="1">
                  <c:v>9.5070797961851319E-2</c:v>
                </c:pt>
                <c:pt idx="2">
                  <c:v>6.1240190733213871E-2</c:v>
                </c:pt>
                <c:pt idx="3">
                  <c:v>8.9265570732977501E-2</c:v>
                </c:pt>
                <c:pt idx="4">
                  <c:v>1.7722786939236013E-2</c:v>
                </c:pt>
                <c:pt idx="5">
                  <c:v>2.5650729832673407E-2</c:v>
                </c:pt>
                <c:pt idx="6">
                  <c:v>2.0939549172720302E-2</c:v>
                </c:pt>
                <c:pt idx="7">
                  <c:v>1.7171218640949979E-2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7B-48A2-9806-038CE56A16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ptos" panose="020B0004020202020204" pitchFamily="34" charset="0"/>
          <a:ea typeface="Source Sans Pro" panose="020B05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00341434596507E-2"/>
          <c:y val="7.6042285170351498E-2"/>
          <c:w val="0.85464256386575854"/>
          <c:h val="0.66028982065496555"/>
        </c:manualLayout>
      </c:layout>
      <c:lineChart>
        <c:grouping val="standard"/>
        <c:varyColors val="0"/>
        <c:ser>
          <c:idx val="0"/>
          <c:order val="0"/>
          <c:tx>
            <c:v>Brasil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4.9691689801778412E-3"/>
                  <c:y val="2.9894326302717846E-2"/>
                </c:manualLayout>
              </c:layout>
              <c:tx>
                <c:rich>
                  <a:bodyPr/>
                  <a:lstStyle/>
                  <a:p>
                    <a:fld id="{1C10A872-039A-4AC8-B5AA-E5A55B0A9747}" type="VALUE">
                      <a:rPr lang="en-US"/>
                      <a:pPr/>
                      <a:t>[VALOR]</a:t>
                    </a:fld>
                    <a:r>
                      <a:rPr lang="en-US"/>
                      <a:t>, Brasil</a:t>
                    </a:r>
                  </a:p>
                  <a:p>
                    <a:r>
                      <a:rPr lang="en-US"/>
                      <a:t>2025* (99%)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DB-46C9-871E-927433AFC609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solvência!$E$5:$J$5</c:f>
              <c:numCache>
                <c:formatCode>General</c:formatCode>
                <c:ptCount val="6"/>
                <c:pt idx="0">
                  <c:v>2003</c:v>
                </c:pt>
                <c:pt idx="1">
                  <c:v>2008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solvência!$E$6:$J$6</c:f>
              <c:numCache>
                <c:formatCode>0%</c:formatCode>
                <c:ptCount val="6"/>
                <c:pt idx="0">
                  <c:v>1.31</c:v>
                </c:pt>
                <c:pt idx="1">
                  <c:v>1.1725466858000162</c:v>
                </c:pt>
                <c:pt idx="2">
                  <c:v>0.99</c:v>
                </c:pt>
                <c:pt idx="3">
                  <c:v>1.012378976834426</c:v>
                </c:pt>
                <c:pt idx="4">
                  <c:v>0.97890829594932105</c:v>
                </c:pt>
                <c:pt idx="5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DB-46C9-871E-927433AFC609}"/>
            </c:ext>
          </c:extLst>
        </c:ser>
        <c:ser>
          <c:idx val="6"/>
          <c:order val="1"/>
          <c:tx>
            <c:v>Alemanha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solvência!$E$7:$J$7</c:f>
              <c:numCache>
                <c:formatCode>0%</c:formatCode>
                <c:ptCount val="6"/>
                <c:pt idx="0">
                  <c:v>1.05</c:v>
                </c:pt>
                <c:pt idx="1">
                  <c:v>1.05</c:v>
                </c:pt>
                <c:pt idx="2">
                  <c:v>1.23</c:v>
                </c:pt>
                <c:pt idx="3">
                  <c:v>1.33</c:v>
                </c:pt>
                <c:pt idx="4">
                  <c:v>1.1599999999999999</c:v>
                </c:pt>
                <c:pt idx="5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DB-46C9-871E-927433AFC609}"/>
            </c:ext>
          </c:extLst>
        </c:ser>
        <c:ser>
          <c:idx val="7"/>
          <c:order val="2"/>
          <c:tx>
            <c:v>México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solvência!$E$8:$J$8</c:f>
              <c:numCache>
                <c:formatCode>0%</c:formatCode>
                <c:ptCount val="6"/>
                <c:pt idx="0">
                  <c:v>0.89</c:v>
                </c:pt>
                <c:pt idx="1">
                  <c:v>0.84</c:v>
                </c:pt>
                <c:pt idx="2">
                  <c:v>0.67</c:v>
                </c:pt>
                <c:pt idx="3">
                  <c:v>0.6</c:v>
                </c:pt>
                <c:pt idx="4">
                  <c:v>0.65</c:v>
                </c:pt>
                <c:pt idx="5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DB-46C9-871E-927433AFC609}"/>
            </c:ext>
          </c:extLst>
        </c:ser>
        <c:ser>
          <c:idx val="8"/>
          <c:order val="3"/>
          <c:tx>
            <c:v>Holanda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tx>
                <c:rich>
                  <a:bodyPr/>
                  <a:lstStyle/>
                  <a:p>
                    <a:fld id="{C6373C41-65EF-4EB2-A782-9CD2828AB829}" type="VALUE">
                      <a:rPr lang="en-US"/>
                      <a:pPr/>
                      <a:t>[VALOR]</a:t>
                    </a:fld>
                    <a:r>
                      <a:rPr lang="en-US"/>
                      <a:t>, Holanda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7DB-46C9-871E-927433AFC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solvência!$E$9:$J$9</c:f>
              <c:numCache>
                <c:formatCode>0%</c:formatCode>
                <c:ptCount val="6"/>
                <c:pt idx="0">
                  <c:v>1.03</c:v>
                </c:pt>
                <c:pt idx="1">
                  <c:v>1.1000000000000001</c:v>
                </c:pt>
                <c:pt idx="2">
                  <c:v>1.04</c:v>
                </c:pt>
                <c:pt idx="3">
                  <c:v>1.01</c:v>
                </c:pt>
                <c:pt idx="4">
                  <c:v>1.1599999999999999</c:v>
                </c:pt>
                <c:pt idx="5">
                  <c:v>1.1599999999999999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DB-46C9-871E-927433AFC609}"/>
            </c:ext>
          </c:extLst>
        </c:ser>
        <c:ser>
          <c:idx val="9"/>
          <c:order val="4"/>
          <c:tx>
            <c:v>Suíça</c:v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solvência!$E$10:$J$10</c:f>
              <c:numCache>
                <c:formatCode>0%</c:formatCode>
                <c:ptCount val="6"/>
                <c:pt idx="0">
                  <c:v>0.98</c:v>
                </c:pt>
                <c:pt idx="1">
                  <c:v>0.94</c:v>
                </c:pt>
                <c:pt idx="2">
                  <c:v>1.05</c:v>
                </c:pt>
                <c:pt idx="3">
                  <c:v>1.1200000000000001</c:v>
                </c:pt>
                <c:pt idx="4">
                  <c:v>1.06</c:v>
                </c:pt>
                <c:pt idx="5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7DB-46C9-871E-927433AFC609}"/>
            </c:ext>
          </c:extLst>
        </c:ser>
        <c:ser>
          <c:idx val="10"/>
          <c:order val="5"/>
          <c:tx>
            <c:v>Reino Unido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tx>
                <c:rich>
                  <a:bodyPr/>
                  <a:lstStyle/>
                  <a:p>
                    <a:fld id="{8BA84B79-BB41-425B-B73D-23E507BB3744}" type="VALUE">
                      <a:rPr lang="en-US"/>
                      <a:pPr/>
                      <a:t>[VALOR]</a:t>
                    </a:fld>
                    <a:r>
                      <a:rPr lang="en-US"/>
                      <a:t>, 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DB-46C9-871E-927433AFC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solvência!$E$11:$J$11</c:f>
              <c:numCache>
                <c:formatCode>0%</c:formatCode>
                <c:ptCount val="6"/>
                <c:pt idx="0">
                  <c:v>1.05</c:v>
                </c:pt>
                <c:pt idx="1">
                  <c:v>0.99</c:v>
                </c:pt>
                <c:pt idx="2">
                  <c:v>0.95</c:v>
                </c:pt>
                <c:pt idx="3">
                  <c:v>0.94</c:v>
                </c:pt>
                <c:pt idx="4">
                  <c:v>1.1299999999999999</c:v>
                </c:pt>
                <c:pt idx="5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7DB-46C9-871E-927433AFC609}"/>
            </c:ext>
          </c:extLst>
        </c:ser>
        <c:ser>
          <c:idx val="11"/>
          <c:order val="6"/>
          <c:tx>
            <c:v>USA</c:v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tx>
                <c:rich>
                  <a:bodyPr/>
                  <a:lstStyle/>
                  <a:p>
                    <a:fld id="{F3852C9B-313B-47C7-BE41-41A44CE4935A}" type="VALUE">
                      <a:rPr lang="en-US"/>
                      <a:pPr/>
                      <a:t>[VALOR]</a:t>
                    </a:fld>
                    <a:r>
                      <a:rPr lang="en-US"/>
                      <a:t>, 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7DB-46C9-871E-927433AFC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solvência!$E$12:$J$12</c:f>
              <c:numCache>
                <c:formatCode>0%</c:formatCode>
                <c:ptCount val="6"/>
                <c:pt idx="0">
                  <c:v>0.66</c:v>
                </c:pt>
                <c:pt idx="1">
                  <c:v>0.52</c:v>
                </c:pt>
                <c:pt idx="2">
                  <c:v>0.56000000000000005</c:v>
                </c:pt>
                <c:pt idx="3">
                  <c:v>0.65</c:v>
                </c:pt>
                <c:pt idx="4">
                  <c:v>0.68</c:v>
                </c:pt>
                <c:pt idx="5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7DB-46C9-871E-927433AFC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085568"/>
        <c:axId val="1436086048"/>
      </c:lineChart>
      <c:catAx>
        <c:axId val="143608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1436086048"/>
        <c:crosses val="autoZero"/>
        <c:auto val="1"/>
        <c:lblAlgn val="ctr"/>
        <c:lblOffset val="100"/>
        <c:noMultiLvlLbl val="0"/>
      </c:catAx>
      <c:valAx>
        <c:axId val="143608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pt-BR"/>
          </a:p>
        </c:txPr>
        <c:crossAx val="14360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68730258639372"/>
          <c:y val="0.82437044065753917"/>
          <c:w val="0.7182554225893466"/>
          <c:h val="5.6052254131589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Plano 1 da Previ-BB: resultado </a:t>
            </a:r>
            <a:r>
              <a:rPr lang="pt-BR" sz="1800" b="1" dirty="0">
                <a:solidFill>
                  <a:srgbClr val="FF0000"/>
                </a:solidFill>
              </a:rPr>
              <a:t>acumulado </a:t>
            </a:r>
            <a:r>
              <a:rPr lang="pt-BR" sz="1800" b="1" dirty="0"/>
              <a:t>anual (R$) entre 2005-2025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732489028260807"/>
          <c:y val="0.15562997673398762"/>
          <c:w val="0.85608868005263961"/>
          <c:h val="0.812998174006277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B-4099-84D5-7159CE195E71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B-4099-84D5-7159CE195E71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B-4099-84D5-7159CE195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Resultados_Atuariais_PB_1!$I$3:$I$23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Resultados_Atuariais_PB_1!$H$3:$H$23</c:f>
              <c:numCache>
                <c:formatCode>#,##0_ ;[Red]\-#,##0\ </c:formatCode>
                <c:ptCount val="21"/>
                <c:pt idx="0">
                  <c:v>18870305723.209999</c:v>
                </c:pt>
                <c:pt idx="1">
                  <c:v>34806386436.839996</c:v>
                </c:pt>
                <c:pt idx="2">
                  <c:v>52937840390.120003</c:v>
                </c:pt>
                <c:pt idx="3">
                  <c:v>26312211745.950001</c:v>
                </c:pt>
                <c:pt idx="4">
                  <c:v>44202895964.550003</c:v>
                </c:pt>
                <c:pt idx="5">
                  <c:v>26888082882.439999</c:v>
                </c:pt>
                <c:pt idx="6">
                  <c:v>24663593353.889999</c:v>
                </c:pt>
                <c:pt idx="7">
                  <c:v>27294904736.93</c:v>
                </c:pt>
                <c:pt idx="8">
                  <c:v>24759424231.34</c:v>
                </c:pt>
                <c:pt idx="9">
                  <c:v>12538632964.98</c:v>
                </c:pt>
                <c:pt idx="10">
                  <c:v>-16137921681.32</c:v>
                </c:pt>
                <c:pt idx="11">
                  <c:v>-13943337868.65</c:v>
                </c:pt>
                <c:pt idx="12">
                  <c:v>-4295067340.75</c:v>
                </c:pt>
                <c:pt idx="13">
                  <c:v>6524258738.4399996</c:v>
                </c:pt>
                <c:pt idx="14">
                  <c:v>2376499598.4000001</c:v>
                </c:pt>
                <c:pt idx="15">
                  <c:v>13921148506.379999</c:v>
                </c:pt>
                <c:pt idx="16">
                  <c:v>-926040598.07000005</c:v>
                </c:pt>
                <c:pt idx="17">
                  <c:v>4698649183.0500002</c:v>
                </c:pt>
                <c:pt idx="18">
                  <c:v>14497018204.6</c:v>
                </c:pt>
                <c:pt idx="19">
                  <c:v>-3159505282.5100002</c:v>
                </c:pt>
                <c:pt idx="20">
                  <c:v>-1709100138.8900001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B-4099-84D5-7159CE195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2640"/>
        <c:axId val="22650320"/>
      </c:barChart>
      <c:catAx>
        <c:axId val="2264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50320"/>
        <c:crosses val="autoZero"/>
        <c:auto val="1"/>
        <c:lblAlgn val="ctr"/>
        <c:lblOffset val="100"/>
        <c:noMultiLvlLbl val="0"/>
      </c:catAx>
      <c:valAx>
        <c:axId val="2265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4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/>
              <a:t>Plano 1 da </a:t>
            </a:r>
            <a:r>
              <a:rPr lang="en-US" sz="1700" b="1" dirty="0" err="1"/>
              <a:t>Previ</a:t>
            </a:r>
            <a:r>
              <a:rPr lang="en-US" sz="1700" b="1" dirty="0"/>
              <a:t>-BB: </a:t>
            </a:r>
            <a:r>
              <a:rPr lang="en-US" sz="1700" b="1" dirty="0" err="1"/>
              <a:t>Resultado</a:t>
            </a:r>
            <a:r>
              <a:rPr lang="en-US" sz="1700" b="1" dirty="0"/>
              <a:t> </a:t>
            </a:r>
            <a:r>
              <a:rPr lang="en-US" sz="1700" b="1" dirty="0" err="1"/>
              <a:t>anual</a:t>
            </a:r>
            <a:r>
              <a:rPr lang="en-US" sz="1700" b="1" dirty="0"/>
              <a:t> (</a:t>
            </a:r>
            <a:r>
              <a:rPr lang="en-US" sz="1700" b="1" dirty="0" err="1"/>
              <a:t>déficit</a:t>
            </a:r>
            <a:r>
              <a:rPr lang="en-US" sz="1700" b="1" dirty="0"/>
              <a:t>/</a:t>
            </a:r>
            <a:r>
              <a:rPr lang="en-US" sz="1700" b="1" dirty="0" err="1"/>
              <a:t>superávit</a:t>
            </a:r>
            <a:r>
              <a:rPr lang="en-US" sz="1700" b="1" dirty="0"/>
              <a:t>) entre 2006-2025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24729780280128"/>
          <c:y val="0.15340862395318369"/>
          <c:w val="0.8284016410519548"/>
          <c:h val="0.81521612933103327"/>
        </c:manualLayout>
      </c:layout>
      <c:barChart>
        <c:barDir val="col"/>
        <c:grouping val="clustered"/>
        <c:varyColors val="0"/>
        <c:ser>
          <c:idx val="0"/>
          <c:order val="0"/>
          <c:tx>
            <c:v>resultado anual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5-43AB-A6B6-482638C3F28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5-43AB-A6B6-482638C3F280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5-43AB-A6B6-482638C3F280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5-43AB-A6B6-482638C3F280}"/>
                </c:ext>
              </c:extLst>
            </c:dLbl>
            <c:dLbl>
              <c:idx val="19"/>
              <c:layout>
                <c:manualLayout>
                  <c:x val="0"/>
                  <c:y val="-5.0621718044978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65-43AB-A6B6-482638C3F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Resultados_Atuariais_PB_1!$I$4:$I$23</c:f>
              <c:numCache>
                <c:formatCode>General</c:formatCod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numCache>
            </c:numRef>
          </c:cat>
          <c:val>
            <c:numRef>
              <c:f>Resultados_Atuariais_PB_1!$G$4:$G$23</c:f>
              <c:numCache>
                <c:formatCode>#,##0_ ;[Red]\-#,##0\ </c:formatCode>
                <c:ptCount val="20"/>
                <c:pt idx="0">
                  <c:v>15936080713.629997</c:v>
                </c:pt>
                <c:pt idx="1">
                  <c:v>18131453953.280006</c:v>
                </c:pt>
                <c:pt idx="2">
                  <c:v>-26625628644.170002</c:v>
                </c:pt>
                <c:pt idx="3">
                  <c:v>17890684218.600002</c:v>
                </c:pt>
                <c:pt idx="4">
                  <c:v>-17314813082.110004</c:v>
                </c:pt>
                <c:pt idx="5">
                  <c:v>-2224489528.5499992</c:v>
                </c:pt>
                <c:pt idx="6">
                  <c:v>2631311383.0400009</c:v>
                </c:pt>
                <c:pt idx="7">
                  <c:v>-2535480505.5900002</c:v>
                </c:pt>
                <c:pt idx="8">
                  <c:v>-12220791266.360001</c:v>
                </c:pt>
                <c:pt idx="9">
                  <c:v>-28676554646.299999</c:v>
                </c:pt>
                <c:pt idx="10">
                  <c:v>2194583812.6700001</c:v>
                </c:pt>
                <c:pt idx="11">
                  <c:v>9648270527.8999996</c:v>
                </c:pt>
                <c:pt idx="12">
                  <c:v>10819326079.189999</c:v>
                </c:pt>
                <c:pt idx="13">
                  <c:v>-4147759140.0399995</c:v>
                </c:pt>
                <c:pt idx="14">
                  <c:v>11544648907.98</c:v>
                </c:pt>
                <c:pt idx="15">
                  <c:v>-14847189104.449999</c:v>
                </c:pt>
                <c:pt idx="16">
                  <c:v>5624689781.1199999</c:v>
                </c:pt>
                <c:pt idx="17">
                  <c:v>9798369021.5499992</c:v>
                </c:pt>
                <c:pt idx="18">
                  <c:v>-17656523487.110001</c:v>
                </c:pt>
                <c:pt idx="19">
                  <c:v>1450405143.6200001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5-43AB-A6B6-482638C3F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80822720"/>
        <c:axId val="780823680"/>
      </c:barChart>
      <c:catAx>
        <c:axId val="7808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0823680"/>
        <c:crosses val="autoZero"/>
        <c:auto val="1"/>
        <c:lblAlgn val="ctr"/>
        <c:lblOffset val="100"/>
        <c:noMultiLvlLbl val="0"/>
      </c:catAx>
      <c:valAx>
        <c:axId val="7808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082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792F-0DD4-4A59-92BA-2B02E870F6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4275CE-F52B-4AA7-B194-A8AC9E468630}">
      <dgm:prSet phldrT="[Texto]" custT="1"/>
      <dgm:spPr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pt-BR" sz="1800" b="1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Seguridade Social</a:t>
          </a:r>
        </a:p>
      </dgm:t>
    </dgm:pt>
    <dgm:pt modelId="{032B6993-C613-4D10-B6D0-CC9AF75400C7}" type="parTrans" cxnId="{7B2BB262-6961-4125-88D9-9EECF40980A9}">
      <dgm:prSet/>
      <dgm:spPr/>
      <dgm:t>
        <a:bodyPr/>
        <a:lstStyle/>
        <a:p>
          <a:endParaRPr lang="pt-BR"/>
        </a:p>
      </dgm:t>
    </dgm:pt>
    <dgm:pt modelId="{DA8F88BF-F941-489E-9D00-EF70DB510BA5}" type="sibTrans" cxnId="{7B2BB262-6961-4125-88D9-9EECF40980A9}">
      <dgm:prSet/>
      <dgm:spPr/>
      <dgm:t>
        <a:bodyPr/>
        <a:lstStyle/>
        <a:p>
          <a:endParaRPr lang="pt-BR"/>
        </a:p>
      </dgm:t>
    </dgm:pt>
    <dgm:pt modelId="{26F2C850-9CFF-470F-88D9-238C239C6ECC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Saúde (</a:t>
          </a:r>
          <a:r>
            <a:rPr lang="pt-BR" sz="1400" b="1" kern="1200" dirty="0" err="1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196 a 200)</a:t>
          </a:r>
        </a:p>
      </dgm:t>
    </dgm:pt>
    <dgm:pt modelId="{8386AD22-B77A-4C8B-92FD-E8F399227CDA}" type="parTrans" cxnId="{2D570AAF-22BC-46B6-8BBC-EC773CCB4366}">
      <dgm:prSet/>
      <dgm:spPr/>
      <dgm:t>
        <a:bodyPr/>
        <a:lstStyle/>
        <a:p>
          <a:endParaRPr lang="pt-BR"/>
        </a:p>
      </dgm:t>
    </dgm:pt>
    <dgm:pt modelId="{DE5EB093-77E8-46D3-A235-4E6E2BA15D35}" type="sibTrans" cxnId="{2D570AAF-22BC-46B6-8BBC-EC773CCB4366}">
      <dgm:prSet/>
      <dgm:spPr/>
      <dgm:t>
        <a:bodyPr/>
        <a:lstStyle/>
        <a:p>
          <a:endParaRPr lang="pt-BR"/>
        </a:p>
      </dgm:t>
    </dgm:pt>
    <dgm:pt modelId="{7770CF77-3321-4845-925D-4635626ACD5F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Previdência Social (</a:t>
          </a:r>
          <a:r>
            <a:rPr lang="pt-BR" sz="1400" b="1" kern="1200" dirty="0" err="1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201 e 202)</a:t>
          </a:r>
        </a:p>
      </dgm:t>
    </dgm:pt>
    <dgm:pt modelId="{9F6EDCF5-68B7-4DA6-93E0-7098CB1DD88F}" type="parTrans" cxnId="{C9C13871-76E9-406F-AFC8-6AA81E2AC5D0}">
      <dgm:prSet/>
      <dgm:spPr/>
      <dgm:t>
        <a:bodyPr/>
        <a:lstStyle/>
        <a:p>
          <a:endParaRPr lang="pt-BR"/>
        </a:p>
      </dgm:t>
    </dgm:pt>
    <dgm:pt modelId="{22590D61-AA23-4877-9A1D-2D5CF06E4D47}" type="sibTrans" cxnId="{C9C13871-76E9-406F-AFC8-6AA81E2AC5D0}">
      <dgm:prSet/>
      <dgm:spPr/>
      <dgm:t>
        <a:bodyPr/>
        <a:lstStyle/>
        <a:p>
          <a:endParaRPr lang="pt-BR"/>
        </a:p>
      </dgm:t>
    </dgm:pt>
    <dgm:pt modelId="{E5CB148A-5004-4A16-81CB-1EDA37762FCA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Assistência Social (art. 203)</a:t>
          </a:r>
        </a:p>
      </dgm:t>
    </dgm:pt>
    <dgm:pt modelId="{3D74C97F-E23E-41FA-A6C3-3C9DFFD5353C}" type="parTrans" cxnId="{8FB4ABCE-89CE-4754-90E8-8FE15E7FD0BF}">
      <dgm:prSet/>
      <dgm:spPr/>
      <dgm:t>
        <a:bodyPr/>
        <a:lstStyle/>
        <a:p>
          <a:endParaRPr lang="pt-BR"/>
        </a:p>
      </dgm:t>
    </dgm:pt>
    <dgm:pt modelId="{359C2E53-D921-4457-8919-25B41372E3E3}" type="sibTrans" cxnId="{8FB4ABCE-89CE-4754-90E8-8FE15E7FD0BF}">
      <dgm:prSet/>
      <dgm:spPr/>
      <dgm:t>
        <a:bodyPr/>
        <a:lstStyle/>
        <a:p>
          <a:endParaRPr lang="pt-BR"/>
        </a:p>
      </dgm:t>
    </dgm:pt>
    <dgm:pt modelId="{AC2C1E89-DA5F-41EA-9FAC-478EBBE1E0A9}" type="pres">
      <dgm:prSet presAssocID="{A0D5792F-0DD4-4A59-92BA-2B02E870F6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0E28EA-130C-4F82-AD0A-AF64476EEC66}" type="pres">
      <dgm:prSet presAssocID="{5E4275CE-F52B-4AA7-B194-A8AC9E468630}" presName="hierRoot1" presStyleCnt="0">
        <dgm:presLayoutVars>
          <dgm:hierBranch val="init"/>
        </dgm:presLayoutVars>
      </dgm:prSet>
      <dgm:spPr/>
    </dgm:pt>
    <dgm:pt modelId="{6369901A-9711-4E81-9327-1CA4C43233D1}" type="pres">
      <dgm:prSet presAssocID="{5E4275CE-F52B-4AA7-B194-A8AC9E468630}" presName="rootComposite1" presStyleCnt="0"/>
      <dgm:spPr/>
    </dgm:pt>
    <dgm:pt modelId="{23211552-A927-4AF6-82AF-005B8698E05C}" type="pres">
      <dgm:prSet presAssocID="{5E4275CE-F52B-4AA7-B194-A8AC9E468630}" presName="rootText1" presStyleLbl="node0" presStyleIdx="0" presStyleCnt="1" custScaleX="84580" custScaleY="94223" custLinFactNeighborX="0" custLinFactNeighborY="-49841">
        <dgm:presLayoutVars>
          <dgm:chPref val="3"/>
        </dgm:presLayoutVars>
      </dgm:prSet>
      <dgm:spPr>
        <a:xfrm>
          <a:off x="2156891" y="509621"/>
          <a:ext cx="1782216" cy="891108"/>
        </a:xfrm>
        <a:prstGeom prst="rect">
          <a:avLst/>
        </a:prstGeom>
      </dgm:spPr>
    </dgm:pt>
    <dgm:pt modelId="{589C492B-D945-4C4B-9A99-AF60C3C0571F}" type="pres">
      <dgm:prSet presAssocID="{5E4275CE-F52B-4AA7-B194-A8AC9E468630}" presName="rootConnector1" presStyleLbl="node1" presStyleIdx="0" presStyleCnt="0"/>
      <dgm:spPr/>
    </dgm:pt>
    <dgm:pt modelId="{B7FF039F-8272-4B87-BA64-3B1B760947DA}" type="pres">
      <dgm:prSet presAssocID="{5E4275CE-F52B-4AA7-B194-A8AC9E468630}" presName="hierChild2" presStyleCnt="0"/>
      <dgm:spPr/>
    </dgm:pt>
    <dgm:pt modelId="{47E885FD-D8C9-412F-9FDD-1A5D86631E76}" type="pres">
      <dgm:prSet presAssocID="{8386AD22-B77A-4C8B-92FD-E8F399227CDA}" presName="Name37" presStyleLbl="parChTrans1D2" presStyleIdx="0" presStyleCnt="3"/>
      <dgm:spPr/>
    </dgm:pt>
    <dgm:pt modelId="{F408C4E0-B43D-4BA6-BAEE-5F22BFF9CD87}" type="pres">
      <dgm:prSet presAssocID="{26F2C850-9CFF-470F-88D9-238C239C6ECC}" presName="hierRoot2" presStyleCnt="0">
        <dgm:presLayoutVars>
          <dgm:hierBranch val="init"/>
        </dgm:presLayoutVars>
      </dgm:prSet>
      <dgm:spPr/>
    </dgm:pt>
    <dgm:pt modelId="{AC52306E-4549-4579-BB85-F5B81DAAF8D4}" type="pres">
      <dgm:prSet presAssocID="{26F2C850-9CFF-470F-88D9-238C239C6ECC}" presName="rootComposite" presStyleCnt="0"/>
      <dgm:spPr/>
    </dgm:pt>
    <dgm:pt modelId="{94AF6CCC-6B6F-4B53-AF87-F4FD11D65514}" type="pres">
      <dgm:prSet presAssocID="{26F2C850-9CFF-470F-88D9-238C239C6ECC}" presName="rootText" presStyleLbl="node2" presStyleIdx="0" presStyleCnt="3" custScaleX="90782" custScaleY="78062" custLinFactNeighborX="-25377" custLinFactNeighborY="5430">
        <dgm:presLayoutVars>
          <dgm:chPref val="3"/>
        </dgm:presLayoutVars>
      </dgm:prSet>
      <dgm:spPr>
        <a:xfrm>
          <a:off x="0" y="2032000"/>
          <a:ext cx="1782216" cy="891108"/>
        </a:xfrm>
        <a:prstGeom prst="rect">
          <a:avLst/>
        </a:prstGeom>
      </dgm:spPr>
    </dgm:pt>
    <dgm:pt modelId="{E56C7CAB-8E8B-47D7-927B-A50EC7A9E0CA}" type="pres">
      <dgm:prSet presAssocID="{26F2C850-9CFF-470F-88D9-238C239C6ECC}" presName="rootConnector" presStyleLbl="node2" presStyleIdx="0" presStyleCnt="3"/>
      <dgm:spPr/>
    </dgm:pt>
    <dgm:pt modelId="{970C075A-DB96-4C63-9F87-6E161EA3E64F}" type="pres">
      <dgm:prSet presAssocID="{26F2C850-9CFF-470F-88D9-238C239C6ECC}" presName="hierChild4" presStyleCnt="0"/>
      <dgm:spPr/>
    </dgm:pt>
    <dgm:pt modelId="{5F0142B0-AFD8-4475-8255-DFF70EE05F73}" type="pres">
      <dgm:prSet presAssocID="{26F2C850-9CFF-470F-88D9-238C239C6ECC}" presName="hierChild5" presStyleCnt="0"/>
      <dgm:spPr/>
    </dgm:pt>
    <dgm:pt modelId="{FBDFFE35-1D7B-4010-8A0D-AE6392761587}" type="pres">
      <dgm:prSet presAssocID="{9F6EDCF5-68B7-4DA6-93E0-7098CB1DD88F}" presName="Name37" presStyleLbl="parChTrans1D2" presStyleIdx="1" presStyleCnt="3"/>
      <dgm:spPr/>
    </dgm:pt>
    <dgm:pt modelId="{6D081D3E-8E5C-45CE-8627-8F0103FCC373}" type="pres">
      <dgm:prSet presAssocID="{7770CF77-3321-4845-925D-4635626ACD5F}" presName="hierRoot2" presStyleCnt="0">
        <dgm:presLayoutVars>
          <dgm:hierBranch val="init"/>
        </dgm:presLayoutVars>
      </dgm:prSet>
      <dgm:spPr/>
    </dgm:pt>
    <dgm:pt modelId="{DD68823E-8E8D-48E3-9891-521589B55D81}" type="pres">
      <dgm:prSet presAssocID="{7770CF77-3321-4845-925D-4635626ACD5F}" presName="rootComposite" presStyleCnt="0"/>
      <dgm:spPr/>
    </dgm:pt>
    <dgm:pt modelId="{CDB6364E-B5A5-448C-9A37-A0F2F2DE803E}" type="pres">
      <dgm:prSet presAssocID="{7770CF77-3321-4845-925D-4635626ACD5F}" presName="rootText" presStyleLbl="node2" presStyleIdx="1" presStyleCnt="3" custScaleX="97497" custScaleY="108554" custLinFactNeighborX="-1760" custLinFactNeighborY="79191">
        <dgm:presLayoutVars>
          <dgm:chPref val="3"/>
        </dgm:presLayoutVars>
      </dgm:prSet>
      <dgm:spPr>
        <a:xfrm>
          <a:off x="2156891" y="2219132"/>
          <a:ext cx="1782216" cy="891108"/>
        </a:xfrm>
        <a:prstGeom prst="rect">
          <a:avLst/>
        </a:prstGeom>
      </dgm:spPr>
    </dgm:pt>
    <dgm:pt modelId="{74A15F9D-7C20-499C-8497-39A662BAB314}" type="pres">
      <dgm:prSet presAssocID="{7770CF77-3321-4845-925D-4635626ACD5F}" presName="rootConnector" presStyleLbl="node2" presStyleIdx="1" presStyleCnt="3"/>
      <dgm:spPr/>
    </dgm:pt>
    <dgm:pt modelId="{79CA9AD0-9061-48F5-8693-5239BD645C97}" type="pres">
      <dgm:prSet presAssocID="{7770CF77-3321-4845-925D-4635626ACD5F}" presName="hierChild4" presStyleCnt="0"/>
      <dgm:spPr/>
    </dgm:pt>
    <dgm:pt modelId="{CD8621A9-DB33-482A-AFF5-308E414E26DD}" type="pres">
      <dgm:prSet presAssocID="{7770CF77-3321-4845-925D-4635626ACD5F}" presName="hierChild5" presStyleCnt="0"/>
      <dgm:spPr/>
    </dgm:pt>
    <dgm:pt modelId="{7A821908-69A6-405F-B6AB-4730CAB80CC8}" type="pres">
      <dgm:prSet presAssocID="{3D74C97F-E23E-41FA-A6C3-3C9DFFD5353C}" presName="Name37" presStyleLbl="parChTrans1D2" presStyleIdx="2" presStyleCnt="3"/>
      <dgm:spPr/>
    </dgm:pt>
    <dgm:pt modelId="{C3EA6803-1DE3-40D4-AEEC-ECD33AC027A4}" type="pres">
      <dgm:prSet presAssocID="{E5CB148A-5004-4A16-81CB-1EDA37762FCA}" presName="hierRoot2" presStyleCnt="0">
        <dgm:presLayoutVars>
          <dgm:hierBranch val="init"/>
        </dgm:presLayoutVars>
      </dgm:prSet>
      <dgm:spPr/>
    </dgm:pt>
    <dgm:pt modelId="{69F3472D-7ED7-4B6C-BF2C-200D61E4D159}" type="pres">
      <dgm:prSet presAssocID="{E5CB148A-5004-4A16-81CB-1EDA37762FCA}" presName="rootComposite" presStyleCnt="0"/>
      <dgm:spPr/>
    </dgm:pt>
    <dgm:pt modelId="{D547481F-6D99-4091-B621-8EF273037493}" type="pres">
      <dgm:prSet presAssocID="{E5CB148A-5004-4A16-81CB-1EDA37762FCA}" presName="rootText" presStyleLbl="node2" presStyleIdx="2" presStyleCnt="3" custScaleX="87262" custScaleY="97509" custLinFactNeighborX="24115" custLinFactNeighborY="4757">
        <dgm:presLayoutVars>
          <dgm:chPref val="3"/>
        </dgm:presLayoutVars>
      </dgm:prSet>
      <dgm:spPr>
        <a:xfrm>
          <a:off x="4313783" y="2032000"/>
          <a:ext cx="1782216" cy="891108"/>
        </a:xfrm>
        <a:prstGeom prst="rect">
          <a:avLst/>
        </a:prstGeom>
      </dgm:spPr>
    </dgm:pt>
    <dgm:pt modelId="{640598C5-F225-486D-9EF9-0CC19D4D2B1E}" type="pres">
      <dgm:prSet presAssocID="{E5CB148A-5004-4A16-81CB-1EDA37762FCA}" presName="rootConnector" presStyleLbl="node2" presStyleIdx="2" presStyleCnt="3"/>
      <dgm:spPr/>
    </dgm:pt>
    <dgm:pt modelId="{6DCD72F0-2202-4C7F-BC3F-5A00F154E526}" type="pres">
      <dgm:prSet presAssocID="{E5CB148A-5004-4A16-81CB-1EDA37762FCA}" presName="hierChild4" presStyleCnt="0"/>
      <dgm:spPr/>
    </dgm:pt>
    <dgm:pt modelId="{05E97D2D-11DB-4317-B4E4-676919827AF3}" type="pres">
      <dgm:prSet presAssocID="{E5CB148A-5004-4A16-81CB-1EDA37762FCA}" presName="hierChild5" presStyleCnt="0"/>
      <dgm:spPr/>
    </dgm:pt>
    <dgm:pt modelId="{7E22FFC0-8F6F-49D0-A36C-12B1E0F19EEA}" type="pres">
      <dgm:prSet presAssocID="{5E4275CE-F52B-4AA7-B194-A8AC9E468630}" presName="hierChild3" presStyleCnt="0"/>
      <dgm:spPr/>
    </dgm:pt>
  </dgm:ptLst>
  <dgm:cxnLst>
    <dgm:cxn modelId="{CC62450D-78D8-4FD1-9FBD-E0398CA432F7}" type="presOf" srcId="{E5CB148A-5004-4A16-81CB-1EDA37762FCA}" destId="{D547481F-6D99-4091-B621-8EF273037493}" srcOrd="0" destOrd="0" presId="urn:microsoft.com/office/officeart/2005/8/layout/orgChart1"/>
    <dgm:cxn modelId="{05E49A37-FD26-46C5-98AF-1E684DBCB13C}" type="presOf" srcId="{9F6EDCF5-68B7-4DA6-93E0-7098CB1DD88F}" destId="{FBDFFE35-1D7B-4010-8A0D-AE6392761587}" srcOrd="0" destOrd="0" presId="urn:microsoft.com/office/officeart/2005/8/layout/orgChart1"/>
    <dgm:cxn modelId="{CCE3C65C-06C3-4A29-A2A5-4E3583514EAD}" type="presOf" srcId="{8386AD22-B77A-4C8B-92FD-E8F399227CDA}" destId="{47E885FD-D8C9-412F-9FDD-1A5D86631E76}" srcOrd="0" destOrd="0" presId="urn:microsoft.com/office/officeart/2005/8/layout/orgChart1"/>
    <dgm:cxn modelId="{7B2BB262-6961-4125-88D9-9EECF40980A9}" srcId="{A0D5792F-0DD4-4A59-92BA-2B02E870F697}" destId="{5E4275CE-F52B-4AA7-B194-A8AC9E468630}" srcOrd="0" destOrd="0" parTransId="{032B6993-C613-4D10-B6D0-CC9AF75400C7}" sibTransId="{DA8F88BF-F941-489E-9D00-EF70DB510BA5}"/>
    <dgm:cxn modelId="{C9C13871-76E9-406F-AFC8-6AA81E2AC5D0}" srcId="{5E4275CE-F52B-4AA7-B194-A8AC9E468630}" destId="{7770CF77-3321-4845-925D-4635626ACD5F}" srcOrd="1" destOrd="0" parTransId="{9F6EDCF5-68B7-4DA6-93E0-7098CB1DD88F}" sibTransId="{22590D61-AA23-4877-9A1D-2D5CF06E4D47}"/>
    <dgm:cxn modelId="{BF072E74-48A7-421F-81C1-B432CD78D2D3}" type="presOf" srcId="{E5CB148A-5004-4A16-81CB-1EDA37762FCA}" destId="{640598C5-F225-486D-9EF9-0CC19D4D2B1E}" srcOrd="1" destOrd="0" presId="urn:microsoft.com/office/officeart/2005/8/layout/orgChart1"/>
    <dgm:cxn modelId="{AF393955-6C82-4241-9AEE-28F6804FEEC7}" type="presOf" srcId="{7770CF77-3321-4845-925D-4635626ACD5F}" destId="{74A15F9D-7C20-499C-8497-39A662BAB314}" srcOrd="1" destOrd="0" presId="urn:microsoft.com/office/officeart/2005/8/layout/orgChart1"/>
    <dgm:cxn modelId="{75ED1F57-6609-4170-BE90-0C12B4DD627D}" type="presOf" srcId="{5E4275CE-F52B-4AA7-B194-A8AC9E468630}" destId="{589C492B-D945-4C4B-9A99-AF60C3C0571F}" srcOrd="1" destOrd="0" presId="urn:microsoft.com/office/officeart/2005/8/layout/orgChart1"/>
    <dgm:cxn modelId="{AA12A6A6-0207-4E33-AB50-E7CF2FBA7E04}" type="presOf" srcId="{26F2C850-9CFF-470F-88D9-238C239C6ECC}" destId="{E56C7CAB-8E8B-47D7-927B-A50EC7A9E0CA}" srcOrd="1" destOrd="0" presId="urn:microsoft.com/office/officeart/2005/8/layout/orgChart1"/>
    <dgm:cxn modelId="{2D570AAF-22BC-46B6-8BBC-EC773CCB4366}" srcId="{5E4275CE-F52B-4AA7-B194-A8AC9E468630}" destId="{26F2C850-9CFF-470F-88D9-238C239C6ECC}" srcOrd="0" destOrd="0" parTransId="{8386AD22-B77A-4C8B-92FD-E8F399227CDA}" sibTransId="{DE5EB093-77E8-46D3-A235-4E6E2BA15D35}"/>
    <dgm:cxn modelId="{550C22C0-208E-49F0-81B8-2F17CF7B3800}" type="presOf" srcId="{A0D5792F-0DD4-4A59-92BA-2B02E870F697}" destId="{AC2C1E89-DA5F-41EA-9FAC-478EBBE1E0A9}" srcOrd="0" destOrd="0" presId="urn:microsoft.com/office/officeart/2005/8/layout/orgChart1"/>
    <dgm:cxn modelId="{8FB4ABCE-89CE-4754-90E8-8FE15E7FD0BF}" srcId="{5E4275CE-F52B-4AA7-B194-A8AC9E468630}" destId="{E5CB148A-5004-4A16-81CB-1EDA37762FCA}" srcOrd="2" destOrd="0" parTransId="{3D74C97F-E23E-41FA-A6C3-3C9DFFD5353C}" sibTransId="{359C2E53-D921-4457-8919-25B41372E3E3}"/>
    <dgm:cxn modelId="{17F5CED6-2A33-4973-96F2-046A0FC004EC}" type="presOf" srcId="{5E4275CE-F52B-4AA7-B194-A8AC9E468630}" destId="{23211552-A927-4AF6-82AF-005B8698E05C}" srcOrd="0" destOrd="0" presId="urn:microsoft.com/office/officeart/2005/8/layout/orgChart1"/>
    <dgm:cxn modelId="{7296CEDC-FA39-4E05-BC58-340B3CEC0802}" type="presOf" srcId="{3D74C97F-E23E-41FA-A6C3-3C9DFFD5353C}" destId="{7A821908-69A6-405F-B6AB-4730CAB80CC8}" srcOrd="0" destOrd="0" presId="urn:microsoft.com/office/officeart/2005/8/layout/orgChart1"/>
    <dgm:cxn modelId="{E8A567F4-3892-42E1-9168-21D91C7CE0C2}" type="presOf" srcId="{7770CF77-3321-4845-925D-4635626ACD5F}" destId="{CDB6364E-B5A5-448C-9A37-A0F2F2DE803E}" srcOrd="0" destOrd="0" presId="urn:microsoft.com/office/officeart/2005/8/layout/orgChart1"/>
    <dgm:cxn modelId="{5A964BFD-4873-4C2E-B163-A61F1902A396}" type="presOf" srcId="{26F2C850-9CFF-470F-88D9-238C239C6ECC}" destId="{94AF6CCC-6B6F-4B53-AF87-F4FD11D65514}" srcOrd="0" destOrd="0" presId="urn:microsoft.com/office/officeart/2005/8/layout/orgChart1"/>
    <dgm:cxn modelId="{CF3F70B9-1476-44A5-959C-FCD29C0D8EA2}" type="presParOf" srcId="{AC2C1E89-DA5F-41EA-9FAC-478EBBE1E0A9}" destId="{CB0E28EA-130C-4F82-AD0A-AF64476EEC66}" srcOrd="0" destOrd="0" presId="urn:microsoft.com/office/officeart/2005/8/layout/orgChart1"/>
    <dgm:cxn modelId="{AD8CB73B-86DB-47C6-AC88-5CE0140CA870}" type="presParOf" srcId="{CB0E28EA-130C-4F82-AD0A-AF64476EEC66}" destId="{6369901A-9711-4E81-9327-1CA4C43233D1}" srcOrd="0" destOrd="0" presId="urn:microsoft.com/office/officeart/2005/8/layout/orgChart1"/>
    <dgm:cxn modelId="{C50F652B-844D-4822-8264-7C6CF26DDD76}" type="presParOf" srcId="{6369901A-9711-4E81-9327-1CA4C43233D1}" destId="{23211552-A927-4AF6-82AF-005B8698E05C}" srcOrd="0" destOrd="0" presId="urn:microsoft.com/office/officeart/2005/8/layout/orgChart1"/>
    <dgm:cxn modelId="{04C4D80D-3183-4214-921A-374F32AFD9AE}" type="presParOf" srcId="{6369901A-9711-4E81-9327-1CA4C43233D1}" destId="{589C492B-D945-4C4B-9A99-AF60C3C0571F}" srcOrd="1" destOrd="0" presId="urn:microsoft.com/office/officeart/2005/8/layout/orgChart1"/>
    <dgm:cxn modelId="{02E14F4B-1CFF-4370-9804-4DB2D1200FFC}" type="presParOf" srcId="{CB0E28EA-130C-4F82-AD0A-AF64476EEC66}" destId="{B7FF039F-8272-4B87-BA64-3B1B760947DA}" srcOrd="1" destOrd="0" presId="urn:microsoft.com/office/officeart/2005/8/layout/orgChart1"/>
    <dgm:cxn modelId="{E8B7EB37-42CB-475D-878B-F81D5FA8FE18}" type="presParOf" srcId="{B7FF039F-8272-4B87-BA64-3B1B760947DA}" destId="{47E885FD-D8C9-412F-9FDD-1A5D86631E76}" srcOrd="0" destOrd="0" presId="urn:microsoft.com/office/officeart/2005/8/layout/orgChart1"/>
    <dgm:cxn modelId="{053BD677-2357-459F-9A1C-6830740665A8}" type="presParOf" srcId="{B7FF039F-8272-4B87-BA64-3B1B760947DA}" destId="{F408C4E0-B43D-4BA6-BAEE-5F22BFF9CD87}" srcOrd="1" destOrd="0" presId="urn:microsoft.com/office/officeart/2005/8/layout/orgChart1"/>
    <dgm:cxn modelId="{80CA58DE-4B76-49BE-B834-6ED1A4C051C9}" type="presParOf" srcId="{F408C4E0-B43D-4BA6-BAEE-5F22BFF9CD87}" destId="{AC52306E-4549-4579-BB85-F5B81DAAF8D4}" srcOrd="0" destOrd="0" presId="urn:microsoft.com/office/officeart/2005/8/layout/orgChart1"/>
    <dgm:cxn modelId="{AE59828D-45E1-4C03-B7EF-0113AF5363D7}" type="presParOf" srcId="{AC52306E-4549-4579-BB85-F5B81DAAF8D4}" destId="{94AF6CCC-6B6F-4B53-AF87-F4FD11D65514}" srcOrd="0" destOrd="0" presId="urn:microsoft.com/office/officeart/2005/8/layout/orgChart1"/>
    <dgm:cxn modelId="{34C0D571-5F93-45A8-8EBE-2A25BD24D816}" type="presParOf" srcId="{AC52306E-4549-4579-BB85-F5B81DAAF8D4}" destId="{E56C7CAB-8E8B-47D7-927B-A50EC7A9E0CA}" srcOrd="1" destOrd="0" presId="urn:microsoft.com/office/officeart/2005/8/layout/orgChart1"/>
    <dgm:cxn modelId="{252B9E8F-E071-4564-93BA-7DCE4B2F6092}" type="presParOf" srcId="{F408C4E0-B43D-4BA6-BAEE-5F22BFF9CD87}" destId="{970C075A-DB96-4C63-9F87-6E161EA3E64F}" srcOrd="1" destOrd="0" presId="urn:microsoft.com/office/officeart/2005/8/layout/orgChart1"/>
    <dgm:cxn modelId="{A02286FF-7CC5-4E08-88F4-3B40D42092F7}" type="presParOf" srcId="{F408C4E0-B43D-4BA6-BAEE-5F22BFF9CD87}" destId="{5F0142B0-AFD8-4475-8255-DFF70EE05F73}" srcOrd="2" destOrd="0" presId="urn:microsoft.com/office/officeart/2005/8/layout/orgChart1"/>
    <dgm:cxn modelId="{1A9CF1C1-6D53-453E-855E-46B68EE46E73}" type="presParOf" srcId="{B7FF039F-8272-4B87-BA64-3B1B760947DA}" destId="{FBDFFE35-1D7B-4010-8A0D-AE6392761587}" srcOrd="2" destOrd="0" presId="urn:microsoft.com/office/officeart/2005/8/layout/orgChart1"/>
    <dgm:cxn modelId="{54C13D9B-C2FD-4F36-B51C-8AA209D25F06}" type="presParOf" srcId="{B7FF039F-8272-4B87-BA64-3B1B760947DA}" destId="{6D081D3E-8E5C-45CE-8627-8F0103FCC373}" srcOrd="3" destOrd="0" presId="urn:microsoft.com/office/officeart/2005/8/layout/orgChart1"/>
    <dgm:cxn modelId="{18BCA05A-B35E-4880-8725-2906D529D4D9}" type="presParOf" srcId="{6D081D3E-8E5C-45CE-8627-8F0103FCC373}" destId="{DD68823E-8E8D-48E3-9891-521589B55D81}" srcOrd="0" destOrd="0" presId="urn:microsoft.com/office/officeart/2005/8/layout/orgChart1"/>
    <dgm:cxn modelId="{9C9CFA76-1454-467E-BEBA-58A9A131A5B0}" type="presParOf" srcId="{DD68823E-8E8D-48E3-9891-521589B55D81}" destId="{CDB6364E-B5A5-448C-9A37-A0F2F2DE803E}" srcOrd="0" destOrd="0" presId="urn:microsoft.com/office/officeart/2005/8/layout/orgChart1"/>
    <dgm:cxn modelId="{4AF8BBF3-FFBF-408D-9AA1-0FE969007DC4}" type="presParOf" srcId="{DD68823E-8E8D-48E3-9891-521589B55D81}" destId="{74A15F9D-7C20-499C-8497-39A662BAB314}" srcOrd="1" destOrd="0" presId="urn:microsoft.com/office/officeart/2005/8/layout/orgChart1"/>
    <dgm:cxn modelId="{A3F668D7-FD54-487F-B6BC-6526C6326BF6}" type="presParOf" srcId="{6D081D3E-8E5C-45CE-8627-8F0103FCC373}" destId="{79CA9AD0-9061-48F5-8693-5239BD645C97}" srcOrd="1" destOrd="0" presId="urn:microsoft.com/office/officeart/2005/8/layout/orgChart1"/>
    <dgm:cxn modelId="{B0184118-19ED-44C6-BB73-302D685DFCFF}" type="presParOf" srcId="{6D081D3E-8E5C-45CE-8627-8F0103FCC373}" destId="{CD8621A9-DB33-482A-AFF5-308E414E26DD}" srcOrd="2" destOrd="0" presId="urn:microsoft.com/office/officeart/2005/8/layout/orgChart1"/>
    <dgm:cxn modelId="{9F702CC3-48ED-4F4D-8FD7-1708EDF040CD}" type="presParOf" srcId="{B7FF039F-8272-4B87-BA64-3B1B760947DA}" destId="{7A821908-69A6-405F-B6AB-4730CAB80CC8}" srcOrd="4" destOrd="0" presId="urn:microsoft.com/office/officeart/2005/8/layout/orgChart1"/>
    <dgm:cxn modelId="{30F96233-84E8-4D69-B6DE-72224771DC71}" type="presParOf" srcId="{B7FF039F-8272-4B87-BA64-3B1B760947DA}" destId="{C3EA6803-1DE3-40D4-AEEC-ECD33AC027A4}" srcOrd="5" destOrd="0" presId="urn:microsoft.com/office/officeart/2005/8/layout/orgChart1"/>
    <dgm:cxn modelId="{9E1F795D-DBED-4FDB-8CDF-865FF3B6B381}" type="presParOf" srcId="{C3EA6803-1DE3-40D4-AEEC-ECD33AC027A4}" destId="{69F3472D-7ED7-4B6C-BF2C-200D61E4D159}" srcOrd="0" destOrd="0" presId="urn:microsoft.com/office/officeart/2005/8/layout/orgChart1"/>
    <dgm:cxn modelId="{2F5BB72A-F319-4CFC-B1DD-8EA43535C7D8}" type="presParOf" srcId="{69F3472D-7ED7-4B6C-BF2C-200D61E4D159}" destId="{D547481F-6D99-4091-B621-8EF273037493}" srcOrd="0" destOrd="0" presId="urn:microsoft.com/office/officeart/2005/8/layout/orgChart1"/>
    <dgm:cxn modelId="{444249E3-AA98-4EDA-9427-CFD98A97A52A}" type="presParOf" srcId="{69F3472D-7ED7-4B6C-BF2C-200D61E4D159}" destId="{640598C5-F225-486D-9EF9-0CC19D4D2B1E}" srcOrd="1" destOrd="0" presId="urn:microsoft.com/office/officeart/2005/8/layout/orgChart1"/>
    <dgm:cxn modelId="{2304C479-EEB6-4F5A-86E6-FE87ECECC957}" type="presParOf" srcId="{C3EA6803-1DE3-40D4-AEEC-ECD33AC027A4}" destId="{6DCD72F0-2202-4C7F-BC3F-5A00F154E526}" srcOrd="1" destOrd="0" presId="urn:microsoft.com/office/officeart/2005/8/layout/orgChart1"/>
    <dgm:cxn modelId="{5E993C81-DD56-4970-97B3-096C66D850BF}" type="presParOf" srcId="{C3EA6803-1DE3-40D4-AEEC-ECD33AC027A4}" destId="{05E97D2D-11DB-4317-B4E4-676919827AF3}" srcOrd="2" destOrd="0" presId="urn:microsoft.com/office/officeart/2005/8/layout/orgChart1"/>
    <dgm:cxn modelId="{47752A57-736B-45D3-9864-4B2F78534E9F}" type="presParOf" srcId="{CB0E28EA-130C-4F82-AD0A-AF64476EEC66}" destId="{7E22FFC0-8F6F-49D0-A36C-12B1E0F19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5792F-0DD4-4A59-92BA-2B02E870F6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4275CE-F52B-4AA7-B194-A8AC9E468630}">
      <dgm:prSet phldrT="[Texto]" custT="1"/>
      <dgm:spPr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pt-BR" sz="1400" b="1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Regimes de Previdência</a:t>
          </a:r>
        </a:p>
      </dgm:t>
    </dgm:pt>
    <dgm:pt modelId="{032B6993-C613-4D10-B6D0-CC9AF75400C7}" type="parTrans" cxnId="{7B2BB262-6961-4125-88D9-9EECF40980A9}">
      <dgm:prSet/>
      <dgm:spPr/>
      <dgm:t>
        <a:bodyPr/>
        <a:lstStyle/>
        <a:p>
          <a:endParaRPr lang="pt-BR"/>
        </a:p>
      </dgm:t>
    </dgm:pt>
    <dgm:pt modelId="{DA8F88BF-F941-489E-9D00-EF70DB510BA5}" type="sibTrans" cxnId="{7B2BB262-6961-4125-88D9-9EECF40980A9}">
      <dgm:prSet/>
      <dgm:spPr/>
      <dgm:t>
        <a:bodyPr/>
        <a:lstStyle/>
        <a:p>
          <a:endParaRPr lang="pt-BR"/>
        </a:p>
      </dgm:t>
    </dgm:pt>
    <dgm:pt modelId="{26F2C850-9CFF-470F-88D9-238C239C6ECC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 Geral</a:t>
          </a:r>
        </a:p>
      </dgm:t>
    </dgm:pt>
    <dgm:pt modelId="{8386AD22-B77A-4C8B-92FD-E8F399227CDA}" type="parTrans" cxnId="{2D570AAF-22BC-46B6-8BBC-EC773CCB4366}">
      <dgm:prSet/>
      <dgm:spPr/>
      <dgm:t>
        <a:bodyPr/>
        <a:lstStyle/>
        <a:p>
          <a:endParaRPr lang="pt-BR"/>
        </a:p>
      </dgm:t>
    </dgm:pt>
    <dgm:pt modelId="{DE5EB093-77E8-46D3-A235-4E6E2BA15D35}" type="sibTrans" cxnId="{2D570AAF-22BC-46B6-8BBC-EC773CCB4366}">
      <dgm:prSet/>
      <dgm:spPr/>
      <dgm:t>
        <a:bodyPr/>
        <a:lstStyle/>
        <a:p>
          <a:endParaRPr lang="pt-BR"/>
        </a:p>
      </dgm:t>
    </dgm:pt>
    <dgm:pt modelId="{7770CF77-3321-4845-925D-4635626ACD5F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Previdência Complementar</a:t>
          </a:r>
        </a:p>
      </dgm:t>
    </dgm:pt>
    <dgm:pt modelId="{9F6EDCF5-68B7-4DA6-93E0-7098CB1DD88F}" type="parTrans" cxnId="{C9C13871-76E9-406F-AFC8-6AA81E2AC5D0}">
      <dgm:prSet/>
      <dgm:spPr/>
      <dgm:t>
        <a:bodyPr/>
        <a:lstStyle/>
        <a:p>
          <a:endParaRPr lang="pt-BR"/>
        </a:p>
      </dgm:t>
    </dgm:pt>
    <dgm:pt modelId="{22590D61-AA23-4877-9A1D-2D5CF06E4D47}" type="sibTrans" cxnId="{C9C13871-76E9-406F-AFC8-6AA81E2AC5D0}">
      <dgm:prSet/>
      <dgm:spPr/>
      <dgm:t>
        <a:bodyPr/>
        <a:lstStyle/>
        <a:p>
          <a:endParaRPr lang="pt-BR"/>
        </a:p>
      </dgm:t>
    </dgm:pt>
    <dgm:pt modelId="{E5CB148A-5004-4A16-81CB-1EDA37762FCA}">
      <dgm:prSet phldrT="[Texto]" custT="1"/>
      <dgm:spPr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Regimes Próprios</a:t>
          </a:r>
        </a:p>
      </dgm:t>
    </dgm:pt>
    <dgm:pt modelId="{3D74C97F-E23E-41FA-A6C3-3C9DFFD5353C}" type="parTrans" cxnId="{8FB4ABCE-89CE-4754-90E8-8FE15E7FD0BF}">
      <dgm:prSet/>
      <dgm:spPr/>
      <dgm:t>
        <a:bodyPr/>
        <a:lstStyle/>
        <a:p>
          <a:endParaRPr lang="pt-BR"/>
        </a:p>
      </dgm:t>
    </dgm:pt>
    <dgm:pt modelId="{359C2E53-D921-4457-8919-25B41372E3E3}" type="sibTrans" cxnId="{8FB4ABCE-89CE-4754-90E8-8FE15E7FD0BF}">
      <dgm:prSet/>
      <dgm:spPr/>
      <dgm:t>
        <a:bodyPr/>
        <a:lstStyle/>
        <a:p>
          <a:endParaRPr lang="pt-BR"/>
        </a:p>
      </dgm:t>
    </dgm:pt>
    <dgm:pt modelId="{AC2C1E89-DA5F-41EA-9FAC-478EBBE1E0A9}" type="pres">
      <dgm:prSet presAssocID="{A0D5792F-0DD4-4A59-92BA-2B02E870F6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0E28EA-130C-4F82-AD0A-AF64476EEC66}" type="pres">
      <dgm:prSet presAssocID="{5E4275CE-F52B-4AA7-B194-A8AC9E468630}" presName="hierRoot1" presStyleCnt="0">
        <dgm:presLayoutVars>
          <dgm:hierBranch val="init"/>
        </dgm:presLayoutVars>
      </dgm:prSet>
      <dgm:spPr/>
    </dgm:pt>
    <dgm:pt modelId="{6369901A-9711-4E81-9327-1CA4C43233D1}" type="pres">
      <dgm:prSet presAssocID="{5E4275CE-F52B-4AA7-B194-A8AC9E468630}" presName="rootComposite1" presStyleCnt="0"/>
      <dgm:spPr/>
    </dgm:pt>
    <dgm:pt modelId="{23211552-A927-4AF6-82AF-005B8698E05C}" type="pres">
      <dgm:prSet presAssocID="{5E4275CE-F52B-4AA7-B194-A8AC9E468630}" presName="rootText1" presStyleLbl="node0" presStyleIdx="0" presStyleCnt="1" custScaleX="84580" custScaleY="94223" custLinFactNeighborX="0" custLinFactNeighborY="-49841">
        <dgm:presLayoutVars>
          <dgm:chPref val="3"/>
        </dgm:presLayoutVars>
      </dgm:prSet>
      <dgm:spPr>
        <a:xfrm>
          <a:off x="2156891" y="509621"/>
          <a:ext cx="1782216" cy="891108"/>
        </a:xfrm>
        <a:prstGeom prst="rect">
          <a:avLst/>
        </a:prstGeom>
      </dgm:spPr>
    </dgm:pt>
    <dgm:pt modelId="{589C492B-D945-4C4B-9A99-AF60C3C0571F}" type="pres">
      <dgm:prSet presAssocID="{5E4275CE-F52B-4AA7-B194-A8AC9E468630}" presName="rootConnector1" presStyleLbl="node1" presStyleIdx="0" presStyleCnt="0"/>
      <dgm:spPr/>
    </dgm:pt>
    <dgm:pt modelId="{B7FF039F-8272-4B87-BA64-3B1B760947DA}" type="pres">
      <dgm:prSet presAssocID="{5E4275CE-F52B-4AA7-B194-A8AC9E468630}" presName="hierChild2" presStyleCnt="0"/>
      <dgm:spPr/>
    </dgm:pt>
    <dgm:pt modelId="{47E885FD-D8C9-412F-9FDD-1A5D86631E76}" type="pres">
      <dgm:prSet presAssocID="{8386AD22-B77A-4C8B-92FD-E8F399227CDA}" presName="Name37" presStyleLbl="parChTrans1D2" presStyleIdx="0" presStyleCnt="3"/>
      <dgm:spPr/>
    </dgm:pt>
    <dgm:pt modelId="{F408C4E0-B43D-4BA6-BAEE-5F22BFF9CD87}" type="pres">
      <dgm:prSet presAssocID="{26F2C850-9CFF-470F-88D9-238C239C6ECC}" presName="hierRoot2" presStyleCnt="0">
        <dgm:presLayoutVars>
          <dgm:hierBranch val="init"/>
        </dgm:presLayoutVars>
      </dgm:prSet>
      <dgm:spPr/>
    </dgm:pt>
    <dgm:pt modelId="{AC52306E-4549-4579-BB85-F5B81DAAF8D4}" type="pres">
      <dgm:prSet presAssocID="{26F2C850-9CFF-470F-88D9-238C239C6ECC}" presName="rootComposite" presStyleCnt="0"/>
      <dgm:spPr/>
    </dgm:pt>
    <dgm:pt modelId="{94AF6CCC-6B6F-4B53-AF87-F4FD11D65514}" type="pres">
      <dgm:prSet presAssocID="{26F2C850-9CFF-470F-88D9-238C239C6ECC}" presName="rootText" presStyleLbl="node2" presStyleIdx="0" presStyleCnt="3" custScaleX="90782" custScaleY="78062" custLinFactNeighborX="-25377" custLinFactNeighborY="5430">
        <dgm:presLayoutVars>
          <dgm:chPref val="3"/>
        </dgm:presLayoutVars>
      </dgm:prSet>
      <dgm:spPr>
        <a:xfrm>
          <a:off x="0" y="2032000"/>
          <a:ext cx="1782216" cy="891108"/>
        </a:xfrm>
        <a:prstGeom prst="rect">
          <a:avLst/>
        </a:prstGeom>
      </dgm:spPr>
    </dgm:pt>
    <dgm:pt modelId="{E56C7CAB-8E8B-47D7-927B-A50EC7A9E0CA}" type="pres">
      <dgm:prSet presAssocID="{26F2C850-9CFF-470F-88D9-238C239C6ECC}" presName="rootConnector" presStyleLbl="node2" presStyleIdx="0" presStyleCnt="3"/>
      <dgm:spPr/>
    </dgm:pt>
    <dgm:pt modelId="{970C075A-DB96-4C63-9F87-6E161EA3E64F}" type="pres">
      <dgm:prSet presAssocID="{26F2C850-9CFF-470F-88D9-238C239C6ECC}" presName="hierChild4" presStyleCnt="0"/>
      <dgm:spPr/>
    </dgm:pt>
    <dgm:pt modelId="{5F0142B0-AFD8-4475-8255-DFF70EE05F73}" type="pres">
      <dgm:prSet presAssocID="{26F2C850-9CFF-470F-88D9-238C239C6ECC}" presName="hierChild5" presStyleCnt="0"/>
      <dgm:spPr/>
    </dgm:pt>
    <dgm:pt modelId="{FBDFFE35-1D7B-4010-8A0D-AE6392761587}" type="pres">
      <dgm:prSet presAssocID="{9F6EDCF5-68B7-4DA6-93E0-7098CB1DD88F}" presName="Name37" presStyleLbl="parChTrans1D2" presStyleIdx="1" presStyleCnt="3"/>
      <dgm:spPr/>
    </dgm:pt>
    <dgm:pt modelId="{6D081D3E-8E5C-45CE-8627-8F0103FCC373}" type="pres">
      <dgm:prSet presAssocID="{7770CF77-3321-4845-925D-4635626ACD5F}" presName="hierRoot2" presStyleCnt="0">
        <dgm:presLayoutVars>
          <dgm:hierBranch val="init"/>
        </dgm:presLayoutVars>
      </dgm:prSet>
      <dgm:spPr/>
    </dgm:pt>
    <dgm:pt modelId="{DD68823E-8E8D-48E3-9891-521589B55D81}" type="pres">
      <dgm:prSet presAssocID="{7770CF77-3321-4845-925D-4635626ACD5F}" presName="rootComposite" presStyleCnt="0"/>
      <dgm:spPr/>
    </dgm:pt>
    <dgm:pt modelId="{CDB6364E-B5A5-448C-9A37-A0F2F2DE803E}" type="pres">
      <dgm:prSet presAssocID="{7770CF77-3321-4845-925D-4635626ACD5F}" presName="rootText" presStyleLbl="node2" presStyleIdx="1" presStyleCnt="3" custScaleX="95070" custScaleY="75732" custLinFactNeighborX="-1760" custLinFactNeighborY="79191">
        <dgm:presLayoutVars>
          <dgm:chPref val="3"/>
        </dgm:presLayoutVars>
      </dgm:prSet>
      <dgm:spPr>
        <a:xfrm>
          <a:off x="2156891" y="2219132"/>
          <a:ext cx="1782216" cy="891108"/>
        </a:xfrm>
        <a:prstGeom prst="rect">
          <a:avLst/>
        </a:prstGeom>
      </dgm:spPr>
    </dgm:pt>
    <dgm:pt modelId="{74A15F9D-7C20-499C-8497-39A662BAB314}" type="pres">
      <dgm:prSet presAssocID="{7770CF77-3321-4845-925D-4635626ACD5F}" presName="rootConnector" presStyleLbl="node2" presStyleIdx="1" presStyleCnt="3"/>
      <dgm:spPr/>
    </dgm:pt>
    <dgm:pt modelId="{79CA9AD0-9061-48F5-8693-5239BD645C97}" type="pres">
      <dgm:prSet presAssocID="{7770CF77-3321-4845-925D-4635626ACD5F}" presName="hierChild4" presStyleCnt="0"/>
      <dgm:spPr/>
    </dgm:pt>
    <dgm:pt modelId="{CD8621A9-DB33-482A-AFF5-308E414E26DD}" type="pres">
      <dgm:prSet presAssocID="{7770CF77-3321-4845-925D-4635626ACD5F}" presName="hierChild5" presStyleCnt="0"/>
      <dgm:spPr/>
    </dgm:pt>
    <dgm:pt modelId="{7A821908-69A6-405F-B6AB-4730CAB80CC8}" type="pres">
      <dgm:prSet presAssocID="{3D74C97F-E23E-41FA-A6C3-3C9DFFD5353C}" presName="Name37" presStyleLbl="parChTrans1D2" presStyleIdx="2" presStyleCnt="3"/>
      <dgm:spPr/>
    </dgm:pt>
    <dgm:pt modelId="{C3EA6803-1DE3-40D4-AEEC-ECD33AC027A4}" type="pres">
      <dgm:prSet presAssocID="{E5CB148A-5004-4A16-81CB-1EDA37762FCA}" presName="hierRoot2" presStyleCnt="0">
        <dgm:presLayoutVars>
          <dgm:hierBranch val="init"/>
        </dgm:presLayoutVars>
      </dgm:prSet>
      <dgm:spPr/>
    </dgm:pt>
    <dgm:pt modelId="{69F3472D-7ED7-4B6C-BF2C-200D61E4D159}" type="pres">
      <dgm:prSet presAssocID="{E5CB148A-5004-4A16-81CB-1EDA37762FCA}" presName="rootComposite" presStyleCnt="0"/>
      <dgm:spPr/>
    </dgm:pt>
    <dgm:pt modelId="{D547481F-6D99-4091-B621-8EF273037493}" type="pres">
      <dgm:prSet presAssocID="{E5CB148A-5004-4A16-81CB-1EDA37762FCA}" presName="rootText" presStyleLbl="node2" presStyleIdx="2" presStyleCnt="3" custScaleX="87262" custScaleY="97509" custLinFactNeighborX="24115" custLinFactNeighborY="4757">
        <dgm:presLayoutVars>
          <dgm:chPref val="3"/>
        </dgm:presLayoutVars>
      </dgm:prSet>
      <dgm:spPr>
        <a:xfrm>
          <a:off x="4313783" y="2032000"/>
          <a:ext cx="1782216" cy="891108"/>
        </a:xfrm>
        <a:prstGeom prst="rect">
          <a:avLst/>
        </a:prstGeom>
      </dgm:spPr>
    </dgm:pt>
    <dgm:pt modelId="{640598C5-F225-486D-9EF9-0CC19D4D2B1E}" type="pres">
      <dgm:prSet presAssocID="{E5CB148A-5004-4A16-81CB-1EDA37762FCA}" presName="rootConnector" presStyleLbl="node2" presStyleIdx="2" presStyleCnt="3"/>
      <dgm:spPr/>
    </dgm:pt>
    <dgm:pt modelId="{6DCD72F0-2202-4C7F-BC3F-5A00F154E526}" type="pres">
      <dgm:prSet presAssocID="{E5CB148A-5004-4A16-81CB-1EDA37762FCA}" presName="hierChild4" presStyleCnt="0"/>
      <dgm:spPr/>
    </dgm:pt>
    <dgm:pt modelId="{05E97D2D-11DB-4317-B4E4-676919827AF3}" type="pres">
      <dgm:prSet presAssocID="{E5CB148A-5004-4A16-81CB-1EDA37762FCA}" presName="hierChild5" presStyleCnt="0"/>
      <dgm:spPr/>
    </dgm:pt>
    <dgm:pt modelId="{7E22FFC0-8F6F-49D0-A36C-12B1E0F19EEA}" type="pres">
      <dgm:prSet presAssocID="{5E4275CE-F52B-4AA7-B194-A8AC9E468630}" presName="hierChild3" presStyleCnt="0"/>
      <dgm:spPr/>
    </dgm:pt>
  </dgm:ptLst>
  <dgm:cxnLst>
    <dgm:cxn modelId="{CC62450D-78D8-4FD1-9FBD-E0398CA432F7}" type="presOf" srcId="{E5CB148A-5004-4A16-81CB-1EDA37762FCA}" destId="{D547481F-6D99-4091-B621-8EF273037493}" srcOrd="0" destOrd="0" presId="urn:microsoft.com/office/officeart/2005/8/layout/orgChart1"/>
    <dgm:cxn modelId="{05E49A37-FD26-46C5-98AF-1E684DBCB13C}" type="presOf" srcId="{9F6EDCF5-68B7-4DA6-93E0-7098CB1DD88F}" destId="{FBDFFE35-1D7B-4010-8A0D-AE6392761587}" srcOrd="0" destOrd="0" presId="urn:microsoft.com/office/officeart/2005/8/layout/orgChart1"/>
    <dgm:cxn modelId="{CCE3C65C-06C3-4A29-A2A5-4E3583514EAD}" type="presOf" srcId="{8386AD22-B77A-4C8B-92FD-E8F399227CDA}" destId="{47E885FD-D8C9-412F-9FDD-1A5D86631E76}" srcOrd="0" destOrd="0" presId="urn:microsoft.com/office/officeart/2005/8/layout/orgChart1"/>
    <dgm:cxn modelId="{7B2BB262-6961-4125-88D9-9EECF40980A9}" srcId="{A0D5792F-0DD4-4A59-92BA-2B02E870F697}" destId="{5E4275CE-F52B-4AA7-B194-A8AC9E468630}" srcOrd="0" destOrd="0" parTransId="{032B6993-C613-4D10-B6D0-CC9AF75400C7}" sibTransId="{DA8F88BF-F941-489E-9D00-EF70DB510BA5}"/>
    <dgm:cxn modelId="{C9C13871-76E9-406F-AFC8-6AA81E2AC5D0}" srcId="{5E4275CE-F52B-4AA7-B194-A8AC9E468630}" destId="{7770CF77-3321-4845-925D-4635626ACD5F}" srcOrd="1" destOrd="0" parTransId="{9F6EDCF5-68B7-4DA6-93E0-7098CB1DD88F}" sibTransId="{22590D61-AA23-4877-9A1D-2D5CF06E4D47}"/>
    <dgm:cxn modelId="{BF072E74-48A7-421F-81C1-B432CD78D2D3}" type="presOf" srcId="{E5CB148A-5004-4A16-81CB-1EDA37762FCA}" destId="{640598C5-F225-486D-9EF9-0CC19D4D2B1E}" srcOrd="1" destOrd="0" presId="urn:microsoft.com/office/officeart/2005/8/layout/orgChart1"/>
    <dgm:cxn modelId="{AF393955-6C82-4241-9AEE-28F6804FEEC7}" type="presOf" srcId="{7770CF77-3321-4845-925D-4635626ACD5F}" destId="{74A15F9D-7C20-499C-8497-39A662BAB314}" srcOrd="1" destOrd="0" presId="urn:microsoft.com/office/officeart/2005/8/layout/orgChart1"/>
    <dgm:cxn modelId="{75ED1F57-6609-4170-BE90-0C12B4DD627D}" type="presOf" srcId="{5E4275CE-F52B-4AA7-B194-A8AC9E468630}" destId="{589C492B-D945-4C4B-9A99-AF60C3C0571F}" srcOrd="1" destOrd="0" presId="urn:microsoft.com/office/officeart/2005/8/layout/orgChart1"/>
    <dgm:cxn modelId="{AA12A6A6-0207-4E33-AB50-E7CF2FBA7E04}" type="presOf" srcId="{26F2C850-9CFF-470F-88D9-238C239C6ECC}" destId="{E56C7CAB-8E8B-47D7-927B-A50EC7A9E0CA}" srcOrd="1" destOrd="0" presId="urn:microsoft.com/office/officeart/2005/8/layout/orgChart1"/>
    <dgm:cxn modelId="{2D570AAF-22BC-46B6-8BBC-EC773CCB4366}" srcId="{5E4275CE-F52B-4AA7-B194-A8AC9E468630}" destId="{26F2C850-9CFF-470F-88D9-238C239C6ECC}" srcOrd="0" destOrd="0" parTransId="{8386AD22-B77A-4C8B-92FD-E8F399227CDA}" sibTransId="{DE5EB093-77E8-46D3-A235-4E6E2BA15D35}"/>
    <dgm:cxn modelId="{550C22C0-208E-49F0-81B8-2F17CF7B3800}" type="presOf" srcId="{A0D5792F-0DD4-4A59-92BA-2B02E870F697}" destId="{AC2C1E89-DA5F-41EA-9FAC-478EBBE1E0A9}" srcOrd="0" destOrd="0" presId="urn:microsoft.com/office/officeart/2005/8/layout/orgChart1"/>
    <dgm:cxn modelId="{8FB4ABCE-89CE-4754-90E8-8FE15E7FD0BF}" srcId="{5E4275CE-F52B-4AA7-B194-A8AC9E468630}" destId="{E5CB148A-5004-4A16-81CB-1EDA37762FCA}" srcOrd="2" destOrd="0" parTransId="{3D74C97F-E23E-41FA-A6C3-3C9DFFD5353C}" sibTransId="{359C2E53-D921-4457-8919-25B41372E3E3}"/>
    <dgm:cxn modelId="{17F5CED6-2A33-4973-96F2-046A0FC004EC}" type="presOf" srcId="{5E4275CE-F52B-4AA7-B194-A8AC9E468630}" destId="{23211552-A927-4AF6-82AF-005B8698E05C}" srcOrd="0" destOrd="0" presId="urn:microsoft.com/office/officeart/2005/8/layout/orgChart1"/>
    <dgm:cxn modelId="{7296CEDC-FA39-4E05-BC58-340B3CEC0802}" type="presOf" srcId="{3D74C97F-E23E-41FA-A6C3-3C9DFFD5353C}" destId="{7A821908-69A6-405F-B6AB-4730CAB80CC8}" srcOrd="0" destOrd="0" presId="urn:microsoft.com/office/officeart/2005/8/layout/orgChart1"/>
    <dgm:cxn modelId="{E8A567F4-3892-42E1-9168-21D91C7CE0C2}" type="presOf" srcId="{7770CF77-3321-4845-925D-4635626ACD5F}" destId="{CDB6364E-B5A5-448C-9A37-A0F2F2DE803E}" srcOrd="0" destOrd="0" presId="urn:microsoft.com/office/officeart/2005/8/layout/orgChart1"/>
    <dgm:cxn modelId="{5A964BFD-4873-4C2E-B163-A61F1902A396}" type="presOf" srcId="{26F2C850-9CFF-470F-88D9-238C239C6ECC}" destId="{94AF6CCC-6B6F-4B53-AF87-F4FD11D65514}" srcOrd="0" destOrd="0" presId="urn:microsoft.com/office/officeart/2005/8/layout/orgChart1"/>
    <dgm:cxn modelId="{CF3F70B9-1476-44A5-959C-FCD29C0D8EA2}" type="presParOf" srcId="{AC2C1E89-DA5F-41EA-9FAC-478EBBE1E0A9}" destId="{CB0E28EA-130C-4F82-AD0A-AF64476EEC66}" srcOrd="0" destOrd="0" presId="urn:microsoft.com/office/officeart/2005/8/layout/orgChart1"/>
    <dgm:cxn modelId="{AD8CB73B-86DB-47C6-AC88-5CE0140CA870}" type="presParOf" srcId="{CB0E28EA-130C-4F82-AD0A-AF64476EEC66}" destId="{6369901A-9711-4E81-9327-1CA4C43233D1}" srcOrd="0" destOrd="0" presId="urn:microsoft.com/office/officeart/2005/8/layout/orgChart1"/>
    <dgm:cxn modelId="{C50F652B-844D-4822-8264-7C6CF26DDD76}" type="presParOf" srcId="{6369901A-9711-4E81-9327-1CA4C43233D1}" destId="{23211552-A927-4AF6-82AF-005B8698E05C}" srcOrd="0" destOrd="0" presId="urn:microsoft.com/office/officeart/2005/8/layout/orgChart1"/>
    <dgm:cxn modelId="{04C4D80D-3183-4214-921A-374F32AFD9AE}" type="presParOf" srcId="{6369901A-9711-4E81-9327-1CA4C43233D1}" destId="{589C492B-D945-4C4B-9A99-AF60C3C0571F}" srcOrd="1" destOrd="0" presId="urn:microsoft.com/office/officeart/2005/8/layout/orgChart1"/>
    <dgm:cxn modelId="{02E14F4B-1CFF-4370-9804-4DB2D1200FFC}" type="presParOf" srcId="{CB0E28EA-130C-4F82-AD0A-AF64476EEC66}" destId="{B7FF039F-8272-4B87-BA64-3B1B760947DA}" srcOrd="1" destOrd="0" presId="urn:microsoft.com/office/officeart/2005/8/layout/orgChart1"/>
    <dgm:cxn modelId="{E8B7EB37-42CB-475D-878B-F81D5FA8FE18}" type="presParOf" srcId="{B7FF039F-8272-4B87-BA64-3B1B760947DA}" destId="{47E885FD-D8C9-412F-9FDD-1A5D86631E76}" srcOrd="0" destOrd="0" presId="urn:microsoft.com/office/officeart/2005/8/layout/orgChart1"/>
    <dgm:cxn modelId="{053BD677-2357-459F-9A1C-6830740665A8}" type="presParOf" srcId="{B7FF039F-8272-4B87-BA64-3B1B760947DA}" destId="{F408C4E0-B43D-4BA6-BAEE-5F22BFF9CD87}" srcOrd="1" destOrd="0" presId="urn:microsoft.com/office/officeart/2005/8/layout/orgChart1"/>
    <dgm:cxn modelId="{80CA58DE-4B76-49BE-B834-6ED1A4C051C9}" type="presParOf" srcId="{F408C4E0-B43D-4BA6-BAEE-5F22BFF9CD87}" destId="{AC52306E-4549-4579-BB85-F5B81DAAF8D4}" srcOrd="0" destOrd="0" presId="urn:microsoft.com/office/officeart/2005/8/layout/orgChart1"/>
    <dgm:cxn modelId="{AE59828D-45E1-4C03-B7EF-0113AF5363D7}" type="presParOf" srcId="{AC52306E-4549-4579-BB85-F5B81DAAF8D4}" destId="{94AF6CCC-6B6F-4B53-AF87-F4FD11D65514}" srcOrd="0" destOrd="0" presId="urn:microsoft.com/office/officeart/2005/8/layout/orgChart1"/>
    <dgm:cxn modelId="{34C0D571-5F93-45A8-8EBE-2A25BD24D816}" type="presParOf" srcId="{AC52306E-4549-4579-BB85-F5B81DAAF8D4}" destId="{E56C7CAB-8E8B-47D7-927B-A50EC7A9E0CA}" srcOrd="1" destOrd="0" presId="urn:microsoft.com/office/officeart/2005/8/layout/orgChart1"/>
    <dgm:cxn modelId="{252B9E8F-E071-4564-93BA-7DCE4B2F6092}" type="presParOf" srcId="{F408C4E0-B43D-4BA6-BAEE-5F22BFF9CD87}" destId="{970C075A-DB96-4C63-9F87-6E161EA3E64F}" srcOrd="1" destOrd="0" presId="urn:microsoft.com/office/officeart/2005/8/layout/orgChart1"/>
    <dgm:cxn modelId="{A02286FF-7CC5-4E08-88F4-3B40D42092F7}" type="presParOf" srcId="{F408C4E0-B43D-4BA6-BAEE-5F22BFF9CD87}" destId="{5F0142B0-AFD8-4475-8255-DFF70EE05F73}" srcOrd="2" destOrd="0" presId="urn:microsoft.com/office/officeart/2005/8/layout/orgChart1"/>
    <dgm:cxn modelId="{1A9CF1C1-6D53-453E-855E-46B68EE46E73}" type="presParOf" srcId="{B7FF039F-8272-4B87-BA64-3B1B760947DA}" destId="{FBDFFE35-1D7B-4010-8A0D-AE6392761587}" srcOrd="2" destOrd="0" presId="urn:microsoft.com/office/officeart/2005/8/layout/orgChart1"/>
    <dgm:cxn modelId="{54C13D9B-C2FD-4F36-B51C-8AA209D25F06}" type="presParOf" srcId="{B7FF039F-8272-4B87-BA64-3B1B760947DA}" destId="{6D081D3E-8E5C-45CE-8627-8F0103FCC373}" srcOrd="3" destOrd="0" presId="urn:microsoft.com/office/officeart/2005/8/layout/orgChart1"/>
    <dgm:cxn modelId="{18BCA05A-B35E-4880-8725-2906D529D4D9}" type="presParOf" srcId="{6D081D3E-8E5C-45CE-8627-8F0103FCC373}" destId="{DD68823E-8E8D-48E3-9891-521589B55D81}" srcOrd="0" destOrd="0" presId="urn:microsoft.com/office/officeart/2005/8/layout/orgChart1"/>
    <dgm:cxn modelId="{9C9CFA76-1454-467E-BEBA-58A9A131A5B0}" type="presParOf" srcId="{DD68823E-8E8D-48E3-9891-521589B55D81}" destId="{CDB6364E-B5A5-448C-9A37-A0F2F2DE803E}" srcOrd="0" destOrd="0" presId="urn:microsoft.com/office/officeart/2005/8/layout/orgChart1"/>
    <dgm:cxn modelId="{4AF8BBF3-FFBF-408D-9AA1-0FE969007DC4}" type="presParOf" srcId="{DD68823E-8E8D-48E3-9891-521589B55D81}" destId="{74A15F9D-7C20-499C-8497-39A662BAB314}" srcOrd="1" destOrd="0" presId="urn:microsoft.com/office/officeart/2005/8/layout/orgChart1"/>
    <dgm:cxn modelId="{A3F668D7-FD54-487F-B6BC-6526C6326BF6}" type="presParOf" srcId="{6D081D3E-8E5C-45CE-8627-8F0103FCC373}" destId="{79CA9AD0-9061-48F5-8693-5239BD645C97}" srcOrd="1" destOrd="0" presId="urn:microsoft.com/office/officeart/2005/8/layout/orgChart1"/>
    <dgm:cxn modelId="{B0184118-19ED-44C6-BB73-302D685DFCFF}" type="presParOf" srcId="{6D081D3E-8E5C-45CE-8627-8F0103FCC373}" destId="{CD8621A9-DB33-482A-AFF5-308E414E26DD}" srcOrd="2" destOrd="0" presId="urn:microsoft.com/office/officeart/2005/8/layout/orgChart1"/>
    <dgm:cxn modelId="{9F702CC3-48ED-4F4D-8FD7-1708EDF040CD}" type="presParOf" srcId="{B7FF039F-8272-4B87-BA64-3B1B760947DA}" destId="{7A821908-69A6-405F-B6AB-4730CAB80CC8}" srcOrd="4" destOrd="0" presId="urn:microsoft.com/office/officeart/2005/8/layout/orgChart1"/>
    <dgm:cxn modelId="{30F96233-84E8-4D69-B6DE-72224771DC71}" type="presParOf" srcId="{B7FF039F-8272-4B87-BA64-3B1B760947DA}" destId="{C3EA6803-1DE3-40D4-AEEC-ECD33AC027A4}" srcOrd="5" destOrd="0" presId="urn:microsoft.com/office/officeart/2005/8/layout/orgChart1"/>
    <dgm:cxn modelId="{9E1F795D-DBED-4FDB-8CDF-865FF3B6B381}" type="presParOf" srcId="{C3EA6803-1DE3-40D4-AEEC-ECD33AC027A4}" destId="{69F3472D-7ED7-4B6C-BF2C-200D61E4D159}" srcOrd="0" destOrd="0" presId="urn:microsoft.com/office/officeart/2005/8/layout/orgChart1"/>
    <dgm:cxn modelId="{2F5BB72A-F319-4CFC-B1DD-8EA43535C7D8}" type="presParOf" srcId="{69F3472D-7ED7-4B6C-BF2C-200D61E4D159}" destId="{D547481F-6D99-4091-B621-8EF273037493}" srcOrd="0" destOrd="0" presId="urn:microsoft.com/office/officeart/2005/8/layout/orgChart1"/>
    <dgm:cxn modelId="{444249E3-AA98-4EDA-9427-CFD98A97A52A}" type="presParOf" srcId="{69F3472D-7ED7-4B6C-BF2C-200D61E4D159}" destId="{640598C5-F225-486D-9EF9-0CC19D4D2B1E}" srcOrd="1" destOrd="0" presId="urn:microsoft.com/office/officeart/2005/8/layout/orgChart1"/>
    <dgm:cxn modelId="{2304C479-EEB6-4F5A-86E6-FE87ECECC957}" type="presParOf" srcId="{C3EA6803-1DE3-40D4-AEEC-ECD33AC027A4}" destId="{6DCD72F0-2202-4C7F-BC3F-5A00F154E526}" srcOrd="1" destOrd="0" presId="urn:microsoft.com/office/officeart/2005/8/layout/orgChart1"/>
    <dgm:cxn modelId="{5E993C81-DD56-4970-97B3-096C66D850BF}" type="presParOf" srcId="{C3EA6803-1DE3-40D4-AEEC-ECD33AC027A4}" destId="{05E97D2D-11DB-4317-B4E4-676919827AF3}" srcOrd="2" destOrd="0" presId="urn:microsoft.com/office/officeart/2005/8/layout/orgChart1"/>
    <dgm:cxn modelId="{47752A57-736B-45D3-9864-4B2F78534E9F}" type="presParOf" srcId="{CB0E28EA-130C-4F82-AD0A-AF64476EEC66}" destId="{7E22FFC0-8F6F-49D0-A36C-12B1E0F19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1908-69A6-405F-B6AB-4730CAB80CC8}">
      <dsp:nvSpPr>
        <dsp:cNvPr id="0" name=""/>
        <dsp:cNvSpPr/>
      </dsp:nvSpPr>
      <dsp:spPr>
        <a:xfrm>
          <a:off x="2491638" y="737953"/>
          <a:ext cx="1808203" cy="721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58"/>
              </a:lnTo>
              <a:lnTo>
                <a:pt x="1808203" y="556658"/>
              </a:lnTo>
              <a:lnTo>
                <a:pt x="1808203" y="7211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FE35-1D7B-4010-8A0D-AE6392761587}">
      <dsp:nvSpPr>
        <dsp:cNvPr id="0" name=""/>
        <dsp:cNvSpPr/>
      </dsp:nvSpPr>
      <dsp:spPr>
        <a:xfrm>
          <a:off x="2445918" y="737953"/>
          <a:ext cx="91440" cy="1038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8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85FD-D8C9-412F-9FDD-1A5D86631E76}">
      <dsp:nvSpPr>
        <dsp:cNvPr id="0" name=""/>
        <dsp:cNvSpPr/>
      </dsp:nvSpPr>
      <dsp:spPr>
        <a:xfrm>
          <a:off x="711004" y="737953"/>
          <a:ext cx="1780634" cy="726401"/>
        </a:xfrm>
        <a:custGeom>
          <a:avLst/>
          <a:gdLst/>
          <a:ahLst/>
          <a:cxnLst/>
          <a:rect l="0" t="0" r="0" b="0"/>
          <a:pathLst>
            <a:path>
              <a:moveTo>
                <a:pt x="1780634" y="0"/>
              </a:moveTo>
              <a:lnTo>
                <a:pt x="1780634" y="561929"/>
              </a:lnTo>
              <a:lnTo>
                <a:pt x="0" y="561929"/>
              </a:lnTo>
              <a:lnTo>
                <a:pt x="0" y="726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11552-A927-4AF6-82AF-005B8698E05C}">
      <dsp:nvSpPr>
        <dsp:cNvPr id="0" name=""/>
        <dsp:cNvSpPr/>
      </dsp:nvSpPr>
      <dsp:spPr>
        <a:xfrm>
          <a:off x="1829208" y="0"/>
          <a:ext cx="1324860" cy="73795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Seguridade Social</a:t>
          </a:r>
        </a:p>
      </dsp:txBody>
      <dsp:txXfrm>
        <a:off x="1829208" y="0"/>
        <a:ext cx="1324860" cy="737953"/>
      </dsp:txXfrm>
    </dsp:sp>
    <dsp:sp modelId="{94AF6CCC-6B6F-4B53-AF87-F4FD11D65514}">
      <dsp:nvSpPr>
        <dsp:cNvPr id="0" name=""/>
        <dsp:cNvSpPr/>
      </dsp:nvSpPr>
      <dsp:spPr>
        <a:xfrm>
          <a:off x="0" y="1464354"/>
          <a:ext cx="1422008" cy="611381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Saúde (</a:t>
          </a:r>
          <a:r>
            <a:rPr lang="pt-BR" sz="1400" b="1" kern="1200" dirty="0" err="1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196 a 200)</a:t>
          </a:r>
        </a:p>
      </dsp:txBody>
      <dsp:txXfrm>
        <a:off x="0" y="1464354"/>
        <a:ext cx="1422008" cy="611381"/>
      </dsp:txXfrm>
    </dsp:sp>
    <dsp:sp modelId="{CDB6364E-B5A5-448C-9A37-A0F2F2DE803E}">
      <dsp:nvSpPr>
        <dsp:cNvPr id="0" name=""/>
        <dsp:cNvSpPr/>
      </dsp:nvSpPr>
      <dsp:spPr>
        <a:xfrm>
          <a:off x="1728042" y="1776756"/>
          <a:ext cx="1527191" cy="850194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Previdência Social (</a:t>
          </a:r>
          <a:r>
            <a:rPr lang="pt-BR" sz="1400" b="1" kern="1200" dirty="0" err="1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</a:t>
          </a: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201 e 202)</a:t>
          </a:r>
        </a:p>
      </dsp:txBody>
      <dsp:txXfrm>
        <a:off x="1728042" y="1776756"/>
        <a:ext cx="1527191" cy="850194"/>
      </dsp:txXfrm>
    </dsp:sp>
    <dsp:sp modelId="{D547481F-6D99-4091-B621-8EF273037493}">
      <dsp:nvSpPr>
        <dsp:cNvPr id="0" name=""/>
        <dsp:cNvSpPr/>
      </dsp:nvSpPr>
      <dsp:spPr>
        <a:xfrm>
          <a:off x="3616406" y="1459084"/>
          <a:ext cx="1366870" cy="763689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Assistência Social (art. 203)</a:t>
          </a:r>
        </a:p>
      </dsp:txBody>
      <dsp:txXfrm>
        <a:off x="3616406" y="1459084"/>
        <a:ext cx="1366870" cy="763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1908-69A6-405F-B6AB-4730CAB80CC8}">
      <dsp:nvSpPr>
        <dsp:cNvPr id="0" name=""/>
        <dsp:cNvSpPr/>
      </dsp:nvSpPr>
      <dsp:spPr>
        <a:xfrm>
          <a:off x="1867786" y="599341"/>
          <a:ext cx="1351488" cy="571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85"/>
              </a:lnTo>
              <a:lnTo>
                <a:pt x="1351488" y="447285"/>
              </a:lnTo>
              <a:lnTo>
                <a:pt x="1351488" y="571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FE35-1D7B-4010-8A0D-AE6392761587}">
      <dsp:nvSpPr>
        <dsp:cNvPr id="0" name=""/>
        <dsp:cNvSpPr/>
      </dsp:nvSpPr>
      <dsp:spPr>
        <a:xfrm>
          <a:off x="1822065" y="599341"/>
          <a:ext cx="91440" cy="1008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8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85FD-D8C9-412F-9FDD-1A5D86631E76}">
      <dsp:nvSpPr>
        <dsp:cNvPr id="0" name=""/>
        <dsp:cNvSpPr/>
      </dsp:nvSpPr>
      <dsp:spPr>
        <a:xfrm>
          <a:off x="537123" y="599341"/>
          <a:ext cx="1330662" cy="575516"/>
        </a:xfrm>
        <a:custGeom>
          <a:avLst/>
          <a:gdLst/>
          <a:ahLst/>
          <a:cxnLst/>
          <a:rect l="0" t="0" r="0" b="0"/>
          <a:pathLst>
            <a:path>
              <a:moveTo>
                <a:pt x="1330662" y="0"/>
              </a:moveTo>
              <a:lnTo>
                <a:pt x="1330662" y="451267"/>
              </a:lnTo>
              <a:lnTo>
                <a:pt x="0" y="451267"/>
              </a:lnTo>
              <a:lnTo>
                <a:pt x="0" y="575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11552-A927-4AF6-82AF-005B8698E05C}">
      <dsp:nvSpPr>
        <dsp:cNvPr id="0" name=""/>
        <dsp:cNvSpPr/>
      </dsp:nvSpPr>
      <dsp:spPr>
        <a:xfrm>
          <a:off x="1367357" y="41859"/>
          <a:ext cx="1000857" cy="55748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Regimes de Previdência</a:t>
          </a:r>
        </a:p>
      </dsp:txBody>
      <dsp:txXfrm>
        <a:off x="1367357" y="41859"/>
        <a:ext cx="1000857" cy="557482"/>
      </dsp:txXfrm>
    </dsp:sp>
    <dsp:sp modelId="{94AF6CCC-6B6F-4B53-AF87-F4FD11D65514}">
      <dsp:nvSpPr>
        <dsp:cNvPr id="0" name=""/>
        <dsp:cNvSpPr/>
      </dsp:nvSpPr>
      <dsp:spPr>
        <a:xfrm>
          <a:off x="0" y="1174858"/>
          <a:ext cx="1074247" cy="461864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 Geral</a:t>
          </a:r>
        </a:p>
      </dsp:txBody>
      <dsp:txXfrm>
        <a:off x="0" y="1174858"/>
        <a:ext cx="1074247" cy="461864"/>
      </dsp:txXfrm>
    </dsp:sp>
    <dsp:sp modelId="{CDB6364E-B5A5-448C-9A37-A0F2F2DE803E}">
      <dsp:nvSpPr>
        <dsp:cNvPr id="0" name=""/>
        <dsp:cNvSpPr/>
      </dsp:nvSpPr>
      <dsp:spPr>
        <a:xfrm>
          <a:off x="1305291" y="1608327"/>
          <a:ext cx="1124988" cy="448078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Previdência Complementar</a:t>
          </a:r>
        </a:p>
      </dsp:txBody>
      <dsp:txXfrm>
        <a:off x="1305291" y="1608327"/>
        <a:ext cx="1124988" cy="448078"/>
      </dsp:txXfrm>
    </dsp:sp>
    <dsp:sp modelId="{D547481F-6D99-4091-B621-8EF273037493}">
      <dsp:nvSpPr>
        <dsp:cNvPr id="0" name=""/>
        <dsp:cNvSpPr/>
      </dsp:nvSpPr>
      <dsp:spPr>
        <a:xfrm>
          <a:off x="2702977" y="1170876"/>
          <a:ext cx="1032594" cy="576924"/>
        </a:xfrm>
        <a:prstGeom prst="rect">
          <a:avLst/>
        </a:prstGeom>
        <a:solidFill>
          <a:srgbClr val="4285F4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092F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Regimes Próprios</a:t>
          </a:r>
        </a:p>
      </dsp:txBody>
      <dsp:txXfrm>
        <a:off x="2702977" y="1170876"/>
        <a:ext cx="1032594" cy="57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7T18:13:57.75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13,'1528'0,"-1346"-7,8 1,2464 8,-1379-3,-1262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7T18:14:05.13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0,'2957'0,"-2965"0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D620F51-23B4-BE3B-4BA8-FA9294060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4C794E6-18C4-242A-B28A-F47D4E494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BB20187-924A-D807-3C3B-AFFF1CABC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5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5EBC9DB-B025-5FA1-FAC0-BB1EE905D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9712931E-5672-7269-0372-3289FFC7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E2CA3DAF-2FBF-42A1-0F2F-E601320792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56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C09387E-1D0F-F5BC-C859-3B4A4D27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184C0CF7-28C1-378B-4D6B-068EF73DA7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60C481FA-2B48-8BC1-C68F-D91EEAE11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2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51A69A67-FE5C-3A74-724A-81916EE02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6BB2080B-94D1-F8E2-3C43-B60D4C8D9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202E20AF-F415-6E67-BAF7-26D3C58CC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505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62313F45-06BE-3125-1834-6627906D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1B47893D-B1EA-B236-97F2-B15DBDC2F2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99A8A515-F1B9-860D-25B3-E08649618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31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0773E2CE-AD70-48CC-E774-A1AEDAEB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48ED7AF6-D04B-CD89-2732-CB044F2373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4F62C572-6C6B-BFAA-B56C-559FE58C4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573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13B403F8-66C6-45AC-6C51-6D5AEB3C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A0099BDB-894E-909B-7675-92E3BAD29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1924DF0D-994A-27E7-7A6B-6E3D80C5B1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762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F719162-2031-717A-9FA8-7329ECFC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14688D9A-7655-C9E3-AC92-FFCF645FD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6CD3727B-B347-0F84-734E-B26C42BFF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07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EF7F1A9-DD63-0678-8119-637668F3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9B047C1-BA7A-5870-6EC6-4EC17B87F8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DB851C72-34AC-D27A-7DC2-B518A8CAE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95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61340647-9416-4C05-BB7E-B54671923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C7FA2D75-E141-849F-322E-9811B1844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0630EA9-FE8F-598A-DC29-A247CA880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298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24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EEB4E48-A6FD-8712-E8C2-F93B06B0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217899F0-262C-6326-4A9B-9439D06EC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17A84A53-4624-56D1-4A9F-3521B6A555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679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35DE088-B5D5-7810-20BF-B5C031DDE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93031C6D-D82B-B647-8EC7-676427569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C7406E00-416E-EFDD-F90F-20D003C11C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15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FE7F08BB-845D-AF83-C687-DDE97EEA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13663A79-1830-846C-0F29-1718F0104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68B78A1A-B4EF-C3E7-5C11-DCC16D80D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534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A1D6F85C-5797-D56F-A2D2-6B0AE781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97BFDDED-4C98-D5DF-E63B-7048200ED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30D51CC3-8DCE-5014-256B-174A19271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951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22A8F47D-9D20-34F7-3227-D35FF6B91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07E86541-7189-41E7-5745-CCC5B3514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5594C297-A1A0-1F7C-05F4-D2050B1993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73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8137C541-BA34-AF46-FCD7-C023B412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3CFDA1BD-197F-754B-0A62-6712B37B9D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C41AEEE9-8416-FD7C-12B2-8220684EC4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517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A8ED5CE1-311B-5C84-1F70-CD83B9365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912C9E09-CFDE-60C3-3892-1E100B9FE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4FE2A10B-C10F-7A37-C7E6-66A87EE2A0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91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D0B0278A-EDB6-1CBA-92B7-4FBBF17D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22B3AB1B-83A8-F98F-DE27-25FCD8EBFC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1BE0BE75-32BD-4296-188B-28E5520579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11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1773731F-5D49-5A77-60D7-8FC00C47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3F313417-736C-F788-8CFB-970E4C4676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27084E25-4B65-DBF0-398A-5BF8016BA6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39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9303E988-86AF-2D3D-B923-E3D02DD6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>
            <a:extLst>
              <a:ext uri="{FF2B5EF4-FFF2-40B4-BE49-F238E27FC236}">
                <a16:creationId xmlns:a16="http://schemas.microsoft.com/office/drawing/2014/main" id="{058F1E9B-D063-2392-B052-D6F1ADBC52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>
            <a:extLst>
              <a:ext uri="{FF2B5EF4-FFF2-40B4-BE49-F238E27FC236}">
                <a16:creationId xmlns:a16="http://schemas.microsoft.com/office/drawing/2014/main" id="{25664B8E-170F-8694-3D2E-0469BC08A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43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E0B3E08-56CB-A66E-7E79-64F6130E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0B5C7223-FEC8-A8F0-A3BA-C94DB30BA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0EBAE9EA-D226-E399-DD70-0DD899622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15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6820691D-048B-6B28-F503-E62EDB77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78D9EC90-DFEC-F841-5B7A-62A6397B8E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2698BC37-2C5C-22CB-7EAA-E61322AB46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5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CB60AB0-BC24-FF9C-C5BC-18EB9FAF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316C8339-D0B0-93AD-547C-77A8AE4C2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444DA22B-E199-1942-862D-853481C173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63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29C0F81-3BC9-ECF8-B36B-505613E68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F4F71AC2-A14E-371E-4B75-459EC79061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8C6B73B-3D11-899D-69B9-B9EA2BB7FC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85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9CFCCDE-A68E-074A-3527-F597259B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D9E383B-626C-D0DB-7E23-337BAEA4B3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FE923F2-7CFB-0DAF-DBE4-6AF243E2C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10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691C4135-9AC3-D3A7-77E4-E8A22344A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1181212f5_0_9:notes">
            <a:extLst>
              <a:ext uri="{FF2B5EF4-FFF2-40B4-BE49-F238E27FC236}">
                <a16:creationId xmlns:a16="http://schemas.microsoft.com/office/drawing/2014/main" id="{C7912EFD-0912-6092-C238-14F092549C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1181212f5_0_9:notes">
            <a:extLst>
              <a:ext uri="{FF2B5EF4-FFF2-40B4-BE49-F238E27FC236}">
                <a16:creationId xmlns:a16="http://schemas.microsoft.com/office/drawing/2014/main" id="{B1CE24F9-197C-973F-99D8-77F390047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54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82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98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8AC6-D23C-4F32-22CB-CAE806A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77A4D-4357-B05E-60DA-5FE4D32D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BA82C-D61A-A65F-DCF8-A6E7CA0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4D114-B5E7-E641-291F-4842FF3F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5B95E9-629E-E103-3D3E-2E41AAE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7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C38B-DFB8-5A2A-F99E-BFF854AD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C114-7D8A-4BD3-B130-30C86721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F962-D3E2-E6BD-5286-5F3AF63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BA369-5C80-9431-918E-7313041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07A25-6D93-875F-BE5C-F9C14436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1A6E-CD0D-4FEC-49C3-D9A9C1A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76187-B058-ED40-7510-51C7F332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E5F7E-A65D-BC5C-1FE2-8E1C5DC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0F7C9-408B-BD61-714D-9F25A4A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CD70B-A8E0-8759-3218-A76D5E52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D7C5-FC78-18C5-CE27-0DECF805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E75E0-DF7C-9C8F-24BA-293239FC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F657-321D-DE32-F244-3EA36D42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43DCD-B0EB-697C-2F66-AC1EFCB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EFDCB-500E-B6A3-1AF1-50F23A7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7407AB-7336-ADEC-FEAF-C2B8BAF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5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B81FB-9E17-5A26-3105-149630B4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6CBFE-8925-9704-1730-89A07C2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C9013F-592B-F45E-A522-6862EA15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EEAC5-6C88-97DF-D1D2-93977F9F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3145E-60FC-EB86-700D-6E74ABC4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782BF9-F34B-5564-E219-D48A882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168028-587B-21DA-5517-B9619F68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6214FD-F14A-0212-89A3-576F9E7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6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8627C-59C2-B0C5-193E-FB03778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FC4B04-93ED-148B-CB47-0E35233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862D09-8F32-670A-7064-F9BF553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0F7DA-53EE-679A-A222-A50F6BA0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9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24ADD-1FAE-2090-A3BE-3CADD25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5C709E-CB83-CAC1-61D0-F56B825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0B372-8664-BCB1-B1E0-3682925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9841-A0C2-000A-C93A-219F3C4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A24A-1AAD-268A-9D42-C27A2CD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E7133-D6B1-2E75-2547-7EA5427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07E7A-80E5-C927-D15C-243698A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BB9EA-88F3-BA62-FC2C-846A98F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07A4C-E5EB-9DB1-872B-C5D774A1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12B4-9913-751E-FA31-6014B2A7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D8CBB-4A8D-416E-4908-5BFBF014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E4668-66C1-B20D-ECC2-33ECF42A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A2E2E-D0FC-A78A-85EA-DE3949D6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22021-9CA7-CBC3-A312-F354CED0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A2047-7811-2403-0C67-3EA6960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84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0B86B-9C1D-C759-3235-07DACBE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66129-97AB-0753-DDD1-C9C94389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1FB0-55A4-5FAC-1437-D5202EC9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C2329-A733-B52D-F95A-2A9D748D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879BA-E80B-A6F0-B66F-CC619C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2BCE9C-2A74-180B-F09C-831847D88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C22A0C-AE20-114A-95AD-54456CCE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C1A92-126E-76B6-8A79-100C887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FC05F-5BAC-3243-544D-9A98806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4CC0E-93E1-0B40-582D-4A555A8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82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5675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495A84-C7B0-E074-75FF-4EFFF9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FB98A-F236-C7CC-A983-7A35A8D5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BA893-5B64-14EE-E6E9-59BF4080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8AC-E70D-444E-976D-C5C59C0A0F60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22AA-CC78-2018-4690-383E96A5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4957B-7C53-E313-3256-D1CD3538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constituicao/Constituicao.htm#art202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oecd.org/content/dam/oecd/en/publications/reports/2024/11/pension-markets-in-focus-2024_54fb4783/b11473d3-en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C5051B84-8948-639B-0C14-B58DA2245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3D50C7-4A55-F643-2422-D983796D888E}"/>
              </a:ext>
            </a:extLst>
          </p:cNvPr>
          <p:cNvSpPr txBox="1"/>
          <p:nvPr/>
        </p:nvSpPr>
        <p:spPr>
          <a:xfrm>
            <a:off x="29671" y="1877793"/>
            <a:ext cx="547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92F47"/>
                </a:solidFill>
                <a:latin typeface="Aptos" panose="020B0004020202020204" pitchFamily="34" charset="0"/>
              </a:rPr>
              <a:t>Audiência Pública CPASF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FC6FA77-AE15-29A0-06E5-BC484050EF2A}"/>
              </a:ext>
            </a:extLst>
          </p:cNvPr>
          <p:cNvSpPr txBox="1"/>
          <p:nvPr/>
        </p:nvSpPr>
        <p:spPr>
          <a:xfrm>
            <a:off x="0" y="33264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i="1" dirty="0">
                <a:solidFill>
                  <a:srgbClr val="092F47"/>
                </a:solidFill>
                <a:latin typeface="Aptos" panose="020B0004020202020204" pitchFamily="34" charset="0"/>
              </a:rPr>
              <a:t>(participação virtual)</a:t>
            </a:r>
          </a:p>
          <a:p>
            <a:pPr algn="ctr">
              <a:lnSpc>
                <a:spcPct val="150000"/>
              </a:lnSpc>
            </a:pPr>
            <a:r>
              <a:rPr lang="pt-BR" sz="1000" i="1" dirty="0">
                <a:solidFill>
                  <a:srgbClr val="092F47"/>
                </a:solidFill>
                <a:latin typeface="Aptos" panose="020B0004020202020204" pitchFamily="34" charset="0"/>
              </a:rPr>
              <a:t>Data: 20/agosto/2025 às 16h </a:t>
            </a:r>
          </a:p>
          <a:p>
            <a:pPr algn="ctr"/>
            <a:endParaRPr lang="pt-BR" sz="1200" i="1" dirty="0">
              <a:solidFill>
                <a:srgbClr val="092F47"/>
              </a:solidFill>
              <a:latin typeface="Aptos" panose="020B00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A58018-D5A4-0909-F64C-694BA97B83CA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1/41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11727AC-0A64-8C5F-17D0-AE094F7E8BC9}"/>
              </a:ext>
            </a:extLst>
          </p:cNvPr>
          <p:cNvCxnSpPr>
            <a:cxnSpLocks/>
          </p:cNvCxnSpPr>
          <p:nvPr/>
        </p:nvCxnSpPr>
        <p:spPr>
          <a:xfrm>
            <a:off x="455118" y="2525294"/>
            <a:ext cx="45693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2B17D7-ABFB-7FBD-B261-F59264A4ADC3}"/>
              </a:ext>
            </a:extLst>
          </p:cNvPr>
          <p:cNvSpPr txBox="1"/>
          <p:nvPr/>
        </p:nvSpPr>
        <p:spPr>
          <a:xfrm>
            <a:off x="241497" y="2526465"/>
            <a:ext cx="4996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solidFill>
                  <a:srgbClr val="092F47"/>
                </a:solidFill>
                <a:latin typeface="Aptos" panose="020B0004020202020204" pitchFamily="34" charset="0"/>
              </a:rPr>
              <a:t>(Ofício nº 72/2025-CPASF/PRES, de 14/08/2025)</a:t>
            </a:r>
          </a:p>
          <a:p>
            <a:pPr algn="ctr"/>
            <a:endParaRPr lang="pt-BR" sz="1200" i="1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pPr algn="ctr"/>
            <a:r>
              <a:rPr lang="pt-BR" b="1" dirty="0">
                <a:solidFill>
                  <a:srgbClr val="092F47"/>
                </a:solidFill>
                <a:latin typeface="Aptos" panose="020B0004020202020204" pitchFamily="34" charset="0"/>
              </a:rPr>
              <a:t>Ricardo Pena – Diretor-Superintendente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8118A4DB-DEC2-2A02-DB8A-5FD94A8FC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02" y="265105"/>
            <a:ext cx="709457" cy="7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0E4D031B-DAD9-6668-0674-7F6549F9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47B8FA1-6CC2-5A9B-B451-C887F6EE4C09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692627DE-21D8-FB7D-197B-0F76A2FA17C2}"/>
              </a:ext>
            </a:extLst>
          </p:cNvPr>
          <p:cNvSpPr txBox="1">
            <a:spLocks/>
          </p:cNvSpPr>
          <p:nvPr/>
        </p:nvSpPr>
        <p:spPr>
          <a:xfrm>
            <a:off x="238991" y="2284268"/>
            <a:ext cx="8666018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3. Aspectos Legais       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C38E7EA-11AA-9839-44D3-D034CC1F9BDE}"/>
              </a:ext>
            </a:extLst>
          </p:cNvPr>
          <p:cNvCxnSpPr/>
          <p:nvPr/>
        </p:nvCxnSpPr>
        <p:spPr>
          <a:xfrm>
            <a:off x="2108850" y="2852047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34AEEE-6ACE-63FD-0678-E50F4C09FDBD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8352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47CEE-E4B1-EA15-0E2C-3089F5756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C4CCB15-AFD5-D2C6-C1CC-F0851ECEBAC3}"/>
              </a:ext>
            </a:extLst>
          </p:cNvPr>
          <p:cNvGraphicFramePr/>
          <p:nvPr/>
        </p:nvGraphicFramePr>
        <p:xfrm>
          <a:off x="2024742" y="1136264"/>
          <a:ext cx="4983277" cy="262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F21C537-5FEC-7697-17FB-B9D279F0A64F}"/>
              </a:ext>
            </a:extLst>
          </p:cNvPr>
          <p:cNvSpPr txBox="1"/>
          <p:nvPr/>
        </p:nvSpPr>
        <p:spPr>
          <a:xfrm>
            <a:off x="246993" y="371952"/>
            <a:ext cx="4572000" cy="7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8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Ordem Social (CF)</a:t>
            </a:r>
            <a:endParaRPr lang="pt-BR" sz="2800" b="1" kern="0" dirty="0">
              <a:solidFill>
                <a:srgbClr val="206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DB75379-1D45-DEAB-BAE9-4E79C9AD4432}"/>
              </a:ext>
            </a:extLst>
          </p:cNvPr>
          <p:cNvSpPr/>
          <p:nvPr/>
        </p:nvSpPr>
        <p:spPr>
          <a:xfrm>
            <a:off x="3513909" y="2811100"/>
            <a:ext cx="2017979" cy="11373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D0D535-5126-E7D1-927B-3F2B6C03479A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0975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20C554-45ED-3972-A044-1713E36E1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750210"/>
              </p:ext>
            </p:extLst>
          </p:nvPr>
        </p:nvGraphicFramePr>
        <p:xfrm>
          <a:off x="2704214" y="788380"/>
          <a:ext cx="3735572" cy="205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3E210E3-2E9E-9437-4D2C-ED1165AB609D}"/>
              </a:ext>
            </a:extLst>
          </p:cNvPr>
          <p:cNvCxnSpPr/>
          <p:nvPr/>
        </p:nvCxnSpPr>
        <p:spPr>
          <a:xfrm>
            <a:off x="4572000" y="2836369"/>
            <a:ext cx="0" cy="396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D688ABC-652B-58D7-727F-00D328791222}"/>
              </a:ext>
            </a:extLst>
          </p:cNvPr>
          <p:cNvCxnSpPr>
            <a:cxnSpLocks/>
          </p:cNvCxnSpPr>
          <p:nvPr/>
        </p:nvCxnSpPr>
        <p:spPr>
          <a:xfrm flipH="1">
            <a:off x="4572000" y="3232930"/>
            <a:ext cx="206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6342E00-61BD-8F95-6364-EF75E662C845}"/>
              </a:ext>
            </a:extLst>
          </p:cNvPr>
          <p:cNvCxnSpPr/>
          <p:nvPr/>
        </p:nvCxnSpPr>
        <p:spPr>
          <a:xfrm>
            <a:off x="6631172" y="3232930"/>
            <a:ext cx="0" cy="396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8A43243-0E5E-88F3-ADDC-BDDCAAD97598}"/>
              </a:ext>
            </a:extLst>
          </p:cNvPr>
          <p:cNvCxnSpPr>
            <a:cxnSpLocks/>
          </p:cNvCxnSpPr>
          <p:nvPr/>
        </p:nvCxnSpPr>
        <p:spPr>
          <a:xfrm flipH="1">
            <a:off x="2509284" y="3228057"/>
            <a:ext cx="206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230D1ED-06E8-CE46-AA48-D407752B9643}"/>
              </a:ext>
            </a:extLst>
          </p:cNvPr>
          <p:cNvCxnSpPr/>
          <p:nvPr/>
        </p:nvCxnSpPr>
        <p:spPr>
          <a:xfrm>
            <a:off x="2516372" y="3228057"/>
            <a:ext cx="0" cy="396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D70318F-7F0B-B8E1-0BAC-9E2EE71531B9}"/>
              </a:ext>
            </a:extLst>
          </p:cNvPr>
          <p:cNvGrpSpPr/>
          <p:nvPr/>
        </p:nvGrpSpPr>
        <p:grpSpPr>
          <a:xfrm>
            <a:off x="1979248" y="3611329"/>
            <a:ext cx="1074247" cy="461864"/>
            <a:chOff x="0" y="1174858"/>
            <a:chExt cx="1074247" cy="461864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3032A66-65FE-1245-E19C-3F664F502DBB}"/>
                </a:ext>
              </a:extLst>
            </p:cNvPr>
            <p:cNvSpPr/>
            <p:nvPr/>
          </p:nvSpPr>
          <p:spPr>
            <a:xfrm>
              <a:off x="0" y="1174858"/>
              <a:ext cx="1074247" cy="461864"/>
            </a:xfrm>
            <a:prstGeom prst="rect">
              <a:avLst/>
            </a:prstGeom>
            <a:solidFill>
              <a:srgbClr val="4285F4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647F183B-47A0-B9A7-ABD9-A1D3A592B944}"/>
                </a:ext>
              </a:extLst>
            </p:cNvPr>
            <p:cNvSpPr txBox="1"/>
            <p:nvPr/>
          </p:nvSpPr>
          <p:spPr>
            <a:xfrm>
              <a:off x="0" y="1174858"/>
              <a:ext cx="1074247" cy="46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092F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Aberta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7B7C05D-DC34-07A6-C0BE-EC79A5F154E0}"/>
              </a:ext>
            </a:extLst>
          </p:cNvPr>
          <p:cNvGrpSpPr/>
          <p:nvPr/>
        </p:nvGrpSpPr>
        <p:grpSpPr>
          <a:xfrm>
            <a:off x="5902662" y="3611329"/>
            <a:ext cx="1074247" cy="461864"/>
            <a:chOff x="0" y="1174858"/>
            <a:chExt cx="1074247" cy="461864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11D4AB0-738D-A50B-10D1-B5316A676432}"/>
                </a:ext>
              </a:extLst>
            </p:cNvPr>
            <p:cNvSpPr/>
            <p:nvPr/>
          </p:nvSpPr>
          <p:spPr>
            <a:xfrm>
              <a:off x="0" y="1174858"/>
              <a:ext cx="1074247" cy="461864"/>
            </a:xfrm>
            <a:prstGeom prst="rect">
              <a:avLst/>
            </a:prstGeom>
            <a:solidFill>
              <a:srgbClr val="4285F4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08BA4BF-0B5E-CB43-54B4-0AC54C533786}"/>
                </a:ext>
              </a:extLst>
            </p:cNvPr>
            <p:cNvSpPr txBox="1"/>
            <p:nvPr/>
          </p:nvSpPr>
          <p:spPr>
            <a:xfrm>
              <a:off x="0" y="1174858"/>
              <a:ext cx="1074247" cy="46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b="1" kern="1200" dirty="0">
                  <a:solidFill>
                    <a:srgbClr val="092F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Fechada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4AD09E01-5F62-2182-FF8F-32A4021D5BDF}"/>
              </a:ext>
            </a:extLst>
          </p:cNvPr>
          <p:cNvSpPr/>
          <p:nvPr/>
        </p:nvSpPr>
        <p:spPr>
          <a:xfrm>
            <a:off x="5571336" y="3362613"/>
            <a:ext cx="1736897" cy="977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BFE99C-5A7C-6837-2FED-EF315B7F737D}"/>
              </a:ext>
            </a:extLst>
          </p:cNvPr>
          <p:cNvSpPr txBox="1"/>
          <p:nvPr/>
        </p:nvSpPr>
        <p:spPr>
          <a:xfrm>
            <a:off x="2320804" y="139345"/>
            <a:ext cx="4502391" cy="76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8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Previdência Social no Brasil</a:t>
            </a:r>
            <a:endParaRPr lang="pt-BR" sz="2800" b="1" kern="0" dirty="0">
              <a:solidFill>
                <a:srgbClr val="206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9703D2-EAD0-C2A8-B48A-76D0CA887501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3642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A4D2D-56D7-01CA-FFE4-C42310F74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8483E50-99D7-E363-5E64-53BE8D15DE9A}"/>
              </a:ext>
            </a:extLst>
          </p:cNvPr>
          <p:cNvSpPr txBox="1"/>
          <p:nvPr/>
        </p:nvSpPr>
        <p:spPr>
          <a:xfrm>
            <a:off x="433691" y="101859"/>
            <a:ext cx="3577106" cy="795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CF: EC 20/1998</a:t>
            </a:r>
            <a:endParaRPr lang="pt-BR" sz="3000" b="1" kern="0" dirty="0">
              <a:solidFill>
                <a:srgbClr val="206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t-BR" sz="9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6EA1DA-51E1-B795-8A8C-99FEC1B1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91" y="663535"/>
            <a:ext cx="8204123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202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kumimoji="0" lang="pt-BR" altLang="pt-BR" sz="18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regime de previdência privada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caráter complementar e organizado de forma autônoma em relação ao regime geral de previdência social, será facultativo, baseado na constituição de reservas que garantam o benefício contratado, e regulado por lei complementar.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1º A lei complementar de que trata este artigo assegurará ao participante de planos de benefícios de entidades de previdência privada o pleno acesso às informações relativas à gestão de seus respectivos planos.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2º As contribuições do empregador, os benefícios e as condições contratuais previstas nos estatutos, regulamentos e planos de benefícios das entidades de previdência privada não integram o contrato de trabalho dos participantes, assim como, à exceção dos benefícios concedidos, não integram a remuneração dos participantes, nos termos da lei.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3º É vedado o aporte de recursos a entidade de previdência privada pela União, Estados, Distrito Federal e Municípios, suas autarquias, fundações, empresas públicas, sociedades de economia mista e outras entidades públicas, salvo na qualidade de patrocinador, situação na qual, em hipótese alguma, sua contribuição normal poderá exceder a do segurado.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4º Lei complementar disciplinará a relação entre a União, Estados, Distrito Federal ou Municípios, inclusive suas autarquias, fundações, sociedades de economia mista e empresas controladas direta ou indiretamente, enquanto patrocinadoras de entidades fechadas de previdência privada, e suas respectivas entidades fechadas de previdência privada.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5º A lei complementar de que trata o parágrafo anterior aplicar-se-á, no que couber, às empresas privadas permissionárias ou concessionárias de prestação de serviços públicos, quando patrocinadoras de entidades fechadas de previdência privada.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6º A lei complementar a que se refere o § 4º deste artigo estabelecerá os requisitos para a designação dos membros das diretorias das entidades fechadas de previdência privada e disciplinará a inserção dos participantes nos colegiados e instâncias de decisão em que seus interesses sejam objeto de discussão e deliberação.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9E75FE8-86C7-7A9B-7FDF-917720A0A8F5}"/>
              </a:ext>
            </a:extLst>
          </p:cNvPr>
          <p:cNvCxnSpPr>
            <a:cxnSpLocks/>
          </p:cNvCxnSpPr>
          <p:nvPr/>
        </p:nvCxnSpPr>
        <p:spPr>
          <a:xfrm>
            <a:off x="528660" y="581292"/>
            <a:ext cx="2259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0E00E0-A068-63C5-B8BE-C0B331A8CB76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4964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9639-C742-EF91-C85A-B7DE3EC4F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330D7550-1849-1FF3-9409-1706DA1A3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354" y="227024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Arcabouço Legal e Regulatório</a:t>
            </a:r>
            <a:endParaRPr lang="pt-BR" sz="3000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FAFB4AD2-949A-F837-5620-B564B683EE4D}"/>
              </a:ext>
            </a:extLst>
          </p:cNvPr>
          <p:cNvCxnSpPr/>
          <p:nvPr/>
        </p:nvCxnSpPr>
        <p:spPr>
          <a:xfrm>
            <a:off x="658773" y="743607"/>
            <a:ext cx="471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E21CFA72-F398-E01B-80C6-EA5D0036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6" y="563981"/>
            <a:ext cx="84978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ctr">
              <a:lnSpc>
                <a:spcPct val="80000"/>
              </a:lnSpc>
              <a:spcBef>
                <a:spcPct val="20000"/>
              </a:spcBef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74625" algn="ctr"/>
              </a:tabLs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pt-BR" altLang="pt-BR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ITC Zapf Dingbats" pitchFamily="18" charset="2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 Complementares nºs 108 e 109, de 2001.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 nºs 11.053, de 2004, 11.196, de 2005 e 14.843, de 2024 (regime tributário)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n</a:t>
            </a: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 12.154, de 2009 (PREVIC; TAFIC)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Decretos </a:t>
            </a:r>
            <a:r>
              <a:rPr lang="pt-BR" altLang="pt-BR" sz="16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nºs</a:t>
            </a: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11.241, de 2022 (Estrutura da PREVIC) e 7.123 (CNPC e CRPC), de 2010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 nº 4.942, de 2003 (regime disciplinar) 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Resoluções e Recomendações do CNPC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Resoluções do CMN (4994/2022 e 5202/2025)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PREVIC nº 23, de 2023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pt-BR" altLang="pt-BR" sz="1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TC Zapf Dingbats" pitchFamily="18" charset="2"/>
              </a:rPr>
              <a:t>Portaria PREVIC nº 861, de 2024 (Regimento Interno)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48ED8B-660D-AA69-F612-42B9BEC628EB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9050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794C-0FBD-F790-80D1-6669F57A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C6FA9B40-6C09-12FA-D699-0C1125C37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847" y="21563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papel do Estado</a:t>
            </a:r>
            <a:endParaRPr lang="pt-BR" sz="3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879807-76C0-DBB2-424A-27A36D91CFC6}"/>
              </a:ext>
            </a:extLst>
          </p:cNvPr>
          <p:cNvSpPr txBox="1"/>
          <p:nvPr/>
        </p:nvSpPr>
        <p:spPr>
          <a:xfrm>
            <a:off x="698847" y="606449"/>
            <a:ext cx="3587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Complementar n° 109/2001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CC888AA-1DAF-67AD-E3FA-ABDADF14AC8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538262" y="1320433"/>
            <a:ext cx="766886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3°  A ação do Estado será exercida com o objetivo de: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altLang="pt-BR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-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política de previdência complementar;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-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coordenar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supervisionar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atividades reguladas por esta Lei Complementar, compatibilizando-as     com as políticas previdenciária e de desenvolvimento social e econômico-financeiro;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-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padrões mínimos de segurança econômico-financeira e atuarial, com fins específicos de preservar a liquidez, a solvência e o equilíbrio dos planos de benefícios, isoladamente, e de cada entidade de previdência complementar, no conjunto de suas atividades;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- </a:t>
            </a:r>
            <a:r>
              <a:rPr lang="pt-BR" altLang="pt-B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assegurar</a:t>
            </a: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aos participantes e assistidos o pleno acesso às informações relativas à gestão de seus respectivos planos de benefícios;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- </a:t>
            </a: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fiscalizar</a:t>
            </a:r>
            <a:r>
              <a:rPr lang="pt-BR" altLang="pt-B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entidades de previdência complementar, suas operações e aplicar penalidades; e</a:t>
            </a:r>
          </a:p>
          <a:p>
            <a:pPr marL="11430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altLang="pt-B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- </a:t>
            </a:r>
            <a:r>
              <a:rPr lang="pt-BR" altLang="pt-BR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proteger</a:t>
            </a:r>
            <a:r>
              <a:rPr lang="pt-BR" altLang="pt-B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interesses dos participantes e assistidos dos planos de benefícios.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8D42A21-1A1F-152D-5228-E4F89C3C74AA}"/>
              </a:ext>
            </a:extLst>
          </p:cNvPr>
          <p:cNvCxnSpPr>
            <a:cxnSpLocks/>
          </p:cNvCxnSpPr>
          <p:nvPr/>
        </p:nvCxnSpPr>
        <p:spPr>
          <a:xfrm>
            <a:off x="783153" y="977864"/>
            <a:ext cx="3503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E4C671-E160-78B6-A1A2-4CFE1435C8C2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5158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253C0ED-5141-0B54-BA13-F49A91B3B9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2300" y="174109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Previdência Complementar Fechada</a:t>
            </a:r>
            <a:endParaRPr lang="pt-BR" sz="3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1E40FA-0736-7E69-D431-F3C369AA9626}"/>
              </a:ext>
            </a:extLst>
          </p:cNvPr>
          <p:cNvSpPr txBox="1"/>
          <p:nvPr/>
        </p:nvSpPr>
        <p:spPr>
          <a:xfrm>
            <a:off x="622300" y="664128"/>
            <a:ext cx="46140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Atores do setor - Quadro resumo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16A1EC13-B4B0-54AB-19C4-6741FCDFC94D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1385456"/>
            <a:ext cx="4924012" cy="2506733"/>
            <a:chOff x="158" y="1207"/>
            <a:chExt cx="5444" cy="2405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C1996451-061D-9299-2A60-3C40BCD47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298"/>
              <a:ext cx="5125" cy="2245"/>
              <a:chOff x="249" y="1298"/>
              <a:chExt cx="5125" cy="2245"/>
            </a:xfrm>
          </p:grpSpPr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F2023E77-7701-7695-A916-61056BE4D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298"/>
                <a:ext cx="2494" cy="102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Conselho Nacional de Previdência Complementar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CNPC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(Regulação)</a:t>
                </a:r>
              </a:p>
            </p:txBody>
          </p:sp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FC3F0C87-A59F-3C57-F01A-DC9F90BF9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" y="1298"/>
                <a:ext cx="2494" cy="102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Câmara de Recursos da Previdência Complementar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CRPC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(Instância recursal)</a:t>
                </a:r>
              </a:p>
            </p:txBody>
          </p:sp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B1876756-7E97-EB18-D064-FAF2C019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2523"/>
                <a:ext cx="2494" cy="102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Superintendência Nacional de Previdência Complementar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PREVIC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(Supervisão)</a:t>
                </a:r>
              </a:p>
            </p:txBody>
          </p:sp>
          <p:sp>
            <p:nvSpPr>
              <p:cNvPr id="12" name="Text Box 6">
                <a:extLst>
                  <a:ext uri="{FF2B5EF4-FFF2-40B4-BE49-F238E27FC236}">
                    <a16:creationId xmlns:a16="http://schemas.microsoft.com/office/drawing/2014/main" id="{B8CB95FC-320A-1DB9-8501-197F1A873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523"/>
                <a:ext cx="2494" cy="102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Ministério da Previdência Social 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MPS</a:t>
                </a:r>
              </a:p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(Formulação de política)</a:t>
                </a:r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D3FB539-BC52-505D-5BEA-8813A4F1B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207"/>
              <a:ext cx="5444" cy="2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13" name="Text Box 3">
            <a:extLst>
              <a:ext uri="{FF2B5EF4-FFF2-40B4-BE49-F238E27FC236}">
                <a16:creationId xmlns:a16="http://schemas.microsoft.com/office/drawing/2014/main" id="{251F1D12-EA7B-3993-FF06-2C58D92B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053" y="1845624"/>
            <a:ext cx="2227152" cy="106758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EFPC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Entidade Fechada de Previdência Complementar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altLang="pt-BR" sz="12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(Operação)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7F7C91-11BF-4B4A-15AA-20F02207A8C5}"/>
              </a:ext>
            </a:extLst>
          </p:cNvPr>
          <p:cNvSpPr txBox="1"/>
          <p:nvPr/>
        </p:nvSpPr>
        <p:spPr>
          <a:xfrm>
            <a:off x="5877399" y="2948270"/>
            <a:ext cx="197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Patrocinadores</a:t>
            </a:r>
          </a:p>
          <a:p>
            <a:pPr marL="285750" indent="-285750">
              <a:buFontTx/>
              <a:buChar char="-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516346-A819-FA29-7081-E95924222DD9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0135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1353C9FC-28E7-2A23-50C0-5EBF2A45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841DDCA-3754-B1F1-20F8-F37E190456C2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998B5B82-A5D1-D6A3-9D06-23FBA1DE724C}"/>
              </a:ext>
            </a:extLst>
          </p:cNvPr>
          <p:cNvSpPr txBox="1">
            <a:spLocks/>
          </p:cNvSpPr>
          <p:nvPr/>
        </p:nvSpPr>
        <p:spPr>
          <a:xfrm>
            <a:off x="-173187" y="134779"/>
            <a:ext cx="10783589" cy="103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Política de Investimentos (5 anos) – limites máximos</a:t>
            </a:r>
          </a:p>
          <a:p>
            <a:pPr algn="l"/>
            <a:endParaRPr lang="pt-BR" sz="28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87AF8DB4-C751-B18D-51AF-0B0FD98D35F2}"/>
              </a:ext>
            </a:extLst>
          </p:cNvPr>
          <p:cNvCxnSpPr/>
          <p:nvPr/>
        </p:nvCxnSpPr>
        <p:spPr>
          <a:xfrm>
            <a:off x="1604146" y="796279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C88D77-4A4A-5092-C6AF-08F0EBE3803B}"/>
              </a:ext>
            </a:extLst>
          </p:cNvPr>
          <p:cNvSpPr txBox="1"/>
          <p:nvPr/>
        </p:nvSpPr>
        <p:spPr>
          <a:xfrm>
            <a:off x="8737119" y="489727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17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971E41-F311-C36A-FB15-456AD0858EEE}"/>
              </a:ext>
            </a:extLst>
          </p:cNvPr>
          <p:cNvSpPr txBox="1"/>
          <p:nvPr/>
        </p:nvSpPr>
        <p:spPr>
          <a:xfrm>
            <a:off x="754516" y="903129"/>
            <a:ext cx="763496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Resolução CMN nº 4994/2022 (alterada pela Resolução CMN nº 5202/2025):</a:t>
            </a:r>
          </a:p>
          <a:p>
            <a:pPr algn="just"/>
            <a:endParaRPr lang="pt-BR" sz="9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Renda Fixa: TPF/Título Público Federal até 100%; Título Privado (bancos, fundos) até 80%; Título Privado (empresas, debentures, cédulas rurais) até 20%; </a:t>
            </a:r>
          </a:p>
          <a:p>
            <a:pPr marL="400050" indent="-400050" algn="just">
              <a:buAutoNum type="romanLcPeriod"/>
            </a:pPr>
            <a:endParaRPr lang="pt-BR" sz="16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Renda Variável: ações negociadas na bolsa entre 50-70% (segmento de governança); 10% em BDR/</a:t>
            </a:r>
            <a:r>
              <a:rPr lang="pt-BR" sz="1600" dirty="0" err="1">
                <a:latin typeface="Aptos" panose="020B0004020202020204" pitchFamily="34" charset="0"/>
              </a:rPr>
              <a:t>ETF’s</a:t>
            </a:r>
            <a:r>
              <a:rPr lang="pt-BR" sz="1600" dirty="0">
                <a:latin typeface="Aptos" panose="020B0004020202020204" pitchFamily="34" charset="0"/>
              </a:rPr>
              <a:t>; 3% e, certificados de ouro;</a:t>
            </a:r>
          </a:p>
          <a:p>
            <a:pPr marL="400050" indent="-400050" algn="just">
              <a:buAutoNum type="romanLcPeriod"/>
            </a:pPr>
            <a:endParaRPr lang="pt-BR" sz="16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Estruturado: até 20% em FIP, Multimercados, COE, mercado de acesso na B3;</a:t>
            </a:r>
          </a:p>
          <a:p>
            <a:pPr marL="400050" indent="-400050" algn="just">
              <a:buAutoNum type="romanLcPeriod"/>
            </a:pPr>
            <a:endParaRPr lang="pt-BR" sz="16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Imobiliário: até 20% em Fundos Imobiliários, CRI, CCI</a:t>
            </a:r>
          </a:p>
          <a:p>
            <a:pPr marL="400050" indent="-400050" algn="just">
              <a:buAutoNum type="romanLcPeriod"/>
            </a:pPr>
            <a:endParaRPr lang="pt-BR" sz="16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Operações com Participantes: até 15% (consignações e financiamento imobiliário)</a:t>
            </a:r>
          </a:p>
          <a:p>
            <a:pPr marL="400050" indent="-400050" algn="just">
              <a:buAutoNum type="romanLcPeriod"/>
            </a:pPr>
            <a:endParaRPr lang="pt-BR" sz="1600" dirty="0">
              <a:latin typeface="Aptos" panose="020B0004020202020204" pitchFamily="34" charset="0"/>
            </a:endParaRPr>
          </a:p>
          <a:p>
            <a:pPr marL="400050" indent="-400050" algn="just">
              <a:buAutoNum type="romanLcPeriod"/>
            </a:pPr>
            <a:r>
              <a:rPr lang="pt-BR" sz="1600" dirty="0">
                <a:latin typeface="Aptos" panose="020B0004020202020204" pitchFamily="34" charset="0"/>
              </a:rPr>
              <a:t>Exterior: até 10% via fundos de investimento registrados na CVM</a:t>
            </a:r>
          </a:p>
          <a:p>
            <a:pPr marL="400050" indent="-400050" algn="just">
              <a:buAutoNum type="romanLcPeriod"/>
            </a:pPr>
            <a:endParaRPr lang="pt-BR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3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48F0E8EB-4643-3A2C-A9EB-FC9D4D03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89CBEFBC-8D1A-A018-2067-4A8083F3A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3" y="0"/>
            <a:ext cx="644083" cy="6988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CDAFC2-1698-14B9-6829-4488E910ADAA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347FFA71-E0B8-EB63-ED1D-2150F6D117FD}"/>
              </a:ext>
            </a:extLst>
          </p:cNvPr>
          <p:cNvSpPr txBox="1">
            <a:spLocks/>
          </p:cNvSpPr>
          <p:nvPr/>
        </p:nvSpPr>
        <p:spPr>
          <a:xfrm>
            <a:off x="893114" y="1694209"/>
            <a:ext cx="6528766" cy="174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PREVIC: mandato</a:t>
            </a:r>
          </a:p>
          <a:p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legal e estrutura     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7843755-7B19-7434-E3FB-CD2C20FA6FD8}"/>
              </a:ext>
            </a:extLst>
          </p:cNvPr>
          <p:cNvCxnSpPr/>
          <p:nvPr/>
        </p:nvCxnSpPr>
        <p:spPr>
          <a:xfrm>
            <a:off x="1722120" y="3440257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D62435-A7EA-C7AC-DE90-FEF81EAD93FD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3224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8300EA66-4C3F-69BA-ED8C-00818174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25DAB5-8E9F-8149-6E5B-D4154FE92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E9E72BB-318A-6A2E-B1F1-CA50C057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" y="4538772"/>
            <a:ext cx="573250" cy="622326"/>
          </a:xfrm>
          <a:prstGeom prst="rect">
            <a:avLst/>
          </a:prstGeom>
        </p:spPr>
      </p:pic>
      <p:sp>
        <p:nvSpPr>
          <p:cNvPr id="17" name="Título 4">
            <a:extLst>
              <a:ext uri="{FF2B5EF4-FFF2-40B4-BE49-F238E27FC236}">
                <a16:creationId xmlns:a16="http://schemas.microsoft.com/office/drawing/2014/main" id="{3BED5CAF-10B1-E699-B8B8-3A35BF95A8A2}"/>
              </a:ext>
            </a:extLst>
          </p:cNvPr>
          <p:cNvSpPr txBox="1">
            <a:spLocks/>
          </p:cNvSpPr>
          <p:nvPr/>
        </p:nvSpPr>
        <p:spPr>
          <a:xfrm>
            <a:off x="0" y="-138219"/>
            <a:ext cx="8666018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2. PREVIC: estrutura e mandato legal </a:t>
            </a:r>
            <a:r>
              <a:rPr lang="pt-BR" sz="14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1B567B"/>
                </a:solidFill>
                <a:latin typeface="Aptos" panose="020B0004020202020204" pitchFamily="34" charset="0"/>
              </a:rPr>
              <a:t>Lei nº 12.154, de 2009):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BC351DA-6695-C4D0-17C1-07D770DC7C64}"/>
              </a:ext>
            </a:extLst>
          </p:cNvPr>
          <p:cNvCxnSpPr>
            <a:cxnSpLocks/>
          </p:cNvCxnSpPr>
          <p:nvPr/>
        </p:nvCxnSpPr>
        <p:spPr>
          <a:xfrm>
            <a:off x="408686" y="353280"/>
            <a:ext cx="6842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9309668-0E8F-8A06-11BA-0B7B916FD1B4}"/>
              </a:ext>
            </a:extLst>
          </p:cNvPr>
          <p:cNvSpPr txBox="1"/>
          <p:nvPr/>
        </p:nvSpPr>
        <p:spPr>
          <a:xfrm>
            <a:off x="8824153" y="4852846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19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86C475-CBB4-A0D2-6B09-8CC03380AC2F}"/>
              </a:ext>
            </a:extLst>
          </p:cNvPr>
          <p:cNvSpPr txBox="1"/>
          <p:nvPr/>
        </p:nvSpPr>
        <p:spPr>
          <a:xfrm>
            <a:off x="162940" y="544683"/>
            <a:ext cx="86612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 Art. 1</a:t>
            </a:r>
            <a:r>
              <a:rPr lang="pt-BR" sz="1200" u="sng" baseline="30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  Fica criada a, autarquia de natureza especial, dotada de autonomia administrativa e financeira e patrimônio próprio, </a:t>
            </a:r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vinculada ao Ministério da Previdência Social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, com sede e foro no Distrito Federal e atuação em todo o território nacional.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...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Art. 2</a:t>
            </a:r>
            <a:r>
              <a:rPr lang="pt-BR" sz="1200" u="sng" baseline="30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  </a:t>
            </a:r>
            <a:r>
              <a:rPr lang="pt-BR" sz="1200" b="1" u="sng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Compete à PREVIC: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I - proceder à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fiscalização das atividades das entidades fechadas 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de previdência complementar e de suas operações;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II - apurar e julgar infrações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 aplicar as penalidades 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cabíveis;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III - expedir instruções e estabelecer procedimentos para a aplicação das normas relativas à sua área de competência, de acordo com as diretrizes do Conselho Nacional de Previdência Complementar;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IV - autorizar:</a:t>
            </a:r>
          </a:p>
          <a:p>
            <a:pPr lvl="8"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	</a:t>
            </a:r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a) a constituição e o funcionamento das EFPC, bem como a aplicação dos respectivos estatutos e regulamentos de planos de benefícios;</a:t>
            </a:r>
          </a:p>
          <a:p>
            <a:pPr lvl="8" algn="just"/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	b) as operações de fusão, de cisão, de incorporação ou de qualquer outra forma de reorganização societária, relativas às entidades 	fechadas de previdência complementar;</a:t>
            </a:r>
          </a:p>
          <a:p>
            <a:pPr lvl="8" algn="just"/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	c) a celebração de convênios e termos de adesão por patrocinadores e instituidores, bem como as retiradas de patrocinadores e 	instituidores; e</a:t>
            </a:r>
          </a:p>
          <a:p>
            <a:pPr lvl="8" algn="just"/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	d) as transferências de patrocínio, grupos de participantes e assistidos, planos de benefícios e reservas entre entidades fechadas de 	previdência complementar;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...VI -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decretar intervenção e liquidação extrajudicial das entidades fechadas</a:t>
            </a:r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 de previdência complementar, bem como nomear interventor ou liquidante, nos termos da lei;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VII - nomear administrador especial de plano de benefícios específico, podendo atribuir-lhe poderes de intervenção e liquidação extrajudicial;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VIII - promover a mediação e a conciliação entre entidades fechadas de previdência complementar e entre estas e seus participantes, assistidos, patrocinadores ou instituidores, bem como dirimir os litígios;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Aptos" panose="020B0004020202020204" pitchFamily="34" charset="0"/>
              </a:rPr>
              <a:t>IX - enviar relatório anual de suas atividades ao Ministério da Previdência Social e, por seu intermédio, ao Presidente da República e ao Congresso Nacional.</a:t>
            </a:r>
          </a:p>
        </p:txBody>
      </p:sp>
    </p:spTree>
    <p:extLst>
      <p:ext uri="{BB962C8B-B14F-4D97-AF65-F5344CB8AC3E}">
        <p14:creationId xmlns:p14="http://schemas.microsoft.com/office/powerpoint/2010/main" val="313932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26B5FC4-5425-29D2-58F1-15BF0EBA1F09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2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7FF388B-C85C-375E-6D4A-F46039A4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02" y="265105"/>
            <a:ext cx="709457" cy="7698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05E787-2636-CF2F-CC0F-AA7DC036336E}"/>
              </a:ext>
            </a:extLst>
          </p:cNvPr>
          <p:cNvSpPr txBox="1"/>
          <p:nvPr/>
        </p:nvSpPr>
        <p:spPr>
          <a:xfrm>
            <a:off x="366571" y="1849295"/>
            <a:ext cx="36872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i="1" dirty="0">
                <a:solidFill>
                  <a:srgbClr val="092F47"/>
                </a:solidFill>
                <a:latin typeface="Aptos" panose="020B0004020202020204" pitchFamily="34" charset="0"/>
              </a:rPr>
              <a:t>Audiência Pública na CPASF/CD para esclarecer o déficit registrado em 2024 no montante de R$ 14 bilhões no Plano 1 da Previ-BB</a:t>
            </a:r>
            <a:r>
              <a:rPr lang="pt-BR" sz="2400" i="1" dirty="0">
                <a:solidFill>
                  <a:srgbClr val="092F47"/>
                </a:solidFill>
                <a:latin typeface="Aptos" panose="020B00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1C99D3C8-8DE8-F88E-07F4-40EE4507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4C202F-6965-DA0F-5E5D-D240F07C7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C8C20BF-8BAE-68E3-F50E-D6D4B14D4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" y="4538772"/>
            <a:ext cx="573250" cy="6223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D8A8D43-C682-DC02-6D7E-84ECE8E5190A}"/>
              </a:ext>
            </a:extLst>
          </p:cNvPr>
          <p:cNvSpPr txBox="1"/>
          <p:nvPr/>
        </p:nvSpPr>
        <p:spPr>
          <a:xfrm>
            <a:off x="8720949" y="47268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3811F15-22A5-C167-B4B9-9E8706A083F6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41F081-90F6-A3DA-71E7-8851D53F8165}"/>
              </a:ext>
            </a:extLst>
          </p:cNvPr>
          <p:cNvSpPr txBox="1"/>
          <p:nvPr/>
        </p:nvSpPr>
        <p:spPr>
          <a:xfrm>
            <a:off x="323398" y="964592"/>
            <a:ext cx="8459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Pessoal: 248 servidores (116 próprios + 132 cedidos (auditores fiscais da RFB e procuradores federais da AGU) 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 err="1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6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Orçamento 2025/TAFIC-Taxa de Fiscalização e Controle da Previdência Complementar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(fato gerador: poder de polícia da PREVIC): </a:t>
            </a:r>
            <a:r>
              <a:rPr lang="pt-BR" sz="16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R$ 96 milhões (44% contingenciamento pela SOF/MP)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 err="1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6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46 Contratos Administrativos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 err="1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pt-BR" sz="16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Sede em Brasília/DF + 05 Escritórios (SP, RJ, BHZ, POA e REC)</a:t>
            </a:r>
          </a:p>
          <a:p>
            <a:r>
              <a:rPr lang="pt-BR" sz="280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F1ACB32C-4910-0266-76E9-418B77076746}"/>
              </a:ext>
            </a:extLst>
          </p:cNvPr>
          <p:cNvSpPr txBox="1">
            <a:spLocks/>
          </p:cNvSpPr>
          <p:nvPr/>
        </p:nvSpPr>
        <p:spPr>
          <a:xfrm>
            <a:off x="0" y="30566"/>
            <a:ext cx="8666018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4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2. PREVIC: estrutura e mandato legal </a:t>
            </a:r>
            <a:r>
              <a:rPr lang="pt-BR" sz="14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1400" b="1" dirty="0">
                <a:solidFill>
                  <a:srgbClr val="1B567B"/>
                </a:solidFill>
                <a:latin typeface="Aptos" panose="020B0004020202020204" pitchFamily="34" charset="0"/>
              </a:rPr>
              <a:t>Lei nº 12.154, de 2009):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F5A69A7-6618-0EEE-0535-A174E92B09F6}"/>
              </a:ext>
            </a:extLst>
          </p:cNvPr>
          <p:cNvCxnSpPr>
            <a:cxnSpLocks/>
          </p:cNvCxnSpPr>
          <p:nvPr/>
        </p:nvCxnSpPr>
        <p:spPr>
          <a:xfrm>
            <a:off x="408686" y="605529"/>
            <a:ext cx="6842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50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503CC-6678-2A0A-B88B-E708B881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832C9237-E003-4F24-240E-4DD8EFFB97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292" y="188984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 da PREVIC (organograma)</a:t>
            </a:r>
            <a:endParaRPr lang="pt-BR" sz="3000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59863866-6C42-7447-A0E9-7F9C31E8A3C9}"/>
              </a:ext>
            </a:extLst>
          </p:cNvPr>
          <p:cNvGrpSpPr>
            <a:grpSpLocks/>
          </p:cNvGrpSpPr>
          <p:nvPr/>
        </p:nvGrpSpPr>
        <p:grpSpPr bwMode="auto">
          <a:xfrm>
            <a:off x="1008586" y="937774"/>
            <a:ext cx="6747871" cy="3267951"/>
            <a:chOff x="113" y="1026"/>
            <a:chExt cx="5647" cy="2948"/>
          </a:xfrm>
        </p:grpSpPr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FB8D00F7-3CFC-108B-A07D-A4E1401E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117"/>
              <a:ext cx="4355" cy="18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9EC27A33-904E-9805-8B27-32C2CAE1A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026"/>
              <a:ext cx="5647" cy="2948"/>
              <a:chOff x="113" y="1026"/>
              <a:chExt cx="5647" cy="2948"/>
            </a:xfrm>
          </p:grpSpPr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DC47D0D2-87FD-C312-8268-FC78BA64A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" y="2070"/>
                <a:ext cx="1020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Diretoria de Administração</a:t>
                </a:r>
              </a:p>
            </p:txBody>
          </p:sp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E01FD34A-8CCB-5B0A-5147-1BF211924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2070"/>
                <a:ext cx="1020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Diretoria de Licenciamento</a:t>
                </a:r>
              </a:p>
            </p:txBody>
          </p:sp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3E3A35B5-67C0-B1B3-CDA9-659EBC98B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2" y="2070"/>
                <a:ext cx="1020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1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Diretoria de Fiscalização e Monitoramento</a:t>
                </a:r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F5675FDE-0F6E-9297-8A6A-0FC0B600D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2070"/>
                <a:ext cx="1020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1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Diretoria de  Normas</a:t>
                </a:r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927B3312-B248-FE02-9867-7235F5F5F0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1253"/>
                <a:ext cx="1164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3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 Superintendente</a:t>
                </a:r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F3CA4109-B2B2-8BC4-0D18-273CD5760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" y="1208"/>
                <a:ext cx="131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Diretoria Colegiada</a:t>
                </a: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18C5516B-F04A-F5CF-53CC-613795051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3385"/>
                <a:ext cx="1020" cy="453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Auditoria Interna</a:t>
                </a:r>
              </a:p>
            </p:txBody>
          </p:sp>
          <p:sp>
            <p:nvSpPr>
              <p:cNvPr id="21" name="Text Box 18">
                <a:extLst>
                  <a:ext uri="{FF2B5EF4-FFF2-40B4-BE49-F238E27FC236}">
                    <a16:creationId xmlns:a16="http://schemas.microsoft.com/office/drawing/2014/main" id="{596D9570-3502-6310-17EC-7581DA90A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" y="3385"/>
                <a:ext cx="1020" cy="453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Ouvidoria</a:t>
                </a:r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A5577D8D-6F59-382A-C45D-E91E8352D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7" y="3385"/>
                <a:ext cx="1020" cy="453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Corregedoria</a:t>
                </a: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31AFFA6C-ACDF-AB71-365F-B954EE2B0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9" y="2069"/>
                <a:ext cx="1020" cy="68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pt-BR" altLang="pt-BR" sz="12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Procuradoria Federal</a:t>
                </a: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F718899-00F9-D49C-52BF-7DD1E65F6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3158"/>
                <a:ext cx="222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28DE453D-A518-24F0-8650-838E54E82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6" y="2931"/>
                <a:ext cx="0" cy="4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721698B0-CCE7-D23C-5CB9-C2B11B565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3158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Line 26">
                <a:extLst>
                  <a:ext uri="{FF2B5EF4-FFF2-40B4-BE49-F238E27FC236}">
                    <a16:creationId xmlns:a16="http://schemas.microsoft.com/office/drawing/2014/main" id="{DB605AAB-CA71-B2CB-2110-2B0928C44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3158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A6B798C-8A85-E6EF-2C74-9B3B2EF20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026"/>
                <a:ext cx="5647" cy="2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lnSpc>
                    <a:spcPct val="80000"/>
                  </a:lnSpc>
                  <a:spcBef>
                    <a:spcPct val="20000"/>
                  </a:spcBef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5FF390B-F41C-FBB6-C25C-FD26829AF281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8472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DB67-AB10-934A-AFDA-EAC31938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7BEBBEA-2EF6-7116-1F35-8A1B088BC4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814" y="200957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Matriz de Risco – Fiscalização (SBR)</a:t>
            </a:r>
            <a:endParaRPr lang="pt-BR" sz="3000" dirty="0">
              <a:latin typeface="Aptos" panose="020B00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469DE62-EA1E-EEF9-A23D-202985737336}"/>
              </a:ext>
            </a:extLst>
          </p:cNvPr>
          <p:cNvCxnSpPr/>
          <p:nvPr/>
        </p:nvCxnSpPr>
        <p:spPr>
          <a:xfrm>
            <a:off x="489673" y="758918"/>
            <a:ext cx="471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>
            <a:extLst>
              <a:ext uri="{FF2B5EF4-FFF2-40B4-BE49-F238E27FC236}">
                <a16:creationId xmlns:a16="http://schemas.microsoft.com/office/drawing/2014/main" id="{32F431AA-B9B2-40B8-976F-D4B1EF178569}"/>
              </a:ext>
            </a:extLst>
          </p:cNvPr>
          <p:cNvGrpSpPr>
            <a:grpSpLocks/>
          </p:cNvGrpSpPr>
          <p:nvPr/>
        </p:nvGrpSpPr>
        <p:grpSpPr bwMode="auto">
          <a:xfrm>
            <a:off x="2038778" y="977843"/>
            <a:ext cx="4992181" cy="3658486"/>
            <a:chOff x="813" y="1301"/>
            <a:chExt cx="3784" cy="2576"/>
          </a:xfrm>
        </p:grpSpPr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CCBF0A7E-D9E9-2FBD-D2C5-A62D7B525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3600"/>
              <a:ext cx="3457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B51C64B6-5C8D-75DE-6DDB-88D744E8DC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2" y="2454"/>
              <a:ext cx="2306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072C9F-8DD4-14E2-E906-3667E410F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422"/>
              <a:ext cx="1546" cy="975"/>
            </a:xfrm>
            <a:prstGeom prst="rect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 dirty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Alta probabilidade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 dirty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Baixo impacto</a:t>
              </a:r>
              <a:endParaRPr lang="pt-BR" altLang="pt-BR" sz="20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D8044EE5-144A-106C-E4FF-C50FAE435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2478"/>
              <a:ext cx="1546" cy="975"/>
            </a:xfrm>
            <a:prstGeom prst="rect">
              <a:avLst/>
            </a:prstGeom>
            <a:gradFill rotWithShape="0">
              <a:gsLst>
                <a:gs pos="0">
                  <a:srgbClr val="339966"/>
                </a:gs>
                <a:gs pos="50000">
                  <a:srgbClr val="18472F"/>
                </a:gs>
                <a:gs pos="100000">
                  <a:srgbClr val="3399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Baixa probabilidade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Baixo impacto</a:t>
              </a:r>
              <a:endParaRPr lang="pt-BR" altLang="pt-BR" sz="20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EB2CC163-94AD-7723-AD6E-85A470683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5" y="2478"/>
              <a:ext cx="1546" cy="975"/>
            </a:xfrm>
            <a:prstGeom prst="rect">
              <a:avLst/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Baixa probabilidade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Alto impacto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18E425B-333D-6992-BA83-EF736434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5" y="1422"/>
              <a:ext cx="1546" cy="975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Alta probabilidade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2000" b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Alto impacto</a:t>
              </a:r>
              <a:endParaRPr lang="pt-BR" altLang="pt-BR" sz="20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76244BF1-F3F3-5409-487A-D95A2C0F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1" y="3617"/>
              <a:ext cx="76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1800" b="0" dirty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Impacto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711F24DC-E8C8-D5C8-9AEB-8C5579A4E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8" y="1799"/>
              <a:ext cx="11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lnSpc>
                  <a:spcPct val="80000"/>
                </a:lnSpc>
                <a:spcBef>
                  <a:spcPct val="20000"/>
                </a:spcBef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pt-BR" altLang="pt-BR" sz="1800" b="0" dirty="0"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Probabilidade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A6A6E179-D98B-B45E-5887-8C1FEAD9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959" y="1809967"/>
            <a:ext cx="1836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pt-BR" altLang="pt-BR" sz="2400" b="0" i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loco - PAF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BD24F749-C8E9-FF03-EDF7-99515FD34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342" y="2376900"/>
            <a:ext cx="20510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71550" indent="-514350" algn="ctr" defTabSz="614363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71550" indent="-514350" algn="ctr" defTabSz="614363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28750" indent="-514350" algn="ctr" defTabSz="614363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5950" indent="-514350" algn="ctr" defTabSz="614363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43150" indent="-514350" algn="ctr" defTabSz="614363">
              <a:lnSpc>
                <a:spcPct val="80000"/>
              </a:lnSpc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00350" indent="-514350" algn="ctr" defTabSz="6143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57550" indent="-514350" algn="ctr" defTabSz="6143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750" indent="-514350" algn="ctr" defTabSz="6143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71950" indent="-514350" algn="ctr" defTabSz="6143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</a:pPr>
            <a:r>
              <a:rPr lang="pt-BR" altLang="pt-BR" sz="1000" b="0" u="sng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Fatores de Riscos: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Dívida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Governança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Premissas Atuariais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pt-BR" altLang="pt-BR" sz="1000" b="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Denúncias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endParaRPr lang="pt-BR" altLang="pt-BR" sz="1000" b="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endParaRPr lang="pt-BR" altLang="pt-BR" sz="1000" b="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726296C7-B954-AC12-D4B5-32679B632B6D}"/>
              </a:ext>
            </a:extLst>
          </p:cNvPr>
          <p:cNvCxnSpPr/>
          <p:nvPr/>
        </p:nvCxnSpPr>
        <p:spPr>
          <a:xfrm flipH="1">
            <a:off x="6976868" y="2267167"/>
            <a:ext cx="19628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8462434-989B-B419-A441-B740C0DD6438}"/>
              </a:ext>
            </a:extLst>
          </p:cNvPr>
          <p:cNvSpPr txBox="1"/>
          <p:nvPr/>
        </p:nvSpPr>
        <p:spPr>
          <a:xfrm>
            <a:off x="8371114" y="473346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4CBEEB-1ACB-7191-00D5-070AAD008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57657"/>
              </p:ext>
            </p:extLst>
          </p:nvPr>
        </p:nvGraphicFramePr>
        <p:xfrm>
          <a:off x="275608" y="2734761"/>
          <a:ext cx="2093355" cy="1550440"/>
        </p:xfrm>
        <a:graphic>
          <a:graphicData uri="http://schemas.openxmlformats.org/drawingml/2006/table">
            <a:tbl>
              <a:tblPr/>
              <a:tblGrid>
                <a:gridCol w="752087">
                  <a:extLst>
                    <a:ext uri="{9D8B030D-6E8A-4147-A177-3AD203B41FA5}">
                      <a16:colId xmlns:a16="http://schemas.microsoft.com/office/drawing/2014/main" val="2902742048"/>
                    </a:ext>
                  </a:extLst>
                </a:gridCol>
                <a:gridCol w="1341268">
                  <a:extLst>
                    <a:ext uri="{9D8B030D-6E8A-4147-A177-3AD203B41FA5}">
                      <a16:colId xmlns:a16="http://schemas.microsoft.com/office/drawing/2014/main" val="1081645286"/>
                    </a:ext>
                  </a:extLst>
                </a:gridCol>
              </a:tblGrid>
              <a:tr h="32158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 segmentação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  <a:ea typeface="Source Sans Pro" panose="020B0503030403020204" pitchFamily="34" charset="0"/>
                      </a:endParaRPr>
                    </a:p>
                    <a:p>
                      <a:pPr algn="ctr" rtl="0" fontAlgn="t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 EFPC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7871"/>
                  </a:ext>
                </a:extLst>
              </a:tr>
              <a:tr h="267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17764"/>
                  </a:ext>
                </a:extLst>
              </a:tr>
              <a:tr h="231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S2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500074"/>
                  </a:ext>
                </a:extLst>
              </a:tr>
              <a:tr h="231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S3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46077"/>
                  </a:ext>
                </a:extLst>
              </a:tr>
              <a:tr h="2671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S4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73464"/>
                  </a:ext>
                </a:extLst>
              </a:tr>
              <a:tr h="231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ptos" panose="020B0004020202020204" pitchFamily="34" charset="0"/>
                          <a:ea typeface="Source Sans Pro" panose="020B0503030403020204" pitchFamily="34" charset="0"/>
                        </a:rPr>
                        <a:t>259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50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169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A97B-25EF-8624-6F34-7E4FABDEA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CC3045C6-A52B-8822-C28C-65F8406C61CB}"/>
              </a:ext>
            </a:extLst>
          </p:cNvPr>
          <p:cNvSpPr/>
          <p:nvPr/>
        </p:nvSpPr>
        <p:spPr>
          <a:xfrm>
            <a:off x="3195351" y="1162664"/>
            <a:ext cx="2654438" cy="300933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Administração Especial, Intervenção ou Liquidação</a:t>
            </a:r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6CA42314-3594-290D-0667-276898404AAF}"/>
              </a:ext>
            </a:extLst>
          </p:cNvPr>
          <p:cNvSpPr/>
          <p:nvPr/>
        </p:nvSpPr>
        <p:spPr>
          <a:xfrm>
            <a:off x="3334356" y="1704652"/>
            <a:ext cx="2654438" cy="299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u="sng" dirty="0">
                <a:solidFill>
                  <a:srgbClr val="FF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Aplicação de penalidade (DECRETO)</a:t>
            </a: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E9A8314C-4C1A-11F2-3681-BDF99A2643E6}"/>
              </a:ext>
            </a:extLst>
          </p:cNvPr>
          <p:cNvSpPr/>
          <p:nvPr/>
        </p:nvSpPr>
        <p:spPr>
          <a:xfrm>
            <a:off x="3705412" y="2389405"/>
            <a:ext cx="2654438" cy="299891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Determinações e TAC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448E6848-25B8-30B7-B2A5-4907E8AAF6F7}"/>
              </a:ext>
            </a:extLst>
          </p:cNvPr>
          <p:cNvSpPr/>
          <p:nvPr/>
        </p:nvSpPr>
        <p:spPr>
          <a:xfrm>
            <a:off x="3979115" y="2953176"/>
            <a:ext cx="2655300" cy="328279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Recomendações</a:t>
            </a: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7AF45382-E28A-5831-B386-EDCAF633A124}"/>
              </a:ext>
            </a:extLst>
          </p:cNvPr>
          <p:cNvSpPr/>
          <p:nvPr/>
        </p:nvSpPr>
        <p:spPr>
          <a:xfrm>
            <a:off x="4174897" y="3661917"/>
            <a:ext cx="2655301" cy="338339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Emissão de relatório com sugestões</a:t>
            </a:r>
          </a:p>
          <a:p>
            <a:pPr algn="ctr"/>
            <a:r>
              <a:rPr lang="pt-BR" sz="1050" i="1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 (comply or explain)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F0922D-607A-42A9-1B01-626C61F283B6}"/>
              </a:ext>
            </a:extLst>
          </p:cNvPr>
          <p:cNvSpPr txBox="1"/>
          <p:nvPr/>
        </p:nvSpPr>
        <p:spPr>
          <a:xfrm>
            <a:off x="6065294" y="1182339"/>
            <a:ext cx="1426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Intervenção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8F6CBCD-B3C3-967D-69A5-1B5607CD8B01}"/>
              </a:ext>
            </a:extLst>
          </p:cNvPr>
          <p:cNvSpPr txBox="1"/>
          <p:nvPr/>
        </p:nvSpPr>
        <p:spPr>
          <a:xfrm>
            <a:off x="6021020" y="1834244"/>
            <a:ext cx="21395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Sanções punitivas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B162FB3-8DFC-1A8E-CF51-5375C2C09923}"/>
              </a:ext>
            </a:extLst>
          </p:cNvPr>
          <p:cNvSpPr txBox="1"/>
          <p:nvPr/>
        </p:nvSpPr>
        <p:spPr>
          <a:xfrm>
            <a:off x="7258400" y="3385572"/>
            <a:ext cx="1426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Proteção e orientação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0B2E8BA-DC97-42AD-1AA1-AD246742FE22}"/>
              </a:ext>
            </a:extLst>
          </p:cNvPr>
          <p:cNvSpPr/>
          <p:nvPr/>
        </p:nvSpPr>
        <p:spPr>
          <a:xfrm>
            <a:off x="1775695" y="2242236"/>
            <a:ext cx="1971000" cy="2187000"/>
          </a:xfrm>
          <a:prstGeom prst="rect">
            <a:avLst/>
          </a:prstGeom>
          <a:solidFill>
            <a:srgbClr val="206894"/>
          </a:solidFill>
          <a:ln>
            <a:noFill/>
          </a:ln>
          <a:scene3d>
            <a:camera prst="isometricOffAxis1Top"/>
            <a:lightRig rig="threePt" dir="t"/>
          </a:scene3d>
          <a:sp3d>
            <a:bevelT w="254000" h="508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A5AFA86-62BB-42A6-030A-746765F4245D}"/>
              </a:ext>
            </a:extLst>
          </p:cNvPr>
          <p:cNvSpPr/>
          <p:nvPr/>
        </p:nvSpPr>
        <p:spPr>
          <a:xfrm>
            <a:off x="2048313" y="1889656"/>
            <a:ext cx="1539000" cy="1728000"/>
          </a:xfrm>
          <a:prstGeom prst="rect">
            <a:avLst/>
          </a:prstGeom>
          <a:solidFill>
            <a:srgbClr val="206894"/>
          </a:solidFill>
          <a:ln>
            <a:noFill/>
          </a:ln>
          <a:scene3d>
            <a:camera prst="isometricOffAxis1Top"/>
            <a:lightRig rig="threePt" dir="t"/>
          </a:scene3d>
          <a:sp3d>
            <a:bevelT w="254000" h="508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0B41790-9A8A-8E9F-9B20-3E8977B2B806}"/>
              </a:ext>
            </a:extLst>
          </p:cNvPr>
          <p:cNvSpPr/>
          <p:nvPr/>
        </p:nvSpPr>
        <p:spPr>
          <a:xfrm>
            <a:off x="2288149" y="1494848"/>
            <a:ext cx="1161000" cy="1296000"/>
          </a:xfrm>
          <a:prstGeom prst="rect">
            <a:avLst/>
          </a:prstGeom>
          <a:solidFill>
            <a:srgbClr val="206894"/>
          </a:solidFill>
          <a:ln>
            <a:noFill/>
          </a:ln>
          <a:scene3d>
            <a:camera prst="isometricOffAxis1Top"/>
            <a:lightRig rig="threePt" dir="t"/>
          </a:scene3d>
          <a:sp3d>
            <a:bevelT w="254000" h="508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21551A5-77A6-4CA4-72FE-765B6B147332}"/>
              </a:ext>
            </a:extLst>
          </p:cNvPr>
          <p:cNvSpPr/>
          <p:nvPr/>
        </p:nvSpPr>
        <p:spPr>
          <a:xfrm>
            <a:off x="2439351" y="1114202"/>
            <a:ext cx="756000" cy="918000"/>
          </a:xfrm>
          <a:prstGeom prst="rect">
            <a:avLst/>
          </a:prstGeom>
          <a:solidFill>
            <a:srgbClr val="206894"/>
          </a:solidFill>
          <a:ln>
            <a:noFill/>
          </a:ln>
          <a:scene3d>
            <a:camera prst="isometricOffAxis1Top"/>
            <a:lightRig rig="threePt" dir="t"/>
          </a:scene3d>
          <a:sp3d>
            <a:bevelT w="254000" h="508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C8DD254-6029-D45C-1054-527C5CD4F4F1}"/>
              </a:ext>
            </a:extLst>
          </p:cNvPr>
          <p:cNvSpPr/>
          <p:nvPr/>
        </p:nvSpPr>
        <p:spPr>
          <a:xfrm>
            <a:off x="2582788" y="741064"/>
            <a:ext cx="405000" cy="390349"/>
          </a:xfrm>
          <a:prstGeom prst="rect">
            <a:avLst/>
          </a:prstGeom>
          <a:solidFill>
            <a:srgbClr val="206894"/>
          </a:solidFill>
          <a:ln>
            <a:noFill/>
          </a:ln>
          <a:scene3d>
            <a:camera prst="isometricOffAxis1Top"/>
            <a:lightRig rig="threePt" dir="t"/>
          </a:scene3d>
          <a:sp3d>
            <a:bevelT w="260350" h="5270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237AEF8-4FB6-3A9B-4131-9351D58045FD}"/>
              </a:ext>
            </a:extLst>
          </p:cNvPr>
          <p:cNvSpPr txBox="1"/>
          <p:nvPr/>
        </p:nvSpPr>
        <p:spPr>
          <a:xfrm>
            <a:off x="6495874" y="2364158"/>
            <a:ext cx="14267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rgbClr val="0E4C73"/>
                </a:solidFill>
                <a:latin typeface="Aptos" panose="020B0004020202020204" pitchFamily="34" charset="0"/>
                <a:ea typeface="Source Sans Pro" panose="020B0503030403020204" pitchFamily="34" charset="0"/>
                <a:cs typeface="Gautami" panose="020B0502040204020203" pitchFamily="34" charset="0"/>
              </a:rPr>
              <a:t>Fazer cumprir</a:t>
            </a:r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A2C479CF-BB3A-4FAD-FFAF-AD9EC6BEB1B8}"/>
              </a:ext>
            </a:extLst>
          </p:cNvPr>
          <p:cNvSpPr/>
          <p:nvPr/>
        </p:nvSpPr>
        <p:spPr>
          <a:xfrm>
            <a:off x="6963756" y="3137970"/>
            <a:ext cx="95812" cy="910703"/>
          </a:xfrm>
          <a:prstGeom prst="rightBrac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A880823-1539-431A-7406-9C578109974E}"/>
              </a:ext>
            </a:extLst>
          </p:cNvPr>
          <p:cNvSpPr txBox="1"/>
          <p:nvPr/>
        </p:nvSpPr>
        <p:spPr>
          <a:xfrm>
            <a:off x="889000" y="4470090"/>
            <a:ext cx="4197576" cy="38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figure 14 -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PREVIC’s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Enforcement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Pyramid (Report nº. 74907-BR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Risk-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(RBS)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Brazilian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Pension </a:t>
            </a:r>
            <a:r>
              <a:rPr lang="pt-BR" sz="900" i="1" dirty="0" err="1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Funds</a:t>
            </a:r>
            <a:r>
              <a:rPr lang="pt-BR" sz="900" i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60)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0EF98374-33C1-6A71-7400-4CCF29422DD4}"/>
              </a:ext>
            </a:extLst>
          </p:cNvPr>
          <p:cNvCxnSpPr>
            <a:cxnSpLocks/>
          </p:cNvCxnSpPr>
          <p:nvPr/>
        </p:nvCxnSpPr>
        <p:spPr>
          <a:xfrm flipV="1">
            <a:off x="1269368" y="1787270"/>
            <a:ext cx="820336" cy="123208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54A2FE6-C9BA-27CF-54B4-A8ECE3334E62}"/>
              </a:ext>
            </a:extLst>
          </p:cNvPr>
          <p:cNvSpPr txBox="1"/>
          <p:nvPr/>
        </p:nvSpPr>
        <p:spPr>
          <a:xfrm>
            <a:off x="8661540" y="4429236"/>
            <a:ext cx="644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206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23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8A8D3BD-281F-9459-F017-6F2605CD4AB0}"/>
              </a:ext>
            </a:extLst>
          </p:cNvPr>
          <p:cNvGrpSpPr/>
          <p:nvPr/>
        </p:nvGrpSpPr>
        <p:grpSpPr>
          <a:xfrm>
            <a:off x="6736225" y="4704573"/>
            <a:ext cx="2026766" cy="306355"/>
            <a:chOff x="8981632" y="6272763"/>
            <a:chExt cx="2702355" cy="408473"/>
          </a:xfrm>
        </p:grpSpPr>
        <p:pic>
          <p:nvPicPr>
            <p:cNvPr id="25" name="Imagem 24" descr="Uma imagem contendo Interface gráfica do usuário&#10;&#10;Descrição gerada automaticamente">
              <a:extLst>
                <a:ext uri="{FF2B5EF4-FFF2-40B4-BE49-F238E27FC236}">
                  <a16:creationId xmlns:a16="http://schemas.microsoft.com/office/drawing/2014/main" id="{9D2898EE-1EEA-40B5-AD8C-6870355C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65" y="6272763"/>
              <a:ext cx="1948822" cy="408473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09A01E5-CAF0-B9CB-D259-EB74E1419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632" y="6376652"/>
              <a:ext cx="606751" cy="20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ítulo 3">
            <a:extLst>
              <a:ext uri="{FF2B5EF4-FFF2-40B4-BE49-F238E27FC236}">
                <a16:creationId xmlns:a16="http://schemas.microsoft.com/office/drawing/2014/main" id="{F4B36921-4859-1155-4C92-713E61123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814" y="200957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Estrutura de Supervisão da PREVIC</a:t>
            </a:r>
            <a:endParaRPr lang="pt-BR" sz="3000" dirty="0">
              <a:latin typeface="Aptos" panose="020B000402020202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985D2B6-16FE-3567-DEFE-643174F31A18}"/>
              </a:ext>
            </a:extLst>
          </p:cNvPr>
          <p:cNvCxnSpPr/>
          <p:nvPr/>
        </p:nvCxnSpPr>
        <p:spPr>
          <a:xfrm>
            <a:off x="520153" y="766538"/>
            <a:ext cx="471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63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828F9-B236-952B-7230-A8424973C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7E814AB8-39E7-021E-C256-509EBF47E9B7}"/>
              </a:ext>
            </a:extLst>
          </p:cNvPr>
          <p:cNvGrpSpPr/>
          <p:nvPr/>
        </p:nvGrpSpPr>
        <p:grpSpPr>
          <a:xfrm>
            <a:off x="6736225" y="4704573"/>
            <a:ext cx="2026766" cy="306355"/>
            <a:chOff x="8981632" y="6272763"/>
            <a:chExt cx="2702355" cy="408473"/>
          </a:xfrm>
        </p:grpSpPr>
        <p:pic>
          <p:nvPicPr>
            <p:cNvPr id="7" name="Imagem 6" descr="Uma imagem contendo Interface gráfica do usuário&#10;&#10;Descrição gerada automaticamente">
              <a:extLst>
                <a:ext uri="{FF2B5EF4-FFF2-40B4-BE49-F238E27FC236}">
                  <a16:creationId xmlns:a16="http://schemas.microsoft.com/office/drawing/2014/main" id="{2C3A802B-72C8-7C42-0137-F76F29D54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165" y="6272763"/>
              <a:ext cx="1948822" cy="408473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4312769-53AE-709E-C265-420424E4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632" y="6376652"/>
              <a:ext cx="606751" cy="20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3DE6990-7F31-7704-F3F2-56F97DB47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92134"/>
              </p:ext>
            </p:extLst>
          </p:nvPr>
        </p:nvGraphicFramePr>
        <p:xfrm>
          <a:off x="510545" y="670852"/>
          <a:ext cx="8122910" cy="3867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4616">
                  <a:extLst>
                    <a:ext uri="{9D8B030D-6E8A-4147-A177-3AD203B41FA5}">
                      <a16:colId xmlns:a16="http://schemas.microsoft.com/office/drawing/2014/main" val="2804818303"/>
                    </a:ext>
                  </a:extLst>
                </a:gridCol>
                <a:gridCol w="709282">
                  <a:extLst>
                    <a:ext uri="{9D8B030D-6E8A-4147-A177-3AD203B41FA5}">
                      <a16:colId xmlns:a16="http://schemas.microsoft.com/office/drawing/2014/main" val="504910117"/>
                    </a:ext>
                  </a:extLst>
                </a:gridCol>
                <a:gridCol w="709282">
                  <a:extLst>
                    <a:ext uri="{9D8B030D-6E8A-4147-A177-3AD203B41FA5}">
                      <a16:colId xmlns:a16="http://schemas.microsoft.com/office/drawing/2014/main" val="3096302718"/>
                    </a:ext>
                  </a:extLst>
                </a:gridCol>
                <a:gridCol w="709282">
                  <a:extLst>
                    <a:ext uri="{9D8B030D-6E8A-4147-A177-3AD203B41FA5}">
                      <a16:colId xmlns:a16="http://schemas.microsoft.com/office/drawing/2014/main" val="707199443"/>
                    </a:ext>
                  </a:extLst>
                </a:gridCol>
                <a:gridCol w="709282">
                  <a:extLst>
                    <a:ext uri="{9D8B030D-6E8A-4147-A177-3AD203B41FA5}">
                      <a16:colId xmlns:a16="http://schemas.microsoft.com/office/drawing/2014/main" val="813321047"/>
                    </a:ext>
                  </a:extLst>
                </a:gridCol>
                <a:gridCol w="961166">
                  <a:extLst>
                    <a:ext uri="{9D8B030D-6E8A-4147-A177-3AD203B41FA5}">
                      <a16:colId xmlns:a16="http://schemas.microsoft.com/office/drawing/2014/main" val="2575391437"/>
                    </a:ext>
                  </a:extLst>
                </a:gridCol>
              </a:tblGrid>
              <a:tr h="58158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Procedimentos Fiscais realizados pela PREVIC no período de 2021 a jun-2025.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78949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itens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2021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2022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2023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2024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u="none" kern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jun</a:t>
                      </a:r>
                      <a:r>
                        <a:rPr lang="pt-BR" sz="1600" u="none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/25</a:t>
                      </a:r>
                      <a:endParaRPr lang="pt-BR" sz="1600" u="none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09584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1. Fiscalizações diretas nas EFPC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53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56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76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74**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984165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2. Determinações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207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10899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3. Recomendações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47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77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283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0919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4. AI/Autos de Infração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1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27723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5. TAC firmados*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040645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6. Representações Administrativas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5941"/>
                  </a:ext>
                </a:extLst>
              </a:tr>
              <a:tr h="283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7. Representações Penais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" panose="020B0004020202020204" pitchFamily="34" charset="0"/>
                        </a:rPr>
                        <a:t>1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0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75029"/>
                  </a:ext>
                </a:extLst>
              </a:tr>
              <a:tr h="340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Fonte: CGFD/DIFIS-PREVIC.</a:t>
                      </a: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9607"/>
                  </a:ext>
                </a:extLst>
              </a:tr>
              <a:tr h="34043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*Atualmente, há 3 TAC em andamento: Postalis, </a:t>
                      </a:r>
                      <a:r>
                        <a:rPr lang="pt-BR" sz="1000" b="1" kern="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Ciasprev</a:t>
                      </a:r>
                      <a:r>
                        <a:rPr lang="pt-BR" sz="1000" b="1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e Agros</a:t>
                      </a:r>
                      <a:endParaRPr lang="pt-BR" sz="1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579030"/>
                  </a:ext>
                </a:extLst>
              </a:tr>
              <a:tr h="340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000" b="1" kern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** Das quais 10 já foram finalizadas</a:t>
                      </a:r>
                      <a:endParaRPr lang="pt-BR" sz="1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4659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47A3F07-F4F5-4051-8A7C-B2B238E07922}"/>
              </a:ext>
            </a:extLst>
          </p:cNvPr>
          <p:cNvSpPr txBox="1"/>
          <p:nvPr/>
        </p:nvSpPr>
        <p:spPr>
          <a:xfrm>
            <a:off x="8762991" y="4415551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67351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35485A6-BCB3-DEC3-ED1B-D99B3CEA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658A6F-8F8F-F7F8-A674-D94180BA1BCE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95989D4-E0E0-E3C7-6ADE-CD855ECA0DB5}"/>
              </a:ext>
            </a:extLst>
          </p:cNvPr>
          <p:cNvSpPr txBox="1">
            <a:spLocks/>
          </p:cNvSpPr>
          <p:nvPr/>
        </p:nvSpPr>
        <p:spPr>
          <a:xfrm>
            <a:off x="-1278320" y="1683895"/>
            <a:ext cx="10783589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5. Déficit não é prejuízo   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797C06C9-886B-764F-03B1-AAD24E2D6590}"/>
              </a:ext>
            </a:extLst>
          </p:cNvPr>
          <p:cNvCxnSpPr/>
          <p:nvPr/>
        </p:nvCxnSpPr>
        <p:spPr>
          <a:xfrm>
            <a:off x="1615440" y="2258859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CFB2E3-8EAC-1BD1-D8FF-10B490F1E3CD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1ABFE9-9381-6815-A01D-DA3084EEC76B}"/>
              </a:ext>
            </a:extLst>
          </p:cNvPr>
          <p:cNvSpPr txBox="1"/>
          <p:nvPr/>
        </p:nvSpPr>
        <p:spPr>
          <a:xfrm>
            <a:off x="1459361" y="2376809"/>
            <a:ext cx="6011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1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pt-BR" sz="1200" b="1" i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resultado negativo apurado em 2024 no Plano 1 não configura prejuízo financeiro</a:t>
            </a:r>
            <a:r>
              <a:rPr lang="pt-BR" sz="1200" i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, pois não houve realização (venda) dos ativos, isto é, houve sim apenas oscilação no preço dos ativos financeiros (IBOVESPA caiu 10,35% e IMA-B5+ recuou 8,63%) pertencentes aos segmentos de aplicação da carteira de investimentos do plano de benefícios, mas a Previ-BB não vendeu sua participação.</a:t>
            </a:r>
            <a:endParaRPr lang="pt-BR" sz="12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93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EE62B-7CE9-ED04-CF4E-F67479BE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8F8BEA9-AADA-10CC-314C-016B9A8BD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814" y="17095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altLang="pt-BR" sz="3000" b="1" dirty="0">
                <a:solidFill>
                  <a:srgbClr val="20689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 Financeiro - CAPITALIZAÇÃO</a:t>
            </a:r>
            <a:endParaRPr lang="pt-BR" sz="300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E8519F1-F8E1-1EEC-C38A-7F1081AEE6E0}"/>
              </a:ext>
            </a:extLst>
          </p:cNvPr>
          <p:cNvCxnSpPr/>
          <p:nvPr/>
        </p:nvCxnSpPr>
        <p:spPr>
          <a:xfrm>
            <a:off x="527222" y="744038"/>
            <a:ext cx="4719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8272D9CB-9989-DDFE-59B0-7155486292E4}"/>
              </a:ext>
            </a:extLst>
          </p:cNvPr>
          <p:cNvSpPr txBox="1"/>
          <p:nvPr/>
        </p:nvSpPr>
        <p:spPr>
          <a:xfrm>
            <a:off x="8371114" y="4733464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9094D0AB-F382-2928-1EF9-76BA24CE2A31}"/>
              </a:ext>
            </a:extLst>
          </p:cNvPr>
          <p:cNvGrpSpPr>
            <a:grpSpLocks/>
          </p:cNvGrpSpPr>
          <p:nvPr/>
        </p:nvGrpSpPr>
        <p:grpSpPr bwMode="auto">
          <a:xfrm>
            <a:off x="1678441" y="1056251"/>
            <a:ext cx="5787117" cy="3165128"/>
            <a:chOff x="720" y="1143"/>
            <a:chExt cx="4475" cy="2369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E17B9AF9-3DD8-2284-0F29-71182157C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" y="1922"/>
              <a:ext cx="1974" cy="2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pt-BR" altLang="pt-BR" sz="11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P</a:t>
              </a:r>
              <a:r>
                <a:rPr lang="pt-BR" altLang="pt-BR" sz="11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P</a:t>
              </a:r>
              <a:r>
                <a:rPr lang="pt-BR" altLang="pt-BR" sz="11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P</a:t>
              </a:r>
              <a:r>
                <a:rPr lang="pt-BR" altLang="pt-BR" sz="11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...........................P</a:t>
              </a:r>
              <a:r>
                <a:rPr lang="pt-BR" altLang="pt-BR" sz="110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pt-BR" altLang="pt-B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CAA5E2F4-258A-86F7-BBB0-0289F49AD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550"/>
              <a:ext cx="1974" cy="2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20000"/>
                </a:spcBef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pt-BR" altLang="pt-B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pt-BR" altLang="pt-BR" sz="11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pt-BR" altLang="pt-BR" sz="113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pt-BR" altLang="pt-BR" sz="11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C</a:t>
              </a:r>
              <a:r>
                <a:rPr lang="pt-BR" altLang="pt-BR" sz="113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         </a:t>
              </a:r>
              <a:r>
                <a:rPr lang="pt-BR" altLang="pt-BR" sz="11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</a:t>
              </a:r>
              <a:r>
                <a:rPr lang="pt-BR" altLang="pt-BR" sz="113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pt-BR" altLang="pt-BR" sz="11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C</a:t>
              </a:r>
              <a:r>
                <a:rPr lang="pt-BR" altLang="pt-BR" sz="1130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pt-BR" altLang="pt-BR" sz="113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..........................</a:t>
              </a:r>
              <a:r>
                <a:rPr lang="pt-BR" altLang="pt-BR" sz="113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pt-BR" altLang="pt-BR" sz="1130" baseline="-25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pt-BR" altLang="pt-BR" sz="11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F63D399D-B47F-D9F1-4CE8-0F273F04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" y="1143"/>
              <a:ext cx="4336" cy="2369"/>
              <a:chOff x="859" y="1143"/>
              <a:chExt cx="4336" cy="2369"/>
            </a:xfrm>
          </p:grpSpPr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8E47A39E-0DDD-0709-D34D-A89DDBFCEC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3287"/>
                <a:ext cx="1680" cy="22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pt-BR" altLang="pt-BR" sz="1400" dirty="0">
                    <a:solidFill>
                      <a:srgbClr val="FF33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RESERVA GARANTIDORA</a:t>
                </a:r>
                <a:endParaRPr lang="pt-BR" altLang="pt-BR" sz="14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E5FC751D-4BE6-D029-17C5-E428376B9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8" y="1143"/>
                <a:ext cx="1532" cy="287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pt-BR" altLang="pt-BR" sz="1400" dirty="0">
                    <a:solidFill>
                      <a:srgbClr val="FF33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RESERVA CONSTITUÍDA</a:t>
                </a:r>
                <a:endParaRPr lang="pt-BR" altLang="pt-B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roup 8">
                <a:extLst>
                  <a:ext uri="{FF2B5EF4-FFF2-40B4-BE49-F238E27FC236}">
                    <a16:creationId xmlns:a16="http://schemas.microsoft.com/office/drawing/2014/main" id="{B43E0F81-F72D-7FF4-5D6C-856BCC5E1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9" y="1368"/>
                <a:ext cx="3947" cy="1868"/>
                <a:chOff x="1872" y="2805"/>
                <a:chExt cx="8064" cy="3744"/>
              </a:xfrm>
            </p:grpSpPr>
            <p:sp>
              <p:nvSpPr>
                <p:cNvPr id="30" name="Line 9">
                  <a:extLst>
                    <a:ext uri="{FF2B5EF4-FFF2-40B4-BE49-F238E27FC236}">
                      <a16:creationId xmlns:a16="http://schemas.microsoft.com/office/drawing/2014/main" id="{404F1C4F-C992-FA0E-2CA6-9256B5E5C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4677"/>
                  <a:ext cx="38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Line 10">
                  <a:extLst>
                    <a:ext uri="{FF2B5EF4-FFF2-40B4-BE49-F238E27FC236}">
                      <a16:creationId xmlns:a16="http://schemas.microsoft.com/office/drawing/2014/main" id="{EAAA834C-E248-1334-5EF7-82E7269AE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Line 11">
                  <a:extLst>
                    <a:ext uri="{FF2B5EF4-FFF2-40B4-BE49-F238E27FC236}">
                      <a16:creationId xmlns:a16="http://schemas.microsoft.com/office/drawing/2014/main" id="{396CF463-D370-858F-7F91-F8E9956A5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Line 12">
                  <a:extLst>
                    <a:ext uri="{FF2B5EF4-FFF2-40B4-BE49-F238E27FC236}">
                      <a16:creationId xmlns:a16="http://schemas.microsoft.com/office/drawing/2014/main" id="{BBA16FD7-D9DA-D836-B9E2-265F87901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Line 13">
                  <a:extLst>
                    <a:ext uri="{FF2B5EF4-FFF2-40B4-BE49-F238E27FC236}">
                      <a16:creationId xmlns:a16="http://schemas.microsoft.com/office/drawing/2014/main" id="{9CFE7619-8E5E-D265-2B10-FDAFC85A0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Line 14">
                  <a:extLst>
                    <a:ext uri="{FF2B5EF4-FFF2-40B4-BE49-F238E27FC236}">
                      <a16:creationId xmlns:a16="http://schemas.microsoft.com/office/drawing/2014/main" id="{DA0C44FF-DD42-8D75-18F3-31C8CFE21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Line 15">
                  <a:extLst>
                    <a:ext uri="{FF2B5EF4-FFF2-40B4-BE49-F238E27FC236}">
                      <a16:creationId xmlns:a16="http://schemas.microsoft.com/office/drawing/2014/main" id="{5CCB9E85-4004-523C-38BD-70AA1B802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2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Line 16">
                  <a:extLst>
                    <a:ext uri="{FF2B5EF4-FFF2-40B4-BE49-F238E27FC236}">
                      <a16:creationId xmlns:a16="http://schemas.microsoft.com/office/drawing/2014/main" id="{9EADEEB4-BD77-63AD-1303-F3E7D0A26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28" y="4677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Line 17">
                  <a:extLst>
                    <a:ext uri="{FF2B5EF4-FFF2-40B4-BE49-F238E27FC236}">
                      <a16:creationId xmlns:a16="http://schemas.microsoft.com/office/drawing/2014/main" id="{3FC818F7-5841-230B-857E-6CCDB4FF0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80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Line 18">
                  <a:extLst>
                    <a:ext uri="{FF2B5EF4-FFF2-40B4-BE49-F238E27FC236}">
                      <a16:creationId xmlns:a16="http://schemas.microsoft.com/office/drawing/2014/main" id="{FEB77261-5E14-7C83-B5C2-03189F150A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56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Line 19">
                  <a:extLst>
                    <a:ext uri="{FF2B5EF4-FFF2-40B4-BE49-F238E27FC236}">
                      <a16:creationId xmlns:a16="http://schemas.microsoft.com/office/drawing/2014/main" id="{5183C31C-EE04-0471-971C-89756CD947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32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Line 20">
                  <a:extLst>
                    <a:ext uri="{FF2B5EF4-FFF2-40B4-BE49-F238E27FC236}">
                      <a16:creationId xmlns:a16="http://schemas.microsoft.com/office/drawing/2014/main" id="{771F68C7-EF53-1B65-F23D-09283778F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08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Line 21">
                  <a:extLst>
                    <a:ext uri="{FF2B5EF4-FFF2-40B4-BE49-F238E27FC236}">
                      <a16:creationId xmlns:a16="http://schemas.microsoft.com/office/drawing/2014/main" id="{B06E4821-6F79-F397-FA03-D68E2C829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84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Line 22">
                  <a:extLst>
                    <a:ext uri="{FF2B5EF4-FFF2-40B4-BE49-F238E27FC236}">
                      <a16:creationId xmlns:a16="http://schemas.microsoft.com/office/drawing/2014/main" id="{D795801B-F3B1-EACB-2E73-67FA4A3AB4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60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Line 23">
                  <a:extLst>
                    <a:ext uri="{FF2B5EF4-FFF2-40B4-BE49-F238E27FC236}">
                      <a16:creationId xmlns:a16="http://schemas.microsoft.com/office/drawing/2014/main" id="{07233C58-E5A9-441F-DE67-86F037D0B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936" y="4245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Line 24">
                  <a:extLst>
                    <a:ext uri="{FF2B5EF4-FFF2-40B4-BE49-F238E27FC236}">
                      <a16:creationId xmlns:a16="http://schemas.microsoft.com/office/drawing/2014/main" id="{E8E53F4A-B63A-0058-B249-787228E63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0" y="2805"/>
                  <a:ext cx="0" cy="187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Line 25">
                  <a:extLst>
                    <a:ext uri="{FF2B5EF4-FFF2-40B4-BE49-F238E27FC236}">
                      <a16:creationId xmlns:a16="http://schemas.microsoft.com/office/drawing/2014/main" id="{8585EC58-C8B1-67CE-1B4E-40CFC5EEF7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48" y="4677"/>
                  <a:ext cx="38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" name="Line 26">
                  <a:extLst>
                    <a:ext uri="{FF2B5EF4-FFF2-40B4-BE49-F238E27FC236}">
                      <a16:creationId xmlns:a16="http://schemas.microsoft.com/office/drawing/2014/main" id="{74833B62-B702-20A6-3458-F16E5A36A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48" y="4677"/>
                  <a:ext cx="0" cy="1872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Text Box 27">
                <a:extLst>
                  <a:ext uri="{FF2B5EF4-FFF2-40B4-BE49-F238E27FC236}">
                    <a16:creationId xmlns:a16="http://schemas.microsoft.com/office/drawing/2014/main" id="{A89CF369-E84C-9508-B581-21EBF857C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" y="2976"/>
                <a:ext cx="1691" cy="21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pt-BR" altLang="pt-BR" sz="14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FASE CONTRIBUTIVA</a:t>
                </a:r>
                <a:endParaRPr lang="pt-BR" altLang="pt-B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8">
                <a:extLst>
                  <a:ext uri="{FF2B5EF4-FFF2-40B4-BE49-F238E27FC236}">
                    <a16:creationId xmlns:a16="http://schemas.microsoft.com/office/drawing/2014/main" id="{594011EA-EF02-5DEB-2216-583E7F756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5" y="1549"/>
                <a:ext cx="1058" cy="36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pt-BR" altLang="pt-BR" sz="14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FASE DO </a:t>
                </a:r>
              </a:p>
              <a:p>
                <a:pPr>
                  <a:spcBef>
                    <a:spcPct val="0"/>
                  </a:spcBef>
                </a:pPr>
                <a:r>
                  <a:rPr lang="pt-BR" altLang="pt-BR" sz="14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BENEFÍCIO</a:t>
                </a:r>
                <a:endParaRPr lang="pt-BR" altLang="pt-B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AutoShape 29">
                <a:extLst>
                  <a:ext uri="{FF2B5EF4-FFF2-40B4-BE49-F238E27FC236}">
                    <a16:creationId xmlns:a16="http://schemas.microsoft.com/office/drawing/2014/main" id="{1D5A6382-17FC-AE2A-2A40-AB4580DE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967"/>
                <a:ext cx="1355" cy="343"/>
              </a:xfrm>
              <a:prstGeom prst="borderCallout3">
                <a:avLst>
                  <a:gd name="adj1" fmla="val 20991"/>
                  <a:gd name="adj2" fmla="val 103542"/>
                  <a:gd name="adj3" fmla="val 20991"/>
                  <a:gd name="adj4" fmla="val 111366"/>
                  <a:gd name="adj5" fmla="val -221866"/>
                  <a:gd name="adj6" fmla="val 111366"/>
                  <a:gd name="adj7" fmla="val -222741"/>
                  <a:gd name="adj8" fmla="val 8191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pt-BR" altLang="pt-BR" sz="1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30">
                <a:extLst>
                  <a:ext uri="{FF2B5EF4-FFF2-40B4-BE49-F238E27FC236}">
                    <a16:creationId xmlns:a16="http://schemas.microsoft.com/office/drawing/2014/main" id="{0663F28F-216A-2B4D-6A11-FD465F48D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3" y="1726"/>
                <a:ext cx="42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Line 31">
                <a:extLst>
                  <a:ext uri="{FF2B5EF4-FFF2-40B4-BE49-F238E27FC236}">
                    <a16:creationId xmlns:a16="http://schemas.microsoft.com/office/drawing/2014/main" id="{2794C63B-F718-BC93-E3A3-181057151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3072"/>
                <a:ext cx="3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Line 32">
                <a:extLst>
                  <a:ext uri="{FF2B5EF4-FFF2-40B4-BE49-F238E27FC236}">
                    <a16:creationId xmlns:a16="http://schemas.microsoft.com/office/drawing/2014/main" id="{BF2ADE4C-EACE-4575-145F-BBEDF1A84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3" y="1726"/>
                <a:ext cx="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Line 33">
                <a:extLst>
                  <a:ext uri="{FF2B5EF4-FFF2-40B4-BE49-F238E27FC236}">
                    <a16:creationId xmlns:a16="http://schemas.microsoft.com/office/drawing/2014/main" id="{5A8E07A7-AE97-E575-E1F0-D51AD6A4A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87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Line 34">
                <a:extLst>
                  <a:ext uri="{FF2B5EF4-FFF2-40B4-BE49-F238E27FC236}">
                    <a16:creationId xmlns:a16="http://schemas.microsoft.com/office/drawing/2014/main" id="{CA43D74D-8113-4167-674B-40896704C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" y="287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Line 35">
                <a:extLst>
                  <a:ext uri="{FF2B5EF4-FFF2-40B4-BE49-F238E27FC236}">
                    <a16:creationId xmlns:a16="http://schemas.microsoft.com/office/drawing/2014/main" id="{059BC443-19C2-6296-9C5D-B72C252C0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1512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id="{B28F64E0-D39B-D31D-D71C-894E5D18D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" y="1512"/>
                <a:ext cx="0" cy="3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AutoShape 37">
                <a:extLst>
                  <a:ext uri="{FF2B5EF4-FFF2-40B4-BE49-F238E27FC236}">
                    <a16:creationId xmlns:a16="http://schemas.microsoft.com/office/drawing/2014/main" id="{95C3D4CB-B5B7-82FE-1088-669CF4AE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" y="1239"/>
                <a:ext cx="1182" cy="212"/>
              </a:xfrm>
              <a:prstGeom prst="borderCallout3">
                <a:avLst>
                  <a:gd name="adj1" fmla="val 19356"/>
                  <a:gd name="adj2" fmla="val -4060"/>
                  <a:gd name="adj3" fmla="val 19356"/>
                  <a:gd name="adj4" fmla="val -44079"/>
                  <a:gd name="adj5" fmla="val 197847"/>
                  <a:gd name="adj6" fmla="val -44079"/>
                  <a:gd name="adj7" fmla="val 311829"/>
                  <a:gd name="adj8" fmla="val -1159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endParaRPr lang="pt-BR" altLang="pt-BR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577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3F7754DB-C262-39A0-599D-1EE6DC4D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8C18CF5-64C6-2AC5-0725-4CD301AF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67" y="328456"/>
            <a:ext cx="6694063" cy="577417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rgbClr val="1B567B"/>
                </a:solidFill>
                <a:latin typeface="Aptos" panose="020B0004020202020204" pitchFamily="34" charset="0"/>
              </a:rPr>
              <a:t>Solvência dos planos de benefícios: </a:t>
            </a:r>
            <a:r>
              <a:rPr lang="pt-BR" sz="2400" b="1" dirty="0">
                <a:solidFill>
                  <a:srgbClr val="1B567B"/>
                </a:solidFill>
                <a:latin typeface="Aptos" panose="020B0004020202020204" pitchFamily="34" charset="0"/>
              </a:rPr>
              <a:t>Brasil e países OECD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4014E6-27D0-7303-5F5F-0B6BECD32192}"/>
              </a:ext>
            </a:extLst>
          </p:cNvPr>
          <p:cNvSpPr txBox="1"/>
          <p:nvPr/>
        </p:nvSpPr>
        <p:spPr>
          <a:xfrm>
            <a:off x="8763000" y="47979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35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8798BC1-F052-A738-85BC-E7E61C421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407925"/>
              </p:ext>
            </p:extLst>
          </p:nvPr>
        </p:nvGraphicFramePr>
        <p:xfrm>
          <a:off x="188812" y="1077474"/>
          <a:ext cx="8574188" cy="36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7AC626A-D1D2-6F37-B91A-8F90D10A1995}"/>
              </a:ext>
            </a:extLst>
          </p:cNvPr>
          <p:cNvSpPr txBox="1"/>
          <p:nvPr/>
        </p:nvSpPr>
        <p:spPr>
          <a:xfrm>
            <a:off x="208792" y="4318546"/>
            <a:ext cx="872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Fonte:  </a:t>
            </a:r>
            <a:r>
              <a:rPr lang="pt-BR" sz="700" dirty="0">
                <a:hlinkClick r:id="rId4"/>
              </a:rPr>
              <a:t>https://www.oecd.org/content/dam/oecd/en/publications/reports/2024/11/pension-markets-in-focus-2024_54fb4783/b11473d3-en.pdf</a:t>
            </a:r>
            <a:r>
              <a:rPr lang="pt-BR" sz="700" dirty="0"/>
              <a:t> </a:t>
            </a:r>
          </a:p>
          <a:p>
            <a:r>
              <a:rPr lang="pt-BR" sz="700" dirty="0"/>
              <a:t>Elaboração: PREVIC.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477FDA9-45F2-14E8-4950-E180734B4F2E}"/>
              </a:ext>
            </a:extLst>
          </p:cNvPr>
          <p:cNvCxnSpPr/>
          <p:nvPr/>
        </p:nvCxnSpPr>
        <p:spPr>
          <a:xfrm flipV="1">
            <a:off x="2665248" y="1140534"/>
            <a:ext cx="0" cy="262758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A96E88F-7CF9-751E-3AB4-569313F33BDD}"/>
              </a:ext>
            </a:extLst>
          </p:cNvPr>
          <p:cNvCxnSpPr/>
          <p:nvPr/>
        </p:nvCxnSpPr>
        <p:spPr>
          <a:xfrm flipV="1">
            <a:off x="5049219" y="1130024"/>
            <a:ext cx="0" cy="262758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512E81-68CB-2781-A520-414C907281E0}"/>
              </a:ext>
            </a:extLst>
          </p:cNvPr>
          <p:cNvSpPr txBox="1"/>
          <p:nvPr/>
        </p:nvSpPr>
        <p:spPr>
          <a:xfrm>
            <a:off x="2820010" y="1365890"/>
            <a:ext cx="9465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800" dirty="0"/>
              <a:t>Crise Subprime/USA</a:t>
            </a:r>
            <a:endParaRPr lang="pt-BR" sz="800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CE3652-C281-6512-9FDC-A7CF8C8FCEE5}"/>
              </a:ext>
            </a:extLst>
          </p:cNvPr>
          <p:cNvSpPr txBox="1"/>
          <p:nvPr/>
        </p:nvSpPr>
        <p:spPr>
          <a:xfrm>
            <a:off x="5141685" y="1365890"/>
            <a:ext cx="6724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800" dirty="0"/>
              <a:t>Pandemia</a:t>
            </a:r>
          </a:p>
          <a:p>
            <a:r>
              <a:rPr lang="pt-BR" sz="800" i="1" dirty="0"/>
              <a:t>Covid-19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1B87F2-3790-3315-3EEB-D54F8841709A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5366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74140236-9DA4-4E53-7A27-AD61B5828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A0661E1-FD08-751F-2F8E-A4A7F4FB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19" y="990382"/>
            <a:ext cx="5699761" cy="371663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589507F-B71C-6ACD-A232-AC51A476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7" y="212264"/>
            <a:ext cx="9060843" cy="577417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>
                <a:solidFill>
                  <a:srgbClr val="1B567B"/>
                </a:solidFill>
                <a:latin typeface="Aptos" panose="020B0004020202020204" pitchFamily="34" charset="0"/>
              </a:rPr>
              <a:t>Resultado das EFPC/BR: déficit vs. superávit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79C4D45-E920-7C94-A102-FC5DE08F871F}"/>
              </a:ext>
            </a:extLst>
          </p:cNvPr>
          <p:cNvCxnSpPr/>
          <p:nvPr/>
        </p:nvCxnSpPr>
        <p:spPr>
          <a:xfrm>
            <a:off x="1693216" y="825106"/>
            <a:ext cx="569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8731BA-FACE-A7E4-F6C8-BD69EE996A43}"/>
              </a:ext>
            </a:extLst>
          </p:cNvPr>
          <p:cNvSpPr txBox="1"/>
          <p:nvPr/>
        </p:nvSpPr>
        <p:spPr>
          <a:xfrm>
            <a:off x="8763000" y="47979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34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3FA922-FFE3-CA45-1FE3-8774B86356D7}"/>
              </a:ext>
            </a:extLst>
          </p:cNvPr>
          <p:cNvSpPr/>
          <p:nvPr/>
        </p:nvSpPr>
        <p:spPr>
          <a:xfrm>
            <a:off x="3752193" y="1627527"/>
            <a:ext cx="2648607" cy="245942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7AE24D-BF9F-C14E-BEAD-DA789340D587}"/>
              </a:ext>
            </a:extLst>
          </p:cNvPr>
          <p:cNvSpPr/>
          <p:nvPr/>
        </p:nvSpPr>
        <p:spPr>
          <a:xfrm>
            <a:off x="2079170" y="1308463"/>
            <a:ext cx="1349829" cy="1654626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BA33F2-E751-F100-B10A-448B16A64A24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04809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B61C7924-6ACE-3F95-152F-08ACAA65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084D77-33F5-A50D-E0FA-A8993A38D284}"/>
              </a:ext>
            </a:extLst>
          </p:cNvPr>
          <p:cNvSpPr txBox="1"/>
          <p:nvPr/>
        </p:nvSpPr>
        <p:spPr>
          <a:xfrm>
            <a:off x="359227" y="126638"/>
            <a:ext cx="8425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1B56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Resolução CNPC nº 30/2018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F75661C-92BE-5A72-6229-6D5CB967CACA}"/>
              </a:ext>
            </a:extLst>
          </p:cNvPr>
          <p:cNvSpPr txBox="1"/>
          <p:nvPr/>
        </p:nvSpPr>
        <p:spPr>
          <a:xfrm>
            <a:off x="548364" y="957451"/>
            <a:ext cx="80472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Dispõe sobre as condições e os procedimentos a serem observados pelas entidades fechadas de previdência complementar na </a:t>
            </a:r>
            <a:r>
              <a:rPr lang="pt-BR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apuração do resultado, na destinação e utilização de superávit e no equacionamento de déficit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 planos de benefícios de caráter previdenciário que administram, bem como estabelece </a:t>
            </a:r>
            <a:r>
              <a:rPr lang="pt-BR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parâmetros técnico-atuariais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estruturação de plano de benefícios, e dá outras providências.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Regulamentação: </a:t>
            </a:r>
          </a:p>
          <a:p>
            <a:pPr marL="400050" indent="-400050" algn="just">
              <a:spcBef>
                <a:spcPts val="1200"/>
              </a:spcBef>
              <a:buFont typeface="+mj-lt"/>
              <a:buAutoNum type="romanLcPeriod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Res. PREVIC nº 23/2023 (Cap. III – Das Regras Atuariais - </a:t>
            </a:r>
            <a:r>
              <a:rPr lang="pt-BR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47 a 99);</a:t>
            </a:r>
          </a:p>
          <a:p>
            <a:pPr marL="400050" indent="-400050" algn="just">
              <a:spcBef>
                <a:spcPts val="1200"/>
              </a:spcBef>
              <a:buFont typeface="+mj-lt"/>
              <a:buAutoNum type="romanLcPeriod"/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PREVIC nº 835/2020 (estudos de adequação de hipóteses atuariais e requerimentos de autorização para utilização de taxa de juros fora do intervalo).</a:t>
            </a:r>
          </a:p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pt-BR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pt-BR" sz="18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pt-BR" sz="1800" u="sng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AB94A6-89CF-5AF4-43D0-3312A24D9575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29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95DFFEB-2D1F-831E-FE63-4C2DFBB969CF}"/>
              </a:ext>
            </a:extLst>
          </p:cNvPr>
          <p:cNvCxnSpPr>
            <a:cxnSpLocks/>
          </p:cNvCxnSpPr>
          <p:nvPr/>
        </p:nvCxnSpPr>
        <p:spPr>
          <a:xfrm>
            <a:off x="1861200" y="693336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1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>
          <a:extLst>
            <a:ext uri="{FF2B5EF4-FFF2-40B4-BE49-F238E27FC236}">
              <a16:creationId xmlns:a16="http://schemas.microsoft.com/office/drawing/2014/main" id="{FB36070B-78B6-E7BF-C908-9F04CE72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935403C-1F40-684D-CE16-A471EA07E90C}"/>
              </a:ext>
            </a:extLst>
          </p:cNvPr>
          <p:cNvCxnSpPr/>
          <p:nvPr/>
        </p:nvCxnSpPr>
        <p:spPr>
          <a:xfrm>
            <a:off x="644083" y="574964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CF1810-8424-742F-7ACB-25189494BE39}"/>
              </a:ext>
            </a:extLst>
          </p:cNvPr>
          <p:cNvSpPr txBox="1"/>
          <p:nvPr/>
        </p:nvSpPr>
        <p:spPr>
          <a:xfrm>
            <a:off x="8337725" y="4511183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3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A4F9350-0365-54AB-B303-2D7AD133C038}"/>
              </a:ext>
            </a:extLst>
          </p:cNvPr>
          <p:cNvSpPr txBox="1">
            <a:spLocks/>
          </p:cNvSpPr>
          <p:nvPr/>
        </p:nvSpPr>
        <p:spPr>
          <a:xfrm>
            <a:off x="-375795" y="804595"/>
            <a:ext cx="8802476" cy="387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RIC’s</a:t>
            </a: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respondidas pela PREVIC + Auditoria TCU</a:t>
            </a:r>
          </a:p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Panorama do setor</a:t>
            </a:r>
          </a:p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Aspectos Legais</a:t>
            </a:r>
          </a:p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PREVIC: estrutura, mandato e fiscalização</a:t>
            </a:r>
          </a:p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não é prejuízo: plano 1 da Previ-</a:t>
            </a:r>
            <a:r>
              <a:rPr lang="pt-BR" sz="1800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</a:t>
            </a:r>
            <a:endParaRPr lang="pt-BR" sz="18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0" lvl="2" indent="-457200" algn="just">
              <a:lnSpc>
                <a:spcPct val="150000"/>
              </a:lnSpc>
              <a:buClr>
                <a:srgbClr val="1B567B"/>
              </a:buClr>
              <a:buSzPct val="105000"/>
              <a:buFont typeface="+mj-lt"/>
              <a:buAutoNum type="arabicPeriod"/>
            </a:pPr>
            <a:r>
              <a:rPr lang="pt-BR" sz="18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Perspectivas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7C3F2D7-FCDE-68CE-CC49-44EA7B4665DD}"/>
              </a:ext>
            </a:extLst>
          </p:cNvPr>
          <p:cNvSpPr txBox="1">
            <a:spLocks/>
          </p:cNvSpPr>
          <p:nvPr/>
        </p:nvSpPr>
        <p:spPr>
          <a:xfrm>
            <a:off x="54351" y="140449"/>
            <a:ext cx="8666018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BR" sz="50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SUMÁRIO</a:t>
            </a:r>
            <a:r>
              <a:rPr lang="pt-BR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9822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64C6077-4816-DA40-003F-BCC2F622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84" y="1128510"/>
            <a:ext cx="7110676" cy="3463851"/>
          </a:xfrm>
          <a:prstGeom prst="rect">
            <a:avLst/>
          </a:prstGeom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298312-D370-224F-9E12-54EB44A0B254}"/>
              </a:ext>
            </a:extLst>
          </p:cNvPr>
          <p:cNvSpPr txBox="1"/>
          <p:nvPr/>
        </p:nvSpPr>
        <p:spPr>
          <a:xfrm>
            <a:off x="1310676" y="41762"/>
            <a:ext cx="652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noProof="0" dirty="0">
                <a:solidFill>
                  <a:srgbClr val="1B567B"/>
                </a:solidFill>
                <a:latin typeface="+mn-lt"/>
              </a:rPr>
              <a:t>Plano de Benefícios</a:t>
            </a:r>
            <a:endParaRPr lang="pt-BR" sz="2400" b="1" dirty="0">
              <a:solidFill>
                <a:srgbClr val="1B567B"/>
              </a:solidFill>
              <a:latin typeface="+mn-lt"/>
            </a:endParaRPr>
          </a:p>
          <a:p>
            <a:pPr algn="ctr"/>
            <a:r>
              <a:rPr lang="pt-BR" sz="2400" b="1" noProof="0" dirty="0">
                <a:solidFill>
                  <a:srgbClr val="1B567B"/>
                </a:solidFill>
                <a:latin typeface="+mn-lt"/>
              </a:rPr>
              <a:t>Equilíbrio Econômico-Financeiro e Atuarial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444F0D-495E-5663-C3AB-CBA143AF97D6}"/>
              </a:ext>
            </a:extLst>
          </p:cNvPr>
          <p:cNvSpPr/>
          <p:nvPr/>
        </p:nvSpPr>
        <p:spPr>
          <a:xfrm>
            <a:off x="2425896" y="3808685"/>
            <a:ext cx="1859915" cy="440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00823B"/>
                </a:solidFill>
                <a:cs typeface="Times New Roman" panose="02020603050405020304" pitchFamily="18" charset="0"/>
              </a:rPr>
              <a:t>(alt. Pela Res. CMN 5.202/2025)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CE8B92-C343-AF37-639A-CBAE2DA0ADFA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30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A3E7514-7DFD-1486-D858-428C5654C541}"/>
              </a:ext>
            </a:extLst>
          </p:cNvPr>
          <p:cNvCxnSpPr>
            <a:cxnSpLocks/>
          </p:cNvCxnSpPr>
          <p:nvPr/>
        </p:nvCxnSpPr>
        <p:spPr>
          <a:xfrm>
            <a:off x="2019834" y="909011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EEF03D-02BA-756C-BEC1-308C361E49B4}"/>
              </a:ext>
            </a:extLst>
          </p:cNvPr>
          <p:cNvSpPr txBox="1"/>
          <p:nvPr/>
        </p:nvSpPr>
        <p:spPr>
          <a:xfrm>
            <a:off x="1667076" y="4212129"/>
            <a:ext cx="2070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Aptos" panose="020B0004020202020204" pitchFamily="34" charset="0"/>
              </a:rPr>
              <a:t>Política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4039101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7B2527B8-748C-3A68-6134-DBD11F9CD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E6D590-CB64-B66E-1873-F57CDCC8D65A}"/>
              </a:ext>
            </a:extLst>
          </p:cNvPr>
          <p:cNvSpPr txBox="1"/>
          <p:nvPr/>
        </p:nvSpPr>
        <p:spPr>
          <a:xfrm>
            <a:off x="130628" y="62578"/>
            <a:ext cx="8882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noProof="0" dirty="0">
                <a:solidFill>
                  <a:srgbClr val="092F47"/>
                </a:solidFill>
                <a:latin typeface="+mn-lt"/>
              </a:rPr>
              <a:t>Resultado Atuarial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3C2DE9C-B27F-E00A-5EF5-C7580F6FF767}"/>
              </a:ext>
            </a:extLst>
          </p:cNvPr>
          <p:cNvSpPr/>
          <p:nvPr/>
        </p:nvSpPr>
        <p:spPr>
          <a:xfrm>
            <a:off x="323366" y="1003467"/>
            <a:ext cx="316334" cy="30788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pt-BR" sz="875" noProof="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C5AC1A5-DBA1-16D5-E9F4-D8BA921D1748}"/>
              </a:ext>
            </a:extLst>
          </p:cNvPr>
          <p:cNvSpPr/>
          <p:nvPr/>
        </p:nvSpPr>
        <p:spPr>
          <a:xfrm>
            <a:off x="-444675" y="1091484"/>
            <a:ext cx="1852415" cy="78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pt-BR" sz="1656" noProof="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pt-BR" sz="1656" noProof="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1E18541A-EB1C-E8C3-704A-7CC01F60FF37}"/>
              </a:ext>
            </a:extLst>
          </p:cNvPr>
          <p:cNvSpPr/>
          <p:nvPr/>
        </p:nvSpPr>
        <p:spPr>
          <a:xfrm>
            <a:off x="815455" y="949836"/>
            <a:ext cx="1614658" cy="449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Equilíbrio</a:t>
            </a:r>
          </a:p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</a:rPr>
              <a:t>(PLC = PM)</a:t>
            </a:r>
            <a:endParaRPr lang="pt-BR" sz="1200" noProof="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37C15BB-4D09-B919-B5BA-7E7117058995}"/>
              </a:ext>
            </a:extLst>
          </p:cNvPr>
          <p:cNvSpPr/>
          <p:nvPr/>
        </p:nvSpPr>
        <p:spPr>
          <a:xfrm>
            <a:off x="355618" y="2290138"/>
            <a:ext cx="316334" cy="31633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pt-BR" sz="875" noProof="0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77A821E0-2B52-7007-2C09-D5CE09AE08F3}"/>
              </a:ext>
            </a:extLst>
          </p:cNvPr>
          <p:cNvSpPr/>
          <p:nvPr/>
        </p:nvSpPr>
        <p:spPr>
          <a:xfrm flipH="1">
            <a:off x="-1137111" y="2380819"/>
            <a:ext cx="3303377" cy="78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pt-BR" sz="1656" dirty="0">
                <a:solidFill>
                  <a:srgbClr val="49495A"/>
                </a:solidFill>
                <a:latin typeface="Libre Baskerville" pitchFamily="34" charset="0"/>
              </a:rPr>
              <a:t>2</a:t>
            </a:r>
            <a:endParaRPr lang="pt-BR" sz="1656" noProof="0" dirty="0"/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68635B1D-3271-8C45-5A20-22D8A5DF1360}"/>
              </a:ext>
            </a:extLst>
          </p:cNvPr>
          <p:cNvSpPr/>
          <p:nvPr/>
        </p:nvSpPr>
        <p:spPr>
          <a:xfrm>
            <a:off x="815455" y="2290138"/>
            <a:ext cx="1614658" cy="449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Déficit Atuarial</a:t>
            </a:r>
          </a:p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</a:rPr>
              <a:t>(PLC &lt; PM)</a:t>
            </a:r>
            <a:endParaRPr lang="pt-BR" sz="1200" noProof="0" dirty="0"/>
          </a:p>
        </p:txBody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BD8B9F8C-4F92-CC8A-CA5E-2203E7F21C75}"/>
              </a:ext>
            </a:extLst>
          </p:cNvPr>
          <p:cNvSpPr/>
          <p:nvPr/>
        </p:nvSpPr>
        <p:spPr>
          <a:xfrm>
            <a:off x="363393" y="3723065"/>
            <a:ext cx="316334" cy="316334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pt-BR" sz="875" noProof="0" dirty="0"/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BB354D1D-9CEF-6DC1-607B-9DD46F0FB170}"/>
              </a:ext>
            </a:extLst>
          </p:cNvPr>
          <p:cNvSpPr/>
          <p:nvPr/>
        </p:nvSpPr>
        <p:spPr>
          <a:xfrm>
            <a:off x="-1177158" y="3795432"/>
            <a:ext cx="3397436" cy="353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6"/>
              </a:lnSpc>
            </a:pPr>
            <a:r>
              <a:rPr lang="pt-BR" sz="1656" noProof="0" dirty="0"/>
              <a:t>3</a:t>
            </a: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687778E2-85E3-ED46-1FA2-EF17A6C868E4}"/>
              </a:ext>
            </a:extLst>
          </p:cNvPr>
          <p:cNvSpPr/>
          <p:nvPr/>
        </p:nvSpPr>
        <p:spPr>
          <a:xfrm>
            <a:off x="775406" y="3721712"/>
            <a:ext cx="1614658" cy="449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Superávit Atuarial</a:t>
            </a:r>
          </a:p>
          <a:p>
            <a:pPr>
              <a:lnSpc>
                <a:spcPts val="1719"/>
              </a:lnSpc>
            </a:pPr>
            <a:r>
              <a:rPr lang="pt-BR" sz="1200" noProof="0" dirty="0">
                <a:solidFill>
                  <a:srgbClr val="49495A"/>
                </a:solidFill>
                <a:latin typeface="Libre Baskerville" pitchFamily="34" charset="0"/>
              </a:rPr>
              <a:t>(PLC &gt; PM)</a:t>
            </a:r>
            <a:endParaRPr lang="pt-BR" sz="1200" noProof="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F27741C-70C5-9FED-C36E-3711B9DBA763}"/>
              </a:ext>
            </a:extLst>
          </p:cNvPr>
          <p:cNvSpPr/>
          <p:nvPr/>
        </p:nvSpPr>
        <p:spPr>
          <a:xfrm>
            <a:off x="6031245" y="815341"/>
            <a:ext cx="1134836" cy="76577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Patrimônio de Cobertura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B227157-D289-945E-37A7-DA535D5EDE8E}"/>
              </a:ext>
            </a:extLst>
          </p:cNvPr>
          <p:cNvSpPr/>
          <p:nvPr/>
        </p:nvSpPr>
        <p:spPr>
          <a:xfrm>
            <a:off x="7166081" y="809294"/>
            <a:ext cx="1134836" cy="7657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Provisões Matemáticas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01096A3-1AD7-4FBC-256B-35EFBE2127A3}"/>
              </a:ext>
            </a:extLst>
          </p:cNvPr>
          <p:cNvSpPr/>
          <p:nvPr/>
        </p:nvSpPr>
        <p:spPr>
          <a:xfrm>
            <a:off x="6031245" y="1966972"/>
            <a:ext cx="1134836" cy="5388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Patrimônio de Cobertura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80B5BE1-E574-A46E-13FB-66C3F4B3800B}"/>
              </a:ext>
            </a:extLst>
          </p:cNvPr>
          <p:cNvSpPr/>
          <p:nvPr/>
        </p:nvSpPr>
        <p:spPr>
          <a:xfrm>
            <a:off x="7166081" y="1961040"/>
            <a:ext cx="1134836" cy="10776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Provisões Matemáticas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BFE0F3E-84C4-C34C-DF47-560ACE9E9779}"/>
              </a:ext>
            </a:extLst>
          </p:cNvPr>
          <p:cNvSpPr/>
          <p:nvPr/>
        </p:nvSpPr>
        <p:spPr>
          <a:xfrm>
            <a:off x="6031245" y="2502104"/>
            <a:ext cx="1134836" cy="5388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Déficit Atuarial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75E9452-B47D-2A90-7D11-9236247E3D7F}"/>
              </a:ext>
            </a:extLst>
          </p:cNvPr>
          <p:cNvSpPr/>
          <p:nvPr/>
        </p:nvSpPr>
        <p:spPr>
          <a:xfrm>
            <a:off x="6031245" y="3499693"/>
            <a:ext cx="1134836" cy="106107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Patrimônio de Cobertura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9D73B8E-8DFE-3785-2F6D-0ADE9A7BEED0}"/>
              </a:ext>
            </a:extLst>
          </p:cNvPr>
          <p:cNvSpPr/>
          <p:nvPr/>
        </p:nvSpPr>
        <p:spPr>
          <a:xfrm>
            <a:off x="7166081" y="3499693"/>
            <a:ext cx="1134836" cy="5388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Provisões Matemáticas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58EDFB5-3DCA-59B7-98F2-AE2BFF812F11}"/>
              </a:ext>
            </a:extLst>
          </p:cNvPr>
          <p:cNvSpPr/>
          <p:nvPr/>
        </p:nvSpPr>
        <p:spPr>
          <a:xfrm>
            <a:off x="7166081" y="4030938"/>
            <a:ext cx="1134836" cy="5388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Superávit</a:t>
            </a:r>
          </a:p>
          <a:p>
            <a:pPr algn="ctr"/>
            <a:r>
              <a:rPr lang="pt-BR" sz="1200" b="1" dirty="0"/>
              <a:t>Atuarial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C22308-3A7D-7826-F380-5866833B655C}"/>
              </a:ext>
            </a:extLst>
          </p:cNvPr>
          <p:cNvSpPr txBox="1"/>
          <p:nvPr/>
        </p:nvSpPr>
        <p:spPr>
          <a:xfrm>
            <a:off x="2133325" y="744446"/>
            <a:ext cx="36340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LC 109, art. 18, § 3</a:t>
            </a:r>
            <a:r>
              <a:rPr lang="pt-BR" sz="900" u="sng" baseline="30000" dirty="0"/>
              <a:t>o</a:t>
            </a:r>
            <a:r>
              <a:rPr lang="pt-BR" sz="900" dirty="0"/>
              <a:t> As reservas técnicas, provisões e fundos de cada plano de benefícios e os exigíveis a qualquer título deverão atender </a:t>
            </a:r>
            <a:r>
              <a:rPr lang="pt-BR" sz="900" b="1" u="sng" dirty="0">
                <a:solidFill>
                  <a:srgbClr val="FF0000"/>
                </a:solidFill>
              </a:rPr>
              <a:t>permanentemente à cobertura integral dos compromissos assumidos </a:t>
            </a:r>
            <a:r>
              <a:rPr lang="pt-BR" sz="900" dirty="0"/>
              <a:t>pelo plano de benefícios, ressalvadas excepcionalidades definidas pelo órgão regulador e fiscalizador.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6C59015-91EF-9EBF-0983-687388CB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138" y="1729139"/>
            <a:ext cx="355326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LC 109, Art. 21. O </a:t>
            </a:r>
            <a:r>
              <a:rPr kumimoji="0" lang="pt-BR" altLang="pt-BR" sz="9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resultado deficitário nos planos ou nas entidades fechadas 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será equacionado por patrocinadores, participantes e assistidos, na proporção existente entre as suas contribuições, sem prejuízo de ação regressiva contra dirigentes ou terceiros que deram causa a dano ou prejuízo à entidade de previdência complementar.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      § 1</a:t>
            </a:r>
            <a:r>
              <a:rPr kumimoji="0" lang="pt-BR" altLang="pt-BR" sz="900" b="0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O equacionamento referido no caput poderá ser feito, dentre outras formas, por meio do aumento do valor das contribuições, instituição de contribuição adicional ou redução do valor dos benefícios a conceder, observadas as normas estabelecidas pelo órgão regulador e fiscalizador.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E6AE6F7-4C82-D66F-BBC3-CD42C347543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15956" y="3474564"/>
            <a:ext cx="345144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LC 109, Art. 20. O </a:t>
            </a:r>
            <a:r>
              <a:rPr kumimoji="0" lang="pt-BR" altLang="pt-BR" sz="9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resultado superavitário dos planos de benefícios das entidades fechadas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ao final do exercício, satisfeitas as exigências regulamentares relativas aos mencionados planos, será destinado à constituição de reserva de contingência, para garantia de benefícios, até o limite de vinte e cinco por cento do valor das reservas matemáticas.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      § 1</a:t>
            </a:r>
            <a:r>
              <a:rPr kumimoji="0" lang="pt-BR" altLang="pt-BR" sz="900" b="0" i="0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Constituída a reserva de contingência, com os valores excedentes será constituída reserva especial para revisão do plano de benefícios.</a:t>
            </a:r>
            <a:endParaRPr kumimoji="0" lang="pt-BR" alt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55A961-813D-9E5A-9B2B-11333C80831E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31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695231-8115-15C4-C5DB-A0CBE13CE8C9}"/>
              </a:ext>
            </a:extLst>
          </p:cNvPr>
          <p:cNvCxnSpPr>
            <a:cxnSpLocks/>
          </p:cNvCxnSpPr>
          <p:nvPr/>
        </p:nvCxnSpPr>
        <p:spPr>
          <a:xfrm>
            <a:off x="1533293" y="587236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E2FFCFF4-A919-35D8-4736-C52D728730AC}"/>
              </a:ext>
            </a:extLst>
          </p:cNvPr>
          <p:cNvSpPr/>
          <p:nvPr/>
        </p:nvSpPr>
        <p:spPr>
          <a:xfrm rot="19886046">
            <a:off x="1700831" y="1493920"/>
            <a:ext cx="388385" cy="6604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37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AFDE49DC-097E-724F-36A0-8632B0747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A4F563-9017-7F82-83C5-9A325CC208BE}"/>
              </a:ext>
            </a:extLst>
          </p:cNvPr>
          <p:cNvSpPr txBox="1"/>
          <p:nvPr/>
        </p:nvSpPr>
        <p:spPr>
          <a:xfrm>
            <a:off x="221052" y="66460"/>
            <a:ext cx="870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noProof="0" dirty="0">
                <a:solidFill>
                  <a:srgbClr val="1B567B"/>
                </a:solidFill>
                <a:latin typeface="+mn-lt"/>
              </a:rPr>
              <a:t>Tratamento do Resultado Atuarial</a:t>
            </a: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637920AF-B369-F944-06E4-049CF52AFC86}"/>
              </a:ext>
            </a:extLst>
          </p:cNvPr>
          <p:cNvSpPr/>
          <p:nvPr/>
        </p:nvSpPr>
        <p:spPr>
          <a:xfrm>
            <a:off x="1444004" y="540262"/>
            <a:ext cx="6255990" cy="43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38"/>
              </a:lnSpc>
            </a:pPr>
            <a:r>
              <a:rPr lang="pt-BR" sz="2400" b="1" noProof="0" dirty="0">
                <a:solidFill>
                  <a:srgbClr val="1B567B"/>
                </a:solidFill>
                <a:latin typeface="+mn-lt"/>
                <a:ea typeface="Libre Baskerville" pitchFamily="34" charset="-122"/>
                <a:cs typeface="Libre Baskerville" pitchFamily="34" charset="-120"/>
              </a:rPr>
              <a:t>Déficit Atuarial</a:t>
            </a:r>
            <a:endParaRPr lang="pt-BR" sz="2400" b="1" noProof="0" dirty="0">
              <a:solidFill>
                <a:srgbClr val="1B567B"/>
              </a:solidFill>
              <a:latin typeface="+mn-lt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56DFB85-8508-2AF2-092B-8721160A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09" y="1307821"/>
            <a:ext cx="4177325" cy="294938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3C8FD4E-A7B5-5D57-CBDB-91306AEC3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2" y="979528"/>
            <a:ext cx="4048869" cy="29493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116F91-FBAE-AD63-3EAD-CD7152A61D1E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32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43757CB-9E6A-A655-03C2-E3C540ACB69A}"/>
              </a:ext>
            </a:extLst>
          </p:cNvPr>
          <p:cNvCxnSpPr>
            <a:cxnSpLocks/>
          </p:cNvCxnSpPr>
          <p:nvPr/>
        </p:nvCxnSpPr>
        <p:spPr>
          <a:xfrm>
            <a:off x="1559121" y="571792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EDF9C69-1B74-3CC6-041C-383F9D0E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414" y="3574695"/>
            <a:ext cx="2122143" cy="9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9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B2101701-33DD-23EA-1DF0-1BF4E4DC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04B34D-09B8-77C7-F360-F87D55BF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972" y="1264835"/>
            <a:ext cx="4631815" cy="30677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C88F3AA-13AE-AD56-AFEF-29FFCABBB8E8}"/>
              </a:ext>
            </a:extLst>
          </p:cNvPr>
          <p:cNvSpPr txBox="1"/>
          <p:nvPr/>
        </p:nvSpPr>
        <p:spPr>
          <a:xfrm>
            <a:off x="491166" y="1301362"/>
            <a:ext cx="28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2350" lvl="1" indent="-171450">
              <a:spcBef>
                <a:spcPts val="600"/>
              </a:spcBef>
              <a:buSzPct val="106000"/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Exemplo de aplicação:</a:t>
            </a:r>
            <a:endParaRPr lang="pt-BR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44B92C-C75B-82B4-2CB2-709BA2ACAC56}"/>
              </a:ext>
            </a:extLst>
          </p:cNvPr>
          <p:cNvSpPr txBox="1"/>
          <p:nvPr/>
        </p:nvSpPr>
        <p:spPr>
          <a:xfrm>
            <a:off x="560428" y="1800107"/>
            <a:ext cx="3220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Plano BD em extinção.</a:t>
            </a:r>
          </a:p>
          <a:p>
            <a:r>
              <a:rPr lang="pt-BR" dirty="0"/>
              <a:t>PM = R$ 100 milhões.</a:t>
            </a:r>
          </a:p>
          <a:p>
            <a:r>
              <a:rPr lang="pt-BR" dirty="0"/>
              <a:t>Déficit Atuarial = R$ 10 milhões (10% das PM).</a:t>
            </a:r>
          </a:p>
          <a:p>
            <a:r>
              <a:rPr lang="pt-BR" dirty="0"/>
              <a:t>Duração do passivo = 12 anos.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698976-8BE9-2E5A-9793-09090CC8F277}"/>
              </a:ext>
            </a:extLst>
          </p:cNvPr>
          <p:cNvSpPr txBox="1"/>
          <p:nvPr/>
        </p:nvSpPr>
        <p:spPr>
          <a:xfrm>
            <a:off x="359229" y="115157"/>
            <a:ext cx="8425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1B56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Equacionamento de déficits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D73E79-3C70-B0E7-F542-7B78413E91CF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33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3292E01-7D6A-E3EF-D757-26BE7B1992D0}"/>
              </a:ext>
            </a:extLst>
          </p:cNvPr>
          <p:cNvCxnSpPr>
            <a:cxnSpLocks/>
          </p:cNvCxnSpPr>
          <p:nvPr/>
        </p:nvCxnSpPr>
        <p:spPr>
          <a:xfrm>
            <a:off x="1964218" y="692365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678B67-80EB-0709-10E5-B69D8FFD9E6A}"/>
              </a:ext>
            </a:extLst>
          </p:cNvPr>
          <p:cNvSpPr txBox="1"/>
          <p:nvPr/>
        </p:nvSpPr>
        <p:spPr>
          <a:xfrm>
            <a:off x="303547" y="3316885"/>
            <a:ext cx="322054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PED/Planos de Equacionamento de Déficit: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250 planos c/déficit  e cobrança de contribuição extraordinária (acima do intervalo de tolerância).</a:t>
            </a:r>
          </a:p>
        </p:txBody>
      </p:sp>
    </p:spTree>
    <p:extLst>
      <p:ext uri="{BB962C8B-B14F-4D97-AF65-F5344CB8AC3E}">
        <p14:creationId xmlns:p14="http://schemas.microsoft.com/office/powerpoint/2010/main" val="324966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5948E166-0377-5B98-3729-F416AB0C1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52053D-3EB1-71E2-4781-79696E44B18B}"/>
              </a:ext>
            </a:extLst>
          </p:cNvPr>
          <p:cNvSpPr txBox="1"/>
          <p:nvPr/>
        </p:nvSpPr>
        <p:spPr>
          <a:xfrm>
            <a:off x="221051" y="98449"/>
            <a:ext cx="8701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noProof="0" dirty="0">
                <a:solidFill>
                  <a:srgbClr val="1B567B"/>
                </a:solidFill>
                <a:latin typeface="+mn-lt"/>
              </a:rPr>
              <a:t>Tratamento do Resultado Atuarial</a:t>
            </a: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31A3A3C-FE17-39FE-E404-91C3E5BED6C0}"/>
              </a:ext>
            </a:extLst>
          </p:cNvPr>
          <p:cNvSpPr/>
          <p:nvPr/>
        </p:nvSpPr>
        <p:spPr>
          <a:xfrm>
            <a:off x="1444003" y="579780"/>
            <a:ext cx="6255990" cy="43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438"/>
              </a:lnSpc>
            </a:pPr>
            <a:r>
              <a:rPr lang="pt-BR" sz="2400" b="1" noProof="0" dirty="0">
                <a:solidFill>
                  <a:srgbClr val="1B567B"/>
                </a:solidFill>
                <a:latin typeface="+mn-lt"/>
                <a:ea typeface="Libre Baskerville" pitchFamily="34" charset="-122"/>
                <a:cs typeface="Libre Baskerville" pitchFamily="34" charset="-120"/>
              </a:rPr>
              <a:t>Superávit Atuarial</a:t>
            </a:r>
            <a:endParaRPr lang="pt-BR" sz="2400" b="1" noProof="0" dirty="0">
              <a:solidFill>
                <a:srgbClr val="1B567B"/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32639F-DA37-72AE-26D0-0319CB0E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7" y="1133778"/>
            <a:ext cx="3984169" cy="27773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177AEF01-58B5-9E0A-E4C8-4C3208C3C808}"/>
                  </a:ext>
                </a:extLst>
              </p14:cNvPr>
              <p14:cNvContentPartPr/>
              <p14:nvPr/>
            </p14:nvContentPartPr>
            <p14:xfrm>
              <a:off x="6333654" y="3017664"/>
              <a:ext cx="2103480" cy="46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177AEF01-58B5-9E0A-E4C8-4C3208C3C8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9654" y="2917378"/>
                <a:ext cx="2211120" cy="20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16A76F62-905A-E2B9-1BF0-8983B1CC7E22}"/>
                  </a:ext>
                </a:extLst>
              </p14:cNvPr>
              <p14:cNvContentPartPr/>
              <p14:nvPr/>
            </p14:nvContentPartPr>
            <p14:xfrm>
              <a:off x="6329333" y="3216744"/>
              <a:ext cx="1064783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16A76F62-905A-E2B9-1BF0-8983B1CC7E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5338" y="3108744"/>
                <a:ext cx="1172413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C808B7D7-075F-C9CD-5BA5-D3A1AAE9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63" y="938893"/>
            <a:ext cx="4330503" cy="323639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D5E683C-D11B-AFF2-65B2-00D6F3E668FB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34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FFC931B-292F-1B6C-4790-D750B2B5FA5F}"/>
              </a:ext>
            </a:extLst>
          </p:cNvPr>
          <p:cNvCxnSpPr>
            <a:cxnSpLocks/>
          </p:cNvCxnSpPr>
          <p:nvPr/>
        </p:nvCxnSpPr>
        <p:spPr>
          <a:xfrm>
            <a:off x="1617376" y="611310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87A7328-509A-7976-D69A-DA65B72A59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0696" y="3677653"/>
            <a:ext cx="1668918" cy="7840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1F4A8C-352C-13CA-307D-0BE74D1BDFED}"/>
              </a:ext>
            </a:extLst>
          </p:cNvPr>
          <p:cNvSpPr txBox="1"/>
          <p:nvPr/>
        </p:nvSpPr>
        <p:spPr>
          <a:xfrm>
            <a:off x="4571998" y="3967479"/>
            <a:ext cx="398416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50" dirty="0"/>
              <a:t>Destinação de Superávit:</a:t>
            </a:r>
          </a:p>
          <a:p>
            <a:pPr algn="just"/>
            <a:endParaRPr lang="pt-BR" sz="1050" dirty="0"/>
          </a:p>
          <a:p>
            <a:pPr algn="just"/>
            <a:r>
              <a:rPr lang="pt-BR" sz="1050" dirty="0"/>
              <a:t>436 planos superávit e destinação de reserva especial (benefício adicional). </a:t>
            </a:r>
            <a:r>
              <a:rPr lang="pt-BR" sz="1050" dirty="0" err="1"/>
              <a:t>Ex</a:t>
            </a:r>
            <a:r>
              <a:rPr lang="pt-BR" sz="1050" dirty="0"/>
              <a:t>: Valia, Sistel, Telos, </a:t>
            </a:r>
            <a:r>
              <a:rPr lang="pt-BR" sz="1050" dirty="0" err="1"/>
              <a:t>Neós</a:t>
            </a:r>
            <a:r>
              <a:rPr lang="pt-BR" sz="10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800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B6A0CC9C-A4E2-84B9-BCDA-A410843E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439B05F-72CB-8C0E-57E7-A4A0EF50EB47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237C93CE-4B41-7198-EB52-DE6A5A018306}"/>
              </a:ext>
            </a:extLst>
          </p:cNvPr>
          <p:cNvSpPr txBox="1">
            <a:spLocks/>
          </p:cNvSpPr>
          <p:nvPr/>
        </p:nvSpPr>
        <p:spPr>
          <a:xfrm>
            <a:off x="-1263080" y="2284268"/>
            <a:ext cx="10783589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5.1. Plano 1 da Previ-BB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1F806D04-FFB4-8316-BD90-AB100E67FCB7}"/>
              </a:ext>
            </a:extLst>
          </p:cNvPr>
          <p:cNvCxnSpPr/>
          <p:nvPr/>
        </p:nvCxnSpPr>
        <p:spPr>
          <a:xfrm>
            <a:off x="1579179" y="2859232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16386F-66C7-A0A5-B801-EE3443A7BCE6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B063A2-C74C-BBB2-35DB-9923CCF6CC0A}"/>
              </a:ext>
            </a:extLst>
          </p:cNvPr>
          <p:cNvSpPr txBox="1"/>
          <p:nvPr/>
        </p:nvSpPr>
        <p:spPr>
          <a:xfrm>
            <a:off x="1882402" y="2926364"/>
            <a:ext cx="5093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i="1" dirty="0">
                <a:solidFill>
                  <a:schemeClr val="tx1"/>
                </a:solidFill>
                <a:latin typeface="Aptos" panose="020B0004020202020204" pitchFamily="34" charset="0"/>
              </a:rPr>
              <a:t>Plano BD (fechado em 1997); 106.757 participantes e assistidos (97%), PL: R$ 239 bilhões (64% em RF, 26% em RV, 6% em imóveis e 4% outros; estratégia de “imunização”/LDI (NTN-B com IPCA+7%a.a): 45% (2020 em RV), R$ 16,5 bilhões pagamento benefícios em 2024, R$ 3,2 bilhões em arrecadação previdenciária, 526 empregados, Orçamento anual (PGA) de R$ 424 milhões, taxa de administração 0,143%a.a.</a:t>
            </a:r>
            <a:endParaRPr lang="pt-BR" sz="12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F79EC9DE-E98D-0E6D-48C5-CEB00975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AD20E5B-B0C8-460E-CC7E-B118D740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96D5883-FBA9-2C06-A6B7-B74FEF9B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" y="4538772"/>
            <a:ext cx="573250" cy="6223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7A8F769-DA2A-C96C-E167-BC92A2786077}"/>
              </a:ext>
            </a:extLst>
          </p:cNvPr>
          <p:cNvSpPr txBox="1"/>
          <p:nvPr/>
        </p:nvSpPr>
        <p:spPr>
          <a:xfrm>
            <a:off x="8720949" y="47268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77BE2FB-71EF-5774-608A-A83860B388BE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36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A539A5-4C98-9EFD-8791-AB881C473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186772"/>
              </p:ext>
            </p:extLst>
          </p:nvPr>
        </p:nvGraphicFramePr>
        <p:xfrm>
          <a:off x="162919" y="232285"/>
          <a:ext cx="8422548" cy="449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DBADC54-F5CC-A8DE-7177-96C3A193C14A}"/>
              </a:ext>
            </a:extLst>
          </p:cNvPr>
          <p:cNvSpPr txBox="1"/>
          <p:nvPr/>
        </p:nvSpPr>
        <p:spPr>
          <a:xfrm>
            <a:off x="7982263" y="4046329"/>
            <a:ext cx="1039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  <a:latin typeface="+mj-lt"/>
              </a:rPr>
              <a:t>- 1.709.100.139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97BD87C-0B97-50F5-C3A2-C857D2BFE17E}"/>
              </a:ext>
            </a:extLst>
          </p:cNvPr>
          <p:cNvCxnSpPr>
            <a:cxnSpLocks/>
          </p:cNvCxnSpPr>
          <p:nvPr/>
        </p:nvCxnSpPr>
        <p:spPr>
          <a:xfrm>
            <a:off x="1711969" y="725238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74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2ACF09A9-B118-5D90-3E0A-F7AAEF008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7AC87B-A4AB-36A0-FC89-F2D4BFEAE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14" y="267961"/>
            <a:ext cx="904560" cy="982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E567DFC-AF8C-BDB0-80AB-A3A8FAEAD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" y="4538772"/>
            <a:ext cx="573250" cy="6223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7ED9381-149A-0CF0-629B-AA6AE667405E}"/>
              </a:ext>
            </a:extLst>
          </p:cNvPr>
          <p:cNvSpPr txBox="1"/>
          <p:nvPr/>
        </p:nvSpPr>
        <p:spPr>
          <a:xfrm>
            <a:off x="8720949" y="47268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D0A0799-A28E-623C-32F6-F3AD3F215EF5}"/>
              </a:ext>
            </a:extLst>
          </p:cNvPr>
          <p:cNvCxnSpPr/>
          <p:nvPr/>
        </p:nvCxnSpPr>
        <p:spPr>
          <a:xfrm>
            <a:off x="2850444" y="843760"/>
            <a:ext cx="3443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291494E-D5DF-0847-3366-D0B9C720F452}"/>
              </a:ext>
            </a:extLst>
          </p:cNvPr>
          <p:cNvSpPr txBox="1"/>
          <p:nvPr/>
        </p:nvSpPr>
        <p:spPr>
          <a:xfrm>
            <a:off x="8720949" y="4846363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37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A12E988-D142-46DB-4F4F-5B8A69F71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69369"/>
              </p:ext>
            </p:extLst>
          </p:nvPr>
        </p:nvGraphicFramePr>
        <p:xfrm>
          <a:off x="239486" y="373607"/>
          <a:ext cx="8543788" cy="459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665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D7C70828-0C05-A8CB-603D-C3CDBA79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D475EE6-BA66-664F-0A87-3446C171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" y="4806731"/>
            <a:ext cx="226915" cy="24622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6ECEBF-25D6-E11D-48C3-CAF2295E8D1F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71D8CF5A-D5D5-8754-AA63-A65C4F7FDF0A}"/>
              </a:ext>
            </a:extLst>
          </p:cNvPr>
          <p:cNvSpPr txBox="1">
            <a:spLocks/>
          </p:cNvSpPr>
          <p:nvPr/>
        </p:nvSpPr>
        <p:spPr>
          <a:xfrm>
            <a:off x="206828" y="566851"/>
            <a:ext cx="8843802" cy="44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dirty="0">
                <a:solidFill>
                  <a:srgbClr val="1B567B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BR" sz="2000" b="1" dirty="0">
                <a:solidFill>
                  <a:srgbClr val="1B567B"/>
                </a:solidFill>
                <a:latin typeface="+mn-lt"/>
              </a:rPr>
              <a:t>Intervalo de Tolerância para PED – art. 29 da Resolução CNPC nº 30/2018</a:t>
            </a:r>
          </a:p>
          <a:p>
            <a:endParaRPr lang="pt-BR" sz="1000" b="1" i="1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endParaRPr lang="pt-BR" sz="1200" b="1" i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r>
              <a:rPr lang="pt-BR" sz="1200" b="1" i="1" dirty="0">
                <a:solidFill>
                  <a:srgbClr val="FF0000"/>
                </a:solidFill>
                <a:latin typeface="Aptos" panose="020B0004020202020204" pitchFamily="34" charset="0"/>
              </a:rPr>
              <a:t>Limite de Déficit Técnico Acumulado = 1% x (duração do passivo – 4) x Provisão Matemática.</a:t>
            </a:r>
          </a:p>
          <a:p>
            <a:endParaRPr lang="pt-BR" sz="1600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endParaRPr lang="pt-BR" sz="1000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r>
              <a:rPr lang="pt-BR" sz="1600" dirty="0">
                <a:solidFill>
                  <a:srgbClr val="092F47"/>
                </a:solidFill>
                <a:latin typeface="Aptos" panose="020B0004020202020204" pitchFamily="34" charset="0"/>
              </a:rPr>
              <a:t>Na situação do Plano de Benefícios 1 da Previ/BB, tendo-se em vista que a duração do passivo do plano é de 130 meses (ou aproximadamente 10,83 anos), o Limite do Déficit Técnico Acumulado (LDTA) em dez/2024 é de:</a:t>
            </a:r>
          </a:p>
          <a:p>
            <a:endParaRPr lang="pt-BR" sz="1600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r>
              <a:rPr lang="pt-BR" sz="1400" b="1" u="sng" dirty="0">
                <a:solidFill>
                  <a:srgbClr val="092F47"/>
                </a:solidFill>
                <a:latin typeface="Aptos" panose="020B0004020202020204" pitchFamily="34" charset="0"/>
              </a:rPr>
              <a:t>Plano 1 da PREVI-BB - Limite de LDTA = 1% x (10,83 - 4,00) x R$ 212,150 bilhões = R$ 14,49 bilhões</a:t>
            </a:r>
          </a:p>
          <a:p>
            <a:endParaRPr lang="pt-BR" sz="1400" b="1" u="sng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endParaRPr lang="pt-BR" sz="1400" b="1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endParaRPr lang="pt-BR" sz="1400" b="1" dirty="0">
              <a:solidFill>
                <a:srgbClr val="092F47"/>
              </a:solidFill>
              <a:latin typeface="Aptos" panose="020B0004020202020204" pitchFamily="34" charset="0"/>
            </a:endParaRPr>
          </a:p>
          <a:p>
            <a:r>
              <a:rPr lang="pt-BR" sz="16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Índice de Solvência do Plano (dez/2024): 98,5%</a:t>
            </a:r>
          </a:p>
          <a:p>
            <a:endParaRPr lang="pt-BR" sz="1600" dirty="0">
              <a:solidFill>
                <a:srgbClr val="092F47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 err="1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16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Política de Investimentos do P1 vem sendo cumprida com disciplina e rebalanceamento tático na gestão do portfólio dos ativos financeiros</a:t>
            </a:r>
          </a:p>
          <a:p>
            <a:endParaRPr lang="pt-BR" sz="1600" dirty="0">
              <a:solidFill>
                <a:srgbClr val="092F47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 err="1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pt-BR" sz="16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1600" u="sng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apurado em 2024 no P1 da Previ-</a:t>
            </a:r>
            <a:r>
              <a:rPr lang="pt-BR" sz="1600" u="sng" dirty="0" err="1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bb</a:t>
            </a:r>
            <a:r>
              <a:rPr lang="pt-BR" sz="1600" u="sng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resultado conjuntural </a:t>
            </a:r>
            <a:r>
              <a:rPr lang="pt-BR" sz="16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inerente a um plano previdenciário num regime de capitalização financeira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304B6E-8342-BBD4-4B82-9805C73F1042}"/>
              </a:ext>
            </a:extLst>
          </p:cNvPr>
          <p:cNvSpPr txBox="1"/>
          <p:nvPr/>
        </p:nvSpPr>
        <p:spPr>
          <a:xfrm>
            <a:off x="8843010" y="4880897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270005-8341-55FC-8CB6-CBD6ADC0BC6F}"/>
              </a:ext>
            </a:extLst>
          </p:cNvPr>
          <p:cNvSpPr/>
          <p:nvPr/>
        </p:nvSpPr>
        <p:spPr>
          <a:xfrm>
            <a:off x="1050471" y="668483"/>
            <a:ext cx="7043057" cy="45344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3C98BF94-DD12-4A0B-2667-4258BBE857B6}"/>
              </a:ext>
            </a:extLst>
          </p:cNvPr>
          <p:cNvSpPr/>
          <p:nvPr/>
        </p:nvSpPr>
        <p:spPr>
          <a:xfrm>
            <a:off x="4279399" y="2733910"/>
            <a:ext cx="378373" cy="4534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84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F8F9D278-973F-AD9A-01B0-98B361EE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B2BEED0-48AE-5D13-E9CE-8270A182E915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01281FB1-FA9D-A430-89FE-18C1E6747B99}"/>
              </a:ext>
            </a:extLst>
          </p:cNvPr>
          <p:cNvSpPr txBox="1">
            <a:spLocks/>
          </p:cNvSpPr>
          <p:nvPr/>
        </p:nvSpPr>
        <p:spPr>
          <a:xfrm>
            <a:off x="-1202120" y="2284267"/>
            <a:ext cx="10783589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6. Desafios e Perspectivas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21299E7-2945-27A3-D33B-217F57ECE1D6}"/>
              </a:ext>
            </a:extLst>
          </p:cNvPr>
          <p:cNvCxnSpPr/>
          <p:nvPr/>
        </p:nvCxnSpPr>
        <p:spPr>
          <a:xfrm>
            <a:off x="1722120" y="2845723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057901-F7AA-2ADA-1EBA-F0F20A60F760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8739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36F76281-0CA2-6A5F-B88A-BE73B9F83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7033C1-324A-6654-9523-421B3811BCD5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EFA7D599-108D-BBC8-C9B8-27759B9BA631}"/>
              </a:ext>
            </a:extLst>
          </p:cNvPr>
          <p:cNvSpPr txBox="1">
            <a:spLocks/>
          </p:cNvSpPr>
          <p:nvPr/>
        </p:nvSpPr>
        <p:spPr>
          <a:xfrm>
            <a:off x="238991" y="2263249"/>
            <a:ext cx="8666018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1. </a:t>
            </a:r>
            <a:r>
              <a:rPr lang="pt-BR" sz="4800" b="1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RIC’s</a:t>
            </a:r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Auditorias TCU         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A685529-7FA1-EF90-6B94-12889CDA9505}"/>
              </a:ext>
            </a:extLst>
          </p:cNvPr>
          <p:cNvCxnSpPr/>
          <p:nvPr/>
        </p:nvCxnSpPr>
        <p:spPr>
          <a:xfrm>
            <a:off x="1593425" y="2838213"/>
            <a:ext cx="572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D01084-BE81-91F5-7C55-A8277983AC1B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3613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C18B7B01-732C-78BF-36E3-4F53AB8DE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AE0CCFB-4BD0-1382-2A04-EF6D5042D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" y="4521174"/>
            <a:ext cx="573250" cy="6223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D85591-F279-65BD-FA34-3120FCD6A762}"/>
              </a:ext>
            </a:extLst>
          </p:cNvPr>
          <p:cNvSpPr txBox="1"/>
          <p:nvPr/>
        </p:nvSpPr>
        <p:spPr>
          <a:xfrm>
            <a:off x="8802589" y="4726824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FF02A39E-9263-3483-C990-BD2B0E65F740}"/>
              </a:ext>
            </a:extLst>
          </p:cNvPr>
          <p:cNvSpPr txBox="1">
            <a:spLocks/>
          </p:cNvSpPr>
          <p:nvPr/>
        </p:nvSpPr>
        <p:spPr>
          <a:xfrm>
            <a:off x="141223" y="183512"/>
            <a:ext cx="8861553" cy="63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b="1" dirty="0">
                <a:solidFill>
                  <a:srgbClr val="1B56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Perspectivas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33B9FD6-D266-0427-46B5-C7D9034517B0}"/>
              </a:ext>
            </a:extLst>
          </p:cNvPr>
          <p:cNvSpPr txBox="1">
            <a:spLocks/>
          </p:cNvSpPr>
          <p:nvPr/>
        </p:nvSpPr>
        <p:spPr>
          <a:xfrm>
            <a:off x="503365" y="705888"/>
            <a:ext cx="8299224" cy="392807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8000" lvl="0" algn="just">
              <a:spcAft>
                <a:spcPts val="1200"/>
              </a:spcAft>
            </a:pPr>
            <a:endParaRPr lang="pt-BR" sz="1800" b="1" kern="100" dirty="0">
              <a:solidFill>
                <a:srgbClr val="092F47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92F47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r>
              <a:rPr lang="pt-BR" sz="1800" u="sng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Fomento</a:t>
            </a: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Previdência Complementar: Plano Nacional (COFOM)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92F47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Investimentos: </a:t>
            </a:r>
            <a:r>
              <a:rPr lang="pt-BR" sz="1800" u="sng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diversificação</a:t>
            </a: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portfólio e pauta ASGI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92F47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a </a:t>
            </a:r>
            <a:r>
              <a:rPr lang="pt-BR" sz="1800" u="sng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Governança</a:t>
            </a: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das Entidades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92F47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Proporcionalidade regulatória/normativa do CNPC/PREVIC-MPS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92F47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r>
              <a:rPr lang="pt-BR" sz="1800" dirty="0">
                <a:solidFill>
                  <a:srgbClr val="092F47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Revisão/Atualização do Decreto Sancionador nº 4.942, de 2003</a:t>
            </a:r>
          </a:p>
          <a:p>
            <a:pPr marL="514350" indent="-514350" algn="just">
              <a:spcBef>
                <a:spcPts val="0"/>
              </a:spcBef>
              <a:spcAft>
                <a:spcPts val="600"/>
              </a:spcAft>
              <a:buClr>
                <a:srgbClr val="206894"/>
              </a:buClr>
              <a:buSzPct val="100000"/>
              <a:buFont typeface="+mj-lt"/>
              <a:buAutoNum type="romanLcPeriod"/>
              <a:tabLst>
                <a:tab pos="180975" algn="l"/>
              </a:tabLst>
            </a:pPr>
            <a:endParaRPr lang="pt-BR" sz="1800" dirty="0">
              <a:solidFill>
                <a:srgbClr val="092F47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00050">
              <a:buClr>
                <a:schemeClr val="tx1"/>
              </a:buClr>
              <a:buFont typeface="+mj-lt"/>
              <a:buAutoNum type="romanLcPeriod"/>
            </a:pPr>
            <a:endParaRPr lang="pt-BR" sz="1800" dirty="0">
              <a:solidFill>
                <a:srgbClr val="092F47"/>
              </a:solidFill>
              <a:latin typeface="Aptos" panose="020B00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733A5C2-09C8-F2C0-EFA0-E30AD95F6521}"/>
              </a:ext>
            </a:extLst>
          </p:cNvPr>
          <p:cNvCxnSpPr>
            <a:cxnSpLocks/>
          </p:cNvCxnSpPr>
          <p:nvPr/>
        </p:nvCxnSpPr>
        <p:spPr>
          <a:xfrm>
            <a:off x="1861199" y="818673"/>
            <a:ext cx="542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AA32D6-B9E8-2030-9AB2-3CBB7E3D0CFF}"/>
              </a:ext>
            </a:extLst>
          </p:cNvPr>
          <p:cNvSpPr txBox="1"/>
          <p:nvPr/>
        </p:nvSpPr>
        <p:spPr>
          <a:xfrm>
            <a:off x="8542020" y="4794551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785621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BE7CAE3E-D6C4-B62B-28B9-77B3B163D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C903C6A-7DC2-B31A-DB55-5A7A457895F0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A24214-A085-F4BC-EE58-184F93032BB8}"/>
              </a:ext>
            </a:extLst>
          </p:cNvPr>
          <p:cNvSpPr txBox="1"/>
          <p:nvPr/>
        </p:nvSpPr>
        <p:spPr>
          <a:xfrm>
            <a:off x="8438230" y="463938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41/41</a:t>
            </a:r>
          </a:p>
        </p:txBody>
      </p:sp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5A073E2-2918-5E7C-753A-7FBE80AF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D0C504B-ED4E-1AB1-EAF9-57EEF0603A0A}"/>
              </a:ext>
            </a:extLst>
          </p:cNvPr>
          <p:cNvSpPr txBox="1"/>
          <p:nvPr/>
        </p:nvSpPr>
        <p:spPr>
          <a:xfrm>
            <a:off x="349953" y="2453110"/>
            <a:ext cx="407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Obrigado!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5A836C-7DCF-B259-5083-E67704639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" y="540959"/>
            <a:ext cx="1797444" cy="19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2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6E983F52-1D20-C5B1-EA00-9DF3A4123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64A2BBC-4DC0-2F9C-2007-B8BAE277CE73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25FB25-3848-2181-00CB-D2057E1FFFFB}"/>
              </a:ext>
            </a:extLst>
          </p:cNvPr>
          <p:cNvSpPr txBox="1"/>
          <p:nvPr/>
        </p:nvSpPr>
        <p:spPr>
          <a:xfrm>
            <a:off x="376137" y="1739983"/>
            <a:ext cx="4910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RIC’s</a:t>
            </a:r>
            <a:r>
              <a:rPr lang="pt-BR" sz="1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respondidas pela PREVIC:</a:t>
            </a:r>
          </a:p>
          <a:p>
            <a:pPr algn="just"/>
            <a:endParaRPr lang="pt-BR" sz="16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nº 867/2025 – Dep. Allan Garcês (12/05)</a:t>
            </a:r>
          </a:p>
          <a:p>
            <a:pPr algn="just"/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nº 407/2025 – Dep. Sóstenes Cavalcante (16/04)</a:t>
            </a:r>
          </a:p>
          <a:p>
            <a:pPr algn="just"/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nº 241/2025 – Dep. Mendonça Filho (07/04)</a:t>
            </a:r>
          </a:p>
          <a:p>
            <a:pPr algn="just"/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nº 280/2025 – </a:t>
            </a:r>
            <a:r>
              <a:rPr lang="pt-BR" sz="1600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Depª</a:t>
            </a:r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Chris </a:t>
            </a:r>
            <a:r>
              <a:rPr lang="pt-BR" sz="1600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Tonietto</a:t>
            </a:r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(07/04)</a:t>
            </a: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EEB7E18-175E-2521-F38B-BC62010DC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02" y="265105"/>
            <a:ext cx="709457" cy="7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93D3411F-655E-C542-39BA-458FC128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1AF10C1-8C38-CC26-A522-2E5EA4AE7F72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DFF895-7CC7-6513-115F-9D466004A990}"/>
              </a:ext>
            </a:extLst>
          </p:cNvPr>
          <p:cNvSpPr txBox="1"/>
          <p:nvPr/>
        </p:nvSpPr>
        <p:spPr>
          <a:xfrm>
            <a:off x="395591" y="1385117"/>
            <a:ext cx="4430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Auditoria da </a:t>
            </a:r>
            <a:r>
              <a:rPr lang="pt-BR" sz="1800" b="1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AudBancos</a:t>
            </a:r>
            <a:r>
              <a:rPr lang="pt-BR" sz="1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/TCU na PREVIC:</a:t>
            </a:r>
          </a:p>
          <a:p>
            <a:pPr algn="just"/>
            <a:endParaRPr lang="pt-BR" sz="18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buFont typeface="Arial"/>
              <a:buAutoNum type="romanLcPeriod"/>
            </a:pPr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de Fiscalização </a:t>
            </a:r>
            <a:r>
              <a:rPr lang="pt-BR" sz="1600" dirty="0" err="1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AudBancos</a:t>
            </a:r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nº 222, de 15/04/2025 </a:t>
            </a:r>
          </a:p>
          <a:p>
            <a:pPr marL="400050" indent="-400050">
              <a:buFont typeface="Arial"/>
              <a:buAutoNum type="romanLcPeriod"/>
            </a:pPr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 Técnica nº 743/2025/PREVIC/CGNA, 05/05/2025</a:t>
            </a:r>
          </a:p>
          <a:p>
            <a:pPr marL="400050" indent="-400050">
              <a:buFont typeface="Arial"/>
              <a:buAutoNum type="romanLcPeriod"/>
            </a:pPr>
            <a:r>
              <a:rPr lang="pt-PT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 nº 241/2025/PREVIC/CGFD, 05/05/2025</a:t>
            </a:r>
            <a:endParaRPr lang="pt-BR" sz="16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 algn="just">
              <a:buFont typeface="Arial"/>
              <a:buAutoNum type="romanLcPeriod"/>
            </a:pPr>
            <a:endParaRPr lang="pt-PT" sz="1600" dirty="0">
              <a:solidFill>
                <a:srgbClr val="1B567B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Processo PREVIC/SEI nº 44011.003436/2025-63</a:t>
            </a:r>
          </a:p>
          <a:p>
            <a:pPr algn="just"/>
            <a:r>
              <a:rPr lang="pt-BR" sz="1600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Acordão 780/2025-Plenário</a:t>
            </a:r>
          </a:p>
          <a:p>
            <a:pPr algn="just"/>
            <a:endParaRPr lang="pt-BR" sz="1800" dirty="0">
              <a:latin typeface="Aptos" panose="020B000402020202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AB7C2904-AA85-C673-BECE-B01751DC0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02" y="265105"/>
            <a:ext cx="709457" cy="7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F6E1E0D7-3CBA-9A77-CF42-9BBAD28D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A01077E-A1ED-07A0-DD29-D13057DCF5FA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A28DC130-5A2D-2D89-F11C-1DF482E761FC}"/>
              </a:ext>
            </a:extLst>
          </p:cNvPr>
          <p:cNvSpPr txBox="1">
            <a:spLocks/>
          </p:cNvSpPr>
          <p:nvPr/>
        </p:nvSpPr>
        <p:spPr>
          <a:xfrm>
            <a:off x="0" y="2284268"/>
            <a:ext cx="8905009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800" b="1" dirty="0">
                <a:solidFill>
                  <a:srgbClr val="1B567B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2. Panorama                    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7F14A208-C590-D13E-13EF-7BEAD63BBE0A}"/>
              </a:ext>
            </a:extLst>
          </p:cNvPr>
          <p:cNvCxnSpPr/>
          <p:nvPr/>
        </p:nvCxnSpPr>
        <p:spPr>
          <a:xfrm>
            <a:off x="2024544" y="2859232"/>
            <a:ext cx="5699760" cy="0"/>
          </a:xfrm>
          <a:prstGeom prst="line">
            <a:avLst/>
          </a:prstGeom>
          <a:ln>
            <a:solidFill>
              <a:srgbClr val="0E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1E211C-1B5C-5E2B-096F-677A6D84B7CB}"/>
              </a:ext>
            </a:extLst>
          </p:cNvPr>
          <p:cNvSpPr txBox="1"/>
          <p:nvPr/>
        </p:nvSpPr>
        <p:spPr>
          <a:xfrm>
            <a:off x="8180070" y="4762499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8407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78A77F-973C-401C-F53E-069E3187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63" y="0"/>
            <a:ext cx="8232903" cy="57741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1B567B"/>
                </a:solidFill>
                <a:latin typeface="Aptos" panose="020B0004020202020204" pitchFamily="34" charset="0"/>
              </a:rPr>
              <a:t>1. Panorama Geral – Previdência Complementar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0847D5-1F3D-F6CE-B545-1DD45360DE99}"/>
              </a:ext>
            </a:extLst>
          </p:cNvPr>
          <p:cNvSpPr txBox="1"/>
          <p:nvPr/>
        </p:nvSpPr>
        <p:spPr>
          <a:xfrm>
            <a:off x="8843010" y="4738573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/>
                <a:sym typeface="Arial"/>
              </a:rPr>
              <a:t>3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FDBBD4A-4CD0-27D1-1377-D3EF5A0D3777}"/>
              </a:ext>
            </a:extLst>
          </p:cNvPr>
          <p:cNvGrpSpPr/>
          <p:nvPr/>
        </p:nvGrpSpPr>
        <p:grpSpPr>
          <a:xfrm>
            <a:off x="601610" y="654029"/>
            <a:ext cx="7418760" cy="3173731"/>
            <a:chOff x="272451" y="850885"/>
            <a:chExt cx="8726435" cy="373315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CF7B5F8-F325-B8C2-DF45-3276FF2D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158" y="850885"/>
              <a:ext cx="1414395" cy="3395766"/>
            </a:xfrm>
            <a:prstGeom prst="rect">
              <a:avLst/>
            </a:prstGeom>
          </p:spPr>
        </p:pic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32ECD69-E33F-1056-3E3C-1C545AD0B53D}"/>
                </a:ext>
              </a:extLst>
            </p:cNvPr>
            <p:cNvGrpSpPr/>
            <p:nvPr/>
          </p:nvGrpSpPr>
          <p:grpSpPr>
            <a:xfrm>
              <a:off x="272451" y="954420"/>
              <a:ext cx="6874641" cy="3395766"/>
              <a:chOff x="272451" y="954420"/>
              <a:chExt cx="6874641" cy="3395766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D168A7BC-9013-472F-E86D-C0AF2CBF9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2447" y="954420"/>
                <a:ext cx="6864645" cy="33957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Título 1">
                <a:extLst>
                  <a:ext uri="{FF2B5EF4-FFF2-40B4-BE49-F238E27FC236}">
                    <a16:creationId xmlns:a16="http://schemas.microsoft.com/office/drawing/2014/main" id="{335C6F76-A588-D241-D1CE-039141E87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451" y="2083915"/>
                <a:ext cx="2122247" cy="1503859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266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EFPC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  <p:sp>
            <p:nvSpPr>
              <p:cNvPr id="25" name="Título 1">
                <a:extLst>
                  <a:ext uri="{FF2B5EF4-FFF2-40B4-BE49-F238E27FC236}">
                    <a16:creationId xmlns:a16="http://schemas.microsoft.com/office/drawing/2014/main" id="{6E037156-DC4B-EA94-63B2-92F1AF7D9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8082" y="1749272"/>
                <a:ext cx="2331291" cy="1838501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1219170" rtl="0" eaLnBrk="1" fontAlgn="auto" latinLnBrk="0" hangingPunct="1">
                  <a:lnSpc>
                    <a:spcPct val="8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2F47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1.171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8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76D45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pt-BR" sz="240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0E4C73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planos 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0E4C73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de 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-50" normalizeH="0" baseline="0" noProof="0" dirty="0">
                    <a:ln>
                      <a:noFill/>
                    </a:ln>
                    <a:solidFill>
                      <a:srgbClr val="0E4C73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benefícios</a:t>
                </a:r>
              </a:p>
            </p:txBody>
          </p:sp>
          <p:sp>
            <p:nvSpPr>
              <p:cNvPr id="26" name="Título 1">
                <a:extLst>
                  <a:ext uri="{FF2B5EF4-FFF2-40B4-BE49-F238E27FC236}">
                    <a16:creationId xmlns:a16="http://schemas.microsoft.com/office/drawing/2014/main" id="{3D79BDE1-2D14-C584-5AAA-2E8384279A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511" y="1432173"/>
                <a:ext cx="2091768" cy="1745042"/>
              </a:xfr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R$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1,36</a:t>
                </a: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 trilhão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ptos" panose="020B0004020202020204" pitchFamily="34" charset="0"/>
                    <a:cs typeface="Arial" panose="020B0604020202020204" pitchFamily="34" charset="0"/>
                    <a:sym typeface="Arial"/>
                  </a:rPr>
                  <a:t>em ativos financeiros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pt-BR" sz="1800" b="1" dirty="0">
                    <a:solidFill>
                      <a:srgbClr val="4472C4">
                        <a:lumMod val="20000"/>
                        <a:lumOff val="80000"/>
                      </a:srgbClr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(11%PIB)</a:t>
                </a:r>
                <a:endPara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7" name="Título 1">
              <a:extLst>
                <a:ext uri="{FF2B5EF4-FFF2-40B4-BE49-F238E27FC236}">
                  <a16:creationId xmlns:a16="http://schemas.microsoft.com/office/drawing/2014/main" id="{91CC4F5B-3DEE-8730-E928-1EAB2020C6D0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1216180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8,3 milhões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06894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população total </a:t>
              </a:r>
            </a:p>
          </p:txBody>
        </p:sp>
        <p:sp>
          <p:nvSpPr>
            <p:cNvPr id="18" name="Título 1">
              <a:extLst>
                <a:ext uri="{FF2B5EF4-FFF2-40B4-BE49-F238E27FC236}">
                  <a16:creationId xmlns:a16="http://schemas.microsoft.com/office/drawing/2014/main" id="{A60B227C-2031-F0BF-419C-BEB12E21694C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2077943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3,9 milhões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06894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participantes e assistidos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Título 1">
              <a:extLst>
                <a:ext uri="{FF2B5EF4-FFF2-40B4-BE49-F238E27FC236}">
                  <a16:creationId xmlns:a16="http://schemas.microsoft.com/office/drawing/2014/main" id="{D5C63553-A89C-7432-9460-A3A242B6434B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3045123"/>
              <a:ext cx="1716259" cy="43364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4,2 milhões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06894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designados</a:t>
              </a:r>
            </a:p>
            <a:p>
              <a:pPr marL="0" marR="0" lvl="0" indent="0" algn="l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Título 1">
              <a:extLst>
                <a:ext uri="{FF2B5EF4-FFF2-40B4-BE49-F238E27FC236}">
                  <a16:creationId xmlns:a16="http://schemas.microsoft.com/office/drawing/2014/main" id="{69143F06-55AC-D4DA-97AF-191757076786}"/>
                </a:ext>
              </a:extLst>
            </p:cNvPr>
            <p:cNvSpPr txBox="1">
              <a:spLocks/>
            </p:cNvSpPr>
            <p:nvPr/>
          </p:nvSpPr>
          <p:spPr>
            <a:xfrm>
              <a:off x="7282627" y="3868343"/>
              <a:ext cx="1716259" cy="715694"/>
            </a:xfr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4.323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06894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patrocinadores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06894"/>
                  </a:solidFill>
                  <a:effectLst/>
                  <a:uLnTx/>
                  <a:uFillTx/>
                  <a:latin typeface="Aptos" panose="020B00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e instituidores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4F600E0-A47D-B18F-780D-79C4723FEFF3}"/>
              </a:ext>
            </a:extLst>
          </p:cNvPr>
          <p:cNvSpPr/>
          <p:nvPr/>
        </p:nvSpPr>
        <p:spPr>
          <a:xfrm>
            <a:off x="6547649" y="630197"/>
            <a:ext cx="1486367" cy="75258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8884D9-E800-EFE8-88EB-E5EFC1777031}"/>
              </a:ext>
            </a:extLst>
          </p:cNvPr>
          <p:cNvSpPr txBox="1"/>
          <p:nvPr/>
        </p:nvSpPr>
        <p:spPr>
          <a:xfrm>
            <a:off x="8125099" y="1294324"/>
            <a:ext cx="63572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Classe média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CF58784-B92B-896D-E2D5-7346D543998F}"/>
              </a:ext>
            </a:extLst>
          </p:cNvPr>
          <p:cNvCxnSpPr/>
          <p:nvPr/>
        </p:nvCxnSpPr>
        <p:spPr>
          <a:xfrm>
            <a:off x="8001688" y="1148210"/>
            <a:ext cx="179891" cy="13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114DAE-E202-DA51-8F86-EE42D1555B07}"/>
              </a:ext>
            </a:extLst>
          </p:cNvPr>
          <p:cNvSpPr txBox="1"/>
          <p:nvPr/>
        </p:nvSpPr>
        <p:spPr>
          <a:xfrm>
            <a:off x="610108" y="3799426"/>
            <a:ext cx="421507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Valor  médio do Benefício mensal: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pt-B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Aposentadorias.......................R$ 7.177,00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pt-BR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Arial"/>
              </a:rPr>
              <a:t>Pensões.................................R$ 4.002,00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2D5CA17-C4E7-9098-30C7-E0B2C11B4E46}"/>
              </a:ext>
            </a:extLst>
          </p:cNvPr>
          <p:cNvCxnSpPr/>
          <p:nvPr/>
        </p:nvCxnSpPr>
        <p:spPr>
          <a:xfrm>
            <a:off x="338907" y="504101"/>
            <a:ext cx="569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4D975B-D278-ABB6-8ADF-2B1514F302D3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8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DAED07-49BF-DB92-BDD0-1168A4D55129}"/>
              </a:ext>
            </a:extLst>
          </p:cNvPr>
          <p:cNvSpPr txBox="1"/>
          <p:nvPr/>
        </p:nvSpPr>
        <p:spPr>
          <a:xfrm>
            <a:off x="6697163" y="3731448"/>
            <a:ext cx="14844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1200" dirty="0">
                <a:solidFill>
                  <a:srgbClr val="206894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R$ 67 bilhões/ano de arrecadação</a:t>
            </a:r>
          </a:p>
          <a:p>
            <a:endParaRPr lang="pt-BR" sz="1100" b="1" kern="1200" dirty="0">
              <a:solidFill>
                <a:srgbClr val="206894"/>
              </a:solidFill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sz="1100" b="1" kern="1200" dirty="0">
                <a:solidFill>
                  <a:srgbClr val="206894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R$ 114 bilhões pagos em benefícios em 2024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:a16="http://schemas.microsoft.com/office/drawing/2014/main" id="{840C2C4D-E57D-18DF-C27C-365A95A34DEF}"/>
              </a:ext>
            </a:extLst>
          </p:cNvPr>
          <p:cNvSpPr/>
          <p:nvPr/>
        </p:nvSpPr>
        <p:spPr>
          <a:xfrm>
            <a:off x="6413239" y="3760719"/>
            <a:ext cx="340872" cy="1001782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51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EE62417-BB94-C377-E10C-BBFD6B46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575"/>
            <a:ext cx="9063990" cy="57741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1B567B"/>
                </a:solidFill>
                <a:latin typeface="Aptos" panose="020B0004020202020204" pitchFamily="34" charset="0"/>
              </a:rPr>
              <a:t>Portfólio de Investimentos das EFPC – R$ 1,36 tri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0596476-8C9D-270C-104A-DF5034AC17A1}"/>
              </a:ext>
            </a:extLst>
          </p:cNvPr>
          <p:cNvCxnSpPr/>
          <p:nvPr/>
        </p:nvCxnSpPr>
        <p:spPr>
          <a:xfrm>
            <a:off x="1440180" y="759372"/>
            <a:ext cx="56997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A492ED-40FA-72EC-3F65-C7FAC170F9EE}"/>
              </a:ext>
            </a:extLst>
          </p:cNvPr>
          <p:cNvSpPr txBox="1"/>
          <p:nvPr/>
        </p:nvSpPr>
        <p:spPr>
          <a:xfrm>
            <a:off x="8763000" y="4797924"/>
            <a:ext cx="60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Aptos" panose="020B0004020202020204" pitchFamily="34" charset="0"/>
              </a:rPr>
              <a:t>23</a:t>
            </a:r>
          </a:p>
          <a:p>
            <a:endParaRPr lang="pt-BR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A68AEAE-4C7D-A21D-42AE-004050990E28}"/>
              </a:ext>
            </a:extLst>
          </p:cNvPr>
          <p:cNvGraphicFramePr>
            <a:graphicFrameLocks/>
          </p:cNvGraphicFramePr>
          <p:nvPr/>
        </p:nvGraphicFramePr>
        <p:xfrm>
          <a:off x="-640869" y="977462"/>
          <a:ext cx="8318269" cy="340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4ED1D80-EC87-D4B5-E9BE-0DD71D54C624}"/>
              </a:ext>
            </a:extLst>
          </p:cNvPr>
          <p:cNvSpPr txBox="1"/>
          <p:nvPr/>
        </p:nvSpPr>
        <p:spPr>
          <a:xfrm>
            <a:off x="5129049" y="3519707"/>
            <a:ext cx="285881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solidFill>
                  <a:srgbClr val="FF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69% - Carteira Terceirizada (3.600 Fundos/CVM)</a:t>
            </a:r>
          </a:p>
          <a:p>
            <a:pPr algn="just"/>
            <a:endParaRPr lang="pt-BR" sz="1000" dirty="0">
              <a:solidFill>
                <a:srgbClr val="FF0000"/>
              </a:solidFill>
              <a:latin typeface="Aptos" panose="020B0004020202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pt-BR" sz="1000" dirty="0">
                <a:solidFill>
                  <a:srgbClr val="FF0000"/>
                </a:solidFill>
                <a:latin typeface="Aptos" panose="020B0004020202020204" pitchFamily="34" charset="0"/>
                <a:ea typeface="Source Sans Pro" panose="020B0503030403020204" pitchFamily="34" charset="0"/>
              </a:rPr>
              <a:t>31% - Carteira Própria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CFFCB2-B720-18C3-C273-67B114C68CE7}"/>
              </a:ext>
            </a:extLst>
          </p:cNvPr>
          <p:cNvSpPr txBox="1"/>
          <p:nvPr/>
        </p:nvSpPr>
        <p:spPr>
          <a:xfrm>
            <a:off x="7879080" y="4762500"/>
            <a:ext cx="601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ptos" panose="020B00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11037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17749</TotalTime>
  <Words>3046</Words>
  <Application>Microsoft Office PowerPoint</Application>
  <PresentationFormat>Apresentação na tela (16:9)</PresentationFormat>
  <Paragraphs>454</Paragraphs>
  <Slides>41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52" baseType="lpstr">
      <vt:lpstr>Aptos</vt:lpstr>
      <vt:lpstr>Arial</vt:lpstr>
      <vt:lpstr>Calibri</vt:lpstr>
      <vt:lpstr>Calibri Light</vt:lpstr>
      <vt:lpstr>Courier New</vt:lpstr>
      <vt:lpstr>Libre Baskerville</vt:lpstr>
      <vt:lpstr>Source Sans Pro</vt:lpstr>
      <vt:lpstr>Times New Roman</vt:lpstr>
      <vt:lpstr>Wingdings</vt:lpstr>
      <vt:lpstr>Simple Light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1. Panorama Geral – Previdência Complementar</vt:lpstr>
      <vt:lpstr>Portfólio de Investimentos das EFPC – R$ 1,36 tri </vt:lpstr>
      <vt:lpstr>Apresentação do PowerPoint</vt:lpstr>
      <vt:lpstr>Apresentação do PowerPoint</vt:lpstr>
      <vt:lpstr>Apresentação do PowerPoint</vt:lpstr>
      <vt:lpstr>Apresentação do PowerPoint</vt:lpstr>
      <vt:lpstr>Arcabouço Legal e Regulatório</vt:lpstr>
      <vt:lpstr>O papel do Estado</vt:lpstr>
      <vt:lpstr>Previdência Complementar Fechada</vt:lpstr>
      <vt:lpstr>Apresentação do PowerPoint</vt:lpstr>
      <vt:lpstr>Apresentação do PowerPoint</vt:lpstr>
      <vt:lpstr>Apresentação do PowerPoint</vt:lpstr>
      <vt:lpstr>Apresentação do PowerPoint</vt:lpstr>
      <vt:lpstr>Estrutura da PREVIC (organograma)</vt:lpstr>
      <vt:lpstr>Matriz de Risco – Fiscalização (SBR)</vt:lpstr>
      <vt:lpstr>Estrutura de Supervisão da PREVIC</vt:lpstr>
      <vt:lpstr>Apresentação do PowerPoint</vt:lpstr>
      <vt:lpstr>Apresentação do PowerPoint</vt:lpstr>
      <vt:lpstr>Regime Financeiro - CAPITALIZAÇÃO</vt:lpstr>
      <vt:lpstr>Solvência dos planos de benefícios: Brasil e países OECD</vt:lpstr>
      <vt:lpstr>Resultado das EFPC/BR: déficit vs. superávit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Pena Pinheiro - PREVICDF</dc:creator>
  <cp:lastModifiedBy>Francisco José Freire Ribeiro - PREVICDF</cp:lastModifiedBy>
  <cp:revision>485</cp:revision>
  <cp:lastPrinted>2025-07-28T21:36:59Z</cp:lastPrinted>
  <dcterms:modified xsi:type="dcterms:W3CDTF">2025-08-20T18:13:38Z</dcterms:modified>
</cp:coreProperties>
</file>