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32"/>
  </p:notesMasterIdLst>
  <p:sldIdLst>
    <p:sldId id="256" r:id="rId7"/>
    <p:sldId id="260" r:id="rId8"/>
    <p:sldId id="290" r:id="rId9"/>
    <p:sldId id="284" r:id="rId10"/>
    <p:sldId id="291" r:id="rId11"/>
    <p:sldId id="292" r:id="rId12"/>
    <p:sldId id="294" r:id="rId13"/>
    <p:sldId id="293" r:id="rId14"/>
    <p:sldId id="295" r:id="rId15"/>
    <p:sldId id="274" r:id="rId16"/>
    <p:sldId id="300" r:id="rId17"/>
    <p:sldId id="296" r:id="rId18"/>
    <p:sldId id="299" r:id="rId19"/>
    <p:sldId id="298" r:id="rId20"/>
    <p:sldId id="297" r:id="rId21"/>
    <p:sldId id="308" r:id="rId22"/>
    <p:sldId id="301" r:id="rId23"/>
    <p:sldId id="306" r:id="rId24"/>
    <p:sldId id="303" r:id="rId25"/>
    <p:sldId id="302" r:id="rId26"/>
    <p:sldId id="305" r:id="rId27"/>
    <p:sldId id="288" r:id="rId28"/>
    <p:sldId id="307" r:id="rId29"/>
    <p:sldId id="304" r:id="rId30"/>
    <p:sldId id="261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AF9"/>
    <a:srgbClr val="05294D"/>
    <a:srgbClr val="D5EEF9"/>
    <a:srgbClr val="D4ECF8"/>
    <a:srgbClr val="E8ECF1"/>
    <a:srgbClr val="F4F6F8"/>
    <a:srgbClr val="DDE4ED"/>
    <a:srgbClr val="F9FBFC"/>
    <a:srgbClr val="0033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7B0A2-B3FD-5CC3-EA14-CF319846D613}" v="93" dt="2026-05-04T17:48:09.490"/>
    <p1510:client id="{26413ACE-12F2-4E94-BCDA-138DAE4EBF6C}" v="35" dt="2026-05-04T17:06:01.596"/>
    <p1510:client id="{B637949B-B8D8-ABEC-0B75-1B9AB86C5276}" v="7" dt="2026-05-04T17:40:30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EAFA0AB5-34E0-478D-C30E-A478EF20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AC914931-7AE2-4C20-6E6D-6FB8400442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878FF1AE-4C4B-99A2-871C-E677E56EEE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248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5FF5B1E3-FF88-3FB2-7183-F9DAC2F5C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A13DA651-751D-18F8-A1BB-7C2E6678B7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DCF2C23E-AAEE-6A3E-4163-A82CEFA9D0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E4C73"/>
              </a:solidFill>
              <a:latin typeface="Source Sans Pro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856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42D17FD6-27B5-4341-6121-BDF1350B6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BD033CF4-54EF-3081-42FC-6C1B109607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BF050690-E226-D4C0-FF64-943DB31B9C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963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F9F1B87A-B49A-A008-B60E-D6F3582FA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E99A349E-2FD4-2DA6-09E1-7F5D808DE9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FFEB11BA-97D8-80F5-F410-FAAC54070E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285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77E8EA41-2C3B-1FCB-7E67-43790C756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3417C3A2-A0F0-B69F-9759-2E649CC58A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1E4A7F68-94E8-4328-33C7-10F27DCF4F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6597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37E4C25A-935C-D52E-6F32-C9BD80BAA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AEAA4045-6952-2E68-4708-BFDD3DCB58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92F6AD87-ED3E-7575-42CF-0FD96FCDCE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926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D36FB247-0D33-4B98-DC54-4DEB85835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70CB58E8-E442-1FE4-167F-F031862162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DD8F76F4-B92E-DE60-6BAB-F542BDBF05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929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EE327461-E5C3-3B0C-2A4E-BF722714A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80A3F004-BA03-0782-F656-AE65782CDD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63A4E56E-1AA2-BD99-5FDA-B1342C0062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680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DD509B42-7CCC-0968-53DA-54445E9C1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539B4AAC-166A-FE57-6B81-1A51752FD1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AA58AA71-5A7F-A490-BB26-67ACCAB8BE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E4C73"/>
              </a:solidFill>
              <a:latin typeface="Source Sans Pro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0227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BDB3E68C-E492-7618-9E33-9503B9940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D63F11EE-2524-D803-1729-C9EA05AB1A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ED2004F0-8BB2-27AC-C517-84532EF850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605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E4C73"/>
              </a:solidFill>
              <a:latin typeface="Source Sans Pro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C1610592-BB8D-D0BE-C4FE-17526D1D0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D1AAE86B-E24C-B641-2EFF-241AE0FE2F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D721D1FA-67FF-4EA0-D406-F2C777053A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496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C59910EE-1DD0-9274-4365-E34C028A2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EE70C6A6-9BE6-B4D7-EA58-CC5468B2BD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30B8B8B3-53D8-E4B7-6B21-C3172586C0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711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F362F7C4-7309-2702-6110-25AFE1042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4A4F2BD1-3F9A-F338-0C27-15FA1F459D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AD482DB0-AB75-542E-4CC7-34CBCEA291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434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62729CD7-CC93-EC3F-1D31-FF08E799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64426BFF-531A-6EB3-F843-B7AB8A9BEC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E8648D2C-D194-0738-BC89-EEE0F40095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904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CF1C59AF-F331-E32A-6889-E518AB817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86AEA8F3-C476-980E-62F4-F6CF406DD9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E616E94B-1E58-7D57-C1DB-51559299A4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953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1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8ECCBA2E-A0A5-395C-F077-DDA699BD0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B2F3D4EF-FB0B-C4E0-DB4A-7430110299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0B84BF14-47DC-776D-20A7-4FDA6B0F6F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E4C73"/>
              </a:solidFill>
              <a:latin typeface="Source Sans Pro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730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476E3FA5-C0C5-9C7D-8B29-25A36A40C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D3711D1B-B63B-3066-9001-8A0874CDB1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254727A0-A5E4-3636-E1EA-920B101482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81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08095EA3-EABA-98CC-93DF-673E774D7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595010F4-371D-EF44-BD5A-C453794AEF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649FA6E6-741E-A235-15A9-0AF04E255C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39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C9DE70FE-BDE5-E709-6AF1-FCB727D0D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A3541BD9-643C-6232-11D5-160869CCAE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B98D5F42-A82D-8322-BF5C-555D3F5886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07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BF3E29E9-B70A-8ABE-6D32-AA8D7E6B2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2D612D40-340A-098B-4EA4-36D8F92558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5AEDBB1B-4207-7A23-9A50-F9389875EB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E4C73"/>
              </a:solidFill>
              <a:latin typeface="Source Sans Pro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8062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19284C5F-78F1-97E6-114E-004DFDDEE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C59009A1-BB83-65D9-713C-0A83B4DCA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2FE9A3F6-5E30-FF1E-2298-C1D280486D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29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608537BB-A502-D160-D0C2-488870EE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B2E6C1AD-6597-0D97-15FA-BF0DA226DD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16A1AC21-E4CC-6BBB-D0E9-08868A648E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67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CE8AC6-D23C-4F32-22CB-CAE806A70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077A4D-4357-B05E-60DA-5FE4D32D6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2BA82C-D61A-A65F-DCF8-A6E7CA09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14D114-B5E7-E641-291F-4842FF3F2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B95E9-629E-E103-3D3E-2E41AAEC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67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5C38B-DFB8-5A2A-F99E-BFF854AD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F0C114-7D8A-4BD3-B130-30C867213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B1F962-D3E2-E6BD-5286-5F3AF639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7BA369-5C80-9431-918E-731304163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B07A25-6D93-875F-BE5C-F9C14436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016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E1A6E-CD0D-4FEC-49C3-D9A9C1A8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576187-B058-ED40-7510-51C7F332F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3E5F7E-A65D-BC5C-1FE2-8E1C5DCBD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80F7C9-408B-BD61-714D-9F25A4AE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4CD70B-A8E0-8759-3218-A76D5E523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471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BD7C5-FC78-18C5-CE27-0DECF805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AE75E0-DF7C-9C8F-24BA-293239FC9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02DF657-321D-DE32-F244-3EA36D426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A43DCD-B0EB-697C-2F66-AC1EFCB5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2BEFDCB-500E-B6A3-1AF1-50F23A72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7407AB-7336-ADEC-FEAF-C2B8BAF2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655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7B81FB-9E17-5A26-3105-149630B4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A6CBFE-8925-9704-1730-89A07C2EA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C9013F-592B-F45E-A522-6862EA152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1EEAC5-6C88-97DF-D1D2-93977F9FC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AB3145E-60FC-EB86-700D-6E74ABC4E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6782BF9-F34B-5564-E219-D48A8820C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2168028-587B-21DA-5517-B9619F68F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F6214FD-F14A-0212-89A3-576F9E7B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969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8627C-59C2-B0C5-193E-FB0377805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FC4B04-93ED-148B-CB47-0E35233F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4862D09-8F32-670A-7064-F9BF5539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880F7DA-53EE-679A-A222-A50F6BA0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996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FB24ADD-1FAE-2090-A3BE-3CADD255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55C709E-CB83-CAC1-61D0-F56B825D9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E0B372-8664-BCB1-B1E0-3682925A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455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6B151-DC11-0AFB-3927-2F9ABA31C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9AC961A-3732-2512-4AA2-49168BB25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150" y="1192213"/>
            <a:ext cx="8521700" cy="32131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13543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49841-A0C2-000A-C93A-219F3C4C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60A24A-1AAD-268A-9D42-C27A2CD0B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6EE7133-D6B1-2E75-2547-7EA5427C2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D07E7A-80E5-C927-D15C-243698AE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B4BB9EA-88F3-BA62-FC2C-846A98F7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B07A4C-E5EB-9DB1-872B-C5D774A1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3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C12B4-9913-751E-FA31-6014B2A7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BFD8CBB-4A8D-416E-4908-5BFBF0140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BE4668-66C1-B20D-ECC2-33ECF42AC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7A2E2E-D0FC-A78A-85EA-DE3949D6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222021-9CA7-CBC3-A312-F354CED0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E5A2047-7811-2403-0C67-3EA6960A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846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50B86B-9C1D-C759-3235-07DACBE8D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266129-97AB-0753-DDD1-C9C943898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021FB0-55A4-5FAC-1437-D5202EC90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5C2329-A733-B52D-F95A-2A9D748DC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2879BA-E80B-A6F0-B66F-CC619CB8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750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2BCE9C-2A74-180B-F09C-831847D88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C22A0C-AE20-114A-95AD-54456CCE9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BC1A92-126E-76B6-8A79-100C887D1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CFC05F-5BAC-3243-544D-9A98806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F4CC0E-93E1-0B40-582D-4A555A8F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582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4B323-7083-D598-686D-7DA72CC2A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3846C6-8DF8-76D3-2B30-03B2F0092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9D8FA0-5FA1-4028-29F3-1E5176AE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FE3602-7428-79E8-F4EE-A729E766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4E0663-1BAA-0771-337B-7A659EBD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25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22589-9843-84E5-05D4-0E14B027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579032-7E2A-CF6C-27E7-B0C9605D7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7B337F-D38F-838F-6A37-6A706465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1CC9C9-73AE-0171-8092-7E858BC7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C2E5F6-1ADA-409C-8F4E-0B29A517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241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1A233-0EE1-7CC7-C023-AC7458C2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EA882D-DD45-FD90-44BC-2391687BC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9872EA-F192-FE72-6353-5FE907D8B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D57361-A6AB-B145-1594-0C4D55A09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AD0B62-D8B4-9B69-F673-0604859F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9555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F1953-DDC4-63E1-5EA5-A3104D95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0B113B-2081-E0EF-C874-71E112829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6EA3D0-BE3F-4ABF-B347-A5A26AFCD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998027-2913-4B3B-405F-D23E7A2F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0E7CAC-6CF5-C193-0A8C-365FC368D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274768-FFC2-8961-CF08-09811BA1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7871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6B453-DADD-1EDF-8DE7-059378AF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7FC899-41D7-9D19-E178-42B00EA2F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BE7DAE-0D71-077E-237F-AE3B03DBC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5FE4E77-22B5-4B43-8E9E-05EF93F25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08C1BD5-180F-29A4-2BD8-D614606D3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C7C9-BBF5-51B6-B535-27C6631B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583B6A-78E7-506A-AD7B-E219CD17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065F016-5049-C46D-E667-1FC7B372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456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A895D-5DFB-F554-5134-ABE886369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AB733D4-57CA-37E5-1DB9-B4D06E887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6795223-6535-1345-65B6-A886FFE5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F0D2C15-2A68-626F-645A-400C4845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24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7E627F6-9577-7A8B-CE19-BB6696AC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D35DCCD-9BC8-5BB7-F619-73E171AD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85B51C6-E108-1CE9-026D-2A8044EE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992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A0148-6277-9362-824C-151493005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8D74BD-D46F-8082-1FD4-4844D36BD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7C1976-6EF6-DF89-031C-D21F52CF7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D9BBA9-9F0E-4A5F-E90D-D0B11F7A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0313B2-8967-347C-0697-94BE45C0F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35631C-3DE1-51B0-FAD6-A3B8D2DC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6765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1F61A-6A7D-186A-E974-5D8F0E25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31ABA8-472F-A154-AA52-F5D7D24D1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6BB798-746F-B7BC-1884-715A2A88D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76708A-0FCF-E091-5D0D-BC2EEE77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3F5852-BFC5-C80B-233E-D4E2BCB55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3DBAF03-43D5-977D-D0CD-3A361ABE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327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75425-7FF1-EEC2-A7D8-775C2ADF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92C5365-6CC7-8109-D585-49BB749F5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23B7EB-AAD6-2927-BCB3-325785023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82264-1FC4-90B4-F61C-79C5EB56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D96C86-32E3-1ECB-3D2A-A9F492BE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946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3C7145-E2A9-D88B-A788-81C8DBE99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6AD13D-0E99-61EC-33F8-361304122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41FDCE-0AE0-FFF4-2BDD-99669B79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918694-1E3A-7E6D-76DD-073ABAE7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0C0B84-3605-B2B6-4443-19F795CF3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513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686030-2AA7-37F7-6E61-0DAEC6288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1C3E95-D333-5AA8-76D0-88CF74FA3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DE5BCB-DC34-C497-6C57-1098C5A4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50A8DE-CB0F-724A-B138-E613D3560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3243AF-2EBB-C5DA-AF47-4ED11690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090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3A47A-A9FB-D267-B220-F470A231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6E6D12-908C-FB64-76CE-18E517E22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E832B9-8359-F35B-D23E-3601F794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489267-0372-8565-3F4A-9BA5E49A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25F95B-F4DC-9D0F-2D55-0B87CE1E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6121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F567A-CB86-843B-9356-5470DAA0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8DEADE-D463-3EA5-F130-3772A58C7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FFF04F-78CD-92F1-F883-0A8DE9B82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7A575F-E16B-4F88-A7FC-32825B95B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FEF664-EBEB-D42A-8AA0-7597A2BC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2081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AE6042-624B-BDB6-B9C1-92620529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A9283A-F7E6-99C1-8816-3E20E5316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5C9D76C-B297-C421-9E8C-C8D0C0C75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EE930BA-A09E-C41C-3557-60962A752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5E7AC2-19DA-B427-58B1-1AC0AF1A5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CAECB93-C5A1-85FF-41DF-E276C74B9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263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9587CD-8AEC-7893-4E7A-86E750C9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F7511A-8098-779B-348B-2F57590F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912A4A-CEFB-305F-8D77-BB2D226DB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7745B1A-8AA1-44A9-858F-57E1CD72C4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93F8A36-BCEB-6ECA-D027-80C971AE0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9F2D41A-6830-C964-BE71-EF7D9855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394D91C-41FF-7A57-8661-E03FDBAF3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AFB3080-8B54-846A-D9BC-E71ADD7B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59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F6366-ACC7-F9C1-3E26-67584F2C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E3D1F4A-8792-1762-98D5-282535ED0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2E1FF7-260E-C7B2-0388-F660BD64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0080F3-BBBC-1CF4-9269-6881E37F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1277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5523D2F-284C-F043-7197-33017804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B7852F9-6986-472E-D62B-F1CC2941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5BB3CD-5584-3C79-CCEA-D9835C54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98043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B9790F-1B15-9132-65E7-17158321F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1247AC-8F78-FB3C-2F04-EA328E612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D2B01F-1952-3FB4-C6B1-06223A38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2ECF99-3AE3-DD6B-D39D-FF8577B7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BF80EB-2B37-B99F-E3F3-E82F33D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82CC33-3B5C-E502-E61D-B12038C5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833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E567-1769-2C68-16CB-41D20EC3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13268B0-837F-F6BF-926B-5499E364A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2271ED-76DE-0004-7395-2C97F06C2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0A1C80-263D-2F05-8A73-9062895C4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AB3BB1-78FF-DBD6-9F51-E0883E655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9BF84C-ED49-F27A-3690-6E53943E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545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45052-AA6D-A058-DED8-4FE9374DB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13F3BCC-4181-366F-9DE2-ECECF1421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3A87D0-CB28-525C-F561-6A70F7B59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67AD02-0EAE-13E0-FB55-99567FE1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DA392B-8EC5-DE44-F41E-18FB56E4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180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2E7F00-9F64-A635-F381-DFCB99BD8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7B3998-1D6E-62C2-72D5-FFEAE87C5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2470D8-A631-FF8C-7A07-99413AC71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663461-F350-3D94-F538-427063B43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4EEB2D-F4B9-089D-DAD4-2698EEA0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44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6C605E-94E1-0F15-EAAB-65D2C2C16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AFBA79-918F-DF48-0C83-77217C518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DCE60F-8EAF-66E1-6C7F-BE77B4D6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26C10C-8528-F260-2223-01498CFF0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CC2BF9-1000-E866-D3A2-0A22FCDF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133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56E64-CCC8-E974-7FF7-841448A3E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3211E3-2DE5-A83D-451B-961C3FD63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2B23ED-8641-0EA8-C11C-984A317C5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EF9B47-70E9-43FB-EF58-DB6140BF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AF5B59-4324-CD90-0627-23D691B8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5819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9BCDF-581B-9B20-6F48-5AC97A272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51ECD0-4224-8F9C-5450-DB83023CD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45AF69-4D5C-65F1-399C-E2BDE5791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9788A5-FDB2-4DC1-08F7-74214552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163CF8-D4DD-BDE9-2304-6AA17E90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596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D8A7E8-9FC0-CAE5-340E-98388D90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A93D2F-2F02-E548-9AEC-D8BA8E477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885899-0F77-4D9E-883B-348B03676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537DBD-09B4-4406-48EC-121865BE4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B4EB02-9F83-E14B-A145-ADA5A072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3C8B61-FE4D-4E7E-AED8-EF0EB2916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85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A93A6-39BF-5CB2-EA63-46F0C57F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B543AE-BFFE-A734-F5E7-5E5A478B2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685BDD5-13F8-F9F2-B38D-20BC7664A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FC356FE-2C82-5353-BA23-C4D793F38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779FEEE-B0FC-D3CE-CD77-C2487EDCB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EFC2823-CACB-358E-B7A1-89B7207F1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743B16A-E3A6-C977-3B52-112D868B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8F069A4-A7E6-78A2-7B87-EB501E06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744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97E09-6B33-BCEB-7C15-D1188ADE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FB5212-D756-22A8-C02C-955DA5A3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BC1E0B-A915-C320-1B1D-C7F4A397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46BC4F4-A8C3-78AA-F4A5-EA2FE70C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826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218A0E5-3DB8-8510-D34B-9DC3B2C5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A75974C-E37B-9449-D8AA-936243F86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9D92BD-93F2-E2F0-D78B-CC9D97B7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328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4C0D8-9BCF-AB8E-0408-E1AEF74F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BE8603-5E5A-94B1-23BA-A5333812E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A02601-47AB-FC77-274E-ACFD76DBA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47129D-4F0C-F925-41F3-B1C39C09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3F3348-E996-2A73-F958-910871B75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482499-0D9C-88B3-70D9-892F7B1C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351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6FFC3-ED97-29B9-2B38-D5FAFD7D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2EE820-DCE7-E0A2-AEDE-A472C1B6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9D5AFFF-A3AD-E70F-74BE-85636D592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1BC099E-A425-A3F6-AE49-4F1699433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209421-4AC1-C774-A37A-93605E80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369CFA5-931C-D603-1A6F-05B16C39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888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3D9EAC-64CD-CFCB-6447-42BBDA04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7360D7-B8D7-3983-5C59-5F0F6999A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BDBE8C-CBB8-1A97-3D9A-938362EA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6E5C3B-634A-28A4-D1C9-49BB69BC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1640E1-17D8-0B55-1867-2D29222F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279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7F6AD8-F99F-06F4-F118-4B01A311A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D6196A3-9445-FA5E-96C7-51FB375D7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1382EB-2F6C-2825-79CE-1D18E9E8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EC89C8-E9BE-FB54-6105-D0070AB3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6FB197-D6A8-9592-E57F-332DA8CD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3902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16884-6A8D-57AE-DE8F-7788DD8D1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9FF62C-8849-9715-911E-981C0FF58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A44FC2-699F-961A-0440-91F645DE9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B4FD4E-D556-8CAF-B992-1275B4392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996E73-C48C-D87D-7F46-9205C485D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587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75CEC-2B64-2FE3-CC9A-6064D61C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DB2A31-681C-568B-1982-1813D38C6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C792F9-9545-D775-5012-B622B2216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6915B2-B8F3-0910-A315-44E0AEEB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5184F5-68F8-8725-FE00-C2293829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1307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52EF36-0901-C828-99C1-C0196562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F4844-278F-F4B6-B225-3B0F3F671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70F1DC-8912-D1CE-FD8A-D601C36B4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BEA8AE-6F3C-85B9-C14B-89EB5CC2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666BEC-BEC9-20A8-A5B2-4FC46D79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55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2BAB9-8BE5-D33D-CBB2-8E037A269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2C6868-D482-4653-61BE-77C28EFA3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91A920C-8166-AF08-44D9-7521C6C0D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16BB54-FE4E-DEB9-00EE-C0E2BEDE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B8EF6E-A3DB-0E76-D504-96755832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D6A89C3-3A3D-CEB1-5724-BD34A54D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941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CFFC6-9BA4-7D15-5062-92EE8542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340C1F-7059-4D99-C200-5E8C06C0E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71EA5B-5B7F-3410-88C0-5DD56A796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A3F1928-62F8-7B38-8D7D-DABEF5D05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706155B-949B-362C-77B0-F03E03293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EDCE857-7B14-5A00-50C1-31654502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C14847D-5D4C-BB37-49D9-A853B502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091D1D-ACBC-4110-141B-10B64EF7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4512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B5956-4751-F28F-33D1-AD79D81B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F9A0FBB-CDD9-A4BD-0665-EC6DEACC4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FFF0955-C95F-C26F-AC5A-5D4424FDF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6AB30-F0D7-5D25-A5E2-8C171790F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7106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3473B70-8B8F-D81A-BA49-F69105D25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5DEEADA-91BD-3319-AE63-922C0C2D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08B817-7037-E6E3-FE36-13AB875D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804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AB01F-4220-7E04-6DA6-88D588AFA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C0BBFE-C61E-3B4F-FEE2-74844F488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3671F1-90F5-7D63-3E09-201775BF1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BA13220-51A9-BA9C-AB63-BCE3DB58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7B205F-CF8B-BF80-CC4A-C3F15790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AC9C8B-30B5-A7BF-77EE-1F18D244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617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20B45-8025-290C-289C-C7B616D4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1D0D104-B112-AF47-91B8-454781257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D8B94A-B988-5B81-4BCE-455AD639B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7E5883-1D9F-F384-E5D1-D19D3187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D90C5C-D6A9-9BAC-2D07-7117B0B0C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5A036CF-952F-7515-080F-8287A78B1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139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553E6-1B28-85F0-0CCD-243A4C8C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09BAF7A-8A38-EF74-66EB-80D804851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5378AA-F764-472C-D3FC-922002FE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E71E9B-7456-0E9E-5D21-A82DDFB5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0C51CE-A414-EA70-4F6D-79B0EB04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1676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D61327E-F036-4C30-DA92-273164BE3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AF7B006-45AD-0EC8-7CFA-B4B76CF8B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A97AC0-8E00-38E1-B15A-9CB3E5AD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47804F-E825-F971-52CB-1834562F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8A9643-DBEF-CC1C-4274-C5F4ED0A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56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E773293-A299-D7D7-A584-D535C45D1E8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  <p:pic>
        <p:nvPicPr>
          <p:cNvPr id="4" name="Imagem 3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A34A8EB6-2CAB-D461-3D76-3E3275E959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2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2495A84-C7B0-E074-75FF-4EFFF9539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3FB98A-F236-C7CC-A983-7A35A8D55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3BA893-5B64-14EE-E6E9-59BF4080B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E38AC-E70D-444E-976D-C5C59C0A0F60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CA22AA-CC78-2018-4690-383E96A56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44957B-7C53-E313-3256-D1CD3538A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4284A8B8-9AC3-044F-F053-28523B6922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1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E5213D-F253-B2D3-504A-5F8D4EA5E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139EA2-4354-0174-7E44-4D4C40EE2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D560AD-7E8C-9D14-4405-2FEEC2F28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6AF6E3-F6FC-4B8F-A956-D52731EBFFC8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FE7BF9-3E6D-68ED-12A4-533C6742E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158A17-1368-BE44-0D00-A2EAE1419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7F7F198-404D-81AA-B030-6957D8C4804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1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4C13773-7D78-335C-B059-F52A032F8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BB0649-C040-91C4-5EAB-E8DF032AA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0B61B7-0861-5680-B95B-9AABEE7E5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401735-4E04-4D14-AA37-33C9EF5CD0E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B11D42-5B3A-7AD1-BBEA-1EAA6DDB4D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A7ABC0-FC2A-1679-3CAA-71225E17E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FBF79F60-B03A-974A-322C-9F1C57D4FB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8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DAF840E-FADE-D655-F2A9-10F33A1CA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6639519-70C8-5722-941F-81C354B19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CC62DD-BF01-324B-E174-C42A1D090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D95CE0-86E3-443A-B24D-0DD3C970A85C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CB22AF-36BE-2BE2-A1BB-EEF5D4AD1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993F17-CE77-0057-8E40-EC527F157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33812382-7B29-84B5-91E4-084AB8AFA00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6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98F435A5-FD8E-4C05-CF3B-A5B3D16F85E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F079360-ED2E-7A2C-4E78-DBDFFBD21F8B}"/>
              </a:ext>
            </a:extLst>
          </p:cNvPr>
          <p:cNvSpPr txBox="1"/>
          <p:nvPr/>
        </p:nvSpPr>
        <p:spPr>
          <a:xfrm>
            <a:off x="215790" y="1176196"/>
            <a:ext cx="4356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rgbClr val="0E4C73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pt-BR" noProof="0">
                <a:solidFill>
                  <a:srgbClr val="0B1A30"/>
                </a:solidFill>
              </a:rPr>
              <a:t>ESG como Gestão de Risco:
Critérios e Métricas nas EFPC</a:t>
            </a:r>
            <a:endParaRPr lang="pt-BR" noProof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8594761-50D6-9FEF-F243-BAE85606EA54}"/>
              </a:ext>
            </a:extLst>
          </p:cNvPr>
          <p:cNvSpPr txBox="1"/>
          <p:nvPr/>
        </p:nvSpPr>
        <p:spPr>
          <a:xfrm>
            <a:off x="215790" y="3366041"/>
            <a:ext cx="4356209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800" noProof="0">
                <a:solidFill>
                  <a:srgbClr val="0E4C73"/>
                </a:solidFill>
                <a:latin typeface="Source Sans Pro"/>
              </a:rPr>
              <a:t>Alcinei Cardoso Rodrigues</a:t>
            </a:r>
          </a:p>
          <a:p>
            <a:r>
              <a:rPr lang="pt-BR" noProof="0">
                <a:solidFill>
                  <a:srgbClr val="0E4C73"/>
                </a:solidFill>
                <a:latin typeface="Source Sans Pro" panose="020B0503030403020204" pitchFamily="34" charset="0"/>
              </a:rPr>
              <a:t>Diretor de Normas da Previc</a:t>
            </a:r>
          </a:p>
          <a:p>
            <a:r>
              <a:rPr lang="pt-BR" noProof="0">
                <a:solidFill>
                  <a:srgbClr val="0E4C73"/>
                </a:solidFill>
                <a:latin typeface="Source Sans Pro"/>
              </a:rPr>
              <a:t>São Paulo, 07 de maio de 2026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902189F-BB63-F88C-AB13-DA7F475E21A7}"/>
              </a:ext>
            </a:extLst>
          </p:cNvPr>
          <p:cNvSpPr txBox="1"/>
          <p:nvPr/>
        </p:nvSpPr>
        <p:spPr>
          <a:xfrm>
            <a:off x="215083" y="2481400"/>
            <a:ext cx="5795381" cy="4385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lnSpc>
                <a:spcPts val="2678"/>
              </a:lnSpc>
              <a:buNone/>
            </a:pPr>
            <a:r>
              <a:rPr lang="pt-BR" sz="2400" b="1" noProof="0">
                <a:solidFill>
                  <a:srgbClr val="44546A"/>
                </a:solidFill>
                <a:latin typeface="Calibri"/>
                <a:ea typeface="Calibri"/>
                <a:cs typeface="Calibri"/>
              </a:rPr>
              <a:t>15º Seminário de Investimentos ABRAPP</a:t>
            </a:r>
            <a:endParaRPr lang="pt-BR" sz="2400" b="1" noProof="0"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410E664C-B175-7933-39C5-0847D1F28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3F0CC93C-057A-80B0-E2CC-F79A8F3E38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t="8974" b="13132"/>
          <a:stretch>
            <a:fillRect/>
          </a:stretch>
        </p:blipFill>
        <p:spPr>
          <a:xfrm>
            <a:off x="9154" y="18569"/>
            <a:ext cx="9134846" cy="4602908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61E03FA3-481E-F1B7-2C91-6BE8C713E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91" y="3874540"/>
            <a:ext cx="347365" cy="365113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343BA6E2-F626-34C3-FF1B-605E10C7A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39" y="3178965"/>
            <a:ext cx="356518" cy="354844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DF030C2F-82F1-07CF-5B19-4E344B4E47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84" y="2260933"/>
            <a:ext cx="356518" cy="349709"/>
          </a:xfrm>
          <a:prstGeom prst="rect">
            <a:avLst/>
          </a:prstGeom>
        </p:spPr>
      </p:pic>
      <p:pic>
        <p:nvPicPr>
          <p:cNvPr id="7" name="Image 4" descr="preencoded.png">
            <a:extLst>
              <a:ext uri="{FF2B5EF4-FFF2-40B4-BE49-F238E27FC236}">
                <a16:creationId xmlns:a16="http://schemas.microsoft.com/office/drawing/2014/main" id="{B2053DDC-3295-E65F-040F-81E91A778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485" y="1595552"/>
            <a:ext cx="374824" cy="375382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AD8161CE-24CB-C223-671C-AC08E0AB835D}"/>
              </a:ext>
            </a:extLst>
          </p:cNvPr>
          <p:cNvSpPr/>
          <p:nvPr/>
        </p:nvSpPr>
        <p:spPr>
          <a:xfrm>
            <a:off x="456048" y="197720"/>
            <a:ext cx="6943725" cy="38576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3038"/>
              </a:lnSpc>
            </a:pPr>
            <a:r>
              <a:rPr lang="pt-BR" sz="2531" b="1" noProof="0">
                <a:solidFill>
                  <a:srgbClr val="0B1A30"/>
                </a:solidFill>
              </a:rPr>
              <a:t>O Problema Prático</a:t>
            </a:r>
            <a:endParaRPr lang="pt-BR" sz="2531" noProof="0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2BA16C2B-D367-748F-876F-EBBFBE16B3A8}"/>
              </a:ext>
            </a:extLst>
          </p:cNvPr>
          <p:cNvSpPr/>
          <p:nvPr/>
        </p:nvSpPr>
        <p:spPr>
          <a:xfrm>
            <a:off x="293816" y="1069258"/>
            <a:ext cx="2263140" cy="23317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836"/>
              </a:lnSpc>
            </a:pPr>
            <a:r>
              <a:rPr lang="pt-BR" sz="1800" b="1" noProof="0">
                <a:solidFill>
                  <a:srgbClr val="B47A00"/>
                </a:solidFill>
              </a:rPr>
              <a:t>Diagnóstico</a:t>
            </a:r>
            <a:endParaRPr lang="pt-BR" sz="1800" noProof="0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3F83837A-AA07-6670-8427-1F7DBAE35293}"/>
              </a:ext>
            </a:extLst>
          </p:cNvPr>
          <p:cNvSpPr/>
          <p:nvPr/>
        </p:nvSpPr>
        <p:spPr>
          <a:xfrm>
            <a:off x="4656573" y="1069258"/>
            <a:ext cx="4221956" cy="23317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836"/>
              </a:lnSpc>
            </a:pPr>
            <a:r>
              <a:rPr lang="pt-BR" sz="1800" b="1" noProof="0">
                <a:solidFill>
                  <a:srgbClr val="00A34A"/>
                </a:solidFill>
              </a:rPr>
              <a:t>O Que a Norma Responde</a:t>
            </a:r>
            <a:endParaRPr lang="pt-BR" sz="1800" noProof="0"/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88CCB7F8-7A1F-78DF-C6CE-60A724D7156D}"/>
              </a:ext>
            </a:extLst>
          </p:cNvPr>
          <p:cNvSpPr/>
          <p:nvPr/>
        </p:nvSpPr>
        <p:spPr>
          <a:xfrm>
            <a:off x="724451" y="1625019"/>
            <a:ext cx="3600000" cy="37415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r>
              <a:rPr lang="pt-BR" sz="1600" noProof="0">
                <a:solidFill>
                  <a:srgbClr val="0B1A30"/>
                </a:solidFill>
                <a:latin typeface="Aptos" panose="020B0004020202020204" pitchFamily="34" charset="0"/>
                <a:ea typeface="Gungsuh" panose="020B0503020000020004" pitchFamily="18" charset="-127"/>
                <a:cs typeface="Inter" pitchFamily="34" charset="-120"/>
              </a:rPr>
              <a:t>Decisões de investimento já envolvem
múltiplos fatores de risco</a:t>
            </a:r>
            <a:endParaRPr lang="pt-BR" sz="1600" noProof="0">
              <a:latin typeface="Aptos" panose="020B0004020202020204" pitchFamily="34" charset="0"/>
              <a:ea typeface="Gungsuh" panose="020B0503020000020004" pitchFamily="18" charset="-127"/>
            </a:endParaRPr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C0938E99-1C16-9409-27FA-C019C3093FB4}"/>
              </a:ext>
            </a:extLst>
          </p:cNvPr>
          <p:cNvSpPr/>
          <p:nvPr/>
        </p:nvSpPr>
        <p:spPr>
          <a:xfrm>
            <a:off x="715297" y="2270978"/>
            <a:ext cx="3600000" cy="68355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/>
            <a:r>
              <a:rPr lang="pt-BR" sz="1600" noProof="0">
                <a:solidFill>
                  <a:srgbClr val="0B1A30"/>
                </a:solidFill>
                <a:latin typeface="Aptos"/>
                <a:ea typeface="Gungsuh"/>
                <a:cs typeface="Inter" pitchFamily="34" charset="-120"/>
              </a:rPr>
              <a:t>Ausência de estrutura gera inconsistência entre análises e entre decisões</a:t>
            </a:r>
            <a:endParaRPr lang="pt-BR" sz="1600" noProof="0">
              <a:latin typeface="Aptos"/>
              <a:ea typeface="Gungsuh"/>
            </a:endParaRP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02197108-6438-C3C5-FF35-7E8D738F6353}"/>
              </a:ext>
            </a:extLst>
          </p:cNvPr>
          <p:cNvSpPr/>
          <p:nvPr/>
        </p:nvSpPr>
        <p:spPr>
          <a:xfrm>
            <a:off x="715297" y="3177848"/>
            <a:ext cx="3600000" cy="37415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r>
              <a:rPr lang="pt-BR" sz="1600" noProof="0">
                <a:solidFill>
                  <a:srgbClr val="0B1A30"/>
                </a:solidFill>
                <a:latin typeface="Aptos" panose="020B0004020202020204" pitchFamily="34" charset="0"/>
                <a:ea typeface="Gungsuh" panose="020B0503020000020004" pitchFamily="18" charset="-127"/>
                <a:cs typeface="Inter" pitchFamily="34" charset="-120"/>
              </a:rPr>
              <a:t>Dificuldade de evidenciar e demonstrar
o processo decisório</a:t>
            </a:r>
            <a:endParaRPr lang="pt-BR" sz="1600" noProof="0">
              <a:latin typeface="Aptos" panose="020B0004020202020204" pitchFamily="34" charset="0"/>
              <a:ea typeface="Gungsuh" panose="020B0503020000020004" pitchFamily="18" charset="-127"/>
            </a:endParaRPr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34294A96-68F0-2A3A-2F69-D667B2B3D0F5}"/>
              </a:ext>
            </a:extLst>
          </p:cNvPr>
          <p:cNvSpPr/>
          <p:nvPr/>
        </p:nvSpPr>
        <p:spPr>
          <a:xfrm>
            <a:off x="724451" y="3874540"/>
            <a:ext cx="3600000" cy="37415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r>
              <a:rPr lang="pt-BR" sz="1600" noProof="0">
                <a:solidFill>
                  <a:srgbClr val="0B1A30"/>
                </a:solidFill>
                <a:latin typeface="Aptos" panose="020B0004020202020204" pitchFamily="34" charset="0"/>
                <a:ea typeface="Gungsuh" panose="020B0503020000020004" pitchFamily="18" charset="-127"/>
                <a:cs typeface="Inter" pitchFamily="34" charset="-120"/>
              </a:rPr>
              <a:t>Risco de abordagem meramente
declaratória, sem lastro analítico</a:t>
            </a:r>
            <a:endParaRPr lang="pt-BR" sz="1600" noProof="0">
              <a:latin typeface="Aptos" panose="020B0004020202020204" pitchFamily="34" charset="0"/>
              <a:ea typeface="Gungsuh" panose="020B0503020000020004" pitchFamily="18" charset="-127"/>
            </a:endParaRPr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CDD21D31-F5AC-206E-F08D-D483BBCC67B8}"/>
              </a:ext>
            </a:extLst>
          </p:cNvPr>
          <p:cNvSpPr/>
          <p:nvPr/>
        </p:nvSpPr>
        <p:spPr>
          <a:xfrm>
            <a:off x="4730932" y="1611160"/>
            <a:ext cx="3780000" cy="42393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/>
            <a:r>
              <a:rPr lang="pt-BR" sz="1600" b="1" noProof="0">
                <a:solidFill>
                  <a:srgbClr val="0B1A30"/>
                </a:solidFill>
                <a:latin typeface="Aptos" panose="020B0004020202020204" pitchFamily="34" charset="0"/>
                <a:ea typeface="Gungsuh" panose="020B0503020000020004" pitchFamily="18" charset="-127"/>
                <a:cs typeface="Inter" pitchFamily="34" charset="-120"/>
              </a:rPr>
              <a:t>Necessidade de estrutura formal de avaliação</a:t>
            </a:r>
            <a:endParaRPr lang="pt-BR" sz="1600" noProof="0">
              <a:latin typeface="Aptos" panose="020B0004020202020204" pitchFamily="34" charset="0"/>
              <a:ea typeface="Gungsuh" panose="020B0503020000020004" pitchFamily="18" charset="-127"/>
            </a:endParaRPr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82A469BC-9CA6-1EE4-4417-7D2A0E8FE861}"/>
              </a:ext>
            </a:extLst>
          </p:cNvPr>
          <p:cNvSpPr/>
          <p:nvPr/>
        </p:nvSpPr>
        <p:spPr>
          <a:xfrm>
            <a:off x="4721778" y="3183003"/>
            <a:ext cx="3780000" cy="49807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/>
            <a:r>
              <a:rPr lang="pt-BR" sz="1600" b="1" noProof="0">
                <a:solidFill>
                  <a:srgbClr val="0B1A30"/>
                </a:solidFill>
                <a:latin typeface="Aptos" panose="020B0004020202020204" pitchFamily="34" charset="0"/>
                <a:ea typeface="Gungsuh" panose="020B0503020000020004" pitchFamily="18" charset="-127"/>
                <a:cs typeface="Inter" pitchFamily="34" charset="-120"/>
              </a:rPr>
              <a:t>Necessidade de rastreabilidade e registro contemporâneo das decisões</a:t>
            </a:r>
            <a:endParaRPr lang="pt-BR" sz="1600" noProof="0">
              <a:latin typeface="Aptos" panose="020B0004020202020204" pitchFamily="34" charset="0"/>
              <a:ea typeface="Gungsuh" panose="020B0503020000020004" pitchFamily="18" charset="-127"/>
            </a:endParaRPr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1EB8FD48-A225-FF8A-1CB6-28B2A14DCD3A}"/>
              </a:ext>
            </a:extLst>
          </p:cNvPr>
          <p:cNvSpPr/>
          <p:nvPr/>
        </p:nvSpPr>
        <p:spPr>
          <a:xfrm>
            <a:off x="4721778" y="2320023"/>
            <a:ext cx="3780000" cy="36857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/>
            <a:r>
              <a:rPr lang="pt-BR" sz="1600" i="1" noProof="0">
                <a:solidFill>
                  <a:srgbClr val="0B1A30"/>
                </a:solidFill>
                <a:latin typeface="Aptos" panose="020B0004020202020204" pitchFamily="34" charset="0"/>
                <a:ea typeface="Gungsuh" panose="020B0503020000020004" pitchFamily="18" charset="-127"/>
                <a:cs typeface="Inter" pitchFamily="34" charset="-120"/>
              </a:rPr>
              <a:t>Critérios definidos, processo documentado, responsabilidades claras</a:t>
            </a:r>
            <a:endParaRPr lang="pt-BR" sz="1600" noProof="0">
              <a:latin typeface="Aptos" panose="020B0004020202020204" pitchFamily="34" charset="0"/>
              <a:ea typeface="Gungsuh" panose="020B0503020000020004" pitchFamily="18" charset="-127"/>
            </a:endParaRPr>
          </a:p>
        </p:txBody>
      </p:sp>
      <p:sp>
        <p:nvSpPr>
          <p:cNvPr id="19" name="Text 11">
            <a:extLst>
              <a:ext uri="{FF2B5EF4-FFF2-40B4-BE49-F238E27FC236}">
                <a16:creationId xmlns:a16="http://schemas.microsoft.com/office/drawing/2014/main" id="{7BF5E289-A3E4-F674-862F-3229F79C474F}"/>
              </a:ext>
            </a:extLst>
          </p:cNvPr>
          <p:cNvSpPr/>
          <p:nvPr/>
        </p:nvSpPr>
        <p:spPr>
          <a:xfrm>
            <a:off x="4721778" y="3880121"/>
            <a:ext cx="3780000" cy="36857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/>
            <a:r>
              <a:rPr lang="pt-BR" sz="1600" i="1" noProof="0">
                <a:solidFill>
                  <a:srgbClr val="0B1A30"/>
                </a:solidFill>
                <a:latin typeface="Aptos" panose="020B0004020202020204" pitchFamily="34" charset="0"/>
                <a:ea typeface="Gungsuh" panose="020B0503020000020004" pitchFamily="18" charset="-127"/>
                <a:cs typeface="Inter" pitchFamily="34" charset="-120"/>
              </a:rPr>
              <a:t>Evidência auditável do julgamento realizado – não apenas do resultado</a:t>
            </a:r>
            <a:endParaRPr lang="pt-BR" sz="1600" noProof="0">
              <a:latin typeface="Aptos" panose="020B0004020202020204" pitchFamily="34" charset="0"/>
              <a:ea typeface="Gungsuh" panose="020B0503020000020004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2022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28D6C3B3-11FC-8068-5829-08965C7A6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2BA23F24-FBF8-599D-CADD-454E08565270}"/>
              </a:ext>
            </a:extLst>
          </p:cNvPr>
          <p:cNvSpPr/>
          <p:nvPr/>
        </p:nvSpPr>
        <p:spPr>
          <a:xfrm>
            <a:off x="357808" y="652481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Evolução Regulatória e Alinhamento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CMN 5.202/2025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Resolução Previc nº 26/2025</a:t>
            </a: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1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10AA2DD0-1ED6-EA10-4B83-37E8220595DD}"/>
              </a:ext>
            </a:extLst>
          </p:cNvPr>
          <p:cNvSpPr/>
          <p:nvPr/>
        </p:nvSpPr>
        <p:spPr>
          <a:xfrm>
            <a:off x="4853608" y="652481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ASG como Dimensão de Risco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Materialidade • Critérios • Dupla análise</a:t>
            </a:r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9E7E905E-9024-0809-DD8E-281FC7233924}"/>
              </a:ext>
            </a:extLst>
          </p:cNvPr>
          <p:cNvSpPr/>
          <p:nvPr/>
        </p:nvSpPr>
        <p:spPr>
          <a:xfrm>
            <a:off x="357808" y="2691018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Métricas e Transparência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Evidência • Supervisão • Verificabilidade</a:t>
            </a: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88308E89-C9FA-3DE9-2402-AE02B687D7BB}"/>
              </a:ext>
            </a:extLst>
          </p:cNvPr>
          <p:cNvSpPr/>
          <p:nvPr/>
        </p:nvSpPr>
        <p:spPr>
          <a:xfrm>
            <a:off x="4853608" y="2691018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Implementação e Cronograma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Portaria ASG • Plano de ação • Prazos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BCD3203A-9F37-AD78-7FA4-094D6BFC4920}"/>
              </a:ext>
            </a:extLst>
          </p:cNvPr>
          <p:cNvSpPr txBox="1"/>
          <p:nvPr/>
        </p:nvSpPr>
        <p:spPr>
          <a:xfrm>
            <a:off x="357808" y="12926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>
                <a:ln>
                  <a:noFill/>
                </a:ln>
                <a:solidFill>
                  <a:srgbClr val="092F47"/>
                </a:solidFill>
                <a:effectLst/>
                <a:uLnTx/>
                <a:uFillTx/>
                <a:latin typeface="Source Sans Pro"/>
                <a:cs typeface="Arial"/>
                <a:sym typeface="Arial"/>
              </a:rPr>
              <a:t>Agenda</a:t>
            </a: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929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9D75F8DF-4C16-F9E8-8B8E-AE1283FE9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C5CEAF2-7D0B-5F82-3630-53A85D34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5" r="1872" b="14154"/>
          <a:stretch>
            <a:fillRect/>
          </a:stretch>
        </p:blipFill>
        <p:spPr>
          <a:xfrm>
            <a:off x="0" y="0"/>
            <a:ext cx="9144000" cy="4535129"/>
          </a:xfrm>
          <a:prstGeom prst="rect">
            <a:avLst/>
          </a:prstGeom>
        </p:spPr>
      </p:pic>
      <p:sp>
        <p:nvSpPr>
          <p:cNvPr id="12" name="Text 9">
            <a:extLst>
              <a:ext uri="{FF2B5EF4-FFF2-40B4-BE49-F238E27FC236}">
                <a16:creationId xmlns:a16="http://schemas.microsoft.com/office/drawing/2014/main" id="{19954BE5-F668-2BDF-6621-7E96AD91F5F8}"/>
              </a:ext>
            </a:extLst>
          </p:cNvPr>
          <p:cNvSpPr/>
          <p:nvPr/>
        </p:nvSpPr>
        <p:spPr>
          <a:xfrm>
            <a:off x="15831" y="-33485"/>
            <a:ext cx="9112337" cy="584181"/>
          </a:xfrm>
          <a:prstGeom prst="rect">
            <a:avLst/>
          </a:prstGeom>
          <a:solidFill>
            <a:srgbClr val="002060"/>
          </a:solidFill>
          <a:ln/>
        </p:spPr>
        <p:txBody>
          <a:bodyPr vert="horz" wrap="none" lIns="0" tIns="0" rIns="0" bIns="0" rtlCol="0" anchor="ctr"/>
          <a:lstStyle/>
          <a:p>
            <a:r>
              <a:rPr lang="pt-BR" sz="1800" b="1" noProof="0">
                <a:solidFill>
                  <a:srgbClr val="22C14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        MÉTRICAS E TRANSPARÊNCIA - MATERIALIDADE E RELEVÂNCIA</a:t>
            </a:r>
            <a:endParaRPr lang="pt-BR" sz="1800" noProof="0"/>
          </a:p>
        </p:txBody>
      </p:sp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01AFE625-77FA-B66D-4544-F0BE60803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423" y="550695"/>
            <a:ext cx="1541630" cy="1331683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CEDF252C-D615-D68E-7039-E11464EB69A9}"/>
              </a:ext>
            </a:extLst>
          </p:cNvPr>
          <p:cNvSpPr/>
          <p:nvPr/>
        </p:nvSpPr>
        <p:spPr>
          <a:xfrm>
            <a:off x="535782" y="764381"/>
            <a:ext cx="8608219" cy="52294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4118"/>
              </a:lnSpc>
            </a:pPr>
            <a:r>
              <a:rPr lang="pt-BR" sz="4200" b="1" noProof="0">
                <a:solidFill>
                  <a:srgbClr val="0B1A30"/>
                </a:solidFill>
              </a:rPr>
              <a:t>O Julgamento Central</a:t>
            </a:r>
            <a:endParaRPr lang="pt-BR" sz="4200" noProof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008D0196-7705-145C-6C6E-518F2CF901B3}"/>
              </a:ext>
            </a:extLst>
          </p:cNvPr>
          <p:cNvSpPr/>
          <p:nvPr/>
        </p:nvSpPr>
        <p:spPr>
          <a:xfrm>
            <a:off x="1192113" y="2200275"/>
            <a:ext cx="683567" cy="63780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5022"/>
              </a:lnSpc>
            </a:pPr>
            <a:r>
              <a:rPr lang="pt-BR" sz="3600" b="1" noProof="0">
                <a:solidFill>
                  <a:srgbClr val="22C14B"/>
                </a:solidFill>
              </a:rPr>
              <a:t>01</a:t>
            </a:r>
            <a:endParaRPr lang="pt-BR" sz="3600" noProof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58FEA358-26CA-4A05-5EF5-8DA06D0A0AA6}"/>
              </a:ext>
            </a:extLst>
          </p:cNvPr>
          <p:cNvSpPr/>
          <p:nvPr/>
        </p:nvSpPr>
        <p:spPr>
          <a:xfrm>
            <a:off x="4125516" y="2200275"/>
            <a:ext cx="864394" cy="63780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5022"/>
              </a:lnSpc>
            </a:pPr>
            <a:r>
              <a:rPr lang="pt-BR" sz="3600" b="1" noProof="0">
                <a:solidFill>
                  <a:srgbClr val="22C14B"/>
                </a:solidFill>
              </a:rPr>
              <a:t>02</a:t>
            </a:r>
            <a:endParaRPr lang="pt-BR" sz="3600" noProof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732AE79B-547D-6D08-D193-D06A7AED645F}"/>
              </a:ext>
            </a:extLst>
          </p:cNvPr>
          <p:cNvSpPr/>
          <p:nvPr/>
        </p:nvSpPr>
        <p:spPr>
          <a:xfrm>
            <a:off x="7189235" y="2196638"/>
            <a:ext cx="848655" cy="63780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5022"/>
              </a:lnSpc>
            </a:pPr>
            <a:r>
              <a:rPr lang="pt-BR" sz="3600" b="1" noProof="0">
                <a:solidFill>
                  <a:srgbClr val="22C14B"/>
                </a:solidFill>
              </a:rPr>
              <a:t>03</a:t>
            </a:r>
            <a:endParaRPr lang="pt-BR" sz="3600" noProof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C3BE5A6A-F293-89D6-FAA7-0021A607047F}"/>
              </a:ext>
            </a:extLst>
          </p:cNvPr>
          <p:cNvSpPr/>
          <p:nvPr/>
        </p:nvSpPr>
        <p:spPr>
          <a:xfrm>
            <a:off x="689260" y="2971801"/>
            <a:ext cx="1689497" cy="23920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883"/>
              </a:lnSpc>
            </a:pPr>
            <a:r>
              <a:rPr lang="pt-BR" sz="1800" b="1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Identificação</a:t>
            </a:r>
            <a:endParaRPr lang="pt-BR" sz="1800" noProof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A6C63D14-C37B-9B64-FE6D-5EEDD798C82C}"/>
              </a:ext>
            </a:extLst>
          </p:cNvPr>
          <p:cNvSpPr/>
          <p:nvPr/>
        </p:nvSpPr>
        <p:spPr>
          <a:xfrm>
            <a:off x="3801479" y="2971801"/>
            <a:ext cx="1547961" cy="23920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883"/>
              </a:lnSpc>
            </a:pPr>
            <a:r>
              <a:rPr lang="pt-BR" sz="1800" b="1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Priorização</a:t>
            </a:r>
            <a:endParaRPr lang="pt-BR" sz="1800" noProof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796B182D-FB12-EFF7-302D-2BE4CE84C3D1}"/>
              </a:ext>
            </a:extLst>
          </p:cNvPr>
          <p:cNvSpPr/>
          <p:nvPr/>
        </p:nvSpPr>
        <p:spPr>
          <a:xfrm>
            <a:off x="7268487" y="2968164"/>
            <a:ext cx="675754" cy="23920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883"/>
              </a:lnSpc>
            </a:pPr>
            <a:r>
              <a:rPr lang="pt-BR" sz="1800" b="1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Foco</a:t>
            </a:r>
            <a:endParaRPr lang="pt-BR" sz="1800" noProof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F69FD375-62AA-52E5-225F-CBEF73582B11}"/>
              </a:ext>
            </a:extLst>
          </p:cNvPr>
          <p:cNvSpPr/>
          <p:nvPr/>
        </p:nvSpPr>
        <p:spPr>
          <a:xfrm>
            <a:off x="721519" y="1428750"/>
            <a:ext cx="8422481" cy="27682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2180"/>
              </a:lnSpc>
            </a:pPr>
            <a:r>
              <a:rPr lang="pt-BR" sz="2400" i="1" noProof="0">
                <a:solidFill>
                  <a:srgbClr val="44546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Art. 368-B – Resolução Previc nº 26/2025</a:t>
            </a:r>
            <a:endParaRPr lang="pt-BR" sz="2400" noProof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31D1304C-4F0D-B916-D3D6-AAE48C110704}"/>
              </a:ext>
            </a:extLst>
          </p:cNvPr>
          <p:cNvSpPr/>
          <p:nvPr/>
        </p:nvSpPr>
        <p:spPr>
          <a:xfrm>
            <a:off x="686023" y="3357563"/>
            <a:ext cx="1760153" cy="59136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553"/>
              </a:lnSpc>
            </a:pPr>
            <a:r>
              <a:rPr lang="pt-BR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Quais fatores ASG
estão presentes no
contexto do ativo</a:t>
            </a:r>
            <a:endParaRPr lang="pt-BR" noProof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E990BBAA-C7D2-1023-8C73-B9939940FC68}"/>
              </a:ext>
            </a:extLst>
          </p:cNvPr>
          <p:cNvSpPr/>
          <p:nvPr/>
        </p:nvSpPr>
        <p:spPr>
          <a:xfrm>
            <a:off x="3548212" y="3357562"/>
            <a:ext cx="2090216" cy="78849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553"/>
              </a:lnSpc>
            </a:pPr>
            <a:r>
              <a:rPr lang="pt-BR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Quais fatores têm
potencial de impacto
relevante sobre risco e
retorno</a:t>
            </a:r>
            <a:endParaRPr lang="pt-BR" noProof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F2253200-6815-9EE8-E8D4-891F6C8DBFB6}"/>
              </a:ext>
            </a:extLst>
          </p:cNvPr>
          <p:cNvSpPr/>
          <p:nvPr/>
        </p:nvSpPr>
        <p:spPr>
          <a:xfrm>
            <a:off x="6640618" y="3353926"/>
            <a:ext cx="1917316" cy="59136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553"/>
              </a:lnSpc>
            </a:pPr>
            <a:r>
              <a:rPr lang="pt-BR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que efetivamente
deve influenciar a
decisão de alocação</a:t>
            </a:r>
            <a:endParaRPr lang="pt-BR" noProof="0"/>
          </a:p>
        </p:txBody>
      </p:sp>
      <p:sp>
        <p:nvSpPr>
          <p:cNvPr id="17" name="Retângulo: Cantos Superiores Arredondados 16">
            <a:extLst>
              <a:ext uri="{FF2B5EF4-FFF2-40B4-BE49-F238E27FC236}">
                <a16:creationId xmlns:a16="http://schemas.microsoft.com/office/drawing/2014/main" id="{B9792F07-3C04-016E-15AF-DBE6CE5939F9}"/>
              </a:ext>
            </a:extLst>
          </p:cNvPr>
          <p:cNvSpPr/>
          <p:nvPr/>
        </p:nvSpPr>
        <p:spPr>
          <a:xfrm rot="5400000">
            <a:off x="52570" y="27155"/>
            <a:ext cx="408574" cy="482049"/>
          </a:xfrm>
          <a:prstGeom prst="round2Same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600" noProof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820058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30F14EED-E8F4-8033-B33A-56A0CE3E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 30">
            <a:extLst>
              <a:ext uri="{FF2B5EF4-FFF2-40B4-BE49-F238E27FC236}">
                <a16:creationId xmlns:a16="http://schemas.microsoft.com/office/drawing/2014/main" id="{3D7937B7-060B-C820-7489-6E91E7697706}"/>
              </a:ext>
            </a:extLst>
          </p:cNvPr>
          <p:cNvGrpSpPr/>
          <p:nvPr/>
        </p:nvGrpSpPr>
        <p:grpSpPr>
          <a:xfrm>
            <a:off x="0" y="21876"/>
            <a:ext cx="9144000" cy="4561332"/>
            <a:chOff x="0" y="21876"/>
            <a:chExt cx="9144000" cy="4561332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A53092E8-DBBE-0AE4-BBFB-E15AD3597169}"/>
                </a:ext>
              </a:extLst>
            </p:cNvPr>
            <p:cNvSpPr/>
            <p:nvPr/>
          </p:nvSpPr>
          <p:spPr>
            <a:xfrm>
              <a:off x="0" y="1837389"/>
              <a:ext cx="9144000" cy="2745819"/>
            </a:xfrm>
            <a:prstGeom prst="rect">
              <a:avLst/>
            </a:prstGeom>
            <a:solidFill>
              <a:srgbClr val="F5F8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pic>
          <p:nvPicPr>
            <p:cNvPr id="28" name="Image 0" descr="preencoded.png">
              <a:extLst>
                <a:ext uri="{FF2B5EF4-FFF2-40B4-BE49-F238E27FC236}">
                  <a16:creationId xmlns:a16="http://schemas.microsoft.com/office/drawing/2014/main" id="{414C564F-5237-645F-E777-C295BB2E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33" t="6389" r="5568" b="56434"/>
            <a:stretch>
              <a:fillRect/>
            </a:stretch>
          </p:blipFill>
          <p:spPr>
            <a:xfrm>
              <a:off x="0" y="21876"/>
              <a:ext cx="9144000" cy="1836359"/>
            </a:xfrm>
            <a:prstGeom prst="rect">
              <a:avLst/>
            </a:prstGeom>
          </p:spPr>
        </p:pic>
      </p:grpSp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CB0C28AB-FAAE-ADBF-99AD-5818449EE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830" y="2322717"/>
            <a:ext cx="2843925" cy="1611277"/>
          </a:xfrm>
          <a:prstGeom prst="rect">
            <a:avLst/>
          </a:prstGeom>
        </p:spPr>
      </p:pic>
      <p:grpSp>
        <p:nvGrpSpPr>
          <p:cNvPr id="32" name="Agrupar 31">
            <a:extLst>
              <a:ext uri="{FF2B5EF4-FFF2-40B4-BE49-F238E27FC236}">
                <a16:creationId xmlns:a16="http://schemas.microsoft.com/office/drawing/2014/main" id="{CE9779C4-F64A-3E33-A91C-8FD8E765D978}"/>
              </a:ext>
            </a:extLst>
          </p:cNvPr>
          <p:cNvGrpSpPr/>
          <p:nvPr/>
        </p:nvGrpSpPr>
        <p:grpSpPr>
          <a:xfrm>
            <a:off x="168684" y="2102396"/>
            <a:ext cx="3960000" cy="2146955"/>
            <a:chOff x="811096" y="1464176"/>
            <a:chExt cx="2421228" cy="2710150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7D60D38C-BC1F-6051-240D-76925E21117E}"/>
                </a:ext>
              </a:extLst>
            </p:cNvPr>
            <p:cNvSpPr/>
            <p:nvPr/>
          </p:nvSpPr>
          <p:spPr>
            <a:xfrm>
              <a:off x="811096" y="1464176"/>
              <a:ext cx="2421228" cy="2710150"/>
            </a:xfrm>
            <a:prstGeom prst="roundRect">
              <a:avLst>
                <a:gd name="adj" fmla="val 4830"/>
              </a:avLst>
            </a:prstGeom>
            <a:solidFill>
              <a:schemeClr val="bg1"/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/>
            </a:p>
          </p:txBody>
        </p:sp>
        <p:sp>
          <p:nvSpPr>
            <p:cNvPr id="34" name="Retângulo: Cantos Superiores Arredondados 33">
              <a:extLst>
                <a:ext uri="{FF2B5EF4-FFF2-40B4-BE49-F238E27FC236}">
                  <a16:creationId xmlns:a16="http://schemas.microsoft.com/office/drawing/2014/main" id="{9A0E648F-A4FE-3938-EB3B-EB83D626B3A3}"/>
                </a:ext>
              </a:extLst>
            </p:cNvPr>
            <p:cNvSpPr/>
            <p:nvPr/>
          </p:nvSpPr>
          <p:spPr>
            <a:xfrm>
              <a:off x="820836" y="1468406"/>
              <a:ext cx="2411487" cy="2215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178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>
                <a:solidFill>
                  <a:srgbClr val="217844"/>
                </a:solidFill>
              </a:endParaRPr>
            </a:p>
          </p:txBody>
        </p:sp>
      </p:grpSp>
      <p:pic>
        <p:nvPicPr>
          <p:cNvPr id="4" name="Image 3" descr="preencoded.png">
            <a:extLst>
              <a:ext uri="{FF2B5EF4-FFF2-40B4-BE49-F238E27FC236}">
                <a16:creationId xmlns:a16="http://schemas.microsoft.com/office/drawing/2014/main" id="{6E401BD5-68F6-9688-E2F2-E091D59E5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345" y="3984778"/>
            <a:ext cx="452425" cy="432000"/>
          </a:xfrm>
          <a:prstGeom prst="rect">
            <a:avLst/>
          </a:prstGeom>
        </p:spPr>
      </p:pic>
      <p:pic>
        <p:nvPicPr>
          <p:cNvPr id="5" name="Image 4" descr="preencoded.png">
            <a:extLst>
              <a:ext uri="{FF2B5EF4-FFF2-40B4-BE49-F238E27FC236}">
                <a16:creationId xmlns:a16="http://schemas.microsoft.com/office/drawing/2014/main" id="{D6ECFD4B-C4ED-3B04-092E-EC4C70D7C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7805" y="1217228"/>
            <a:ext cx="283406" cy="272579"/>
          </a:xfrm>
          <a:prstGeom prst="rect">
            <a:avLst/>
          </a:prstGeom>
        </p:spPr>
      </p:pic>
      <p:pic>
        <p:nvPicPr>
          <p:cNvPr id="6" name="Image 5" descr="preencoded.png">
            <a:extLst>
              <a:ext uri="{FF2B5EF4-FFF2-40B4-BE49-F238E27FC236}">
                <a16:creationId xmlns:a16="http://schemas.microsoft.com/office/drawing/2014/main" id="{C632493E-6734-70A1-FF28-0B5F3A451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1460" y="1062036"/>
            <a:ext cx="494701" cy="562964"/>
          </a:xfrm>
          <a:prstGeom prst="rect">
            <a:avLst/>
          </a:prstGeom>
        </p:spPr>
      </p:pic>
      <p:pic>
        <p:nvPicPr>
          <p:cNvPr id="7" name="Image 6" descr="preencoded.png">
            <a:extLst>
              <a:ext uri="{FF2B5EF4-FFF2-40B4-BE49-F238E27FC236}">
                <a16:creationId xmlns:a16="http://schemas.microsoft.com/office/drawing/2014/main" id="{B685F75E-F1A5-A063-AC17-CD51E833B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0690" y="1252095"/>
            <a:ext cx="301712" cy="236525"/>
          </a:xfrm>
          <a:prstGeom prst="rect">
            <a:avLst/>
          </a:prstGeom>
        </p:spPr>
      </p:pic>
      <p:pic>
        <p:nvPicPr>
          <p:cNvPr id="8" name="Image 7" descr="preencoded.png">
            <a:extLst>
              <a:ext uri="{FF2B5EF4-FFF2-40B4-BE49-F238E27FC236}">
                <a16:creationId xmlns:a16="http://schemas.microsoft.com/office/drawing/2014/main" id="{7E316050-E8D1-149E-4D04-8700AB02AC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645" y="1235552"/>
            <a:ext cx="329171" cy="282848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D3D2E5BF-E1C6-E47C-E5A9-50140C380347}"/>
              </a:ext>
            </a:extLst>
          </p:cNvPr>
          <p:cNvSpPr/>
          <p:nvPr/>
        </p:nvSpPr>
        <p:spPr>
          <a:xfrm>
            <a:off x="244270" y="418512"/>
            <a:ext cx="7492365" cy="3910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3080"/>
              </a:lnSpc>
            </a:pPr>
            <a:r>
              <a:rPr lang="pt-BR" sz="3200" b="1" noProof="0">
                <a:solidFill>
                  <a:srgbClr val="0B1A30"/>
                </a:solidFill>
              </a:rPr>
              <a:t>Dupla Materialidade</a:t>
            </a:r>
            <a:endParaRPr lang="pt-BR" sz="3200" noProof="0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69CC180E-25C6-FBB1-6EF4-0416584886B1}"/>
              </a:ext>
            </a:extLst>
          </p:cNvPr>
          <p:cNvSpPr/>
          <p:nvPr/>
        </p:nvSpPr>
        <p:spPr>
          <a:xfrm>
            <a:off x="581828" y="1259421"/>
            <a:ext cx="2424857" cy="2303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814"/>
              </a:lnSpc>
            </a:pPr>
            <a:r>
              <a:rPr lang="pt-BR" sz="1800" b="1" noProof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 fora para dentro</a:t>
            </a:r>
            <a:endParaRPr lang="pt-BR" sz="1800" noProof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75BC2F6B-0F38-FECC-CB12-FC0CEA1BF0E2}"/>
              </a:ext>
            </a:extLst>
          </p:cNvPr>
          <p:cNvSpPr/>
          <p:nvPr/>
        </p:nvSpPr>
        <p:spPr>
          <a:xfrm>
            <a:off x="5734012" y="1275624"/>
            <a:ext cx="2495588" cy="22112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742"/>
              </a:lnSpc>
            </a:pPr>
            <a:r>
              <a:rPr lang="pt-BR" sz="1800" b="1" noProof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 dentro para fora</a:t>
            </a:r>
            <a:endParaRPr lang="pt-BR" sz="1800" noProof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989EDECB-8ABD-ADF1-BDA1-7B0E890BDE71}"/>
              </a:ext>
            </a:extLst>
          </p:cNvPr>
          <p:cNvSpPr/>
          <p:nvPr/>
        </p:nvSpPr>
        <p:spPr>
          <a:xfrm>
            <a:off x="251482" y="2388252"/>
            <a:ext cx="2755203" cy="23965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887"/>
              </a:lnSpc>
            </a:pPr>
            <a:r>
              <a:rPr lang="pt-BR" sz="1800" b="1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Dimensão Financeira</a:t>
            </a:r>
            <a:endParaRPr lang="pt-BR" sz="1800" noProof="0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04529155-EAD0-5F64-8ADD-1A4023D45E0E}"/>
              </a:ext>
            </a:extLst>
          </p:cNvPr>
          <p:cNvSpPr/>
          <p:nvPr/>
        </p:nvSpPr>
        <p:spPr>
          <a:xfrm>
            <a:off x="210645" y="1572382"/>
            <a:ext cx="3289260" cy="26500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379"/>
              </a:lnSpc>
            </a:pPr>
            <a:r>
              <a:rPr lang="pt-BR" sz="1600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Riscos ASG → impacto no ativo</a:t>
            </a:r>
            <a:endParaRPr lang="pt-BR" sz="1600" noProof="0"/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FBB58C8E-0DE2-38EA-C21E-0607E40BA1C3}"/>
              </a:ext>
            </a:extLst>
          </p:cNvPr>
          <p:cNvSpPr/>
          <p:nvPr/>
        </p:nvSpPr>
        <p:spPr>
          <a:xfrm>
            <a:off x="4022705" y="1642431"/>
            <a:ext cx="1092212" cy="50407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379"/>
              </a:lnSpc>
            </a:pPr>
            <a:r>
              <a:rPr lang="pt-BR" sz="1600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EFPC/</a:t>
            </a:r>
          </a:p>
          <a:p>
            <a:pPr algn="ctr">
              <a:lnSpc>
                <a:spcPts val="1379"/>
              </a:lnSpc>
            </a:pPr>
            <a:r>
              <a:rPr lang="pt-BR" sz="1600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portfolio</a:t>
            </a:r>
            <a:endParaRPr lang="pt-BR" sz="1600" noProof="0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47BE94D1-3656-7CC2-AF59-15EADA957A44}"/>
              </a:ext>
            </a:extLst>
          </p:cNvPr>
          <p:cNvSpPr/>
          <p:nvPr/>
        </p:nvSpPr>
        <p:spPr>
          <a:xfrm>
            <a:off x="5442155" y="1585773"/>
            <a:ext cx="3569110" cy="35362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1379"/>
              </a:lnSpc>
            </a:pPr>
            <a:r>
              <a:rPr lang="pt-BR" sz="1600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Capital investido → impacto na sociedade</a:t>
            </a:r>
            <a:endParaRPr lang="pt-BR" sz="1600" noProof="0"/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B7E8F95B-1777-2115-B1AB-0E8408515860}"/>
              </a:ext>
            </a:extLst>
          </p:cNvPr>
          <p:cNvSpPr/>
          <p:nvPr/>
        </p:nvSpPr>
        <p:spPr>
          <a:xfrm>
            <a:off x="277762" y="2983645"/>
            <a:ext cx="3335593" cy="102638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/>
            <a:r>
              <a:rPr lang="pt-BR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Como os riscos ASG afetam o retorno do ativo e a capacidade da EFPC de honrar compromissos futuros?</a:t>
            </a:r>
            <a:endParaRPr lang="pt-BR" noProof="0"/>
          </a:p>
        </p:txBody>
      </p:sp>
      <p:sp>
        <p:nvSpPr>
          <p:cNvPr id="26" name="Text 18">
            <a:extLst>
              <a:ext uri="{FF2B5EF4-FFF2-40B4-BE49-F238E27FC236}">
                <a16:creationId xmlns:a16="http://schemas.microsoft.com/office/drawing/2014/main" id="{4D6D5588-82F9-8DEA-EF1D-C525621F251A}"/>
              </a:ext>
            </a:extLst>
          </p:cNvPr>
          <p:cNvSpPr/>
          <p:nvPr/>
        </p:nvSpPr>
        <p:spPr>
          <a:xfrm>
            <a:off x="5630658" y="3848408"/>
            <a:ext cx="2880360" cy="153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205"/>
              </a:lnSpc>
            </a:pPr>
            <a:r>
              <a:rPr lang="pt-BR" sz="1013" b="1" noProof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Critérios Art. 9º:</a:t>
            </a:r>
            <a:endParaRPr lang="pt-BR" sz="1013" noProof="0"/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2726C314-9267-2D6E-1831-A4DFD8216704}"/>
              </a:ext>
            </a:extLst>
          </p:cNvPr>
          <p:cNvSpPr/>
          <p:nvPr/>
        </p:nvSpPr>
        <p:spPr>
          <a:xfrm>
            <a:off x="251482" y="2707708"/>
            <a:ext cx="3276907" cy="2296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i="1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 fora para dentro</a:t>
            </a:r>
            <a:endParaRPr lang="pt-BR" noProof="0"/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7D80F88E-8C58-8F6C-493D-A3FCEFB59192}"/>
              </a:ext>
            </a:extLst>
          </p:cNvPr>
          <p:cNvGrpSpPr/>
          <p:nvPr/>
        </p:nvGrpSpPr>
        <p:grpSpPr>
          <a:xfrm>
            <a:off x="5015318" y="2105747"/>
            <a:ext cx="3960000" cy="2146955"/>
            <a:chOff x="811096" y="1464176"/>
            <a:chExt cx="2421228" cy="2710150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B95AB8BB-DE9A-96A3-148D-4CCA92C130CD}"/>
                </a:ext>
              </a:extLst>
            </p:cNvPr>
            <p:cNvSpPr/>
            <p:nvPr/>
          </p:nvSpPr>
          <p:spPr>
            <a:xfrm>
              <a:off x="811096" y="1464176"/>
              <a:ext cx="2421228" cy="2710150"/>
            </a:xfrm>
            <a:prstGeom prst="roundRect">
              <a:avLst>
                <a:gd name="adj" fmla="val 4830"/>
              </a:avLst>
            </a:prstGeom>
            <a:solidFill>
              <a:schemeClr val="bg1"/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/>
            </a:p>
          </p:txBody>
        </p:sp>
        <p:sp>
          <p:nvSpPr>
            <p:cNvPr id="38" name="Retângulo: Cantos Superiores Arredondados 37">
              <a:extLst>
                <a:ext uri="{FF2B5EF4-FFF2-40B4-BE49-F238E27FC236}">
                  <a16:creationId xmlns:a16="http://schemas.microsoft.com/office/drawing/2014/main" id="{5A5EBF6B-EC73-2BFD-F978-267816C08BFD}"/>
                </a:ext>
              </a:extLst>
            </p:cNvPr>
            <p:cNvSpPr/>
            <p:nvPr/>
          </p:nvSpPr>
          <p:spPr>
            <a:xfrm>
              <a:off x="820836" y="1468406"/>
              <a:ext cx="2411487" cy="2215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58E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>
                <a:solidFill>
                  <a:srgbClr val="217844"/>
                </a:solidFill>
              </a:endParaRPr>
            </a:p>
          </p:txBody>
        </p:sp>
      </p:grpSp>
      <p:sp>
        <p:nvSpPr>
          <p:cNvPr id="39" name="Text 3">
            <a:extLst>
              <a:ext uri="{FF2B5EF4-FFF2-40B4-BE49-F238E27FC236}">
                <a16:creationId xmlns:a16="http://schemas.microsoft.com/office/drawing/2014/main" id="{508753F1-4CF7-C74A-DB65-F9F5D2F45913}"/>
              </a:ext>
            </a:extLst>
          </p:cNvPr>
          <p:cNvSpPr/>
          <p:nvPr/>
        </p:nvSpPr>
        <p:spPr>
          <a:xfrm>
            <a:off x="5172863" y="2363950"/>
            <a:ext cx="2755203" cy="23965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887"/>
              </a:lnSpc>
            </a:pPr>
            <a:r>
              <a:rPr lang="pt-BR" sz="1800" b="1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Dimensão de Impacto</a:t>
            </a:r>
            <a:endParaRPr lang="pt-BR" sz="1800" noProof="0"/>
          </a:p>
        </p:txBody>
      </p:sp>
      <p:sp>
        <p:nvSpPr>
          <p:cNvPr id="40" name="Text 10">
            <a:extLst>
              <a:ext uri="{FF2B5EF4-FFF2-40B4-BE49-F238E27FC236}">
                <a16:creationId xmlns:a16="http://schemas.microsoft.com/office/drawing/2014/main" id="{3435B1D3-783D-E5AF-64AD-2EA16354650A}"/>
              </a:ext>
            </a:extLst>
          </p:cNvPr>
          <p:cNvSpPr/>
          <p:nvPr/>
        </p:nvSpPr>
        <p:spPr>
          <a:xfrm>
            <a:off x="5175425" y="2956778"/>
            <a:ext cx="3705786" cy="75646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/>
            <a:r>
              <a:rPr lang="pt-BR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Quais efeitos – positivos ou negativos – o capital investido gera na sociedade e no meio ambiente?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50DE33EC-C4B9-A792-A70B-39D751DB4704}"/>
              </a:ext>
            </a:extLst>
          </p:cNvPr>
          <p:cNvSpPr/>
          <p:nvPr/>
        </p:nvSpPr>
        <p:spPr>
          <a:xfrm>
            <a:off x="5172863" y="2683406"/>
            <a:ext cx="3276907" cy="229653"/>
          </a:xfrm>
          <a:prstGeom prst="roundRect">
            <a:avLst/>
          </a:prstGeom>
          <a:solidFill>
            <a:srgbClr val="A19C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i="1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 dentro para fora</a:t>
            </a:r>
            <a:endParaRPr lang="pt-BR" noProof="0"/>
          </a:p>
        </p:txBody>
      </p:sp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FB4CC030-622A-6087-7C7C-1648B094F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8277" y="4006900"/>
            <a:ext cx="458449" cy="432000"/>
          </a:xfrm>
          <a:prstGeom prst="rect">
            <a:avLst/>
          </a:prstGeom>
        </p:spPr>
      </p:pic>
      <p:sp>
        <p:nvSpPr>
          <p:cNvPr id="20" name="Text 12">
            <a:extLst>
              <a:ext uri="{FF2B5EF4-FFF2-40B4-BE49-F238E27FC236}">
                <a16:creationId xmlns:a16="http://schemas.microsoft.com/office/drawing/2014/main" id="{08579B8E-D419-EEBE-5F14-E77EC5F88D2A}"/>
              </a:ext>
            </a:extLst>
          </p:cNvPr>
          <p:cNvSpPr/>
          <p:nvPr/>
        </p:nvSpPr>
        <p:spPr>
          <a:xfrm>
            <a:off x="5531763" y="3973225"/>
            <a:ext cx="819759" cy="216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205"/>
              </a:lnSpc>
            </a:pPr>
            <a:r>
              <a:rPr lang="pt-BR" noProof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Escala</a:t>
            </a:r>
            <a:endParaRPr lang="pt-BR" noProof="0">
              <a:solidFill>
                <a:schemeClr val="bg1"/>
              </a:solidFill>
            </a:endParaRPr>
          </a:p>
        </p:txBody>
      </p:sp>
      <p:sp>
        <p:nvSpPr>
          <p:cNvPr id="21" name="Text 13">
            <a:extLst>
              <a:ext uri="{FF2B5EF4-FFF2-40B4-BE49-F238E27FC236}">
                <a16:creationId xmlns:a16="http://schemas.microsoft.com/office/drawing/2014/main" id="{EC72C9A1-5216-512F-4B3A-1F592179BEAC}"/>
              </a:ext>
            </a:extLst>
          </p:cNvPr>
          <p:cNvSpPr/>
          <p:nvPr/>
        </p:nvSpPr>
        <p:spPr>
          <a:xfrm>
            <a:off x="5203371" y="3689732"/>
            <a:ext cx="850490" cy="216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 vert="horz" wrap="none" lIns="0" tIns="0" rIns="0" bIns="0" rtlCol="0" anchor="ctr"/>
          <a:lstStyle/>
          <a:p>
            <a:pPr algn="ctr"/>
            <a:r>
              <a:rPr lang="pt-BR" noProof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Escopo</a:t>
            </a:r>
            <a:endParaRPr lang="pt-BR" noProof="0">
              <a:solidFill>
                <a:schemeClr val="bg1"/>
              </a:solidFill>
            </a:endParaRPr>
          </a:p>
        </p:txBody>
      </p:sp>
      <p:sp>
        <p:nvSpPr>
          <p:cNvPr id="22" name="Text 14">
            <a:extLst>
              <a:ext uri="{FF2B5EF4-FFF2-40B4-BE49-F238E27FC236}">
                <a16:creationId xmlns:a16="http://schemas.microsoft.com/office/drawing/2014/main" id="{1F021F33-D5D1-299B-529B-072EE7621D37}"/>
              </a:ext>
            </a:extLst>
          </p:cNvPr>
          <p:cNvSpPr/>
          <p:nvPr/>
        </p:nvSpPr>
        <p:spPr>
          <a:xfrm>
            <a:off x="7211872" y="3687911"/>
            <a:ext cx="1761550" cy="216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 vert="horz" wrap="none" lIns="0" tIns="0" rIns="0" bIns="0" rtlCol="0" anchor="ctr"/>
          <a:lstStyle/>
          <a:p>
            <a:pPr algn="ctr"/>
            <a:r>
              <a:rPr lang="pt-BR" noProof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Caráter </a:t>
            </a:r>
            <a:r>
              <a:rPr lang="pt-BR" noProof="0" err="1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Imediável</a:t>
            </a:r>
            <a:endParaRPr lang="pt-BR" noProof="0">
              <a:solidFill>
                <a:schemeClr val="bg1"/>
              </a:solidFill>
            </a:endParaRPr>
          </a:p>
        </p:txBody>
      </p:sp>
      <p:sp>
        <p:nvSpPr>
          <p:cNvPr id="23" name="Text 15">
            <a:extLst>
              <a:ext uri="{FF2B5EF4-FFF2-40B4-BE49-F238E27FC236}">
                <a16:creationId xmlns:a16="http://schemas.microsoft.com/office/drawing/2014/main" id="{9C356843-5A08-6987-0E58-F22F0F0F45D1}"/>
              </a:ext>
            </a:extLst>
          </p:cNvPr>
          <p:cNvSpPr/>
          <p:nvPr/>
        </p:nvSpPr>
        <p:spPr>
          <a:xfrm>
            <a:off x="7704910" y="3994502"/>
            <a:ext cx="1293716" cy="216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 vert="horz" wrap="none" lIns="0" tIns="0" rIns="0" bIns="0" rtlCol="0" anchor="ctr"/>
          <a:lstStyle/>
          <a:p>
            <a:pPr algn="ctr"/>
            <a:r>
              <a:rPr lang="pt-BR" noProof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Probabilidade</a:t>
            </a:r>
            <a:endParaRPr lang="pt-BR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08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1CBA1E63-92D6-EFF0-9E13-AA5A4741D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0EC1E3C6-4C51-83E1-E99B-59FD6A51B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4" t="5227" r="1916" b="8769"/>
          <a:stretch>
            <a:fillRect/>
          </a:stretch>
        </p:blipFill>
        <p:spPr>
          <a:xfrm>
            <a:off x="1" y="0"/>
            <a:ext cx="9144000" cy="4403582"/>
          </a:xfrm>
          <a:prstGeom prst="rect">
            <a:avLst/>
          </a:prstGeom>
        </p:spPr>
      </p:pic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A3A508FF-D48A-96DF-9FA8-07EDCCE27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289" y="1162776"/>
            <a:ext cx="658800" cy="455285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593390B4-351B-39F9-877F-AACB03E15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116" y="1129577"/>
            <a:ext cx="546940" cy="536411"/>
          </a:xfrm>
          <a:prstGeom prst="rect">
            <a:avLst/>
          </a:prstGeom>
        </p:spPr>
      </p:pic>
      <p:pic>
        <p:nvPicPr>
          <p:cNvPr id="4" name="Image 3" descr="preencoded.png">
            <a:extLst>
              <a:ext uri="{FF2B5EF4-FFF2-40B4-BE49-F238E27FC236}">
                <a16:creationId xmlns:a16="http://schemas.microsoft.com/office/drawing/2014/main" id="{F6904EE5-A477-2F5D-8FA8-25BAC8594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946" y="1162861"/>
            <a:ext cx="658233" cy="576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B991DE0B-0626-59A7-7BE8-0F74526011B0}"/>
              </a:ext>
            </a:extLst>
          </p:cNvPr>
          <p:cNvSpPr/>
          <p:nvPr/>
        </p:nvSpPr>
        <p:spPr>
          <a:xfrm>
            <a:off x="246459" y="54314"/>
            <a:ext cx="8651081" cy="39000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3071"/>
              </a:lnSpc>
            </a:pPr>
            <a:r>
              <a:rPr lang="pt-BR" sz="2363" b="1" noProof="0">
                <a:solidFill>
                  <a:srgbClr val="FFFFFF"/>
                </a:solidFill>
              </a:rPr>
              <a:t>Critérios na Tomada de Decisão</a:t>
            </a:r>
            <a:endParaRPr lang="pt-BR" sz="2363" noProof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E1DA0D98-8966-227C-E689-4E0F1C9240B2}"/>
              </a:ext>
            </a:extLst>
          </p:cNvPr>
          <p:cNvSpPr/>
          <p:nvPr/>
        </p:nvSpPr>
        <p:spPr>
          <a:xfrm>
            <a:off x="780729" y="1961305"/>
            <a:ext cx="1288666" cy="20571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620"/>
              </a:lnSpc>
            </a:pPr>
            <a:r>
              <a:rPr lang="pt-BR" sz="1800" b="1" noProof="0">
                <a:solidFill>
                  <a:srgbClr val="162046"/>
                </a:solidFill>
              </a:rPr>
              <a:t>Governança</a:t>
            </a:r>
            <a:endParaRPr lang="pt-BR" sz="1800" noProof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9A9639B1-6897-EAFF-91BD-CD24687955B3}"/>
              </a:ext>
            </a:extLst>
          </p:cNvPr>
          <p:cNvSpPr/>
          <p:nvPr/>
        </p:nvSpPr>
        <p:spPr>
          <a:xfrm>
            <a:off x="3480657" y="1826921"/>
            <a:ext cx="2137857" cy="20571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620"/>
              </a:lnSpc>
            </a:pPr>
            <a:r>
              <a:rPr lang="pt-BR" sz="1800" b="1" noProof="0">
                <a:solidFill>
                  <a:srgbClr val="162046"/>
                </a:solidFill>
              </a:rPr>
              <a:t>Processo Decisório</a:t>
            </a:r>
            <a:endParaRPr lang="pt-BR" sz="1800" noProof="0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249BBC0-0ACB-B455-7C4B-280016925013}"/>
              </a:ext>
            </a:extLst>
          </p:cNvPr>
          <p:cNvSpPr/>
          <p:nvPr/>
        </p:nvSpPr>
        <p:spPr>
          <a:xfrm>
            <a:off x="6925380" y="1824145"/>
            <a:ext cx="1362750" cy="20571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620"/>
              </a:lnSpc>
            </a:pPr>
            <a:r>
              <a:rPr lang="pt-BR" sz="1800" b="1" noProof="0">
                <a:solidFill>
                  <a:srgbClr val="162046"/>
                </a:solidFill>
              </a:rPr>
              <a:t>Integração</a:t>
            </a:r>
            <a:endParaRPr lang="pt-BR" sz="1800" noProof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36DCFFAC-64F4-B3C5-E6DA-9169DD98E666}"/>
              </a:ext>
            </a:extLst>
          </p:cNvPr>
          <p:cNvSpPr/>
          <p:nvPr/>
        </p:nvSpPr>
        <p:spPr>
          <a:xfrm>
            <a:off x="1895095" y="4162929"/>
            <a:ext cx="5123408" cy="451477"/>
          </a:xfrm>
          <a:prstGeom prst="roundRect">
            <a:avLst/>
          </a:prstGeom>
          <a:solidFill>
            <a:schemeClr val="accent3"/>
          </a:solidFill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125"/>
              </a:lnSpc>
            </a:pPr>
            <a:r>
              <a:rPr lang="pt-BR" b="1" noProof="0">
                <a:solidFill>
                  <a:srgbClr val="FFFFFF"/>
                </a:solidFill>
              </a:rPr>
              <a:t>Critérios estruturam a decisão – não determinam o ativo</a:t>
            </a:r>
            <a:endParaRPr lang="pt-BR" noProof="0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9AB4F912-7CC9-E354-126D-A1C784F15107}"/>
              </a:ext>
            </a:extLst>
          </p:cNvPr>
          <p:cNvSpPr/>
          <p:nvPr/>
        </p:nvSpPr>
        <p:spPr>
          <a:xfrm>
            <a:off x="70054" y="2067659"/>
            <a:ext cx="2710016" cy="199478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noProof="0">
                <a:solidFill>
                  <a:srgbClr val="162046"/>
                </a:solidFill>
                <a:latin typeface="+mj-lt"/>
                <a:ea typeface="Inter"/>
                <a:cs typeface="Inter" pitchFamily="34" charset="-120"/>
              </a:rPr>
              <a:t>Definição formal de responsabilidades pelo julgamento ASG</a:t>
            </a:r>
            <a:endParaRPr lang="pt-BR" noProof="0">
              <a:latin typeface="+mj-lt"/>
              <a:ea typeface="Inter"/>
            </a:endParaRPr>
          </a:p>
          <a:p>
            <a:pPr algn="ctr"/>
            <a:r>
              <a:rPr lang="pt-BR" noProof="0">
                <a:solidFill>
                  <a:srgbClr val="162046"/>
                </a:solidFill>
                <a:latin typeface="+mj-lt"/>
                <a:ea typeface="Inter"/>
                <a:cs typeface="Inter" pitchFamily="34" charset="-120"/>
              </a:rPr>
              <a:t> 
Integração à política de investimentos
Engajamento dos órgãos estatutários no apetite de risco</a:t>
            </a:r>
            <a:endParaRPr lang="pt-BR" noProof="0">
              <a:latin typeface="+mj-lt"/>
              <a:ea typeface="Inter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2FD701B2-FC8E-3F54-EB8A-91BC621720ED}"/>
              </a:ext>
            </a:extLst>
          </p:cNvPr>
          <p:cNvSpPr/>
          <p:nvPr/>
        </p:nvSpPr>
        <p:spPr>
          <a:xfrm>
            <a:off x="3167729" y="2168241"/>
            <a:ext cx="2679536" cy="190029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noProof="0">
                <a:solidFill>
                  <a:srgbClr val="162046"/>
                </a:solidFill>
                <a:latin typeface="+mj-lt"/>
                <a:ea typeface="Inter"/>
                <a:cs typeface="Inter" pitchFamily="34" charset="-120"/>
              </a:rPr>
              <a:t>Diligência: profundidade proporcional ao porte do investimento</a:t>
            </a:r>
            <a:endParaRPr lang="pt-BR" noProof="0">
              <a:latin typeface="+mj-lt"/>
              <a:ea typeface="Inter"/>
            </a:endParaRPr>
          </a:p>
          <a:p>
            <a:pPr algn="ctr"/>
            <a:r>
              <a:rPr lang="pt-BR" sz="1200" noProof="0">
                <a:solidFill>
                  <a:srgbClr val="162046"/>
                </a:solidFill>
                <a:latin typeface="+mj-lt"/>
                <a:ea typeface="Inter"/>
                <a:cs typeface="Inter" pitchFamily="34" charset="-120"/>
              </a:rPr>
              <a:t>  </a:t>
            </a:r>
            <a:r>
              <a:rPr lang="pt-BR" noProof="0">
                <a:solidFill>
                  <a:srgbClr val="162046"/>
                </a:solidFill>
                <a:latin typeface="+mj-lt"/>
                <a:ea typeface="Inter"/>
                <a:cs typeface="Inter" pitchFamily="34" charset="-120"/>
              </a:rPr>
              <a:t>
Motivação: fundamentação registrada e rastreável</a:t>
            </a:r>
            <a:endParaRPr lang="pt-BR" noProof="0">
              <a:latin typeface="+mj-lt"/>
              <a:ea typeface="Inter"/>
            </a:endParaRPr>
          </a:p>
          <a:p>
            <a:pPr algn="ctr"/>
            <a:r>
              <a:rPr lang="pt-BR" sz="1200" noProof="0">
                <a:solidFill>
                  <a:srgbClr val="162046"/>
                </a:solidFill>
                <a:latin typeface="+mj-lt"/>
                <a:ea typeface="Inter"/>
                <a:cs typeface="Inter" pitchFamily="34" charset="-120"/>
              </a:rPr>
              <a:t>  </a:t>
            </a:r>
            <a:r>
              <a:rPr lang="pt-BR" noProof="0">
                <a:solidFill>
                  <a:srgbClr val="162046"/>
                </a:solidFill>
                <a:latin typeface="+mj-lt"/>
                <a:ea typeface="Inter"/>
                <a:cs typeface="Inter" pitchFamily="34" charset="-120"/>
              </a:rPr>
              <a:t>
Prudência: evidência de processo
Tempestividade: revisão periódica</a:t>
            </a:r>
            <a:endParaRPr lang="pt-BR" noProof="0">
              <a:latin typeface="+mj-lt"/>
              <a:ea typeface="Inter"/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65396E1F-E328-75AD-A902-9793D7FAC391}"/>
              </a:ext>
            </a:extLst>
          </p:cNvPr>
          <p:cNvSpPr/>
          <p:nvPr/>
        </p:nvSpPr>
        <p:spPr>
          <a:xfrm>
            <a:off x="6251634" y="2067659"/>
            <a:ext cx="2692109" cy="17735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/>
            <a:r>
              <a:rPr lang="pt-BR" noProof="0">
                <a:solidFill>
                  <a:srgbClr val="162046"/>
                </a:solidFill>
                <a:latin typeface="+mj-lt"/>
                <a:ea typeface="Inter" pitchFamily="34" charset="-122"/>
                <a:cs typeface="Inter" pitchFamily="34" charset="-120"/>
              </a:rPr>
              <a:t>Coerência entre o julgamento
ASG e a política de
investimentos
Consistência das decisões ao
longo do tempo e entre ativos
similares</a:t>
            </a:r>
            <a:endParaRPr lang="pt-BR" noProof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747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8562656F-1740-8813-B916-268A35CBC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1E14D90E-1F68-6313-0F1E-1B6D996554FF}"/>
              </a:ext>
            </a:extLst>
          </p:cNvPr>
          <p:cNvSpPr/>
          <p:nvPr/>
        </p:nvSpPr>
        <p:spPr>
          <a:xfrm>
            <a:off x="6279443" y="1060065"/>
            <a:ext cx="2700000" cy="1931352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116BDF2D-F616-8267-819D-F2FB723B0C7B}"/>
              </a:ext>
            </a:extLst>
          </p:cNvPr>
          <p:cNvSpPr/>
          <p:nvPr/>
        </p:nvSpPr>
        <p:spPr>
          <a:xfrm>
            <a:off x="6760368" y="920681"/>
            <a:ext cx="1767600" cy="283985"/>
          </a:xfrm>
          <a:prstGeom prst="roundRect">
            <a:avLst>
              <a:gd name="adj" fmla="val 50000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FERRAMENTA 03</a:t>
            </a:r>
            <a:endParaRPr lang="pt-BR" noProof="0">
              <a:solidFill>
                <a:schemeClr val="bg1"/>
              </a:solidFill>
            </a:endParaRP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9AD429BB-0530-8354-1B6F-9F2558D51A1C}"/>
              </a:ext>
            </a:extLst>
          </p:cNvPr>
          <p:cNvSpPr/>
          <p:nvPr/>
        </p:nvSpPr>
        <p:spPr>
          <a:xfrm>
            <a:off x="3232356" y="1087579"/>
            <a:ext cx="2700000" cy="1931352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6850C24-9B3F-6FCD-D89D-29C66BACC4A0}"/>
              </a:ext>
            </a:extLst>
          </p:cNvPr>
          <p:cNvSpPr/>
          <p:nvPr/>
        </p:nvSpPr>
        <p:spPr>
          <a:xfrm>
            <a:off x="185268" y="1087579"/>
            <a:ext cx="2700000" cy="1931352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9E365155-065C-0FEE-F677-748B7A289EC5}"/>
              </a:ext>
            </a:extLst>
          </p:cNvPr>
          <p:cNvSpPr/>
          <p:nvPr/>
        </p:nvSpPr>
        <p:spPr>
          <a:xfrm>
            <a:off x="677922" y="956745"/>
            <a:ext cx="1767053" cy="283985"/>
          </a:xfrm>
          <a:prstGeom prst="roundRect">
            <a:avLst>
              <a:gd name="adj" fmla="val 50000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FERRAMENTA 01</a:t>
            </a:r>
            <a:endParaRPr lang="pt-BR" noProof="0">
              <a:solidFill>
                <a:schemeClr val="bg1"/>
              </a:solidFill>
            </a:endParaRPr>
          </a:p>
        </p:txBody>
      </p:sp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66AED56D-23A0-F6F6-06D5-50C70805D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698" y="3130029"/>
            <a:ext cx="1696742" cy="1164127"/>
          </a:xfrm>
          <a:prstGeom prst="rect">
            <a:avLst/>
          </a:prstGeom>
          <a:solidFill>
            <a:srgbClr val="156082"/>
          </a:solidFill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A2830D0B-8694-D3D3-5B6B-545186118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114" y="1263077"/>
            <a:ext cx="402655" cy="403983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0DB94E7E-7DC0-C599-7B84-E6616D3D3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870" y="1306977"/>
            <a:ext cx="500297" cy="356971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E5132CFC-E25D-4F74-3952-76BA59AC3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763" y="1326938"/>
            <a:ext cx="479470" cy="414503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CCF7E6F8-F65C-7909-5BED-FD09FEFFFB44}"/>
              </a:ext>
            </a:extLst>
          </p:cNvPr>
          <p:cNvSpPr/>
          <p:nvPr/>
        </p:nvSpPr>
        <p:spPr>
          <a:xfrm>
            <a:off x="1" y="17200"/>
            <a:ext cx="9144000" cy="731444"/>
          </a:xfrm>
          <a:prstGeom prst="rect">
            <a:avLst/>
          </a:prstGeom>
          <a:solidFill>
            <a:srgbClr val="002060"/>
          </a:solidFill>
          <a:ln/>
        </p:spPr>
        <p:txBody>
          <a:bodyPr vert="horz" wrap="none" lIns="0" tIns="0" rIns="0" bIns="0" rtlCol="0" anchor="ctr"/>
          <a:lstStyle/>
          <a:p>
            <a:pPr>
              <a:lnSpc>
                <a:spcPts val="2633"/>
              </a:lnSpc>
            </a:pPr>
            <a:r>
              <a:rPr lang="pt-BR" sz="2194" b="1" noProof="0">
                <a:solidFill>
                  <a:schemeClr val="bg1"/>
                </a:solidFill>
              </a:rPr>
              <a:t>     Métricas, Evidência e Supervisão</a:t>
            </a:r>
            <a:endParaRPr lang="pt-BR" sz="2194" noProof="0">
              <a:solidFill>
                <a:schemeClr val="bg1"/>
              </a:solidFill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3CDB2B9A-7A5D-67EE-3B83-E67F7D9F8F82}"/>
              </a:ext>
            </a:extLst>
          </p:cNvPr>
          <p:cNvSpPr/>
          <p:nvPr/>
        </p:nvSpPr>
        <p:spPr>
          <a:xfrm>
            <a:off x="947973" y="4373396"/>
            <a:ext cx="7268766" cy="17446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>
              <a:lnSpc>
                <a:spcPts val="1374"/>
              </a:lnSpc>
            </a:pPr>
            <a:r>
              <a:rPr lang="pt-BR" b="1" noProof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foco regulatório é a evidência da decisão – não a perfeição da métrica</a:t>
            </a:r>
            <a:endParaRPr lang="pt-BR" noProof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588C84EE-F5F2-CD9B-4B83-A836128112C9}"/>
              </a:ext>
            </a:extLst>
          </p:cNvPr>
          <p:cNvSpPr/>
          <p:nvPr/>
        </p:nvSpPr>
        <p:spPr>
          <a:xfrm>
            <a:off x="365350" y="1879795"/>
            <a:ext cx="2357438" cy="21007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1654"/>
              </a:lnSpc>
            </a:pPr>
            <a:r>
              <a:rPr lang="pt-BR" b="1" noProof="0">
                <a:solidFill>
                  <a:srgbClr val="0B1A30"/>
                </a:solidFill>
                <a:latin typeface="+mj-lt"/>
                <a:ea typeface="Inter" pitchFamily="34" charset="-122"/>
                <a:cs typeface="Inter" pitchFamily="34" charset="-120"/>
              </a:rPr>
              <a:t>Ratings e Scores Externos</a:t>
            </a:r>
            <a:endParaRPr lang="pt-BR" noProof="0">
              <a:latin typeface="+mj-lt"/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E01015F7-0AA8-C3A0-7F5B-11FDE6DDA0FE}"/>
              </a:ext>
            </a:extLst>
          </p:cNvPr>
          <p:cNvSpPr/>
          <p:nvPr/>
        </p:nvSpPr>
        <p:spPr>
          <a:xfrm>
            <a:off x="3683329" y="1735113"/>
            <a:ext cx="1870211" cy="28398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pt-BR" b="1" noProof="0">
                <a:solidFill>
                  <a:srgbClr val="0B1A30"/>
                </a:solidFill>
                <a:latin typeface="+mj-lt"/>
                <a:ea typeface="Inter" pitchFamily="34" charset="-122"/>
                <a:cs typeface="Inter" pitchFamily="34" charset="-120"/>
              </a:rPr>
              <a:t>Indicadores Setoriais</a:t>
            </a:r>
            <a:endParaRPr lang="pt-BR" noProof="0">
              <a:latin typeface="+mj-lt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453978E5-91D1-A57C-5C78-A5B1E5A508FD}"/>
              </a:ext>
            </a:extLst>
          </p:cNvPr>
          <p:cNvSpPr/>
          <p:nvPr/>
        </p:nvSpPr>
        <p:spPr>
          <a:xfrm>
            <a:off x="6279442" y="1747937"/>
            <a:ext cx="2699999" cy="33999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339"/>
              </a:lnSpc>
            </a:pPr>
            <a:r>
              <a:rPr lang="pt-BR" b="1" noProof="0">
                <a:solidFill>
                  <a:srgbClr val="0B1A30"/>
                </a:solidFill>
                <a:latin typeface="+mj-lt"/>
                <a:ea typeface="Inter" pitchFamily="34" charset="-122"/>
                <a:cs typeface="Inter" pitchFamily="34" charset="-120"/>
              </a:rPr>
              <a:t>Modelos Internos
(Score Proprietário)</a:t>
            </a:r>
            <a:endParaRPr lang="pt-BR" noProof="0">
              <a:latin typeface="+mj-lt"/>
            </a:endParaRP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0D09FFA4-70F6-DF12-D215-40CF556A35E1}"/>
              </a:ext>
            </a:extLst>
          </p:cNvPr>
          <p:cNvSpPr/>
          <p:nvPr/>
        </p:nvSpPr>
        <p:spPr>
          <a:xfrm>
            <a:off x="229052" y="2160886"/>
            <a:ext cx="2717960" cy="26991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1489"/>
              </a:lnSpc>
            </a:pPr>
            <a:r>
              <a:rPr lang="pt-BR" noProof="0">
                <a:solidFill>
                  <a:srgbClr val="0B1A30"/>
                </a:solidFill>
                <a:latin typeface="+mj-lt"/>
                <a:ea typeface="Inter" pitchFamily="34" charset="-122"/>
                <a:cs typeface="Inter" pitchFamily="34" charset="-120"/>
              </a:rPr>
              <a:t>Insumo para análise comparativa</a:t>
            </a:r>
            <a:endParaRPr lang="pt-BR" noProof="0">
              <a:latin typeface="+mj-lt"/>
            </a:endParaRPr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B36D421F-84DE-E150-371E-5E2BB952648E}"/>
              </a:ext>
            </a:extLst>
          </p:cNvPr>
          <p:cNvSpPr/>
          <p:nvPr/>
        </p:nvSpPr>
        <p:spPr>
          <a:xfrm>
            <a:off x="3288640" y="1898720"/>
            <a:ext cx="2687498" cy="56072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pt-BR" noProof="0">
                <a:solidFill>
                  <a:srgbClr val="0B1A30"/>
                </a:solidFill>
                <a:latin typeface="+mj-lt"/>
                <a:ea typeface="Inter" pitchFamily="34" charset="-122"/>
                <a:cs typeface="Inter" pitchFamily="34" charset="-120"/>
              </a:rPr>
              <a:t>Contextualização e benchmarking</a:t>
            </a:r>
            <a:endParaRPr lang="pt-BR" noProof="0">
              <a:latin typeface="+mj-lt"/>
            </a:endParaRPr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956AB7E8-E190-1E0F-209C-AA9EDF2295F3}"/>
              </a:ext>
            </a:extLst>
          </p:cNvPr>
          <p:cNvSpPr/>
          <p:nvPr/>
        </p:nvSpPr>
        <p:spPr>
          <a:xfrm>
            <a:off x="6279439" y="2226547"/>
            <a:ext cx="2700001" cy="28952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489"/>
              </a:lnSpc>
            </a:pPr>
            <a:r>
              <a:rPr lang="pt-BR" noProof="0">
                <a:solidFill>
                  <a:srgbClr val="0B1A30"/>
                </a:solidFill>
                <a:latin typeface="+mj-lt"/>
                <a:ea typeface="Inter" pitchFamily="34" charset="-122"/>
                <a:cs typeface="Inter" pitchFamily="34" charset="-120"/>
              </a:rPr>
              <a:t>Calibração ao perfil da entidade</a:t>
            </a:r>
            <a:endParaRPr lang="pt-BR" noProof="0">
              <a:latin typeface="+mj-lt"/>
            </a:endParaRPr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D653BB0D-BF98-5158-51D3-243CF4183F9E}"/>
              </a:ext>
            </a:extLst>
          </p:cNvPr>
          <p:cNvSpPr/>
          <p:nvPr/>
        </p:nvSpPr>
        <p:spPr>
          <a:xfrm>
            <a:off x="253875" y="3446486"/>
            <a:ext cx="3740423" cy="76717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2014"/>
              </a:lnSpc>
            </a:pPr>
            <a:r>
              <a:rPr lang="pt-BR" noProof="0">
                <a:solidFill>
                  <a:srgbClr val="000000"/>
                </a:solidFill>
                <a:latin typeface="+mj-lt"/>
                <a:ea typeface="Inter" pitchFamily="34" charset="-122"/>
                <a:cs typeface="Inter" pitchFamily="34" charset="-120"/>
              </a:rPr>
              <a:t>- Documentação estruturada do processo
- Justificativa rastreável da conclusão
- Registro contemporâneo para auditoria</a:t>
            </a:r>
            <a:endParaRPr lang="pt-BR" noProof="0">
              <a:latin typeface="+mj-lt"/>
            </a:endParaRPr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72E8ECB2-5389-6365-9F95-08418A05F065}"/>
              </a:ext>
            </a:extLst>
          </p:cNvPr>
          <p:cNvSpPr/>
          <p:nvPr/>
        </p:nvSpPr>
        <p:spPr>
          <a:xfrm>
            <a:off x="250952" y="3269138"/>
            <a:ext cx="1176066" cy="1755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064"/>
              </a:lnSpc>
            </a:pPr>
            <a:r>
              <a:rPr lang="pt-BR" b="1" noProof="0">
                <a:solidFill>
                  <a:srgbClr val="228B5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EVIDÊNCIA</a:t>
            </a:r>
            <a:endParaRPr lang="pt-BR" noProof="0"/>
          </a:p>
        </p:txBody>
      </p:sp>
      <p:sp>
        <p:nvSpPr>
          <p:cNvPr id="21" name="Text 14">
            <a:extLst>
              <a:ext uri="{FF2B5EF4-FFF2-40B4-BE49-F238E27FC236}">
                <a16:creationId xmlns:a16="http://schemas.microsoft.com/office/drawing/2014/main" id="{96189C62-7235-BC49-D162-E46043DA232B}"/>
              </a:ext>
            </a:extLst>
          </p:cNvPr>
          <p:cNvSpPr/>
          <p:nvPr/>
        </p:nvSpPr>
        <p:spPr>
          <a:xfrm>
            <a:off x="250952" y="2463293"/>
            <a:ext cx="2708560" cy="52812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1323"/>
              </a:lnSpc>
            </a:pPr>
            <a:r>
              <a:rPr lang="pt-BR" i="1" noProof="0">
                <a:solidFill>
                  <a:srgbClr val="5F4C3A"/>
                </a:solidFill>
                <a:latin typeface="+mj-lt"/>
                <a:ea typeface="Inter" pitchFamily="34" charset="-122"/>
                <a:cs typeface="Inter" pitchFamily="34" charset="-120"/>
              </a:rPr>
              <a:t>Limitações metodológicas devem
ser conhecidas</a:t>
            </a:r>
            <a:endParaRPr lang="pt-BR" noProof="0">
              <a:latin typeface="+mj-lt"/>
            </a:endParaRPr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87F62160-0A85-687A-037F-7A37B4EC6DBF}"/>
              </a:ext>
            </a:extLst>
          </p:cNvPr>
          <p:cNvSpPr/>
          <p:nvPr/>
        </p:nvSpPr>
        <p:spPr>
          <a:xfrm>
            <a:off x="3288639" y="2437113"/>
            <a:ext cx="2643717" cy="4719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pt-BR" i="1" noProof="0">
                <a:solidFill>
                  <a:srgbClr val="5F4C3A"/>
                </a:solidFill>
                <a:latin typeface="+mj-lt"/>
                <a:ea typeface="Inter" pitchFamily="34" charset="-122"/>
                <a:cs typeface="Inter" pitchFamily="34" charset="-120"/>
              </a:rPr>
              <a:t>Disponibilidade ainda em maturação</a:t>
            </a:r>
            <a:endParaRPr lang="pt-BR" noProof="0">
              <a:latin typeface="+mj-lt"/>
            </a:endParaRPr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751C3CDD-4DC7-19A9-0CF6-AEA65D35052B}"/>
              </a:ext>
            </a:extLst>
          </p:cNvPr>
          <p:cNvSpPr/>
          <p:nvPr/>
        </p:nvSpPr>
        <p:spPr>
          <a:xfrm>
            <a:off x="6323221" y="2459448"/>
            <a:ext cx="2645008" cy="42476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1323"/>
              </a:lnSpc>
            </a:pPr>
            <a:r>
              <a:rPr lang="pt-BR" i="1" noProof="0">
                <a:solidFill>
                  <a:srgbClr val="5F4C3A"/>
                </a:solidFill>
                <a:latin typeface="+mj-lt"/>
                <a:ea typeface="Inter" pitchFamily="34" charset="-122"/>
                <a:cs typeface="Inter" pitchFamily="34" charset="-120"/>
              </a:rPr>
              <a:t>Exige documentação metodológica</a:t>
            </a:r>
            <a:endParaRPr lang="pt-BR" noProof="0">
              <a:latin typeface="+mj-lt"/>
            </a:endParaRP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1E50356D-338D-DB6A-93C9-2C4D8F895112}"/>
              </a:ext>
            </a:extLst>
          </p:cNvPr>
          <p:cNvSpPr/>
          <p:nvPr/>
        </p:nvSpPr>
        <p:spPr>
          <a:xfrm>
            <a:off x="3688200" y="956178"/>
            <a:ext cx="1767600" cy="283985"/>
          </a:xfrm>
          <a:prstGeom prst="roundRect">
            <a:avLst>
              <a:gd name="adj" fmla="val 50000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FERRAMENTA 02</a:t>
            </a:r>
            <a:endParaRPr lang="pt-BR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02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E23BF688-9F0C-99FF-7F22-1434D57C2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0" descr="preencoded.png">
            <a:extLst>
              <a:ext uri="{FF2B5EF4-FFF2-40B4-BE49-F238E27FC236}">
                <a16:creationId xmlns:a16="http://schemas.microsoft.com/office/drawing/2014/main" id="{766857A8-ABEE-2D3E-25C7-4285AAFEC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861" b="13300"/>
          <a:stretch>
            <a:fillRect/>
          </a:stretch>
        </p:blipFill>
        <p:spPr>
          <a:xfrm>
            <a:off x="0" y="368595"/>
            <a:ext cx="9144000" cy="4231757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CA5C7992-22C4-3A77-47B8-F5AB2EC848EC}"/>
              </a:ext>
            </a:extLst>
          </p:cNvPr>
          <p:cNvSpPr/>
          <p:nvPr/>
        </p:nvSpPr>
        <p:spPr>
          <a:xfrm>
            <a:off x="0" y="14101"/>
            <a:ext cx="9144000" cy="731444"/>
          </a:xfrm>
          <a:prstGeom prst="rect">
            <a:avLst/>
          </a:prstGeom>
          <a:solidFill>
            <a:srgbClr val="002060"/>
          </a:solidFill>
          <a:ln/>
        </p:spPr>
        <p:txBody>
          <a:bodyPr vert="horz" wrap="none" lIns="0" tIns="0" rIns="0" bIns="0" rtlCol="0" anchor="ctr"/>
          <a:lstStyle/>
          <a:p>
            <a:pPr>
              <a:lnSpc>
                <a:spcPts val="2633"/>
              </a:lnSpc>
            </a:pPr>
            <a:r>
              <a:rPr lang="pt-BR" sz="2194" b="1" noProof="0">
                <a:solidFill>
                  <a:schemeClr val="bg1"/>
                </a:solidFill>
              </a:rPr>
              <a:t>     Métricas, Evidência e Supervisão</a:t>
            </a:r>
            <a:endParaRPr lang="pt-BR" sz="2194" noProof="0">
              <a:solidFill>
                <a:schemeClr val="bg1"/>
              </a:solidFill>
            </a:endParaRPr>
          </a:p>
        </p:txBody>
      </p:sp>
      <p:pic>
        <p:nvPicPr>
          <p:cNvPr id="36" name="Image 2" descr="preencoded.png">
            <a:extLst>
              <a:ext uri="{FF2B5EF4-FFF2-40B4-BE49-F238E27FC236}">
                <a16:creationId xmlns:a16="http://schemas.microsoft.com/office/drawing/2014/main" id="{3EE0C4E8-E4D5-C971-379F-4055E63C1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796" y="1066905"/>
            <a:ext cx="546163" cy="540000"/>
          </a:xfrm>
          <a:prstGeom prst="rect">
            <a:avLst/>
          </a:prstGeom>
          <a:ln>
            <a:noFill/>
          </a:ln>
        </p:spPr>
      </p:pic>
      <p:pic>
        <p:nvPicPr>
          <p:cNvPr id="37" name="Image 3" descr="preencoded.png">
            <a:extLst>
              <a:ext uri="{FF2B5EF4-FFF2-40B4-BE49-F238E27FC236}">
                <a16:creationId xmlns:a16="http://schemas.microsoft.com/office/drawing/2014/main" id="{E173D9A1-5459-0872-98BB-0A19100ED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033" y="1066905"/>
            <a:ext cx="593931" cy="540000"/>
          </a:xfrm>
          <a:prstGeom prst="rect">
            <a:avLst/>
          </a:prstGeom>
          <a:ln>
            <a:noFill/>
          </a:ln>
        </p:spPr>
      </p:pic>
      <p:pic>
        <p:nvPicPr>
          <p:cNvPr id="38" name="Image 4" descr="preencoded.png">
            <a:extLst>
              <a:ext uri="{FF2B5EF4-FFF2-40B4-BE49-F238E27FC236}">
                <a16:creationId xmlns:a16="http://schemas.microsoft.com/office/drawing/2014/main" id="{5A69BFEF-4926-8F27-2C5C-37C29BD7F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0138" y="1066905"/>
            <a:ext cx="521310" cy="540000"/>
          </a:xfrm>
          <a:prstGeom prst="rect">
            <a:avLst/>
          </a:prstGeom>
          <a:ln>
            <a:noFill/>
          </a:ln>
        </p:spPr>
      </p:pic>
      <p:sp>
        <p:nvSpPr>
          <p:cNvPr id="39" name="Text 1">
            <a:extLst>
              <a:ext uri="{FF2B5EF4-FFF2-40B4-BE49-F238E27FC236}">
                <a16:creationId xmlns:a16="http://schemas.microsoft.com/office/drawing/2014/main" id="{0CB8C3A0-3E9C-BD64-D251-6044D83B91BE}"/>
              </a:ext>
            </a:extLst>
          </p:cNvPr>
          <p:cNvSpPr/>
          <p:nvPr/>
        </p:nvSpPr>
        <p:spPr>
          <a:xfrm>
            <a:off x="384523" y="1639509"/>
            <a:ext cx="2511482" cy="43831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2768"/>
              </a:lnSpc>
            </a:pPr>
            <a:r>
              <a:rPr lang="pt-BR" sz="2300" b="1" noProof="0">
                <a:solidFill>
                  <a:srgbClr val="0080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FILTRAGEM</a:t>
            </a:r>
            <a:endParaRPr lang="pt-BR" sz="2300" noProof="0"/>
          </a:p>
        </p:txBody>
      </p:sp>
      <p:sp>
        <p:nvSpPr>
          <p:cNvPr id="40" name="Text 2">
            <a:extLst>
              <a:ext uri="{FF2B5EF4-FFF2-40B4-BE49-F238E27FC236}">
                <a16:creationId xmlns:a16="http://schemas.microsoft.com/office/drawing/2014/main" id="{6591FF15-A7E9-0D6A-72FF-B8C549ABE177}"/>
              </a:ext>
            </a:extLst>
          </p:cNvPr>
          <p:cNvSpPr/>
          <p:nvPr/>
        </p:nvSpPr>
        <p:spPr>
          <a:xfrm>
            <a:off x="3280292" y="1679437"/>
            <a:ext cx="2583411" cy="35149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2768"/>
              </a:lnSpc>
            </a:pPr>
            <a:r>
              <a:rPr lang="pt-BR" sz="2300" b="1" noProof="0">
                <a:solidFill>
                  <a:srgbClr val="0080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GRANULARIDADE</a:t>
            </a:r>
            <a:endParaRPr lang="pt-BR" sz="2300" noProof="0"/>
          </a:p>
        </p:txBody>
      </p:sp>
      <p:sp>
        <p:nvSpPr>
          <p:cNvPr id="41" name="Text 3">
            <a:extLst>
              <a:ext uri="{FF2B5EF4-FFF2-40B4-BE49-F238E27FC236}">
                <a16:creationId xmlns:a16="http://schemas.microsoft.com/office/drawing/2014/main" id="{0B0FB972-C59B-A4C0-2D92-2895281302C4}"/>
              </a:ext>
            </a:extLst>
          </p:cNvPr>
          <p:cNvSpPr/>
          <p:nvPr/>
        </p:nvSpPr>
        <p:spPr>
          <a:xfrm>
            <a:off x="6411076" y="1659520"/>
            <a:ext cx="2202046" cy="35149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2768"/>
              </a:lnSpc>
            </a:pPr>
            <a:r>
              <a:rPr lang="pt-BR" sz="2300" b="1">
                <a:solidFill>
                  <a:srgbClr val="0080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METODOLOGIA</a:t>
            </a:r>
            <a:endParaRPr lang="pt-BR" sz="2300" noProof="0"/>
          </a:p>
        </p:txBody>
      </p:sp>
      <p:sp>
        <p:nvSpPr>
          <p:cNvPr id="42" name="Text 4">
            <a:extLst>
              <a:ext uri="{FF2B5EF4-FFF2-40B4-BE49-F238E27FC236}">
                <a16:creationId xmlns:a16="http://schemas.microsoft.com/office/drawing/2014/main" id="{6AC39109-9431-2CAF-38DD-A8F86E67F94A}"/>
              </a:ext>
            </a:extLst>
          </p:cNvPr>
          <p:cNvSpPr/>
          <p:nvPr/>
        </p:nvSpPr>
        <p:spPr>
          <a:xfrm>
            <a:off x="2049586" y="4206991"/>
            <a:ext cx="5044827" cy="27860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2194"/>
              </a:lnSpc>
            </a:pPr>
            <a:r>
              <a:rPr lang="pt-BR" sz="1688" b="1" noProof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Relevância primeiro. Profundidade depois.</a:t>
            </a:r>
            <a:endParaRPr lang="pt-BR" sz="1688" noProof="0"/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642CD48D-1447-BE8C-C506-34887C3DAA9B}"/>
              </a:ext>
            </a:extLst>
          </p:cNvPr>
          <p:cNvSpPr/>
          <p:nvPr/>
        </p:nvSpPr>
        <p:spPr>
          <a:xfrm>
            <a:off x="452534" y="2173731"/>
            <a:ext cx="2443471" cy="135081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179705" indent="-179705">
              <a:lnSpc>
                <a:spcPts val="1485"/>
              </a:lnSpc>
              <a:buFont typeface="Arial" panose="020B0604020202020204" pitchFamily="34" charset="0"/>
              <a:buChar char="•"/>
            </a:pPr>
            <a:r>
              <a:rPr lang="pt-BR">
                <a:latin typeface="Calibri"/>
                <a:ea typeface="Calibri"/>
                <a:cs typeface="Calibri"/>
              </a:rPr>
              <a:t>Aplicar critério de determinação de relevância</a:t>
            </a:r>
          </a:p>
          <a:p>
            <a:pPr marL="180000" indent="-180000">
              <a:lnSpc>
                <a:spcPts val="1485"/>
              </a:lnSpc>
              <a:buFont typeface="Arial" panose="020B0604020202020204" pitchFamily="34" charset="0"/>
              <a:buChar char="•"/>
            </a:pPr>
            <a:endParaRPr lang="pt-BR" noProof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80000" indent="-180000">
              <a:lnSpc>
                <a:spcPts val="1485"/>
              </a:lnSpc>
              <a:buFont typeface="Arial" panose="020B0604020202020204" pitchFamily="34" charset="0"/>
              <a:buChar char="•"/>
            </a:pPr>
            <a:r>
              <a:rPr lang="pt-BR" noProof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 julgamento de materialidade define o que exige análise aprofundada.</a:t>
            </a:r>
            <a:endParaRPr lang="pt-BR" noProof="0">
              <a:latin typeface="Calibri"/>
              <a:ea typeface="Calibri"/>
              <a:cs typeface="Calibri"/>
            </a:endParaRPr>
          </a:p>
        </p:txBody>
      </p:sp>
      <p:sp>
        <p:nvSpPr>
          <p:cNvPr id="44" name="Text 6">
            <a:extLst>
              <a:ext uri="{FF2B5EF4-FFF2-40B4-BE49-F238E27FC236}">
                <a16:creationId xmlns:a16="http://schemas.microsoft.com/office/drawing/2014/main" id="{3B410DC2-0111-460C-BB6C-B7A85898F802}"/>
              </a:ext>
            </a:extLst>
          </p:cNvPr>
          <p:cNvSpPr/>
          <p:nvPr/>
        </p:nvSpPr>
        <p:spPr>
          <a:xfrm>
            <a:off x="3280292" y="2173731"/>
            <a:ext cx="2583411" cy="151425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285750" indent="-285750">
              <a:lnSpc>
                <a:spcPts val="1553"/>
              </a:lnSpc>
              <a:buFont typeface="Arial" panose="020B0604020202020204" pitchFamily="34" charset="0"/>
              <a:buChar char="•"/>
            </a:pPr>
            <a:r>
              <a:rPr lang="pt-BR" b="1" noProof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S1/S2: </a:t>
            </a:r>
            <a:r>
              <a:rPr lang="pt-BR" noProof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análise granular </a:t>
            </a:r>
            <a:r>
              <a:rPr lang="pt-BR" noProof="0"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por classe de ativo, setor econômico, emissor etc.</a:t>
            </a:r>
          </a:p>
          <a:p>
            <a:pPr marL="285750" indent="-285750">
              <a:lnSpc>
                <a:spcPts val="1553"/>
              </a:lnSpc>
              <a:buFont typeface="Arial" panose="020B0604020202020204" pitchFamily="34" charset="0"/>
              <a:buChar char="•"/>
            </a:pPr>
            <a:endParaRPr lang="pt-BR" noProof="0"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285750" indent="-285750">
              <a:lnSpc>
                <a:spcPts val="1553"/>
              </a:lnSpc>
              <a:buFont typeface="Arial" panose="020B0604020202020204" pitchFamily="34" charset="0"/>
              <a:buChar char="•"/>
            </a:pPr>
            <a:r>
              <a:rPr lang="pt-BR" b="1" noProof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S3/S4</a:t>
            </a:r>
            <a:r>
              <a:rPr lang="pt-BR" noProof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abordagem agregada </a:t>
            </a:r>
            <a:r>
              <a:rPr lang="pt-BR" noProof="0"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por classe de ativos ou agrupamentos setoriais</a:t>
            </a:r>
            <a:endParaRPr lang="pt-BR" noProof="0"/>
          </a:p>
        </p:txBody>
      </p:sp>
      <p:sp>
        <p:nvSpPr>
          <p:cNvPr id="48" name="Text 8">
            <a:extLst>
              <a:ext uri="{FF2B5EF4-FFF2-40B4-BE49-F238E27FC236}">
                <a16:creationId xmlns:a16="http://schemas.microsoft.com/office/drawing/2014/main" id="{E802A252-C1BC-60F2-8698-653B141FFBB8}"/>
              </a:ext>
            </a:extLst>
          </p:cNvPr>
          <p:cNvSpPr/>
          <p:nvPr/>
        </p:nvSpPr>
        <p:spPr>
          <a:xfrm>
            <a:off x="6247990" y="1981316"/>
            <a:ext cx="2494758" cy="172000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35"/>
              </a:lnSpc>
              <a:buNone/>
            </a:pPr>
            <a:r>
              <a:rPr lang="pt-BR" noProof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Não exige score ASG para cada ativo individualmente.
• Não exige metodologia única.
• Não exige tratamento igualitário para todos os ativos.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505275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C0FBA1EF-9687-833A-29D4-67FF086ED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BE8A56F-F6A7-EEEA-EE3F-52DC9824E464}"/>
              </a:ext>
            </a:extLst>
          </p:cNvPr>
          <p:cNvSpPr/>
          <p:nvPr/>
        </p:nvSpPr>
        <p:spPr>
          <a:xfrm>
            <a:off x="78349" y="3499702"/>
            <a:ext cx="8938348" cy="10327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46" name="Image 0" descr="preencoded.png">
            <a:extLst>
              <a:ext uri="{FF2B5EF4-FFF2-40B4-BE49-F238E27FC236}">
                <a16:creationId xmlns:a16="http://schemas.microsoft.com/office/drawing/2014/main" id="{42553E30-3559-9216-1E22-BE284F5C07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42" r="2337" b="23313"/>
          <a:stretch>
            <a:fillRect/>
          </a:stretch>
        </p:blipFill>
        <p:spPr>
          <a:xfrm>
            <a:off x="0" y="0"/>
            <a:ext cx="9144000" cy="3542452"/>
          </a:xfrm>
          <a:prstGeom prst="rect">
            <a:avLst/>
          </a:prstGeom>
        </p:spPr>
      </p:pic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74A12457-D58B-E1E5-7BE4-BC2352086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804" y="2884929"/>
            <a:ext cx="356518" cy="380516"/>
          </a:xfrm>
          <a:prstGeom prst="rect">
            <a:avLst/>
          </a:prstGeom>
        </p:spPr>
      </p:pic>
      <p:pic>
        <p:nvPicPr>
          <p:cNvPr id="18" name="Image 2" descr="preencoded.png">
            <a:extLst>
              <a:ext uri="{FF2B5EF4-FFF2-40B4-BE49-F238E27FC236}">
                <a16:creationId xmlns:a16="http://schemas.microsoft.com/office/drawing/2014/main" id="{C5734160-4309-5037-5494-7E00A9123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107" y="2130092"/>
            <a:ext cx="356518" cy="385763"/>
          </a:xfrm>
          <a:prstGeom prst="rect">
            <a:avLst/>
          </a:prstGeom>
        </p:spPr>
      </p:pic>
      <p:pic>
        <p:nvPicPr>
          <p:cNvPr id="19" name="Image 3" descr="preencoded.png">
            <a:extLst>
              <a:ext uri="{FF2B5EF4-FFF2-40B4-BE49-F238E27FC236}">
                <a16:creationId xmlns:a16="http://schemas.microsoft.com/office/drawing/2014/main" id="{1CABA332-403A-7FE9-06B0-1B048A8F5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912" y="1372855"/>
            <a:ext cx="356518" cy="380516"/>
          </a:xfrm>
          <a:prstGeom prst="rect">
            <a:avLst/>
          </a:prstGeom>
        </p:spPr>
      </p:pic>
      <p:pic>
        <p:nvPicPr>
          <p:cNvPr id="20" name="Image 4" descr="preencoded.png">
            <a:extLst>
              <a:ext uri="{FF2B5EF4-FFF2-40B4-BE49-F238E27FC236}">
                <a16:creationId xmlns:a16="http://schemas.microsoft.com/office/drawing/2014/main" id="{68D5C36A-E43C-1564-E599-BBAD3E5DB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878" y="148036"/>
            <a:ext cx="1435559" cy="1136638"/>
          </a:xfrm>
          <a:prstGeom prst="rect">
            <a:avLst/>
          </a:prstGeom>
        </p:spPr>
      </p:pic>
      <p:sp>
        <p:nvSpPr>
          <p:cNvPr id="25" name="Text 0">
            <a:extLst>
              <a:ext uri="{FF2B5EF4-FFF2-40B4-BE49-F238E27FC236}">
                <a16:creationId xmlns:a16="http://schemas.microsoft.com/office/drawing/2014/main" id="{0462E648-46EB-44FE-84CC-107205104CC1}"/>
              </a:ext>
            </a:extLst>
          </p:cNvPr>
          <p:cNvSpPr/>
          <p:nvPr/>
        </p:nvSpPr>
        <p:spPr>
          <a:xfrm>
            <a:off x="242196" y="611039"/>
            <a:ext cx="8422481" cy="35707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2812"/>
              </a:lnSpc>
            </a:pPr>
            <a:r>
              <a:rPr lang="pt-BR" sz="3200" b="1" noProof="0">
                <a:solidFill>
                  <a:srgbClr val="0B1A30"/>
                </a:solidFill>
              </a:rPr>
              <a:t>Transparência e Verificabilidade</a:t>
            </a:r>
            <a:endParaRPr lang="pt-BR" sz="3200" noProof="0"/>
          </a:p>
        </p:txBody>
      </p:sp>
      <p:sp>
        <p:nvSpPr>
          <p:cNvPr id="31" name="Text 1">
            <a:extLst>
              <a:ext uri="{FF2B5EF4-FFF2-40B4-BE49-F238E27FC236}">
                <a16:creationId xmlns:a16="http://schemas.microsoft.com/office/drawing/2014/main" id="{5855EEAF-2DE2-281D-EA2E-F9945EE0D7DF}"/>
              </a:ext>
            </a:extLst>
          </p:cNvPr>
          <p:cNvSpPr/>
          <p:nvPr/>
        </p:nvSpPr>
        <p:spPr>
          <a:xfrm>
            <a:off x="396838" y="1303813"/>
            <a:ext cx="2739874" cy="133610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>
              <a:lnSpc>
                <a:spcPts val="2105"/>
              </a:lnSpc>
            </a:pPr>
            <a:r>
              <a:rPr lang="pt-BR" sz="1631" b="1" noProof="0">
                <a:solidFill>
                  <a:srgbClr val="0B1A30"/>
                </a:solidFill>
              </a:rPr>
              <a:t>A verificabilidade exige demonstrar como se chegou à conclusão – não
apenas qual foi.</a:t>
            </a:r>
            <a:endParaRPr lang="pt-BR" sz="1631" noProof="0"/>
          </a:p>
        </p:txBody>
      </p:sp>
      <p:sp>
        <p:nvSpPr>
          <p:cNvPr id="32" name="Text 2">
            <a:extLst>
              <a:ext uri="{FF2B5EF4-FFF2-40B4-BE49-F238E27FC236}">
                <a16:creationId xmlns:a16="http://schemas.microsoft.com/office/drawing/2014/main" id="{796FD99A-6AD9-E7D6-4331-3CB01ADB9A63}"/>
              </a:ext>
            </a:extLst>
          </p:cNvPr>
          <p:cNvSpPr/>
          <p:nvPr/>
        </p:nvSpPr>
        <p:spPr>
          <a:xfrm>
            <a:off x="4635603" y="1363533"/>
            <a:ext cx="3703320" cy="20404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607"/>
              </a:lnSpc>
            </a:pPr>
            <a:r>
              <a:rPr lang="pt-BR" sz="1600" b="1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Política Declarada</a:t>
            </a:r>
            <a:endParaRPr lang="pt-BR" sz="1600" noProof="0"/>
          </a:p>
        </p:txBody>
      </p:sp>
      <p:sp>
        <p:nvSpPr>
          <p:cNvPr id="33" name="Text 3">
            <a:extLst>
              <a:ext uri="{FF2B5EF4-FFF2-40B4-BE49-F238E27FC236}">
                <a16:creationId xmlns:a16="http://schemas.microsoft.com/office/drawing/2014/main" id="{5C9C90F7-905A-DD5D-DCDA-27DCA5EC1E4F}"/>
              </a:ext>
            </a:extLst>
          </p:cNvPr>
          <p:cNvSpPr/>
          <p:nvPr/>
        </p:nvSpPr>
        <p:spPr>
          <a:xfrm>
            <a:off x="4656342" y="2101294"/>
            <a:ext cx="3703320" cy="20404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607"/>
              </a:lnSpc>
            </a:pPr>
            <a:r>
              <a:rPr lang="pt-BR" sz="1600" b="1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Processo Executado</a:t>
            </a:r>
            <a:endParaRPr lang="pt-BR" sz="1600" noProof="0"/>
          </a:p>
        </p:txBody>
      </p:sp>
      <p:sp>
        <p:nvSpPr>
          <p:cNvPr id="34" name="Text 4">
            <a:extLst>
              <a:ext uri="{FF2B5EF4-FFF2-40B4-BE49-F238E27FC236}">
                <a16:creationId xmlns:a16="http://schemas.microsoft.com/office/drawing/2014/main" id="{4010568D-F0EE-4748-03C7-5156DB9CCA9C}"/>
              </a:ext>
            </a:extLst>
          </p:cNvPr>
          <p:cNvSpPr/>
          <p:nvPr/>
        </p:nvSpPr>
        <p:spPr>
          <a:xfrm>
            <a:off x="4656342" y="2868408"/>
            <a:ext cx="3909060" cy="20404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607"/>
              </a:lnSpc>
            </a:pPr>
            <a:r>
              <a:rPr lang="pt-BR" b="1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Evidência Auditável</a:t>
            </a:r>
            <a:endParaRPr lang="pt-BR" noProof="0"/>
          </a:p>
        </p:txBody>
      </p:sp>
      <p:sp>
        <p:nvSpPr>
          <p:cNvPr id="35" name="Text 5">
            <a:extLst>
              <a:ext uri="{FF2B5EF4-FFF2-40B4-BE49-F238E27FC236}">
                <a16:creationId xmlns:a16="http://schemas.microsoft.com/office/drawing/2014/main" id="{24BB0627-6299-D486-B825-445F12657484}"/>
              </a:ext>
            </a:extLst>
          </p:cNvPr>
          <p:cNvSpPr/>
          <p:nvPr/>
        </p:nvSpPr>
        <p:spPr>
          <a:xfrm>
            <a:off x="242196" y="311560"/>
            <a:ext cx="5554980" cy="1401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104"/>
              </a:lnSpc>
            </a:pPr>
            <a:r>
              <a:rPr lang="pt-BR" sz="1600" b="1" noProof="0">
                <a:solidFill>
                  <a:srgbClr val="44546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MÉTRICAS, TRANSPARÊNCIA E SUPERVISÃO</a:t>
            </a:r>
            <a:endParaRPr lang="pt-BR" sz="1600" noProof="0"/>
          </a:p>
        </p:txBody>
      </p:sp>
      <p:sp>
        <p:nvSpPr>
          <p:cNvPr id="36" name="Text 6">
            <a:extLst>
              <a:ext uri="{FF2B5EF4-FFF2-40B4-BE49-F238E27FC236}">
                <a16:creationId xmlns:a16="http://schemas.microsoft.com/office/drawing/2014/main" id="{ADC3D370-83F5-BE5A-332C-0BC002B3DE11}"/>
              </a:ext>
            </a:extLst>
          </p:cNvPr>
          <p:cNvSpPr/>
          <p:nvPr/>
        </p:nvSpPr>
        <p:spPr>
          <a:xfrm>
            <a:off x="396838" y="3787682"/>
            <a:ext cx="1528847" cy="55464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/>
            <a:r>
              <a:rPr lang="pt-BR" sz="1600" b="1" noProof="0">
                <a:solidFill>
                  <a:srgbClr val="28A74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PREVENÇÃO AO
GREENWASHING</a:t>
            </a:r>
            <a:endParaRPr lang="pt-BR" sz="1600" noProof="0"/>
          </a:p>
        </p:txBody>
      </p:sp>
      <p:sp>
        <p:nvSpPr>
          <p:cNvPr id="37" name="Text 7">
            <a:extLst>
              <a:ext uri="{FF2B5EF4-FFF2-40B4-BE49-F238E27FC236}">
                <a16:creationId xmlns:a16="http://schemas.microsoft.com/office/drawing/2014/main" id="{BFDB4CF5-F9EA-66E5-CF6D-5E1093195793}"/>
              </a:ext>
            </a:extLst>
          </p:cNvPr>
          <p:cNvSpPr/>
          <p:nvPr/>
        </p:nvSpPr>
        <p:spPr>
          <a:xfrm>
            <a:off x="4635603" y="1634997"/>
            <a:ext cx="4400550" cy="153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205"/>
              </a:lnSpc>
            </a:pPr>
            <a:r>
              <a:rPr lang="pt-BR" sz="1350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Comprometimento formal e critérios publicados</a:t>
            </a:r>
            <a:endParaRPr lang="pt-BR" sz="1350" noProof="0"/>
          </a:p>
        </p:txBody>
      </p:sp>
      <p:sp>
        <p:nvSpPr>
          <p:cNvPr id="38" name="Text 8">
            <a:extLst>
              <a:ext uri="{FF2B5EF4-FFF2-40B4-BE49-F238E27FC236}">
                <a16:creationId xmlns:a16="http://schemas.microsoft.com/office/drawing/2014/main" id="{003D7BD6-730E-0B56-8FB4-49B6879A5B1E}"/>
              </a:ext>
            </a:extLst>
          </p:cNvPr>
          <p:cNvSpPr/>
          <p:nvPr/>
        </p:nvSpPr>
        <p:spPr>
          <a:xfrm>
            <a:off x="4656342" y="2376160"/>
            <a:ext cx="4400550" cy="153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205"/>
              </a:lnSpc>
            </a:pPr>
            <a:r>
              <a:rPr lang="pt-BR" sz="1350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Diligência, análise e julgamento documentados</a:t>
            </a:r>
            <a:endParaRPr lang="pt-BR" sz="1350" noProof="0"/>
          </a:p>
        </p:txBody>
      </p:sp>
      <p:sp>
        <p:nvSpPr>
          <p:cNvPr id="39" name="Text 9">
            <a:extLst>
              <a:ext uri="{FF2B5EF4-FFF2-40B4-BE49-F238E27FC236}">
                <a16:creationId xmlns:a16="http://schemas.microsoft.com/office/drawing/2014/main" id="{3B0C6ED3-159E-9981-508D-3EE0204B20FC}"/>
              </a:ext>
            </a:extLst>
          </p:cNvPr>
          <p:cNvSpPr/>
          <p:nvPr/>
        </p:nvSpPr>
        <p:spPr>
          <a:xfrm>
            <a:off x="4656342" y="3147014"/>
            <a:ext cx="4400550" cy="16151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272"/>
              </a:lnSpc>
            </a:pPr>
            <a:r>
              <a:rPr lang="pt-BR" sz="1350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Métricas, registros e rastreabilidade</a:t>
            </a:r>
            <a:endParaRPr lang="pt-BR" sz="1350" noProof="0"/>
          </a:p>
        </p:txBody>
      </p:sp>
      <p:sp>
        <p:nvSpPr>
          <p:cNvPr id="40" name="Text 10">
            <a:extLst>
              <a:ext uri="{FF2B5EF4-FFF2-40B4-BE49-F238E27FC236}">
                <a16:creationId xmlns:a16="http://schemas.microsoft.com/office/drawing/2014/main" id="{B58848E4-E3CF-CDA8-1891-B2884D6F2FB8}"/>
              </a:ext>
            </a:extLst>
          </p:cNvPr>
          <p:cNvSpPr/>
          <p:nvPr/>
        </p:nvSpPr>
        <p:spPr>
          <a:xfrm>
            <a:off x="2509707" y="3666695"/>
            <a:ext cx="5043950" cy="88342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noProof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Alinhamento entre política e prática efetiva</a:t>
            </a:r>
            <a:endParaRPr lang="pt-BR" noProof="0">
              <a:solidFill>
                <a:schemeClr val="bg1"/>
              </a:solidFill>
              <a:latin typeface="Montserrat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noProof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Divulgação proporcional ao nível de maturidade dos dados</a:t>
            </a:r>
            <a:endParaRPr lang="pt-BR" noProof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noProof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Alegações ASG com suporte analítico rastreável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noProof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Clareza e comparabilidade ao longo do tempo</a:t>
            </a:r>
            <a:endParaRPr lang="pt-BR" noProof="0">
              <a:solidFill>
                <a:schemeClr val="bg1"/>
              </a:solidFill>
            </a:endParaRPr>
          </a:p>
          <a:p>
            <a:pPr>
              <a:lnSpc>
                <a:spcPts val="1161"/>
              </a:lnSpc>
            </a:pPr>
            <a:endParaRPr lang="pt-BR" noProof="0">
              <a:solidFill>
                <a:schemeClr val="bg1"/>
              </a:solidFill>
            </a:endParaRPr>
          </a:p>
        </p:txBody>
      </p:sp>
      <p:sp>
        <p:nvSpPr>
          <p:cNvPr id="45" name="Text 15">
            <a:extLst>
              <a:ext uri="{FF2B5EF4-FFF2-40B4-BE49-F238E27FC236}">
                <a16:creationId xmlns:a16="http://schemas.microsoft.com/office/drawing/2014/main" id="{90D954EC-CFA6-8A37-D9CD-5911411AEFD8}"/>
              </a:ext>
            </a:extLst>
          </p:cNvPr>
          <p:cNvSpPr/>
          <p:nvPr/>
        </p:nvSpPr>
        <p:spPr>
          <a:xfrm>
            <a:off x="360889" y="2699826"/>
            <a:ext cx="2946797" cy="79987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r>
              <a:rPr lang="pt-BR" sz="1350" noProof="0">
                <a:solidFill>
                  <a:srgbClr val="0B1A3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Consistência entre política declarada, processo executado e evidência auditável.</a:t>
            </a:r>
            <a:endParaRPr lang="pt-BR" sz="1350" noProof="0"/>
          </a:p>
        </p:txBody>
      </p:sp>
    </p:spTree>
    <p:extLst>
      <p:ext uri="{BB962C8B-B14F-4D97-AF65-F5344CB8AC3E}">
        <p14:creationId xmlns:p14="http://schemas.microsoft.com/office/powerpoint/2010/main" val="43849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6B173C60-9F20-80B7-BD75-9C3744A64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A2A31371-6424-E219-1C51-541301D38994}"/>
              </a:ext>
            </a:extLst>
          </p:cNvPr>
          <p:cNvSpPr/>
          <p:nvPr/>
        </p:nvSpPr>
        <p:spPr>
          <a:xfrm>
            <a:off x="357808" y="652481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Evolução Regulatória e Alinhamento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CMN 5.202/2025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Resolução Previc nº 26/2025</a:t>
            </a: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1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CED6EA5A-52A4-7BC0-AFDB-2336ACFEFB7F}"/>
              </a:ext>
            </a:extLst>
          </p:cNvPr>
          <p:cNvSpPr/>
          <p:nvPr/>
        </p:nvSpPr>
        <p:spPr>
          <a:xfrm>
            <a:off x="4853608" y="652481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ASG como Dimensão de Risco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Materialidade • Critérios • Dupla análise</a:t>
            </a:r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7FD3D0CC-5991-223F-5F6B-05677AD38219}"/>
              </a:ext>
            </a:extLst>
          </p:cNvPr>
          <p:cNvSpPr/>
          <p:nvPr/>
        </p:nvSpPr>
        <p:spPr>
          <a:xfrm>
            <a:off x="357808" y="2691018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Métricas e Transparência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Evidência • Supervisão • Verificabilidade</a:t>
            </a: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1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1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80DF3B5C-1C12-B4F0-01FD-305CE4EF54D2}"/>
              </a:ext>
            </a:extLst>
          </p:cNvPr>
          <p:cNvSpPr/>
          <p:nvPr/>
        </p:nvSpPr>
        <p:spPr>
          <a:xfrm>
            <a:off x="4853608" y="2691018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Implementação e Cronograma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Portaria ASG • Plano de ação • Prazos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10A663C3-42D0-FC32-DA07-8AAE9CB9FD5E}"/>
              </a:ext>
            </a:extLst>
          </p:cNvPr>
          <p:cNvSpPr txBox="1"/>
          <p:nvPr/>
        </p:nvSpPr>
        <p:spPr>
          <a:xfrm>
            <a:off x="357808" y="12926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>
                <a:ln>
                  <a:noFill/>
                </a:ln>
                <a:solidFill>
                  <a:srgbClr val="092F47"/>
                </a:solidFill>
                <a:effectLst/>
                <a:uLnTx/>
                <a:uFillTx/>
                <a:latin typeface="Source Sans Pro"/>
                <a:cs typeface="Arial"/>
                <a:sym typeface="Arial"/>
              </a:rPr>
              <a:t>Agenda</a:t>
            </a: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331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61E18767-584B-C7A8-8944-B7F465AC9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C7342503-9D68-E7CF-9D87-26B73B844D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0" r="1951" b="2443"/>
          <a:stretch>
            <a:fillRect/>
          </a:stretch>
        </p:blipFill>
        <p:spPr>
          <a:xfrm>
            <a:off x="0" y="0"/>
            <a:ext cx="9144000" cy="4555207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360A85D2-B462-0C90-7467-1C9CC5FA5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365" y="2142481"/>
            <a:ext cx="585118" cy="540023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1ED5DA5A-ED62-6644-9226-9F075C469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288" y="2200406"/>
            <a:ext cx="603424" cy="560561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6613C788-8762-6638-56F2-1B05421E4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40" y="3548323"/>
            <a:ext cx="1943041" cy="315061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DBB3CE39-58B9-B6C9-3E24-25D6C7E27F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832" y="2231225"/>
            <a:ext cx="685800" cy="565696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72481933-F775-9D93-FE4F-988775A37B2F}"/>
              </a:ext>
            </a:extLst>
          </p:cNvPr>
          <p:cNvSpPr/>
          <p:nvPr/>
        </p:nvSpPr>
        <p:spPr>
          <a:xfrm>
            <a:off x="802940" y="714211"/>
            <a:ext cx="8586788" cy="27257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2146"/>
              </a:lnSpc>
            </a:pPr>
            <a:r>
              <a:rPr lang="pt-BR" sz="2600" b="1" noProof="0">
                <a:solidFill>
                  <a:srgbClr val="0B1A3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Proporcionalidade e Maturidade dos Dados</a:t>
            </a:r>
            <a:endParaRPr lang="pt-BR" sz="2600" noProof="0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A77DD201-7DB0-5670-10B1-CDCBE12E9617}"/>
              </a:ext>
            </a:extLst>
          </p:cNvPr>
          <p:cNvSpPr/>
          <p:nvPr/>
        </p:nvSpPr>
        <p:spPr>
          <a:xfrm>
            <a:off x="423002" y="4052168"/>
            <a:ext cx="7660684" cy="23797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874"/>
              </a:lnSpc>
            </a:pPr>
            <a:r>
              <a:rPr lang="pt-BR" sz="1600" b="1" noProof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→ Proporcionalidade orienta a profundidade — não dispensa a análise</a:t>
            </a:r>
            <a:endParaRPr lang="pt-BR" sz="1600" noProof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63DB8AFD-94D3-7AF9-FFD4-5E86D31B4882}"/>
              </a:ext>
            </a:extLst>
          </p:cNvPr>
          <p:cNvSpPr/>
          <p:nvPr/>
        </p:nvSpPr>
        <p:spPr>
          <a:xfrm>
            <a:off x="802940" y="324428"/>
            <a:ext cx="2340293" cy="17848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406"/>
              </a:lnSpc>
            </a:pPr>
            <a:r>
              <a:rPr lang="pt-BR" sz="2000" b="1" noProof="0">
                <a:solidFill>
                  <a:srgbClr val="28A74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Implementação</a:t>
            </a:r>
            <a:endParaRPr lang="pt-BR" sz="2000" noProof="0"/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D6B6EE55-48F1-C5DD-489C-026EE304E39F}"/>
              </a:ext>
            </a:extLst>
          </p:cNvPr>
          <p:cNvSpPr/>
          <p:nvPr/>
        </p:nvSpPr>
        <p:spPr>
          <a:xfrm>
            <a:off x="482405" y="1796859"/>
            <a:ext cx="2577443" cy="3901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/>
            <a:r>
              <a:rPr lang="pt-BR" sz="1600" b="1" noProof="0">
                <a:solidFill>
                  <a:srgbClr val="21883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Proporcionalidade </a:t>
            </a:r>
          </a:p>
          <a:p>
            <a:pPr algn="ctr"/>
            <a:r>
              <a:rPr lang="pt-BR" sz="1600" b="1" noProof="0">
                <a:solidFill>
                  <a:srgbClr val="21883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Regulatória</a:t>
            </a:r>
            <a:endParaRPr lang="pt-BR" sz="1600" noProof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1EB824EE-0F69-D68B-6365-772234A9A252}"/>
              </a:ext>
            </a:extLst>
          </p:cNvPr>
          <p:cNvSpPr/>
          <p:nvPr/>
        </p:nvSpPr>
        <p:spPr>
          <a:xfrm>
            <a:off x="3542253" y="1927796"/>
            <a:ext cx="1783705" cy="1324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043"/>
              </a:lnSpc>
            </a:pPr>
            <a:r>
              <a:rPr lang="pt-BR" sz="1600" b="1" noProof="0">
                <a:solidFill>
                  <a:srgbClr val="14737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Evolução Progressiva</a:t>
            </a:r>
            <a:endParaRPr lang="pt-BR" sz="1600" noProof="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7069C5FD-F233-5CCB-9537-AC9435423F55}"/>
              </a:ext>
            </a:extLst>
          </p:cNvPr>
          <p:cNvSpPr/>
          <p:nvPr/>
        </p:nvSpPr>
        <p:spPr>
          <a:xfrm>
            <a:off x="6357097" y="1874602"/>
            <a:ext cx="2335655" cy="23797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043"/>
              </a:lnSpc>
            </a:pPr>
            <a:r>
              <a:rPr lang="pt-BR" sz="1600" b="1" noProof="0">
                <a:solidFill>
                  <a:srgbClr val="B37912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Sem Dispensa de Análise</a:t>
            </a:r>
            <a:endParaRPr lang="pt-BR" sz="1600" noProof="0"/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E2F75A48-5A33-64DA-6E06-C02E00EE1188}"/>
              </a:ext>
            </a:extLst>
          </p:cNvPr>
          <p:cNvSpPr/>
          <p:nvPr/>
        </p:nvSpPr>
        <p:spPr>
          <a:xfrm>
            <a:off x="6255849" y="2812728"/>
            <a:ext cx="2538152" cy="83403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642"/>
              </a:lnSpc>
            </a:pPr>
            <a:r>
              <a:rPr lang="pt-BR" noProof="0">
                <a:solidFill>
                  <a:srgbClr val="0B1A3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Limitação de dados não
elimina a obrigação de
avaliar – ajusta o nível de
profundidade exigido</a:t>
            </a:r>
            <a:endParaRPr lang="pt-BR" noProof="0"/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9AB04475-B08A-4B0D-3E81-FF0D4947408B}"/>
              </a:ext>
            </a:extLst>
          </p:cNvPr>
          <p:cNvSpPr/>
          <p:nvPr/>
        </p:nvSpPr>
        <p:spPr>
          <a:xfrm>
            <a:off x="565312" y="2826915"/>
            <a:ext cx="2322840" cy="65532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720"/>
              </a:lnSpc>
            </a:pPr>
            <a:r>
              <a:rPr lang="pt-BR" noProof="0">
                <a:solidFill>
                  <a:srgbClr val="0B1A3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 profundidade da análise
ASG é calibrada conforme a
segmentação da entidade</a:t>
            </a:r>
            <a:endParaRPr lang="pt-BR" noProof="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5B2FAB8A-0D43-5259-F653-544D17444A3A}"/>
              </a:ext>
            </a:extLst>
          </p:cNvPr>
          <p:cNvSpPr/>
          <p:nvPr/>
        </p:nvSpPr>
        <p:spPr>
          <a:xfrm>
            <a:off x="3302924" y="2852750"/>
            <a:ext cx="2538152" cy="65532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720"/>
              </a:lnSpc>
            </a:pPr>
            <a:r>
              <a:rPr lang="pt-BR" noProof="0">
                <a:solidFill>
                  <a:srgbClr val="0B1A3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práticas sem imposição de
modelo único ou cobrança
de resultado imediato</a:t>
            </a:r>
            <a:endParaRPr lang="pt-BR" noProof="0"/>
          </a:p>
        </p:txBody>
      </p:sp>
      <p:sp>
        <p:nvSpPr>
          <p:cNvPr id="16" name="Retângulo: Cantos Superiores Arredondados 15">
            <a:extLst>
              <a:ext uri="{FF2B5EF4-FFF2-40B4-BE49-F238E27FC236}">
                <a16:creationId xmlns:a16="http://schemas.microsoft.com/office/drawing/2014/main" id="{AE3ADBAC-3D39-E45F-59A3-6207B20B0D63}"/>
              </a:ext>
            </a:extLst>
          </p:cNvPr>
          <p:cNvSpPr/>
          <p:nvPr/>
        </p:nvSpPr>
        <p:spPr>
          <a:xfrm rot="5400000">
            <a:off x="147276" y="504522"/>
            <a:ext cx="408574" cy="482049"/>
          </a:xfrm>
          <a:prstGeom prst="round2Same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600" noProof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067859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F6873684-4FAB-4612-C6E1-AA7BD01315A8}"/>
              </a:ext>
            </a:extLst>
          </p:cNvPr>
          <p:cNvSpPr/>
          <p:nvPr/>
        </p:nvSpPr>
        <p:spPr>
          <a:xfrm>
            <a:off x="357808" y="652481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  <a:p>
            <a:r>
              <a:rPr lang="pt-BR" sz="2000" b="1" noProof="0">
                <a:solidFill>
                  <a:schemeClr val="tx2"/>
                </a:solidFill>
              </a:rPr>
              <a:t>Evolução Regulatória</a:t>
            </a:r>
          </a:p>
          <a:p>
            <a:r>
              <a:rPr lang="pt-BR" noProof="0">
                <a:solidFill>
                  <a:srgbClr val="0B1A3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CMN 5.202/2025 </a:t>
            </a:r>
          </a:p>
          <a:p>
            <a:r>
              <a:rPr lang="pt-BR" noProof="0">
                <a:solidFill>
                  <a:srgbClr val="0B1A3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Resolução Previc nº 26/2025</a:t>
            </a:r>
            <a:endParaRPr lang="pt-BR" noProof="0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9451DFA4-668A-95D9-072A-36E6E894420D}"/>
              </a:ext>
            </a:extLst>
          </p:cNvPr>
          <p:cNvSpPr/>
          <p:nvPr/>
        </p:nvSpPr>
        <p:spPr>
          <a:xfrm>
            <a:off x="4853608" y="652481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  <a:p>
            <a:r>
              <a:rPr lang="pt-BR" sz="2000" b="1" noProof="0">
                <a:solidFill>
                  <a:schemeClr val="tx2"/>
                </a:solidFill>
              </a:rPr>
              <a:t>ASG como Dimensão de Risco</a:t>
            </a:r>
          </a:p>
          <a:p>
            <a:r>
              <a:rPr lang="pt-BR" noProof="0">
                <a:solidFill>
                  <a:srgbClr val="0B1A3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Materialidade • Critérios • Dupla análise</a:t>
            </a:r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065C211D-BE0A-C9BE-54F7-02FF123A42AB}"/>
              </a:ext>
            </a:extLst>
          </p:cNvPr>
          <p:cNvSpPr/>
          <p:nvPr/>
        </p:nvSpPr>
        <p:spPr>
          <a:xfrm>
            <a:off x="357808" y="2691018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  <a:p>
            <a:r>
              <a:rPr lang="pt-BR" sz="2000" b="1" noProof="0">
                <a:solidFill>
                  <a:schemeClr val="tx2"/>
                </a:solidFill>
              </a:rPr>
              <a:t>Métricas e Transparência</a:t>
            </a:r>
          </a:p>
          <a:p>
            <a:r>
              <a:rPr lang="pt-BR" noProof="0">
                <a:solidFill>
                  <a:srgbClr val="0B1A3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Evidência • Supervisão • Verificabilidade</a:t>
            </a:r>
            <a:endParaRPr lang="pt-BR" noProof="0"/>
          </a:p>
          <a:p>
            <a:pPr algn="ctr"/>
            <a:endParaRPr lang="pt-BR" noProof="0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BCA0BDDD-1B05-C7A7-017D-4F1ED66902A2}"/>
              </a:ext>
            </a:extLst>
          </p:cNvPr>
          <p:cNvSpPr/>
          <p:nvPr/>
        </p:nvSpPr>
        <p:spPr>
          <a:xfrm>
            <a:off x="4853608" y="2691018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  <a:p>
            <a:r>
              <a:rPr lang="pt-BR" sz="2000" b="1" noProof="0">
                <a:solidFill>
                  <a:schemeClr val="tx2"/>
                </a:solidFill>
              </a:rPr>
              <a:t>Implementação e Cronograma</a:t>
            </a:r>
          </a:p>
          <a:p>
            <a:r>
              <a:rPr lang="pt-BR" noProof="0">
                <a:solidFill>
                  <a:srgbClr val="0B1A3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Portaria ASG • Plano de ação • Prazos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4B96A88-DC06-AA24-7F0F-645F93233E72}"/>
              </a:ext>
            </a:extLst>
          </p:cNvPr>
          <p:cNvSpPr txBox="1"/>
          <p:nvPr/>
        </p:nvSpPr>
        <p:spPr>
          <a:xfrm>
            <a:off x="357808" y="12926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noProof="0">
                <a:solidFill>
                  <a:srgbClr val="092F47"/>
                </a:solidFill>
                <a:latin typeface="Source Sans Pro"/>
              </a:rPr>
              <a:t>Agenda</a:t>
            </a:r>
            <a:endParaRPr lang="pt-BR" noProof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D41DD010-0ABB-631F-664F-D9DC620CE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0" descr="preencoded.png">
            <a:extLst>
              <a:ext uri="{FF2B5EF4-FFF2-40B4-BE49-F238E27FC236}">
                <a16:creationId xmlns:a16="http://schemas.microsoft.com/office/drawing/2014/main" id="{266C0260-5FA3-132D-B104-61937DC1A1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4" t="3802" r="2491" b="17512"/>
          <a:stretch>
            <a:fillRect/>
          </a:stretch>
        </p:blipFill>
        <p:spPr>
          <a:xfrm>
            <a:off x="0" y="-4881"/>
            <a:ext cx="9144000" cy="4561320"/>
          </a:xfrm>
          <a:prstGeom prst="rect">
            <a:avLst/>
          </a:prstGeom>
        </p:spPr>
      </p:pic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7B451C6A-0F4C-0BC8-C7CC-3773FC93B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221" y="1830188"/>
            <a:ext cx="500400" cy="445591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51044207-D193-A14C-FA0D-114FA5BDB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9" y="1832656"/>
            <a:ext cx="500400" cy="466366"/>
          </a:xfrm>
          <a:prstGeom prst="rect">
            <a:avLst/>
          </a:prstGeom>
        </p:spPr>
      </p:pic>
      <p:pic>
        <p:nvPicPr>
          <p:cNvPr id="4" name="Image 3" descr="preencoded.png">
            <a:extLst>
              <a:ext uri="{FF2B5EF4-FFF2-40B4-BE49-F238E27FC236}">
                <a16:creationId xmlns:a16="http://schemas.microsoft.com/office/drawing/2014/main" id="{B7F2F16E-7263-4D9D-D1CF-4C8E80582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813" y="1794445"/>
            <a:ext cx="500400" cy="469008"/>
          </a:xfrm>
          <a:prstGeom prst="rect">
            <a:avLst/>
          </a:prstGeom>
        </p:spPr>
      </p:pic>
      <p:pic>
        <p:nvPicPr>
          <p:cNvPr id="5" name="Image 4" descr="preencoded.png">
            <a:extLst>
              <a:ext uri="{FF2B5EF4-FFF2-40B4-BE49-F238E27FC236}">
                <a16:creationId xmlns:a16="http://schemas.microsoft.com/office/drawing/2014/main" id="{B48C2FE6-68E0-3E42-560A-8C11561B7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847" y="1789339"/>
            <a:ext cx="500400" cy="466366"/>
          </a:xfrm>
          <a:prstGeom prst="rect">
            <a:avLst/>
          </a:prstGeom>
        </p:spPr>
      </p:pic>
      <p:pic>
        <p:nvPicPr>
          <p:cNvPr id="6" name="Image 5" descr="preencoded.png">
            <a:extLst>
              <a:ext uri="{FF2B5EF4-FFF2-40B4-BE49-F238E27FC236}">
                <a16:creationId xmlns:a16="http://schemas.microsoft.com/office/drawing/2014/main" id="{3339DE18-7895-E655-95DD-61BC45B27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99" y="1814522"/>
            <a:ext cx="504000" cy="470151"/>
          </a:xfrm>
          <a:prstGeom prst="rect">
            <a:avLst/>
          </a:prstGeom>
        </p:spPr>
      </p:pic>
      <p:pic>
        <p:nvPicPr>
          <p:cNvPr id="7" name="Image 6" descr="preencoded.png">
            <a:extLst>
              <a:ext uri="{FF2B5EF4-FFF2-40B4-BE49-F238E27FC236}">
                <a16:creationId xmlns:a16="http://schemas.microsoft.com/office/drawing/2014/main" id="{64FC4607-56C7-C1CC-01DB-E088B56A1D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1718" y="195449"/>
            <a:ext cx="960053" cy="1455539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16F6AD21-BB2D-7D19-DA68-395CDFC9B519}"/>
              </a:ext>
            </a:extLst>
          </p:cNvPr>
          <p:cNvSpPr/>
          <p:nvPr/>
        </p:nvSpPr>
        <p:spPr>
          <a:xfrm>
            <a:off x="478632" y="650081"/>
            <a:ext cx="8665369" cy="29144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2295"/>
              </a:lnSpc>
            </a:pPr>
            <a:r>
              <a:rPr lang="pt-BR" sz="2000" b="1" noProof="0">
                <a:solidFill>
                  <a:srgbClr val="FFFFFF"/>
                </a:solidFill>
              </a:rPr>
              <a:t>Portaria Previc Estrutura de Implementação</a:t>
            </a:r>
            <a:endParaRPr lang="pt-BR" sz="2000" noProof="0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ACB5CAAE-C430-E51D-5087-BB26282339E6}"/>
              </a:ext>
            </a:extLst>
          </p:cNvPr>
          <p:cNvSpPr/>
          <p:nvPr/>
        </p:nvSpPr>
        <p:spPr>
          <a:xfrm>
            <a:off x="728846" y="2350943"/>
            <a:ext cx="392906" cy="30863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2430"/>
              </a:lnSpc>
            </a:pPr>
            <a:r>
              <a:rPr lang="pt-BR" sz="2300" b="1" noProof="0">
                <a:solidFill>
                  <a:srgbClr val="22C14B"/>
                </a:solidFill>
              </a:rPr>
              <a:t>01</a:t>
            </a:r>
            <a:endParaRPr lang="pt-BR" sz="2300" noProof="0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E057C0FF-3FA6-5BC0-682C-939946A432A7}"/>
              </a:ext>
            </a:extLst>
          </p:cNvPr>
          <p:cNvSpPr/>
          <p:nvPr/>
        </p:nvSpPr>
        <p:spPr>
          <a:xfrm>
            <a:off x="2502266" y="2357380"/>
            <a:ext cx="463562" cy="35149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2768"/>
              </a:lnSpc>
            </a:pPr>
            <a:r>
              <a:rPr lang="pt-BR" sz="2300" b="1" noProof="0">
                <a:solidFill>
                  <a:srgbClr val="22C14B"/>
                </a:solidFill>
              </a:rPr>
              <a:t>02</a:t>
            </a:r>
            <a:endParaRPr lang="pt-BR" sz="2300" noProof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E4B14FA3-34A3-7DDB-3434-03118D00E8CB}"/>
              </a:ext>
            </a:extLst>
          </p:cNvPr>
          <p:cNvSpPr/>
          <p:nvPr/>
        </p:nvSpPr>
        <p:spPr>
          <a:xfrm>
            <a:off x="4346442" y="2357380"/>
            <a:ext cx="463562" cy="35149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2768"/>
              </a:lnSpc>
            </a:pPr>
            <a:r>
              <a:rPr lang="pt-BR" sz="2300" b="1" noProof="0">
                <a:solidFill>
                  <a:srgbClr val="22C14B"/>
                </a:solidFill>
              </a:rPr>
              <a:t>03</a:t>
            </a:r>
            <a:endParaRPr lang="pt-BR" sz="2300" noProof="0"/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C2CBA079-A7C8-3A8A-C5B1-17DFD0723774}"/>
              </a:ext>
            </a:extLst>
          </p:cNvPr>
          <p:cNvSpPr/>
          <p:nvPr/>
        </p:nvSpPr>
        <p:spPr>
          <a:xfrm>
            <a:off x="6190618" y="2346495"/>
            <a:ext cx="463562" cy="35149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2768"/>
              </a:lnSpc>
            </a:pPr>
            <a:r>
              <a:rPr lang="pt-BR" sz="2300" b="1" noProof="0">
                <a:solidFill>
                  <a:srgbClr val="22C14B"/>
                </a:solidFill>
              </a:rPr>
              <a:t>04</a:t>
            </a:r>
            <a:endParaRPr lang="pt-BR" sz="2300" noProof="0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680A9984-632F-91C9-8F4E-AB9FEAD7A664}"/>
              </a:ext>
            </a:extLst>
          </p:cNvPr>
          <p:cNvSpPr/>
          <p:nvPr/>
        </p:nvSpPr>
        <p:spPr>
          <a:xfrm>
            <a:off x="7968546" y="2350294"/>
            <a:ext cx="455749" cy="35149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2768"/>
              </a:lnSpc>
            </a:pPr>
            <a:r>
              <a:rPr lang="pt-BR" sz="2300" b="1" noProof="0">
                <a:solidFill>
                  <a:srgbClr val="22C14B"/>
                </a:solidFill>
              </a:rPr>
              <a:t>05</a:t>
            </a:r>
            <a:endParaRPr lang="pt-BR" sz="2300" noProof="0"/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89814954-AB27-27D1-EBD0-19C50E774750}"/>
              </a:ext>
            </a:extLst>
          </p:cNvPr>
          <p:cNvSpPr/>
          <p:nvPr/>
        </p:nvSpPr>
        <p:spPr>
          <a:xfrm>
            <a:off x="205048" y="3108406"/>
            <a:ext cx="1390287" cy="69822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noProof="0">
                <a:solidFill>
                  <a:srgbClr val="06052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Mapeamento da
situação atual da
EFPC</a:t>
            </a:r>
            <a:endParaRPr lang="pt-BR" noProof="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AB2B4C86-4EA7-BACC-25F4-E279537027C5}"/>
              </a:ext>
            </a:extLst>
          </p:cNvPr>
          <p:cNvSpPr/>
          <p:nvPr/>
        </p:nvSpPr>
        <p:spPr>
          <a:xfrm>
            <a:off x="1956245" y="2895301"/>
            <a:ext cx="1555371" cy="111194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noProof="0">
                <a:solidFill>
                  <a:srgbClr val="06052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Identificação dos
fatores ASG relevantes</a:t>
            </a:r>
            <a:endParaRPr lang="pt-BR" noProof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2F31EFB6-6287-DD8B-4A94-81D6427BC8A3}"/>
              </a:ext>
            </a:extLst>
          </p:cNvPr>
          <p:cNvSpPr/>
          <p:nvPr/>
        </p:nvSpPr>
        <p:spPr>
          <a:xfrm>
            <a:off x="3800177" y="2943064"/>
            <a:ext cx="1543812" cy="105080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noProof="0">
                <a:solidFill>
                  <a:srgbClr val="06052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Foco nos aspectos
de maior impacto
sobre risco e retorno</a:t>
            </a:r>
            <a:endParaRPr lang="pt-BR" noProof="0"/>
          </a:p>
        </p:txBody>
      </p:sp>
      <p:sp>
        <p:nvSpPr>
          <p:cNvPr id="17" name="Text 10">
            <a:extLst>
              <a:ext uri="{FF2B5EF4-FFF2-40B4-BE49-F238E27FC236}">
                <a16:creationId xmlns:a16="http://schemas.microsoft.com/office/drawing/2014/main" id="{E674A8A6-DCFC-E274-ABE3-752A7E4606FE}"/>
              </a:ext>
            </a:extLst>
          </p:cNvPr>
          <p:cNvSpPr/>
          <p:nvPr/>
        </p:nvSpPr>
        <p:spPr>
          <a:xfrm>
            <a:off x="5632384" y="2997376"/>
            <a:ext cx="1552784" cy="105080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noProof="0">
                <a:solidFill>
                  <a:srgbClr val="06052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Integração à PI e ao processo decisório</a:t>
            </a:r>
            <a:endParaRPr lang="pt-BR" noProof="0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40376443-1509-E02B-D77B-DCBE2437EA42}"/>
              </a:ext>
            </a:extLst>
          </p:cNvPr>
          <p:cNvSpPr/>
          <p:nvPr/>
        </p:nvSpPr>
        <p:spPr>
          <a:xfrm>
            <a:off x="7464756" y="2997376"/>
            <a:ext cx="1552784" cy="105080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noProof="0">
                <a:solidFill>
                  <a:srgbClr val="06052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Revisão periódica
conforme evolução
do mercado</a:t>
            </a:r>
            <a:endParaRPr lang="pt-BR" noProof="0"/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BC532983-72A5-BF7A-2848-4F83930B290D}"/>
              </a:ext>
            </a:extLst>
          </p:cNvPr>
          <p:cNvSpPr/>
          <p:nvPr/>
        </p:nvSpPr>
        <p:spPr>
          <a:xfrm>
            <a:off x="119271" y="68843"/>
            <a:ext cx="2017850" cy="291443"/>
          </a:xfrm>
          <a:prstGeom prst="rect">
            <a:avLst/>
          </a:prstGeom>
          <a:solidFill>
            <a:srgbClr val="28AE76"/>
          </a:solidFill>
          <a:ln/>
        </p:spPr>
        <p:txBody>
          <a:bodyPr vert="horz" wrap="none" lIns="0" tIns="0" rIns="0" bIns="0" rtlCol="0" anchor="ctr"/>
          <a:lstStyle/>
          <a:p>
            <a:r>
              <a:rPr lang="pt-BR" sz="1600" b="1" noProof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IMPLEMENTAÇÃO</a:t>
            </a:r>
            <a:endParaRPr lang="pt-BR" sz="1600" noProof="0"/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6E9C9DD9-CB6B-0357-C257-4A54AD11B8CE}"/>
              </a:ext>
            </a:extLst>
          </p:cNvPr>
          <p:cNvSpPr/>
          <p:nvPr/>
        </p:nvSpPr>
        <p:spPr>
          <a:xfrm>
            <a:off x="270158" y="2701789"/>
            <a:ext cx="1267569" cy="25321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/>
            <a:r>
              <a:rPr lang="pt-BR" sz="1600" b="1" noProof="0">
                <a:solidFill>
                  <a:srgbClr val="06052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Diagnóstico</a:t>
            </a:r>
            <a:endParaRPr lang="pt-BR" sz="1600" noProof="0"/>
          </a:p>
        </p:txBody>
      </p:sp>
      <p:sp>
        <p:nvSpPr>
          <p:cNvPr id="21" name="Text 14">
            <a:extLst>
              <a:ext uri="{FF2B5EF4-FFF2-40B4-BE49-F238E27FC236}">
                <a16:creationId xmlns:a16="http://schemas.microsoft.com/office/drawing/2014/main" id="{CC9EBEAD-91F5-F270-BB71-5BE9A60C6FC7}"/>
              </a:ext>
            </a:extLst>
          </p:cNvPr>
          <p:cNvSpPr/>
          <p:nvPr/>
        </p:nvSpPr>
        <p:spPr>
          <a:xfrm>
            <a:off x="2137120" y="2776360"/>
            <a:ext cx="1249375" cy="15426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215"/>
              </a:lnSpc>
            </a:pPr>
            <a:r>
              <a:rPr lang="pt-BR" sz="1600" b="1" noProof="0">
                <a:solidFill>
                  <a:srgbClr val="06052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Materialidade</a:t>
            </a:r>
            <a:endParaRPr lang="pt-BR" sz="1600" noProof="0"/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76310BB1-ED78-738E-E48E-6B32B740CA8F}"/>
              </a:ext>
            </a:extLst>
          </p:cNvPr>
          <p:cNvSpPr/>
          <p:nvPr/>
        </p:nvSpPr>
        <p:spPr>
          <a:xfrm>
            <a:off x="4062197" y="2760788"/>
            <a:ext cx="1013631" cy="16207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276"/>
              </a:lnSpc>
            </a:pPr>
            <a:r>
              <a:rPr lang="pt-BR" sz="1600" b="1" noProof="0">
                <a:solidFill>
                  <a:srgbClr val="06052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Priorização</a:t>
            </a:r>
            <a:endParaRPr lang="pt-BR" sz="1600" noProof="0"/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7313FB54-F288-4D8C-7AB6-0E63DF730A32}"/>
              </a:ext>
            </a:extLst>
          </p:cNvPr>
          <p:cNvSpPr/>
          <p:nvPr/>
        </p:nvSpPr>
        <p:spPr>
          <a:xfrm>
            <a:off x="5702837" y="2768546"/>
            <a:ext cx="1422276" cy="16207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276"/>
              </a:lnSpc>
            </a:pPr>
            <a:r>
              <a:rPr lang="pt-BR" sz="1600" b="1" noProof="0">
                <a:solidFill>
                  <a:srgbClr val="06052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Implementação</a:t>
            </a:r>
            <a:endParaRPr lang="pt-BR" sz="1600" noProof="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4B783034-0C55-D5C1-7F67-4A9ABEA3E989}"/>
              </a:ext>
            </a:extLst>
          </p:cNvPr>
          <p:cNvSpPr/>
          <p:nvPr/>
        </p:nvSpPr>
        <p:spPr>
          <a:xfrm>
            <a:off x="7543632" y="2776304"/>
            <a:ext cx="1367247" cy="14655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154"/>
              </a:lnSpc>
            </a:pPr>
            <a:r>
              <a:rPr lang="pt-BR" sz="1600" b="1" noProof="0">
                <a:solidFill>
                  <a:srgbClr val="06052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Monitoramento</a:t>
            </a:r>
            <a:endParaRPr lang="pt-BR" sz="1600" noProof="0"/>
          </a:p>
        </p:txBody>
      </p:sp>
      <p:sp>
        <p:nvSpPr>
          <p:cNvPr id="27" name="Forma em L 26">
            <a:extLst>
              <a:ext uri="{FF2B5EF4-FFF2-40B4-BE49-F238E27FC236}">
                <a16:creationId xmlns:a16="http://schemas.microsoft.com/office/drawing/2014/main" id="{0BDE729B-6507-3CED-8A5F-8F9260D344F4}"/>
              </a:ext>
            </a:extLst>
          </p:cNvPr>
          <p:cNvSpPr/>
          <p:nvPr/>
        </p:nvSpPr>
        <p:spPr>
          <a:xfrm rot="13656204">
            <a:off x="5380186" y="2894297"/>
            <a:ext cx="120736" cy="121406"/>
          </a:xfrm>
          <a:prstGeom prst="corner">
            <a:avLst>
              <a:gd name="adj1" fmla="val 7223"/>
              <a:gd name="adj2" fmla="val 10836"/>
            </a:avLst>
          </a:prstGeom>
          <a:solidFill>
            <a:srgbClr val="439B6A"/>
          </a:solidFill>
          <a:ln>
            <a:solidFill>
              <a:srgbClr val="42A1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86704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CD0995D7-FA1D-169B-A035-842F14DB0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D05BF6AB-D9DE-6C6A-F42C-30BB3500F666}"/>
              </a:ext>
            </a:extLst>
          </p:cNvPr>
          <p:cNvGrpSpPr/>
          <p:nvPr/>
        </p:nvGrpSpPr>
        <p:grpSpPr>
          <a:xfrm>
            <a:off x="0" y="-1"/>
            <a:ext cx="9144000" cy="4562061"/>
            <a:chOff x="0" y="-1"/>
            <a:chExt cx="9144000" cy="456206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49BECEB-5EFB-2933-6A9A-60A3D8966F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0" b="10793"/>
            <a:stretch>
              <a:fillRect/>
            </a:stretch>
          </p:blipFill>
          <p:spPr bwMode="auto">
            <a:xfrm>
              <a:off x="0" y="-1"/>
              <a:ext cx="9144000" cy="4562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24E62535-A2A2-B81C-72F0-6D074DB9AE16}"/>
                </a:ext>
              </a:extLst>
            </p:cNvPr>
            <p:cNvSpPr/>
            <p:nvPr/>
          </p:nvSpPr>
          <p:spPr>
            <a:xfrm>
              <a:off x="7650479" y="129539"/>
              <a:ext cx="1424940" cy="297180"/>
            </a:xfrm>
            <a:prstGeom prst="rect">
              <a:avLst/>
            </a:prstGeom>
            <a:solidFill>
              <a:srgbClr val="0529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01486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BF41745F-25F5-2B81-69C5-0351F584C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A98C0FB5-242C-B494-31E0-279015585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338"/>
            <a:ext cx="914400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tângulo 56">
            <a:extLst>
              <a:ext uri="{FF2B5EF4-FFF2-40B4-BE49-F238E27FC236}">
                <a16:creationId xmlns:a16="http://schemas.microsoft.com/office/drawing/2014/main" id="{DF5D1679-C083-340A-293D-3F39E9DB0A5A}"/>
              </a:ext>
            </a:extLst>
          </p:cNvPr>
          <p:cNvSpPr/>
          <p:nvPr/>
        </p:nvSpPr>
        <p:spPr>
          <a:xfrm>
            <a:off x="-1" y="3118576"/>
            <a:ext cx="9144001" cy="1473302"/>
          </a:xfrm>
          <a:prstGeom prst="rect">
            <a:avLst/>
          </a:prstGeom>
          <a:solidFill>
            <a:srgbClr val="E8EC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AF5AEAAF-5A27-1EE1-4FF2-9384A26A49C3}"/>
              </a:ext>
            </a:extLst>
          </p:cNvPr>
          <p:cNvSpPr/>
          <p:nvPr/>
        </p:nvSpPr>
        <p:spPr>
          <a:xfrm>
            <a:off x="-1" y="0"/>
            <a:ext cx="9144000" cy="1043609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sp>
        <p:nvSpPr>
          <p:cNvPr id="50" name="Text 0">
            <a:extLst>
              <a:ext uri="{FF2B5EF4-FFF2-40B4-BE49-F238E27FC236}">
                <a16:creationId xmlns:a16="http://schemas.microsoft.com/office/drawing/2014/main" id="{434BEDB2-ED97-70F6-8048-4E9D9C5F36FE}"/>
              </a:ext>
            </a:extLst>
          </p:cNvPr>
          <p:cNvSpPr/>
          <p:nvPr/>
        </p:nvSpPr>
        <p:spPr>
          <a:xfrm>
            <a:off x="321988" y="297372"/>
            <a:ext cx="7102427" cy="44886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534"/>
              </a:lnSpc>
              <a:buNone/>
            </a:pPr>
            <a:r>
              <a:rPr lang="pt-BR" sz="2850" b="1" noProof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Prazo e Expectativa Regulatória</a:t>
            </a:r>
            <a:endParaRPr lang="pt-BR" sz="2850" noProof="0"/>
          </a:p>
        </p:txBody>
      </p:sp>
      <p:sp>
        <p:nvSpPr>
          <p:cNvPr id="53" name="Text 7">
            <a:extLst>
              <a:ext uri="{FF2B5EF4-FFF2-40B4-BE49-F238E27FC236}">
                <a16:creationId xmlns:a16="http://schemas.microsoft.com/office/drawing/2014/main" id="{92F619EC-A1AA-E3B3-55C6-F864623AAC3E}"/>
              </a:ext>
            </a:extLst>
          </p:cNvPr>
          <p:cNvSpPr/>
          <p:nvPr/>
        </p:nvSpPr>
        <p:spPr>
          <a:xfrm>
            <a:off x="156210" y="3364334"/>
            <a:ext cx="5730572" cy="1118213"/>
          </a:xfrm>
          <a:prstGeom prst="roundRect">
            <a:avLst/>
          </a:prstGeom>
          <a:solidFill>
            <a:schemeClr val="bg1"/>
          </a:solidFill>
          <a:ln/>
        </p:spPr>
        <p:txBody>
          <a:bodyPr vert="horz" wrap="square" lIns="0" tIns="0" rIns="0" bIns="0" rtlCol="0" anchor="ctr"/>
          <a:lstStyle/>
          <a:p>
            <a:pPr>
              <a:spcAft>
                <a:spcPts val="600"/>
              </a:spcAft>
            </a:pPr>
            <a:r>
              <a:rPr lang="pt-BR" sz="1600" b="1" noProof="0">
                <a:solidFill>
                  <a:srgbClr val="002562"/>
                </a:solidFill>
                <a:latin typeface="Noto Sans KR"/>
                <a:ea typeface="Noto Sans KR"/>
                <a:cs typeface="Noto Sans KR" pitchFamily="34" charset="-120"/>
              </a:rPr>
              <a:t>Expectativa Regulatória</a:t>
            </a:r>
            <a:endParaRPr lang="pt-BR" sz="1600" noProof="0">
              <a:latin typeface="Noto Sans KR"/>
              <a:ea typeface="Noto Sans KR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t-BR" noProof="0">
                <a:solidFill>
                  <a:srgbClr val="002562"/>
                </a:solidFill>
                <a:latin typeface="Noto Sans KR"/>
                <a:ea typeface="Noto Sans KR"/>
                <a:cs typeface="Noto Sans KR" pitchFamily="34" charset="-120"/>
              </a:rPr>
              <a:t>Período de adaptação e estruturação progressiva</a:t>
            </a:r>
          </a:p>
          <a:p>
            <a:pPr>
              <a:spcAft>
                <a:spcPts val="600"/>
              </a:spcAft>
            </a:pPr>
            <a:r>
              <a:rPr lang="pt-BR" noProof="0">
                <a:solidFill>
                  <a:srgbClr val="002562"/>
                </a:solidFill>
                <a:latin typeface="Noto Sans KR"/>
                <a:ea typeface="Noto Sans KR"/>
                <a:cs typeface="Noto Sans KR" pitchFamily="34" charset="-120"/>
              </a:rPr>
              <a:t>Evolução contínua das práticas</a:t>
            </a:r>
          </a:p>
          <a:p>
            <a:pPr>
              <a:spcAft>
                <a:spcPts val="600"/>
              </a:spcAft>
            </a:pPr>
            <a:r>
              <a:rPr lang="pt-BR" noProof="0">
                <a:solidFill>
                  <a:srgbClr val="002562"/>
                </a:solidFill>
                <a:latin typeface="Noto Sans KR"/>
                <a:ea typeface="Noto Sans KR"/>
              </a:rPr>
              <a:t>Melhoria na gestão de riscos</a:t>
            </a:r>
          </a:p>
        </p:txBody>
      </p:sp>
      <p:sp>
        <p:nvSpPr>
          <p:cNvPr id="54" name="Text 8">
            <a:extLst>
              <a:ext uri="{FF2B5EF4-FFF2-40B4-BE49-F238E27FC236}">
                <a16:creationId xmlns:a16="http://schemas.microsoft.com/office/drawing/2014/main" id="{EA4A6F34-0468-56BB-E88D-B87F48B8B8DF}"/>
              </a:ext>
            </a:extLst>
          </p:cNvPr>
          <p:cNvSpPr/>
          <p:nvPr/>
        </p:nvSpPr>
        <p:spPr>
          <a:xfrm>
            <a:off x="156210" y="3881408"/>
            <a:ext cx="5399764" cy="26670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>
              <a:buNone/>
            </a:pPr>
            <a:endParaRPr lang="pt-BR" noProof="0"/>
          </a:p>
        </p:txBody>
      </p:sp>
      <p:sp>
        <p:nvSpPr>
          <p:cNvPr id="56" name="Text 3">
            <a:extLst>
              <a:ext uri="{FF2B5EF4-FFF2-40B4-BE49-F238E27FC236}">
                <a16:creationId xmlns:a16="http://schemas.microsoft.com/office/drawing/2014/main" id="{89938101-7BA1-E527-4AAA-17195350F319}"/>
              </a:ext>
            </a:extLst>
          </p:cNvPr>
          <p:cNvSpPr/>
          <p:nvPr/>
        </p:nvSpPr>
        <p:spPr>
          <a:xfrm>
            <a:off x="6042991" y="3364334"/>
            <a:ext cx="2944799" cy="1118213"/>
          </a:xfrm>
          <a:prstGeom prst="roundRect">
            <a:avLst/>
          </a:prstGeom>
          <a:solidFill>
            <a:srgbClr val="003366"/>
          </a:solidFill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74"/>
              </a:lnSpc>
              <a:buNone/>
            </a:pPr>
            <a:r>
              <a:rPr lang="pt-BR" sz="1350" b="1" noProof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O Plano de Implementação ASG é
a base fundamental para a supervisão
da Previc, Portaria Previc</a:t>
            </a:r>
            <a:endParaRPr lang="pt-BR" sz="1350" noProof="0"/>
          </a:p>
        </p:txBody>
      </p:sp>
    </p:spTree>
    <p:extLst>
      <p:ext uri="{BB962C8B-B14F-4D97-AF65-F5344CB8AC3E}">
        <p14:creationId xmlns:p14="http://schemas.microsoft.com/office/powerpoint/2010/main" val="1294242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BC4F218C-2972-FD43-18B3-A9BD5D4FC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0" descr="preencoded.png">
            <a:extLst>
              <a:ext uri="{FF2B5EF4-FFF2-40B4-BE49-F238E27FC236}">
                <a16:creationId xmlns:a16="http://schemas.microsoft.com/office/drawing/2014/main" id="{D6EEC6B8-8A26-4188-7564-9CD4A22A5D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46" t="14670" r="26022" b="16842"/>
          <a:stretch>
            <a:fillRect/>
          </a:stretch>
        </p:blipFill>
        <p:spPr>
          <a:xfrm>
            <a:off x="0" y="0"/>
            <a:ext cx="9130808" cy="4591344"/>
          </a:xfrm>
          <a:prstGeom prst="rect">
            <a:avLst/>
          </a:prstGeom>
        </p:spPr>
      </p:pic>
      <p:pic>
        <p:nvPicPr>
          <p:cNvPr id="16" name="Image 1" descr="preencoded.png">
            <a:extLst>
              <a:ext uri="{FF2B5EF4-FFF2-40B4-BE49-F238E27FC236}">
                <a16:creationId xmlns:a16="http://schemas.microsoft.com/office/drawing/2014/main" id="{63AECDE2-4C52-6CC8-8D5B-1EE66F2BE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172" y="2833271"/>
            <a:ext cx="432000" cy="462456"/>
          </a:xfrm>
          <a:prstGeom prst="rect">
            <a:avLst/>
          </a:prstGeom>
        </p:spPr>
      </p:pic>
      <p:pic>
        <p:nvPicPr>
          <p:cNvPr id="17" name="Image 2" descr="preencoded.png">
            <a:extLst>
              <a:ext uri="{FF2B5EF4-FFF2-40B4-BE49-F238E27FC236}">
                <a16:creationId xmlns:a16="http://schemas.microsoft.com/office/drawing/2014/main" id="{14A06DD3-5CDC-64E4-5DF9-19F871E42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456" y="2837795"/>
            <a:ext cx="432000" cy="419694"/>
          </a:xfrm>
          <a:prstGeom prst="rect">
            <a:avLst/>
          </a:prstGeom>
        </p:spPr>
      </p:pic>
      <p:pic>
        <p:nvPicPr>
          <p:cNvPr id="18" name="Image 3" descr="preencoded.png">
            <a:extLst>
              <a:ext uri="{FF2B5EF4-FFF2-40B4-BE49-F238E27FC236}">
                <a16:creationId xmlns:a16="http://schemas.microsoft.com/office/drawing/2014/main" id="{BC8F9BA4-DB63-C64D-C946-3284AF92AE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009" y="2833271"/>
            <a:ext cx="432000" cy="428743"/>
          </a:xfrm>
          <a:prstGeom prst="rect">
            <a:avLst/>
          </a:prstGeom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E0A0AB8D-2C79-1857-5511-BEC9CCDF2097}"/>
              </a:ext>
            </a:extLst>
          </p:cNvPr>
          <p:cNvSpPr/>
          <p:nvPr/>
        </p:nvSpPr>
        <p:spPr>
          <a:xfrm>
            <a:off x="442912" y="441537"/>
            <a:ext cx="8701088" cy="36142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2846"/>
              </a:lnSpc>
            </a:pPr>
            <a:r>
              <a:rPr lang="pt-BR" sz="2588" b="1" noProof="0">
                <a:solidFill>
                  <a:srgbClr val="FFFFFF"/>
                </a:solidFill>
              </a:rPr>
              <a:t>ASG Qualifica a Gestão de Risco</a:t>
            </a:r>
            <a:endParaRPr lang="pt-BR" sz="2588" noProof="0"/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D56DA734-A7B0-E46C-10C1-624ED5F59D86}"/>
              </a:ext>
            </a:extLst>
          </p:cNvPr>
          <p:cNvSpPr/>
          <p:nvPr/>
        </p:nvSpPr>
        <p:spPr>
          <a:xfrm>
            <a:off x="475417" y="1166268"/>
            <a:ext cx="4526653" cy="35361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2785"/>
              </a:lnSpc>
            </a:pPr>
            <a:r>
              <a:rPr lang="pt-BR" sz="2531" b="1" noProof="0">
                <a:solidFill>
                  <a:srgbClr val="B0C4DE"/>
                </a:solidFill>
              </a:rPr>
              <a:t>– Não Redefine o Objetivo</a:t>
            </a:r>
            <a:endParaRPr lang="pt-BR" sz="2531" noProof="0"/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B1FB7940-E810-920A-DC68-2DC22CF94AC7}"/>
              </a:ext>
            </a:extLst>
          </p:cNvPr>
          <p:cNvSpPr/>
          <p:nvPr/>
        </p:nvSpPr>
        <p:spPr>
          <a:xfrm>
            <a:off x="475417" y="144102"/>
            <a:ext cx="2451735" cy="21844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720"/>
              </a:lnSpc>
            </a:pPr>
            <a:r>
              <a:rPr lang="pt-BR" sz="1600" b="1" noProof="0">
                <a:solidFill>
                  <a:srgbClr val="32CD3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SÍNTESE FINAL</a:t>
            </a:r>
            <a:endParaRPr lang="pt-BR" sz="1600" noProof="0"/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481907B8-9361-376C-5920-C9624965B7CE}"/>
              </a:ext>
            </a:extLst>
          </p:cNvPr>
          <p:cNvSpPr/>
          <p:nvPr/>
        </p:nvSpPr>
        <p:spPr>
          <a:xfrm>
            <a:off x="442912" y="1541592"/>
            <a:ext cx="6290853" cy="87377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>
              <a:lnSpc>
                <a:spcPts val="1720"/>
              </a:lnSpc>
            </a:pPr>
            <a:r>
              <a:rPr lang="pt-BR" noProof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Aprimora o instrumental de análise para que a entidade identifique, avalie e mitigue riscos que, se ignorados, comprometem a capacidade de pagamento de benefícios no longo prazo.</a:t>
            </a:r>
            <a:endParaRPr lang="pt-BR" noProof="0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03C3D72B-B95B-5595-7C57-92E5C946387D}"/>
              </a:ext>
            </a:extLst>
          </p:cNvPr>
          <p:cNvSpPr/>
          <p:nvPr/>
        </p:nvSpPr>
        <p:spPr>
          <a:xfrm>
            <a:off x="380077" y="3295727"/>
            <a:ext cx="2425148" cy="3257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b="1" noProof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Fundamento Normativo</a:t>
            </a:r>
            <a:endParaRPr lang="pt-BR" noProof="0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0DBCFCC2-6E51-2DDE-2BC7-60709E977A58}"/>
              </a:ext>
            </a:extLst>
          </p:cNvPr>
          <p:cNvSpPr/>
          <p:nvPr/>
        </p:nvSpPr>
        <p:spPr>
          <a:xfrm>
            <a:off x="3280180" y="3310840"/>
            <a:ext cx="2570447" cy="3257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b="1" noProof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Julgamento de Materialidade</a:t>
            </a:r>
            <a:endParaRPr lang="pt-BR" noProof="0"/>
          </a:p>
        </p:txBody>
      </p:sp>
      <p:sp>
        <p:nvSpPr>
          <p:cNvPr id="25" name="Text 6">
            <a:extLst>
              <a:ext uri="{FF2B5EF4-FFF2-40B4-BE49-F238E27FC236}">
                <a16:creationId xmlns:a16="http://schemas.microsoft.com/office/drawing/2014/main" id="{2614BFDD-9BF1-1C77-7B6B-77650F7CE11D}"/>
              </a:ext>
            </a:extLst>
          </p:cNvPr>
          <p:cNvSpPr/>
          <p:nvPr/>
        </p:nvSpPr>
        <p:spPr>
          <a:xfrm>
            <a:off x="6976455" y="3403641"/>
            <a:ext cx="1359434" cy="1628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/>
            <a:r>
              <a:rPr lang="pt-BR" b="1" noProof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Verificabilidade</a:t>
            </a:r>
            <a:endParaRPr lang="pt-BR" noProof="0"/>
          </a:p>
        </p:txBody>
      </p:sp>
      <p:sp>
        <p:nvSpPr>
          <p:cNvPr id="27" name="Text 8">
            <a:extLst>
              <a:ext uri="{FF2B5EF4-FFF2-40B4-BE49-F238E27FC236}">
                <a16:creationId xmlns:a16="http://schemas.microsoft.com/office/drawing/2014/main" id="{222A25F4-5CCC-9FD6-9732-AE67E5A004C5}"/>
              </a:ext>
            </a:extLst>
          </p:cNvPr>
          <p:cNvSpPr/>
          <p:nvPr/>
        </p:nvSpPr>
        <p:spPr>
          <a:xfrm>
            <a:off x="119831" y="3664095"/>
            <a:ext cx="2726919" cy="7429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noProof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CMN 5.202/2025 e Resolução
Previc nº 26/2025 como
ancoras vinculantes</a:t>
            </a:r>
            <a:endParaRPr lang="pt-BR" noProof="0"/>
          </a:p>
        </p:txBody>
      </p:sp>
      <p:sp>
        <p:nvSpPr>
          <p:cNvPr id="28" name="Text 9">
            <a:extLst>
              <a:ext uri="{FF2B5EF4-FFF2-40B4-BE49-F238E27FC236}">
                <a16:creationId xmlns:a16="http://schemas.microsoft.com/office/drawing/2014/main" id="{A074A329-1DE0-BFDB-C520-3FC923A8CF5A}"/>
              </a:ext>
            </a:extLst>
          </p:cNvPr>
          <p:cNvSpPr/>
          <p:nvPr/>
        </p:nvSpPr>
        <p:spPr>
          <a:xfrm>
            <a:off x="3244813" y="3629665"/>
            <a:ext cx="2641179" cy="78271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/>
            <a:r>
              <a:rPr lang="pt-BR" noProof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Critérios estruturados e
proporcionalidade regulatória
como guia</a:t>
            </a:r>
            <a:endParaRPr lang="pt-BR" noProof="0"/>
          </a:p>
        </p:txBody>
      </p:sp>
      <p:sp>
        <p:nvSpPr>
          <p:cNvPr id="29" name="Text 10">
            <a:extLst>
              <a:ext uri="{FF2B5EF4-FFF2-40B4-BE49-F238E27FC236}">
                <a16:creationId xmlns:a16="http://schemas.microsoft.com/office/drawing/2014/main" id="{13DAFA74-C2AE-67C5-3443-88C840C0FDE0}"/>
              </a:ext>
            </a:extLst>
          </p:cNvPr>
          <p:cNvSpPr/>
          <p:nvPr/>
        </p:nvSpPr>
        <p:spPr>
          <a:xfrm>
            <a:off x="6335583" y="3592244"/>
            <a:ext cx="2641178" cy="88665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/>
            <a:r>
              <a:rPr lang="pt-BR" noProof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Documentação, rastreabilidade
e transparência como
compromisso institucional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388179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25815E41-C42C-C73A-424C-E59E6807B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7153593-1279-7A92-BA8A-957DE8A2BE68}"/>
              </a:ext>
            </a:extLst>
          </p:cNvPr>
          <p:cNvSpPr txBox="1"/>
          <p:nvPr/>
        </p:nvSpPr>
        <p:spPr>
          <a:xfrm>
            <a:off x="696836" y="39392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noProof="0">
                <a:solidFill>
                  <a:srgbClr val="092F47"/>
                </a:solidFill>
                <a:latin typeface="Source Sans Pro"/>
              </a:rPr>
              <a:t>Ciclo Normativo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D196A34-29AC-5338-F80C-E37A7EA85572}"/>
              </a:ext>
            </a:extLst>
          </p:cNvPr>
          <p:cNvSpPr txBox="1"/>
          <p:nvPr/>
        </p:nvSpPr>
        <p:spPr>
          <a:xfrm>
            <a:off x="2310149" y="3532310"/>
            <a:ext cx="1113695" cy="430887"/>
          </a:xfrm>
          <a:prstGeom prst="rect">
            <a:avLst/>
          </a:prstGeom>
          <a:solidFill>
            <a:srgbClr val="D5EEF9"/>
          </a:solidFill>
        </p:spPr>
        <p:txBody>
          <a:bodyPr wrap="square" rtlCol="0">
            <a:spAutoFit/>
          </a:bodyPr>
          <a:lstStyle/>
          <a:p>
            <a:r>
              <a:rPr lang="pt-BR" sz="1100" b="1" noProof="0"/>
              <a:t>6. Supervisão</a:t>
            </a:r>
          </a:p>
          <a:p>
            <a:r>
              <a:rPr lang="pt-BR" sz="1100" b="1" noProof="0"/>
              <a:t>Temática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23E1BC7-8A70-EB01-AADB-BE1B96BB3B77}"/>
              </a:ext>
            </a:extLst>
          </p:cNvPr>
          <p:cNvGrpSpPr/>
          <p:nvPr/>
        </p:nvGrpSpPr>
        <p:grpSpPr>
          <a:xfrm>
            <a:off x="999460" y="779720"/>
            <a:ext cx="6413502" cy="3579629"/>
            <a:chOff x="999460" y="779720"/>
            <a:chExt cx="6413502" cy="3579629"/>
          </a:xfrm>
        </p:grpSpPr>
        <p:pic>
          <p:nvPicPr>
            <p:cNvPr id="11" name="Imagem 10" descr="Diagrama&#10;&#10;O conteúdo gerado por IA pode estar incorreto.">
              <a:extLst>
                <a:ext uri="{FF2B5EF4-FFF2-40B4-BE49-F238E27FC236}">
                  <a16:creationId xmlns:a16="http://schemas.microsoft.com/office/drawing/2014/main" id="{C19738E5-CBB1-038C-02A5-DA3C65E98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460" y="779720"/>
              <a:ext cx="6413502" cy="3579629"/>
            </a:xfrm>
            <a:prstGeom prst="rect">
              <a:avLst/>
            </a:prstGeom>
          </p:spPr>
        </p:pic>
        <p:sp>
          <p:nvSpPr>
            <p:cNvPr id="5" name="CaixaDeTexto 3">
              <a:extLst>
                <a:ext uri="{FF2B5EF4-FFF2-40B4-BE49-F238E27FC236}">
                  <a16:creationId xmlns:a16="http://schemas.microsoft.com/office/drawing/2014/main" id="{099150D5-E956-34BF-FB5F-901CF77294BD}"/>
                </a:ext>
              </a:extLst>
            </p:cNvPr>
            <p:cNvSpPr txBox="1"/>
            <p:nvPr/>
          </p:nvSpPr>
          <p:spPr>
            <a:xfrm>
              <a:off x="5685780" y="2323313"/>
              <a:ext cx="1347537" cy="492443"/>
            </a:xfrm>
            <a:prstGeom prst="rect">
              <a:avLst/>
            </a:prstGeom>
            <a:solidFill>
              <a:srgbClr val="D4EAF9"/>
            </a:solidFill>
          </p:spPr>
          <p:txBody>
            <a:bodyPr wrap="square" lIns="91440" tIns="45720" rIns="91440" bIns="45720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pt-BR" sz="600" b="1"/>
                <a:t> </a:t>
              </a:r>
            </a:p>
            <a:p>
              <a:pPr algn="ctr"/>
              <a:r>
                <a:rPr lang="pt-BR" b="1"/>
                <a:t>Plano ASG</a:t>
              </a:r>
            </a:p>
            <a:p>
              <a:pPr algn="ctr"/>
              <a:r>
                <a:rPr lang="pt-BR" sz="600" b="1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137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28330EB-BFE6-BFC9-B4EF-07DFB08C0940}"/>
              </a:ext>
            </a:extLst>
          </p:cNvPr>
          <p:cNvSpPr txBox="1"/>
          <p:nvPr/>
        </p:nvSpPr>
        <p:spPr>
          <a:xfrm>
            <a:off x="349953" y="2453110"/>
            <a:ext cx="4079172" cy="2277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b="1" noProof="0">
                <a:solidFill>
                  <a:srgbClr val="092F47"/>
                </a:solidFill>
                <a:latin typeface="Source Sans Pro" panose="020B0503030403020204" pitchFamily="34" charset="0"/>
              </a:rPr>
              <a:t>Obrigado!</a:t>
            </a:r>
          </a:p>
          <a:p>
            <a:endParaRPr lang="pt-BR" sz="3200" b="1" noProof="0">
              <a:solidFill>
                <a:srgbClr val="092F47"/>
              </a:solidFill>
              <a:latin typeface="Source Sans Pro" panose="020B0503030403020204" pitchFamily="34" charset="0"/>
            </a:endParaRPr>
          </a:p>
          <a:p>
            <a:r>
              <a:rPr lang="pt-BR" sz="1800" noProof="0">
                <a:solidFill>
                  <a:srgbClr val="0E4C73"/>
                </a:solidFill>
                <a:latin typeface="Source Sans Pro"/>
                <a:ea typeface="Source Sans Pro"/>
              </a:rPr>
              <a:t>Alcinei Cardoso Rodrigues</a:t>
            </a:r>
            <a:endParaRPr lang="pt-BR" sz="1800" noProof="0">
              <a:latin typeface="Source Sans Pro"/>
              <a:ea typeface="Source Sans Pro"/>
            </a:endParaRPr>
          </a:p>
          <a:p>
            <a:r>
              <a:rPr lang="pt-BR" noProof="0">
                <a:solidFill>
                  <a:srgbClr val="0E4C73"/>
                </a:solidFill>
                <a:latin typeface="Source Sans Pro" panose="020B0503030403020204" pitchFamily="34" charset="0"/>
                <a:ea typeface="Source Sans Pro"/>
              </a:rPr>
              <a:t>Diretor de Normas da Previc</a:t>
            </a:r>
            <a:endParaRPr lang="pt-BR" noProof="0">
              <a:latin typeface="Source Sans Pro" panose="020B0503030403020204" pitchFamily="34" charset="0"/>
              <a:ea typeface="Source Sans Pro"/>
            </a:endParaRPr>
          </a:p>
          <a:p>
            <a:r>
              <a:rPr lang="pt-BR" noProof="0">
                <a:solidFill>
                  <a:srgbClr val="0E4C73"/>
                </a:solidFill>
                <a:latin typeface="Source Sans Pro"/>
                <a:ea typeface="Source Sans Pro"/>
              </a:rPr>
              <a:t>previc.dinor@previc.gov.br</a:t>
            </a:r>
            <a:endParaRPr lang="pt-BR" noProof="0">
              <a:solidFill>
                <a:srgbClr val="0E4C73"/>
              </a:solidFill>
              <a:latin typeface="Source Sans Pro" panose="020B0503030403020204" pitchFamily="34" charset="0"/>
              <a:ea typeface="Source Sans Pro"/>
            </a:endParaRPr>
          </a:p>
          <a:p>
            <a:endParaRPr lang="pt-BR" sz="3200" b="1" noProof="0">
              <a:solidFill>
                <a:srgbClr val="092F47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6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C94F783A-DC6B-51D8-6EAC-D791A524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57FC7539-FA1A-9938-94FB-7A4474EFFDE5}"/>
              </a:ext>
            </a:extLst>
          </p:cNvPr>
          <p:cNvSpPr/>
          <p:nvPr/>
        </p:nvSpPr>
        <p:spPr>
          <a:xfrm>
            <a:off x="357808" y="652481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  <a:p>
            <a:r>
              <a:rPr lang="pt-BR" sz="2000" b="1" noProof="0">
                <a:solidFill>
                  <a:schemeClr val="tx2"/>
                </a:solidFill>
              </a:rPr>
              <a:t>Evolução Regulatória e Alinhamento</a:t>
            </a:r>
          </a:p>
          <a:p>
            <a:r>
              <a:rPr lang="pt-BR" noProof="0">
                <a:solidFill>
                  <a:srgbClr val="0B1A3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CMN 5.202/2025 </a:t>
            </a:r>
          </a:p>
          <a:p>
            <a:r>
              <a:rPr lang="pt-BR" noProof="0">
                <a:solidFill>
                  <a:srgbClr val="0B1A3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Resolução Previc nº 26/2025</a:t>
            </a:r>
            <a:endParaRPr lang="pt-BR" noProof="0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58985354-982D-1137-919E-E2F5F8FADFC1}"/>
              </a:ext>
            </a:extLst>
          </p:cNvPr>
          <p:cNvSpPr/>
          <p:nvPr/>
        </p:nvSpPr>
        <p:spPr>
          <a:xfrm>
            <a:off x="4853608" y="652481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noProof="0">
                <a:solidFill>
                  <a:schemeClr val="tx2">
                    <a:alpha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  <a:p>
            <a:r>
              <a:rPr lang="pt-BR" sz="2000" b="1" noProof="0">
                <a:solidFill>
                  <a:schemeClr val="tx2">
                    <a:alpha val="10000"/>
                  </a:schemeClr>
                </a:solidFill>
              </a:rPr>
              <a:t>ASG como Dimensão de Risco</a:t>
            </a:r>
          </a:p>
          <a:p>
            <a:r>
              <a:rPr lang="pt-BR" noProof="0">
                <a:solidFill>
                  <a:srgbClr val="0B1A30">
                    <a:alpha val="10000"/>
                  </a:srgb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Materialidade • Critérios • Dupla análise</a:t>
            </a:r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58800B07-36C7-3F1A-82F4-2FF3E2999FAA}"/>
              </a:ext>
            </a:extLst>
          </p:cNvPr>
          <p:cNvSpPr/>
          <p:nvPr/>
        </p:nvSpPr>
        <p:spPr>
          <a:xfrm>
            <a:off x="357808" y="2691018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noProof="0">
                <a:solidFill>
                  <a:schemeClr val="tx2">
                    <a:alpha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  <a:p>
            <a:r>
              <a:rPr lang="pt-BR" sz="2000" b="1" noProof="0">
                <a:solidFill>
                  <a:schemeClr val="tx2">
                    <a:alpha val="10000"/>
                  </a:schemeClr>
                </a:solidFill>
              </a:rPr>
              <a:t>Métricas e Transparência</a:t>
            </a:r>
          </a:p>
          <a:p>
            <a:r>
              <a:rPr lang="pt-BR" noProof="0">
                <a:solidFill>
                  <a:srgbClr val="0B1A30">
                    <a:alpha val="10000"/>
                  </a:srgb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Evidência • Supervisão • Verificabilidade</a:t>
            </a:r>
            <a:endParaRPr lang="pt-BR" noProof="0">
              <a:solidFill>
                <a:schemeClr val="lt1">
                  <a:alpha val="10000"/>
                </a:schemeClr>
              </a:solidFill>
            </a:endParaRPr>
          </a:p>
          <a:p>
            <a:pPr algn="ctr"/>
            <a:endParaRPr lang="pt-BR" noProof="0">
              <a:solidFill>
                <a:schemeClr val="lt1">
                  <a:alpha val="10000"/>
                </a:schemeClr>
              </a:solidFill>
            </a:endParaRP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F6B77807-515E-E91A-82FE-25C0B6E21377}"/>
              </a:ext>
            </a:extLst>
          </p:cNvPr>
          <p:cNvSpPr/>
          <p:nvPr/>
        </p:nvSpPr>
        <p:spPr>
          <a:xfrm>
            <a:off x="4853608" y="2691018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noProof="0">
                <a:solidFill>
                  <a:schemeClr val="tx2">
                    <a:alpha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  <a:p>
            <a:r>
              <a:rPr lang="pt-BR" sz="2000" b="1" noProof="0">
                <a:solidFill>
                  <a:schemeClr val="tx2">
                    <a:alpha val="10000"/>
                  </a:schemeClr>
                </a:solidFill>
              </a:rPr>
              <a:t>Implementação e Cronograma</a:t>
            </a:r>
          </a:p>
          <a:p>
            <a:r>
              <a:rPr lang="pt-BR" noProof="0">
                <a:solidFill>
                  <a:srgbClr val="0B1A30">
                    <a:alpha val="10000"/>
                  </a:srgb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Portaria ASG • Plano de ação • Prazos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7F41CFD6-6DCD-708F-E8B5-0D1351B15D32}"/>
              </a:ext>
            </a:extLst>
          </p:cNvPr>
          <p:cNvSpPr txBox="1"/>
          <p:nvPr/>
        </p:nvSpPr>
        <p:spPr>
          <a:xfrm>
            <a:off x="357808" y="12926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noProof="0">
                <a:solidFill>
                  <a:srgbClr val="092F47"/>
                </a:solidFill>
                <a:latin typeface="Source Sans Pro"/>
              </a:rPr>
              <a:t>Agenda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819633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E1306E8C-3DAB-BCA1-9519-3BE2DAC32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42F2397-7A80-2C9C-85DC-3279419FE39B}"/>
              </a:ext>
            </a:extLst>
          </p:cNvPr>
          <p:cNvSpPr txBox="1"/>
          <p:nvPr/>
        </p:nvSpPr>
        <p:spPr>
          <a:xfrm>
            <a:off x="0" y="0"/>
            <a:ext cx="9144000" cy="648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>
                <a:solidFill>
                  <a:srgbClr val="092F47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pt-BR" noProof="0">
                <a:solidFill>
                  <a:schemeClr val="bg1"/>
                </a:solidFill>
              </a:rPr>
              <a:t>	Evolução Regulatória e Alinhamento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BDDD9D36-4AE5-4EAB-4957-29C94F48E9A9}"/>
              </a:ext>
            </a:extLst>
          </p:cNvPr>
          <p:cNvSpPr/>
          <p:nvPr/>
        </p:nvSpPr>
        <p:spPr>
          <a:xfrm rot="5400000">
            <a:off x="36737" y="82975"/>
            <a:ext cx="408574" cy="482049"/>
          </a:xfrm>
          <a:prstGeom prst="round2Same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600" noProof="0"/>
              <a:t>01</a:t>
            </a:r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78A66CB3-E71D-A179-B95E-ECD986858B5D}"/>
              </a:ext>
            </a:extLst>
          </p:cNvPr>
          <p:cNvSpPr/>
          <p:nvPr/>
        </p:nvSpPr>
        <p:spPr>
          <a:xfrm>
            <a:off x="6259182" y="1012515"/>
            <a:ext cx="2241000" cy="1000125"/>
          </a:xfrm>
          <a:prstGeom prst="roundRect">
            <a:avLst>
              <a:gd name="adj" fmla="val 10599"/>
            </a:avLst>
          </a:prstGeom>
          <a:solidFill>
            <a:srgbClr val="587A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 noProof="0"/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75771B44-63B5-32F3-B8C2-E717EF53436C}"/>
              </a:ext>
            </a:extLst>
          </p:cNvPr>
          <p:cNvSpPr/>
          <p:nvPr/>
        </p:nvSpPr>
        <p:spPr>
          <a:xfrm>
            <a:off x="6182773" y="950119"/>
            <a:ext cx="2383618" cy="3271838"/>
          </a:xfrm>
          <a:prstGeom prst="roundRect">
            <a:avLst>
              <a:gd name="adj" fmla="val 6353"/>
            </a:avLst>
          </a:prstGeom>
          <a:noFill/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 noProof="0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88D9C1E9-8577-0EBA-D2C0-BEABEAC72FAF}"/>
              </a:ext>
            </a:extLst>
          </p:cNvPr>
          <p:cNvSpPr/>
          <p:nvPr/>
        </p:nvSpPr>
        <p:spPr>
          <a:xfrm>
            <a:off x="3385935" y="1014357"/>
            <a:ext cx="2241000" cy="1000125"/>
          </a:xfrm>
          <a:prstGeom prst="roundRect">
            <a:avLst>
              <a:gd name="adj" fmla="val 10599"/>
            </a:avLst>
          </a:prstGeom>
          <a:solidFill>
            <a:srgbClr val="01AF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 noProof="0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7940145E-2B43-9DDE-DDD3-8AF17010C90A}"/>
              </a:ext>
            </a:extLst>
          </p:cNvPr>
          <p:cNvSpPr/>
          <p:nvPr/>
        </p:nvSpPr>
        <p:spPr>
          <a:xfrm>
            <a:off x="3317271" y="946323"/>
            <a:ext cx="2383618" cy="3271838"/>
          </a:xfrm>
          <a:prstGeom prst="roundRect">
            <a:avLst>
              <a:gd name="adj" fmla="val 6353"/>
            </a:avLst>
          </a:prstGeom>
          <a:noFill/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 noProof="0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E78BE202-1F88-73CA-1929-FC751CA116F2}"/>
              </a:ext>
            </a:extLst>
          </p:cNvPr>
          <p:cNvSpPr/>
          <p:nvPr/>
        </p:nvSpPr>
        <p:spPr>
          <a:xfrm>
            <a:off x="531508" y="1014357"/>
            <a:ext cx="2241000" cy="1000125"/>
          </a:xfrm>
          <a:prstGeom prst="roundRect">
            <a:avLst>
              <a:gd name="adj" fmla="val 10599"/>
            </a:avLst>
          </a:prstGeom>
          <a:solidFill>
            <a:srgbClr val="102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 noProof="0"/>
          </a:p>
        </p:txBody>
      </p:sp>
      <p:pic>
        <p:nvPicPr>
          <p:cNvPr id="55" name="Image 1" descr="preencoded.png">
            <a:extLst>
              <a:ext uri="{FF2B5EF4-FFF2-40B4-BE49-F238E27FC236}">
                <a16:creationId xmlns:a16="http://schemas.microsoft.com/office/drawing/2014/main" id="{B1734351-1FA5-9622-0F62-3E9D7DA7F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379" y="1188095"/>
            <a:ext cx="429741" cy="406301"/>
          </a:xfrm>
          <a:prstGeom prst="rect">
            <a:avLst/>
          </a:prstGeom>
        </p:spPr>
      </p:pic>
      <p:pic>
        <p:nvPicPr>
          <p:cNvPr id="56" name="Image 2" descr="preencoded.png">
            <a:extLst>
              <a:ext uri="{FF2B5EF4-FFF2-40B4-BE49-F238E27FC236}">
                <a16:creationId xmlns:a16="http://schemas.microsoft.com/office/drawing/2014/main" id="{88653E68-17F8-910D-D276-90F2360FF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968" y="1197187"/>
            <a:ext cx="393130" cy="406301"/>
          </a:xfrm>
          <a:prstGeom prst="rect">
            <a:avLst/>
          </a:prstGeom>
        </p:spPr>
      </p:pic>
      <p:pic>
        <p:nvPicPr>
          <p:cNvPr id="57" name="Image 3" descr="preencoded.png">
            <a:extLst>
              <a:ext uri="{FF2B5EF4-FFF2-40B4-BE49-F238E27FC236}">
                <a16:creationId xmlns:a16="http://schemas.microsoft.com/office/drawing/2014/main" id="{01CD910A-6EF9-665D-42F9-B26B6F06A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289" y="1188095"/>
            <a:ext cx="338324" cy="406301"/>
          </a:xfrm>
          <a:prstGeom prst="rect">
            <a:avLst/>
          </a:prstGeom>
        </p:spPr>
      </p:pic>
      <p:sp>
        <p:nvSpPr>
          <p:cNvPr id="58" name="Text 1">
            <a:extLst>
              <a:ext uri="{FF2B5EF4-FFF2-40B4-BE49-F238E27FC236}">
                <a16:creationId xmlns:a16="http://schemas.microsoft.com/office/drawing/2014/main" id="{4AF7349A-3F9C-C478-3A2A-B0DDEC282C1B}"/>
              </a:ext>
            </a:extLst>
          </p:cNvPr>
          <p:cNvSpPr/>
          <p:nvPr/>
        </p:nvSpPr>
        <p:spPr>
          <a:xfrm>
            <a:off x="817517" y="1652495"/>
            <a:ext cx="1665833" cy="1886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486"/>
              </a:lnSpc>
            </a:pPr>
            <a:r>
              <a:rPr lang="pt-BR" sz="1200" noProof="0">
                <a:solidFill>
                  <a:srgbClr val="FFFFFF"/>
                </a:solidFill>
              </a:rPr>
              <a:t>CMN nº 5.202/2025</a:t>
            </a:r>
            <a:endParaRPr lang="pt-BR" sz="1200" noProof="0"/>
          </a:p>
        </p:txBody>
      </p:sp>
      <p:sp>
        <p:nvSpPr>
          <p:cNvPr id="59" name="Text 2">
            <a:extLst>
              <a:ext uri="{FF2B5EF4-FFF2-40B4-BE49-F238E27FC236}">
                <a16:creationId xmlns:a16="http://schemas.microsoft.com/office/drawing/2014/main" id="{0C7EA519-3202-9015-16C1-E78B16C0EFDF}"/>
              </a:ext>
            </a:extLst>
          </p:cNvPr>
          <p:cNvSpPr/>
          <p:nvPr/>
        </p:nvSpPr>
        <p:spPr>
          <a:xfrm>
            <a:off x="3370418" y="1662430"/>
            <a:ext cx="2168798" cy="1687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329"/>
              </a:lnSpc>
            </a:pPr>
            <a:r>
              <a:rPr lang="pt-BR" sz="1200" noProof="0">
                <a:solidFill>
                  <a:srgbClr val="FFFFFF"/>
                </a:solidFill>
              </a:rPr>
              <a:t>Resolução Previc nº 26/2025</a:t>
            </a:r>
            <a:endParaRPr lang="pt-BR" sz="1200" noProof="0"/>
          </a:p>
        </p:txBody>
      </p:sp>
      <p:sp>
        <p:nvSpPr>
          <p:cNvPr id="60" name="Text 3">
            <a:extLst>
              <a:ext uri="{FF2B5EF4-FFF2-40B4-BE49-F238E27FC236}">
                <a16:creationId xmlns:a16="http://schemas.microsoft.com/office/drawing/2014/main" id="{DEE71433-C329-C734-4C7B-988E48C91E59}"/>
              </a:ext>
            </a:extLst>
          </p:cNvPr>
          <p:cNvSpPr/>
          <p:nvPr/>
        </p:nvSpPr>
        <p:spPr>
          <a:xfrm>
            <a:off x="6745932" y="1650916"/>
            <a:ext cx="1257300" cy="1886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486"/>
              </a:lnSpc>
            </a:pPr>
            <a:r>
              <a:rPr lang="pt-BR" sz="1200" noProof="0">
                <a:solidFill>
                  <a:srgbClr val="FFFFFF"/>
                </a:solidFill>
              </a:rPr>
              <a:t>Convergências</a:t>
            </a:r>
            <a:endParaRPr lang="pt-BR" sz="1200" noProof="0"/>
          </a:p>
        </p:txBody>
      </p:sp>
      <p:sp>
        <p:nvSpPr>
          <p:cNvPr id="61" name="Text 4">
            <a:extLst>
              <a:ext uri="{FF2B5EF4-FFF2-40B4-BE49-F238E27FC236}">
                <a16:creationId xmlns:a16="http://schemas.microsoft.com/office/drawing/2014/main" id="{094B9309-E03A-95AD-1974-C0795B52A656}"/>
              </a:ext>
            </a:extLst>
          </p:cNvPr>
          <p:cNvSpPr/>
          <p:nvPr/>
        </p:nvSpPr>
        <p:spPr>
          <a:xfrm>
            <a:off x="923665" y="2100263"/>
            <a:ext cx="1681572" cy="38710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524"/>
              </a:lnSpc>
            </a:pPr>
            <a:r>
              <a:rPr lang="pt-BR" sz="1181" b="1" noProof="0">
                <a:solidFill>
                  <a:srgbClr val="0B1A30"/>
                </a:solidFill>
              </a:rPr>
              <a:t>Topo da Pirâmide
Normativa</a:t>
            </a:r>
            <a:endParaRPr lang="pt-BR" sz="1181" b="1" noProof="0"/>
          </a:p>
        </p:txBody>
      </p:sp>
      <p:sp>
        <p:nvSpPr>
          <p:cNvPr id="62" name="Text 5">
            <a:extLst>
              <a:ext uri="{FF2B5EF4-FFF2-40B4-BE49-F238E27FC236}">
                <a16:creationId xmlns:a16="http://schemas.microsoft.com/office/drawing/2014/main" id="{975FB542-4CCA-0CF4-FDDE-A0F9E70FC625}"/>
              </a:ext>
            </a:extLst>
          </p:cNvPr>
          <p:cNvSpPr/>
          <p:nvPr/>
        </p:nvSpPr>
        <p:spPr>
          <a:xfrm>
            <a:off x="3565811" y="2100263"/>
            <a:ext cx="1799444" cy="38710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524"/>
              </a:lnSpc>
            </a:pPr>
            <a:r>
              <a:rPr lang="pt-BR" sz="1181" b="1" noProof="0">
                <a:solidFill>
                  <a:srgbClr val="0B1A30"/>
                </a:solidFill>
              </a:rPr>
              <a:t>Operacionalização
Infralegal</a:t>
            </a:r>
            <a:endParaRPr lang="pt-BR" sz="1181" b="1" noProof="0"/>
          </a:p>
        </p:txBody>
      </p:sp>
      <p:sp>
        <p:nvSpPr>
          <p:cNvPr id="63" name="Text 6">
            <a:extLst>
              <a:ext uri="{FF2B5EF4-FFF2-40B4-BE49-F238E27FC236}">
                <a16:creationId xmlns:a16="http://schemas.microsoft.com/office/drawing/2014/main" id="{F63E5264-4F36-F97A-DD60-C6B39DE56AEE}"/>
              </a:ext>
            </a:extLst>
          </p:cNvPr>
          <p:cNvSpPr/>
          <p:nvPr/>
        </p:nvSpPr>
        <p:spPr>
          <a:xfrm>
            <a:off x="6616452" y="2100263"/>
            <a:ext cx="1540148" cy="38710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524"/>
              </a:lnSpc>
            </a:pPr>
            <a:r>
              <a:rPr lang="pt-BR" sz="1181" b="1" noProof="0">
                <a:solidFill>
                  <a:srgbClr val="0B1A30"/>
                </a:solidFill>
              </a:rPr>
              <a:t>Alinhamento ao
Mercado</a:t>
            </a:r>
            <a:endParaRPr lang="pt-BR" sz="1181" b="1" noProof="0"/>
          </a:p>
        </p:txBody>
      </p:sp>
      <p:sp>
        <p:nvSpPr>
          <p:cNvPr id="64" name="Text 8">
            <a:extLst>
              <a:ext uri="{FF2B5EF4-FFF2-40B4-BE49-F238E27FC236}">
                <a16:creationId xmlns:a16="http://schemas.microsoft.com/office/drawing/2014/main" id="{EB88D4E8-D5C4-20E3-F857-B497AAA1BC2E}"/>
              </a:ext>
            </a:extLst>
          </p:cNvPr>
          <p:cNvSpPr/>
          <p:nvPr/>
        </p:nvSpPr>
        <p:spPr>
          <a:xfrm>
            <a:off x="531507" y="2610716"/>
            <a:ext cx="2240999" cy="55286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>
              <a:lnSpc>
                <a:spcPts val="1451"/>
              </a:lnSpc>
            </a:pPr>
            <a:r>
              <a:rPr lang="pt-BR" sz="1125" noProof="0">
                <a:solidFill>
                  <a:srgbClr val="0B1A30"/>
                </a:solidFill>
              </a:rPr>
              <a:t>→ Eleva a observância de aspectos ASG na gestão e portfólios das EFPC.</a:t>
            </a:r>
            <a:endParaRPr lang="pt-BR" sz="1125" noProof="0"/>
          </a:p>
        </p:txBody>
      </p:sp>
      <p:sp>
        <p:nvSpPr>
          <p:cNvPr id="65" name="Text 9">
            <a:extLst>
              <a:ext uri="{FF2B5EF4-FFF2-40B4-BE49-F238E27FC236}">
                <a16:creationId xmlns:a16="http://schemas.microsoft.com/office/drawing/2014/main" id="{7A90305F-9304-6E35-13C4-BFE7F9EDD991}"/>
              </a:ext>
            </a:extLst>
          </p:cNvPr>
          <p:cNvSpPr/>
          <p:nvPr/>
        </p:nvSpPr>
        <p:spPr>
          <a:xfrm>
            <a:off x="663246" y="3217935"/>
            <a:ext cx="202500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>
              <a:lnSpc>
                <a:spcPts val="1350"/>
              </a:lnSpc>
            </a:pPr>
            <a:r>
              <a:rPr lang="pt-BR" sz="1125" noProof="0">
                <a:solidFill>
                  <a:srgbClr val="0B1A30"/>
                </a:solidFill>
              </a:rPr>
              <a:t>→ Maior rigor na motivação das decisões.</a:t>
            </a:r>
            <a:endParaRPr lang="pt-BR" sz="1125" noProof="0"/>
          </a:p>
        </p:txBody>
      </p:sp>
      <p:sp>
        <p:nvSpPr>
          <p:cNvPr id="66" name="Text 10">
            <a:extLst>
              <a:ext uri="{FF2B5EF4-FFF2-40B4-BE49-F238E27FC236}">
                <a16:creationId xmlns:a16="http://schemas.microsoft.com/office/drawing/2014/main" id="{2B6F19B2-F7E1-B394-A977-012446F42691}"/>
              </a:ext>
            </a:extLst>
          </p:cNvPr>
          <p:cNvSpPr/>
          <p:nvPr/>
        </p:nvSpPr>
        <p:spPr>
          <a:xfrm>
            <a:off x="663246" y="3610841"/>
            <a:ext cx="2025000" cy="3013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>
              <a:lnSpc>
                <a:spcPts val="1187"/>
              </a:lnSpc>
            </a:pPr>
            <a:r>
              <a:rPr lang="pt-BR" sz="1069" noProof="0">
                <a:solidFill>
                  <a:srgbClr val="0B1A30"/>
                </a:solidFill>
              </a:rPr>
              <a:t>→ Diligência e prudência formalizadas</a:t>
            </a:r>
            <a:endParaRPr lang="pt-BR" sz="1069" noProof="0"/>
          </a:p>
        </p:txBody>
      </p:sp>
      <p:sp>
        <p:nvSpPr>
          <p:cNvPr id="67" name="Text 11">
            <a:extLst>
              <a:ext uri="{FF2B5EF4-FFF2-40B4-BE49-F238E27FC236}">
                <a16:creationId xmlns:a16="http://schemas.microsoft.com/office/drawing/2014/main" id="{67963540-9D7D-0BF3-F3B0-44FAEF09559E}"/>
              </a:ext>
            </a:extLst>
          </p:cNvPr>
          <p:cNvSpPr/>
          <p:nvPr/>
        </p:nvSpPr>
        <p:spPr>
          <a:xfrm>
            <a:off x="663246" y="4003748"/>
            <a:ext cx="2025000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>
              <a:lnSpc>
                <a:spcPts val="1350"/>
              </a:lnSpc>
            </a:pPr>
            <a:r>
              <a:rPr lang="pt-BR" sz="1125" noProof="0">
                <a:solidFill>
                  <a:srgbClr val="0B1A30"/>
                </a:solidFill>
              </a:rPr>
              <a:t>→ Documentação obrigatória.</a:t>
            </a:r>
            <a:endParaRPr lang="pt-BR" sz="1125" noProof="0"/>
          </a:p>
        </p:txBody>
      </p:sp>
      <p:sp>
        <p:nvSpPr>
          <p:cNvPr id="68" name="Text 12">
            <a:extLst>
              <a:ext uri="{FF2B5EF4-FFF2-40B4-BE49-F238E27FC236}">
                <a16:creationId xmlns:a16="http://schemas.microsoft.com/office/drawing/2014/main" id="{EB7327B2-4EB5-F5CE-A04E-CEE5CB93838B}"/>
              </a:ext>
            </a:extLst>
          </p:cNvPr>
          <p:cNvSpPr/>
          <p:nvPr/>
        </p:nvSpPr>
        <p:spPr>
          <a:xfrm>
            <a:off x="3453289" y="2601731"/>
            <a:ext cx="2025000" cy="36857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>
              <a:lnSpc>
                <a:spcPts val="1451"/>
              </a:lnSpc>
            </a:pPr>
            <a:r>
              <a:rPr lang="pt-BR" sz="1125" noProof="0">
                <a:solidFill>
                  <a:srgbClr val="0B1A30"/>
                </a:solidFill>
              </a:rPr>
              <a:t>Detalha o comando da CMN no plano infralegal.</a:t>
            </a:r>
            <a:endParaRPr lang="pt-BR" sz="1125" noProof="0"/>
          </a:p>
        </p:txBody>
      </p:sp>
      <p:sp>
        <p:nvSpPr>
          <p:cNvPr id="69" name="Text 13">
            <a:extLst>
              <a:ext uri="{FF2B5EF4-FFF2-40B4-BE49-F238E27FC236}">
                <a16:creationId xmlns:a16="http://schemas.microsoft.com/office/drawing/2014/main" id="{309F8C34-B76B-828E-CC86-ED688E3806C0}"/>
              </a:ext>
            </a:extLst>
          </p:cNvPr>
          <p:cNvSpPr/>
          <p:nvPr/>
        </p:nvSpPr>
        <p:spPr>
          <a:xfrm>
            <a:off x="3453289" y="3151800"/>
            <a:ext cx="2025000" cy="31722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>
              <a:lnSpc>
                <a:spcPts val="1249"/>
              </a:lnSpc>
            </a:pPr>
            <a:r>
              <a:rPr lang="pt-BR" sz="1125" noProof="0">
                <a:solidFill>
                  <a:srgbClr val="0B1A30"/>
                </a:solidFill>
              </a:rPr>
              <a:t>→ Art. 368-B: julgamento formal de materialidade.</a:t>
            </a:r>
            <a:endParaRPr lang="pt-BR" sz="1125" noProof="0"/>
          </a:p>
        </p:txBody>
      </p:sp>
      <p:sp>
        <p:nvSpPr>
          <p:cNvPr id="70" name="Text 14">
            <a:extLst>
              <a:ext uri="{FF2B5EF4-FFF2-40B4-BE49-F238E27FC236}">
                <a16:creationId xmlns:a16="http://schemas.microsoft.com/office/drawing/2014/main" id="{E95228AD-DC32-C907-EF5C-EA20FB82AF71}"/>
              </a:ext>
            </a:extLst>
          </p:cNvPr>
          <p:cNvSpPr/>
          <p:nvPr/>
        </p:nvSpPr>
        <p:spPr>
          <a:xfrm>
            <a:off x="3453289" y="3544706"/>
            <a:ext cx="2025000" cy="3013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>
              <a:lnSpc>
                <a:spcPts val="1187"/>
              </a:lnSpc>
            </a:pPr>
            <a:r>
              <a:rPr lang="pt-BR" sz="1069" noProof="0">
                <a:solidFill>
                  <a:srgbClr val="0B1A30"/>
                </a:solidFill>
              </a:rPr>
              <a:t>→ Relevância ASG por investimento.</a:t>
            </a:r>
            <a:endParaRPr lang="pt-BR" sz="1069" noProof="0"/>
          </a:p>
        </p:txBody>
      </p:sp>
      <p:sp>
        <p:nvSpPr>
          <p:cNvPr id="71" name="Text 15">
            <a:extLst>
              <a:ext uri="{FF2B5EF4-FFF2-40B4-BE49-F238E27FC236}">
                <a16:creationId xmlns:a16="http://schemas.microsoft.com/office/drawing/2014/main" id="{B7B51DBA-774F-6FE1-D481-BAFD3E7B03C6}"/>
              </a:ext>
            </a:extLst>
          </p:cNvPr>
          <p:cNvSpPr/>
          <p:nvPr/>
        </p:nvSpPr>
        <p:spPr>
          <a:xfrm>
            <a:off x="3453289" y="3937613"/>
            <a:ext cx="2025000" cy="3013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>
              <a:lnSpc>
                <a:spcPts val="1187"/>
              </a:lnSpc>
            </a:pPr>
            <a:r>
              <a:rPr lang="pt-BR" sz="1069" noProof="0">
                <a:solidFill>
                  <a:srgbClr val="0B1A30"/>
                </a:solidFill>
              </a:rPr>
              <a:t>→ Estrutura verificável e auditável.</a:t>
            </a:r>
            <a:endParaRPr lang="pt-BR" sz="1069" noProof="0"/>
          </a:p>
        </p:txBody>
      </p:sp>
      <p:sp>
        <p:nvSpPr>
          <p:cNvPr id="72" name="Text 16">
            <a:extLst>
              <a:ext uri="{FF2B5EF4-FFF2-40B4-BE49-F238E27FC236}">
                <a16:creationId xmlns:a16="http://schemas.microsoft.com/office/drawing/2014/main" id="{D037778F-B5F8-9F16-FBD2-6E7739894BAE}"/>
              </a:ext>
            </a:extLst>
          </p:cNvPr>
          <p:cNvSpPr/>
          <p:nvPr/>
        </p:nvSpPr>
        <p:spPr>
          <a:xfrm>
            <a:off x="6357854" y="2557259"/>
            <a:ext cx="2025000" cy="35026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>
              <a:lnSpc>
                <a:spcPts val="1379"/>
              </a:lnSpc>
            </a:pPr>
            <a:r>
              <a:rPr lang="pt-BR" sz="1069" noProof="0">
                <a:solidFill>
                  <a:srgbClr val="0B1A30"/>
                </a:solidFill>
              </a:rPr>
              <a:t>→ Coerência com práticas do sistema financeiro nacional.</a:t>
            </a:r>
            <a:endParaRPr lang="pt-BR" sz="1069" noProof="0"/>
          </a:p>
        </p:txBody>
      </p:sp>
      <p:sp>
        <p:nvSpPr>
          <p:cNvPr id="73" name="Text 17">
            <a:extLst>
              <a:ext uri="{FF2B5EF4-FFF2-40B4-BE49-F238E27FC236}">
                <a16:creationId xmlns:a16="http://schemas.microsoft.com/office/drawing/2014/main" id="{274BD42B-0E36-E6A9-98F7-60F46FE01B77}"/>
              </a:ext>
            </a:extLst>
          </p:cNvPr>
          <p:cNvSpPr/>
          <p:nvPr/>
        </p:nvSpPr>
        <p:spPr>
          <a:xfrm>
            <a:off x="6357854" y="2985526"/>
            <a:ext cx="2025000" cy="33854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noAutofit/>
          </a:bodyPr>
          <a:lstStyle/>
          <a:p>
            <a:pPr algn="just">
              <a:lnSpc>
                <a:spcPts val="1187"/>
              </a:lnSpc>
            </a:pPr>
            <a:r>
              <a:rPr lang="pt-BR" sz="1069" noProof="0">
                <a:solidFill>
                  <a:srgbClr val="0B1A30"/>
                </a:solidFill>
              </a:rPr>
              <a:t>→ Alinhamento com CVM, BCB e SUSEP.</a:t>
            </a:r>
            <a:endParaRPr lang="pt-BR" sz="1069" noProof="0"/>
          </a:p>
        </p:txBody>
      </p:sp>
      <p:sp>
        <p:nvSpPr>
          <p:cNvPr id="74" name="Text 18">
            <a:extLst>
              <a:ext uri="{FF2B5EF4-FFF2-40B4-BE49-F238E27FC236}">
                <a16:creationId xmlns:a16="http://schemas.microsoft.com/office/drawing/2014/main" id="{A8B15372-3B0D-9907-DF0E-54CADFD030FE}"/>
              </a:ext>
            </a:extLst>
          </p:cNvPr>
          <p:cNvSpPr/>
          <p:nvPr/>
        </p:nvSpPr>
        <p:spPr>
          <a:xfrm>
            <a:off x="6353754" y="3428941"/>
            <a:ext cx="2025000" cy="31722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>
              <a:lnSpc>
                <a:spcPts val="1249"/>
              </a:lnSpc>
            </a:pPr>
            <a:r>
              <a:rPr lang="pt-BR" sz="1125" noProof="0">
                <a:solidFill>
                  <a:srgbClr val="0B1A30"/>
                </a:solidFill>
              </a:rPr>
              <a:t>→ Convergência com referenciais  nacionais e internacionais.</a:t>
            </a:r>
            <a:endParaRPr lang="pt-BR" sz="1125" noProof="0"/>
          </a:p>
        </p:txBody>
      </p:sp>
      <p:sp>
        <p:nvSpPr>
          <p:cNvPr id="75" name="Text 19">
            <a:extLst>
              <a:ext uri="{FF2B5EF4-FFF2-40B4-BE49-F238E27FC236}">
                <a16:creationId xmlns:a16="http://schemas.microsoft.com/office/drawing/2014/main" id="{DFB39AC7-8AEE-07A8-3E8F-D2D1EF8A1D8E}"/>
              </a:ext>
            </a:extLst>
          </p:cNvPr>
          <p:cNvSpPr/>
          <p:nvPr/>
        </p:nvSpPr>
        <p:spPr>
          <a:xfrm>
            <a:off x="6373750" y="3824168"/>
            <a:ext cx="2025000" cy="3013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>
              <a:lnSpc>
                <a:spcPts val="1187"/>
              </a:lnSpc>
            </a:pPr>
            <a:r>
              <a:rPr lang="pt-BR" sz="1069" noProof="0">
                <a:solidFill>
                  <a:srgbClr val="0B1A30"/>
                </a:solidFill>
              </a:rPr>
              <a:t>→ Práticas consolidadas no mercado.</a:t>
            </a:r>
            <a:endParaRPr lang="pt-BR" sz="1069" noProof="0"/>
          </a:p>
        </p:txBody>
      </p:sp>
      <p:sp>
        <p:nvSpPr>
          <p:cNvPr id="77" name="Retângulo: Cantos Arredondados 76">
            <a:extLst>
              <a:ext uri="{FF2B5EF4-FFF2-40B4-BE49-F238E27FC236}">
                <a16:creationId xmlns:a16="http://schemas.microsoft.com/office/drawing/2014/main" id="{0860DEBD-3607-536C-7F37-22365BAFA619}"/>
              </a:ext>
            </a:extLst>
          </p:cNvPr>
          <p:cNvSpPr/>
          <p:nvPr/>
        </p:nvSpPr>
        <p:spPr>
          <a:xfrm>
            <a:off x="457239" y="950119"/>
            <a:ext cx="2383618" cy="3271838"/>
          </a:xfrm>
          <a:prstGeom prst="roundRect">
            <a:avLst>
              <a:gd name="adj" fmla="val 6353"/>
            </a:avLst>
          </a:prstGeom>
          <a:noFill/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 noProof="0"/>
          </a:p>
        </p:txBody>
      </p:sp>
      <p:sp>
        <p:nvSpPr>
          <p:cNvPr id="78" name="Seta: para a Direita 77">
            <a:extLst>
              <a:ext uri="{FF2B5EF4-FFF2-40B4-BE49-F238E27FC236}">
                <a16:creationId xmlns:a16="http://schemas.microsoft.com/office/drawing/2014/main" id="{B2C63CA1-46EB-3D97-1B9E-51970AA1C06E}"/>
              </a:ext>
            </a:extLst>
          </p:cNvPr>
          <p:cNvSpPr/>
          <p:nvPr/>
        </p:nvSpPr>
        <p:spPr>
          <a:xfrm>
            <a:off x="2915125" y="2557259"/>
            <a:ext cx="350528" cy="2744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sp>
        <p:nvSpPr>
          <p:cNvPr id="79" name="Seta: para a Direita 78">
            <a:extLst>
              <a:ext uri="{FF2B5EF4-FFF2-40B4-BE49-F238E27FC236}">
                <a16:creationId xmlns:a16="http://schemas.microsoft.com/office/drawing/2014/main" id="{F8E3CFBD-7903-A248-2432-BA599D42A9D3}"/>
              </a:ext>
            </a:extLst>
          </p:cNvPr>
          <p:cNvSpPr/>
          <p:nvPr/>
        </p:nvSpPr>
        <p:spPr>
          <a:xfrm>
            <a:off x="5774018" y="2582242"/>
            <a:ext cx="350528" cy="2744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37355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5B3F59EF-C21F-44A8-C158-E543FB2E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4">
            <a:extLst>
              <a:ext uri="{FF2B5EF4-FFF2-40B4-BE49-F238E27FC236}">
                <a16:creationId xmlns:a16="http://schemas.microsoft.com/office/drawing/2014/main" id="{084002D5-1333-D3A8-69D6-1492EAFE3160}"/>
              </a:ext>
            </a:extLst>
          </p:cNvPr>
          <p:cNvSpPr/>
          <p:nvPr/>
        </p:nvSpPr>
        <p:spPr>
          <a:xfrm>
            <a:off x="-2730" y="2113545"/>
            <a:ext cx="4572000" cy="2412000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975"/>
              </a:lnSpc>
            </a:pPr>
            <a:r>
              <a:rPr lang="pt-BR" sz="1463" noProof="0">
                <a:solidFill>
                  <a:srgbClr val="0B1A3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Fatores ASG sempre influenciaram
risco e retorno dos ativos </a:t>
            </a:r>
          </a:p>
          <a:p>
            <a:pPr algn="ctr">
              <a:lnSpc>
                <a:spcPts val="1975"/>
              </a:lnSpc>
            </a:pPr>
            <a:endParaRPr lang="pt-BR" sz="1463" noProof="0">
              <a:solidFill>
                <a:srgbClr val="0B1A3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ctr">
              <a:lnSpc>
                <a:spcPts val="1975"/>
              </a:lnSpc>
            </a:pPr>
            <a:r>
              <a:rPr lang="pt-BR" sz="1463" noProof="0">
                <a:solidFill>
                  <a:srgbClr val="0B1A3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— ainda que de forma implícita,
sem exigência de estrutura formal</a:t>
            </a:r>
            <a:endParaRPr lang="pt-BR" sz="1463" noProof="0"/>
          </a:p>
          <a:p>
            <a:pPr algn="ctr">
              <a:lnSpc>
                <a:spcPts val="1975"/>
              </a:lnSpc>
            </a:pPr>
            <a:endParaRPr lang="pt-BR" sz="1463" noProof="0"/>
          </a:p>
        </p:txBody>
      </p:sp>
      <p:sp>
        <p:nvSpPr>
          <p:cNvPr id="5" name="Text 6">
            <a:extLst>
              <a:ext uri="{FF2B5EF4-FFF2-40B4-BE49-F238E27FC236}">
                <a16:creationId xmlns:a16="http://schemas.microsoft.com/office/drawing/2014/main" id="{0C085C8E-8588-7F94-85B5-C63F091FA7B4}"/>
              </a:ext>
            </a:extLst>
          </p:cNvPr>
          <p:cNvSpPr/>
          <p:nvPr/>
        </p:nvSpPr>
        <p:spPr>
          <a:xfrm>
            <a:off x="4571999" y="693065"/>
            <a:ext cx="4569269" cy="1438707"/>
          </a:xfrm>
          <a:prstGeom prst="rect">
            <a:avLst/>
          </a:prstGeom>
          <a:solidFill>
            <a:srgbClr val="06213E"/>
          </a:solidFill>
          <a:ln>
            <a:noFill/>
          </a:ln>
        </p:spPr>
        <p:txBody>
          <a:bodyPr vert="horz" wrap="none" lIns="0" tIns="0" rIns="0" bIns="0" rtlCol="0" anchor="ctr"/>
          <a:lstStyle/>
          <a:p>
            <a:pPr algn="ctr">
              <a:lnSpc>
                <a:spcPts val="1975"/>
              </a:lnSpc>
            </a:pPr>
            <a:endParaRPr lang="pt-BR" sz="1463" noProof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5E7D2D89-B394-E869-9C1C-DB6FA8F415FC}"/>
              </a:ext>
            </a:extLst>
          </p:cNvPr>
          <p:cNvSpPr/>
          <p:nvPr/>
        </p:nvSpPr>
        <p:spPr>
          <a:xfrm>
            <a:off x="458711" y="273001"/>
            <a:ext cx="4243388" cy="40183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3164"/>
              </a:lnSpc>
            </a:pPr>
            <a:r>
              <a:rPr lang="pt-BR" sz="2531" b="1" noProof="0">
                <a:solidFill>
                  <a:srgbClr val="0B1A30"/>
                </a:solidFill>
              </a:rPr>
              <a:t>O Que Mudou?</a:t>
            </a:r>
            <a:endParaRPr lang="pt-BR" sz="2531" noProof="0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EF55FBD5-BB17-A8E8-83CE-DC08F7C40C82}"/>
              </a:ext>
            </a:extLst>
          </p:cNvPr>
          <p:cNvSpPr/>
          <p:nvPr/>
        </p:nvSpPr>
        <p:spPr>
          <a:xfrm>
            <a:off x="-2729" y="693065"/>
            <a:ext cx="4572000" cy="1420479"/>
          </a:xfrm>
          <a:prstGeom prst="rect">
            <a:avLst/>
          </a:prstGeom>
          <a:solidFill>
            <a:srgbClr val="D9D9D9"/>
          </a:solidFill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3164"/>
              </a:lnSpc>
            </a:pPr>
            <a:r>
              <a:rPr lang="pt-BR" sz="2531" b="1" noProof="0">
                <a:solidFill>
                  <a:schemeClr val="accent1">
                    <a:lumMod val="50000"/>
                  </a:scheme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ANTES</a:t>
            </a:r>
          </a:p>
          <a:p>
            <a:pPr algn="ctr">
              <a:lnSpc>
                <a:spcPts val="3164"/>
              </a:lnSpc>
            </a:pPr>
            <a:endParaRPr lang="pt-BR" sz="2531" b="1" noProof="0">
              <a:solidFill>
                <a:srgbClr val="44546A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algn="ctr">
              <a:lnSpc>
                <a:spcPts val="3164"/>
              </a:lnSpc>
            </a:pPr>
            <a:r>
              <a:rPr lang="pt-BR" sz="5400" b="1" noProof="0">
                <a:solidFill>
                  <a:srgbClr val="44546A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implícito</a:t>
            </a:r>
            <a:endParaRPr lang="pt-BR" sz="5400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A51E7D81-95DC-CD22-95A5-8189A87AA6A4}"/>
              </a:ext>
            </a:extLst>
          </p:cNvPr>
          <p:cNvSpPr/>
          <p:nvPr/>
        </p:nvSpPr>
        <p:spPr>
          <a:xfrm>
            <a:off x="4825579" y="878248"/>
            <a:ext cx="4059382" cy="123529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/>
            <a:r>
              <a:rPr lang="pt-BR" sz="2475" b="1" noProof="0">
                <a:solidFill>
                  <a:srgbClr val="22A34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AGORA</a:t>
            </a:r>
          </a:p>
          <a:p>
            <a:pPr algn="ctr"/>
            <a:r>
              <a:rPr lang="pt-BR" sz="5400" b="1" noProof="0">
                <a:solidFill>
                  <a:schemeClr val="bg1">
                    <a:lumMod val="7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estruturado</a:t>
            </a:r>
            <a:endParaRPr lang="pt-BR" sz="5400" noProof="0">
              <a:solidFill>
                <a:schemeClr val="bg1">
                  <a:lumMod val="75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4D33E49E-0FA2-0A3C-A3DD-7DCC658B5B68}"/>
              </a:ext>
            </a:extLst>
          </p:cNvPr>
          <p:cNvSpPr/>
          <p:nvPr/>
        </p:nvSpPr>
        <p:spPr>
          <a:xfrm>
            <a:off x="458711" y="3221831"/>
            <a:ext cx="3677580" cy="50140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975"/>
              </a:lnSpc>
            </a:pPr>
            <a:endParaRPr lang="pt-BR" sz="1463" noProof="0"/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0C2F50F9-FAB0-B6B5-89A4-92AC096E9F0F}"/>
              </a:ext>
            </a:extLst>
          </p:cNvPr>
          <p:cNvSpPr/>
          <p:nvPr/>
        </p:nvSpPr>
        <p:spPr>
          <a:xfrm>
            <a:off x="4572000" y="2113545"/>
            <a:ext cx="4572000" cy="2412000"/>
          </a:xfrm>
          <a:prstGeom prst="rect">
            <a:avLst/>
          </a:prstGeom>
          <a:solidFill>
            <a:srgbClr val="06213E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ts val="1975"/>
              </a:lnSpc>
            </a:pPr>
            <a:endParaRPr lang="pt-BR" sz="1463" noProof="0">
              <a:solidFill>
                <a:srgbClr val="FFFFFF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ctr">
              <a:lnSpc>
                <a:spcPts val="1975"/>
              </a:lnSpc>
            </a:pPr>
            <a:endParaRPr lang="pt-BR" sz="1463" noProof="0">
              <a:solidFill>
                <a:srgbClr val="FFFFFF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ctr">
              <a:lnSpc>
                <a:spcPts val="1975"/>
              </a:lnSpc>
            </a:pPr>
            <a:r>
              <a:rPr lang="pt-BR" sz="1463" noProof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norma torna explícita a necessidade
de análise estruturada, fundamentada
e transparente</a:t>
            </a:r>
          </a:p>
          <a:p>
            <a:pPr algn="ctr">
              <a:lnSpc>
                <a:spcPts val="1975"/>
              </a:lnSpc>
            </a:pPr>
            <a:endParaRPr lang="pt-BR" sz="1463" noProof="0">
              <a:solidFill>
                <a:srgbClr val="FFFFFF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ctr">
              <a:lnSpc>
                <a:spcPts val="1975"/>
              </a:lnSpc>
            </a:pPr>
            <a:r>
              <a:rPr lang="pt-BR" sz="1400" noProof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 introduz novos riscos, </a:t>
            </a:r>
            <a:r>
              <a:rPr lang="pt-BR" noProof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apenas </a:t>
            </a:r>
            <a:r>
              <a:rPr lang="pt-BR" sz="1400" noProof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formaliza a obrigação de identificá-los e tratá-los</a:t>
            </a:r>
            <a:endParaRPr lang="pt-BR" sz="1400" noProof="0"/>
          </a:p>
          <a:p>
            <a:pPr algn="ctr">
              <a:lnSpc>
                <a:spcPts val="1975"/>
              </a:lnSpc>
            </a:pPr>
            <a:endParaRPr lang="pt-BR" sz="1463" noProof="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1EDA6153-D739-5A5F-5C2D-92220267A338}"/>
              </a:ext>
            </a:extLst>
          </p:cNvPr>
          <p:cNvSpPr/>
          <p:nvPr/>
        </p:nvSpPr>
        <p:spPr>
          <a:xfrm>
            <a:off x="0" y="4280000"/>
            <a:ext cx="9144000" cy="246906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944"/>
              </a:lnSpc>
            </a:pPr>
            <a:r>
              <a:rPr lang="pt-BR" sz="1600" i="1" noProof="0">
                <a:solidFill>
                  <a:schemeClr val="bg1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Exigência de consistência, fundamentação e transparência no processo decisório</a:t>
            </a:r>
            <a:endParaRPr lang="pt-BR" sz="1600" i="1" noProof="0">
              <a:solidFill>
                <a:schemeClr val="bg1"/>
              </a:solidFill>
            </a:endParaRPr>
          </a:p>
        </p:txBody>
      </p:sp>
      <p:pic>
        <p:nvPicPr>
          <p:cNvPr id="15" name="Gráfico 14" descr="Selo Tick1 estrutura de tópicos">
            <a:extLst>
              <a:ext uri="{FF2B5EF4-FFF2-40B4-BE49-F238E27FC236}">
                <a16:creationId xmlns:a16="http://schemas.microsoft.com/office/drawing/2014/main" id="{2854BF2F-95FA-6D46-3723-24509F0094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4437" y="1918019"/>
            <a:ext cx="792000" cy="792000"/>
          </a:xfrm>
          <a:prstGeom prst="rect">
            <a:avLst/>
          </a:prstGeom>
        </p:spPr>
      </p:pic>
      <p:pic>
        <p:nvPicPr>
          <p:cNvPr id="17" name="Gráfico 16" descr="Deficiente visual com preenchimento sólido">
            <a:extLst>
              <a:ext uri="{FF2B5EF4-FFF2-40B4-BE49-F238E27FC236}">
                <a16:creationId xmlns:a16="http://schemas.microsoft.com/office/drawing/2014/main" id="{4E025C1A-1024-7AF8-2A3B-B63EF4D4B8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3947" y="1875688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56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4645CC91-3CBD-5C2C-8E14-A3790707A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2F95708-CE04-485D-BBDE-0AE2CE5D30C7}"/>
              </a:ext>
            </a:extLst>
          </p:cNvPr>
          <p:cNvGrpSpPr/>
          <p:nvPr/>
        </p:nvGrpSpPr>
        <p:grpSpPr>
          <a:xfrm>
            <a:off x="6102297" y="1358267"/>
            <a:ext cx="2826463" cy="2927338"/>
            <a:chOff x="811096" y="1464176"/>
            <a:chExt cx="2421228" cy="2710150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8341FD79-4B10-DA70-4D19-7B9E8FFE5C29}"/>
                </a:ext>
              </a:extLst>
            </p:cNvPr>
            <p:cNvSpPr/>
            <p:nvPr/>
          </p:nvSpPr>
          <p:spPr>
            <a:xfrm>
              <a:off x="811096" y="1464176"/>
              <a:ext cx="2421228" cy="2710150"/>
            </a:xfrm>
            <a:prstGeom prst="roundRect">
              <a:avLst>
                <a:gd name="adj" fmla="val 4830"/>
              </a:avLst>
            </a:prstGeom>
            <a:solidFill>
              <a:srgbClr val="EEF9F0"/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/>
            </a:p>
          </p:txBody>
        </p:sp>
        <p:sp>
          <p:nvSpPr>
            <p:cNvPr id="26" name="Retângulo: Cantos Superiores Arredondados 25">
              <a:extLst>
                <a:ext uri="{FF2B5EF4-FFF2-40B4-BE49-F238E27FC236}">
                  <a16:creationId xmlns:a16="http://schemas.microsoft.com/office/drawing/2014/main" id="{7B5510BD-F836-1CAD-EF6B-155B9C745E80}"/>
                </a:ext>
              </a:extLst>
            </p:cNvPr>
            <p:cNvSpPr/>
            <p:nvPr/>
          </p:nvSpPr>
          <p:spPr>
            <a:xfrm>
              <a:off x="820836" y="1468406"/>
              <a:ext cx="2411487" cy="1055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084C0CA-0A08-56DD-0582-95522ACF704A}"/>
              </a:ext>
            </a:extLst>
          </p:cNvPr>
          <p:cNvGrpSpPr/>
          <p:nvPr/>
        </p:nvGrpSpPr>
        <p:grpSpPr>
          <a:xfrm>
            <a:off x="3255138" y="1013591"/>
            <a:ext cx="2703477" cy="3331654"/>
            <a:chOff x="811096" y="1464176"/>
            <a:chExt cx="2426590" cy="2710150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95A0CF92-849C-5EC5-44A3-2AE812F5CB26}"/>
                </a:ext>
              </a:extLst>
            </p:cNvPr>
            <p:cNvSpPr/>
            <p:nvPr/>
          </p:nvSpPr>
          <p:spPr>
            <a:xfrm>
              <a:off x="811096" y="1464176"/>
              <a:ext cx="2421228" cy="2710150"/>
            </a:xfrm>
            <a:prstGeom prst="roundRect">
              <a:avLst>
                <a:gd name="adj" fmla="val 4830"/>
              </a:avLst>
            </a:prstGeom>
            <a:solidFill>
              <a:srgbClr val="072750"/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/>
            </a:p>
          </p:txBody>
        </p:sp>
        <p:sp>
          <p:nvSpPr>
            <p:cNvPr id="23" name="Retângulo: Cantos Superiores Arredondados 22">
              <a:extLst>
                <a:ext uri="{FF2B5EF4-FFF2-40B4-BE49-F238E27FC236}">
                  <a16:creationId xmlns:a16="http://schemas.microsoft.com/office/drawing/2014/main" id="{86B87C93-3866-F91D-CEB0-D1EAB8AD0930}"/>
                </a:ext>
              </a:extLst>
            </p:cNvPr>
            <p:cNvSpPr/>
            <p:nvPr/>
          </p:nvSpPr>
          <p:spPr>
            <a:xfrm>
              <a:off x="814217" y="1465498"/>
              <a:ext cx="2423469" cy="9203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2C1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>
                <a:solidFill>
                  <a:srgbClr val="22C14B"/>
                </a:solidFill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50DBC0E2-CB1D-E315-FDE0-BA38D68DD7CE}"/>
              </a:ext>
            </a:extLst>
          </p:cNvPr>
          <p:cNvGrpSpPr/>
          <p:nvPr/>
        </p:nvGrpSpPr>
        <p:grpSpPr>
          <a:xfrm>
            <a:off x="279019" y="1334946"/>
            <a:ext cx="2826463" cy="2927338"/>
            <a:chOff x="811096" y="1464176"/>
            <a:chExt cx="2421228" cy="271015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C30E393E-C2B6-E259-A77D-FFD54DA0186F}"/>
                </a:ext>
              </a:extLst>
            </p:cNvPr>
            <p:cNvSpPr/>
            <p:nvPr/>
          </p:nvSpPr>
          <p:spPr>
            <a:xfrm>
              <a:off x="811096" y="1464176"/>
              <a:ext cx="2421228" cy="2710150"/>
            </a:xfrm>
            <a:prstGeom prst="roundRect">
              <a:avLst>
                <a:gd name="adj" fmla="val 4830"/>
              </a:avLst>
            </a:prstGeom>
            <a:solidFill>
              <a:srgbClr val="DEDAD5"/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/>
            </a:p>
          </p:txBody>
        </p:sp>
        <p:sp>
          <p:nvSpPr>
            <p:cNvPr id="18" name="Retângulo: Cantos Superiores Arredondados 17">
              <a:extLst>
                <a:ext uri="{FF2B5EF4-FFF2-40B4-BE49-F238E27FC236}">
                  <a16:creationId xmlns:a16="http://schemas.microsoft.com/office/drawing/2014/main" id="{1D522987-7640-4D20-6D34-47AC2E6449BD}"/>
                </a:ext>
              </a:extLst>
            </p:cNvPr>
            <p:cNvSpPr/>
            <p:nvPr/>
          </p:nvSpPr>
          <p:spPr>
            <a:xfrm>
              <a:off x="820836" y="1468406"/>
              <a:ext cx="2411487" cy="1055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/>
            </a:p>
          </p:txBody>
        </p:sp>
      </p:grpSp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05D556BF-69A0-598D-ED1A-239F38F92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726" y="1978861"/>
            <a:ext cx="649188" cy="704552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F99770FD-2973-6627-C0A7-6DF5003BE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305" y="1716157"/>
            <a:ext cx="821167" cy="684000"/>
          </a:xfrm>
          <a:prstGeom prst="rect">
            <a:avLst/>
          </a:prstGeom>
        </p:spPr>
      </p:pic>
      <p:pic>
        <p:nvPicPr>
          <p:cNvPr id="4" name="Image 3" descr="preencoded.png">
            <a:extLst>
              <a:ext uri="{FF2B5EF4-FFF2-40B4-BE49-F238E27FC236}">
                <a16:creationId xmlns:a16="http://schemas.microsoft.com/office/drawing/2014/main" id="{C63D727D-EA81-0FAB-3EBD-C20EBCDC6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910" y="1938064"/>
            <a:ext cx="813718" cy="704552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E3DE5750-9E0F-03F6-4261-04AB2D2D268A}"/>
              </a:ext>
            </a:extLst>
          </p:cNvPr>
          <p:cNvSpPr/>
          <p:nvPr/>
        </p:nvSpPr>
        <p:spPr>
          <a:xfrm>
            <a:off x="197955" y="88298"/>
            <a:ext cx="8730803" cy="82231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txBody>
          <a:bodyPr vert="horz" wrap="none" lIns="0" tIns="0" rIns="0" bIns="0" rtlCol="0" anchor="ctr"/>
          <a:lstStyle/>
          <a:p>
            <a:pPr>
              <a:lnSpc>
                <a:spcPts val="2945"/>
              </a:lnSpc>
            </a:pPr>
            <a:r>
              <a:rPr lang="pt-BR" sz="2475" b="1" noProof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  Natureza da Mudança</a:t>
            </a:r>
          </a:p>
          <a:p>
            <a:pPr>
              <a:lnSpc>
                <a:spcPts val="2945"/>
              </a:lnSpc>
            </a:pPr>
            <a:endParaRPr lang="pt-BR" sz="2475" b="1" noProof="0">
              <a:solidFill>
                <a:srgbClr val="FFFFFF"/>
              </a:solidFill>
              <a:latin typeface="Montserrat" pitchFamily="34" charset="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81D936A8-4089-B314-D839-76E123458D26}"/>
              </a:ext>
            </a:extLst>
          </p:cNvPr>
          <p:cNvSpPr/>
          <p:nvPr/>
        </p:nvSpPr>
        <p:spPr>
          <a:xfrm>
            <a:off x="529555" y="499454"/>
            <a:ext cx="8379619" cy="22101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741"/>
              </a:lnSpc>
            </a:pPr>
            <a:r>
              <a:rPr lang="pt-BR" sz="1463" b="1" i="1" noProof="0" err="1">
                <a:solidFill>
                  <a:srgbClr val="22C14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Enforcement</a:t>
            </a:r>
            <a:r>
              <a:rPr lang="pt-BR" sz="1463" b="1" noProof="0">
                <a:solidFill>
                  <a:srgbClr val="22C14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normativo – não inovação conceitual</a:t>
            </a:r>
            <a:endParaRPr lang="pt-BR" sz="1463" noProof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4E9B1050-C41F-2E0F-96AA-88CAFD592614}"/>
              </a:ext>
            </a:extLst>
          </p:cNvPr>
          <p:cNvSpPr/>
          <p:nvPr/>
        </p:nvSpPr>
        <p:spPr>
          <a:xfrm>
            <a:off x="1114111" y="1609189"/>
            <a:ext cx="1027317" cy="25795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418"/>
              </a:lnSpc>
            </a:pPr>
            <a:r>
              <a:rPr lang="pt-BR" sz="1800" b="1" noProof="0">
                <a:solidFill>
                  <a:srgbClr val="B57A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ANTES</a:t>
            </a:r>
            <a:endParaRPr lang="pt-BR" sz="1800" noProof="0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3BB554D-24AA-C8CD-F88D-B64B530C0516}"/>
              </a:ext>
            </a:extLst>
          </p:cNvPr>
          <p:cNvSpPr/>
          <p:nvPr/>
        </p:nvSpPr>
        <p:spPr>
          <a:xfrm>
            <a:off x="4123329" y="1292347"/>
            <a:ext cx="1192070" cy="29984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350"/>
              </a:lnSpc>
            </a:pPr>
            <a:r>
              <a:rPr lang="pt-BR" sz="1800" b="1" noProof="0">
                <a:solidFill>
                  <a:srgbClr val="22C14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AGORA</a:t>
            </a:r>
            <a:endParaRPr lang="pt-BR" sz="1800" noProof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141BE49B-266E-5E98-EBF3-D6B8AB1C24B2}"/>
              </a:ext>
            </a:extLst>
          </p:cNvPr>
          <p:cNvSpPr/>
          <p:nvPr/>
        </p:nvSpPr>
        <p:spPr>
          <a:xfrm>
            <a:off x="6577316" y="1609189"/>
            <a:ext cx="1896007" cy="2725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418"/>
              </a:lnSpc>
            </a:pPr>
            <a:r>
              <a:rPr lang="pt-BR" sz="1800" b="1" noProof="0">
                <a:solidFill>
                  <a:srgbClr val="1152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RESULTADO</a:t>
            </a:r>
            <a:endParaRPr lang="pt-BR" sz="1800" noProof="0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5971341A-0703-8405-D698-724844CA7CAC}"/>
              </a:ext>
            </a:extLst>
          </p:cNvPr>
          <p:cNvSpPr/>
          <p:nvPr/>
        </p:nvSpPr>
        <p:spPr>
          <a:xfrm>
            <a:off x="197956" y="4388586"/>
            <a:ext cx="8791186" cy="20558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187"/>
              </a:lnSpc>
            </a:pPr>
            <a:r>
              <a:rPr lang="pt-BR" b="1" noProof="0">
                <a:solidFill>
                  <a:schemeClr val="accent1">
                    <a:lumMod val="50000"/>
                  </a:scheme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Não se trata de inovação conceitual, trata-se de </a:t>
            </a:r>
            <a:r>
              <a:rPr lang="pt-BR" b="1" i="1" noProof="0" err="1">
                <a:solidFill>
                  <a:schemeClr val="accent1">
                    <a:lumMod val="50000"/>
                  </a:scheme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enforcement</a:t>
            </a:r>
            <a:r>
              <a:rPr lang="pt-BR" b="1" noProof="0">
                <a:solidFill>
                  <a:schemeClr val="accent1">
                    <a:lumMod val="50000"/>
                  </a:scheme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normativo</a:t>
            </a:r>
            <a:endParaRPr lang="pt-BR" b="1" noProof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6AFE9499-7465-C191-D6F7-72EE1E2F2C83}"/>
              </a:ext>
            </a:extLst>
          </p:cNvPr>
          <p:cNvSpPr/>
          <p:nvPr/>
        </p:nvSpPr>
        <p:spPr>
          <a:xfrm>
            <a:off x="575812" y="2807329"/>
            <a:ext cx="2050926" cy="3685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451"/>
              </a:lnSpc>
              <a:spcAft>
                <a:spcPts val="600"/>
              </a:spcAft>
            </a:pPr>
            <a:r>
              <a:rPr lang="pt-BR" sz="1600" noProof="0">
                <a:solidFill>
                  <a:srgbClr val="473D36"/>
                </a:solidFill>
              </a:rPr>
              <a:t>Discricionariedade ampla
sobre “quando possível”</a:t>
            </a:r>
            <a:endParaRPr lang="pt-BR" sz="1600" noProof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370237F6-FC61-3791-59BD-24126B26E5D6}"/>
              </a:ext>
            </a:extLst>
          </p:cNvPr>
          <p:cNvSpPr/>
          <p:nvPr/>
        </p:nvSpPr>
        <p:spPr>
          <a:xfrm>
            <a:off x="3425568" y="2592553"/>
            <a:ext cx="2292864" cy="58779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451"/>
              </a:lnSpc>
              <a:spcAft>
                <a:spcPts val="600"/>
              </a:spcAft>
            </a:pPr>
            <a:r>
              <a:rPr lang="pt-BR" sz="1600" noProof="0">
                <a:solidFill>
                  <a:srgbClr val="FFFFFF"/>
                </a:solidFill>
              </a:rPr>
              <a:t>Obrigação de avaliar,
julgar e demonstrar</a:t>
            </a:r>
            <a:endParaRPr lang="pt-BR" sz="1600" noProof="0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E524E36A-19AE-DF68-2050-8BC8DF2FA3E2}"/>
              </a:ext>
            </a:extLst>
          </p:cNvPr>
          <p:cNvSpPr/>
          <p:nvPr/>
        </p:nvSpPr>
        <p:spPr>
          <a:xfrm>
            <a:off x="6093738" y="2832673"/>
            <a:ext cx="2826462" cy="68645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1451"/>
              </a:lnSpc>
              <a:spcAft>
                <a:spcPts val="600"/>
              </a:spcAft>
            </a:pPr>
            <a:r>
              <a:rPr lang="pt-BR" sz="1600" noProof="0">
                <a:solidFill>
                  <a:srgbClr val="115220"/>
                </a:solidFill>
              </a:rPr>
              <a:t>Coerência entre política
declarada e processo executado</a:t>
            </a:r>
            <a:endParaRPr lang="pt-BR" sz="1600" noProof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C636398A-111B-CE95-3808-AF83013E5D68}"/>
              </a:ext>
            </a:extLst>
          </p:cNvPr>
          <p:cNvSpPr/>
          <p:nvPr/>
        </p:nvSpPr>
        <p:spPr>
          <a:xfrm>
            <a:off x="365253" y="3261477"/>
            <a:ext cx="2497872" cy="78361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pt-BR" i="1" noProof="0">
                <a:solidFill>
                  <a:srgbClr val="5E544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Práticas esperadas, mas sem
obrigação de estrutura ou evidência</a:t>
            </a:r>
            <a:endParaRPr lang="pt-BR" noProof="0"/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43C350C5-B97E-5751-0F22-329C3FD7643B}"/>
              </a:ext>
            </a:extLst>
          </p:cNvPr>
          <p:cNvSpPr/>
          <p:nvPr/>
        </p:nvSpPr>
        <p:spPr>
          <a:xfrm>
            <a:off x="3335529" y="3319783"/>
            <a:ext cx="2545648" cy="87477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pt-BR" i="1" noProof="0" dirty="0">
                <a:solidFill>
                  <a:srgbClr val="8EC5F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Estrutura formal, motivação</a:t>
            </a:r>
            <a:r>
              <a:rPr lang="pt-BR" i="1" noProof="0">
                <a:solidFill>
                  <a:srgbClr val="8EC5F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rastreável </a:t>
            </a:r>
            <a:r>
              <a:rPr lang="pt-BR" i="1" noProof="0" dirty="0">
                <a:solidFill>
                  <a:srgbClr val="8EC5F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 transparência no
processo decisório</a:t>
            </a:r>
            <a:endParaRPr lang="pt-BR" noProof="0" dirty="0"/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D9AFAF18-0BF5-7591-C3E7-3E3CF4FF90C8}"/>
              </a:ext>
            </a:extLst>
          </p:cNvPr>
          <p:cNvSpPr/>
          <p:nvPr/>
        </p:nvSpPr>
        <p:spPr>
          <a:xfrm>
            <a:off x="6103531" y="3609282"/>
            <a:ext cx="2806877" cy="51363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pt-BR" i="1" noProof="0">
                <a:solidFill>
                  <a:srgbClr val="11522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Alinhamento entre prática de
mercado e exigência regulatória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9812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67577CA5-4AD3-9725-6FA3-4ECDF309F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8AD51382-E81B-FA13-8C17-409DBDA69311}"/>
              </a:ext>
            </a:extLst>
          </p:cNvPr>
          <p:cNvSpPr/>
          <p:nvPr/>
        </p:nvSpPr>
        <p:spPr>
          <a:xfrm>
            <a:off x="357808" y="652481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Evolução Regulatória e Alinhamento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CMN 5.202/2025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Resolução Previc nº 26/2025</a:t>
            </a: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1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F0C19FBA-5B1B-A17C-53E4-BB1AF5428749}"/>
              </a:ext>
            </a:extLst>
          </p:cNvPr>
          <p:cNvSpPr/>
          <p:nvPr/>
        </p:nvSpPr>
        <p:spPr>
          <a:xfrm>
            <a:off x="4853608" y="652481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ASG como Dimensão de Risco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Materialidade • Critérios • Dupla análise</a:t>
            </a:r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EA3EDE05-1D5F-5F5E-B18A-C4FCD17EEFE1}"/>
              </a:ext>
            </a:extLst>
          </p:cNvPr>
          <p:cNvSpPr/>
          <p:nvPr/>
        </p:nvSpPr>
        <p:spPr>
          <a:xfrm>
            <a:off x="357808" y="2691018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Métricas e Transparência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Evidência • Supervisão • Verificabilidade</a:t>
            </a: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1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1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6AE47314-098F-697F-AC41-5C5A822084BB}"/>
              </a:ext>
            </a:extLst>
          </p:cNvPr>
          <p:cNvSpPr/>
          <p:nvPr/>
        </p:nvSpPr>
        <p:spPr>
          <a:xfrm>
            <a:off x="4853608" y="2691018"/>
            <a:ext cx="4032000" cy="1800000"/>
          </a:xfrm>
          <a:prstGeom prst="roundRect">
            <a:avLst/>
          </a:prstGeom>
          <a:gradFill>
            <a:gsLst>
              <a:gs pos="11000">
                <a:schemeClr val="accent4">
                  <a:lumMod val="75000"/>
                  <a:alpha val="10000"/>
                </a:schemeClr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E2841">
                    <a:alpha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Implementação e Cronograma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B1A30">
                    <a:alpha val="10000"/>
                  </a:srgbClr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  <a:sym typeface="Arial"/>
              </a:rPr>
              <a:t>Portaria ASG • Plano de ação • Prazos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8B3AD919-AF16-221F-24CA-A047F7A14CE8}"/>
              </a:ext>
            </a:extLst>
          </p:cNvPr>
          <p:cNvSpPr txBox="1"/>
          <p:nvPr/>
        </p:nvSpPr>
        <p:spPr>
          <a:xfrm>
            <a:off x="357808" y="12926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>
                <a:ln>
                  <a:noFill/>
                </a:ln>
                <a:solidFill>
                  <a:srgbClr val="092F47"/>
                </a:solidFill>
                <a:effectLst/>
                <a:uLnTx/>
                <a:uFillTx/>
                <a:latin typeface="Source Sans Pro"/>
                <a:cs typeface="Arial"/>
                <a:sym typeface="Arial"/>
              </a:rPr>
              <a:t>Agenda</a:t>
            </a: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216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4DA3217C-E944-C928-CB6A-DB977949E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>
            <a:extLst>
              <a:ext uri="{FF2B5EF4-FFF2-40B4-BE49-F238E27FC236}">
                <a16:creationId xmlns:a16="http://schemas.microsoft.com/office/drawing/2014/main" id="{88B1DA5F-ADD3-9AB0-3572-74CD6FA8D288}"/>
              </a:ext>
            </a:extLst>
          </p:cNvPr>
          <p:cNvSpPr/>
          <p:nvPr/>
        </p:nvSpPr>
        <p:spPr>
          <a:xfrm>
            <a:off x="0" y="8599"/>
            <a:ext cx="9133133" cy="542292"/>
          </a:xfrm>
          <a:prstGeom prst="rect">
            <a:avLst/>
          </a:prstGeom>
          <a:solidFill>
            <a:srgbClr val="002060"/>
          </a:solidFill>
          <a:ln/>
        </p:spPr>
        <p:txBody>
          <a:bodyPr vert="horz" wrap="none" lIns="0" tIns="0" rIns="0" bIns="0" rtlCol="0" anchor="ctr"/>
          <a:lstStyle/>
          <a:p>
            <a:pPr>
              <a:lnSpc>
                <a:spcPts val="3146"/>
              </a:lnSpc>
            </a:pPr>
            <a:r>
              <a:rPr lang="pt-BR" sz="2644" b="1" noProof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       ASG como Dimensão de Risco</a:t>
            </a:r>
            <a:endParaRPr lang="pt-BR" sz="2644" noProof="0">
              <a:solidFill>
                <a:schemeClr val="bg1"/>
              </a:solidFill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73ECCCE-E3E0-F2C9-1BB6-60D5FD60A5B3}"/>
              </a:ext>
            </a:extLst>
          </p:cNvPr>
          <p:cNvGrpSpPr/>
          <p:nvPr/>
        </p:nvGrpSpPr>
        <p:grpSpPr>
          <a:xfrm>
            <a:off x="6972060" y="252429"/>
            <a:ext cx="1973106" cy="1727112"/>
            <a:chOff x="7284785" y="-32877"/>
            <a:chExt cx="1676544" cy="1544793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150DDD2F-605A-283E-B90B-5358F68BE2D3}"/>
                </a:ext>
              </a:extLst>
            </p:cNvPr>
            <p:cNvSpPr/>
            <p:nvPr/>
          </p:nvSpPr>
          <p:spPr>
            <a:xfrm>
              <a:off x="7284785" y="432750"/>
              <a:ext cx="1080000" cy="1079166"/>
            </a:xfrm>
            <a:prstGeom prst="ellipse">
              <a:avLst/>
            </a:prstGeom>
            <a:solidFill>
              <a:srgbClr val="379EA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2FA7A2D9-A70A-3EB3-DCC7-F432E44A1DBE}"/>
                </a:ext>
              </a:extLst>
            </p:cNvPr>
            <p:cNvSpPr/>
            <p:nvPr/>
          </p:nvSpPr>
          <p:spPr>
            <a:xfrm>
              <a:off x="7881329" y="432750"/>
              <a:ext cx="1080000" cy="1079166"/>
            </a:xfrm>
            <a:prstGeom prst="ellipse">
              <a:avLst/>
            </a:prstGeom>
            <a:solidFill>
              <a:srgbClr val="D98B1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45825226-4F5F-E755-0D46-B1AEF98D8801}"/>
                </a:ext>
              </a:extLst>
            </p:cNvPr>
            <p:cNvSpPr/>
            <p:nvPr/>
          </p:nvSpPr>
          <p:spPr>
            <a:xfrm>
              <a:off x="7585569" y="-32877"/>
              <a:ext cx="1080000" cy="1079166"/>
            </a:xfrm>
            <a:prstGeom prst="ellipse">
              <a:avLst/>
            </a:prstGeom>
            <a:solidFill>
              <a:srgbClr val="21784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EC23B13-FE57-F900-60E9-AD71C8496A6A}"/>
              </a:ext>
            </a:extLst>
          </p:cNvPr>
          <p:cNvGrpSpPr/>
          <p:nvPr/>
        </p:nvGrpSpPr>
        <p:grpSpPr>
          <a:xfrm>
            <a:off x="6135309" y="1637463"/>
            <a:ext cx="2826463" cy="2425313"/>
            <a:chOff x="811096" y="1464176"/>
            <a:chExt cx="2421228" cy="2710150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5E5414C0-DB71-6D2B-267B-8C94DE155B13}"/>
                </a:ext>
              </a:extLst>
            </p:cNvPr>
            <p:cNvSpPr/>
            <p:nvPr/>
          </p:nvSpPr>
          <p:spPr>
            <a:xfrm>
              <a:off x="811096" y="1464176"/>
              <a:ext cx="2421228" cy="2710150"/>
            </a:xfrm>
            <a:prstGeom prst="roundRect">
              <a:avLst>
                <a:gd name="adj" fmla="val 4830"/>
              </a:avLst>
            </a:prstGeom>
            <a:solidFill>
              <a:schemeClr val="bg1"/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/>
            </a:p>
          </p:txBody>
        </p:sp>
        <p:sp>
          <p:nvSpPr>
            <p:cNvPr id="26" name="Retângulo: Cantos Superiores Arredondados 25">
              <a:extLst>
                <a:ext uri="{FF2B5EF4-FFF2-40B4-BE49-F238E27FC236}">
                  <a16:creationId xmlns:a16="http://schemas.microsoft.com/office/drawing/2014/main" id="{48A65683-E96E-B3C3-FD1E-04E4A49FF5C7}"/>
                </a:ext>
              </a:extLst>
            </p:cNvPr>
            <p:cNvSpPr/>
            <p:nvPr/>
          </p:nvSpPr>
          <p:spPr>
            <a:xfrm>
              <a:off x="820836" y="1468406"/>
              <a:ext cx="2411487" cy="1055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8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>
                <a:solidFill>
                  <a:srgbClr val="ECC58E"/>
                </a:solidFill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8E57B8A-E402-0F29-623A-E9D64402C484}"/>
              </a:ext>
            </a:extLst>
          </p:cNvPr>
          <p:cNvGrpSpPr/>
          <p:nvPr/>
        </p:nvGrpSpPr>
        <p:grpSpPr>
          <a:xfrm>
            <a:off x="3184712" y="1637463"/>
            <a:ext cx="2826463" cy="2425313"/>
            <a:chOff x="811096" y="1464176"/>
            <a:chExt cx="2421228" cy="2710150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690A0934-D572-1572-5494-622B64BC3AFC}"/>
                </a:ext>
              </a:extLst>
            </p:cNvPr>
            <p:cNvSpPr/>
            <p:nvPr/>
          </p:nvSpPr>
          <p:spPr>
            <a:xfrm>
              <a:off x="811096" y="1464176"/>
              <a:ext cx="2421228" cy="2710150"/>
            </a:xfrm>
            <a:prstGeom prst="roundRect">
              <a:avLst>
                <a:gd name="adj" fmla="val 4830"/>
              </a:avLst>
            </a:prstGeom>
            <a:solidFill>
              <a:schemeClr val="bg1"/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/>
            </a:p>
          </p:txBody>
        </p:sp>
        <p:sp>
          <p:nvSpPr>
            <p:cNvPr id="23" name="Retângulo: Cantos Superiores Arredondados 22">
              <a:extLst>
                <a:ext uri="{FF2B5EF4-FFF2-40B4-BE49-F238E27FC236}">
                  <a16:creationId xmlns:a16="http://schemas.microsoft.com/office/drawing/2014/main" id="{F7C8CBD8-CECD-8D67-F0B0-2F4A8B2B7A40}"/>
                </a:ext>
              </a:extLst>
            </p:cNvPr>
            <p:cNvSpPr/>
            <p:nvPr/>
          </p:nvSpPr>
          <p:spPr>
            <a:xfrm>
              <a:off x="820836" y="1468406"/>
              <a:ext cx="2411487" cy="1055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9EA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A912A803-5D4E-81B0-40F2-23AD6F13A234}"/>
              </a:ext>
            </a:extLst>
          </p:cNvPr>
          <p:cNvGrpSpPr/>
          <p:nvPr/>
        </p:nvGrpSpPr>
        <p:grpSpPr>
          <a:xfrm>
            <a:off x="234115" y="1637466"/>
            <a:ext cx="2826463" cy="2425313"/>
            <a:chOff x="811096" y="1464176"/>
            <a:chExt cx="2421228" cy="271015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7CD0F034-C3EA-B39C-F1EB-6F8AA7961432}"/>
                </a:ext>
              </a:extLst>
            </p:cNvPr>
            <p:cNvSpPr/>
            <p:nvPr/>
          </p:nvSpPr>
          <p:spPr>
            <a:xfrm>
              <a:off x="811096" y="1464176"/>
              <a:ext cx="2421228" cy="2710150"/>
            </a:xfrm>
            <a:prstGeom prst="roundRect">
              <a:avLst>
                <a:gd name="adj" fmla="val 4830"/>
              </a:avLst>
            </a:prstGeom>
            <a:solidFill>
              <a:schemeClr val="bg1"/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/>
            </a:p>
          </p:txBody>
        </p:sp>
        <p:sp>
          <p:nvSpPr>
            <p:cNvPr id="20" name="Retângulo: Cantos Superiores Arredondados 19">
              <a:extLst>
                <a:ext uri="{FF2B5EF4-FFF2-40B4-BE49-F238E27FC236}">
                  <a16:creationId xmlns:a16="http://schemas.microsoft.com/office/drawing/2014/main" id="{5363AD1C-5C23-A979-6258-C048857FA842}"/>
                </a:ext>
              </a:extLst>
            </p:cNvPr>
            <p:cNvSpPr/>
            <p:nvPr/>
          </p:nvSpPr>
          <p:spPr>
            <a:xfrm>
              <a:off x="820836" y="1468406"/>
              <a:ext cx="2411487" cy="1055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178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 noProof="0">
                <a:solidFill>
                  <a:srgbClr val="217844"/>
                </a:solidFill>
              </a:endParaRPr>
            </a:p>
          </p:txBody>
        </p:sp>
      </p:grpSp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5A3A1936-CD5B-AEDD-C038-38857CCC0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049" y="1827921"/>
            <a:ext cx="548618" cy="529754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64855E01-B673-17A5-1350-4E2079007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136" y="1803675"/>
            <a:ext cx="585118" cy="545158"/>
          </a:xfrm>
          <a:prstGeom prst="rect">
            <a:avLst/>
          </a:prstGeom>
        </p:spPr>
      </p:pic>
      <p:pic>
        <p:nvPicPr>
          <p:cNvPr id="4" name="Image 3" descr="preencoded.png">
            <a:extLst>
              <a:ext uri="{FF2B5EF4-FFF2-40B4-BE49-F238E27FC236}">
                <a16:creationId xmlns:a16="http://schemas.microsoft.com/office/drawing/2014/main" id="{E92CE8D9-1496-C4EA-EF7E-83BB4F71E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247" y="1803675"/>
            <a:ext cx="530312" cy="540023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E733938D-F927-F792-3132-0DC7DEE2638D}"/>
              </a:ext>
            </a:extLst>
          </p:cNvPr>
          <p:cNvSpPr/>
          <p:nvPr/>
        </p:nvSpPr>
        <p:spPr>
          <a:xfrm>
            <a:off x="1016107" y="2481801"/>
            <a:ext cx="1296591" cy="2465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941"/>
              </a:lnSpc>
            </a:pPr>
            <a:r>
              <a:rPr lang="pt-BR" sz="1800" b="1" noProof="0">
                <a:solidFill>
                  <a:srgbClr val="21784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Ambiental</a:t>
            </a:r>
            <a:endParaRPr lang="pt-BR" sz="1800" noProof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0F3B835A-0597-0F99-44EA-57788CD3DF45}"/>
              </a:ext>
            </a:extLst>
          </p:cNvPr>
          <p:cNvSpPr/>
          <p:nvPr/>
        </p:nvSpPr>
        <p:spPr>
          <a:xfrm>
            <a:off x="4177788" y="2471505"/>
            <a:ext cx="785813" cy="2465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941"/>
              </a:lnSpc>
            </a:pPr>
            <a:r>
              <a:rPr lang="pt-BR" sz="1800" b="1" noProof="0">
                <a:solidFill>
                  <a:srgbClr val="379EA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Social</a:t>
            </a:r>
            <a:endParaRPr lang="pt-BR" sz="1800" noProof="0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07DDD17F-DD42-1FA6-8BEB-1C08376B3305}"/>
              </a:ext>
            </a:extLst>
          </p:cNvPr>
          <p:cNvSpPr/>
          <p:nvPr/>
        </p:nvSpPr>
        <p:spPr>
          <a:xfrm>
            <a:off x="6865020" y="2478800"/>
            <a:ext cx="1485119" cy="2465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941"/>
              </a:lnSpc>
            </a:pPr>
            <a:r>
              <a:rPr lang="pt-BR" sz="1800" b="1" noProof="0">
                <a:solidFill>
                  <a:srgbClr val="D98B1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Governança</a:t>
            </a:r>
            <a:endParaRPr lang="pt-BR" sz="1800" noProof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0EE5FC6E-3E35-B5DE-9A86-A4055365C551}"/>
              </a:ext>
            </a:extLst>
          </p:cNvPr>
          <p:cNvSpPr/>
          <p:nvPr/>
        </p:nvSpPr>
        <p:spPr>
          <a:xfrm>
            <a:off x="69261" y="4241279"/>
            <a:ext cx="9005478" cy="23005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>
              <a:lnSpc>
                <a:spcPts val="1811"/>
              </a:lnSpc>
            </a:pPr>
            <a:r>
              <a:rPr lang="pt-BR" sz="1600" i="1" noProof="0">
                <a:solidFill>
                  <a:schemeClr val="accent1">
                    <a:lumMod val="50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Fatores ASG integram a gestão de risco dos investimentos – não são apêndice da análise financeira</a:t>
            </a:r>
            <a:endParaRPr lang="pt-BR" sz="1600" i="1" noProof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B5BC673D-ED3B-1409-A9E8-0C41A0DD877C}"/>
              </a:ext>
            </a:extLst>
          </p:cNvPr>
          <p:cNvSpPr/>
          <p:nvPr/>
        </p:nvSpPr>
        <p:spPr>
          <a:xfrm>
            <a:off x="492918" y="557044"/>
            <a:ext cx="4882869" cy="107916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just"/>
            <a:r>
              <a:rPr lang="pt-BR" sz="1800" noProof="0">
                <a:solidFill>
                  <a:srgbClr val="49505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Fatores ASG afetam retorno, risco e reputação – e a consistência da carteira ao longo do tempo.</a:t>
            </a:r>
            <a:endParaRPr lang="pt-BR" sz="1800" noProof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0577CAA4-B146-5C59-CBF3-CAE6E54539B4}"/>
              </a:ext>
            </a:extLst>
          </p:cNvPr>
          <p:cNvSpPr/>
          <p:nvPr/>
        </p:nvSpPr>
        <p:spPr>
          <a:xfrm>
            <a:off x="256858" y="3003387"/>
            <a:ext cx="2815091" cy="93443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noProof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Exposição a ativos afetados
por eventos climáticos,
regulação ambiental e transição
energética</a:t>
            </a:r>
            <a:endParaRPr lang="pt-BR" noProof="0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928DC107-EA0D-7E3F-4B0B-B66634F5A483}"/>
              </a:ext>
            </a:extLst>
          </p:cNvPr>
          <p:cNvSpPr/>
          <p:nvPr/>
        </p:nvSpPr>
        <p:spPr>
          <a:xfrm>
            <a:off x="3196082" y="3003388"/>
            <a:ext cx="2815092" cy="98605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noProof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Impacto de relações
trabalhistas, reputação do
emissor e vulnerabilidades na
cadeia de valor</a:t>
            </a:r>
            <a:endParaRPr lang="pt-BR" noProof="0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78DBC568-74F2-B79D-8D6E-A351FF9CEA3C}"/>
              </a:ext>
            </a:extLst>
          </p:cNvPr>
          <p:cNvSpPr/>
          <p:nvPr/>
        </p:nvSpPr>
        <p:spPr>
          <a:xfrm>
            <a:off x="6146679" y="3003387"/>
            <a:ext cx="2798487" cy="93443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pt-BR" noProof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Qualidade dos controles
internos, estrutura de decisão
e alinhamento de interesses</a:t>
            </a:r>
            <a:endParaRPr lang="pt-BR" noProof="0"/>
          </a:p>
        </p:txBody>
      </p:sp>
      <p:sp>
        <p:nvSpPr>
          <p:cNvPr id="11" name="Retângulo: Cantos Superiores Arredondados 10">
            <a:extLst>
              <a:ext uri="{FF2B5EF4-FFF2-40B4-BE49-F238E27FC236}">
                <a16:creationId xmlns:a16="http://schemas.microsoft.com/office/drawing/2014/main" id="{9440DA16-D903-D9A1-4BE9-BC15A27DCA64}"/>
              </a:ext>
            </a:extLst>
          </p:cNvPr>
          <p:cNvSpPr/>
          <p:nvPr/>
        </p:nvSpPr>
        <p:spPr>
          <a:xfrm rot="5400000">
            <a:off x="52570" y="27155"/>
            <a:ext cx="408574" cy="482049"/>
          </a:xfrm>
          <a:prstGeom prst="round2Same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600" noProof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865489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A1009150-F969-BC2A-5BDD-C871A5739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2FE39840-B257-6E55-3C65-6FEC7A5C9F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20"/>
          <a:stretch>
            <a:fillRect/>
          </a:stretch>
        </p:blipFill>
        <p:spPr>
          <a:xfrm>
            <a:off x="0" y="0"/>
            <a:ext cx="9144000" cy="4564626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2617F97D-3F7B-0000-9543-D4BB0CE58083}"/>
              </a:ext>
            </a:extLst>
          </p:cNvPr>
          <p:cNvSpPr/>
          <p:nvPr/>
        </p:nvSpPr>
        <p:spPr>
          <a:xfrm>
            <a:off x="934714" y="951271"/>
            <a:ext cx="7072313" cy="102155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4022"/>
              </a:lnSpc>
            </a:pPr>
            <a:r>
              <a:rPr lang="pt-BR" sz="3094" b="1" noProof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Risco ASG é risco financeiro,
fiduciário e prudencial.</a:t>
            </a:r>
            <a:endParaRPr lang="pt-BR" sz="3094" noProof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7EC8839-29DA-9353-66BF-FA3E7875F8C2}"/>
              </a:ext>
            </a:extLst>
          </p:cNvPr>
          <p:cNvSpPr/>
          <p:nvPr/>
        </p:nvSpPr>
        <p:spPr>
          <a:xfrm>
            <a:off x="640035" y="2688938"/>
            <a:ext cx="7661672" cy="51635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2033"/>
              </a:lnSpc>
            </a:pPr>
            <a:r>
              <a:rPr lang="pt-BR" sz="1800" noProof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incorporação de aspectos ASG não constitui agenda paralela
nem impõe uma carteira específica. Não altera o objetivo da EFPC.</a:t>
            </a:r>
            <a:endParaRPr lang="pt-BR" sz="1800" noProof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10718192-9705-F6F1-ED9E-DED8490082DD}"/>
              </a:ext>
            </a:extLst>
          </p:cNvPr>
          <p:cNvSpPr/>
          <p:nvPr/>
        </p:nvSpPr>
        <p:spPr>
          <a:xfrm>
            <a:off x="945486" y="3504128"/>
            <a:ext cx="7253027" cy="51635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2033"/>
              </a:lnSpc>
            </a:pPr>
            <a:r>
              <a:rPr lang="pt-BR" sz="1800" noProof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Qualifica o processo de gestão de investimentos para proteger
a capacidade de pagamento de benefícios no longo prazo.</a:t>
            </a:r>
            <a:endParaRPr lang="pt-BR" sz="1800" noProof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8DA9139F-417A-E837-5EE6-C0A80470DE90}"/>
              </a:ext>
            </a:extLst>
          </p:cNvPr>
          <p:cNvSpPr/>
          <p:nvPr/>
        </p:nvSpPr>
        <p:spPr>
          <a:xfrm>
            <a:off x="2662084" y="250723"/>
            <a:ext cx="3165431" cy="4498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algn="ctr">
              <a:lnSpc>
                <a:spcPts val="1307"/>
              </a:lnSpc>
            </a:pPr>
            <a:r>
              <a:rPr lang="pt-BR" sz="2400" kern="0" spc="90" noProof="0">
                <a:solidFill>
                  <a:srgbClr val="D0D0D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Mensagem Central</a:t>
            </a:r>
            <a:endParaRPr lang="pt-BR" sz="2400" noProof="0"/>
          </a:p>
        </p:txBody>
      </p:sp>
    </p:spTree>
    <p:extLst>
      <p:ext uri="{BB962C8B-B14F-4D97-AF65-F5344CB8AC3E}">
        <p14:creationId xmlns:p14="http://schemas.microsoft.com/office/powerpoint/2010/main" val="140275286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1535</Words>
  <Application>Microsoft Office PowerPoint</Application>
  <PresentationFormat>Apresentação na tela (16:9)</PresentationFormat>
  <Paragraphs>287</Paragraphs>
  <Slides>25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25</vt:i4>
      </vt:variant>
    </vt:vector>
  </HeadingPairs>
  <TitlesOfParts>
    <vt:vector size="43" baseType="lpstr">
      <vt:lpstr>Microsoft YaHei UI Light</vt:lpstr>
      <vt:lpstr>Aptos</vt:lpstr>
      <vt:lpstr>Aptos Display</vt:lpstr>
      <vt:lpstr>Arial</vt:lpstr>
      <vt:lpstr>Calibri</vt:lpstr>
      <vt:lpstr>Calibri Light</vt:lpstr>
      <vt:lpstr>Inter</vt:lpstr>
      <vt:lpstr>Montserrat</vt:lpstr>
      <vt:lpstr>Noto Sans KR</vt:lpstr>
      <vt:lpstr>Open Sans</vt:lpstr>
      <vt:lpstr>OpenSans-Bold</vt:lpstr>
      <vt:lpstr>Source Sans Pro</vt:lpstr>
      <vt:lpstr>Simple Light</vt:lpstr>
      <vt:lpstr>Personalizar design</vt:lpstr>
      <vt:lpstr>1_Personalizar design</vt:lpstr>
      <vt:lpstr>2_Personalizar design</vt:lpstr>
      <vt:lpstr>3_Personalizar design</vt:lpstr>
      <vt:lpstr>4_Personalizar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Louise Guimares Macau Lopes - PREVICDF</dc:creator>
  <cp:lastModifiedBy>Francisco José Freire Ribeiro - PREVICDF</cp:lastModifiedBy>
  <cp:revision>2</cp:revision>
  <dcterms:modified xsi:type="dcterms:W3CDTF">2026-05-11T18:12:08Z</dcterms:modified>
</cp:coreProperties>
</file>