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69"/>
  </p:notesMasterIdLst>
  <p:sldIdLst>
    <p:sldId id="256" r:id="rId3"/>
    <p:sldId id="333" r:id="rId4"/>
    <p:sldId id="388" r:id="rId5"/>
    <p:sldId id="2141411716" r:id="rId6"/>
    <p:sldId id="323" r:id="rId7"/>
    <p:sldId id="322" r:id="rId8"/>
    <p:sldId id="327" r:id="rId9"/>
    <p:sldId id="2141411720" r:id="rId10"/>
    <p:sldId id="2141411708" r:id="rId11"/>
    <p:sldId id="346" r:id="rId12"/>
    <p:sldId id="347" r:id="rId13"/>
    <p:sldId id="348" r:id="rId14"/>
    <p:sldId id="2141411709" r:id="rId15"/>
    <p:sldId id="351" r:id="rId16"/>
    <p:sldId id="2141411710" r:id="rId17"/>
    <p:sldId id="350" r:id="rId18"/>
    <p:sldId id="2141411721" r:id="rId19"/>
    <p:sldId id="334" r:id="rId20"/>
    <p:sldId id="335" r:id="rId21"/>
    <p:sldId id="349" r:id="rId22"/>
    <p:sldId id="354" r:id="rId23"/>
    <p:sldId id="2141411712" r:id="rId24"/>
    <p:sldId id="298" r:id="rId25"/>
    <p:sldId id="336" r:id="rId26"/>
    <p:sldId id="383" r:id="rId27"/>
    <p:sldId id="384" r:id="rId28"/>
    <p:sldId id="287" r:id="rId29"/>
    <p:sldId id="265" r:id="rId30"/>
    <p:sldId id="271" r:id="rId31"/>
    <p:sldId id="2141411701" r:id="rId32"/>
    <p:sldId id="276" r:id="rId33"/>
    <p:sldId id="2141411702" r:id="rId34"/>
    <p:sldId id="2141411722" r:id="rId35"/>
    <p:sldId id="389" r:id="rId36"/>
    <p:sldId id="2141411723" r:id="rId37"/>
    <p:sldId id="281" r:id="rId38"/>
    <p:sldId id="310" r:id="rId39"/>
    <p:sldId id="282" r:id="rId40"/>
    <p:sldId id="394" r:id="rId41"/>
    <p:sldId id="269" r:id="rId42"/>
    <p:sldId id="392" r:id="rId43"/>
    <p:sldId id="2141411725" r:id="rId44"/>
    <p:sldId id="821" r:id="rId45"/>
    <p:sldId id="390" r:id="rId46"/>
    <p:sldId id="2141411724" r:id="rId47"/>
    <p:sldId id="846" r:id="rId48"/>
    <p:sldId id="355" r:id="rId49"/>
    <p:sldId id="2141411703" r:id="rId50"/>
    <p:sldId id="2141411704" r:id="rId51"/>
    <p:sldId id="2141411728" r:id="rId52"/>
    <p:sldId id="2141411726" r:id="rId53"/>
    <p:sldId id="2141411705" r:id="rId54"/>
    <p:sldId id="272" r:id="rId55"/>
    <p:sldId id="262" r:id="rId56"/>
    <p:sldId id="270" r:id="rId57"/>
    <p:sldId id="2141411706" r:id="rId58"/>
    <p:sldId id="2141411707" r:id="rId59"/>
    <p:sldId id="2141411727" r:id="rId60"/>
    <p:sldId id="352" r:id="rId61"/>
    <p:sldId id="2141411729" r:id="rId62"/>
    <p:sldId id="356" r:id="rId63"/>
    <p:sldId id="2141411711" r:id="rId64"/>
    <p:sldId id="387" r:id="rId65"/>
    <p:sldId id="2141411717" r:id="rId66"/>
    <p:sldId id="2141411719" r:id="rId67"/>
    <p:sldId id="2141411718" r:id="rId68"/>
  </p:sldIdLst>
  <p:sldSz cx="9144000" cy="5143500" type="screen16x9"/>
  <p:notesSz cx="7104063" cy="102346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E4C73"/>
    <a:srgbClr val="206894"/>
    <a:srgbClr val="092F47"/>
    <a:srgbClr val="1B56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337" autoAdjust="0"/>
  </p:normalViewPr>
  <p:slideViewPr>
    <p:cSldViewPr snapToGrid="0">
      <p:cViewPr varScale="1">
        <p:scale>
          <a:sx n="84" d="100"/>
          <a:sy n="84" d="100"/>
        </p:scale>
        <p:origin x="804" y="5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1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976224846894139"/>
          <c:y val="0.22666375036453776"/>
          <c:w val="0.46436461067366569"/>
          <c:h val="0.77333624963546221"/>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C7B-48A2-9806-038CE56A16D1}"/>
              </c:ext>
            </c:extLst>
          </c:dPt>
          <c:dPt>
            <c:idx val="1"/>
            <c:bubble3D val="0"/>
            <c:spPr>
              <a:solidFill>
                <a:srgbClr val="FF5050"/>
              </a:solidFill>
              <a:ln w="19050">
                <a:solidFill>
                  <a:schemeClr val="lt1"/>
                </a:solidFill>
              </a:ln>
              <a:effectLst/>
            </c:spPr>
            <c:extLst>
              <c:ext xmlns:c16="http://schemas.microsoft.com/office/drawing/2014/chart" uri="{C3380CC4-5D6E-409C-BE32-E72D297353CC}">
                <c16:uniqueId val="{00000003-1C7B-48A2-9806-038CE56A16D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C7B-48A2-9806-038CE56A16D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C7B-48A2-9806-038CE56A16D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C7B-48A2-9806-038CE56A16D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C7B-48A2-9806-038CE56A16D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1C7B-48A2-9806-038CE56A16D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1C7B-48A2-9806-038CE56A16D1}"/>
              </c:ext>
            </c:extLst>
          </c:dPt>
          <c:dLbls>
            <c:dLbl>
              <c:idx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Aptos" panose="020B0004020202020204" pitchFamily="34" charset="0"/>
                      <a:ea typeface="Source Sans Pro" panose="020B0503030403020204" pitchFamily="34" charset="0"/>
                      <a:cs typeface="+mn-cs"/>
                    </a:defRPr>
                  </a:pPr>
                  <a:endParaRPr lang="pt-BR"/>
                </a:p>
              </c:txPr>
              <c:showLegendKey val="0"/>
              <c:showVal val="0"/>
              <c:showCatName val="1"/>
              <c:showSerName val="0"/>
              <c:showPercent val="1"/>
              <c:showBubbleSize val="0"/>
              <c:extLst>
                <c:ext xmlns:c16="http://schemas.microsoft.com/office/drawing/2014/chart" uri="{C3380CC4-5D6E-409C-BE32-E72D297353CC}">
                  <c16:uniqueId val="{00000001-1C7B-48A2-9806-038CE56A16D1}"/>
                </c:ext>
              </c:extLst>
            </c:dLbl>
            <c:dLbl>
              <c:idx val="1"/>
              <c:tx>
                <c:rich>
                  <a:bodyPr/>
                  <a:lstStyle/>
                  <a:p>
                    <a:fld id="{C3EF6D8A-ABB0-4010-86E7-E77CFE953C0B}" type="CATEGORYNAME">
                      <a:rPr lang="en-US"/>
                      <a:pPr/>
                      <a:t>[NOME DA CATEGORIA]</a:t>
                    </a:fld>
                    <a:r>
                      <a:rPr lang="en-US" baseline="0"/>
                      <a:t>
10%</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C7B-48A2-9806-038CE56A16D1}"/>
                </c:ext>
              </c:extLst>
            </c:dLbl>
            <c:dLbl>
              <c:idx val="3"/>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Aptos" panose="020B0004020202020204" pitchFamily="34" charset="0"/>
                      <a:ea typeface="Source Sans Pro" panose="020B0503030403020204" pitchFamily="34" charset="0"/>
                      <a:cs typeface="+mn-cs"/>
                    </a:defRPr>
                  </a:pPr>
                  <a:endParaRPr lang="pt-BR"/>
                </a:p>
              </c:txPr>
              <c:showLegendKey val="0"/>
              <c:showVal val="0"/>
              <c:showCatName val="1"/>
              <c:showSerName val="0"/>
              <c:showPercent val="1"/>
              <c:showBubbleSize val="0"/>
              <c:extLst>
                <c:ext xmlns:c16="http://schemas.microsoft.com/office/drawing/2014/chart" uri="{C3380CC4-5D6E-409C-BE32-E72D297353CC}">
                  <c16:uniqueId val="{00000007-1C7B-48A2-9806-038CE56A16D1}"/>
                </c:ext>
              </c:extLst>
            </c:dLbl>
            <c:dLbl>
              <c:idx val="6"/>
              <c:layout>
                <c:manualLayout>
                  <c:x val="7.8250775491872107E-2"/>
                  <c:y val="-2.044755781752599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1C7B-48A2-9806-038CE56A16D1}"/>
                </c:ext>
              </c:extLst>
            </c:dLbl>
            <c:dLbl>
              <c:idx val="7"/>
              <c:layout>
                <c:manualLayout>
                  <c:x val="0.20337512528147383"/>
                  <c:y val="-1.027191981837961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1C7B-48A2-9806-038CE56A16D1}"/>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ptos" panose="020B0004020202020204" pitchFamily="34" charset="0"/>
                    <a:ea typeface="Source Sans Pro" panose="020B0503030403020204" pitchFamily="34" charset="0"/>
                    <a:cs typeface="+mn-cs"/>
                  </a:defRPr>
                </a:pPr>
                <a:endParaRPr lang="pt-B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Planilha1!$D$7:$D$14</c:f>
              <c:strCache>
                <c:ptCount val="8"/>
                <c:pt idx="0">
                  <c:v>Títulos Públicos</c:v>
                </c:pt>
                <c:pt idx="1">
                  <c:v>Operações Compromissadas</c:v>
                </c:pt>
                <c:pt idx="2">
                  <c:v>Títulos Privados</c:v>
                </c:pt>
                <c:pt idx="3">
                  <c:v>Ações</c:v>
                </c:pt>
                <c:pt idx="4">
                  <c:v>FIP e Multimercados</c:v>
                </c:pt>
                <c:pt idx="5">
                  <c:v>Imóveis</c:v>
                </c:pt>
                <c:pt idx="6">
                  <c:v>Operações com Participantes</c:v>
                </c:pt>
                <c:pt idx="7">
                  <c:v>Investimento no Exterior</c:v>
                </c:pt>
              </c:strCache>
            </c:strRef>
          </c:cat>
          <c:val>
            <c:numRef>
              <c:f>Planilha1!$P$7:$P$14</c:f>
              <c:numCache>
                <c:formatCode>0%</c:formatCode>
                <c:ptCount val="8"/>
                <c:pt idx="0">
                  <c:v>0.67047730688608509</c:v>
                </c:pt>
                <c:pt idx="1">
                  <c:v>9.5070797961851319E-2</c:v>
                </c:pt>
                <c:pt idx="2">
                  <c:v>6.1240190733213871E-2</c:v>
                </c:pt>
                <c:pt idx="3">
                  <c:v>8.9265570732977501E-2</c:v>
                </c:pt>
                <c:pt idx="4">
                  <c:v>1.7722786939236013E-2</c:v>
                </c:pt>
                <c:pt idx="5">
                  <c:v>2.5650729832673407E-2</c:v>
                </c:pt>
                <c:pt idx="6">
                  <c:v>2.0939549172720302E-2</c:v>
                </c:pt>
                <c:pt idx="7">
                  <c:v>1.7171218640949979E-2</c:v>
                </c:pt>
              </c:numCache>
            </c:numRef>
          </c:val>
          <c:extLst>
            <c:ext xmlns:c16="http://schemas.microsoft.com/office/drawing/2014/chart" uri="{C3380CC4-5D6E-409C-BE32-E72D297353CC}">
              <c16:uniqueId val="{00000010-1C7B-48A2-9806-038CE56A16D1}"/>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200">
          <a:latin typeface="Aptos" panose="020B0004020202020204" pitchFamily="34" charset="0"/>
          <a:ea typeface="Source Sans Pro" panose="020B0503030403020204" pitchFamily="34" charset="0"/>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099158601755582E-2"/>
          <c:y val="8.303550574806523E-2"/>
          <c:w val="0.92106593913924961"/>
          <c:h val="0.61014290279085293"/>
        </c:manualLayout>
      </c:layout>
      <c:lineChart>
        <c:grouping val="standard"/>
        <c:varyColors val="0"/>
        <c:ser>
          <c:idx val="0"/>
          <c:order val="0"/>
          <c:tx>
            <c:strRef>
              <c:f>Planilha1!$D$7</c:f>
              <c:strCache>
                <c:ptCount val="1"/>
                <c:pt idx="0">
                  <c:v>Títulos Públicos</c:v>
                </c:pt>
              </c:strCache>
            </c:strRef>
          </c:tx>
          <c:spPr>
            <a:ln w="28575" cap="rnd">
              <a:solidFill>
                <a:schemeClr val="accent1"/>
              </a:solidFill>
              <a:round/>
            </a:ln>
            <a:effectLst/>
          </c:spPr>
          <c:marker>
            <c:symbol val="none"/>
          </c:marker>
          <c:dLbls>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B1B-4EA1-BF9F-E3A1E443AC5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ptos" panose="020B0004020202020204" pitchFamily="34" charset="0"/>
                    <a:ea typeface="Source Sans Pro" panose="020B0503030403020204" pitchFamily="34" charset="0"/>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Planilha1!$E$5:$P$5</c:f>
              <c:strCache>
                <c:ptCount val="12"/>
                <c:pt idx="0">
                  <c:v>2014</c:v>
                </c:pt>
                <c:pt idx="1">
                  <c:v>2015</c:v>
                </c:pt>
                <c:pt idx="2">
                  <c:v>2016</c:v>
                </c:pt>
                <c:pt idx="3">
                  <c:v>2017</c:v>
                </c:pt>
                <c:pt idx="4">
                  <c:v>2018</c:v>
                </c:pt>
                <c:pt idx="5">
                  <c:v>2019</c:v>
                </c:pt>
                <c:pt idx="6">
                  <c:v>2020</c:v>
                </c:pt>
                <c:pt idx="7">
                  <c:v>2021</c:v>
                </c:pt>
                <c:pt idx="8">
                  <c:v>2022</c:v>
                </c:pt>
                <c:pt idx="9">
                  <c:v>2023</c:v>
                </c:pt>
                <c:pt idx="10">
                  <c:v>2024</c:v>
                </c:pt>
                <c:pt idx="11">
                  <c:v>04/2025</c:v>
                </c:pt>
              </c:strCache>
            </c:strRef>
          </c:cat>
          <c:val>
            <c:numRef>
              <c:f>(Planilha1!$E$7,Planilha1!$F$7,Planilha1!$G$7,Planilha1!$H$7,Planilha1!$I$7,Planilha1!$J$7,Planilha1!$K$7,Planilha1!$L$7,Planilha1!$M$7,Planilha1!$N$7,Planilha1!$O$7,Planilha1!$P$7)</c:f>
              <c:numCache>
                <c:formatCode>0%</c:formatCode>
                <c:ptCount val="12"/>
                <c:pt idx="0">
                  <c:v>0.43908562496792891</c:v>
                </c:pt>
                <c:pt idx="1">
                  <c:v>0.50849156088570646</c:v>
                </c:pt>
                <c:pt idx="2">
                  <c:v>0.54701412898791923</c:v>
                </c:pt>
                <c:pt idx="3">
                  <c:v>0.54614992515304339</c:v>
                </c:pt>
                <c:pt idx="4">
                  <c:v>0.55346396804140674</c:v>
                </c:pt>
                <c:pt idx="5">
                  <c:v>0.49987621679179839</c:v>
                </c:pt>
                <c:pt idx="6">
                  <c:v>0.53085791490275536</c:v>
                </c:pt>
                <c:pt idx="7">
                  <c:v>0.59535035551386994</c:v>
                </c:pt>
                <c:pt idx="8">
                  <c:v>0.60901301352279658</c:v>
                </c:pt>
                <c:pt idx="9">
                  <c:v>0.61257486768648539</c:v>
                </c:pt>
                <c:pt idx="10">
                  <c:v>0.67163400965290398</c:v>
                </c:pt>
                <c:pt idx="11">
                  <c:v>0.67047730688608509</c:v>
                </c:pt>
              </c:numCache>
            </c:numRef>
          </c:val>
          <c:smooth val="0"/>
          <c:extLst>
            <c:ext xmlns:c16="http://schemas.microsoft.com/office/drawing/2014/chart" uri="{C3380CC4-5D6E-409C-BE32-E72D297353CC}">
              <c16:uniqueId val="{00000000-00CF-404F-846A-F2A8928F55A2}"/>
            </c:ext>
          </c:extLst>
        </c:ser>
        <c:ser>
          <c:idx val="1"/>
          <c:order val="1"/>
          <c:tx>
            <c:strRef>
              <c:f>Planilha1!$D$8</c:f>
              <c:strCache>
                <c:ptCount val="1"/>
                <c:pt idx="0">
                  <c:v>Operações Compromissadas</c:v>
                </c:pt>
              </c:strCache>
            </c:strRef>
          </c:tx>
          <c:spPr>
            <a:ln w="28575" cap="rnd">
              <a:solidFill>
                <a:schemeClr val="accent2"/>
              </a:solidFill>
              <a:round/>
            </a:ln>
            <a:effectLst/>
          </c:spPr>
          <c:marker>
            <c:symbol val="none"/>
          </c:marker>
          <c:dLbls>
            <c:dLbl>
              <c:idx val="11"/>
              <c:layout>
                <c:manualLayout>
                  <c:x val="-2.8106033268642031E-2"/>
                  <c:y val="-6.91515961753120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B1B-4EA1-BF9F-E3A1E443AC5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ptos" panose="020B0004020202020204" pitchFamily="34" charset="0"/>
                    <a:ea typeface="Source Sans Pro" panose="020B0503030403020204" pitchFamily="34" charset="0"/>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Planilha1!$E$5:$P$5</c:f>
              <c:strCache>
                <c:ptCount val="12"/>
                <c:pt idx="0">
                  <c:v>2014</c:v>
                </c:pt>
                <c:pt idx="1">
                  <c:v>2015</c:v>
                </c:pt>
                <c:pt idx="2">
                  <c:v>2016</c:v>
                </c:pt>
                <c:pt idx="3">
                  <c:v>2017</c:v>
                </c:pt>
                <c:pt idx="4">
                  <c:v>2018</c:v>
                </c:pt>
                <c:pt idx="5">
                  <c:v>2019</c:v>
                </c:pt>
                <c:pt idx="6">
                  <c:v>2020</c:v>
                </c:pt>
                <c:pt idx="7">
                  <c:v>2021</c:v>
                </c:pt>
                <c:pt idx="8">
                  <c:v>2022</c:v>
                </c:pt>
                <c:pt idx="9">
                  <c:v>2023</c:v>
                </c:pt>
                <c:pt idx="10">
                  <c:v>2024</c:v>
                </c:pt>
                <c:pt idx="11">
                  <c:v>04/2025</c:v>
                </c:pt>
              </c:strCache>
            </c:strRef>
          </c:cat>
          <c:val>
            <c:numRef>
              <c:f>(Planilha1!$E$8,Planilha1!$F$8,Planilha1!$G$8,Planilha1!$H$8,Planilha1!$I$8,Planilha1!$J$8,Planilha1!$K$8,Planilha1!$L$8,Planilha1!$M$8,Planilha1!$N$8,Planilha1!$O$8,Planilha1!$P$8)</c:f>
              <c:numCache>
                <c:formatCode>0%</c:formatCode>
                <c:ptCount val="12"/>
                <c:pt idx="0">
                  <c:v>7.3014900326978216E-2</c:v>
                </c:pt>
                <c:pt idx="1">
                  <c:v>7.796444195638734E-2</c:v>
                </c:pt>
                <c:pt idx="2">
                  <c:v>7.3385281415742326E-2</c:v>
                </c:pt>
                <c:pt idx="3">
                  <c:v>9.1974899315988845E-2</c:v>
                </c:pt>
                <c:pt idx="4">
                  <c:v>8.6432315462782766E-2</c:v>
                </c:pt>
                <c:pt idx="5">
                  <c:v>6.7378142782279937E-2</c:v>
                </c:pt>
                <c:pt idx="6">
                  <c:v>9.1310467864841052E-2</c:v>
                </c:pt>
                <c:pt idx="7">
                  <c:v>6.972152862673707E-2</c:v>
                </c:pt>
                <c:pt idx="8">
                  <c:v>8.0262818687465862E-2</c:v>
                </c:pt>
                <c:pt idx="9">
                  <c:v>0.10032234269730921</c:v>
                </c:pt>
                <c:pt idx="10">
                  <c:v>9.1541763656284636E-2</c:v>
                </c:pt>
                <c:pt idx="11">
                  <c:v>9.5070797961851319E-2</c:v>
                </c:pt>
              </c:numCache>
            </c:numRef>
          </c:val>
          <c:smooth val="0"/>
          <c:extLst>
            <c:ext xmlns:c16="http://schemas.microsoft.com/office/drawing/2014/chart" uri="{C3380CC4-5D6E-409C-BE32-E72D297353CC}">
              <c16:uniqueId val="{00000001-00CF-404F-846A-F2A8928F55A2}"/>
            </c:ext>
          </c:extLst>
        </c:ser>
        <c:ser>
          <c:idx val="2"/>
          <c:order val="2"/>
          <c:tx>
            <c:strRef>
              <c:f>Planilha1!$D$9</c:f>
              <c:strCache>
                <c:ptCount val="1"/>
                <c:pt idx="0">
                  <c:v>Títulos Privados</c:v>
                </c:pt>
              </c:strCache>
            </c:strRef>
          </c:tx>
          <c:spPr>
            <a:ln w="28575" cap="rnd">
              <a:solidFill>
                <a:schemeClr val="accent3"/>
              </a:solidFill>
              <a:round/>
            </a:ln>
            <a:effectLst/>
          </c:spPr>
          <c:marker>
            <c:symbol val="none"/>
          </c:marker>
          <c:cat>
            <c:strRef>
              <c:f>Planilha1!$E$5:$P$5</c:f>
              <c:strCache>
                <c:ptCount val="12"/>
                <c:pt idx="0">
                  <c:v>2014</c:v>
                </c:pt>
                <c:pt idx="1">
                  <c:v>2015</c:v>
                </c:pt>
                <c:pt idx="2">
                  <c:v>2016</c:v>
                </c:pt>
                <c:pt idx="3">
                  <c:v>2017</c:v>
                </c:pt>
                <c:pt idx="4">
                  <c:v>2018</c:v>
                </c:pt>
                <c:pt idx="5">
                  <c:v>2019</c:v>
                </c:pt>
                <c:pt idx="6">
                  <c:v>2020</c:v>
                </c:pt>
                <c:pt idx="7">
                  <c:v>2021</c:v>
                </c:pt>
                <c:pt idx="8">
                  <c:v>2022</c:v>
                </c:pt>
                <c:pt idx="9">
                  <c:v>2023</c:v>
                </c:pt>
                <c:pt idx="10">
                  <c:v>2024</c:v>
                </c:pt>
                <c:pt idx="11">
                  <c:v>04/2025</c:v>
                </c:pt>
              </c:strCache>
            </c:strRef>
          </c:cat>
          <c:val>
            <c:numRef>
              <c:f>(Planilha1!$E$9,Planilha1!$F$9,Planilha1!$G$9,Planilha1!$H$9,Planilha1!$I$9,Planilha1!$J$9,Planilha1!$K$9,Planilha1!$L$9,Planilha1!$M$9,Planilha1!$N$9,Planilha1!$O$9,Planilha1!$P$9)</c:f>
              <c:numCache>
                <c:formatCode>0%</c:formatCode>
                <c:ptCount val="12"/>
                <c:pt idx="0">
                  <c:v>0.11132646028190327</c:v>
                </c:pt>
                <c:pt idx="1">
                  <c:v>0.10511412571168602</c:v>
                </c:pt>
                <c:pt idx="2">
                  <c:v>9.0789455856110993E-2</c:v>
                </c:pt>
                <c:pt idx="3">
                  <c:v>7.8156874067993182E-2</c:v>
                </c:pt>
                <c:pt idx="4">
                  <c:v>6.7874094230994567E-2</c:v>
                </c:pt>
                <c:pt idx="5">
                  <c:v>6.1957812793204142E-2</c:v>
                </c:pt>
                <c:pt idx="6">
                  <c:v>7.2110041837764344E-2</c:v>
                </c:pt>
                <c:pt idx="7">
                  <c:v>6.9072281727468154E-2</c:v>
                </c:pt>
                <c:pt idx="8">
                  <c:v>7.2244891692701249E-2</c:v>
                </c:pt>
                <c:pt idx="9">
                  <c:v>6.9509053419740424E-2</c:v>
                </c:pt>
                <c:pt idx="10">
                  <c:v>6.2393103090780541E-2</c:v>
                </c:pt>
                <c:pt idx="11">
                  <c:v>6.1240190733213871E-2</c:v>
                </c:pt>
              </c:numCache>
            </c:numRef>
          </c:val>
          <c:smooth val="0"/>
          <c:extLst>
            <c:ext xmlns:c16="http://schemas.microsoft.com/office/drawing/2014/chart" uri="{C3380CC4-5D6E-409C-BE32-E72D297353CC}">
              <c16:uniqueId val="{00000002-00CF-404F-846A-F2A8928F55A2}"/>
            </c:ext>
          </c:extLst>
        </c:ser>
        <c:ser>
          <c:idx val="3"/>
          <c:order val="3"/>
          <c:tx>
            <c:strRef>
              <c:f>Planilha1!$D$10</c:f>
              <c:strCache>
                <c:ptCount val="1"/>
                <c:pt idx="0">
                  <c:v>Ações</c:v>
                </c:pt>
              </c:strCache>
            </c:strRef>
          </c:tx>
          <c:spPr>
            <a:ln w="28575" cap="rnd">
              <a:solidFill>
                <a:srgbClr val="FF0000"/>
              </a:solidFill>
              <a:round/>
            </a:ln>
            <a:effectLst/>
          </c:spPr>
          <c:marker>
            <c:symbol val="none"/>
          </c:marker>
          <c:dLbls>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B1B-4EA1-BF9F-E3A1E443AC5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ptos" panose="020B0004020202020204" pitchFamily="34" charset="0"/>
                    <a:ea typeface="Source Sans Pro" panose="020B0503030403020204" pitchFamily="34" charset="0"/>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Planilha1!$E$5:$P$5</c:f>
              <c:strCache>
                <c:ptCount val="12"/>
                <c:pt idx="0">
                  <c:v>2014</c:v>
                </c:pt>
                <c:pt idx="1">
                  <c:v>2015</c:v>
                </c:pt>
                <c:pt idx="2">
                  <c:v>2016</c:v>
                </c:pt>
                <c:pt idx="3">
                  <c:v>2017</c:v>
                </c:pt>
                <c:pt idx="4">
                  <c:v>2018</c:v>
                </c:pt>
                <c:pt idx="5">
                  <c:v>2019</c:v>
                </c:pt>
                <c:pt idx="6">
                  <c:v>2020</c:v>
                </c:pt>
                <c:pt idx="7">
                  <c:v>2021</c:v>
                </c:pt>
                <c:pt idx="8">
                  <c:v>2022</c:v>
                </c:pt>
                <c:pt idx="9">
                  <c:v>2023</c:v>
                </c:pt>
                <c:pt idx="10">
                  <c:v>2024</c:v>
                </c:pt>
                <c:pt idx="11">
                  <c:v>04/2025</c:v>
                </c:pt>
              </c:strCache>
            </c:strRef>
          </c:cat>
          <c:val>
            <c:numRef>
              <c:f>(Planilha1!$E$10,Planilha1!$F$10,Planilha1!$G$10,Planilha1!$H$10,Planilha1!$I$10,Planilha1!$J$10,Planilha1!$K$10,Planilha1!$L$10,Planilha1!$M$10,Planilha1!$N$10,Planilha1!$O$10,Planilha1!$P$10)</c:f>
              <c:numCache>
                <c:formatCode>0%</c:formatCode>
                <c:ptCount val="12"/>
                <c:pt idx="0">
                  <c:v>0.25</c:v>
                </c:pt>
                <c:pt idx="1">
                  <c:v>0.19</c:v>
                </c:pt>
                <c:pt idx="2">
                  <c:v>0.19</c:v>
                </c:pt>
                <c:pt idx="3">
                  <c:v>0.18</c:v>
                </c:pt>
                <c:pt idx="4">
                  <c:v>0.19</c:v>
                </c:pt>
                <c:pt idx="5">
                  <c:v>0.21</c:v>
                </c:pt>
                <c:pt idx="6">
                  <c:v>0.21</c:v>
                </c:pt>
                <c:pt idx="7">
                  <c:v>0.15939863908544843</c:v>
                </c:pt>
                <c:pt idx="8">
                  <c:v>0.15</c:v>
                </c:pt>
                <c:pt idx="9">
                  <c:v>0.13</c:v>
                </c:pt>
                <c:pt idx="10">
                  <c:v>9.1870232124107554E-2</c:v>
                </c:pt>
                <c:pt idx="11">
                  <c:v>8.9265570732977501E-2</c:v>
                </c:pt>
              </c:numCache>
            </c:numRef>
          </c:val>
          <c:smooth val="0"/>
          <c:extLst>
            <c:ext xmlns:c16="http://schemas.microsoft.com/office/drawing/2014/chart" uri="{C3380CC4-5D6E-409C-BE32-E72D297353CC}">
              <c16:uniqueId val="{00000003-00CF-404F-846A-F2A8928F55A2}"/>
            </c:ext>
          </c:extLst>
        </c:ser>
        <c:ser>
          <c:idx val="4"/>
          <c:order val="4"/>
          <c:tx>
            <c:strRef>
              <c:f>Planilha1!$D$11</c:f>
              <c:strCache>
                <c:ptCount val="1"/>
                <c:pt idx="0">
                  <c:v>FIP e Multimercados</c:v>
                </c:pt>
              </c:strCache>
            </c:strRef>
          </c:tx>
          <c:spPr>
            <a:ln w="28575" cap="rnd">
              <a:solidFill>
                <a:schemeClr val="accent5"/>
              </a:solidFill>
              <a:round/>
            </a:ln>
            <a:effectLst/>
          </c:spPr>
          <c:marker>
            <c:symbol val="none"/>
          </c:marker>
          <c:cat>
            <c:strRef>
              <c:f>Planilha1!$E$5:$P$5</c:f>
              <c:strCache>
                <c:ptCount val="12"/>
                <c:pt idx="0">
                  <c:v>2014</c:v>
                </c:pt>
                <c:pt idx="1">
                  <c:v>2015</c:v>
                </c:pt>
                <c:pt idx="2">
                  <c:v>2016</c:v>
                </c:pt>
                <c:pt idx="3">
                  <c:v>2017</c:v>
                </c:pt>
                <c:pt idx="4">
                  <c:v>2018</c:v>
                </c:pt>
                <c:pt idx="5">
                  <c:v>2019</c:v>
                </c:pt>
                <c:pt idx="6">
                  <c:v>2020</c:v>
                </c:pt>
                <c:pt idx="7">
                  <c:v>2021</c:v>
                </c:pt>
                <c:pt idx="8">
                  <c:v>2022</c:v>
                </c:pt>
                <c:pt idx="9">
                  <c:v>2023</c:v>
                </c:pt>
                <c:pt idx="10">
                  <c:v>2024</c:v>
                </c:pt>
                <c:pt idx="11">
                  <c:v>04/2025</c:v>
                </c:pt>
              </c:strCache>
            </c:strRef>
          </c:cat>
          <c:val>
            <c:numRef>
              <c:f>(Planilha1!$E$11,Planilha1!$F$11,Planilha1!$G$11,Planilha1!$H$11,Planilha1!$I$11,Planilha1!$J$11,Planilha1!$K$11,Planilha1!$L$11,Planilha1!$M$11,Planilha1!$N$11,Planilha1!$O$11,Planilha1!$P$11)</c:f>
              <c:numCache>
                <c:formatCode>0%</c:formatCode>
                <c:ptCount val="12"/>
                <c:pt idx="0">
                  <c:v>5.1276233135961385E-2</c:v>
                </c:pt>
                <c:pt idx="1">
                  <c:v>4.572798905817127E-2</c:v>
                </c:pt>
                <c:pt idx="2">
                  <c:v>3.0578801277384091E-2</c:v>
                </c:pt>
                <c:pt idx="3">
                  <c:v>3.8060074904682953E-2</c:v>
                </c:pt>
                <c:pt idx="4">
                  <c:v>3.7734169734821042E-2</c:v>
                </c:pt>
                <c:pt idx="5">
                  <c:v>0.10078395102525137</c:v>
                </c:pt>
                <c:pt idx="6">
                  <c:v>2.4330656456253496E-2</c:v>
                </c:pt>
                <c:pt idx="7">
                  <c:v>2.9556608532583954E-2</c:v>
                </c:pt>
                <c:pt idx="8">
                  <c:v>2.3236455278274358E-2</c:v>
                </c:pt>
                <c:pt idx="9">
                  <c:v>1.9913979190723425E-2</c:v>
                </c:pt>
                <c:pt idx="10">
                  <c:v>1.3907775085763604E-2</c:v>
                </c:pt>
                <c:pt idx="11">
                  <c:v>1.7722786939236013E-2</c:v>
                </c:pt>
              </c:numCache>
            </c:numRef>
          </c:val>
          <c:smooth val="0"/>
          <c:extLst>
            <c:ext xmlns:c16="http://schemas.microsoft.com/office/drawing/2014/chart" uri="{C3380CC4-5D6E-409C-BE32-E72D297353CC}">
              <c16:uniqueId val="{00000004-00CF-404F-846A-F2A8928F55A2}"/>
            </c:ext>
          </c:extLst>
        </c:ser>
        <c:ser>
          <c:idx val="5"/>
          <c:order val="5"/>
          <c:tx>
            <c:strRef>
              <c:f>Planilha1!$D$12</c:f>
              <c:strCache>
                <c:ptCount val="1"/>
                <c:pt idx="0">
                  <c:v>Imóveis</c:v>
                </c:pt>
              </c:strCache>
            </c:strRef>
          </c:tx>
          <c:spPr>
            <a:ln w="28575" cap="rnd">
              <a:solidFill>
                <a:schemeClr val="accent6"/>
              </a:solidFill>
              <a:round/>
            </a:ln>
            <a:effectLst/>
          </c:spPr>
          <c:marker>
            <c:symbol val="none"/>
          </c:marker>
          <c:cat>
            <c:strRef>
              <c:f>Planilha1!$E$5:$P$5</c:f>
              <c:strCache>
                <c:ptCount val="12"/>
                <c:pt idx="0">
                  <c:v>2014</c:v>
                </c:pt>
                <c:pt idx="1">
                  <c:v>2015</c:v>
                </c:pt>
                <c:pt idx="2">
                  <c:v>2016</c:v>
                </c:pt>
                <c:pt idx="3">
                  <c:v>2017</c:v>
                </c:pt>
                <c:pt idx="4">
                  <c:v>2018</c:v>
                </c:pt>
                <c:pt idx="5">
                  <c:v>2019</c:v>
                </c:pt>
                <c:pt idx="6">
                  <c:v>2020</c:v>
                </c:pt>
                <c:pt idx="7">
                  <c:v>2021</c:v>
                </c:pt>
                <c:pt idx="8">
                  <c:v>2022</c:v>
                </c:pt>
                <c:pt idx="9">
                  <c:v>2023</c:v>
                </c:pt>
                <c:pt idx="10">
                  <c:v>2024</c:v>
                </c:pt>
                <c:pt idx="11">
                  <c:v>04/2025</c:v>
                </c:pt>
              </c:strCache>
            </c:strRef>
          </c:cat>
          <c:val>
            <c:numRef>
              <c:f>(Planilha1!$E$12,Planilha1!$F$12,Planilha1!$G$12,Planilha1!$H$12,Planilha1!$I$12,Planilha1!$J$12,Planilha1!$K$12,Planilha1!$L$12,Planilha1!$M$12,Planilha1!$N$12,Planilha1!$O$12,Planilha1!$P$12)</c:f>
              <c:numCache>
                <c:formatCode>0%</c:formatCode>
                <c:ptCount val="12"/>
                <c:pt idx="0">
                  <c:v>4.5578119633357464E-2</c:v>
                </c:pt>
                <c:pt idx="1">
                  <c:v>0.04</c:v>
                </c:pt>
                <c:pt idx="2">
                  <c:v>4.3055871613510606E-2</c:v>
                </c:pt>
                <c:pt idx="3">
                  <c:v>3.9263483363749518E-2</c:v>
                </c:pt>
                <c:pt idx="4">
                  <c:v>3.700110494441898E-2</c:v>
                </c:pt>
                <c:pt idx="5">
                  <c:v>3.2962500363980601E-2</c:v>
                </c:pt>
                <c:pt idx="6">
                  <c:v>3.0207442948749257E-2</c:v>
                </c:pt>
                <c:pt idx="7">
                  <c:v>2.9889015406947429E-2</c:v>
                </c:pt>
                <c:pt idx="8">
                  <c:v>2.8683316786998023E-2</c:v>
                </c:pt>
                <c:pt idx="9">
                  <c:v>2.7362334755174671E-2</c:v>
                </c:pt>
                <c:pt idx="10">
                  <c:v>2.7071232351826211E-2</c:v>
                </c:pt>
                <c:pt idx="11">
                  <c:v>2.5650729832673407E-2</c:v>
                </c:pt>
              </c:numCache>
            </c:numRef>
          </c:val>
          <c:smooth val="0"/>
          <c:extLst>
            <c:ext xmlns:c16="http://schemas.microsoft.com/office/drawing/2014/chart" uri="{C3380CC4-5D6E-409C-BE32-E72D297353CC}">
              <c16:uniqueId val="{00000005-00CF-404F-846A-F2A8928F55A2}"/>
            </c:ext>
          </c:extLst>
        </c:ser>
        <c:ser>
          <c:idx val="6"/>
          <c:order val="6"/>
          <c:tx>
            <c:strRef>
              <c:f>Planilha1!$D$13</c:f>
              <c:strCache>
                <c:ptCount val="1"/>
                <c:pt idx="0">
                  <c:v>Operações com Participantes</c:v>
                </c:pt>
              </c:strCache>
            </c:strRef>
          </c:tx>
          <c:spPr>
            <a:ln w="28575" cap="rnd">
              <a:solidFill>
                <a:schemeClr val="accent1">
                  <a:lumMod val="60000"/>
                </a:schemeClr>
              </a:solidFill>
              <a:round/>
            </a:ln>
            <a:effectLst/>
          </c:spPr>
          <c:marker>
            <c:symbol val="none"/>
          </c:marker>
          <c:cat>
            <c:strRef>
              <c:f>Planilha1!$E$5:$P$5</c:f>
              <c:strCache>
                <c:ptCount val="12"/>
                <c:pt idx="0">
                  <c:v>2014</c:v>
                </c:pt>
                <c:pt idx="1">
                  <c:v>2015</c:v>
                </c:pt>
                <c:pt idx="2">
                  <c:v>2016</c:v>
                </c:pt>
                <c:pt idx="3">
                  <c:v>2017</c:v>
                </c:pt>
                <c:pt idx="4">
                  <c:v>2018</c:v>
                </c:pt>
                <c:pt idx="5">
                  <c:v>2019</c:v>
                </c:pt>
                <c:pt idx="6">
                  <c:v>2020</c:v>
                </c:pt>
                <c:pt idx="7">
                  <c:v>2021</c:v>
                </c:pt>
                <c:pt idx="8">
                  <c:v>2022</c:v>
                </c:pt>
                <c:pt idx="9">
                  <c:v>2023</c:v>
                </c:pt>
                <c:pt idx="10">
                  <c:v>2024</c:v>
                </c:pt>
                <c:pt idx="11">
                  <c:v>04/2025</c:v>
                </c:pt>
              </c:strCache>
            </c:strRef>
          </c:cat>
          <c:val>
            <c:numRef>
              <c:f>(Planilha1!$E$13,Planilha1!$F$13,Planilha1!$G$13,Planilha1!$H$13,Planilha1!$I$13,Planilha1!$J$13,Planilha1!$K$13,Planilha1!$L$13,Planilha1!$M$13,Planilha1!$N$13,Planilha1!$O$13,Planilha1!$P$13)</c:f>
              <c:numCache>
                <c:formatCode>0%</c:formatCode>
                <c:ptCount val="12"/>
                <c:pt idx="0">
                  <c:v>2.8341355181007367E-2</c:v>
                </c:pt>
                <c:pt idx="1">
                  <c:v>2.8900942823047213E-2</c:v>
                </c:pt>
                <c:pt idx="2">
                  <c:v>2.6910771158162088E-2</c:v>
                </c:pt>
                <c:pt idx="3">
                  <c:v>2.5577364925513105E-2</c:v>
                </c:pt>
                <c:pt idx="4">
                  <c:v>2.4834444424705795E-2</c:v>
                </c:pt>
                <c:pt idx="5">
                  <c:v>2.3265500186581745E-2</c:v>
                </c:pt>
                <c:pt idx="6">
                  <c:v>2.1052227543839494E-2</c:v>
                </c:pt>
                <c:pt idx="7">
                  <c:v>2.0938127122448833E-2</c:v>
                </c:pt>
                <c:pt idx="8">
                  <c:v>2.0396502312526734E-2</c:v>
                </c:pt>
                <c:pt idx="9">
                  <c:v>2.0056280476174086E-2</c:v>
                </c:pt>
                <c:pt idx="10">
                  <c:v>2.1303226040055315E-2</c:v>
                </c:pt>
                <c:pt idx="11">
                  <c:v>2.0939549172720302E-2</c:v>
                </c:pt>
              </c:numCache>
            </c:numRef>
          </c:val>
          <c:smooth val="0"/>
          <c:extLst>
            <c:ext xmlns:c16="http://schemas.microsoft.com/office/drawing/2014/chart" uri="{C3380CC4-5D6E-409C-BE32-E72D297353CC}">
              <c16:uniqueId val="{00000006-00CF-404F-846A-F2A8928F55A2}"/>
            </c:ext>
          </c:extLst>
        </c:ser>
        <c:ser>
          <c:idx val="7"/>
          <c:order val="7"/>
          <c:tx>
            <c:strRef>
              <c:f>Planilha1!$D$14</c:f>
              <c:strCache>
                <c:ptCount val="1"/>
                <c:pt idx="0">
                  <c:v>Investimento no Exterior</c:v>
                </c:pt>
              </c:strCache>
            </c:strRef>
          </c:tx>
          <c:spPr>
            <a:ln w="28575" cap="rnd">
              <a:solidFill>
                <a:schemeClr val="accent2">
                  <a:lumMod val="60000"/>
                </a:schemeClr>
              </a:solidFill>
              <a:round/>
            </a:ln>
            <a:effectLst/>
          </c:spPr>
          <c:marker>
            <c:symbol val="none"/>
          </c:marker>
          <c:cat>
            <c:strRef>
              <c:f>Planilha1!$E$5:$P$5</c:f>
              <c:strCache>
                <c:ptCount val="12"/>
                <c:pt idx="0">
                  <c:v>2014</c:v>
                </c:pt>
                <c:pt idx="1">
                  <c:v>2015</c:v>
                </c:pt>
                <c:pt idx="2">
                  <c:v>2016</c:v>
                </c:pt>
                <c:pt idx="3">
                  <c:v>2017</c:v>
                </c:pt>
                <c:pt idx="4">
                  <c:v>2018</c:v>
                </c:pt>
                <c:pt idx="5">
                  <c:v>2019</c:v>
                </c:pt>
                <c:pt idx="6">
                  <c:v>2020</c:v>
                </c:pt>
                <c:pt idx="7">
                  <c:v>2021</c:v>
                </c:pt>
                <c:pt idx="8">
                  <c:v>2022</c:v>
                </c:pt>
                <c:pt idx="9">
                  <c:v>2023</c:v>
                </c:pt>
                <c:pt idx="10">
                  <c:v>2024</c:v>
                </c:pt>
                <c:pt idx="11">
                  <c:v>04/2025</c:v>
                </c:pt>
              </c:strCache>
            </c:strRef>
          </c:cat>
          <c:val>
            <c:numRef>
              <c:f>(Planilha1!$E$14,Planilha1!$F$14,Planilha1!$G$14,Planilha1!$H$14,Planilha1!$I$14,Planilha1!$J$14,Planilha1!$K$14,Planilha1!$L$14,Planilha1!$M$14,Planilha1!$N$14,Planilha1!$O$14,Planilha1!$P$14)</c:f>
              <c:numCache>
                <c:formatCode>0%</c:formatCode>
                <c:ptCount val="12"/>
                <c:pt idx="0">
                  <c:v>2.3252455095118928E-4</c:v>
                </c:pt>
                <c:pt idx="1">
                  <c:v>1.0573986755791369E-3</c:v>
                </c:pt>
                <c:pt idx="2">
                  <c:v>1.2807070747010395E-3</c:v>
                </c:pt>
                <c:pt idx="3">
                  <c:v>1.3090069317484374E-3</c:v>
                </c:pt>
                <c:pt idx="4">
                  <c:v>1.3935665477490442E-3</c:v>
                </c:pt>
                <c:pt idx="5">
                  <c:v>4.1537123597949225E-3</c:v>
                </c:pt>
                <c:pt idx="6">
                  <c:v>2.0441399846094822E-2</c:v>
                </c:pt>
                <c:pt idx="7">
                  <c:v>2.3452740188169043E-2</c:v>
                </c:pt>
                <c:pt idx="8">
                  <c:v>2.0709197245323739E-2</c:v>
                </c:pt>
                <c:pt idx="9">
                  <c:v>2.0350429181112968E-2</c:v>
                </c:pt>
                <c:pt idx="10">
                  <c:v>1.8171666215666564E-2</c:v>
                </c:pt>
                <c:pt idx="11">
                  <c:v>1.7171218640949979E-2</c:v>
                </c:pt>
              </c:numCache>
            </c:numRef>
          </c:val>
          <c:smooth val="0"/>
          <c:extLst>
            <c:ext xmlns:c16="http://schemas.microsoft.com/office/drawing/2014/chart" uri="{C3380CC4-5D6E-409C-BE32-E72D297353CC}">
              <c16:uniqueId val="{00000007-00CF-404F-846A-F2A8928F55A2}"/>
            </c:ext>
          </c:extLst>
        </c:ser>
        <c:dLbls>
          <c:showLegendKey val="0"/>
          <c:showVal val="0"/>
          <c:showCatName val="0"/>
          <c:showSerName val="0"/>
          <c:showPercent val="0"/>
          <c:showBubbleSize val="0"/>
        </c:dLbls>
        <c:smooth val="0"/>
        <c:axId val="952498416"/>
        <c:axId val="952504656"/>
      </c:lineChart>
      <c:catAx>
        <c:axId val="952498416"/>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ptos" panose="020B0004020202020204" pitchFamily="34" charset="0"/>
                <a:ea typeface="Source Sans Pro" panose="020B0503030403020204" pitchFamily="34" charset="0"/>
                <a:cs typeface="+mn-cs"/>
              </a:defRPr>
            </a:pPr>
            <a:endParaRPr lang="pt-BR"/>
          </a:p>
        </c:txPr>
        <c:crossAx val="952504656"/>
        <c:crosses val="autoZero"/>
        <c:auto val="1"/>
        <c:lblAlgn val="ctr"/>
        <c:lblOffset val="100"/>
        <c:noMultiLvlLbl val="0"/>
      </c:catAx>
      <c:valAx>
        <c:axId val="952504656"/>
        <c:scaling>
          <c:orientation val="minMax"/>
        </c:scaling>
        <c:delete val="0"/>
        <c:axPos val="l"/>
        <c:numFmt formatCode="0%"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ptos" panose="020B0004020202020204" pitchFamily="34" charset="0"/>
                <a:ea typeface="Source Sans Pro" panose="020B0503030403020204" pitchFamily="34" charset="0"/>
                <a:cs typeface="+mn-cs"/>
              </a:defRPr>
            </a:pPr>
            <a:endParaRPr lang="pt-BR"/>
          </a:p>
        </c:txPr>
        <c:crossAx val="952498416"/>
        <c:crosses val="autoZero"/>
        <c:crossBetween val="between"/>
        <c:majorUnit val="5.000000000000001E-2"/>
      </c:valAx>
      <c:spPr>
        <a:noFill/>
        <a:ln>
          <a:noFill/>
        </a:ln>
        <a:effectLst/>
      </c:spPr>
    </c:plotArea>
    <c:legend>
      <c:legendPos val="b"/>
      <c:layout>
        <c:manualLayout>
          <c:xMode val="edge"/>
          <c:yMode val="edge"/>
          <c:x val="3.9493648786467307E-2"/>
          <c:y val="0.82985526310133306"/>
          <c:w val="0.95380295162528728"/>
          <c:h val="0.1483073907380421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ptos" panose="020B0004020202020204" pitchFamily="34" charset="0"/>
              <a:ea typeface="Source Sans Pro" panose="020B0503030403020204" pitchFamily="34" charset="0"/>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ptos" panose="020B0004020202020204" pitchFamily="34" charset="0"/>
          <a:ea typeface="Source Sans Pro" panose="020B0503030403020204" pitchFamily="34" charset="0"/>
        </a:defRPr>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000341434596507E-2"/>
          <c:y val="7.6042285170351498E-2"/>
          <c:w val="0.85464256386575854"/>
          <c:h val="0.66028982065496555"/>
        </c:manualLayout>
      </c:layout>
      <c:lineChart>
        <c:grouping val="standard"/>
        <c:varyColors val="0"/>
        <c:ser>
          <c:idx val="0"/>
          <c:order val="0"/>
          <c:tx>
            <c:v>Brasil</c:v>
          </c:tx>
          <c:spPr>
            <a:ln w="28575" cap="rnd">
              <a:solidFill>
                <a:srgbClr val="FF0000"/>
              </a:solidFill>
              <a:round/>
            </a:ln>
            <a:effectLst/>
          </c:spPr>
          <c:marker>
            <c:symbol val="none"/>
          </c:marker>
          <c:dLbls>
            <c:dLbl>
              <c:idx val="5"/>
              <c:layout>
                <c:manualLayout>
                  <c:x val="4.9691689801778412E-3"/>
                  <c:y val="2.9894326302717846E-2"/>
                </c:manualLayout>
              </c:layout>
              <c:tx>
                <c:rich>
                  <a:bodyPr/>
                  <a:lstStyle/>
                  <a:p>
                    <a:fld id="{1C10A872-039A-4AC8-B5AA-E5A55B0A9747}" type="VALUE">
                      <a:rPr lang="en-US"/>
                      <a:pPr/>
                      <a:t>[VALOR]</a:t>
                    </a:fld>
                    <a:r>
                      <a:rPr lang="en-US"/>
                      <a:t>, Brasil</a:t>
                    </a:r>
                  </a:p>
                  <a:p>
                    <a:r>
                      <a:rPr lang="en-US"/>
                      <a:t>2025* (99%)</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7DB-46C9-871E-927433AFC609}"/>
                </c:ext>
              </c:extLst>
            </c:dLbl>
            <c:spPr>
              <a:noFill/>
              <a:ln>
                <a:solidFill>
                  <a:schemeClr val="tx1"/>
                </a:solid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ptos" panose="020B0004020202020204" pitchFamily="34" charset="0"/>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solvência!$E$5:$J$5</c:f>
              <c:numCache>
                <c:formatCode>General</c:formatCode>
                <c:ptCount val="6"/>
                <c:pt idx="0">
                  <c:v>2003</c:v>
                </c:pt>
                <c:pt idx="1">
                  <c:v>2008</c:v>
                </c:pt>
                <c:pt idx="2">
                  <c:v>2018</c:v>
                </c:pt>
                <c:pt idx="3">
                  <c:v>2020</c:v>
                </c:pt>
                <c:pt idx="4">
                  <c:v>2022</c:v>
                </c:pt>
                <c:pt idx="5">
                  <c:v>2023</c:v>
                </c:pt>
              </c:numCache>
            </c:numRef>
          </c:cat>
          <c:val>
            <c:numRef>
              <c:f>solvência!$E$6:$J$6</c:f>
              <c:numCache>
                <c:formatCode>0%</c:formatCode>
                <c:ptCount val="6"/>
                <c:pt idx="0">
                  <c:v>1.31</c:v>
                </c:pt>
                <c:pt idx="1">
                  <c:v>1.1725466858000162</c:v>
                </c:pt>
                <c:pt idx="2">
                  <c:v>0.99</c:v>
                </c:pt>
                <c:pt idx="3">
                  <c:v>1.012378976834426</c:v>
                </c:pt>
                <c:pt idx="4">
                  <c:v>0.97890829594932105</c:v>
                </c:pt>
                <c:pt idx="5">
                  <c:v>1.01</c:v>
                </c:pt>
              </c:numCache>
            </c:numRef>
          </c:val>
          <c:smooth val="0"/>
          <c:extLst>
            <c:ext xmlns:c16="http://schemas.microsoft.com/office/drawing/2014/chart" uri="{C3380CC4-5D6E-409C-BE32-E72D297353CC}">
              <c16:uniqueId val="{00000001-17DB-46C9-871E-927433AFC609}"/>
            </c:ext>
          </c:extLst>
        </c:ser>
        <c:ser>
          <c:idx val="6"/>
          <c:order val="1"/>
          <c:tx>
            <c:v>Alemanha</c:v>
          </c:tx>
          <c:spPr>
            <a:ln w="28575" cap="rnd">
              <a:solidFill>
                <a:schemeClr val="accent1">
                  <a:lumMod val="60000"/>
                </a:schemeClr>
              </a:solidFill>
              <a:round/>
            </a:ln>
            <a:effectLst/>
          </c:spPr>
          <c:marker>
            <c:symbol val="none"/>
          </c:marker>
          <c:val>
            <c:numRef>
              <c:f>solvência!$E$7:$J$7</c:f>
              <c:numCache>
                <c:formatCode>0%</c:formatCode>
                <c:ptCount val="6"/>
                <c:pt idx="0">
                  <c:v>1.05</c:v>
                </c:pt>
                <c:pt idx="1">
                  <c:v>1.05</c:v>
                </c:pt>
                <c:pt idx="2">
                  <c:v>1.23</c:v>
                </c:pt>
                <c:pt idx="3">
                  <c:v>1.33</c:v>
                </c:pt>
                <c:pt idx="4">
                  <c:v>1.1599999999999999</c:v>
                </c:pt>
                <c:pt idx="5">
                  <c:v>1.18</c:v>
                </c:pt>
              </c:numCache>
            </c:numRef>
          </c:val>
          <c:smooth val="0"/>
          <c:extLst>
            <c:ext xmlns:c16="http://schemas.microsoft.com/office/drawing/2014/chart" uri="{C3380CC4-5D6E-409C-BE32-E72D297353CC}">
              <c16:uniqueId val="{00000002-17DB-46C9-871E-927433AFC609}"/>
            </c:ext>
          </c:extLst>
        </c:ser>
        <c:ser>
          <c:idx val="7"/>
          <c:order val="2"/>
          <c:tx>
            <c:v>México</c:v>
          </c:tx>
          <c:spPr>
            <a:ln w="28575" cap="rnd">
              <a:solidFill>
                <a:schemeClr val="accent2">
                  <a:lumMod val="60000"/>
                </a:schemeClr>
              </a:solidFill>
              <a:round/>
            </a:ln>
            <a:effectLst/>
          </c:spPr>
          <c:marker>
            <c:symbol val="none"/>
          </c:marker>
          <c:val>
            <c:numRef>
              <c:f>solvência!$E$8:$J$8</c:f>
              <c:numCache>
                <c:formatCode>0%</c:formatCode>
                <c:ptCount val="6"/>
                <c:pt idx="0">
                  <c:v>0.89</c:v>
                </c:pt>
                <c:pt idx="1">
                  <c:v>0.84</c:v>
                </c:pt>
                <c:pt idx="2">
                  <c:v>0.67</c:v>
                </c:pt>
                <c:pt idx="3">
                  <c:v>0.6</c:v>
                </c:pt>
                <c:pt idx="4">
                  <c:v>0.65</c:v>
                </c:pt>
                <c:pt idx="5">
                  <c:v>0.66</c:v>
                </c:pt>
              </c:numCache>
            </c:numRef>
          </c:val>
          <c:smooth val="0"/>
          <c:extLst>
            <c:ext xmlns:c16="http://schemas.microsoft.com/office/drawing/2014/chart" uri="{C3380CC4-5D6E-409C-BE32-E72D297353CC}">
              <c16:uniqueId val="{00000003-17DB-46C9-871E-927433AFC609}"/>
            </c:ext>
          </c:extLst>
        </c:ser>
        <c:ser>
          <c:idx val="8"/>
          <c:order val="3"/>
          <c:tx>
            <c:v>Holanda</c:v>
          </c:tx>
          <c:spPr>
            <a:ln w="28575" cap="rnd">
              <a:solidFill>
                <a:srgbClr val="7030A0"/>
              </a:solidFill>
              <a:round/>
            </a:ln>
            <a:effectLst/>
          </c:spPr>
          <c:marker>
            <c:symbol val="none"/>
          </c:marker>
          <c:dLbls>
            <c:dLbl>
              <c:idx val="5"/>
              <c:tx>
                <c:rich>
                  <a:bodyPr/>
                  <a:lstStyle/>
                  <a:p>
                    <a:fld id="{C6373C41-65EF-4EB2-A782-9CD2828AB829}" type="VALUE">
                      <a:rPr lang="en-US"/>
                      <a:pPr/>
                      <a:t>[VALOR]</a:t>
                    </a:fld>
                    <a:r>
                      <a:rPr lang="en-US"/>
                      <a:t>, Holanda</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7DB-46C9-871E-927433AFC609}"/>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ptos" panose="020B0004020202020204" pitchFamily="34" charset="0"/>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solvência!$E$9:$J$9</c:f>
              <c:numCache>
                <c:formatCode>0%</c:formatCode>
                <c:ptCount val="6"/>
                <c:pt idx="0">
                  <c:v>1.03</c:v>
                </c:pt>
                <c:pt idx="1">
                  <c:v>1.1000000000000001</c:v>
                </c:pt>
                <c:pt idx="2">
                  <c:v>1.04</c:v>
                </c:pt>
                <c:pt idx="3">
                  <c:v>1.01</c:v>
                </c:pt>
                <c:pt idx="4">
                  <c:v>1.1599999999999999</c:v>
                </c:pt>
                <c:pt idx="5">
                  <c:v>1.1599999999999999</c:v>
                </c:pt>
              </c:numCache>
            </c:numRef>
          </c:val>
          <c:smooth val="0"/>
          <c:extLst>
            <c:ext xmlns:c16="http://schemas.microsoft.com/office/drawing/2014/chart" uri="{C3380CC4-5D6E-409C-BE32-E72D297353CC}">
              <c16:uniqueId val="{00000005-17DB-46C9-871E-927433AFC609}"/>
            </c:ext>
          </c:extLst>
        </c:ser>
        <c:ser>
          <c:idx val="9"/>
          <c:order val="4"/>
          <c:tx>
            <c:v>Suíça</c:v>
          </c:tx>
          <c:spPr>
            <a:ln w="28575" cap="rnd">
              <a:solidFill>
                <a:schemeClr val="accent4">
                  <a:lumMod val="60000"/>
                </a:schemeClr>
              </a:solidFill>
              <a:round/>
            </a:ln>
            <a:effectLst/>
          </c:spPr>
          <c:marker>
            <c:symbol val="none"/>
          </c:marker>
          <c:val>
            <c:numRef>
              <c:f>solvência!$E$10:$J$10</c:f>
              <c:numCache>
                <c:formatCode>0%</c:formatCode>
                <c:ptCount val="6"/>
                <c:pt idx="0">
                  <c:v>0.98</c:v>
                </c:pt>
                <c:pt idx="1">
                  <c:v>0.94</c:v>
                </c:pt>
                <c:pt idx="2">
                  <c:v>1.05</c:v>
                </c:pt>
                <c:pt idx="3">
                  <c:v>1.1200000000000001</c:v>
                </c:pt>
                <c:pt idx="4">
                  <c:v>1.06</c:v>
                </c:pt>
                <c:pt idx="5">
                  <c:v>1.0900000000000001</c:v>
                </c:pt>
              </c:numCache>
            </c:numRef>
          </c:val>
          <c:smooth val="0"/>
          <c:extLst>
            <c:ext xmlns:c16="http://schemas.microsoft.com/office/drawing/2014/chart" uri="{C3380CC4-5D6E-409C-BE32-E72D297353CC}">
              <c16:uniqueId val="{00000006-17DB-46C9-871E-927433AFC609}"/>
            </c:ext>
          </c:extLst>
        </c:ser>
        <c:ser>
          <c:idx val="10"/>
          <c:order val="5"/>
          <c:tx>
            <c:v>Reino Unido</c:v>
          </c:tx>
          <c:spPr>
            <a:ln w="28575" cap="rnd">
              <a:solidFill>
                <a:srgbClr val="FFFF00"/>
              </a:solidFill>
              <a:round/>
            </a:ln>
            <a:effectLst/>
          </c:spPr>
          <c:marker>
            <c:symbol val="none"/>
          </c:marker>
          <c:dLbls>
            <c:dLbl>
              <c:idx val="5"/>
              <c:tx>
                <c:rich>
                  <a:bodyPr/>
                  <a:lstStyle/>
                  <a:p>
                    <a:fld id="{8BA84B79-BB41-425B-B73D-23E507BB3744}" type="VALUE">
                      <a:rPr lang="en-US"/>
                      <a:pPr/>
                      <a:t>[VALOR]</a:t>
                    </a:fld>
                    <a:r>
                      <a:rPr lang="en-US"/>
                      <a:t>, UK</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7DB-46C9-871E-927433AFC609}"/>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ptos" panose="020B0004020202020204" pitchFamily="34" charset="0"/>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solvência!$E$11:$J$11</c:f>
              <c:numCache>
                <c:formatCode>0%</c:formatCode>
                <c:ptCount val="6"/>
                <c:pt idx="0">
                  <c:v>1.05</c:v>
                </c:pt>
                <c:pt idx="1">
                  <c:v>0.99</c:v>
                </c:pt>
                <c:pt idx="2">
                  <c:v>0.95</c:v>
                </c:pt>
                <c:pt idx="3">
                  <c:v>0.94</c:v>
                </c:pt>
                <c:pt idx="4">
                  <c:v>1.1299999999999999</c:v>
                </c:pt>
                <c:pt idx="5">
                  <c:v>1.34</c:v>
                </c:pt>
              </c:numCache>
            </c:numRef>
          </c:val>
          <c:smooth val="0"/>
          <c:extLst>
            <c:ext xmlns:c16="http://schemas.microsoft.com/office/drawing/2014/chart" uri="{C3380CC4-5D6E-409C-BE32-E72D297353CC}">
              <c16:uniqueId val="{00000008-17DB-46C9-871E-927433AFC609}"/>
            </c:ext>
          </c:extLst>
        </c:ser>
        <c:ser>
          <c:idx val="11"/>
          <c:order val="6"/>
          <c:tx>
            <c:v>USA</c:v>
          </c:tx>
          <c:spPr>
            <a:ln w="28575" cap="rnd">
              <a:solidFill>
                <a:schemeClr val="accent6">
                  <a:lumMod val="60000"/>
                </a:schemeClr>
              </a:solidFill>
              <a:round/>
            </a:ln>
            <a:effectLst/>
          </c:spPr>
          <c:marker>
            <c:symbol val="none"/>
          </c:marker>
          <c:dLbls>
            <c:dLbl>
              <c:idx val="5"/>
              <c:tx>
                <c:rich>
                  <a:bodyPr/>
                  <a:lstStyle/>
                  <a:p>
                    <a:fld id="{F3852C9B-313B-47C7-BE41-41A44CE4935A}" type="VALUE">
                      <a:rPr lang="en-US"/>
                      <a:pPr/>
                      <a:t>[VALOR]</a:t>
                    </a:fld>
                    <a:r>
                      <a:rPr lang="en-US"/>
                      <a:t>, USA</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7DB-46C9-871E-927433AFC609}"/>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ptos" panose="020B0004020202020204" pitchFamily="34" charset="0"/>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solvência!$E$12:$J$12</c:f>
              <c:numCache>
                <c:formatCode>0%</c:formatCode>
                <c:ptCount val="6"/>
                <c:pt idx="0">
                  <c:v>0.66</c:v>
                </c:pt>
                <c:pt idx="1">
                  <c:v>0.52</c:v>
                </c:pt>
                <c:pt idx="2">
                  <c:v>0.56000000000000005</c:v>
                </c:pt>
                <c:pt idx="3">
                  <c:v>0.65</c:v>
                </c:pt>
                <c:pt idx="4">
                  <c:v>0.68</c:v>
                </c:pt>
                <c:pt idx="5">
                  <c:v>0.72</c:v>
                </c:pt>
              </c:numCache>
            </c:numRef>
          </c:val>
          <c:smooth val="0"/>
          <c:extLst>
            <c:ext xmlns:c16="http://schemas.microsoft.com/office/drawing/2014/chart" uri="{C3380CC4-5D6E-409C-BE32-E72D297353CC}">
              <c16:uniqueId val="{0000000A-17DB-46C9-871E-927433AFC609}"/>
            </c:ext>
          </c:extLst>
        </c:ser>
        <c:dLbls>
          <c:showLegendKey val="0"/>
          <c:showVal val="0"/>
          <c:showCatName val="0"/>
          <c:showSerName val="0"/>
          <c:showPercent val="0"/>
          <c:showBubbleSize val="0"/>
        </c:dLbls>
        <c:smooth val="0"/>
        <c:axId val="1436085568"/>
        <c:axId val="1436086048"/>
      </c:lineChart>
      <c:catAx>
        <c:axId val="1436085568"/>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ptos" panose="020B0004020202020204" pitchFamily="34" charset="0"/>
                <a:ea typeface="+mn-ea"/>
                <a:cs typeface="+mn-cs"/>
              </a:defRPr>
            </a:pPr>
            <a:endParaRPr lang="pt-BR"/>
          </a:p>
        </c:txPr>
        <c:crossAx val="1436086048"/>
        <c:crosses val="autoZero"/>
        <c:auto val="1"/>
        <c:lblAlgn val="ctr"/>
        <c:lblOffset val="100"/>
        <c:noMultiLvlLbl val="0"/>
      </c:catAx>
      <c:valAx>
        <c:axId val="14360860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ptos" panose="020B0004020202020204" pitchFamily="34" charset="0"/>
                <a:ea typeface="+mn-ea"/>
                <a:cs typeface="+mn-cs"/>
              </a:defRPr>
            </a:pPr>
            <a:endParaRPr lang="pt-BR"/>
          </a:p>
        </c:txPr>
        <c:crossAx val="1436085568"/>
        <c:crosses val="autoZero"/>
        <c:crossBetween val="between"/>
      </c:valAx>
      <c:spPr>
        <a:noFill/>
        <a:ln>
          <a:noFill/>
        </a:ln>
        <a:effectLst/>
      </c:spPr>
    </c:plotArea>
    <c:legend>
      <c:legendPos val="b"/>
      <c:layout>
        <c:manualLayout>
          <c:xMode val="edge"/>
          <c:yMode val="edge"/>
          <c:x val="0.17068730258639372"/>
          <c:y val="0.82437044065753917"/>
          <c:w val="0.7182554225893466"/>
          <c:h val="5.6052254131589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ptos" panose="020B0004020202020204" pitchFamily="34" charset="0"/>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0E4C73"/>
      </a:solidFill>
    </a:ln>
    <a:effectLst/>
  </c:spPr>
  <c:txPr>
    <a:bodyPr/>
    <a:lstStyle/>
    <a:p>
      <a:pPr>
        <a:defRPr>
          <a:latin typeface="Aptos" panose="020B0004020202020204" pitchFamily="34" charset="0"/>
        </a:defRPr>
      </a:pPr>
      <a:endParaRPr lang="pt-B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ptos" panose="020B0004020202020204" pitchFamily="34" charset="0"/>
                <a:ea typeface="+mn-ea"/>
                <a:cs typeface="+mn-cs"/>
              </a:defRPr>
            </a:pPr>
            <a:r>
              <a:rPr lang="pt-BR" sz="1400" dirty="0" err="1"/>
              <a:t>AI’s</a:t>
            </a:r>
            <a:r>
              <a:rPr lang="pt-BR" sz="1400" dirty="0"/>
              <a:t> da PREVIC no período de 2009 a 2022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ptos" panose="020B0004020202020204" pitchFamily="34" charset="0"/>
              <a:ea typeface="+mn-ea"/>
              <a:cs typeface="+mn-cs"/>
            </a:defRPr>
          </a:pPr>
          <a:endParaRPr lang="pt-B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1"/>
          <c:order val="0"/>
          <c:spPr>
            <a:solidFill>
              <a:schemeClr val="bg2">
                <a:lumMod val="50000"/>
              </a:schemeClr>
            </a:solidFill>
            <a:ln>
              <a:noFill/>
            </a:ln>
            <a:effectLst/>
            <a:sp3d/>
          </c:spPr>
          <c:invertIfNegative val="0"/>
          <c:dLbls>
            <c:dLbl>
              <c:idx val="8"/>
              <c:layout>
                <c:manualLayout>
                  <c:x val="3.9548027290421473E-3"/>
                  <c:y val="-2.27088380517873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04A-4073-BF82-7486B152FE82}"/>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Aptos" panose="020B0004020202020204" pitchFamily="34" charset="0"/>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Planilha4!$G$2:$G$15</c:f>
              <c:numCache>
                <c:formatCode>0</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Planilha4!$H$2:$H$15</c:f>
              <c:numCache>
                <c:formatCode>_-* #,##0_-;\-* #,##0_-;_-* "-"??_-;_-@_-</c:formatCode>
                <c:ptCount val="14"/>
                <c:pt idx="0">
                  <c:v>22</c:v>
                </c:pt>
                <c:pt idx="1">
                  <c:v>14</c:v>
                </c:pt>
                <c:pt idx="2">
                  <c:v>17</c:v>
                </c:pt>
                <c:pt idx="3">
                  <c:v>21</c:v>
                </c:pt>
                <c:pt idx="4">
                  <c:v>23</c:v>
                </c:pt>
                <c:pt idx="5">
                  <c:v>16</c:v>
                </c:pt>
                <c:pt idx="6">
                  <c:v>41</c:v>
                </c:pt>
                <c:pt idx="7">
                  <c:v>47</c:v>
                </c:pt>
                <c:pt idx="8">
                  <c:v>52</c:v>
                </c:pt>
                <c:pt idx="9">
                  <c:v>35</c:v>
                </c:pt>
                <c:pt idx="10">
                  <c:v>15</c:v>
                </c:pt>
                <c:pt idx="11">
                  <c:v>4</c:v>
                </c:pt>
                <c:pt idx="12">
                  <c:v>9</c:v>
                </c:pt>
                <c:pt idx="13">
                  <c:v>3</c:v>
                </c:pt>
              </c:numCache>
            </c:numRef>
          </c:val>
          <c:extLst>
            <c:ext xmlns:c16="http://schemas.microsoft.com/office/drawing/2014/chart" uri="{C3380CC4-5D6E-409C-BE32-E72D297353CC}">
              <c16:uniqueId val="{00000000-2A43-4EBD-9E51-4E352E0FBC8D}"/>
            </c:ext>
          </c:extLst>
        </c:ser>
        <c:dLbls>
          <c:showLegendKey val="0"/>
          <c:showVal val="0"/>
          <c:showCatName val="0"/>
          <c:showSerName val="0"/>
          <c:showPercent val="0"/>
          <c:showBubbleSize val="0"/>
        </c:dLbls>
        <c:gapWidth val="150"/>
        <c:shape val="box"/>
        <c:axId val="102784512"/>
        <c:axId val="1935065440"/>
        <c:axId val="0"/>
      </c:bar3DChart>
      <c:catAx>
        <c:axId val="102784512"/>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ptos" panose="020B0004020202020204" pitchFamily="34" charset="0"/>
                <a:ea typeface="+mn-ea"/>
                <a:cs typeface="+mn-cs"/>
              </a:defRPr>
            </a:pPr>
            <a:endParaRPr lang="pt-BR"/>
          </a:p>
        </c:txPr>
        <c:crossAx val="1935065440"/>
        <c:crosses val="autoZero"/>
        <c:auto val="1"/>
        <c:lblAlgn val="ctr"/>
        <c:lblOffset val="100"/>
        <c:noMultiLvlLbl val="0"/>
      </c:catAx>
      <c:valAx>
        <c:axId val="1935065440"/>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ptos" panose="020B0004020202020204" pitchFamily="34" charset="0"/>
                <a:ea typeface="+mn-ea"/>
                <a:cs typeface="+mn-cs"/>
              </a:defRPr>
            </a:pPr>
            <a:endParaRPr lang="pt-BR"/>
          </a:p>
        </c:txPr>
        <c:crossAx val="102784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Aptos" panose="020B0004020202020204" pitchFamily="34" charset="0"/>
        </a:defRPr>
      </a:pPr>
      <a:endParaRPr lang="pt-BR"/>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dk1">
                    <a:lumMod val="75000"/>
                    <a:lumOff val="25000"/>
                  </a:schemeClr>
                </a:solidFill>
                <a:latin typeface="Aptos" panose="020B0004020202020204" pitchFamily="34" charset="0"/>
                <a:ea typeface="+mn-ea"/>
                <a:cs typeface="+mn-cs"/>
              </a:defRPr>
            </a:pPr>
            <a:r>
              <a:rPr lang="pt-BR" sz="1600" dirty="0"/>
              <a:t>Distribuição percentual dos Autos de Infração pelas infrações tipificadas no Decreto nº 4.942, de 2003 (2013 a 2022)</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75000"/>
                  <a:lumOff val="25000"/>
                </a:schemeClr>
              </a:solidFill>
              <a:latin typeface="Aptos" panose="020B0004020202020204" pitchFamily="34" charset="0"/>
              <a:ea typeface="+mn-ea"/>
              <a:cs typeface="+mn-cs"/>
            </a:defRPr>
          </a:pPr>
          <a:endParaRPr lang="pt-BR"/>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19841509520311265"/>
          <c:w val="0.77517084837323014"/>
          <c:h val="0.80158490479688738"/>
        </c:manualLayout>
      </c:layout>
      <c:pie3DChart>
        <c:varyColors val="1"/>
        <c:ser>
          <c:idx val="0"/>
          <c:order val="0"/>
          <c:explosion val="18"/>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F057-41EB-A85C-F4A41211BC09}"/>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F057-41EB-A85C-F4A41211BC09}"/>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F057-41EB-A85C-F4A41211BC09}"/>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F057-41EB-A85C-F4A41211BC09}"/>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F057-41EB-A85C-F4A41211BC09}"/>
              </c:ext>
            </c:extLst>
          </c:dPt>
          <c:dLbls>
            <c:dLbl>
              <c:idx val="0"/>
              <c:layout>
                <c:manualLayout>
                  <c:x val="-9.7148334973753331E-2"/>
                  <c:y val="-0.21655678983679436"/>
                </c:manualLayout>
              </c:layout>
              <c:tx>
                <c:rich>
                  <a:bodyPr/>
                  <a:lstStyle/>
                  <a:p>
                    <a:fld id="{D43AE021-A204-4C64-849D-7A9432AC1EF6}" type="PERCENTAGE">
                      <a:rPr lang="en-US" smtClean="0"/>
                      <a:pPr/>
                      <a:t>[PORCENTAGEM]</a:t>
                    </a:fld>
                    <a:endParaRPr lang="en-US" dirty="0"/>
                  </a:p>
                  <a:p>
                    <a:r>
                      <a:rPr lang="en-US" dirty="0" err="1"/>
                      <a:t>investimentos</a:t>
                    </a: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057-41EB-A85C-F4A41211BC09}"/>
                </c:ext>
              </c:extLst>
            </c:dLbl>
            <c:dLbl>
              <c:idx val="2"/>
              <c:layout>
                <c:manualLayout>
                  <c:x val="3.4086011168692705E-2"/>
                  <c:y val="5.899844041233975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057-41EB-A85C-F4A41211BC09}"/>
                </c:ext>
              </c:extLst>
            </c:dLbl>
            <c:dLbl>
              <c:idx val="3"/>
              <c:layout>
                <c:manualLayout>
                  <c:x val="3.1891249442876246E-2"/>
                  <c:y val="7.2092129788124334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057-41EB-A85C-F4A41211BC09}"/>
                </c:ext>
              </c:extLst>
            </c:dLbl>
            <c:spPr>
              <a:no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000" b="1" i="0" u="none" strike="noStrike" kern="1200" baseline="0">
                    <a:solidFill>
                      <a:schemeClr val="lt1"/>
                    </a:solidFill>
                    <a:latin typeface="Aptos" panose="020B0004020202020204" pitchFamily="34" charset="0"/>
                    <a:ea typeface="+mn-ea"/>
                    <a:cs typeface="+mn-cs"/>
                  </a:defRPr>
                </a:pPr>
                <a:endParaRPr lang="pt-BR"/>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'Capitulação (2)'!$C$1:$G$1</c:f>
              <c:strCache>
                <c:ptCount val="5"/>
                <c:pt idx="0">
                  <c:v>Art. 64 </c:v>
                </c:pt>
                <c:pt idx="1">
                  <c:v>Art. 110 </c:v>
                </c:pt>
                <c:pt idx="2">
                  <c:v>Art. 90 (Est/Reg)</c:v>
                </c:pt>
                <c:pt idx="3">
                  <c:v>Art. 82 (informações)</c:v>
                </c:pt>
                <c:pt idx="4">
                  <c:v>Outros</c:v>
                </c:pt>
              </c:strCache>
            </c:strRef>
          </c:cat>
          <c:val>
            <c:numRef>
              <c:f>'Capitulação (2)'!$C$12:$G$12</c:f>
              <c:numCache>
                <c:formatCode>General</c:formatCode>
                <c:ptCount val="5"/>
                <c:pt idx="0">
                  <c:v>206</c:v>
                </c:pt>
                <c:pt idx="1">
                  <c:v>13</c:v>
                </c:pt>
                <c:pt idx="2">
                  <c:v>7</c:v>
                </c:pt>
                <c:pt idx="3">
                  <c:v>7</c:v>
                </c:pt>
                <c:pt idx="4">
                  <c:v>11</c:v>
                </c:pt>
              </c:numCache>
            </c:numRef>
          </c:val>
          <c:extLst>
            <c:ext xmlns:c16="http://schemas.microsoft.com/office/drawing/2014/chart" uri="{C3380CC4-5D6E-409C-BE32-E72D297353CC}">
              <c16:uniqueId val="{0000000A-F057-41EB-A85C-F4A41211BC09}"/>
            </c:ext>
          </c:extLst>
        </c:ser>
        <c:ser>
          <c:idx val="1"/>
          <c:order val="1"/>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C-F057-41EB-A85C-F4A41211BC09}"/>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E-F057-41EB-A85C-F4A41211BC09}"/>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0-F057-41EB-A85C-F4A41211BC09}"/>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2-F057-41EB-A85C-F4A41211BC09}"/>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4-F057-41EB-A85C-F4A41211BC09}"/>
              </c:ext>
            </c:extLst>
          </c:dPt>
          <c:dLbls>
            <c:delete val="1"/>
          </c:dLbls>
          <c:cat>
            <c:strRef>
              <c:f>'Capitulação (2)'!$C$1:$G$1</c:f>
              <c:strCache>
                <c:ptCount val="5"/>
                <c:pt idx="0">
                  <c:v>Art. 64 </c:v>
                </c:pt>
                <c:pt idx="1">
                  <c:v>Art. 110 </c:v>
                </c:pt>
                <c:pt idx="2">
                  <c:v>Art. 90 (Est/Reg)</c:v>
                </c:pt>
                <c:pt idx="3">
                  <c:v>Art. 82 (informações)</c:v>
                </c:pt>
                <c:pt idx="4">
                  <c:v>Outros</c:v>
                </c:pt>
              </c:strCache>
            </c:strRef>
          </c:cat>
          <c:val>
            <c:numRef>
              <c:f>'Capitulação (2)'!$C$13:$G$13</c:f>
              <c:numCache>
                <c:formatCode>0.00%</c:formatCode>
                <c:ptCount val="5"/>
                <c:pt idx="0">
                  <c:v>0.84426229508196726</c:v>
                </c:pt>
                <c:pt idx="1">
                  <c:v>5.3278688524590161E-2</c:v>
                </c:pt>
                <c:pt idx="2">
                  <c:v>2.8688524590163935E-2</c:v>
                </c:pt>
                <c:pt idx="3">
                  <c:v>2.8688524590163935E-2</c:v>
                </c:pt>
                <c:pt idx="4">
                  <c:v>4.5081967213114756E-2</c:v>
                </c:pt>
              </c:numCache>
            </c:numRef>
          </c:val>
          <c:extLst>
            <c:ext xmlns:c16="http://schemas.microsoft.com/office/drawing/2014/chart" uri="{C3380CC4-5D6E-409C-BE32-E72D297353CC}">
              <c16:uniqueId val="{00000015-F057-41EB-A85C-F4A41211BC09}"/>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6429166040963431"/>
          <c:y val="0.40334768430489737"/>
          <c:w val="0.20006385939782825"/>
          <c:h val="0.375906893890823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Aptos" panose="020B0004020202020204" pitchFamily="34" charset="0"/>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latin typeface="Aptos" panose="020B0004020202020204" pitchFamily="34" charset="0"/>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0.72915</cdr:x>
      <cdr:y>0.12096</cdr:y>
    </cdr:from>
    <cdr:to>
      <cdr:x>0.97166</cdr:x>
      <cdr:y>0.39151</cdr:y>
    </cdr:to>
    <cdr:sp macro="" textlink="">
      <cdr:nvSpPr>
        <cdr:cNvPr id="2" name="CaixaDeTexto 1">
          <a:extLst xmlns:a="http://schemas.openxmlformats.org/drawingml/2006/main">
            <a:ext uri="{FF2B5EF4-FFF2-40B4-BE49-F238E27FC236}">
              <a16:creationId xmlns:a16="http://schemas.microsoft.com/office/drawing/2014/main" id="{6FD7CAA6-E014-C782-411E-6C1C113965C0}"/>
            </a:ext>
          </a:extLst>
        </cdr:cNvPr>
        <cdr:cNvSpPr txBox="1"/>
      </cdr:nvSpPr>
      <cdr:spPr>
        <a:xfrm xmlns:a="http://schemas.openxmlformats.org/drawingml/2006/main">
          <a:off x="5268430" y="405884"/>
          <a:ext cx="1752202" cy="907836"/>
        </a:xfrm>
        <a:prstGeom xmlns:a="http://schemas.openxmlformats.org/drawingml/2006/main" prst="rect">
          <a:avLst/>
        </a:prstGeom>
        <a:ln xmlns:a="http://schemas.openxmlformats.org/drawingml/2006/main">
          <a:solidFill>
            <a:schemeClr val="tx1"/>
          </a:solidFill>
        </a:ln>
      </cdr:spPr>
      <cdr:txBody>
        <a:bodyPr xmlns:a="http://schemas.openxmlformats.org/drawingml/2006/main" vertOverflow="clip" wrap="square" rtlCol="0"/>
        <a:lstStyle xmlns:a="http://schemas.openxmlformats.org/drawingml/2006/main"/>
        <a:p xmlns:a="http://schemas.openxmlformats.org/drawingml/2006/main">
          <a:r>
            <a:rPr lang="pt-BR" sz="800" b="1" u="sng" dirty="0">
              <a:latin typeface="Aptos" panose="020B0004020202020204" pitchFamily="34" charset="0"/>
            </a:rPr>
            <a:t>Operação </a:t>
          </a:r>
          <a:r>
            <a:rPr lang="pt-BR" sz="800" b="1" u="sng" dirty="0" err="1">
              <a:latin typeface="Aptos" panose="020B0004020202020204" pitchFamily="34" charset="0"/>
            </a:rPr>
            <a:t>Greenfield</a:t>
          </a:r>
          <a:endParaRPr lang="pt-BR" sz="800" b="1" u="sng" dirty="0">
            <a:latin typeface="Aptos" panose="020B0004020202020204" pitchFamily="34" charset="0"/>
          </a:endParaRPr>
        </a:p>
        <a:p xmlns:a="http://schemas.openxmlformats.org/drawingml/2006/main">
          <a:r>
            <a:rPr lang="pt-BR" sz="800" dirty="0">
              <a:latin typeface="Aptos" panose="020B0004020202020204" pitchFamily="34" charset="0"/>
            </a:rPr>
            <a:t>1. aumento 127% AI</a:t>
          </a:r>
        </a:p>
        <a:p xmlns:a="http://schemas.openxmlformats.org/drawingml/2006/main">
          <a:r>
            <a:rPr lang="pt-BR" sz="800" dirty="0">
              <a:latin typeface="Aptos" panose="020B0004020202020204" pitchFamily="34" charset="0"/>
            </a:rPr>
            <a:t>2. redução</a:t>
          </a:r>
          <a:r>
            <a:rPr lang="pt-BR" sz="800" baseline="0" dirty="0">
              <a:latin typeface="Aptos" panose="020B0004020202020204" pitchFamily="34" charset="0"/>
            </a:rPr>
            <a:t> TAC 40%</a:t>
          </a:r>
        </a:p>
        <a:p xmlns:a="http://schemas.openxmlformats.org/drawingml/2006/main">
          <a:r>
            <a:rPr lang="pt-BR" sz="800" baseline="0" dirty="0">
              <a:latin typeface="Aptos" panose="020B0004020202020204" pitchFamily="34" charset="0"/>
            </a:rPr>
            <a:t>3. aumento Representações 240%</a:t>
          </a:r>
        </a:p>
        <a:p xmlns:a="http://schemas.openxmlformats.org/drawingml/2006/main">
          <a:r>
            <a:rPr lang="pt-BR" sz="800" baseline="0" dirty="0">
              <a:latin typeface="Aptos" panose="020B0004020202020204" pitchFamily="34" charset="0"/>
            </a:rPr>
            <a:t>4. redução 64% Determinações</a:t>
          </a:r>
        </a:p>
        <a:p xmlns:a="http://schemas.openxmlformats.org/drawingml/2006/main">
          <a:r>
            <a:rPr lang="pt-BR" sz="800" baseline="0" dirty="0">
              <a:latin typeface="Aptos" panose="020B0004020202020204" pitchFamily="34" charset="0"/>
            </a:rPr>
            <a:t>5. redução 37% Recomendações</a:t>
          </a:r>
        </a:p>
        <a:p xmlns:a="http://schemas.openxmlformats.org/drawingml/2006/main">
          <a:endParaRPr lang="pt-BR" sz="800" dirty="0">
            <a:latin typeface="Aptos" panose="020B00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42875"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68281A83-5A67-C7DA-898E-2EBF910B70A2}"/>
            </a:ext>
          </a:extLst>
        </p:cNvPr>
        <p:cNvGrpSpPr/>
        <p:nvPr/>
      </p:nvGrpSpPr>
      <p:grpSpPr>
        <a:xfrm>
          <a:off x="0" y="0"/>
          <a:ext cx="0" cy="0"/>
          <a:chOff x="0" y="0"/>
          <a:chExt cx="0" cy="0"/>
        </a:xfrm>
      </p:grpSpPr>
      <p:sp>
        <p:nvSpPr>
          <p:cNvPr id="69" name="Google Shape;69;g1e1181212f5_0_20:notes">
            <a:extLst>
              <a:ext uri="{FF2B5EF4-FFF2-40B4-BE49-F238E27FC236}">
                <a16:creationId xmlns:a16="http://schemas.microsoft.com/office/drawing/2014/main" id="{302933F2-543D-3A1E-EA71-E7D54F9B0271}"/>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a:extLst>
              <a:ext uri="{FF2B5EF4-FFF2-40B4-BE49-F238E27FC236}">
                <a16:creationId xmlns:a16="http://schemas.microsoft.com/office/drawing/2014/main" id="{7DC9D3C3-BD5F-42FE-8AF5-5F9DE09B10AA}"/>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3829095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035E04C3-987D-CB3F-ED09-67152341338C}"/>
            </a:ext>
          </a:extLst>
        </p:cNvPr>
        <p:cNvGrpSpPr/>
        <p:nvPr/>
      </p:nvGrpSpPr>
      <p:grpSpPr>
        <a:xfrm>
          <a:off x="0" y="0"/>
          <a:ext cx="0" cy="0"/>
          <a:chOff x="0" y="0"/>
          <a:chExt cx="0" cy="0"/>
        </a:xfrm>
      </p:grpSpPr>
      <p:sp>
        <p:nvSpPr>
          <p:cNvPr id="69" name="Google Shape;69;g1e1181212f5_0_20:notes">
            <a:extLst>
              <a:ext uri="{FF2B5EF4-FFF2-40B4-BE49-F238E27FC236}">
                <a16:creationId xmlns:a16="http://schemas.microsoft.com/office/drawing/2014/main" id="{43A5FFD3-867E-F776-5FD3-C4AFD32C82AD}"/>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a:extLst>
              <a:ext uri="{FF2B5EF4-FFF2-40B4-BE49-F238E27FC236}">
                <a16:creationId xmlns:a16="http://schemas.microsoft.com/office/drawing/2014/main" id="{C806A20E-7ED3-26BE-5A21-F284E78EA47F}"/>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3366234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B041ADE8-4FBF-EC4B-052A-084A1923C1F5}"/>
            </a:ext>
          </a:extLst>
        </p:cNvPr>
        <p:cNvGrpSpPr/>
        <p:nvPr/>
      </p:nvGrpSpPr>
      <p:grpSpPr>
        <a:xfrm>
          <a:off x="0" y="0"/>
          <a:ext cx="0" cy="0"/>
          <a:chOff x="0" y="0"/>
          <a:chExt cx="0" cy="0"/>
        </a:xfrm>
      </p:grpSpPr>
      <p:sp>
        <p:nvSpPr>
          <p:cNvPr id="69" name="Google Shape;69;g1e1181212f5_0_20:notes">
            <a:extLst>
              <a:ext uri="{FF2B5EF4-FFF2-40B4-BE49-F238E27FC236}">
                <a16:creationId xmlns:a16="http://schemas.microsoft.com/office/drawing/2014/main" id="{35324ED6-C56C-AE54-D1C6-66A444CA2502}"/>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a:extLst>
              <a:ext uri="{FF2B5EF4-FFF2-40B4-BE49-F238E27FC236}">
                <a16:creationId xmlns:a16="http://schemas.microsoft.com/office/drawing/2014/main" id="{2247F9DC-919C-5FBE-D3A6-4B12B1C0A5E2}"/>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4157205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7FF01A42-3D11-2C62-B6C1-6E2409966C84}"/>
            </a:ext>
          </a:extLst>
        </p:cNvPr>
        <p:cNvGrpSpPr/>
        <p:nvPr/>
      </p:nvGrpSpPr>
      <p:grpSpPr>
        <a:xfrm>
          <a:off x="0" y="0"/>
          <a:ext cx="0" cy="0"/>
          <a:chOff x="0" y="0"/>
          <a:chExt cx="0" cy="0"/>
        </a:xfrm>
      </p:grpSpPr>
      <p:sp>
        <p:nvSpPr>
          <p:cNvPr id="69" name="Google Shape;69;g1e1181212f5_0_20:notes">
            <a:extLst>
              <a:ext uri="{FF2B5EF4-FFF2-40B4-BE49-F238E27FC236}">
                <a16:creationId xmlns:a16="http://schemas.microsoft.com/office/drawing/2014/main" id="{D6AA3236-C1D3-5B89-D9A1-A6C18D732DFF}"/>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a:extLst>
              <a:ext uri="{FF2B5EF4-FFF2-40B4-BE49-F238E27FC236}">
                <a16:creationId xmlns:a16="http://schemas.microsoft.com/office/drawing/2014/main" id="{D5D0D6E5-6CD9-A2A6-766E-68FE836DC6DF}"/>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580973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5FE68A76-E548-A06B-2522-734E0CA926CF}"/>
            </a:ext>
          </a:extLst>
        </p:cNvPr>
        <p:cNvGrpSpPr/>
        <p:nvPr/>
      </p:nvGrpSpPr>
      <p:grpSpPr>
        <a:xfrm>
          <a:off x="0" y="0"/>
          <a:ext cx="0" cy="0"/>
          <a:chOff x="0" y="0"/>
          <a:chExt cx="0" cy="0"/>
        </a:xfrm>
      </p:grpSpPr>
      <p:sp>
        <p:nvSpPr>
          <p:cNvPr id="69" name="Google Shape;69;g1e1181212f5_0_20:notes">
            <a:extLst>
              <a:ext uri="{FF2B5EF4-FFF2-40B4-BE49-F238E27FC236}">
                <a16:creationId xmlns:a16="http://schemas.microsoft.com/office/drawing/2014/main" id="{8AB279CA-EFD3-1BCE-B83B-34577EE6D768}"/>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a:extLst>
              <a:ext uri="{FF2B5EF4-FFF2-40B4-BE49-F238E27FC236}">
                <a16:creationId xmlns:a16="http://schemas.microsoft.com/office/drawing/2014/main" id="{1A1A31CB-6788-3092-9C23-0638BCD8A2CB}"/>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3853495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62313F45-06BE-3125-1834-6627906D9384}"/>
            </a:ext>
          </a:extLst>
        </p:cNvPr>
        <p:cNvGrpSpPr/>
        <p:nvPr/>
      </p:nvGrpSpPr>
      <p:grpSpPr>
        <a:xfrm>
          <a:off x="0" y="0"/>
          <a:ext cx="0" cy="0"/>
          <a:chOff x="0" y="0"/>
          <a:chExt cx="0" cy="0"/>
        </a:xfrm>
      </p:grpSpPr>
      <p:sp>
        <p:nvSpPr>
          <p:cNvPr id="69" name="Google Shape;69;g1e1181212f5_0_20:notes">
            <a:extLst>
              <a:ext uri="{FF2B5EF4-FFF2-40B4-BE49-F238E27FC236}">
                <a16:creationId xmlns:a16="http://schemas.microsoft.com/office/drawing/2014/main" id="{1B47893D-B1EA-B236-97F2-B15DBDC2F212}"/>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a:extLst>
              <a:ext uri="{FF2B5EF4-FFF2-40B4-BE49-F238E27FC236}">
                <a16:creationId xmlns:a16="http://schemas.microsoft.com/office/drawing/2014/main" id="{99A8A515-F1B9-860D-25B3-E08649618772}"/>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1106316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54669F5B-DB5F-1120-8768-4D152A49522C}"/>
            </a:ext>
          </a:extLst>
        </p:cNvPr>
        <p:cNvGrpSpPr/>
        <p:nvPr/>
      </p:nvGrpSpPr>
      <p:grpSpPr>
        <a:xfrm>
          <a:off x="0" y="0"/>
          <a:ext cx="0" cy="0"/>
          <a:chOff x="0" y="0"/>
          <a:chExt cx="0" cy="0"/>
        </a:xfrm>
      </p:grpSpPr>
      <p:sp>
        <p:nvSpPr>
          <p:cNvPr id="69" name="Google Shape;69;g1e1181212f5_0_20:notes">
            <a:extLst>
              <a:ext uri="{FF2B5EF4-FFF2-40B4-BE49-F238E27FC236}">
                <a16:creationId xmlns:a16="http://schemas.microsoft.com/office/drawing/2014/main" id="{03C90F6E-ED28-5CEE-5A8A-C807BD053A05}"/>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a:extLst>
              <a:ext uri="{FF2B5EF4-FFF2-40B4-BE49-F238E27FC236}">
                <a16:creationId xmlns:a16="http://schemas.microsoft.com/office/drawing/2014/main" id="{346A1CAD-2CF7-DFC8-101F-14FC20D3B77B}"/>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2186295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E312BCA0-B8A7-B0EF-31B5-34D52D530F53}"/>
            </a:ext>
          </a:extLst>
        </p:cNvPr>
        <p:cNvGrpSpPr/>
        <p:nvPr/>
      </p:nvGrpSpPr>
      <p:grpSpPr>
        <a:xfrm>
          <a:off x="0" y="0"/>
          <a:ext cx="0" cy="0"/>
          <a:chOff x="0" y="0"/>
          <a:chExt cx="0" cy="0"/>
        </a:xfrm>
      </p:grpSpPr>
      <p:sp>
        <p:nvSpPr>
          <p:cNvPr id="60" name="Google Shape;60;g1e1181212f5_0_9:notes">
            <a:extLst>
              <a:ext uri="{FF2B5EF4-FFF2-40B4-BE49-F238E27FC236}">
                <a16:creationId xmlns:a16="http://schemas.microsoft.com/office/drawing/2014/main" id="{3CA39E33-C069-9D68-C43E-F61DA659CF8C}"/>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1e1181212f5_0_9:notes">
            <a:extLst>
              <a:ext uri="{FF2B5EF4-FFF2-40B4-BE49-F238E27FC236}">
                <a16:creationId xmlns:a16="http://schemas.microsoft.com/office/drawing/2014/main" id="{A22B0CA2-9517-5462-3E55-3AB2A05E21DB}"/>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1295995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3D6FC422-E3B3-6787-6170-44EFE712D9B6}"/>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3EC33375-46D1-CCE7-D2E0-D3A70CEC1883}"/>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246B95CE-68DB-36BF-8283-89D064E17C5D}"/>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1827340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969AAF56-EB05-0155-B5BB-FF491995EF1A}"/>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BBFD28D2-C80D-E676-2C34-99C87A6EC26F}"/>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EC6462CD-9E94-D8EB-7E56-F9FB6EE7D509}"/>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2059092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FD620F51-23B4-BE3B-4BA8-FA9294060C30}"/>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D4C794E6-18C4-242A-B28A-F47D4E494EB4}"/>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6BB20187-924A-D807-3C3B-AFFF1CABC873}"/>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17675029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DFD86-F630-80DE-B99D-12B57A81F5D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E3E97A4-717B-52AC-3EAC-CDEFAEB904F4}"/>
              </a:ext>
            </a:extLst>
          </p:cNvPr>
          <p:cNvSpPr>
            <a:spLocks noGrp="1" noRot="1" noChangeAspect="1"/>
          </p:cNvSpPr>
          <p:nvPr>
            <p:ph type="sldImg"/>
          </p:nvPr>
        </p:nvSpPr>
        <p:spPr>
          <a:xfrm>
            <a:off x="142875" y="768350"/>
            <a:ext cx="6818313" cy="3836988"/>
          </a:xfrm>
        </p:spPr>
      </p:sp>
      <p:sp>
        <p:nvSpPr>
          <p:cNvPr id="3" name="Espaço Reservado para Anotações 2">
            <a:extLst>
              <a:ext uri="{FF2B5EF4-FFF2-40B4-BE49-F238E27FC236}">
                <a16:creationId xmlns:a16="http://schemas.microsoft.com/office/drawing/2014/main" id="{C9E884CD-E017-FB2B-3F73-AB942F4BE741}"/>
              </a:ext>
            </a:extLst>
          </p:cNvPr>
          <p:cNvSpPr>
            <a:spLocks noGrp="1"/>
          </p:cNvSpPr>
          <p:nvPr>
            <p:ph type="body" idx="1"/>
          </p:nvPr>
        </p:nvSpPr>
        <p:spPr/>
        <p:txBody>
          <a:bodyPr/>
          <a:lstStyle/>
          <a:p>
            <a:r>
              <a:rPr lang="pt-BR" dirty="0"/>
              <a:t>Relacionar o tema à realidade: histórico da gestão de riscos, avanços, dificuldades, novas ideias</a:t>
            </a:r>
          </a:p>
        </p:txBody>
      </p:sp>
    </p:spTree>
    <p:extLst>
      <p:ext uri="{BB962C8B-B14F-4D97-AF65-F5344CB8AC3E}">
        <p14:creationId xmlns:p14="http://schemas.microsoft.com/office/powerpoint/2010/main" val="357041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33CBA-0FC2-AC18-B98C-D3213441A77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7786E21-9607-09C2-4572-42C9872DF70D}"/>
              </a:ext>
            </a:extLst>
          </p:cNvPr>
          <p:cNvSpPr>
            <a:spLocks noGrp="1" noRot="1" noChangeAspect="1"/>
          </p:cNvSpPr>
          <p:nvPr>
            <p:ph type="sldImg"/>
          </p:nvPr>
        </p:nvSpPr>
        <p:spPr>
          <a:xfrm>
            <a:off x="142875" y="768350"/>
            <a:ext cx="6818313" cy="3836988"/>
          </a:xfrm>
        </p:spPr>
      </p:sp>
      <p:sp>
        <p:nvSpPr>
          <p:cNvPr id="3" name="Espaço Reservado para Anotações 2">
            <a:extLst>
              <a:ext uri="{FF2B5EF4-FFF2-40B4-BE49-F238E27FC236}">
                <a16:creationId xmlns:a16="http://schemas.microsoft.com/office/drawing/2014/main" id="{F46B50BC-DA94-C345-1190-FBBCA9E57E11}"/>
              </a:ext>
            </a:extLst>
          </p:cNvPr>
          <p:cNvSpPr>
            <a:spLocks noGrp="1"/>
          </p:cNvSpPr>
          <p:nvPr>
            <p:ph type="body" idx="1"/>
          </p:nvPr>
        </p:nvSpPr>
        <p:spPr/>
        <p:txBody>
          <a:bodyPr/>
          <a:lstStyle/>
          <a:p>
            <a:r>
              <a:rPr lang="pt-BR" dirty="0"/>
              <a:t>Relacionar o tema à realidade: histórico da gestão de riscos, avanços, dificuldades, novas ideias</a:t>
            </a:r>
          </a:p>
        </p:txBody>
      </p:sp>
    </p:spTree>
    <p:extLst>
      <p:ext uri="{BB962C8B-B14F-4D97-AF65-F5344CB8AC3E}">
        <p14:creationId xmlns:p14="http://schemas.microsoft.com/office/powerpoint/2010/main" val="802076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86321A34-117A-E7B1-4BB4-07C1365F5F7F}"/>
            </a:ext>
          </a:extLst>
        </p:cNvPr>
        <p:cNvGrpSpPr/>
        <p:nvPr/>
      </p:nvGrpSpPr>
      <p:grpSpPr>
        <a:xfrm>
          <a:off x="0" y="0"/>
          <a:ext cx="0" cy="0"/>
          <a:chOff x="0" y="0"/>
          <a:chExt cx="0" cy="0"/>
        </a:xfrm>
      </p:grpSpPr>
      <p:sp>
        <p:nvSpPr>
          <p:cNvPr id="60" name="Google Shape;60;g1e1181212f5_0_9:notes">
            <a:extLst>
              <a:ext uri="{FF2B5EF4-FFF2-40B4-BE49-F238E27FC236}">
                <a16:creationId xmlns:a16="http://schemas.microsoft.com/office/drawing/2014/main" id="{FB71E999-9760-9841-CF06-2F8603160301}"/>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1e1181212f5_0_9:notes">
            <a:extLst>
              <a:ext uri="{FF2B5EF4-FFF2-40B4-BE49-F238E27FC236}">
                <a16:creationId xmlns:a16="http://schemas.microsoft.com/office/drawing/2014/main" id="{E1227061-0975-2700-E627-DB5FA369B38E}"/>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3422250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e1181212f5_0_2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38724015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800B5901-BC59-3FEC-116B-FCFA262D3055}"/>
            </a:ext>
          </a:extLst>
        </p:cNvPr>
        <p:cNvGrpSpPr/>
        <p:nvPr/>
      </p:nvGrpSpPr>
      <p:grpSpPr>
        <a:xfrm>
          <a:off x="0" y="0"/>
          <a:ext cx="0" cy="0"/>
          <a:chOff x="0" y="0"/>
          <a:chExt cx="0" cy="0"/>
        </a:xfrm>
      </p:grpSpPr>
      <p:sp>
        <p:nvSpPr>
          <p:cNvPr id="69" name="Google Shape;69;g1e1181212f5_0_20:notes">
            <a:extLst>
              <a:ext uri="{FF2B5EF4-FFF2-40B4-BE49-F238E27FC236}">
                <a16:creationId xmlns:a16="http://schemas.microsoft.com/office/drawing/2014/main" id="{F24BD96D-1F79-A64A-3B5F-F5B8696D59DD}"/>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a:extLst>
              <a:ext uri="{FF2B5EF4-FFF2-40B4-BE49-F238E27FC236}">
                <a16:creationId xmlns:a16="http://schemas.microsoft.com/office/drawing/2014/main" id="{2C3A223E-0F36-FD17-1BD7-3C09FC720E36}"/>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2273775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C1658542-9A79-0106-333B-8FEB7511AEC6}"/>
            </a:ext>
          </a:extLst>
        </p:cNvPr>
        <p:cNvGrpSpPr/>
        <p:nvPr/>
      </p:nvGrpSpPr>
      <p:grpSpPr>
        <a:xfrm>
          <a:off x="0" y="0"/>
          <a:ext cx="0" cy="0"/>
          <a:chOff x="0" y="0"/>
          <a:chExt cx="0" cy="0"/>
        </a:xfrm>
      </p:grpSpPr>
      <p:sp>
        <p:nvSpPr>
          <p:cNvPr id="69" name="Google Shape;69;g1e1181212f5_0_20:notes">
            <a:extLst>
              <a:ext uri="{FF2B5EF4-FFF2-40B4-BE49-F238E27FC236}">
                <a16:creationId xmlns:a16="http://schemas.microsoft.com/office/drawing/2014/main" id="{628E9704-CBD8-F8B0-9699-1DD9A0E3EA9D}"/>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a:extLst>
              <a:ext uri="{FF2B5EF4-FFF2-40B4-BE49-F238E27FC236}">
                <a16:creationId xmlns:a16="http://schemas.microsoft.com/office/drawing/2014/main" id="{7B68E15D-6C54-8C5B-50EF-28E8A293CA2A}"/>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dirty="0"/>
          </a:p>
        </p:txBody>
      </p:sp>
    </p:spTree>
    <p:extLst>
      <p:ext uri="{BB962C8B-B14F-4D97-AF65-F5344CB8AC3E}">
        <p14:creationId xmlns:p14="http://schemas.microsoft.com/office/powerpoint/2010/main" val="38296394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A0DA1976-08CD-B1DB-7B45-10972AD3D60C}"/>
            </a:ext>
          </a:extLst>
        </p:cNvPr>
        <p:cNvGrpSpPr/>
        <p:nvPr/>
      </p:nvGrpSpPr>
      <p:grpSpPr>
        <a:xfrm>
          <a:off x="0" y="0"/>
          <a:ext cx="0" cy="0"/>
          <a:chOff x="0" y="0"/>
          <a:chExt cx="0" cy="0"/>
        </a:xfrm>
      </p:grpSpPr>
      <p:sp>
        <p:nvSpPr>
          <p:cNvPr id="69" name="Google Shape;69;g1e1181212f5_0_20:notes">
            <a:extLst>
              <a:ext uri="{FF2B5EF4-FFF2-40B4-BE49-F238E27FC236}">
                <a16:creationId xmlns:a16="http://schemas.microsoft.com/office/drawing/2014/main" id="{17970AAB-B4B3-2694-9C13-C7EB387D8DED}"/>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a:extLst>
              <a:ext uri="{FF2B5EF4-FFF2-40B4-BE49-F238E27FC236}">
                <a16:creationId xmlns:a16="http://schemas.microsoft.com/office/drawing/2014/main" id="{A1B3C057-20F9-B1B0-07E6-DE9C9F85E2C9}"/>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dirty="0"/>
          </a:p>
        </p:txBody>
      </p:sp>
    </p:spTree>
    <p:extLst>
      <p:ext uri="{BB962C8B-B14F-4D97-AF65-F5344CB8AC3E}">
        <p14:creationId xmlns:p14="http://schemas.microsoft.com/office/powerpoint/2010/main" val="3512324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E0833716-E9F6-1BF0-CEB0-D8CE25CADB57}"/>
            </a:ext>
          </a:extLst>
        </p:cNvPr>
        <p:cNvGrpSpPr/>
        <p:nvPr/>
      </p:nvGrpSpPr>
      <p:grpSpPr>
        <a:xfrm>
          <a:off x="0" y="0"/>
          <a:ext cx="0" cy="0"/>
          <a:chOff x="0" y="0"/>
          <a:chExt cx="0" cy="0"/>
        </a:xfrm>
      </p:grpSpPr>
      <p:sp>
        <p:nvSpPr>
          <p:cNvPr id="69" name="Google Shape;69;g1e1181212f5_0_20:notes">
            <a:extLst>
              <a:ext uri="{FF2B5EF4-FFF2-40B4-BE49-F238E27FC236}">
                <a16:creationId xmlns:a16="http://schemas.microsoft.com/office/drawing/2014/main" id="{E9700AF4-4911-567A-BC7A-2D8F4ACEF598}"/>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a:extLst>
              <a:ext uri="{FF2B5EF4-FFF2-40B4-BE49-F238E27FC236}">
                <a16:creationId xmlns:a16="http://schemas.microsoft.com/office/drawing/2014/main" id="{4713E6C3-482F-13D5-E326-2251951D5FF4}"/>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dirty="0"/>
          </a:p>
        </p:txBody>
      </p:sp>
    </p:spTree>
    <p:extLst>
      <p:ext uri="{BB962C8B-B14F-4D97-AF65-F5344CB8AC3E}">
        <p14:creationId xmlns:p14="http://schemas.microsoft.com/office/powerpoint/2010/main" val="27235330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7CE50DD9-BE7F-ADEB-337D-D82314A600DE}"/>
            </a:ext>
          </a:extLst>
        </p:cNvPr>
        <p:cNvGrpSpPr/>
        <p:nvPr/>
      </p:nvGrpSpPr>
      <p:grpSpPr>
        <a:xfrm>
          <a:off x="0" y="0"/>
          <a:ext cx="0" cy="0"/>
          <a:chOff x="0" y="0"/>
          <a:chExt cx="0" cy="0"/>
        </a:xfrm>
      </p:grpSpPr>
      <p:sp>
        <p:nvSpPr>
          <p:cNvPr id="69" name="Google Shape;69;g1e1181212f5_0_20:notes">
            <a:extLst>
              <a:ext uri="{FF2B5EF4-FFF2-40B4-BE49-F238E27FC236}">
                <a16:creationId xmlns:a16="http://schemas.microsoft.com/office/drawing/2014/main" id="{9115B141-B479-2B38-0057-ED81BAF10DF9}"/>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a:extLst>
              <a:ext uri="{FF2B5EF4-FFF2-40B4-BE49-F238E27FC236}">
                <a16:creationId xmlns:a16="http://schemas.microsoft.com/office/drawing/2014/main" id="{8F62594D-4F94-AD71-0237-20675E9E0CB1}"/>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dirty="0"/>
          </a:p>
        </p:txBody>
      </p:sp>
    </p:spTree>
    <p:extLst>
      <p:ext uri="{BB962C8B-B14F-4D97-AF65-F5344CB8AC3E}">
        <p14:creationId xmlns:p14="http://schemas.microsoft.com/office/powerpoint/2010/main" val="467193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877CF59A-2FA2-B702-6109-5D482BA42908}"/>
            </a:ext>
          </a:extLst>
        </p:cNvPr>
        <p:cNvGrpSpPr/>
        <p:nvPr/>
      </p:nvGrpSpPr>
      <p:grpSpPr>
        <a:xfrm>
          <a:off x="0" y="0"/>
          <a:ext cx="0" cy="0"/>
          <a:chOff x="0" y="0"/>
          <a:chExt cx="0" cy="0"/>
        </a:xfrm>
      </p:grpSpPr>
      <p:sp>
        <p:nvSpPr>
          <p:cNvPr id="69" name="Google Shape;69;g1e1181212f5_0_20:notes">
            <a:extLst>
              <a:ext uri="{FF2B5EF4-FFF2-40B4-BE49-F238E27FC236}">
                <a16:creationId xmlns:a16="http://schemas.microsoft.com/office/drawing/2014/main" id="{500D42AB-B178-7564-1B67-8EDE0BA8FF0C}"/>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a:extLst>
              <a:ext uri="{FF2B5EF4-FFF2-40B4-BE49-F238E27FC236}">
                <a16:creationId xmlns:a16="http://schemas.microsoft.com/office/drawing/2014/main" id="{C38E8F00-60F4-E22C-9128-9047A4C9787C}"/>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dirty="0"/>
          </a:p>
        </p:txBody>
      </p:sp>
    </p:spTree>
    <p:extLst>
      <p:ext uri="{BB962C8B-B14F-4D97-AF65-F5344CB8AC3E}">
        <p14:creationId xmlns:p14="http://schemas.microsoft.com/office/powerpoint/2010/main" val="2414281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96A418ED-5D25-D4F7-15EA-29B1788DBE0A}"/>
            </a:ext>
          </a:extLst>
        </p:cNvPr>
        <p:cNvGrpSpPr/>
        <p:nvPr/>
      </p:nvGrpSpPr>
      <p:grpSpPr>
        <a:xfrm>
          <a:off x="0" y="0"/>
          <a:ext cx="0" cy="0"/>
          <a:chOff x="0" y="0"/>
          <a:chExt cx="0" cy="0"/>
        </a:xfrm>
      </p:grpSpPr>
      <p:sp>
        <p:nvSpPr>
          <p:cNvPr id="69" name="Google Shape;69;g1e1181212f5_0_20:notes">
            <a:extLst>
              <a:ext uri="{FF2B5EF4-FFF2-40B4-BE49-F238E27FC236}">
                <a16:creationId xmlns:a16="http://schemas.microsoft.com/office/drawing/2014/main" id="{5D88DA85-307A-EE09-0E79-0B557C2095F6}"/>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a:extLst>
              <a:ext uri="{FF2B5EF4-FFF2-40B4-BE49-F238E27FC236}">
                <a16:creationId xmlns:a16="http://schemas.microsoft.com/office/drawing/2014/main" id="{BD5E87DA-C979-617E-1EF7-8D25EF52DC49}"/>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dirty="0"/>
          </a:p>
        </p:txBody>
      </p:sp>
    </p:spTree>
    <p:extLst>
      <p:ext uri="{BB962C8B-B14F-4D97-AF65-F5344CB8AC3E}">
        <p14:creationId xmlns:p14="http://schemas.microsoft.com/office/powerpoint/2010/main" val="16348419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6705DA9C-53EC-D9A8-D57E-33931702C582}"/>
            </a:ext>
          </a:extLst>
        </p:cNvPr>
        <p:cNvGrpSpPr/>
        <p:nvPr/>
      </p:nvGrpSpPr>
      <p:grpSpPr>
        <a:xfrm>
          <a:off x="0" y="0"/>
          <a:ext cx="0" cy="0"/>
          <a:chOff x="0" y="0"/>
          <a:chExt cx="0" cy="0"/>
        </a:xfrm>
      </p:grpSpPr>
      <p:sp>
        <p:nvSpPr>
          <p:cNvPr id="69" name="Google Shape;69;g1e1181212f5_0_20:notes">
            <a:extLst>
              <a:ext uri="{FF2B5EF4-FFF2-40B4-BE49-F238E27FC236}">
                <a16:creationId xmlns:a16="http://schemas.microsoft.com/office/drawing/2014/main" id="{A785C75E-D943-24C2-2536-BE2E8D26DD1F}"/>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a:extLst>
              <a:ext uri="{FF2B5EF4-FFF2-40B4-BE49-F238E27FC236}">
                <a16:creationId xmlns:a16="http://schemas.microsoft.com/office/drawing/2014/main" id="{CB03A8D5-86B5-4E61-7937-4270F23CE25D}"/>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dirty="0"/>
          </a:p>
        </p:txBody>
      </p:sp>
    </p:spTree>
    <p:extLst>
      <p:ext uri="{BB962C8B-B14F-4D97-AF65-F5344CB8AC3E}">
        <p14:creationId xmlns:p14="http://schemas.microsoft.com/office/powerpoint/2010/main" val="668801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C14398F4-0D25-81EB-05D6-15195BAB10E1}"/>
            </a:ext>
          </a:extLst>
        </p:cNvPr>
        <p:cNvGrpSpPr/>
        <p:nvPr/>
      </p:nvGrpSpPr>
      <p:grpSpPr>
        <a:xfrm>
          <a:off x="0" y="0"/>
          <a:ext cx="0" cy="0"/>
          <a:chOff x="0" y="0"/>
          <a:chExt cx="0" cy="0"/>
        </a:xfrm>
      </p:grpSpPr>
      <p:sp>
        <p:nvSpPr>
          <p:cNvPr id="69" name="Google Shape;69;g1e1181212f5_0_20:notes">
            <a:extLst>
              <a:ext uri="{FF2B5EF4-FFF2-40B4-BE49-F238E27FC236}">
                <a16:creationId xmlns:a16="http://schemas.microsoft.com/office/drawing/2014/main" id="{700316EA-0004-B7C6-4783-BB84DFE6C424}"/>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a:extLst>
              <a:ext uri="{FF2B5EF4-FFF2-40B4-BE49-F238E27FC236}">
                <a16:creationId xmlns:a16="http://schemas.microsoft.com/office/drawing/2014/main" id="{3E1BAD20-6DF6-AB2E-22E3-E96331CF36F9}"/>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dirty="0"/>
          </a:p>
        </p:txBody>
      </p:sp>
    </p:spTree>
    <p:extLst>
      <p:ext uri="{BB962C8B-B14F-4D97-AF65-F5344CB8AC3E}">
        <p14:creationId xmlns:p14="http://schemas.microsoft.com/office/powerpoint/2010/main" val="15701098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5C249A22-557A-D435-F906-9AE445657C01}"/>
            </a:ext>
          </a:extLst>
        </p:cNvPr>
        <p:cNvGrpSpPr/>
        <p:nvPr/>
      </p:nvGrpSpPr>
      <p:grpSpPr>
        <a:xfrm>
          <a:off x="0" y="0"/>
          <a:ext cx="0" cy="0"/>
          <a:chOff x="0" y="0"/>
          <a:chExt cx="0" cy="0"/>
        </a:xfrm>
      </p:grpSpPr>
      <p:sp>
        <p:nvSpPr>
          <p:cNvPr id="69" name="Google Shape;69;g1e1181212f5_0_20:notes">
            <a:extLst>
              <a:ext uri="{FF2B5EF4-FFF2-40B4-BE49-F238E27FC236}">
                <a16:creationId xmlns:a16="http://schemas.microsoft.com/office/drawing/2014/main" id="{87E19DC0-7EBE-D8F5-4CE5-D3DF16539B53}"/>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a:extLst>
              <a:ext uri="{FF2B5EF4-FFF2-40B4-BE49-F238E27FC236}">
                <a16:creationId xmlns:a16="http://schemas.microsoft.com/office/drawing/2014/main" id="{3E8B0277-FBBE-07F7-6D32-1CE4865F942B}"/>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dirty="0"/>
          </a:p>
        </p:txBody>
      </p:sp>
    </p:spTree>
    <p:extLst>
      <p:ext uri="{BB962C8B-B14F-4D97-AF65-F5344CB8AC3E}">
        <p14:creationId xmlns:p14="http://schemas.microsoft.com/office/powerpoint/2010/main" val="7605602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4845AF56-5762-A9D4-5519-F11264C3222A}"/>
            </a:ext>
          </a:extLst>
        </p:cNvPr>
        <p:cNvGrpSpPr/>
        <p:nvPr/>
      </p:nvGrpSpPr>
      <p:grpSpPr>
        <a:xfrm>
          <a:off x="0" y="0"/>
          <a:ext cx="0" cy="0"/>
          <a:chOff x="0" y="0"/>
          <a:chExt cx="0" cy="0"/>
        </a:xfrm>
      </p:grpSpPr>
      <p:sp>
        <p:nvSpPr>
          <p:cNvPr id="60" name="Google Shape;60;g1e1181212f5_0_9:notes">
            <a:extLst>
              <a:ext uri="{FF2B5EF4-FFF2-40B4-BE49-F238E27FC236}">
                <a16:creationId xmlns:a16="http://schemas.microsoft.com/office/drawing/2014/main" id="{39C4425A-E142-9BF5-1E66-6121BFBE18D4}"/>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1e1181212f5_0_9:notes">
            <a:extLst>
              <a:ext uri="{FF2B5EF4-FFF2-40B4-BE49-F238E27FC236}">
                <a16:creationId xmlns:a16="http://schemas.microsoft.com/office/drawing/2014/main" id="{3EC4DD2A-F425-7DF4-9602-73CF2A48EAB5}"/>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1176301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1EF7F1A9-DD63-0678-8119-637668F3F713}"/>
            </a:ext>
          </a:extLst>
        </p:cNvPr>
        <p:cNvGrpSpPr/>
        <p:nvPr/>
      </p:nvGrpSpPr>
      <p:grpSpPr>
        <a:xfrm>
          <a:off x="0" y="0"/>
          <a:ext cx="0" cy="0"/>
          <a:chOff x="0" y="0"/>
          <a:chExt cx="0" cy="0"/>
        </a:xfrm>
      </p:grpSpPr>
      <p:sp>
        <p:nvSpPr>
          <p:cNvPr id="69" name="Google Shape;69;g1e1181212f5_0_20:notes">
            <a:extLst>
              <a:ext uri="{FF2B5EF4-FFF2-40B4-BE49-F238E27FC236}">
                <a16:creationId xmlns:a16="http://schemas.microsoft.com/office/drawing/2014/main" id="{39B047C1-BA7A-5870-6EC6-4EC17B87F816}"/>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a:extLst>
              <a:ext uri="{FF2B5EF4-FFF2-40B4-BE49-F238E27FC236}">
                <a16:creationId xmlns:a16="http://schemas.microsoft.com/office/drawing/2014/main" id="{DB851C72-34AC-D27A-7DC2-B518A8CAE7E7}"/>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41793707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5F719162-2031-717A-9FA8-7329ECFC7DD1}"/>
            </a:ext>
          </a:extLst>
        </p:cNvPr>
        <p:cNvGrpSpPr/>
        <p:nvPr/>
      </p:nvGrpSpPr>
      <p:grpSpPr>
        <a:xfrm>
          <a:off x="0" y="0"/>
          <a:ext cx="0" cy="0"/>
          <a:chOff x="0" y="0"/>
          <a:chExt cx="0" cy="0"/>
        </a:xfrm>
      </p:grpSpPr>
      <p:sp>
        <p:nvSpPr>
          <p:cNvPr id="69" name="Google Shape;69;g1e1181212f5_0_20:notes">
            <a:extLst>
              <a:ext uri="{FF2B5EF4-FFF2-40B4-BE49-F238E27FC236}">
                <a16:creationId xmlns:a16="http://schemas.microsoft.com/office/drawing/2014/main" id="{14688D9A-7655-C9E3-AC92-FFCF645FDE15}"/>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a:extLst>
              <a:ext uri="{FF2B5EF4-FFF2-40B4-BE49-F238E27FC236}">
                <a16:creationId xmlns:a16="http://schemas.microsoft.com/office/drawing/2014/main" id="{6CD3727B-B347-0F84-734E-B26C42BFF3E2}"/>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19372690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e1181212f5_0_2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40741571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FE7F08BB-845D-AF83-C687-DDE97EEA608A}"/>
            </a:ext>
          </a:extLst>
        </p:cNvPr>
        <p:cNvGrpSpPr/>
        <p:nvPr/>
      </p:nvGrpSpPr>
      <p:grpSpPr>
        <a:xfrm>
          <a:off x="0" y="0"/>
          <a:ext cx="0" cy="0"/>
          <a:chOff x="0" y="0"/>
          <a:chExt cx="0" cy="0"/>
        </a:xfrm>
      </p:grpSpPr>
      <p:sp>
        <p:nvSpPr>
          <p:cNvPr id="69" name="Google Shape;69;g1e1181212f5_0_20:notes">
            <a:extLst>
              <a:ext uri="{FF2B5EF4-FFF2-40B4-BE49-F238E27FC236}">
                <a16:creationId xmlns:a16="http://schemas.microsoft.com/office/drawing/2014/main" id="{13663A79-1830-846C-0F29-1718F0104F33}"/>
              </a:ext>
            </a:extLst>
          </p:cNvPr>
          <p:cNvSpPr>
            <a:spLocks noGrp="1" noRot="1" noChangeAspect="1"/>
          </p:cNvSpPr>
          <p:nvPr>
            <p:ph type="sldImg" idx="2"/>
          </p:nvPr>
        </p:nvSpPr>
        <p:spPr>
          <a:xfrm>
            <a:off x="163513" y="779463"/>
            <a:ext cx="6934200" cy="3902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a:extLst>
              <a:ext uri="{FF2B5EF4-FFF2-40B4-BE49-F238E27FC236}">
                <a16:creationId xmlns:a16="http://schemas.microsoft.com/office/drawing/2014/main" id="{68B78A1A-B4EF-C3E7-5C11-DCC16D80D91F}"/>
              </a:ext>
            </a:extLst>
          </p:cNvPr>
          <p:cNvSpPr txBox="1">
            <a:spLocks noGrp="1"/>
          </p:cNvSpPr>
          <p:nvPr>
            <p:ph type="body" idx="1"/>
          </p:nvPr>
        </p:nvSpPr>
        <p:spPr>
          <a:xfrm>
            <a:off x="726193" y="4942465"/>
            <a:ext cx="5809545" cy="4682335"/>
          </a:xfrm>
          <a:prstGeom prst="rect">
            <a:avLst/>
          </a:prstGeom>
        </p:spPr>
        <p:txBody>
          <a:bodyPr spcFirstLastPara="1" wrap="square" lIns="100941" tIns="100941" rIns="100941" bIns="100941" anchor="t" anchorCtr="0">
            <a:noAutofit/>
          </a:bodyPr>
          <a:lstStyle/>
          <a:p>
            <a:pPr marL="0" indent="0">
              <a:buNone/>
            </a:pPr>
            <a:endParaRPr dirty="0"/>
          </a:p>
        </p:txBody>
      </p:sp>
    </p:spTree>
    <p:extLst>
      <p:ext uri="{BB962C8B-B14F-4D97-AF65-F5344CB8AC3E}">
        <p14:creationId xmlns:p14="http://schemas.microsoft.com/office/powerpoint/2010/main" val="4645343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e1181212f5_0_2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32210478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48C180E5-0D7A-B8BD-D3E9-996A24A9C74C}"/>
            </a:ext>
          </a:extLst>
        </p:cNvPr>
        <p:cNvGrpSpPr/>
        <p:nvPr/>
      </p:nvGrpSpPr>
      <p:grpSpPr>
        <a:xfrm>
          <a:off x="0" y="0"/>
          <a:ext cx="0" cy="0"/>
          <a:chOff x="0" y="0"/>
          <a:chExt cx="0" cy="0"/>
        </a:xfrm>
      </p:grpSpPr>
      <p:sp>
        <p:nvSpPr>
          <p:cNvPr id="69" name="Google Shape;69;g1e1181212f5_0_20:notes">
            <a:extLst>
              <a:ext uri="{FF2B5EF4-FFF2-40B4-BE49-F238E27FC236}">
                <a16:creationId xmlns:a16="http://schemas.microsoft.com/office/drawing/2014/main" id="{B9753F1D-ABC2-CFD6-2A72-AEDF21201D99}"/>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a:extLst>
              <a:ext uri="{FF2B5EF4-FFF2-40B4-BE49-F238E27FC236}">
                <a16:creationId xmlns:a16="http://schemas.microsoft.com/office/drawing/2014/main" id="{020CA7CB-1632-5256-3DF5-E2DD49FC37AB}"/>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970305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BB6F0535-1B6C-06DE-7DF6-90617CF9441A}"/>
            </a:ext>
          </a:extLst>
        </p:cNvPr>
        <p:cNvGrpSpPr/>
        <p:nvPr/>
      </p:nvGrpSpPr>
      <p:grpSpPr>
        <a:xfrm>
          <a:off x="0" y="0"/>
          <a:ext cx="0" cy="0"/>
          <a:chOff x="0" y="0"/>
          <a:chExt cx="0" cy="0"/>
        </a:xfrm>
      </p:grpSpPr>
      <p:sp>
        <p:nvSpPr>
          <p:cNvPr id="69" name="Google Shape;69;g1e1181212f5_0_20:notes">
            <a:extLst>
              <a:ext uri="{FF2B5EF4-FFF2-40B4-BE49-F238E27FC236}">
                <a16:creationId xmlns:a16="http://schemas.microsoft.com/office/drawing/2014/main" id="{D7F17363-3667-D393-B97B-A44859B3AF74}"/>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a:extLst>
              <a:ext uri="{FF2B5EF4-FFF2-40B4-BE49-F238E27FC236}">
                <a16:creationId xmlns:a16="http://schemas.microsoft.com/office/drawing/2014/main" id="{E64E58EC-D7BA-E88D-DC5C-82FF8EC18833}"/>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25439825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e1181212f5_0_2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32976779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ABAEF92D-A8B7-256D-056A-441DD3B3A6E8}"/>
            </a:ext>
          </a:extLst>
        </p:cNvPr>
        <p:cNvGrpSpPr/>
        <p:nvPr/>
      </p:nvGrpSpPr>
      <p:grpSpPr>
        <a:xfrm>
          <a:off x="0" y="0"/>
          <a:ext cx="0" cy="0"/>
          <a:chOff x="0" y="0"/>
          <a:chExt cx="0" cy="0"/>
        </a:xfrm>
      </p:grpSpPr>
      <p:sp>
        <p:nvSpPr>
          <p:cNvPr id="69" name="Google Shape;69;g1e1181212f5_0_20:notes">
            <a:extLst>
              <a:ext uri="{FF2B5EF4-FFF2-40B4-BE49-F238E27FC236}">
                <a16:creationId xmlns:a16="http://schemas.microsoft.com/office/drawing/2014/main" id="{11EE5B99-A4B9-2812-32AC-A143E9061DFF}"/>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a:extLst>
              <a:ext uri="{FF2B5EF4-FFF2-40B4-BE49-F238E27FC236}">
                <a16:creationId xmlns:a16="http://schemas.microsoft.com/office/drawing/2014/main" id="{96C332FC-0D4B-BF33-2BFC-BB91A724E4FA}"/>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18895945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D0A7DA6C-E68B-C2E3-C7D9-E8A63E20041E}"/>
            </a:ext>
          </a:extLst>
        </p:cNvPr>
        <p:cNvGrpSpPr/>
        <p:nvPr/>
      </p:nvGrpSpPr>
      <p:grpSpPr>
        <a:xfrm>
          <a:off x="0" y="0"/>
          <a:ext cx="0" cy="0"/>
          <a:chOff x="0" y="0"/>
          <a:chExt cx="0" cy="0"/>
        </a:xfrm>
      </p:grpSpPr>
      <p:sp>
        <p:nvSpPr>
          <p:cNvPr id="69" name="Google Shape;69;g1e1181212f5_0_20:notes">
            <a:extLst>
              <a:ext uri="{FF2B5EF4-FFF2-40B4-BE49-F238E27FC236}">
                <a16:creationId xmlns:a16="http://schemas.microsoft.com/office/drawing/2014/main" id="{461674B6-11AB-CFE6-A1AF-EC480357BE06}"/>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a:extLst>
              <a:ext uri="{FF2B5EF4-FFF2-40B4-BE49-F238E27FC236}">
                <a16:creationId xmlns:a16="http://schemas.microsoft.com/office/drawing/2014/main" id="{FFEB8DF6-1E5D-19A3-5ED8-91BD062E1C1E}"/>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21049040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B417B34B-463F-E1AF-B752-818F27566C5A}"/>
            </a:ext>
          </a:extLst>
        </p:cNvPr>
        <p:cNvGrpSpPr/>
        <p:nvPr/>
      </p:nvGrpSpPr>
      <p:grpSpPr>
        <a:xfrm>
          <a:off x="0" y="0"/>
          <a:ext cx="0" cy="0"/>
          <a:chOff x="0" y="0"/>
          <a:chExt cx="0" cy="0"/>
        </a:xfrm>
      </p:grpSpPr>
      <p:sp>
        <p:nvSpPr>
          <p:cNvPr id="60" name="Google Shape;60;g1e1181212f5_0_9:notes">
            <a:extLst>
              <a:ext uri="{FF2B5EF4-FFF2-40B4-BE49-F238E27FC236}">
                <a16:creationId xmlns:a16="http://schemas.microsoft.com/office/drawing/2014/main" id="{F5662980-420A-74DD-0FAA-77FE841CCC2D}"/>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1e1181212f5_0_9:notes">
            <a:extLst>
              <a:ext uri="{FF2B5EF4-FFF2-40B4-BE49-F238E27FC236}">
                <a16:creationId xmlns:a16="http://schemas.microsoft.com/office/drawing/2014/main" id="{B1CF3526-E44B-483B-AF8B-F4BB2226AC23}"/>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17648255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8C1D7561-1F90-4A2F-D5AC-FA2420C59124}"/>
            </a:ext>
          </a:extLst>
        </p:cNvPr>
        <p:cNvGrpSpPr/>
        <p:nvPr/>
      </p:nvGrpSpPr>
      <p:grpSpPr>
        <a:xfrm>
          <a:off x="0" y="0"/>
          <a:ext cx="0" cy="0"/>
          <a:chOff x="0" y="0"/>
          <a:chExt cx="0" cy="0"/>
        </a:xfrm>
      </p:grpSpPr>
      <p:sp>
        <p:nvSpPr>
          <p:cNvPr id="60" name="Google Shape;60;g1e1181212f5_0_9:notes">
            <a:extLst>
              <a:ext uri="{FF2B5EF4-FFF2-40B4-BE49-F238E27FC236}">
                <a16:creationId xmlns:a16="http://schemas.microsoft.com/office/drawing/2014/main" id="{A489AD0B-096A-AB79-DBDB-9FD286911DC3}"/>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1e1181212f5_0_9:notes">
            <a:extLst>
              <a:ext uri="{FF2B5EF4-FFF2-40B4-BE49-F238E27FC236}">
                <a16:creationId xmlns:a16="http://schemas.microsoft.com/office/drawing/2014/main" id="{35BF2207-2FCF-4953-E5E7-FDCA4B0AA988}"/>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21557472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6820691D-048B-6B28-F503-E62EDB7701A9}"/>
            </a:ext>
          </a:extLst>
        </p:cNvPr>
        <p:cNvGrpSpPr/>
        <p:nvPr/>
      </p:nvGrpSpPr>
      <p:grpSpPr>
        <a:xfrm>
          <a:off x="0" y="0"/>
          <a:ext cx="0" cy="0"/>
          <a:chOff x="0" y="0"/>
          <a:chExt cx="0" cy="0"/>
        </a:xfrm>
      </p:grpSpPr>
      <p:sp>
        <p:nvSpPr>
          <p:cNvPr id="60" name="Google Shape;60;g1e1181212f5_0_9:notes">
            <a:extLst>
              <a:ext uri="{FF2B5EF4-FFF2-40B4-BE49-F238E27FC236}">
                <a16:creationId xmlns:a16="http://schemas.microsoft.com/office/drawing/2014/main" id="{78D9EC90-DFEC-F841-5B7A-62A6397B8EBF}"/>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1e1181212f5_0_9:notes">
            <a:extLst>
              <a:ext uri="{FF2B5EF4-FFF2-40B4-BE49-F238E27FC236}">
                <a16:creationId xmlns:a16="http://schemas.microsoft.com/office/drawing/2014/main" id="{2698BC37-2C5C-22CB-7EAA-E61322AB468A}"/>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3697568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B4258B6F-D399-2FB8-8289-709E8C6784CD}"/>
            </a:ext>
          </a:extLst>
        </p:cNvPr>
        <p:cNvGrpSpPr/>
        <p:nvPr/>
      </p:nvGrpSpPr>
      <p:grpSpPr>
        <a:xfrm>
          <a:off x="0" y="0"/>
          <a:ext cx="0" cy="0"/>
          <a:chOff x="0" y="0"/>
          <a:chExt cx="0" cy="0"/>
        </a:xfrm>
      </p:grpSpPr>
      <p:sp>
        <p:nvSpPr>
          <p:cNvPr id="69" name="Google Shape;69;g1e1181212f5_0_20:notes">
            <a:extLst>
              <a:ext uri="{FF2B5EF4-FFF2-40B4-BE49-F238E27FC236}">
                <a16:creationId xmlns:a16="http://schemas.microsoft.com/office/drawing/2014/main" id="{27000427-5E93-68C1-3970-C225BB09AEC8}"/>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a:extLst>
              <a:ext uri="{FF2B5EF4-FFF2-40B4-BE49-F238E27FC236}">
                <a16:creationId xmlns:a16="http://schemas.microsoft.com/office/drawing/2014/main" id="{F9C5EF22-25FC-21A3-8FC6-877660E3CCD1}"/>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31533801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33E46DC9-2E69-BCD5-93A6-3027B469A658}"/>
            </a:ext>
          </a:extLst>
        </p:cNvPr>
        <p:cNvGrpSpPr/>
        <p:nvPr/>
      </p:nvGrpSpPr>
      <p:grpSpPr>
        <a:xfrm>
          <a:off x="0" y="0"/>
          <a:ext cx="0" cy="0"/>
          <a:chOff x="0" y="0"/>
          <a:chExt cx="0" cy="0"/>
        </a:xfrm>
      </p:grpSpPr>
      <p:sp>
        <p:nvSpPr>
          <p:cNvPr id="60" name="Google Shape;60;g1e1181212f5_0_9:notes">
            <a:extLst>
              <a:ext uri="{FF2B5EF4-FFF2-40B4-BE49-F238E27FC236}">
                <a16:creationId xmlns:a16="http://schemas.microsoft.com/office/drawing/2014/main" id="{4166BDB0-B920-7A7E-5C42-AB78376A216E}"/>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1e1181212f5_0_9:notes">
            <a:extLst>
              <a:ext uri="{FF2B5EF4-FFF2-40B4-BE49-F238E27FC236}">
                <a16:creationId xmlns:a16="http://schemas.microsoft.com/office/drawing/2014/main" id="{CFC7F38D-99CE-FCC2-99AF-2430B03F88F2}"/>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40171113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DC85ECAD-33AF-796C-3BC3-ECAC9F56EAF7}"/>
            </a:ext>
          </a:extLst>
        </p:cNvPr>
        <p:cNvGrpSpPr/>
        <p:nvPr/>
      </p:nvGrpSpPr>
      <p:grpSpPr>
        <a:xfrm>
          <a:off x="0" y="0"/>
          <a:ext cx="0" cy="0"/>
          <a:chOff x="0" y="0"/>
          <a:chExt cx="0" cy="0"/>
        </a:xfrm>
      </p:grpSpPr>
      <p:sp>
        <p:nvSpPr>
          <p:cNvPr id="69" name="Google Shape;69;g1e1181212f5_0_20:notes">
            <a:extLst>
              <a:ext uri="{FF2B5EF4-FFF2-40B4-BE49-F238E27FC236}">
                <a16:creationId xmlns:a16="http://schemas.microsoft.com/office/drawing/2014/main" id="{78B90466-B2A6-178F-4597-371804DCF3BF}"/>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a:extLst>
              <a:ext uri="{FF2B5EF4-FFF2-40B4-BE49-F238E27FC236}">
                <a16:creationId xmlns:a16="http://schemas.microsoft.com/office/drawing/2014/main" id="{108750ED-3162-60A8-77F7-91EE6020895E}"/>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14580900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44541284-5ADB-B588-B165-5EB8B5B836C6}"/>
            </a:ext>
          </a:extLst>
        </p:cNvPr>
        <p:cNvGrpSpPr/>
        <p:nvPr/>
      </p:nvGrpSpPr>
      <p:grpSpPr>
        <a:xfrm>
          <a:off x="0" y="0"/>
          <a:ext cx="0" cy="0"/>
          <a:chOff x="0" y="0"/>
          <a:chExt cx="0" cy="0"/>
        </a:xfrm>
      </p:grpSpPr>
      <p:sp>
        <p:nvSpPr>
          <p:cNvPr id="69" name="Google Shape;69;g1e1181212f5_0_20:notes">
            <a:extLst>
              <a:ext uri="{FF2B5EF4-FFF2-40B4-BE49-F238E27FC236}">
                <a16:creationId xmlns:a16="http://schemas.microsoft.com/office/drawing/2014/main" id="{CB8022B9-2B4B-A5B4-B7E7-2200499C7A15}"/>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a:extLst>
              <a:ext uri="{FF2B5EF4-FFF2-40B4-BE49-F238E27FC236}">
                <a16:creationId xmlns:a16="http://schemas.microsoft.com/office/drawing/2014/main" id="{532990E2-7D36-D2F0-6C85-4704B9F07C10}"/>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619941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9E0B3E08-56CB-A66E-7E79-64F6130EF53A}"/>
            </a:ext>
          </a:extLst>
        </p:cNvPr>
        <p:cNvGrpSpPr/>
        <p:nvPr/>
      </p:nvGrpSpPr>
      <p:grpSpPr>
        <a:xfrm>
          <a:off x="0" y="0"/>
          <a:ext cx="0" cy="0"/>
          <a:chOff x="0" y="0"/>
          <a:chExt cx="0" cy="0"/>
        </a:xfrm>
      </p:grpSpPr>
      <p:sp>
        <p:nvSpPr>
          <p:cNvPr id="60" name="Google Shape;60;g1e1181212f5_0_9:notes">
            <a:extLst>
              <a:ext uri="{FF2B5EF4-FFF2-40B4-BE49-F238E27FC236}">
                <a16:creationId xmlns:a16="http://schemas.microsoft.com/office/drawing/2014/main" id="{0B5C7223-FEC8-A8F0-A3BA-C94DB30BA2C1}"/>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1e1181212f5_0_9:notes">
            <a:extLst>
              <a:ext uri="{FF2B5EF4-FFF2-40B4-BE49-F238E27FC236}">
                <a16:creationId xmlns:a16="http://schemas.microsoft.com/office/drawing/2014/main" id="{0EBAE9EA-D226-E399-DD70-0DD899622C38}"/>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2173158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530E68FC-2F23-9FAB-B0B4-16818526E654}"/>
            </a:ext>
          </a:extLst>
        </p:cNvPr>
        <p:cNvGrpSpPr/>
        <p:nvPr/>
      </p:nvGrpSpPr>
      <p:grpSpPr>
        <a:xfrm>
          <a:off x="0" y="0"/>
          <a:ext cx="0" cy="0"/>
          <a:chOff x="0" y="0"/>
          <a:chExt cx="0" cy="0"/>
        </a:xfrm>
      </p:grpSpPr>
      <p:sp>
        <p:nvSpPr>
          <p:cNvPr id="69" name="Google Shape;69;g1e1181212f5_0_20:notes">
            <a:extLst>
              <a:ext uri="{FF2B5EF4-FFF2-40B4-BE49-F238E27FC236}">
                <a16:creationId xmlns:a16="http://schemas.microsoft.com/office/drawing/2014/main" id="{5BD666C2-83EC-8F06-1909-FBF79938066C}"/>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a:extLst>
              <a:ext uri="{FF2B5EF4-FFF2-40B4-BE49-F238E27FC236}">
                <a16:creationId xmlns:a16="http://schemas.microsoft.com/office/drawing/2014/main" id="{5A2CA519-E18E-A0A4-B862-F96FF19B76A7}"/>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dirty="0"/>
          </a:p>
        </p:txBody>
      </p:sp>
    </p:spTree>
    <p:extLst>
      <p:ext uri="{BB962C8B-B14F-4D97-AF65-F5344CB8AC3E}">
        <p14:creationId xmlns:p14="http://schemas.microsoft.com/office/powerpoint/2010/main" val="15266485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881343FC-098A-444A-1706-6F4E83946AB5}"/>
            </a:ext>
          </a:extLst>
        </p:cNvPr>
        <p:cNvGrpSpPr/>
        <p:nvPr/>
      </p:nvGrpSpPr>
      <p:grpSpPr>
        <a:xfrm>
          <a:off x="0" y="0"/>
          <a:ext cx="0" cy="0"/>
          <a:chOff x="0" y="0"/>
          <a:chExt cx="0" cy="0"/>
        </a:xfrm>
      </p:grpSpPr>
      <p:sp>
        <p:nvSpPr>
          <p:cNvPr id="69" name="Google Shape;69;g1e1181212f5_0_20:notes">
            <a:extLst>
              <a:ext uri="{FF2B5EF4-FFF2-40B4-BE49-F238E27FC236}">
                <a16:creationId xmlns:a16="http://schemas.microsoft.com/office/drawing/2014/main" id="{879A2D24-9FF1-21B6-CF8C-9111464A70E5}"/>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a:extLst>
              <a:ext uri="{FF2B5EF4-FFF2-40B4-BE49-F238E27FC236}">
                <a16:creationId xmlns:a16="http://schemas.microsoft.com/office/drawing/2014/main" id="{529BE1C0-86B6-7D13-497B-E8B28D992B4F}"/>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35742791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E0A91C2B-BAD6-8F1B-592F-10049EF7FC4F}"/>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321BDF75-5138-2B00-C59A-A9C349DECDAC}"/>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0BE8FDC0-5220-CE1A-DBBC-B14410C29320}"/>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6038231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EFB4CC3D-B5CB-259A-2540-E857568F6769}"/>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A3798880-79A9-5954-9464-F3D5EB7BECB2}"/>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D9F0993F-60AC-0033-1AFE-DF78BF4FBCEA}"/>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3248683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e1181212f5_0_2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dirty="0"/>
          </a:p>
        </p:txBody>
      </p:sp>
    </p:spTree>
    <p:extLst>
      <p:ext uri="{BB962C8B-B14F-4D97-AF65-F5344CB8AC3E}">
        <p14:creationId xmlns:p14="http://schemas.microsoft.com/office/powerpoint/2010/main" val="1792829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880532CE-3344-32E4-EA82-813C4B6A1EB1}"/>
            </a:ext>
          </a:extLst>
        </p:cNvPr>
        <p:cNvGrpSpPr/>
        <p:nvPr/>
      </p:nvGrpSpPr>
      <p:grpSpPr>
        <a:xfrm>
          <a:off x="0" y="0"/>
          <a:ext cx="0" cy="0"/>
          <a:chOff x="0" y="0"/>
          <a:chExt cx="0" cy="0"/>
        </a:xfrm>
      </p:grpSpPr>
      <p:sp>
        <p:nvSpPr>
          <p:cNvPr id="60" name="Google Shape;60;g1e1181212f5_0_9:notes">
            <a:extLst>
              <a:ext uri="{FF2B5EF4-FFF2-40B4-BE49-F238E27FC236}">
                <a16:creationId xmlns:a16="http://schemas.microsoft.com/office/drawing/2014/main" id="{C1CA3AE3-28A3-5F62-160C-22CF1E31E729}"/>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1e1181212f5_0_9:notes">
            <a:extLst>
              <a:ext uri="{FF2B5EF4-FFF2-40B4-BE49-F238E27FC236}">
                <a16:creationId xmlns:a16="http://schemas.microsoft.com/office/drawing/2014/main" id="{BEDFFD6D-3250-AC46-D107-8FD33B6F891B}"/>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346417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9DEB5A0D-38D4-1B26-6E84-9E2672D63256}"/>
            </a:ext>
          </a:extLst>
        </p:cNvPr>
        <p:cNvGrpSpPr/>
        <p:nvPr/>
      </p:nvGrpSpPr>
      <p:grpSpPr>
        <a:xfrm>
          <a:off x="0" y="0"/>
          <a:ext cx="0" cy="0"/>
          <a:chOff x="0" y="0"/>
          <a:chExt cx="0" cy="0"/>
        </a:xfrm>
      </p:grpSpPr>
      <p:sp>
        <p:nvSpPr>
          <p:cNvPr id="60" name="Google Shape;60;g1e1181212f5_0_9:notes">
            <a:extLst>
              <a:ext uri="{FF2B5EF4-FFF2-40B4-BE49-F238E27FC236}">
                <a16:creationId xmlns:a16="http://schemas.microsoft.com/office/drawing/2014/main" id="{B7FEEEBD-CE34-5D7F-7498-BA4F8641AB61}"/>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1e1181212f5_0_9:notes">
            <a:extLst>
              <a:ext uri="{FF2B5EF4-FFF2-40B4-BE49-F238E27FC236}">
                <a16:creationId xmlns:a16="http://schemas.microsoft.com/office/drawing/2014/main" id="{28A5F8A7-B3AD-BE40-F2B3-498B47144A47}"/>
              </a:ext>
            </a:extLst>
          </p:cNvPr>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3992636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e1181212f5_0_2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1181212f5_0_20: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1918304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CE8AC6-D23C-4F32-22CB-CAE806A70C7E}"/>
              </a:ext>
            </a:extLst>
          </p:cNvPr>
          <p:cNvSpPr>
            <a:spLocks noGrp="1"/>
          </p:cNvSpPr>
          <p:nvPr>
            <p:ph type="ctrTitle"/>
          </p:nvPr>
        </p:nvSpPr>
        <p:spPr>
          <a:xfrm>
            <a:off x="1143000" y="841375"/>
            <a:ext cx="6858000" cy="17907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C8077A4D-4357-B05E-60DA-5FE4D32D69AA}"/>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D12BA82C-D61A-A65F-DCF8-A6E7CA09ADFA}"/>
              </a:ext>
            </a:extLst>
          </p:cNvPr>
          <p:cNvSpPr>
            <a:spLocks noGrp="1"/>
          </p:cNvSpPr>
          <p:nvPr>
            <p:ph type="dt" sz="half" idx="10"/>
          </p:nvPr>
        </p:nvSpPr>
        <p:spPr/>
        <p:txBody>
          <a:bodyPr/>
          <a:lstStyle/>
          <a:p>
            <a:fld id="{E1AE38AC-E70D-444E-976D-C5C59C0A0F60}" type="datetimeFigureOut">
              <a:rPr lang="pt-BR" smtClean="0"/>
              <a:t>04/08/2025</a:t>
            </a:fld>
            <a:endParaRPr lang="pt-BR"/>
          </a:p>
        </p:txBody>
      </p:sp>
      <p:sp>
        <p:nvSpPr>
          <p:cNvPr id="5" name="Espaço Reservado para Rodapé 4">
            <a:extLst>
              <a:ext uri="{FF2B5EF4-FFF2-40B4-BE49-F238E27FC236}">
                <a16:creationId xmlns:a16="http://schemas.microsoft.com/office/drawing/2014/main" id="{1A14D114-B5E7-E641-291F-4842FF3F21C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55B95E9-629E-E103-3D3E-2E41AAEC020A}"/>
              </a:ext>
            </a:extLst>
          </p:cNvPr>
          <p:cNvSpPr>
            <a:spLocks noGrp="1"/>
          </p:cNvSpPr>
          <p:nvPr>
            <p:ph type="sldNum" sz="quarter" idx="12"/>
          </p:nvPr>
        </p:nvSpPr>
        <p:spPr/>
        <p:txBody>
          <a:bodyPr/>
          <a:lstStyle/>
          <a:p>
            <a:fld id="{56A014D9-09AA-45BE-98DB-E1EA2DD7AA3B}" type="slidenum">
              <a:rPr lang="pt-BR" smtClean="0"/>
              <a:t>‹nº›</a:t>
            </a:fld>
            <a:endParaRPr lang="pt-BR"/>
          </a:p>
        </p:txBody>
      </p:sp>
    </p:spTree>
    <p:extLst>
      <p:ext uri="{BB962C8B-B14F-4D97-AF65-F5344CB8AC3E}">
        <p14:creationId xmlns:p14="http://schemas.microsoft.com/office/powerpoint/2010/main" val="598671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C5C38B-DFB8-5A2A-F99E-BFF854ADC7F8}"/>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EF0C114-7D8A-4BD3-B130-30C867213A3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BB1F962-D3E2-E6BD-5286-5F3AF639BBBE}"/>
              </a:ext>
            </a:extLst>
          </p:cNvPr>
          <p:cNvSpPr>
            <a:spLocks noGrp="1"/>
          </p:cNvSpPr>
          <p:nvPr>
            <p:ph type="dt" sz="half" idx="10"/>
          </p:nvPr>
        </p:nvSpPr>
        <p:spPr/>
        <p:txBody>
          <a:bodyPr/>
          <a:lstStyle/>
          <a:p>
            <a:fld id="{E1AE38AC-E70D-444E-976D-C5C59C0A0F60}" type="datetimeFigureOut">
              <a:rPr lang="pt-BR" smtClean="0"/>
              <a:t>04/08/2025</a:t>
            </a:fld>
            <a:endParaRPr lang="pt-BR"/>
          </a:p>
        </p:txBody>
      </p:sp>
      <p:sp>
        <p:nvSpPr>
          <p:cNvPr id="5" name="Espaço Reservado para Rodapé 4">
            <a:extLst>
              <a:ext uri="{FF2B5EF4-FFF2-40B4-BE49-F238E27FC236}">
                <a16:creationId xmlns:a16="http://schemas.microsoft.com/office/drawing/2014/main" id="{E77BA369-5C80-9431-918E-731304163F1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8B07A25-6D93-875F-BE5C-F9C14436E5BF}"/>
              </a:ext>
            </a:extLst>
          </p:cNvPr>
          <p:cNvSpPr>
            <a:spLocks noGrp="1"/>
          </p:cNvSpPr>
          <p:nvPr>
            <p:ph type="sldNum" sz="quarter" idx="12"/>
          </p:nvPr>
        </p:nvSpPr>
        <p:spPr/>
        <p:txBody>
          <a:bodyPr/>
          <a:lstStyle/>
          <a:p>
            <a:fld id="{56A014D9-09AA-45BE-98DB-E1EA2DD7AA3B}" type="slidenum">
              <a:rPr lang="pt-BR" smtClean="0"/>
              <a:t>‹nº›</a:t>
            </a:fld>
            <a:endParaRPr lang="pt-BR"/>
          </a:p>
        </p:txBody>
      </p:sp>
    </p:spTree>
    <p:extLst>
      <p:ext uri="{BB962C8B-B14F-4D97-AF65-F5344CB8AC3E}">
        <p14:creationId xmlns:p14="http://schemas.microsoft.com/office/powerpoint/2010/main" val="4242016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DE1A6E-CD0D-4FEC-49C3-D9A9C1A88947}"/>
              </a:ext>
            </a:extLst>
          </p:cNvPr>
          <p:cNvSpPr>
            <a:spLocks noGrp="1"/>
          </p:cNvSpPr>
          <p:nvPr>
            <p:ph type="title"/>
          </p:nvPr>
        </p:nvSpPr>
        <p:spPr>
          <a:xfrm>
            <a:off x="623888" y="1282700"/>
            <a:ext cx="7886700" cy="2139950"/>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91576187-B058-ED40-7510-51C7F332F4D1}"/>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073E5F7E-A65D-BC5C-1FE2-8E1C5DCBD9DE}"/>
              </a:ext>
            </a:extLst>
          </p:cNvPr>
          <p:cNvSpPr>
            <a:spLocks noGrp="1"/>
          </p:cNvSpPr>
          <p:nvPr>
            <p:ph type="dt" sz="half" idx="10"/>
          </p:nvPr>
        </p:nvSpPr>
        <p:spPr/>
        <p:txBody>
          <a:bodyPr/>
          <a:lstStyle/>
          <a:p>
            <a:fld id="{E1AE38AC-E70D-444E-976D-C5C59C0A0F60}" type="datetimeFigureOut">
              <a:rPr lang="pt-BR" smtClean="0"/>
              <a:t>04/08/2025</a:t>
            </a:fld>
            <a:endParaRPr lang="pt-BR"/>
          </a:p>
        </p:txBody>
      </p:sp>
      <p:sp>
        <p:nvSpPr>
          <p:cNvPr id="5" name="Espaço Reservado para Rodapé 4">
            <a:extLst>
              <a:ext uri="{FF2B5EF4-FFF2-40B4-BE49-F238E27FC236}">
                <a16:creationId xmlns:a16="http://schemas.microsoft.com/office/drawing/2014/main" id="{2280F7C9-408B-BD61-714D-9F25A4AEBF7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D4CD70B-A8E0-8759-3218-A76D5E523720}"/>
              </a:ext>
            </a:extLst>
          </p:cNvPr>
          <p:cNvSpPr>
            <a:spLocks noGrp="1"/>
          </p:cNvSpPr>
          <p:nvPr>
            <p:ph type="sldNum" sz="quarter" idx="12"/>
          </p:nvPr>
        </p:nvSpPr>
        <p:spPr/>
        <p:txBody>
          <a:bodyPr/>
          <a:lstStyle/>
          <a:p>
            <a:fld id="{56A014D9-09AA-45BE-98DB-E1EA2DD7AA3B}" type="slidenum">
              <a:rPr lang="pt-BR" smtClean="0"/>
              <a:t>‹nº›</a:t>
            </a:fld>
            <a:endParaRPr lang="pt-BR"/>
          </a:p>
        </p:txBody>
      </p:sp>
    </p:spTree>
    <p:extLst>
      <p:ext uri="{BB962C8B-B14F-4D97-AF65-F5344CB8AC3E}">
        <p14:creationId xmlns:p14="http://schemas.microsoft.com/office/powerpoint/2010/main" val="3692471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2BD7C5-FC78-18C5-CE27-0DECF80535B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90AE75E0-DF7C-9C8F-24BA-293239FC9637}"/>
              </a:ext>
            </a:extLst>
          </p:cNvPr>
          <p:cNvSpPr>
            <a:spLocks noGrp="1"/>
          </p:cNvSpPr>
          <p:nvPr>
            <p:ph sz="half" idx="1"/>
          </p:nvPr>
        </p:nvSpPr>
        <p:spPr>
          <a:xfrm>
            <a:off x="628650" y="1370013"/>
            <a:ext cx="3867150" cy="3262312"/>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A02DF657-321D-DE32-F244-3EA36D426374}"/>
              </a:ext>
            </a:extLst>
          </p:cNvPr>
          <p:cNvSpPr>
            <a:spLocks noGrp="1"/>
          </p:cNvSpPr>
          <p:nvPr>
            <p:ph sz="half" idx="2"/>
          </p:nvPr>
        </p:nvSpPr>
        <p:spPr>
          <a:xfrm>
            <a:off x="4648200" y="1370013"/>
            <a:ext cx="3867150" cy="3262312"/>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5A43DCD-B0EB-697C-2F66-AC1EFCB5A0C8}"/>
              </a:ext>
            </a:extLst>
          </p:cNvPr>
          <p:cNvSpPr>
            <a:spLocks noGrp="1"/>
          </p:cNvSpPr>
          <p:nvPr>
            <p:ph type="dt" sz="half" idx="10"/>
          </p:nvPr>
        </p:nvSpPr>
        <p:spPr/>
        <p:txBody>
          <a:bodyPr/>
          <a:lstStyle/>
          <a:p>
            <a:fld id="{E1AE38AC-E70D-444E-976D-C5C59C0A0F60}" type="datetimeFigureOut">
              <a:rPr lang="pt-BR" smtClean="0"/>
              <a:t>04/08/2025</a:t>
            </a:fld>
            <a:endParaRPr lang="pt-BR"/>
          </a:p>
        </p:txBody>
      </p:sp>
      <p:sp>
        <p:nvSpPr>
          <p:cNvPr id="6" name="Espaço Reservado para Rodapé 5">
            <a:extLst>
              <a:ext uri="{FF2B5EF4-FFF2-40B4-BE49-F238E27FC236}">
                <a16:creationId xmlns:a16="http://schemas.microsoft.com/office/drawing/2014/main" id="{52BEFDCB-500E-B6A3-1AF1-50F23A72F79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07407AB-7336-ADEC-FEAF-C2B8BAF2BDD9}"/>
              </a:ext>
            </a:extLst>
          </p:cNvPr>
          <p:cNvSpPr>
            <a:spLocks noGrp="1"/>
          </p:cNvSpPr>
          <p:nvPr>
            <p:ph type="sldNum" sz="quarter" idx="12"/>
          </p:nvPr>
        </p:nvSpPr>
        <p:spPr/>
        <p:txBody>
          <a:bodyPr/>
          <a:lstStyle/>
          <a:p>
            <a:fld id="{56A014D9-09AA-45BE-98DB-E1EA2DD7AA3B}" type="slidenum">
              <a:rPr lang="pt-BR" smtClean="0"/>
              <a:t>‹nº›</a:t>
            </a:fld>
            <a:endParaRPr lang="pt-BR"/>
          </a:p>
        </p:txBody>
      </p:sp>
    </p:spTree>
    <p:extLst>
      <p:ext uri="{BB962C8B-B14F-4D97-AF65-F5344CB8AC3E}">
        <p14:creationId xmlns:p14="http://schemas.microsoft.com/office/powerpoint/2010/main" val="3387655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7B81FB-9E17-5A26-3105-149630B47266}"/>
              </a:ext>
            </a:extLst>
          </p:cNvPr>
          <p:cNvSpPr>
            <a:spLocks noGrp="1"/>
          </p:cNvSpPr>
          <p:nvPr>
            <p:ph type="title"/>
          </p:nvPr>
        </p:nvSpPr>
        <p:spPr>
          <a:xfrm>
            <a:off x="630238" y="274638"/>
            <a:ext cx="7886700" cy="993775"/>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96A6CBFE-8925-9704-1730-89A07C2EABDC}"/>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31C9013F-592B-F45E-A522-6862EA152E95}"/>
              </a:ext>
            </a:extLst>
          </p:cNvPr>
          <p:cNvSpPr>
            <a:spLocks noGrp="1"/>
          </p:cNvSpPr>
          <p:nvPr>
            <p:ph sz="half" idx="2"/>
          </p:nvPr>
        </p:nvSpPr>
        <p:spPr>
          <a:xfrm>
            <a:off x="630238" y="1879600"/>
            <a:ext cx="3868737" cy="276225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EF1EEAC5-6C88-97DF-D1D2-93977F9FC6BF}"/>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FAB3145E-60FC-EB86-700D-6E74ABC4EC77}"/>
              </a:ext>
            </a:extLst>
          </p:cNvPr>
          <p:cNvSpPr>
            <a:spLocks noGrp="1"/>
          </p:cNvSpPr>
          <p:nvPr>
            <p:ph sz="quarter" idx="4"/>
          </p:nvPr>
        </p:nvSpPr>
        <p:spPr>
          <a:xfrm>
            <a:off x="4629150" y="1879600"/>
            <a:ext cx="3887788" cy="276225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16782BF9-F34B-5564-E219-D48A8820C75E}"/>
              </a:ext>
            </a:extLst>
          </p:cNvPr>
          <p:cNvSpPr>
            <a:spLocks noGrp="1"/>
          </p:cNvSpPr>
          <p:nvPr>
            <p:ph type="dt" sz="half" idx="10"/>
          </p:nvPr>
        </p:nvSpPr>
        <p:spPr/>
        <p:txBody>
          <a:bodyPr/>
          <a:lstStyle/>
          <a:p>
            <a:fld id="{E1AE38AC-E70D-444E-976D-C5C59C0A0F60}" type="datetimeFigureOut">
              <a:rPr lang="pt-BR" smtClean="0"/>
              <a:t>04/08/2025</a:t>
            </a:fld>
            <a:endParaRPr lang="pt-BR"/>
          </a:p>
        </p:txBody>
      </p:sp>
      <p:sp>
        <p:nvSpPr>
          <p:cNvPr id="8" name="Espaço Reservado para Rodapé 7">
            <a:extLst>
              <a:ext uri="{FF2B5EF4-FFF2-40B4-BE49-F238E27FC236}">
                <a16:creationId xmlns:a16="http://schemas.microsoft.com/office/drawing/2014/main" id="{82168028-587B-21DA-5517-B9619F68FC0A}"/>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0F6214FD-F14A-0212-89A3-576F9E7B47FA}"/>
              </a:ext>
            </a:extLst>
          </p:cNvPr>
          <p:cNvSpPr>
            <a:spLocks noGrp="1"/>
          </p:cNvSpPr>
          <p:nvPr>
            <p:ph type="sldNum" sz="quarter" idx="12"/>
          </p:nvPr>
        </p:nvSpPr>
        <p:spPr/>
        <p:txBody>
          <a:bodyPr/>
          <a:lstStyle/>
          <a:p>
            <a:fld id="{56A014D9-09AA-45BE-98DB-E1EA2DD7AA3B}" type="slidenum">
              <a:rPr lang="pt-BR" smtClean="0"/>
              <a:t>‹nº›</a:t>
            </a:fld>
            <a:endParaRPr lang="pt-BR"/>
          </a:p>
        </p:txBody>
      </p:sp>
    </p:spTree>
    <p:extLst>
      <p:ext uri="{BB962C8B-B14F-4D97-AF65-F5344CB8AC3E}">
        <p14:creationId xmlns:p14="http://schemas.microsoft.com/office/powerpoint/2010/main" val="3521969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98627C-59C2-B0C5-193E-FB037780569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2FC4B04-93ED-148B-CB47-0E35233FFB52}"/>
              </a:ext>
            </a:extLst>
          </p:cNvPr>
          <p:cNvSpPr>
            <a:spLocks noGrp="1"/>
          </p:cNvSpPr>
          <p:nvPr>
            <p:ph type="dt" sz="half" idx="10"/>
          </p:nvPr>
        </p:nvSpPr>
        <p:spPr/>
        <p:txBody>
          <a:bodyPr/>
          <a:lstStyle/>
          <a:p>
            <a:fld id="{E1AE38AC-E70D-444E-976D-C5C59C0A0F60}" type="datetimeFigureOut">
              <a:rPr lang="pt-BR" smtClean="0"/>
              <a:t>04/08/2025</a:t>
            </a:fld>
            <a:endParaRPr lang="pt-BR"/>
          </a:p>
        </p:txBody>
      </p:sp>
      <p:sp>
        <p:nvSpPr>
          <p:cNvPr id="4" name="Espaço Reservado para Rodapé 3">
            <a:extLst>
              <a:ext uri="{FF2B5EF4-FFF2-40B4-BE49-F238E27FC236}">
                <a16:creationId xmlns:a16="http://schemas.microsoft.com/office/drawing/2014/main" id="{04862D09-8F32-670A-7064-F9BF5539EC7C}"/>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0880F7DA-53EE-679A-A222-A50F6BA0F41B}"/>
              </a:ext>
            </a:extLst>
          </p:cNvPr>
          <p:cNvSpPr>
            <a:spLocks noGrp="1"/>
          </p:cNvSpPr>
          <p:nvPr>
            <p:ph type="sldNum" sz="quarter" idx="12"/>
          </p:nvPr>
        </p:nvSpPr>
        <p:spPr/>
        <p:txBody>
          <a:bodyPr/>
          <a:lstStyle/>
          <a:p>
            <a:fld id="{56A014D9-09AA-45BE-98DB-E1EA2DD7AA3B}" type="slidenum">
              <a:rPr lang="pt-BR" smtClean="0"/>
              <a:t>‹nº›</a:t>
            </a:fld>
            <a:endParaRPr lang="pt-BR"/>
          </a:p>
        </p:txBody>
      </p:sp>
    </p:spTree>
    <p:extLst>
      <p:ext uri="{BB962C8B-B14F-4D97-AF65-F5344CB8AC3E}">
        <p14:creationId xmlns:p14="http://schemas.microsoft.com/office/powerpoint/2010/main" val="2878996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2FB24ADD-1FAE-2090-A3BE-3CADD2557062}"/>
              </a:ext>
            </a:extLst>
          </p:cNvPr>
          <p:cNvSpPr>
            <a:spLocks noGrp="1"/>
          </p:cNvSpPr>
          <p:nvPr>
            <p:ph type="dt" sz="half" idx="10"/>
          </p:nvPr>
        </p:nvSpPr>
        <p:spPr/>
        <p:txBody>
          <a:bodyPr/>
          <a:lstStyle/>
          <a:p>
            <a:fld id="{E1AE38AC-E70D-444E-976D-C5C59C0A0F60}" type="datetimeFigureOut">
              <a:rPr lang="pt-BR" smtClean="0"/>
              <a:t>04/08/2025</a:t>
            </a:fld>
            <a:endParaRPr lang="pt-BR"/>
          </a:p>
        </p:txBody>
      </p:sp>
      <p:sp>
        <p:nvSpPr>
          <p:cNvPr id="3" name="Espaço Reservado para Rodapé 2">
            <a:extLst>
              <a:ext uri="{FF2B5EF4-FFF2-40B4-BE49-F238E27FC236}">
                <a16:creationId xmlns:a16="http://schemas.microsoft.com/office/drawing/2014/main" id="{255C709E-CB83-CAC1-61D0-F56B825D9BE7}"/>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8CE0B372-8664-BCB1-B1E0-3682925A8F26}"/>
              </a:ext>
            </a:extLst>
          </p:cNvPr>
          <p:cNvSpPr>
            <a:spLocks noGrp="1"/>
          </p:cNvSpPr>
          <p:nvPr>
            <p:ph type="sldNum" sz="quarter" idx="12"/>
          </p:nvPr>
        </p:nvSpPr>
        <p:spPr/>
        <p:txBody>
          <a:bodyPr/>
          <a:lstStyle/>
          <a:p>
            <a:fld id="{56A014D9-09AA-45BE-98DB-E1EA2DD7AA3B}" type="slidenum">
              <a:rPr lang="pt-BR" smtClean="0"/>
              <a:t>‹nº›</a:t>
            </a:fld>
            <a:endParaRPr lang="pt-BR"/>
          </a:p>
        </p:txBody>
      </p:sp>
    </p:spTree>
    <p:extLst>
      <p:ext uri="{BB962C8B-B14F-4D97-AF65-F5344CB8AC3E}">
        <p14:creationId xmlns:p14="http://schemas.microsoft.com/office/powerpoint/2010/main" val="2774554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B6B151-DC11-0AFB-3927-2F9ABA31CF92}"/>
              </a:ext>
            </a:extLst>
          </p:cNvPr>
          <p:cNvSpPr>
            <a:spLocks noGrp="1"/>
          </p:cNvSpPr>
          <p:nvPr>
            <p:ph type="title"/>
          </p:nvPr>
        </p:nvSpPr>
        <p:spPr/>
        <p:txBody>
          <a:bodyPr/>
          <a:lstStyle/>
          <a:p>
            <a:r>
              <a:rPr lang="pt-BR"/>
              <a:t>Clique para editar o título Mestre</a:t>
            </a:r>
          </a:p>
        </p:txBody>
      </p:sp>
      <p:sp>
        <p:nvSpPr>
          <p:cNvPr id="5" name="Espaço Reservado para Texto 4">
            <a:extLst>
              <a:ext uri="{FF2B5EF4-FFF2-40B4-BE49-F238E27FC236}">
                <a16:creationId xmlns:a16="http://schemas.microsoft.com/office/drawing/2014/main" id="{D9AC961A-3732-2512-4AA2-49168BB2550A}"/>
              </a:ext>
            </a:extLst>
          </p:cNvPr>
          <p:cNvSpPr>
            <a:spLocks noGrp="1"/>
          </p:cNvSpPr>
          <p:nvPr>
            <p:ph type="body" sz="quarter" idx="10"/>
          </p:nvPr>
        </p:nvSpPr>
        <p:spPr>
          <a:xfrm>
            <a:off x="311150" y="1192213"/>
            <a:ext cx="8521700" cy="32131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31135432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649841-A0C2-000A-C93A-219F3C4CFFAD}"/>
              </a:ext>
            </a:extLst>
          </p:cNvPr>
          <p:cNvSpPr>
            <a:spLocks noGrp="1"/>
          </p:cNvSpPr>
          <p:nvPr>
            <p:ph type="title"/>
          </p:nvPr>
        </p:nvSpPr>
        <p:spPr>
          <a:xfrm>
            <a:off x="630238" y="342900"/>
            <a:ext cx="2949575" cy="120015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760A24A-1AAD-268A-9D42-C27A2CD0BFEA}"/>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56EE7133-D6B1-2E75-2547-7EA5427C2665}"/>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EED07E7A-80E5-C927-D15C-243698AE1647}"/>
              </a:ext>
            </a:extLst>
          </p:cNvPr>
          <p:cNvSpPr>
            <a:spLocks noGrp="1"/>
          </p:cNvSpPr>
          <p:nvPr>
            <p:ph type="dt" sz="half" idx="10"/>
          </p:nvPr>
        </p:nvSpPr>
        <p:spPr/>
        <p:txBody>
          <a:bodyPr/>
          <a:lstStyle/>
          <a:p>
            <a:fld id="{E1AE38AC-E70D-444E-976D-C5C59C0A0F60}" type="datetimeFigureOut">
              <a:rPr lang="pt-BR" smtClean="0"/>
              <a:t>04/08/2025</a:t>
            </a:fld>
            <a:endParaRPr lang="pt-BR"/>
          </a:p>
        </p:txBody>
      </p:sp>
      <p:sp>
        <p:nvSpPr>
          <p:cNvPr id="6" name="Espaço Reservado para Rodapé 5">
            <a:extLst>
              <a:ext uri="{FF2B5EF4-FFF2-40B4-BE49-F238E27FC236}">
                <a16:creationId xmlns:a16="http://schemas.microsoft.com/office/drawing/2014/main" id="{DB4BB9EA-88F3-BA62-FC2C-846A98F7986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AB07A4C-E5EB-9DB1-872B-C5D774A12D44}"/>
              </a:ext>
            </a:extLst>
          </p:cNvPr>
          <p:cNvSpPr>
            <a:spLocks noGrp="1"/>
          </p:cNvSpPr>
          <p:nvPr>
            <p:ph type="sldNum" sz="quarter" idx="12"/>
          </p:nvPr>
        </p:nvSpPr>
        <p:spPr/>
        <p:txBody>
          <a:bodyPr/>
          <a:lstStyle/>
          <a:p>
            <a:fld id="{56A014D9-09AA-45BE-98DB-E1EA2DD7AA3B}" type="slidenum">
              <a:rPr lang="pt-BR" smtClean="0"/>
              <a:t>‹nº›</a:t>
            </a:fld>
            <a:endParaRPr lang="pt-BR"/>
          </a:p>
        </p:txBody>
      </p:sp>
    </p:spTree>
    <p:extLst>
      <p:ext uri="{BB962C8B-B14F-4D97-AF65-F5344CB8AC3E}">
        <p14:creationId xmlns:p14="http://schemas.microsoft.com/office/powerpoint/2010/main" val="7733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9C12B4-9913-751E-FA31-6014B2A7D075}"/>
              </a:ext>
            </a:extLst>
          </p:cNvPr>
          <p:cNvSpPr>
            <a:spLocks noGrp="1"/>
          </p:cNvSpPr>
          <p:nvPr>
            <p:ph type="title"/>
          </p:nvPr>
        </p:nvSpPr>
        <p:spPr>
          <a:xfrm>
            <a:off x="630238" y="342900"/>
            <a:ext cx="2949575" cy="120015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BFD8CBB-4A8D-416E-4908-5BFBF0140685}"/>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ACBE4668-66C1-B20D-ECC2-33ECF42AC53F}"/>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437A2E2E-D0FC-A78A-85EA-DE3949D62ECC}"/>
              </a:ext>
            </a:extLst>
          </p:cNvPr>
          <p:cNvSpPr>
            <a:spLocks noGrp="1"/>
          </p:cNvSpPr>
          <p:nvPr>
            <p:ph type="dt" sz="half" idx="10"/>
          </p:nvPr>
        </p:nvSpPr>
        <p:spPr/>
        <p:txBody>
          <a:bodyPr/>
          <a:lstStyle/>
          <a:p>
            <a:fld id="{E1AE38AC-E70D-444E-976D-C5C59C0A0F60}" type="datetimeFigureOut">
              <a:rPr lang="pt-BR" smtClean="0"/>
              <a:t>04/08/2025</a:t>
            </a:fld>
            <a:endParaRPr lang="pt-BR"/>
          </a:p>
        </p:txBody>
      </p:sp>
      <p:sp>
        <p:nvSpPr>
          <p:cNvPr id="6" name="Espaço Reservado para Rodapé 5">
            <a:extLst>
              <a:ext uri="{FF2B5EF4-FFF2-40B4-BE49-F238E27FC236}">
                <a16:creationId xmlns:a16="http://schemas.microsoft.com/office/drawing/2014/main" id="{51222021-9CA7-CBC3-A312-F354CED0F0B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BE5A2047-7811-2403-0C67-3EA6960A149A}"/>
              </a:ext>
            </a:extLst>
          </p:cNvPr>
          <p:cNvSpPr>
            <a:spLocks noGrp="1"/>
          </p:cNvSpPr>
          <p:nvPr>
            <p:ph type="sldNum" sz="quarter" idx="12"/>
          </p:nvPr>
        </p:nvSpPr>
        <p:spPr/>
        <p:txBody>
          <a:bodyPr/>
          <a:lstStyle/>
          <a:p>
            <a:fld id="{56A014D9-09AA-45BE-98DB-E1EA2DD7AA3B}" type="slidenum">
              <a:rPr lang="pt-BR" smtClean="0"/>
              <a:t>‹nº›</a:t>
            </a:fld>
            <a:endParaRPr lang="pt-BR"/>
          </a:p>
        </p:txBody>
      </p:sp>
    </p:spTree>
    <p:extLst>
      <p:ext uri="{BB962C8B-B14F-4D97-AF65-F5344CB8AC3E}">
        <p14:creationId xmlns:p14="http://schemas.microsoft.com/office/powerpoint/2010/main" val="4191846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50B86B-9C1D-C759-3235-07DACBE8D0C6}"/>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C0266129-97AB-0753-DDD1-C9C943898866}"/>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7021FB0-55A4-5FAC-1437-D5202EC90DA4}"/>
              </a:ext>
            </a:extLst>
          </p:cNvPr>
          <p:cNvSpPr>
            <a:spLocks noGrp="1"/>
          </p:cNvSpPr>
          <p:nvPr>
            <p:ph type="dt" sz="half" idx="10"/>
          </p:nvPr>
        </p:nvSpPr>
        <p:spPr/>
        <p:txBody>
          <a:bodyPr/>
          <a:lstStyle/>
          <a:p>
            <a:fld id="{E1AE38AC-E70D-444E-976D-C5C59C0A0F60}" type="datetimeFigureOut">
              <a:rPr lang="pt-BR" smtClean="0"/>
              <a:t>04/08/2025</a:t>
            </a:fld>
            <a:endParaRPr lang="pt-BR"/>
          </a:p>
        </p:txBody>
      </p:sp>
      <p:sp>
        <p:nvSpPr>
          <p:cNvPr id="5" name="Espaço Reservado para Rodapé 4">
            <a:extLst>
              <a:ext uri="{FF2B5EF4-FFF2-40B4-BE49-F238E27FC236}">
                <a16:creationId xmlns:a16="http://schemas.microsoft.com/office/drawing/2014/main" id="{265C2329-A733-B52D-F95A-2A9D748DC2E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12879BA-E80B-A6F0-B66F-CC619CB879C2}"/>
              </a:ext>
            </a:extLst>
          </p:cNvPr>
          <p:cNvSpPr>
            <a:spLocks noGrp="1"/>
          </p:cNvSpPr>
          <p:nvPr>
            <p:ph type="sldNum" sz="quarter" idx="12"/>
          </p:nvPr>
        </p:nvSpPr>
        <p:spPr/>
        <p:txBody>
          <a:bodyPr/>
          <a:lstStyle/>
          <a:p>
            <a:fld id="{56A014D9-09AA-45BE-98DB-E1EA2DD7AA3B}" type="slidenum">
              <a:rPr lang="pt-BR" smtClean="0"/>
              <a:t>‹nº›</a:t>
            </a:fld>
            <a:endParaRPr lang="pt-BR"/>
          </a:p>
        </p:txBody>
      </p:sp>
    </p:spTree>
    <p:extLst>
      <p:ext uri="{BB962C8B-B14F-4D97-AF65-F5344CB8AC3E}">
        <p14:creationId xmlns:p14="http://schemas.microsoft.com/office/powerpoint/2010/main" val="1522750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52BCE9C-2A74-180B-F09C-831847D88937}"/>
              </a:ext>
            </a:extLst>
          </p:cNvPr>
          <p:cNvSpPr>
            <a:spLocks noGrp="1"/>
          </p:cNvSpPr>
          <p:nvPr>
            <p:ph type="title" orient="vert"/>
          </p:nvPr>
        </p:nvSpPr>
        <p:spPr>
          <a:xfrm>
            <a:off x="6543675" y="274638"/>
            <a:ext cx="1971675" cy="4357687"/>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D4C22A0C-AE20-114A-95AD-54456CCE9339}"/>
              </a:ext>
            </a:extLst>
          </p:cNvPr>
          <p:cNvSpPr>
            <a:spLocks noGrp="1"/>
          </p:cNvSpPr>
          <p:nvPr>
            <p:ph type="body" orient="vert" idx="1"/>
          </p:nvPr>
        </p:nvSpPr>
        <p:spPr>
          <a:xfrm>
            <a:off x="628650" y="274638"/>
            <a:ext cx="5762625" cy="4357687"/>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6BC1A92-126E-76B6-8A79-100C887D105C}"/>
              </a:ext>
            </a:extLst>
          </p:cNvPr>
          <p:cNvSpPr>
            <a:spLocks noGrp="1"/>
          </p:cNvSpPr>
          <p:nvPr>
            <p:ph type="dt" sz="half" idx="10"/>
          </p:nvPr>
        </p:nvSpPr>
        <p:spPr/>
        <p:txBody>
          <a:bodyPr/>
          <a:lstStyle/>
          <a:p>
            <a:fld id="{E1AE38AC-E70D-444E-976D-C5C59C0A0F60}" type="datetimeFigureOut">
              <a:rPr lang="pt-BR" smtClean="0"/>
              <a:t>04/08/2025</a:t>
            </a:fld>
            <a:endParaRPr lang="pt-BR"/>
          </a:p>
        </p:txBody>
      </p:sp>
      <p:sp>
        <p:nvSpPr>
          <p:cNvPr id="5" name="Espaço Reservado para Rodapé 4">
            <a:extLst>
              <a:ext uri="{FF2B5EF4-FFF2-40B4-BE49-F238E27FC236}">
                <a16:creationId xmlns:a16="http://schemas.microsoft.com/office/drawing/2014/main" id="{9BCFC05F-5BAC-3243-544D-9A988068DAD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7F4CC0E-93E1-0B40-582D-4A555A8F0F32}"/>
              </a:ext>
            </a:extLst>
          </p:cNvPr>
          <p:cNvSpPr>
            <a:spLocks noGrp="1"/>
          </p:cNvSpPr>
          <p:nvPr>
            <p:ph type="sldNum" sz="quarter" idx="12"/>
          </p:nvPr>
        </p:nvSpPr>
        <p:spPr/>
        <p:txBody>
          <a:bodyPr/>
          <a:lstStyle/>
          <a:p>
            <a:fld id="{56A014D9-09AA-45BE-98DB-E1EA2DD7AA3B}" type="slidenum">
              <a:rPr lang="pt-BR" smtClean="0"/>
              <a:t>‹nº›</a:t>
            </a:fld>
            <a:endParaRPr lang="pt-BR"/>
          </a:p>
        </p:txBody>
      </p:sp>
    </p:spTree>
    <p:extLst>
      <p:ext uri="{BB962C8B-B14F-4D97-AF65-F5344CB8AC3E}">
        <p14:creationId xmlns:p14="http://schemas.microsoft.com/office/powerpoint/2010/main" val="2952582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Layout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B6B151-DC11-0AFB-3927-2F9ABA31CF92}"/>
              </a:ext>
            </a:extLst>
          </p:cNvPr>
          <p:cNvSpPr>
            <a:spLocks noGrp="1"/>
          </p:cNvSpPr>
          <p:nvPr>
            <p:ph type="title"/>
          </p:nvPr>
        </p:nvSpPr>
        <p:spPr/>
        <p:txBody>
          <a:bodyPr/>
          <a:lstStyle/>
          <a:p>
            <a:r>
              <a:rPr lang="pt-BR"/>
              <a:t>Clique para editar o título Mestre</a:t>
            </a:r>
          </a:p>
        </p:txBody>
      </p:sp>
      <p:sp>
        <p:nvSpPr>
          <p:cNvPr id="5" name="Espaço Reservado para Texto 4">
            <a:extLst>
              <a:ext uri="{FF2B5EF4-FFF2-40B4-BE49-F238E27FC236}">
                <a16:creationId xmlns:a16="http://schemas.microsoft.com/office/drawing/2014/main" id="{D9AC961A-3732-2512-4AA2-49168BB2550A}"/>
              </a:ext>
            </a:extLst>
          </p:cNvPr>
          <p:cNvSpPr>
            <a:spLocks noGrp="1"/>
          </p:cNvSpPr>
          <p:nvPr>
            <p:ph type="body" sz="quarter" idx="10"/>
          </p:nvPr>
        </p:nvSpPr>
        <p:spPr>
          <a:xfrm>
            <a:off x="311150" y="1192213"/>
            <a:ext cx="8521700" cy="32131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3956752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72"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32495A84-C7B0-E074-75FF-4EFFF9539CAB}"/>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063FB98A-F236-C7CC-A983-7A35A8D5518E}"/>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A3BA893-5B64-14EE-E6E9-59BF4080B80D}"/>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E1AE38AC-E70D-444E-976D-C5C59C0A0F60}" type="datetimeFigureOut">
              <a:rPr lang="pt-BR" smtClean="0"/>
              <a:t>04/08/2025</a:t>
            </a:fld>
            <a:endParaRPr lang="pt-BR"/>
          </a:p>
        </p:txBody>
      </p:sp>
      <p:sp>
        <p:nvSpPr>
          <p:cNvPr id="5" name="Espaço Reservado para Rodapé 4">
            <a:extLst>
              <a:ext uri="{FF2B5EF4-FFF2-40B4-BE49-F238E27FC236}">
                <a16:creationId xmlns:a16="http://schemas.microsoft.com/office/drawing/2014/main" id="{94CA22AA-CC78-2018-4690-383E96A56C66}"/>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B444957B-7C53-E313-3256-D1CD3538A122}"/>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56A014D9-09AA-45BE-98DB-E1EA2DD7AA3B}" type="slidenum">
              <a:rPr lang="pt-BR" smtClean="0"/>
              <a:t>‹nº›</a:t>
            </a:fld>
            <a:endParaRPr lang="pt-BR"/>
          </a:p>
        </p:txBody>
      </p:sp>
    </p:spTree>
    <p:extLst>
      <p:ext uri="{BB962C8B-B14F-4D97-AF65-F5344CB8AC3E}">
        <p14:creationId xmlns:p14="http://schemas.microsoft.com/office/powerpoint/2010/main" val="24025103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hyperlink" Target="https://www.gov.br/previc/pt-br/acesso-a-informacao-1/institucional/agenda-regulatoria-previc" TargetMode="Externa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www.gov.br/previc/pt-br/acesso-a-informacao-1/institucional/agenda-regulatoria-previc" TargetMode="External"/><Relationship Id="rId5" Type="http://schemas.openxmlformats.org/officeDocument/2006/relationships/hyperlink" Target="https://www.gov.br/anatel/pt-br/regulado/agenda-regulatoria/2019-2020" TargetMode="Externa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4.xml"/><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4.xml"/><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6.xml"/><Relationship Id="rId5" Type="http://schemas.openxmlformats.org/officeDocument/2006/relationships/image" Target="../media/image4.png"/><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en.wikipedia.org/wiki/US_trusts_law" TargetMode="External"/><Relationship Id="rId7"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hyperlink" Target="https://en.wikipedia.org/wiki/Harvard_College_v._Amory" TargetMode="External"/><Relationship Id="rId5" Type="http://schemas.openxmlformats.org/officeDocument/2006/relationships/hyperlink" Target="https://en.wikipedia.org/wiki/Samuel_Putnam_(judge)" TargetMode="External"/><Relationship Id="rId4" Type="http://schemas.openxmlformats.org/officeDocument/2006/relationships/hyperlink" Target="https://en.wikipedia.org/wiki/Prudent_man_rule"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4.png"/><Relationship Id="rId5" Type="http://schemas.openxmlformats.org/officeDocument/2006/relationships/image" Target="../media/image22.png"/><Relationship Id="rId10"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25.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6.png"/><Relationship Id="rId7" Type="http://schemas.openxmlformats.org/officeDocument/2006/relationships/hyperlink" Target="https://www.gov.br/secom/pt-br/assuntos/noticias-regionalizadas/investimentos-na-malha-viaria/investimento-em-infraestrutura-de-transportes-do-amapa-e-de-r-331-4-milhoes-em-2024-aumento-de-305-em-relacao-a-2022"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33.png"/><Relationship Id="rId11" Type="http://schemas.openxmlformats.org/officeDocument/2006/relationships/image" Target="../media/image4.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16.xml"/><Relationship Id="rId5" Type="http://schemas.openxmlformats.org/officeDocument/2006/relationships/image" Target="../media/image4.png"/><Relationship Id="rId4" Type="http://schemas.openxmlformats.org/officeDocument/2006/relationships/image" Target="../media/image39.emf"/></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16.xml"/><Relationship Id="rId6" Type="http://schemas.openxmlformats.org/officeDocument/2006/relationships/image" Target="../media/image4.png"/><Relationship Id="rId5" Type="http://schemas.openxmlformats.org/officeDocument/2006/relationships/hyperlink" Target="https://www.oecd.org/content/dam/oecd/en/publications/reports/2024/11/pension-markets-in-focus-2024_54fb4783/b11473d3-en.pdf" TargetMode="External"/><Relationship Id="rId4" Type="http://schemas.openxmlformats.org/officeDocument/2006/relationships/chart" Target="../charts/chart3.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16.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0.jpeg"/><Relationship Id="rId5" Type="http://schemas.openxmlformats.org/officeDocument/2006/relationships/image" Target="../media/image4.png"/><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16.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16.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gov.br/previc/pt-br/noticias/integra-da-nota-ao-valor-sobre-contabilidade-das-funcoes" TargetMode="External"/><Relationship Id="rId7" Type="http://schemas.openxmlformats.org/officeDocument/2006/relationships/hyperlink" Target="https://api.whatsapp.com/send?text=https://www.gov.br/previc/pt-br/noticias/integra-da-nota-ao-valor-sobre-contabilidade-das-funcoes" TargetMode="External"/><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hyperlink" Target="https://www.linkedin.com/shareArticle?mini=true&amp;url=https://www.gov.br/previc/pt-br/noticias/integra-da-nota-ao-valor-sobre-contabilidade-das-funcoes&amp;title=%C3%8Dntegra%20da%20nota%20ao%20Valor%20sobre%20contabilidade%20das%20funda%C3%A7%C3%B5es" TargetMode="External"/><Relationship Id="rId5" Type="http://schemas.openxmlformats.org/officeDocument/2006/relationships/hyperlink" Target="https://twitter.com/share?text=%C3%8Dntegra%20da%20nota%20ao%20Valor%20sobre%20contabilidade%20das%20funda%C3%A7%C3%B5es&amp;url=https://www.gov.br/previc/resolveuid/3b5da84357c04e1bb098df4cbe472089" TargetMode="External"/><Relationship Id="rId4" Type="http://schemas.openxmlformats.org/officeDocument/2006/relationships/hyperlink" Target="http://www.facebook.com/sharer.php?u=https://www.gov.br/previc/pt-br/noticias/integra-da-nota-ao-valor-sobre-contabilidade-das-funcoe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5.png"/><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chart" Target="../charts/chart4.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chart" Target="../charts/chart5.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4.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17.jpeg"/><Relationship Id="rId4" Type="http://schemas.openxmlformats.org/officeDocument/2006/relationships/image" Target="../media/image16.jpeg"/></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gov.br/previc/pt-br/acesso-a-informacao-1/institucional/agenda-regulatoria-previc/agenda-regulatoria-2024-2025"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16.xml"/><Relationship Id="rId6" Type="http://schemas.openxmlformats.org/officeDocument/2006/relationships/image" Target="../media/image10.jpeg"/><Relationship Id="rId5" Type="http://schemas.openxmlformats.org/officeDocument/2006/relationships/image" Target="../media/image4.png"/><Relationship Id="rId4" Type="http://schemas.openxmlformats.org/officeDocument/2006/relationships/image" Target="../media/image9.jpg"/></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mailto:previc.gab@previc.gov.br"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p:cNvGrpSpPr/>
        <p:nvPr/>
      </p:nvGrpSpPr>
      <p:grpSpPr>
        <a:xfrm>
          <a:off x="0" y="0"/>
          <a:ext cx="0" cy="0"/>
          <a:chOff x="0" y="0"/>
          <a:chExt cx="0" cy="0"/>
        </a:xfrm>
      </p:grpSpPr>
      <p:sp>
        <p:nvSpPr>
          <p:cNvPr id="5" name="CaixaDeTexto 4">
            <a:extLst>
              <a:ext uri="{FF2B5EF4-FFF2-40B4-BE49-F238E27FC236}">
                <a16:creationId xmlns:a16="http://schemas.microsoft.com/office/drawing/2014/main" id="{C26B5FC4-5425-29D2-58F1-15BF0EBA1F09}"/>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bg1"/>
                </a:solidFill>
                <a:latin typeface="Aptos" panose="020B0004020202020204" pitchFamily="34" charset="0"/>
              </a:rPr>
              <a:t>1/66</a:t>
            </a:r>
          </a:p>
        </p:txBody>
      </p:sp>
      <p:pic>
        <p:nvPicPr>
          <p:cNvPr id="7" name="Imagem 6" descr="Texto&#10;&#10;O conteúdo gerado por IA pode estar incorreto.">
            <a:extLst>
              <a:ext uri="{FF2B5EF4-FFF2-40B4-BE49-F238E27FC236}">
                <a16:creationId xmlns:a16="http://schemas.microsoft.com/office/drawing/2014/main" id="{F9C104C2-B94D-4539-8245-5F9497CEF5F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517" y="1390191"/>
            <a:ext cx="4723765" cy="2068830"/>
          </a:xfrm>
          <a:prstGeom prst="rect">
            <a:avLst/>
          </a:prstGeom>
          <a:noFill/>
          <a:ln>
            <a:noFill/>
          </a:ln>
        </p:spPr>
      </p:pic>
      <p:pic>
        <p:nvPicPr>
          <p:cNvPr id="2" name="Imagem 1" descr="Logotipo&#10;&#10;Descrição gerada automaticamente">
            <a:extLst>
              <a:ext uri="{FF2B5EF4-FFF2-40B4-BE49-F238E27FC236}">
                <a16:creationId xmlns:a16="http://schemas.microsoft.com/office/drawing/2014/main" id="{F7FF388B-C85C-375E-6D4A-F46039A407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1417" y="174313"/>
            <a:ext cx="709457" cy="76981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4E656C17-8106-558F-6088-79B932554D8D}"/>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34CD5292-ED04-46D7-9C89-6D12368D5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8714" y="267961"/>
            <a:ext cx="904560" cy="982000"/>
          </a:xfrm>
          <a:prstGeom prst="rect">
            <a:avLst/>
          </a:prstGeom>
        </p:spPr>
      </p:pic>
      <p:pic>
        <p:nvPicPr>
          <p:cNvPr id="2" name="Imagem 1">
            <a:extLst>
              <a:ext uri="{FF2B5EF4-FFF2-40B4-BE49-F238E27FC236}">
                <a16:creationId xmlns:a16="http://schemas.microsoft.com/office/drawing/2014/main" id="{E7E9438E-00FE-9368-2FA6-1C591E48E7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61" y="4538772"/>
            <a:ext cx="573250" cy="622326"/>
          </a:xfrm>
          <a:prstGeom prst="rect">
            <a:avLst/>
          </a:prstGeom>
        </p:spPr>
      </p:pic>
      <p:sp>
        <p:nvSpPr>
          <p:cNvPr id="9" name="CaixaDeTexto 8">
            <a:extLst>
              <a:ext uri="{FF2B5EF4-FFF2-40B4-BE49-F238E27FC236}">
                <a16:creationId xmlns:a16="http://schemas.microsoft.com/office/drawing/2014/main" id="{D7FA8C06-2472-8B1A-15EE-61B3CA11E6EC}"/>
              </a:ext>
            </a:extLst>
          </p:cNvPr>
          <p:cNvSpPr txBox="1"/>
          <p:nvPr/>
        </p:nvSpPr>
        <p:spPr>
          <a:xfrm>
            <a:off x="8802589" y="4726824"/>
            <a:ext cx="601980" cy="246221"/>
          </a:xfrm>
          <a:prstGeom prst="rect">
            <a:avLst/>
          </a:prstGeom>
          <a:noFill/>
        </p:spPr>
        <p:txBody>
          <a:bodyPr wrap="square" rtlCol="0">
            <a:spAutoFit/>
          </a:bodyPr>
          <a:lstStyle/>
          <a:p>
            <a:r>
              <a:rPr lang="pt-BR" sz="1000" dirty="0">
                <a:solidFill>
                  <a:schemeClr val="bg1"/>
                </a:solidFill>
                <a:latin typeface="Calibri" panose="020F0502020204030204" pitchFamily="34" charset="0"/>
                <a:ea typeface="Calibri" panose="020F0502020204030204" pitchFamily="34" charset="0"/>
                <a:cs typeface="Calibri" panose="020F0502020204030204" pitchFamily="34" charset="0"/>
              </a:rPr>
              <a:t>4</a:t>
            </a:r>
          </a:p>
        </p:txBody>
      </p:sp>
      <p:sp>
        <p:nvSpPr>
          <p:cNvPr id="6" name="CaixaDeTexto 5">
            <a:extLst>
              <a:ext uri="{FF2B5EF4-FFF2-40B4-BE49-F238E27FC236}">
                <a16:creationId xmlns:a16="http://schemas.microsoft.com/office/drawing/2014/main" id="{78B71F11-FCAE-35DE-A9F7-84300DF08669}"/>
              </a:ext>
            </a:extLst>
          </p:cNvPr>
          <p:cNvSpPr txBox="1"/>
          <p:nvPr/>
        </p:nvSpPr>
        <p:spPr>
          <a:xfrm>
            <a:off x="213899" y="1513307"/>
            <a:ext cx="3904445" cy="1600438"/>
          </a:xfrm>
          <a:prstGeom prst="rect">
            <a:avLst/>
          </a:prstGeom>
          <a:noFill/>
        </p:spPr>
        <p:txBody>
          <a:bodyPr wrap="square" rtlCol="0">
            <a:spAutoFit/>
          </a:bodyPr>
          <a:lstStyle/>
          <a:p>
            <a:r>
              <a:rPr lang="pt-BR" sz="2800" dirty="0">
                <a:solidFill>
                  <a:srgbClr val="1B567B"/>
                </a:solidFill>
                <a:latin typeface="Aptos" panose="020B0004020202020204" pitchFamily="34" charset="0"/>
                <a:ea typeface="Calibri" panose="020F0502020204030204" pitchFamily="34" charset="0"/>
                <a:cs typeface="Calibri" panose="020F0502020204030204" pitchFamily="34" charset="0"/>
              </a:rPr>
              <a:t>1. Proteger os direitos e os interesses dos participantes/assistidos</a:t>
            </a:r>
          </a:p>
          <a:p>
            <a:endParaRPr lang="pt-BR" dirty="0">
              <a:latin typeface="Aptos" panose="020B0004020202020204" pitchFamily="34" charset="0"/>
            </a:endParaRPr>
          </a:p>
        </p:txBody>
      </p:sp>
      <p:sp>
        <p:nvSpPr>
          <p:cNvPr id="11" name="CaixaDeTexto 10">
            <a:extLst>
              <a:ext uri="{FF2B5EF4-FFF2-40B4-BE49-F238E27FC236}">
                <a16:creationId xmlns:a16="http://schemas.microsoft.com/office/drawing/2014/main" id="{47E155D8-AC43-BA8A-0530-02129F24E687}"/>
              </a:ext>
            </a:extLst>
          </p:cNvPr>
          <p:cNvSpPr txBox="1"/>
          <p:nvPr/>
        </p:nvSpPr>
        <p:spPr>
          <a:xfrm>
            <a:off x="4572000" y="3718157"/>
            <a:ext cx="1948387" cy="861774"/>
          </a:xfrm>
          <a:prstGeom prst="rect">
            <a:avLst/>
          </a:prstGeom>
          <a:noFill/>
        </p:spPr>
        <p:txBody>
          <a:bodyPr wrap="square" rtlCol="0">
            <a:spAutoFit/>
          </a:bodyPr>
          <a:lstStyle/>
          <a:p>
            <a:r>
              <a:rPr lang="pt-BR" sz="1200" dirty="0">
                <a:solidFill>
                  <a:srgbClr val="1B567B"/>
                </a:solidFill>
                <a:latin typeface="Aptos" panose="020B0004020202020204" pitchFamily="34" charset="0"/>
                <a:ea typeface="Calibri" panose="020F0502020204030204" pitchFamily="34" charset="0"/>
                <a:cs typeface="Calibri" panose="020F0502020204030204" pitchFamily="34" charset="0"/>
              </a:rPr>
              <a:t>Recriação da </a:t>
            </a:r>
            <a:r>
              <a:rPr lang="pt-BR" sz="1200" b="1" dirty="0">
                <a:solidFill>
                  <a:srgbClr val="1B567B"/>
                </a:solidFill>
                <a:latin typeface="Aptos" panose="020B0004020202020204" pitchFamily="34" charset="0"/>
                <a:ea typeface="Calibri" panose="020F0502020204030204" pitchFamily="34" charset="0"/>
                <a:cs typeface="Calibri" panose="020F0502020204030204" pitchFamily="34" charset="0"/>
              </a:rPr>
              <a:t>CNA/Comissão Nacional de Atuária</a:t>
            </a:r>
          </a:p>
          <a:p>
            <a:endParaRPr lang="pt-BR" dirty="0">
              <a:solidFill>
                <a:srgbClr val="1B567B"/>
              </a:solidFill>
              <a:latin typeface="Aptos" panose="020B0004020202020204" pitchFamily="34" charset="0"/>
              <a:ea typeface="Calibri" panose="020F0502020204030204" pitchFamily="34" charset="0"/>
              <a:cs typeface="Calibri" panose="020F0502020204030204" pitchFamily="34" charset="0"/>
            </a:endParaRPr>
          </a:p>
        </p:txBody>
      </p:sp>
      <p:sp>
        <p:nvSpPr>
          <p:cNvPr id="12" name="Retângulo: Cantos Arredondados 11">
            <a:extLst>
              <a:ext uri="{FF2B5EF4-FFF2-40B4-BE49-F238E27FC236}">
                <a16:creationId xmlns:a16="http://schemas.microsoft.com/office/drawing/2014/main" id="{C836E4F5-E869-B505-366A-FE8E37F48B9A}"/>
              </a:ext>
            </a:extLst>
          </p:cNvPr>
          <p:cNvSpPr/>
          <p:nvPr/>
        </p:nvSpPr>
        <p:spPr>
          <a:xfrm>
            <a:off x="4534634" y="2804046"/>
            <a:ext cx="2113948" cy="694178"/>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Cantos Arredondados 15">
            <a:extLst>
              <a:ext uri="{FF2B5EF4-FFF2-40B4-BE49-F238E27FC236}">
                <a16:creationId xmlns:a16="http://schemas.microsoft.com/office/drawing/2014/main" id="{37657753-8AE6-C96B-3C17-2ED449F04442}"/>
              </a:ext>
            </a:extLst>
          </p:cNvPr>
          <p:cNvSpPr/>
          <p:nvPr/>
        </p:nvSpPr>
        <p:spPr>
          <a:xfrm>
            <a:off x="4563903" y="2056765"/>
            <a:ext cx="2113948" cy="62414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CC0268AC-9B92-E43F-4607-D8BF7F6617EB}"/>
              </a:ext>
            </a:extLst>
          </p:cNvPr>
          <p:cNvSpPr txBox="1"/>
          <p:nvPr/>
        </p:nvSpPr>
        <p:spPr>
          <a:xfrm>
            <a:off x="4534634" y="2062948"/>
            <a:ext cx="1973740" cy="861774"/>
          </a:xfrm>
          <a:prstGeom prst="rect">
            <a:avLst/>
          </a:prstGeom>
          <a:noFill/>
        </p:spPr>
        <p:txBody>
          <a:bodyPr wrap="square" rtlCol="0">
            <a:spAutoFit/>
          </a:bodyPr>
          <a:lstStyle/>
          <a:p>
            <a:r>
              <a:rPr lang="pt-BR" sz="1200" dirty="0">
                <a:solidFill>
                  <a:srgbClr val="1B567B"/>
                </a:solidFill>
                <a:latin typeface="Aptos" panose="020B0004020202020204" pitchFamily="34" charset="0"/>
                <a:ea typeface="Calibri" panose="020F0502020204030204" pitchFamily="34" charset="0"/>
                <a:cs typeface="Calibri" panose="020F0502020204030204" pitchFamily="34" charset="0"/>
              </a:rPr>
              <a:t>Criação da Comissão de Monitoramento e Ações Relevantes</a:t>
            </a:r>
          </a:p>
          <a:p>
            <a:endParaRPr lang="pt-BR" dirty="0">
              <a:solidFill>
                <a:srgbClr val="1B567B"/>
              </a:solidFill>
              <a:latin typeface="Aptos" panose="020B0004020202020204" pitchFamily="34" charset="0"/>
              <a:ea typeface="Calibri" panose="020F0502020204030204" pitchFamily="34" charset="0"/>
              <a:cs typeface="Calibri" panose="020F0502020204030204" pitchFamily="34" charset="0"/>
            </a:endParaRPr>
          </a:p>
        </p:txBody>
      </p:sp>
      <p:sp>
        <p:nvSpPr>
          <p:cNvPr id="26" name="CaixaDeTexto 25">
            <a:extLst>
              <a:ext uri="{FF2B5EF4-FFF2-40B4-BE49-F238E27FC236}">
                <a16:creationId xmlns:a16="http://schemas.microsoft.com/office/drawing/2014/main" id="{715EE0DD-C94A-3C57-B39B-EF2E4045330B}"/>
              </a:ext>
            </a:extLst>
          </p:cNvPr>
          <p:cNvSpPr txBox="1"/>
          <p:nvPr/>
        </p:nvSpPr>
        <p:spPr>
          <a:xfrm>
            <a:off x="4614128" y="2766415"/>
            <a:ext cx="2046129" cy="769441"/>
          </a:xfrm>
          <a:prstGeom prst="rect">
            <a:avLst/>
          </a:prstGeom>
          <a:noFill/>
        </p:spPr>
        <p:txBody>
          <a:bodyPr wrap="square" rtlCol="0">
            <a:spAutoFit/>
          </a:bodyPr>
          <a:lstStyle/>
          <a:p>
            <a:r>
              <a:rPr lang="pt-BR" sz="1100" kern="100" dirty="0">
                <a:solidFill>
                  <a:srgbClr val="FF0000"/>
                </a:solidFill>
                <a:effectLst/>
                <a:latin typeface="Aptos" panose="020B0004020202020204" pitchFamily="34" charset="0"/>
                <a:ea typeface="Source Sans Pro" panose="020B0503030403020204" pitchFamily="34" charset="0"/>
                <a:cs typeface="Times New Roman" panose="02020603050405020304" pitchFamily="18" charset="0"/>
              </a:rPr>
              <a:t>Reestruturação e fortalecimento da </a:t>
            </a:r>
            <a:r>
              <a:rPr lang="pt-BR" sz="1100" b="1" kern="100" dirty="0">
                <a:solidFill>
                  <a:srgbClr val="FF0000"/>
                </a:solidFill>
                <a:effectLst/>
                <a:latin typeface="Aptos" panose="020B0004020202020204" pitchFamily="34" charset="0"/>
                <a:ea typeface="Source Sans Pro" panose="020B0503030403020204" pitchFamily="34" charset="0"/>
                <a:cs typeface="Times New Roman" panose="02020603050405020304" pitchFamily="18" charset="0"/>
              </a:rPr>
              <a:t>CMCA/Câmara de Mediação, Conciliação e Arbitragem</a:t>
            </a:r>
            <a:endParaRPr lang="pt-BR" sz="1100" b="1" dirty="0">
              <a:solidFill>
                <a:srgbClr val="FF0000"/>
              </a:solidFill>
              <a:latin typeface="Aptos" panose="020B0004020202020204" pitchFamily="34" charset="0"/>
              <a:ea typeface="Calibri" panose="020F0502020204030204" pitchFamily="34" charset="0"/>
              <a:cs typeface="Calibri" panose="020F0502020204030204" pitchFamily="34" charset="0"/>
            </a:endParaRPr>
          </a:p>
        </p:txBody>
      </p:sp>
      <p:sp>
        <p:nvSpPr>
          <p:cNvPr id="27" name="Retângulo: Cantos Arredondados 26">
            <a:extLst>
              <a:ext uri="{FF2B5EF4-FFF2-40B4-BE49-F238E27FC236}">
                <a16:creationId xmlns:a16="http://schemas.microsoft.com/office/drawing/2014/main" id="{6ECC4904-22E1-E7B8-FC75-A2E2E4838DE1}"/>
              </a:ext>
            </a:extLst>
          </p:cNvPr>
          <p:cNvSpPr/>
          <p:nvPr/>
        </p:nvSpPr>
        <p:spPr>
          <a:xfrm>
            <a:off x="4560686" y="1225484"/>
            <a:ext cx="2113948" cy="673275"/>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3" name="Retângulo: Cantos Arredondados 32">
            <a:extLst>
              <a:ext uri="{FF2B5EF4-FFF2-40B4-BE49-F238E27FC236}">
                <a16:creationId xmlns:a16="http://schemas.microsoft.com/office/drawing/2014/main" id="{FBBF9FA9-93A7-33C8-DCD2-54B2B262DCDB}"/>
              </a:ext>
            </a:extLst>
          </p:cNvPr>
          <p:cNvSpPr/>
          <p:nvPr/>
        </p:nvSpPr>
        <p:spPr>
          <a:xfrm>
            <a:off x="4527364" y="3699324"/>
            <a:ext cx="2147270" cy="694178"/>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37" name="Conector de Seta Reta 36">
            <a:extLst>
              <a:ext uri="{FF2B5EF4-FFF2-40B4-BE49-F238E27FC236}">
                <a16:creationId xmlns:a16="http://schemas.microsoft.com/office/drawing/2014/main" id="{3FA7154A-69F0-96BD-C596-1B2EFD7BFCF7}"/>
              </a:ext>
            </a:extLst>
          </p:cNvPr>
          <p:cNvCxnSpPr>
            <a:cxnSpLocks/>
          </p:cNvCxnSpPr>
          <p:nvPr/>
        </p:nvCxnSpPr>
        <p:spPr>
          <a:xfrm flipV="1">
            <a:off x="4049353" y="646092"/>
            <a:ext cx="373707" cy="83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CaixaDeTexto 45">
            <a:extLst>
              <a:ext uri="{FF2B5EF4-FFF2-40B4-BE49-F238E27FC236}">
                <a16:creationId xmlns:a16="http://schemas.microsoft.com/office/drawing/2014/main" id="{CDECFF3D-3D0B-0136-8194-F48C143B4452}"/>
              </a:ext>
            </a:extLst>
          </p:cNvPr>
          <p:cNvSpPr txBox="1"/>
          <p:nvPr/>
        </p:nvSpPr>
        <p:spPr>
          <a:xfrm>
            <a:off x="4604738" y="1321513"/>
            <a:ext cx="1973740" cy="461665"/>
          </a:xfrm>
          <a:prstGeom prst="rect">
            <a:avLst/>
          </a:prstGeom>
          <a:noFill/>
        </p:spPr>
        <p:txBody>
          <a:bodyPr wrap="square" rtlCol="0">
            <a:spAutoFit/>
          </a:bodyPr>
          <a:lstStyle/>
          <a:p>
            <a:r>
              <a:rPr lang="pt-BR" sz="1200" kern="100" dirty="0">
                <a:solidFill>
                  <a:srgbClr val="206894"/>
                </a:solidFill>
                <a:effectLst/>
                <a:latin typeface="Aptos" panose="020B0004020202020204" pitchFamily="34" charset="0"/>
                <a:ea typeface="Source Sans Pro" panose="020B0503030403020204" pitchFamily="34" charset="0"/>
                <a:cs typeface="Times New Roman" panose="02020603050405020304" pitchFamily="18" charset="0"/>
              </a:rPr>
              <a:t>Retirada de patrocínio (Res. CNPC n°59)</a:t>
            </a:r>
            <a:endParaRPr lang="pt-BR" sz="1200" b="1" dirty="0">
              <a:solidFill>
                <a:srgbClr val="1B567B"/>
              </a:solidFill>
              <a:latin typeface="Aptos" panose="020B0004020202020204" pitchFamily="34" charset="0"/>
              <a:ea typeface="Calibri" panose="020F0502020204030204" pitchFamily="34" charset="0"/>
              <a:cs typeface="Calibri" panose="020F0502020204030204" pitchFamily="34" charset="0"/>
            </a:endParaRPr>
          </a:p>
        </p:txBody>
      </p:sp>
      <p:sp>
        <p:nvSpPr>
          <p:cNvPr id="48" name="CaixaDeTexto 47">
            <a:extLst>
              <a:ext uri="{FF2B5EF4-FFF2-40B4-BE49-F238E27FC236}">
                <a16:creationId xmlns:a16="http://schemas.microsoft.com/office/drawing/2014/main" id="{00CB29FA-69E8-CF1D-524A-25E37A7DB719}"/>
              </a:ext>
            </a:extLst>
          </p:cNvPr>
          <p:cNvSpPr txBox="1"/>
          <p:nvPr/>
        </p:nvSpPr>
        <p:spPr>
          <a:xfrm>
            <a:off x="4560348" y="201189"/>
            <a:ext cx="2208090" cy="830997"/>
          </a:xfrm>
          <a:prstGeom prst="rect">
            <a:avLst/>
          </a:prstGeom>
          <a:noFill/>
        </p:spPr>
        <p:txBody>
          <a:bodyPr wrap="square" rtlCol="0">
            <a:spAutoFit/>
          </a:bodyPr>
          <a:lstStyle/>
          <a:p>
            <a:r>
              <a:rPr lang="pt-BR" sz="1200" kern="100" dirty="0">
                <a:solidFill>
                  <a:srgbClr val="206894"/>
                </a:solidFill>
                <a:effectLst/>
                <a:latin typeface="Aptos" panose="020B0004020202020204" pitchFamily="34" charset="0"/>
                <a:ea typeface="Source Sans Pro" panose="020B0503030403020204" pitchFamily="34" charset="0"/>
                <a:cs typeface="Times New Roman" panose="02020603050405020304" pitchFamily="18" charset="0"/>
              </a:rPr>
              <a:t>Legitimação de associações de representação e manutenção dos direitos adquiridos pelos participantes</a:t>
            </a:r>
            <a:endParaRPr lang="pt-BR" sz="1200" b="1" dirty="0">
              <a:solidFill>
                <a:srgbClr val="1B567B"/>
              </a:solidFill>
              <a:latin typeface="Aptos" panose="020B0004020202020204" pitchFamily="34" charset="0"/>
              <a:ea typeface="Calibri" panose="020F0502020204030204" pitchFamily="34" charset="0"/>
              <a:cs typeface="Calibri" panose="020F0502020204030204" pitchFamily="34" charset="0"/>
            </a:endParaRPr>
          </a:p>
        </p:txBody>
      </p:sp>
      <p:sp>
        <p:nvSpPr>
          <p:cNvPr id="49" name="Retângulo: Cantos Arredondados 48">
            <a:extLst>
              <a:ext uri="{FF2B5EF4-FFF2-40B4-BE49-F238E27FC236}">
                <a16:creationId xmlns:a16="http://schemas.microsoft.com/office/drawing/2014/main" id="{2ECB19D8-9EA3-A47A-BA45-B021011572E5}"/>
              </a:ext>
            </a:extLst>
          </p:cNvPr>
          <p:cNvSpPr/>
          <p:nvPr/>
        </p:nvSpPr>
        <p:spPr>
          <a:xfrm>
            <a:off x="4560348" y="193389"/>
            <a:ext cx="2113948" cy="830995"/>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0" name="CaixaDeTexto 49">
            <a:extLst>
              <a:ext uri="{FF2B5EF4-FFF2-40B4-BE49-F238E27FC236}">
                <a16:creationId xmlns:a16="http://schemas.microsoft.com/office/drawing/2014/main" id="{FE6F13CA-9EE6-DF1B-4B55-1CE55B451415}"/>
              </a:ext>
            </a:extLst>
          </p:cNvPr>
          <p:cNvSpPr txBox="1"/>
          <p:nvPr/>
        </p:nvSpPr>
        <p:spPr>
          <a:xfrm>
            <a:off x="6634591" y="17119"/>
            <a:ext cx="2727938" cy="1015663"/>
          </a:xfrm>
          <a:prstGeom prst="rect">
            <a:avLst/>
          </a:prstGeom>
          <a:noFill/>
        </p:spPr>
        <p:txBody>
          <a:bodyPr wrap="square" rtlCol="0">
            <a:spAutoFit/>
          </a:bodyPr>
          <a:lstStyle/>
          <a:p>
            <a:pPr marL="285750" indent="-285750">
              <a:buFont typeface="Symbol" panose="05050102010706020507" pitchFamily="18" charset="2"/>
              <a:buChar char="Þ"/>
            </a:pPr>
            <a:r>
              <a:rPr lang="pt-BR" sz="1200"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Resolução Previc nº 23, art. 152.</a:t>
            </a:r>
          </a:p>
          <a:p>
            <a:pPr marL="285750" indent="-285750">
              <a:buFont typeface="Symbol" panose="05050102010706020507" pitchFamily="18" charset="2"/>
              <a:buChar char="Þ"/>
            </a:pPr>
            <a:r>
              <a:rPr lang="pt-BR" sz="1200"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Regulamentado pela Portaria Previc nº 84</a:t>
            </a:r>
          </a:p>
          <a:p>
            <a:pPr marL="285750" indent="-285750">
              <a:buFont typeface="Symbol" panose="05050102010706020507" pitchFamily="18" charset="2"/>
              <a:buChar char="Þ"/>
            </a:pPr>
            <a:r>
              <a:rPr lang="pt-BR" sz="1200"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Portaria 875 – Fluxo Normativo e part. social</a:t>
            </a:r>
          </a:p>
        </p:txBody>
      </p:sp>
      <p:sp>
        <p:nvSpPr>
          <p:cNvPr id="51" name="CaixaDeTexto 50">
            <a:extLst>
              <a:ext uri="{FF2B5EF4-FFF2-40B4-BE49-F238E27FC236}">
                <a16:creationId xmlns:a16="http://schemas.microsoft.com/office/drawing/2014/main" id="{D9868FDA-CC32-F3B6-A437-6DE6581714BB}"/>
              </a:ext>
            </a:extLst>
          </p:cNvPr>
          <p:cNvSpPr txBox="1"/>
          <p:nvPr/>
        </p:nvSpPr>
        <p:spPr>
          <a:xfrm>
            <a:off x="6708192" y="1331288"/>
            <a:ext cx="1948387" cy="461665"/>
          </a:xfrm>
          <a:prstGeom prst="rect">
            <a:avLst/>
          </a:prstGeom>
          <a:noFill/>
        </p:spPr>
        <p:txBody>
          <a:bodyPr wrap="square" rtlCol="0">
            <a:spAutoFit/>
          </a:bodyPr>
          <a:lstStyle/>
          <a:p>
            <a:pPr marL="285750" indent="-285750">
              <a:buFont typeface="Symbol" panose="05050102010706020507" pitchFamily="18" charset="2"/>
              <a:buChar char="Þ"/>
            </a:pPr>
            <a:r>
              <a:rPr lang="pt-BR" sz="1200"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Proteção aos participantes</a:t>
            </a:r>
          </a:p>
        </p:txBody>
      </p:sp>
      <p:sp>
        <p:nvSpPr>
          <p:cNvPr id="58" name="CaixaDeTexto 57">
            <a:extLst>
              <a:ext uri="{FF2B5EF4-FFF2-40B4-BE49-F238E27FC236}">
                <a16:creationId xmlns:a16="http://schemas.microsoft.com/office/drawing/2014/main" id="{E682E61A-15A3-8346-11D0-18047264FB6C}"/>
              </a:ext>
            </a:extLst>
          </p:cNvPr>
          <p:cNvSpPr txBox="1"/>
          <p:nvPr/>
        </p:nvSpPr>
        <p:spPr>
          <a:xfrm>
            <a:off x="6708192" y="2110085"/>
            <a:ext cx="1885266" cy="461665"/>
          </a:xfrm>
          <a:prstGeom prst="rect">
            <a:avLst/>
          </a:prstGeom>
          <a:noFill/>
        </p:spPr>
        <p:txBody>
          <a:bodyPr wrap="square">
            <a:spAutoFit/>
          </a:bodyPr>
          <a:lstStyle/>
          <a:p>
            <a:pPr marL="285750" indent="-285750">
              <a:buFont typeface="Symbol" panose="05050102010706020507" pitchFamily="18" charset="2"/>
              <a:buChar char="Þ"/>
            </a:pPr>
            <a:r>
              <a:rPr lang="pt-BR" sz="1200"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Resolução Previc nº 23, art. 344.</a:t>
            </a:r>
          </a:p>
        </p:txBody>
      </p:sp>
      <p:cxnSp>
        <p:nvCxnSpPr>
          <p:cNvPr id="60" name="Conector de Seta Reta 59">
            <a:extLst>
              <a:ext uri="{FF2B5EF4-FFF2-40B4-BE49-F238E27FC236}">
                <a16:creationId xmlns:a16="http://schemas.microsoft.com/office/drawing/2014/main" id="{B7C6D10B-3E08-6F9C-4457-8FEFDD009936}"/>
              </a:ext>
            </a:extLst>
          </p:cNvPr>
          <p:cNvCxnSpPr>
            <a:cxnSpLocks/>
          </p:cNvCxnSpPr>
          <p:nvPr/>
        </p:nvCxnSpPr>
        <p:spPr>
          <a:xfrm flipV="1">
            <a:off x="4022152" y="1524305"/>
            <a:ext cx="373707" cy="83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Conector de Seta Reta 60">
            <a:extLst>
              <a:ext uri="{FF2B5EF4-FFF2-40B4-BE49-F238E27FC236}">
                <a16:creationId xmlns:a16="http://schemas.microsoft.com/office/drawing/2014/main" id="{FC10A2D7-0FBD-197E-22DC-E0FB6BAD0FE3}"/>
              </a:ext>
            </a:extLst>
          </p:cNvPr>
          <p:cNvCxnSpPr>
            <a:cxnSpLocks/>
          </p:cNvCxnSpPr>
          <p:nvPr/>
        </p:nvCxnSpPr>
        <p:spPr>
          <a:xfrm flipV="1">
            <a:off x="4049353" y="2300991"/>
            <a:ext cx="373707" cy="83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Conector de Seta Reta 61">
            <a:extLst>
              <a:ext uri="{FF2B5EF4-FFF2-40B4-BE49-F238E27FC236}">
                <a16:creationId xmlns:a16="http://schemas.microsoft.com/office/drawing/2014/main" id="{C7F94268-3C05-D800-C75F-C078E4F45F80}"/>
              </a:ext>
            </a:extLst>
          </p:cNvPr>
          <p:cNvCxnSpPr>
            <a:cxnSpLocks/>
          </p:cNvCxnSpPr>
          <p:nvPr/>
        </p:nvCxnSpPr>
        <p:spPr>
          <a:xfrm flipV="1">
            <a:off x="4006942" y="3113745"/>
            <a:ext cx="373707" cy="83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Conector de Seta Reta 62">
            <a:extLst>
              <a:ext uri="{FF2B5EF4-FFF2-40B4-BE49-F238E27FC236}">
                <a16:creationId xmlns:a16="http://schemas.microsoft.com/office/drawing/2014/main" id="{14760869-DD6B-5F17-758A-02157EC8C206}"/>
              </a:ext>
            </a:extLst>
          </p:cNvPr>
          <p:cNvCxnSpPr>
            <a:cxnSpLocks/>
          </p:cNvCxnSpPr>
          <p:nvPr/>
        </p:nvCxnSpPr>
        <p:spPr>
          <a:xfrm flipV="1">
            <a:off x="4001773" y="3964798"/>
            <a:ext cx="373707" cy="83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CaixaDeTexto 65">
            <a:extLst>
              <a:ext uri="{FF2B5EF4-FFF2-40B4-BE49-F238E27FC236}">
                <a16:creationId xmlns:a16="http://schemas.microsoft.com/office/drawing/2014/main" id="{5D5FD6C2-CA07-5E07-D734-CC9A10270D38}"/>
              </a:ext>
            </a:extLst>
          </p:cNvPr>
          <p:cNvSpPr txBox="1"/>
          <p:nvPr/>
        </p:nvSpPr>
        <p:spPr>
          <a:xfrm>
            <a:off x="6694045" y="2920302"/>
            <a:ext cx="1885266" cy="461665"/>
          </a:xfrm>
          <a:prstGeom prst="rect">
            <a:avLst/>
          </a:prstGeom>
          <a:noFill/>
        </p:spPr>
        <p:txBody>
          <a:bodyPr wrap="square">
            <a:spAutoFit/>
          </a:bodyPr>
          <a:lstStyle/>
          <a:p>
            <a:pPr marL="285750" indent="-285750">
              <a:buFont typeface="Symbol" panose="05050102010706020507" pitchFamily="18" charset="2"/>
              <a:buChar char="Þ"/>
            </a:pPr>
            <a:r>
              <a:rPr lang="pt-BR" sz="1200"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Resolução Previc nº 23, art. 318.</a:t>
            </a:r>
          </a:p>
        </p:txBody>
      </p:sp>
      <p:sp>
        <p:nvSpPr>
          <p:cNvPr id="67" name="CaixaDeTexto 66">
            <a:extLst>
              <a:ext uri="{FF2B5EF4-FFF2-40B4-BE49-F238E27FC236}">
                <a16:creationId xmlns:a16="http://schemas.microsoft.com/office/drawing/2014/main" id="{A975F15E-34FC-E467-454F-FA21F7358D3F}"/>
              </a:ext>
            </a:extLst>
          </p:cNvPr>
          <p:cNvSpPr txBox="1"/>
          <p:nvPr/>
        </p:nvSpPr>
        <p:spPr>
          <a:xfrm>
            <a:off x="6719270" y="3867711"/>
            <a:ext cx="1885266" cy="461665"/>
          </a:xfrm>
          <a:prstGeom prst="rect">
            <a:avLst/>
          </a:prstGeom>
          <a:noFill/>
        </p:spPr>
        <p:txBody>
          <a:bodyPr wrap="square">
            <a:spAutoFit/>
          </a:bodyPr>
          <a:lstStyle/>
          <a:p>
            <a:pPr marL="285750" indent="-285750">
              <a:buFont typeface="Symbol" panose="05050102010706020507" pitchFamily="18" charset="2"/>
              <a:buChar char="Þ"/>
            </a:pPr>
            <a:r>
              <a:rPr lang="pt-BR" sz="1200"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Resolução Previc nº 23, art. 381.</a:t>
            </a:r>
          </a:p>
        </p:txBody>
      </p:sp>
      <p:sp>
        <p:nvSpPr>
          <p:cNvPr id="3" name="Título 4">
            <a:extLst>
              <a:ext uri="{FF2B5EF4-FFF2-40B4-BE49-F238E27FC236}">
                <a16:creationId xmlns:a16="http://schemas.microsoft.com/office/drawing/2014/main" id="{2DEC551A-FE05-15B6-C212-1364894F9E5F}"/>
              </a:ext>
            </a:extLst>
          </p:cNvPr>
          <p:cNvSpPr txBox="1">
            <a:spLocks/>
          </p:cNvSpPr>
          <p:nvPr/>
        </p:nvSpPr>
        <p:spPr>
          <a:xfrm>
            <a:off x="-283656" y="44433"/>
            <a:ext cx="8666018" cy="574964"/>
          </a:xfrm>
          <a:prstGeom prst="rect">
            <a:avLst/>
          </a:prstGeom>
          <a:noFill/>
          <a:ln>
            <a:noFill/>
          </a:ln>
        </p:spPr>
        <p:txBody>
          <a:bodyPr spcFirstLastPara="1" wrap="square" lIns="91425" tIns="91425" rIns="91425" bIns="91425" anchor="b"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pt-BR" sz="2400" b="1" dirty="0">
                <a:solidFill>
                  <a:srgbClr val="1B567B"/>
                </a:solidFill>
                <a:latin typeface="Aptos" panose="020B0004020202020204" pitchFamily="34" charset="0"/>
                <a:ea typeface="Calibri" panose="020F0502020204030204" pitchFamily="34" charset="0"/>
                <a:cs typeface="Calibri" panose="020F0502020204030204" pitchFamily="34" charset="0"/>
              </a:rPr>
              <a:t>      1.2 Ações realizadas (2023-2024)</a:t>
            </a:r>
          </a:p>
        </p:txBody>
      </p:sp>
      <p:cxnSp>
        <p:nvCxnSpPr>
          <p:cNvPr id="10" name="Conector reto 9">
            <a:extLst>
              <a:ext uri="{FF2B5EF4-FFF2-40B4-BE49-F238E27FC236}">
                <a16:creationId xmlns:a16="http://schemas.microsoft.com/office/drawing/2014/main" id="{3CF127C6-9AB1-94E7-4EAB-A2A9EDDE636A}"/>
              </a:ext>
            </a:extLst>
          </p:cNvPr>
          <p:cNvCxnSpPr/>
          <p:nvPr/>
        </p:nvCxnSpPr>
        <p:spPr>
          <a:xfrm>
            <a:off x="372533" y="654449"/>
            <a:ext cx="3443111"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m 4" descr="Texto&#10;&#10;O conteúdo gerado por IA pode estar incorreto.">
            <a:extLst>
              <a:ext uri="{FF2B5EF4-FFF2-40B4-BE49-F238E27FC236}">
                <a16:creationId xmlns:a16="http://schemas.microsoft.com/office/drawing/2014/main" id="{63E5BC10-7169-0C2C-50E5-BEA842E91E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899" y="3370999"/>
            <a:ext cx="2078988" cy="910518"/>
          </a:xfrm>
          <a:prstGeom prst="rect">
            <a:avLst/>
          </a:prstGeom>
          <a:noFill/>
          <a:ln>
            <a:noFill/>
          </a:ln>
        </p:spPr>
      </p:pic>
      <p:sp>
        <p:nvSpPr>
          <p:cNvPr id="7" name="CaixaDeTexto 6">
            <a:extLst>
              <a:ext uri="{FF2B5EF4-FFF2-40B4-BE49-F238E27FC236}">
                <a16:creationId xmlns:a16="http://schemas.microsoft.com/office/drawing/2014/main" id="{D33100E0-06E0-27A7-6879-BF56095AFC66}"/>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tx1"/>
                </a:solidFill>
                <a:latin typeface="Aptos" panose="020B0004020202020204" pitchFamily="34" charset="0"/>
              </a:rPr>
              <a:t>10</a:t>
            </a:r>
          </a:p>
        </p:txBody>
      </p:sp>
      <p:pic>
        <p:nvPicPr>
          <p:cNvPr id="8" name="Imagem 7" descr="Logotipo&#10;&#10;Descrição gerada automaticamente">
            <a:extLst>
              <a:ext uri="{FF2B5EF4-FFF2-40B4-BE49-F238E27FC236}">
                <a16:creationId xmlns:a16="http://schemas.microsoft.com/office/drawing/2014/main" id="{530FD6F4-E14B-4D66-33D7-335D221D80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828" y="4259644"/>
            <a:ext cx="514481" cy="558253"/>
          </a:xfrm>
          <a:prstGeom prst="rect">
            <a:avLst/>
          </a:prstGeom>
        </p:spPr>
      </p:pic>
    </p:spTree>
    <p:extLst>
      <p:ext uri="{BB962C8B-B14F-4D97-AF65-F5344CB8AC3E}">
        <p14:creationId xmlns:p14="http://schemas.microsoft.com/office/powerpoint/2010/main" val="3424749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F5FDBD65-284E-3875-4E70-A458ED01D38A}"/>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62AC802F-0976-3C0B-2812-241E9319C4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6407" y="694370"/>
            <a:ext cx="904560" cy="982000"/>
          </a:xfrm>
          <a:prstGeom prst="rect">
            <a:avLst/>
          </a:prstGeom>
        </p:spPr>
      </p:pic>
      <p:pic>
        <p:nvPicPr>
          <p:cNvPr id="2" name="Imagem 1">
            <a:extLst>
              <a:ext uri="{FF2B5EF4-FFF2-40B4-BE49-F238E27FC236}">
                <a16:creationId xmlns:a16="http://schemas.microsoft.com/office/drawing/2014/main" id="{D05945C7-4F76-9138-0A27-FF5EF23E0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61" y="4538772"/>
            <a:ext cx="573250" cy="622326"/>
          </a:xfrm>
          <a:prstGeom prst="rect">
            <a:avLst/>
          </a:prstGeom>
        </p:spPr>
      </p:pic>
      <p:sp>
        <p:nvSpPr>
          <p:cNvPr id="9" name="CaixaDeTexto 8">
            <a:extLst>
              <a:ext uri="{FF2B5EF4-FFF2-40B4-BE49-F238E27FC236}">
                <a16:creationId xmlns:a16="http://schemas.microsoft.com/office/drawing/2014/main" id="{D7E29845-6940-A631-BAED-742AE428C2BA}"/>
              </a:ext>
            </a:extLst>
          </p:cNvPr>
          <p:cNvSpPr txBox="1"/>
          <p:nvPr/>
        </p:nvSpPr>
        <p:spPr>
          <a:xfrm>
            <a:off x="8802589" y="4726824"/>
            <a:ext cx="601980" cy="246221"/>
          </a:xfrm>
          <a:prstGeom prst="rect">
            <a:avLst/>
          </a:prstGeom>
          <a:noFill/>
        </p:spPr>
        <p:txBody>
          <a:bodyPr wrap="square" rtlCol="0">
            <a:spAutoFit/>
          </a:bodyPr>
          <a:lstStyle/>
          <a:p>
            <a:r>
              <a:rPr lang="pt-BR" sz="1000" dirty="0">
                <a:solidFill>
                  <a:schemeClr val="bg1"/>
                </a:solidFill>
                <a:latin typeface="Calibri" panose="020F0502020204030204" pitchFamily="34" charset="0"/>
                <a:ea typeface="Calibri" panose="020F0502020204030204" pitchFamily="34" charset="0"/>
                <a:cs typeface="Calibri" panose="020F0502020204030204" pitchFamily="34" charset="0"/>
              </a:rPr>
              <a:t>5</a:t>
            </a:r>
          </a:p>
        </p:txBody>
      </p:sp>
      <p:sp>
        <p:nvSpPr>
          <p:cNvPr id="6" name="CaixaDeTexto 5">
            <a:extLst>
              <a:ext uri="{FF2B5EF4-FFF2-40B4-BE49-F238E27FC236}">
                <a16:creationId xmlns:a16="http://schemas.microsoft.com/office/drawing/2014/main" id="{CC9892D1-062E-4222-3E84-F7D7F068D715}"/>
              </a:ext>
            </a:extLst>
          </p:cNvPr>
          <p:cNvSpPr txBox="1"/>
          <p:nvPr/>
        </p:nvSpPr>
        <p:spPr>
          <a:xfrm>
            <a:off x="213899" y="1513307"/>
            <a:ext cx="3904445" cy="954107"/>
          </a:xfrm>
          <a:prstGeom prst="rect">
            <a:avLst/>
          </a:prstGeom>
          <a:noFill/>
        </p:spPr>
        <p:txBody>
          <a:bodyPr wrap="square" rtlCol="0">
            <a:spAutoFit/>
          </a:bodyPr>
          <a:lstStyle/>
          <a:p>
            <a:r>
              <a:rPr lang="pt-BR" sz="2800" dirty="0">
                <a:solidFill>
                  <a:srgbClr val="1B567B"/>
                </a:solidFill>
                <a:latin typeface="Aptos" panose="020B0004020202020204" pitchFamily="34" charset="0"/>
                <a:ea typeface="Calibri" panose="020F0502020204030204" pitchFamily="34" charset="0"/>
                <a:cs typeface="Calibri" panose="020F0502020204030204" pitchFamily="34" charset="0"/>
              </a:rPr>
              <a:t>2. Descriminalizar a gestão das EFPC </a:t>
            </a:r>
            <a:endParaRPr lang="pt-BR" dirty="0">
              <a:latin typeface="Aptos" panose="020B0004020202020204" pitchFamily="34" charset="0"/>
            </a:endParaRPr>
          </a:p>
        </p:txBody>
      </p:sp>
      <p:sp>
        <p:nvSpPr>
          <p:cNvPr id="11" name="CaixaDeTexto 10">
            <a:extLst>
              <a:ext uri="{FF2B5EF4-FFF2-40B4-BE49-F238E27FC236}">
                <a16:creationId xmlns:a16="http://schemas.microsoft.com/office/drawing/2014/main" id="{A8F928B6-1991-7CB2-9DE1-68FE916FD06C}"/>
              </a:ext>
            </a:extLst>
          </p:cNvPr>
          <p:cNvSpPr txBox="1"/>
          <p:nvPr/>
        </p:nvSpPr>
        <p:spPr>
          <a:xfrm>
            <a:off x="4723428" y="336739"/>
            <a:ext cx="2074223" cy="1169551"/>
          </a:xfrm>
          <a:prstGeom prst="rect">
            <a:avLst/>
          </a:prstGeom>
          <a:noFill/>
        </p:spPr>
        <p:txBody>
          <a:bodyPr wrap="square" rtlCol="0">
            <a:spAutoFit/>
          </a:bodyPr>
          <a:lstStyle/>
          <a:p>
            <a:r>
              <a:rPr lang="pt-BR" dirty="0">
                <a:solidFill>
                  <a:srgbClr val="FF0000"/>
                </a:solidFill>
                <a:latin typeface="Aptos" panose="020B0004020202020204" pitchFamily="34" charset="0"/>
                <a:ea typeface="Calibri" panose="020F0502020204030204" pitchFamily="34" charset="0"/>
                <a:cs typeface="Calibri" panose="020F0502020204030204" pitchFamily="34" charset="0"/>
              </a:rPr>
              <a:t>Resolução Previc nº 23: Ato Regular de Gestão (validado pelo Acordão TCU nº 964/2024)</a:t>
            </a:r>
            <a:endParaRPr lang="pt-BR" b="1" dirty="0">
              <a:solidFill>
                <a:srgbClr val="FF0000"/>
              </a:solidFill>
              <a:latin typeface="Aptos" panose="020B0004020202020204" pitchFamily="34" charset="0"/>
              <a:ea typeface="Calibri" panose="020F0502020204030204" pitchFamily="34" charset="0"/>
              <a:cs typeface="Calibri" panose="020F0502020204030204" pitchFamily="34" charset="0"/>
            </a:endParaRPr>
          </a:p>
          <a:p>
            <a:endParaRPr lang="pt-BR" dirty="0">
              <a:solidFill>
                <a:srgbClr val="1B567B"/>
              </a:solidFill>
              <a:latin typeface="Aptos" panose="020B0004020202020204" pitchFamily="34" charset="0"/>
              <a:ea typeface="Calibri" panose="020F0502020204030204" pitchFamily="34" charset="0"/>
              <a:cs typeface="Calibri" panose="020F0502020204030204" pitchFamily="34" charset="0"/>
            </a:endParaRPr>
          </a:p>
        </p:txBody>
      </p:sp>
      <p:sp>
        <p:nvSpPr>
          <p:cNvPr id="27" name="Retângulo: Cantos Arredondados 26">
            <a:extLst>
              <a:ext uri="{FF2B5EF4-FFF2-40B4-BE49-F238E27FC236}">
                <a16:creationId xmlns:a16="http://schemas.microsoft.com/office/drawing/2014/main" id="{9C60F626-1C18-C2B0-C325-E0D181682F48}"/>
              </a:ext>
            </a:extLst>
          </p:cNvPr>
          <p:cNvSpPr/>
          <p:nvPr/>
        </p:nvSpPr>
        <p:spPr>
          <a:xfrm>
            <a:off x="4636687" y="318962"/>
            <a:ext cx="2160964" cy="960365"/>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2" name="CaixaDeTexto 31">
            <a:extLst>
              <a:ext uri="{FF2B5EF4-FFF2-40B4-BE49-F238E27FC236}">
                <a16:creationId xmlns:a16="http://schemas.microsoft.com/office/drawing/2014/main" id="{8D647936-F7B9-71EB-478F-EB12C461B586}"/>
              </a:ext>
            </a:extLst>
          </p:cNvPr>
          <p:cNvSpPr txBox="1"/>
          <p:nvPr/>
        </p:nvSpPr>
        <p:spPr>
          <a:xfrm>
            <a:off x="4666174" y="1941576"/>
            <a:ext cx="1973740" cy="523220"/>
          </a:xfrm>
          <a:prstGeom prst="rect">
            <a:avLst/>
          </a:prstGeom>
          <a:noFill/>
        </p:spPr>
        <p:txBody>
          <a:bodyPr wrap="square" rtlCol="0">
            <a:spAutoFit/>
          </a:bodyPr>
          <a:lstStyle/>
          <a:p>
            <a:r>
              <a:rPr lang="pt-BR" kern="100" dirty="0">
                <a:solidFill>
                  <a:srgbClr val="206894"/>
                </a:solidFill>
                <a:effectLst/>
                <a:latin typeface="Aptos" panose="020B0004020202020204" pitchFamily="34" charset="0"/>
                <a:ea typeface="Source Sans Pro" panose="020B0503030403020204" pitchFamily="34" charset="0"/>
                <a:cs typeface="Times New Roman" panose="02020603050405020304" pitchFamily="18" charset="0"/>
              </a:rPr>
              <a:t>Art. 4º da Resolução CMN nº 4.994</a:t>
            </a:r>
            <a:endParaRPr lang="pt-BR" b="1" dirty="0">
              <a:solidFill>
                <a:srgbClr val="1B567B"/>
              </a:solidFill>
              <a:latin typeface="Aptos" panose="020B0004020202020204" pitchFamily="34" charset="0"/>
              <a:ea typeface="Calibri" panose="020F0502020204030204" pitchFamily="34" charset="0"/>
              <a:cs typeface="Calibri" panose="020F0502020204030204" pitchFamily="34" charset="0"/>
            </a:endParaRPr>
          </a:p>
        </p:txBody>
      </p:sp>
      <p:sp>
        <p:nvSpPr>
          <p:cNvPr id="33" name="Retângulo: Cantos Arredondados 32">
            <a:extLst>
              <a:ext uri="{FF2B5EF4-FFF2-40B4-BE49-F238E27FC236}">
                <a16:creationId xmlns:a16="http://schemas.microsoft.com/office/drawing/2014/main" id="{1A8FF68D-4754-BCF3-C34D-2C5B3A00D28A}"/>
              </a:ext>
            </a:extLst>
          </p:cNvPr>
          <p:cNvSpPr/>
          <p:nvPr/>
        </p:nvSpPr>
        <p:spPr>
          <a:xfrm>
            <a:off x="4625778" y="1801877"/>
            <a:ext cx="2160965" cy="77563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35" name="Conector de Seta Reta 34">
            <a:extLst>
              <a:ext uri="{FF2B5EF4-FFF2-40B4-BE49-F238E27FC236}">
                <a16:creationId xmlns:a16="http://schemas.microsoft.com/office/drawing/2014/main" id="{40D0E733-D2C0-161E-934F-815E0740FB54}"/>
              </a:ext>
            </a:extLst>
          </p:cNvPr>
          <p:cNvCxnSpPr>
            <a:cxnSpLocks/>
          </p:cNvCxnSpPr>
          <p:nvPr/>
        </p:nvCxnSpPr>
        <p:spPr>
          <a:xfrm>
            <a:off x="4118344" y="785407"/>
            <a:ext cx="4292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tângulo: Cantos Arredondados 18">
            <a:extLst>
              <a:ext uri="{FF2B5EF4-FFF2-40B4-BE49-F238E27FC236}">
                <a16:creationId xmlns:a16="http://schemas.microsoft.com/office/drawing/2014/main" id="{1EBC9BBB-170F-FCD7-FC28-E62EB696CA2C}"/>
              </a:ext>
            </a:extLst>
          </p:cNvPr>
          <p:cNvSpPr/>
          <p:nvPr/>
        </p:nvSpPr>
        <p:spPr>
          <a:xfrm>
            <a:off x="4608867" y="3088540"/>
            <a:ext cx="2188784" cy="775631"/>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0" name="CaixaDeTexto 19">
            <a:extLst>
              <a:ext uri="{FF2B5EF4-FFF2-40B4-BE49-F238E27FC236}">
                <a16:creationId xmlns:a16="http://schemas.microsoft.com/office/drawing/2014/main" id="{C12486D6-8B0E-FC2D-D348-AFA8122C0110}"/>
              </a:ext>
            </a:extLst>
          </p:cNvPr>
          <p:cNvSpPr txBox="1"/>
          <p:nvPr/>
        </p:nvSpPr>
        <p:spPr>
          <a:xfrm>
            <a:off x="4666174" y="3214745"/>
            <a:ext cx="1973740" cy="523220"/>
          </a:xfrm>
          <a:prstGeom prst="rect">
            <a:avLst/>
          </a:prstGeom>
          <a:noFill/>
        </p:spPr>
        <p:txBody>
          <a:bodyPr wrap="square" rtlCol="0">
            <a:spAutoFit/>
          </a:bodyPr>
          <a:lstStyle/>
          <a:p>
            <a:r>
              <a:rPr lang="pt-BR"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Revisão do Decreto Sancionador</a:t>
            </a:r>
            <a:endParaRPr lang="pt-BR" dirty="0">
              <a:solidFill>
                <a:srgbClr val="1B567B"/>
              </a:solidFill>
              <a:latin typeface="Aptos" panose="020B0004020202020204" pitchFamily="34" charset="0"/>
              <a:ea typeface="Calibri" panose="020F0502020204030204" pitchFamily="34" charset="0"/>
              <a:cs typeface="Calibri" panose="020F0502020204030204" pitchFamily="34" charset="0"/>
            </a:endParaRPr>
          </a:p>
        </p:txBody>
      </p:sp>
      <p:sp>
        <p:nvSpPr>
          <p:cNvPr id="30" name="CaixaDeTexto 29">
            <a:extLst>
              <a:ext uri="{FF2B5EF4-FFF2-40B4-BE49-F238E27FC236}">
                <a16:creationId xmlns:a16="http://schemas.microsoft.com/office/drawing/2014/main" id="{C30052BC-0E57-070A-0128-F8DC778F86A3}"/>
              </a:ext>
            </a:extLst>
          </p:cNvPr>
          <p:cNvSpPr txBox="1"/>
          <p:nvPr/>
        </p:nvSpPr>
        <p:spPr>
          <a:xfrm>
            <a:off x="6797651" y="348132"/>
            <a:ext cx="1948387" cy="461665"/>
          </a:xfrm>
          <a:prstGeom prst="rect">
            <a:avLst/>
          </a:prstGeom>
          <a:noFill/>
        </p:spPr>
        <p:txBody>
          <a:bodyPr wrap="square" rtlCol="0">
            <a:spAutoFit/>
          </a:bodyPr>
          <a:lstStyle/>
          <a:p>
            <a:pPr marL="285750" indent="-285750">
              <a:buFont typeface="Symbol" panose="05050102010706020507" pitchFamily="18" charset="2"/>
              <a:buChar char="Þ"/>
            </a:pPr>
            <a:r>
              <a:rPr lang="pt-BR" sz="1200"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Resolução Previc nº 23, art. 230</a:t>
            </a:r>
          </a:p>
        </p:txBody>
      </p:sp>
      <p:cxnSp>
        <p:nvCxnSpPr>
          <p:cNvPr id="31" name="Conector de Seta Reta 30">
            <a:extLst>
              <a:ext uri="{FF2B5EF4-FFF2-40B4-BE49-F238E27FC236}">
                <a16:creationId xmlns:a16="http://schemas.microsoft.com/office/drawing/2014/main" id="{C8840901-42F9-FF9E-1D83-53C113FBC1D5}"/>
              </a:ext>
            </a:extLst>
          </p:cNvPr>
          <p:cNvCxnSpPr>
            <a:cxnSpLocks/>
          </p:cNvCxnSpPr>
          <p:nvPr/>
        </p:nvCxnSpPr>
        <p:spPr>
          <a:xfrm>
            <a:off x="4052287" y="2164465"/>
            <a:ext cx="4292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CaixaDeTexto 33">
            <a:extLst>
              <a:ext uri="{FF2B5EF4-FFF2-40B4-BE49-F238E27FC236}">
                <a16:creationId xmlns:a16="http://schemas.microsoft.com/office/drawing/2014/main" id="{96806BD5-C76C-1FB4-1ABE-4D85397AE04A}"/>
              </a:ext>
            </a:extLst>
          </p:cNvPr>
          <p:cNvSpPr txBox="1"/>
          <p:nvPr/>
        </p:nvSpPr>
        <p:spPr>
          <a:xfrm>
            <a:off x="6869447" y="1925419"/>
            <a:ext cx="1948387" cy="646331"/>
          </a:xfrm>
          <a:prstGeom prst="rect">
            <a:avLst/>
          </a:prstGeom>
          <a:noFill/>
        </p:spPr>
        <p:txBody>
          <a:bodyPr wrap="square" rtlCol="0">
            <a:spAutoFit/>
          </a:bodyPr>
          <a:lstStyle/>
          <a:p>
            <a:pPr marL="285750" indent="-285750">
              <a:buFont typeface="Symbol" panose="05050102010706020507" pitchFamily="18" charset="2"/>
              <a:buChar char="Þ"/>
            </a:pPr>
            <a:r>
              <a:rPr lang="pt-BR" sz="1200"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Assunto a ser tratado pelo Decreto Sancionador</a:t>
            </a:r>
          </a:p>
        </p:txBody>
      </p:sp>
      <p:cxnSp>
        <p:nvCxnSpPr>
          <p:cNvPr id="36" name="Conector de Seta Reta 35">
            <a:extLst>
              <a:ext uri="{FF2B5EF4-FFF2-40B4-BE49-F238E27FC236}">
                <a16:creationId xmlns:a16="http://schemas.microsoft.com/office/drawing/2014/main" id="{DD573EBD-25F7-1563-211D-0B6A5FFE753A}"/>
              </a:ext>
            </a:extLst>
          </p:cNvPr>
          <p:cNvCxnSpPr>
            <a:cxnSpLocks/>
          </p:cNvCxnSpPr>
          <p:nvPr/>
        </p:nvCxnSpPr>
        <p:spPr>
          <a:xfrm>
            <a:off x="4052286" y="3476355"/>
            <a:ext cx="4292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CaixaDeTexto 37">
            <a:extLst>
              <a:ext uri="{FF2B5EF4-FFF2-40B4-BE49-F238E27FC236}">
                <a16:creationId xmlns:a16="http://schemas.microsoft.com/office/drawing/2014/main" id="{2EB7058F-FDA8-2D78-4249-FA708A370729}"/>
              </a:ext>
            </a:extLst>
          </p:cNvPr>
          <p:cNvSpPr txBox="1"/>
          <p:nvPr/>
        </p:nvSpPr>
        <p:spPr>
          <a:xfrm>
            <a:off x="6854958" y="3292079"/>
            <a:ext cx="1948387" cy="461665"/>
          </a:xfrm>
          <a:prstGeom prst="rect">
            <a:avLst/>
          </a:prstGeom>
          <a:noFill/>
        </p:spPr>
        <p:txBody>
          <a:bodyPr wrap="square" rtlCol="0">
            <a:spAutoFit/>
          </a:bodyPr>
          <a:lstStyle/>
          <a:p>
            <a:pPr marL="285750" indent="-285750">
              <a:buFont typeface="Symbol" panose="05050102010706020507" pitchFamily="18" charset="2"/>
              <a:buChar char="Þ"/>
            </a:pPr>
            <a:r>
              <a:rPr lang="pt-BR" sz="1200"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Tema em negociações avançadas</a:t>
            </a:r>
          </a:p>
        </p:txBody>
      </p:sp>
      <p:sp>
        <p:nvSpPr>
          <p:cNvPr id="3" name="Título 4">
            <a:extLst>
              <a:ext uri="{FF2B5EF4-FFF2-40B4-BE49-F238E27FC236}">
                <a16:creationId xmlns:a16="http://schemas.microsoft.com/office/drawing/2014/main" id="{3E6973A2-B3FB-C456-7F20-06585C3A92BD}"/>
              </a:ext>
            </a:extLst>
          </p:cNvPr>
          <p:cNvSpPr txBox="1">
            <a:spLocks/>
          </p:cNvSpPr>
          <p:nvPr/>
        </p:nvSpPr>
        <p:spPr>
          <a:xfrm>
            <a:off x="-283656" y="44433"/>
            <a:ext cx="8666018" cy="574964"/>
          </a:xfrm>
          <a:prstGeom prst="rect">
            <a:avLst/>
          </a:prstGeom>
          <a:noFill/>
          <a:ln>
            <a:noFill/>
          </a:ln>
        </p:spPr>
        <p:txBody>
          <a:bodyPr spcFirstLastPara="1" wrap="square" lIns="91425" tIns="91425" rIns="91425" bIns="91425" anchor="b"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pt-BR" sz="2400" b="1" dirty="0">
                <a:solidFill>
                  <a:srgbClr val="1B567B"/>
                </a:solidFill>
                <a:latin typeface="Aptos" panose="020B0004020202020204" pitchFamily="34" charset="0"/>
                <a:ea typeface="Calibri" panose="020F0502020204030204" pitchFamily="34" charset="0"/>
                <a:cs typeface="Calibri" panose="020F0502020204030204" pitchFamily="34" charset="0"/>
              </a:rPr>
              <a:t>      1.2 Ações realizadas (2023-2024)</a:t>
            </a:r>
          </a:p>
        </p:txBody>
      </p:sp>
      <p:cxnSp>
        <p:nvCxnSpPr>
          <p:cNvPr id="5" name="Conector reto 4">
            <a:extLst>
              <a:ext uri="{FF2B5EF4-FFF2-40B4-BE49-F238E27FC236}">
                <a16:creationId xmlns:a16="http://schemas.microsoft.com/office/drawing/2014/main" id="{16E29BAA-2943-AB92-8D54-25E4D507A080}"/>
              </a:ext>
            </a:extLst>
          </p:cNvPr>
          <p:cNvCxnSpPr/>
          <p:nvPr/>
        </p:nvCxnSpPr>
        <p:spPr>
          <a:xfrm>
            <a:off x="372533" y="654449"/>
            <a:ext cx="3443111"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Imagem 6" descr="Texto&#10;&#10;O conteúdo gerado por IA pode estar incorreto.">
            <a:extLst>
              <a:ext uri="{FF2B5EF4-FFF2-40B4-BE49-F238E27FC236}">
                <a16:creationId xmlns:a16="http://schemas.microsoft.com/office/drawing/2014/main" id="{9AE2BD83-A1E8-D18E-5BFF-0185C11459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5311" y="2863533"/>
            <a:ext cx="2078988" cy="910518"/>
          </a:xfrm>
          <a:prstGeom prst="rect">
            <a:avLst/>
          </a:prstGeom>
          <a:noFill/>
          <a:ln>
            <a:noFill/>
          </a:ln>
        </p:spPr>
      </p:pic>
      <p:sp>
        <p:nvSpPr>
          <p:cNvPr id="8" name="CaixaDeTexto 7">
            <a:extLst>
              <a:ext uri="{FF2B5EF4-FFF2-40B4-BE49-F238E27FC236}">
                <a16:creationId xmlns:a16="http://schemas.microsoft.com/office/drawing/2014/main" id="{29D48E10-014D-C6D5-F4C1-FD20B81A39A7}"/>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tx1"/>
                </a:solidFill>
                <a:latin typeface="Aptos" panose="020B0004020202020204" pitchFamily="34" charset="0"/>
              </a:rPr>
              <a:t>11</a:t>
            </a:r>
          </a:p>
        </p:txBody>
      </p:sp>
      <p:pic>
        <p:nvPicPr>
          <p:cNvPr id="10" name="Imagem 9" descr="Logotipo&#10;&#10;Descrição gerada automaticamente">
            <a:extLst>
              <a:ext uri="{FF2B5EF4-FFF2-40B4-BE49-F238E27FC236}">
                <a16:creationId xmlns:a16="http://schemas.microsoft.com/office/drawing/2014/main" id="{42B7AB8F-FF0F-7EA1-7D4B-4C0A6B94ED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2763" y="3839890"/>
            <a:ext cx="644083" cy="698882"/>
          </a:xfrm>
          <a:prstGeom prst="rect">
            <a:avLst/>
          </a:prstGeom>
        </p:spPr>
      </p:pic>
    </p:spTree>
    <p:extLst>
      <p:ext uri="{BB962C8B-B14F-4D97-AF65-F5344CB8AC3E}">
        <p14:creationId xmlns:p14="http://schemas.microsoft.com/office/powerpoint/2010/main" val="3576397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16058C00-6A9B-EA83-D07D-A044EC358A54}"/>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D72F8624-8871-233C-2BE9-4EF3E4662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61" y="4538772"/>
            <a:ext cx="573250" cy="622326"/>
          </a:xfrm>
          <a:prstGeom prst="rect">
            <a:avLst/>
          </a:prstGeom>
        </p:spPr>
      </p:pic>
      <p:sp>
        <p:nvSpPr>
          <p:cNvPr id="9" name="CaixaDeTexto 8">
            <a:extLst>
              <a:ext uri="{FF2B5EF4-FFF2-40B4-BE49-F238E27FC236}">
                <a16:creationId xmlns:a16="http://schemas.microsoft.com/office/drawing/2014/main" id="{8A9243D1-C45E-7BE4-CF64-B759555EB774}"/>
              </a:ext>
            </a:extLst>
          </p:cNvPr>
          <p:cNvSpPr txBox="1"/>
          <p:nvPr/>
        </p:nvSpPr>
        <p:spPr>
          <a:xfrm>
            <a:off x="8802589" y="4726824"/>
            <a:ext cx="601980" cy="246221"/>
          </a:xfrm>
          <a:prstGeom prst="rect">
            <a:avLst/>
          </a:prstGeom>
          <a:noFill/>
        </p:spPr>
        <p:txBody>
          <a:bodyPr wrap="square" rtlCol="0">
            <a:spAutoFit/>
          </a:bodyPr>
          <a:lstStyle/>
          <a:p>
            <a:r>
              <a:rPr lang="pt-BR" sz="1000" dirty="0">
                <a:solidFill>
                  <a:schemeClr val="bg1"/>
                </a:solidFill>
                <a:latin typeface="Calibri" panose="020F0502020204030204" pitchFamily="34" charset="0"/>
                <a:ea typeface="Calibri" panose="020F0502020204030204" pitchFamily="34" charset="0"/>
                <a:cs typeface="Calibri" panose="020F0502020204030204" pitchFamily="34" charset="0"/>
              </a:rPr>
              <a:t>6</a:t>
            </a:r>
          </a:p>
        </p:txBody>
      </p:sp>
      <p:sp>
        <p:nvSpPr>
          <p:cNvPr id="6" name="CaixaDeTexto 5">
            <a:extLst>
              <a:ext uri="{FF2B5EF4-FFF2-40B4-BE49-F238E27FC236}">
                <a16:creationId xmlns:a16="http://schemas.microsoft.com/office/drawing/2014/main" id="{949D38CA-3EAE-CBEF-7747-B0C30D3789DE}"/>
              </a:ext>
            </a:extLst>
          </p:cNvPr>
          <p:cNvSpPr txBox="1"/>
          <p:nvPr/>
        </p:nvSpPr>
        <p:spPr>
          <a:xfrm>
            <a:off x="289376" y="1285587"/>
            <a:ext cx="3904445" cy="1815882"/>
          </a:xfrm>
          <a:prstGeom prst="rect">
            <a:avLst/>
          </a:prstGeom>
          <a:noFill/>
        </p:spPr>
        <p:txBody>
          <a:bodyPr wrap="square" rtlCol="0">
            <a:spAutoFit/>
          </a:bodyPr>
          <a:lstStyle/>
          <a:p>
            <a:r>
              <a:rPr lang="pt-BR" sz="2800" dirty="0">
                <a:solidFill>
                  <a:srgbClr val="1B567B"/>
                </a:solidFill>
                <a:latin typeface="Aptos" panose="020B0004020202020204" pitchFamily="34" charset="0"/>
                <a:ea typeface="Calibri" panose="020F0502020204030204" pitchFamily="34" charset="0"/>
                <a:cs typeface="Calibri" panose="020F0502020204030204" pitchFamily="34" charset="0"/>
              </a:rPr>
              <a:t>3. Fomentar o crescimento da previdência complementar</a:t>
            </a:r>
          </a:p>
        </p:txBody>
      </p:sp>
      <p:sp>
        <p:nvSpPr>
          <p:cNvPr id="11" name="CaixaDeTexto 10">
            <a:extLst>
              <a:ext uri="{FF2B5EF4-FFF2-40B4-BE49-F238E27FC236}">
                <a16:creationId xmlns:a16="http://schemas.microsoft.com/office/drawing/2014/main" id="{A21F1F6F-B7E0-A206-2729-1429EF8685DB}"/>
              </a:ext>
            </a:extLst>
          </p:cNvPr>
          <p:cNvSpPr txBox="1"/>
          <p:nvPr/>
        </p:nvSpPr>
        <p:spPr>
          <a:xfrm>
            <a:off x="4950180" y="480803"/>
            <a:ext cx="1893151" cy="1092607"/>
          </a:xfrm>
          <a:prstGeom prst="rect">
            <a:avLst/>
          </a:prstGeom>
          <a:noFill/>
        </p:spPr>
        <p:txBody>
          <a:bodyPr wrap="square" rtlCol="0">
            <a:spAutoFit/>
          </a:bodyPr>
          <a:lstStyle/>
          <a:p>
            <a:r>
              <a:rPr lang="pt-BR" sz="1300" kern="100" dirty="0">
                <a:solidFill>
                  <a:srgbClr val="206894"/>
                </a:solidFill>
                <a:effectLst/>
                <a:latin typeface="Aptos" panose="020B0004020202020204" pitchFamily="34" charset="0"/>
                <a:ea typeface="Source Sans Pro" panose="020B0503030403020204" pitchFamily="34" charset="0"/>
                <a:cs typeface="Times New Roman" panose="02020603050405020304" pitchFamily="18" charset="0"/>
              </a:rPr>
              <a:t>Resolução Previc nº 23: </a:t>
            </a:r>
            <a:r>
              <a:rPr lang="pt-BR" sz="1300" kern="100" dirty="0">
                <a:solidFill>
                  <a:srgbClr val="FF0000"/>
                </a:solidFill>
                <a:effectLst/>
                <a:latin typeface="Aptos" panose="020B0004020202020204" pitchFamily="34" charset="0"/>
                <a:ea typeface="Source Sans Pro" panose="020B0503030403020204" pitchFamily="34" charset="0"/>
                <a:cs typeface="Times New Roman" panose="02020603050405020304" pitchFamily="18" charset="0"/>
              </a:rPr>
              <a:t>Criação da COFOM: </a:t>
            </a:r>
            <a:r>
              <a:rPr lang="pt-BR" sz="1300" b="1" kern="100" dirty="0">
                <a:solidFill>
                  <a:srgbClr val="206894"/>
                </a:solidFill>
                <a:effectLst/>
                <a:latin typeface="Aptos" panose="020B0004020202020204" pitchFamily="34" charset="0"/>
                <a:ea typeface="Source Sans Pro" panose="020B0503030403020204" pitchFamily="34" charset="0"/>
                <a:cs typeface="Times New Roman" panose="02020603050405020304" pitchFamily="18" charset="0"/>
              </a:rPr>
              <a:t>Comissão de Fomento da Previdência Complementar</a:t>
            </a:r>
            <a:endParaRPr lang="pt-BR" sz="1300" dirty="0">
              <a:solidFill>
                <a:srgbClr val="1B567B"/>
              </a:solidFill>
              <a:latin typeface="Aptos" panose="020B0004020202020204" pitchFamily="34" charset="0"/>
              <a:ea typeface="Calibri" panose="020F0502020204030204" pitchFamily="34" charset="0"/>
              <a:cs typeface="Calibri" panose="020F0502020204030204" pitchFamily="34" charset="0"/>
            </a:endParaRPr>
          </a:p>
        </p:txBody>
      </p:sp>
      <p:sp>
        <p:nvSpPr>
          <p:cNvPr id="27" name="Retângulo: Cantos Arredondados 26">
            <a:extLst>
              <a:ext uri="{FF2B5EF4-FFF2-40B4-BE49-F238E27FC236}">
                <a16:creationId xmlns:a16="http://schemas.microsoft.com/office/drawing/2014/main" id="{CB11C44F-7FE2-1793-C724-64896EBD9DD6}"/>
              </a:ext>
            </a:extLst>
          </p:cNvPr>
          <p:cNvSpPr/>
          <p:nvPr/>
        </p:nvSpPr>
        <p:spPr>
          <a:xfrm>
            <a:off x="4866650" y="410291"/>
            <a:ext cx="2124002" cy="123363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5" name="Conector de Seta Reta 4">
            <a:extLst>
              <a:ext uri="{FF2B5EF4-FFF2-40B4-BE49-F238E27FC236}">
                <a16:creationId xmlns:a16="http://schemas.microsoft.com/office/drawing/2014/main" id="{06A4CCC6-4B2F-4B1D-EEA2-42CAC6C7D73F}"/>
              </a:ext>
            </a:extLst>
          </p:cNvPr>
          <p:cNvCxnSpPr>
            <a:cxnSpLocks/>
          </p:cNvCxnSpPr>
          <p:nvPr/>
        </p:nvCxnSpPr>
        <p:spPr>
          <a:xfrm>
            <a:off x="4012018" y="924243"/>
            <a:ext cx="6337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tângulo: Cantos Arredondados 7">
            <a:extLst>
              <a:ext uri="{FF2B5EF4-FFF2-40B4-BE49-F238E27FC236}">
                <a16:creationId xmlns:a16="http://schemas.microsoft.com/office/drawing/2014/main" id="{9459FB11-2A63-1181-846D-91EE8CF7DDEB}"/>
              </a:ext>
            </a:extLst>
          </p:cNvPr>
          <p:cNvSpPr/>
          <p:nvPr/>
        </p:nvSpPr>
        <p:spPr>
          <a:xfrm>
            <a:off x="4866649" y="1846870"/>
            <a:ext cx="2124003" cy="954106"/>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CaixaDeTexto 9">
            <a:extLst>
              <a:ext uri="{FF2B5EF4-FFF2-40B4-BE49-F238E27FC236}">
                <a16:creationId xmlns:a16="http://schemas.microsoft.com/office/drawing/2014/main" id="{5CBADD29-F4E3-F7CB-08F4-982849E1FD7E}"/>
              </a:ext>
            </a:extLst>
          </p:cNvPr>
          <p:cNvSpPr txBox="1"/>
          <p:nvPr/>
        </p:nvSpPr>
        <p:spPr>
          <a:xfrm>
            <a:off x="4984098" y="1846869"/>
            <a:ext cx="1859233" cy="954107"/>
          </a:xfrm>
          <a:prstGeom prst="rect">
            <a:avLst/>
          </a:prstGeom>
          <a:noFill/>
        </p:spPr>
        <p:txBody>
          <a:bodyPr wrap="square" rtlCol="0">
            <a:spAutoFit/>
          </a:bodyPr>
          <a:lstStyle/>
          <a:p>
            <a:r>
              <a:rPr lang="pt-BR" sz="1400" kern="100" dirty="0">
                <a:solidFill>
                  <a:srgbClr val="206894"/>
                </a:solidFill>
                <a:effectLst/>
                <a:latin typeface="Aptos" panose="020B0004020202020204" pitchFamily="34" charset="0"/>
                <a:ea typeface="Source Sans Pro" panose="020B0503030403020204" pitchFamily="34" charset="0"/>
                <a:cs typeface="Times New Roman" panose="02020603050405020304" pitchFamily="18" charset="0"/>
              </a:rPr>
              <a:t>Criação do instituto da </a:t>
            </a:r>
            <a:r>
              <a:rPr lang="pt-BR" sz="1400" kern="100" dirty="0">
                <a:solidFill>
                  <a:srgbClr val="FF0000"/>
                </a:solidFill>
                <a:effectLst/>
                <a:latin typeface="Aptos" panose="020B0004020202020204" pitchFamily="34" charset="0"/>
                <a:ea typeface="Source Sans Pro" panose="020B0503030403020204" pitchFamily="34" charset="0"/>
                <a:cs typeface="Times New Roman" panose="02020603050405020304" pitchFamily="18" charset="0"/>
              </a:rPr>
              <a:t>Inscrição Automática </a:t>
            </a:r>
            <a:r>
              <a:rPr lang="pt-BR" sz="1400" kern="100" dirty="0">
                <a:solidFill>
                  <a:srgbClr val="206894"/>
                </a:solidFill>
                <a:effectLst/>
                <a:latin typeface="Aptos" panose="020B0004020202020204" pitchFamily="34" charset="0"/>
                <a:ea typeface="Source Sans Pro" panose="020B0503030403020204" pitchFamily="34" charset="0"/>
                <a:cs typeface="Times New Roman" panose="02020603050405020304" pitchFamily="18" charset="0"/>
              </a:rPr>
              <a:t>(Res. CNPC nº60)</a:t>
            </a:r>
            <a:endParaRPr lang="pt-BR" dirty="0">
              <a:solidFill>
                <a:srgbClr val="1B567B"/>
              </a:solidFill>
              <a:latin typeface="Aptos" panose="020B0004020202020204" pitchFamily="34" charset="0"/>
              <a:ea typeface="Calibri" panose="020F0502020204030204" pitchFamily="34" charset="0"/>
              <a:cs typeface="Calibri" panose="020F0502020204030204" pitchFamily="34" charset="0"/>
            </a:endParaRPr>
          </a:p>
        </p:txBody>
      </p:sp>
      <p:sp>
        <p:nvSpPr>
          <p:cNvPr id="12" name="Retângulo: Cantos Arredondados 11">
            <a:extLst>
              <a:ext uri="{FF2B5EF4-FFF2-40B4-BE49-F238E27FC236}">
                <a16:creationId xmlns:a16="http://schemas.microsoft.com/office/drawing/2014/main" id="{84E9826B-0984-48A9-3AA5-EC7D6F74988C}"/>
              </a:ext>
            </a:extLst>
          </p:cNvPr>
          <p:cNvSpPr/>
          <p:nvPr/>
        </p:nvSpPr>
        <p:spPr>
          <a:xfrm>
            <a:off x="4866649" y="3003923"/>
            <a:ext cx="2094132" cy="1041958"/>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A32655F9-E7F4-EF5C-DEE6-89AD0173D9F0}"/>
              </a:ext>
            </a:extLst>
          </p:cNvPr>
          <p:cNvSpPr txBox="1"/>
          <p:nvPr/>
        </p:nvSpPr>
        <p:spPr>
          <a:xfrm>
            <a:off x="4950180" y="3207357"/>
            <a:ext cx="1859233" cy="523220"/>
          </a:xfrm>
          <a:prstGeom prst="rect">
            <a:avLst/>
          </a:prstGeom>
          <a:noFill/>
        </p:spPr>
        <p:txBody>
          <a:bodyPr wrap="square" rtlCol="0">
            <a:spAutoFit/>
          </a:bodyPr>
          <a:lstStyle/>
          <a:p>
            <a:r>
              <a:rPr lang="pt-BR" sz="1400" kern="100" dirty="0">
                <a:solidFill>
                  <a:srgbClr val="206894"/>
                </a:solidFill>
                <a:effectLst/>
                <a:latin typeface="Aptos" panose="020B0004020202020204" pitchFamily="34" charset="0"/>
                <a:ea typeface="Source Sans Pro" panose="020B0503030403020204" pitchFamily="34" charset="0"/>
                <a:cs typeface="Times New Roman" panose="02020603050405020304" pitchFamily="18" charset="0"/>
              </a:rPr>
              <a:t>Resolução CNPC nº 62/2024: PGA</a:t>
            </a:r>
            <a:endParaRPr lang="pt-BR" dirty="0">
              <a:solidFill>
                <a:srgbClr val="1B567B"/>
              </a:solidFill>
              <a:latin typeface="Aptos" panose="020B0004020202020204" pitchFamily="34" charset="0"/>
              <a:ea typeface="Calibri" panose="020F0502020204030204" pitchFamily="34" charset="0"/>
              <a:cs typeface="Calibri" panose="020F0502020204030204" pitchFamily="34" charset="0"/>
            </a:endParaRPr>
          </a:p>
        </p:txBody>
      </p:sp>
      <p:sp>
        <p:nvSpPr>
          <p:cNvPr id="19" name="CaixaDeTexto 18">
            <a:extLst>
              <a:ext uri="{FF2B5EF4-FFF2-40B4-BE49-F238E27FC236}">
                <a16:creationId xmlns:a16="http://schemas.microsoft.com/office/drawing/2014/main" id="{3B00D223-7FFD-BFCC-D04E-98EAD6F739CD}"/>
              </a:ext>
            </a:extLst>
          </p:cNvPr>
          <p:cNvSpPr txBox="1"/>
          <p:nvPr/>
        </p:nvSpPr>
        <p:spPr>
          <a:xfrm>
            <a:off x="7074182" y="836008"/>
            <a:ext cx="1885266" cy="523220"/>
          </a:xfrm>
          <a:prstGeom prst="rect">
            <a:avLst/>
          </a:prstGeom>
          <a:noFill/>
        </p:spPr>
        <p:txBody>
          <a:bodyPr wrap="square">
            <a:spAutoFit/>
          </a:bodyPr>
          <a:lstStyle/>
          <a:p>
            <a:pPr marL="285750" indent="-285750">
              <a:buFont typeface="Symbol" panose="05050102010706020507" pitchFamily="18" charset="2"/>
              <a:buChar char="Þ"/>
            </a:pPr>
            <a:r>
              <a:rPr lang="pt-BR"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Resolução Previc nº 23, art. 381.</a:t>
            </a:r>
          </a:p>
        </p:txBody>
      </p:sp>
      <p:cxnSp>
        <p:nvCxnSpPr>
          <p:cNvPr id="20" name="Conector de Seta Reta 19">
            <a:extLst>
              <a:ext uri="{FF2B5EF4-FFF2-40B4-BE49-F238E27FC236}">
                <a16:creationId xmlns:a16="http://schemas.microsoft.com/office/drawing/2014/main" id="{E970A238-7AFF-6F0C-4522-13146405A01E}"/>
              </a:ext>
            </a:extLst>
          </p:cNvPr>
          <p:cNvCxnSpPr>
            <a:cxnSpLocks/>
          </p:cNvCxnSpPr>
          <p:nvPr/>
        </p:nvCxnSpPr>
        <p:spPr>
          <a:xfrm>
            <a:off x="4009899" y="2396522"/>
            <a:ext cx="6337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ector de Seta Reta 20">
            <a:extLst>
              <a:ext uri="{FF2B5EF4-FFF2-40B4-BE49-F238E27FC236}">
                <a16:creationId xmlns:a16="http://schemas.microsoft.com/office/drawing/2014/main" id="{7F0BA861-2983-79F5-EA23-63D8F337CEB9}"/>
              </a:ext>
            </a:extLst>
          </p:cNvPr>
          <p:cNvCxnSpPr>
            <a:cxnSpLocks/>
          </p:cNvCxnSpPr>
          <p:nvPr/>
        </p:nvCxnSpPr>
        <p:spPr>
          <a:xfrm>
            <a:off x="4012018" y="3468967"/>
            <a:ext cx="6337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 name="Conector reto 2">
            <a:extLst>
              <a:ext uri="{FF2B5EF4-FFF2-40B4-BE49-F238E27FC236}">
                <a16:creationId xmlns:a16="http://schemas.microsoft.com/office/drawing/2014/main" id="{81F269D9-18C6-DC75-146F-40A695CC9A0B}"/>
              </a:ext>
            </a:extLst>
          </p:cNvPr>
          <p:cNvCxnSpPr/>
          <p:nvPr/>
        </p:nvCxnSpPr>
        <p:spPr>
          <a:xfrm>
            <a:off x="372533" y="654449"/>
            <a:ext cx="3443111"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ítulo 4">
            <a:extLst>
              <a:ext uri="{FF2B5EF4-FFF2-40B4-BE49-F238E27FC236}">
                <a16:creationId xmlns:a16="http://schemas.microsoft.com/office/drawing/2014/main" id="{60F50E63-698D-4ABA-8E1A-623705D91DD4}"/>
              </a:ext>
            </a:extLst>
          </p:cNvPr>
          <p:cNvSpPr txBox="1">
            <a:spLocks/>
          </p:cNvSpPr>
          <p:nvPr/>
        </p:nvSpPr>
        <p:spPr>
          <a:xfrm>
            <a:off x="-283656" y="44433"/>
            <a:ext cx="8666018" cy="574964"/>
          </a:xfrm>
          <a:prstGeom prst="rect">
            <a:avLst/>
          </a:prstGeom>
          <a:noFill/>
          <a:ln>
            <a:noFill/>
          </a:ln>
        </p:spPr>
        <p:txBody>
          <a:bodyPr spcFirstLastPara="1" wrap="square" lIns="91425" tIns="91425" rIns="91425" bIns="91425" anchor="b"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pt-BR" sz="2400" b="1" dirty="0">
                <a:solidFill>
                  <a:srgbClr val="1B567B"/>
                </a:solidFill>
                <a:latin typeface="Aptos" panose="020B0004020202020204" pitchFamily="34" charset="0"/>
                <a:ea typeface="Calibri" panose="020F0502020204030204" pitchFamily="34" charset="0"/>
                <a:cs typeface="Calibri" panose="020F0502020204030204" pitchFamily="34" charset="0"/>
              </a:rPr>
              <a:t>      1.2 Ações realizadas (2023-2024)</a:t>
            </a:r>
          </a:p>
        </p:txBody>
      </p:sp>
      <p:pic>
        <p:nvPicPr>
          <p:cNvPr id="7" name="Imagem 6" descr="Texto&#10;&#10;O conteúdo gerado por IA pode estar incorreto.">
            <a:extLst>
              <a:ext uri="{FF2B5EF4-FFF2-40B4-BE49-F238E27FC236}">
                <a16:creationId xmlns:a16="http://schemas.microsoft.com/office/drawing/2014/main" id="{7E8A3AEC-7679-48D8-F900-6862C94B22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398" y="3567309"/>
            <a:ext cx="2078988" cy="910518"/>
          </a:xfrm>
          <a:prstGeom prst="rect">
            <a:avLst/>
          </a:prstGeom>
          <a:noFill/>
          <a:ln>
            <a:noFill/>
          </a:ln>
        </p:spPr>
      </p:pic>
      <p:sp>
        <p:nvSpPr>
          <p:cNvPr id="13" name="CaixaDeTexto 12">
            <a:extLst>
              <a:ext uri="{FF2B5EF4-FFF2-40B4-BE49-F238E27FC236}">
                <a16:creationId xmlns:a16="http://schemas.microsoft.com/office/drawing/2014/main" id="{67EFCE43-AFB5-5DE0-4CEA-7219A071746D}"/>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tx1"/>
                </a:solidFill>
                <a:latin typeface="Aptos" panose="020B0004020202020204" pitchFamily="34" charset="0"/>
              </a:rPr>
              <a:t>12</a:t>
            </a:r>
          </a:p>
        </p:txBody>
      </p:sp>
      <p:pic>
        <p:nvPicPr>
          <p:cNvPr id="14" name="Imagem 13" descr="Logotipo&#10;&#10;Descrição gerada automaticamente">
            <a:extLst>
              <a:ext uri="{FF2B5EF4-FFF2-40B4-BE49-F238E27FC236}">
                <a16:creationId xmlns:a16="http://schemas.microsoft.com/office/drawing/2014/main" id="{A483CEE3-7F18-DF86-9770-23A4ACE771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549" y="3673127"/>
            <a:ext cx="644083" cy="698882"/>
          </a:xfrm>
          <a:prstGeom prst="rect">
            <a:avLst/>
          </a:prstGeom>
        </p:spPr>
      </p:pic>
    </p:spTree>
    <p:extLst>
      <p:ext uri="{BB962C8B-B14F-4D97-AF65-F5344CB8AC3E}">
        <p14:creationId xmlns:p14="http://schemas.microsoft.com/office/powerpoint/2010/main" val="415289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FC9D5139-5056-F390-50AD-769EC5C31AC1}"/>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42964E2D-DAB8-F323-6ED5-1C53816CC4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8714" y="267961"/>
            <a:ext cx="904560" cy="982000"/>
          </a:xfrm>
          <a:prstGeom prst="rect">
            <a:avLst/>
          </a:prstGeom>
        </p:spPr>
      </p:pic>
      <p:pic>
        <p:nvPicPr>
          <p:cNvPr id="2" name="Imagem 1">
            <a:extLst>
              <a:ext uri="{FF2B5EF4-FFF2-40B4-BE49-F238E27FC236}">
                <a16:creationId xmlns:a16="http://schemas.microsoft.com/office/drawing/2014/main" id="{FCF0230D-5AE6-6929-6723-5F623852A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61" y="4538772"/>
            <a:ext cx="573250" cy="622326"/>
          </a:xfrm>
          <a:prstGeom prst="rect">
            <a:avLst/>
          </a:prstGeom>
        </p:spPr>
      </p:pic>
      <p:sp>
        <p:nvSpPr>
          <p:cNvPr id="9" name="CaixaDeTexto 8">
            <a:extLst>
              <a:ext uri="{FF2B5EF4-FFF2-40B4-BE49-F238E27FC236}">
                <a16:creationId xmlns:a16="http://schemas.microsoft.com/office/drawing/2014/main" id="{60DD4970-61FD-627E-7B4E-91BFBCDFF335}"/>
              </a:ext>
            </a:extLst>
          </p:cNvPr>
          <p:cNvSpPr txBox="1"/>
          <p:nvPr/>
        </p:nvSpPr>
        <p:spPr>
          <a:xfrm>
            <a:off x="8802589" y="4726824"/>
            <a:ext cx="601980" cy="246221"/>
          </a:xfrm>
          <a:prstGeom prst="rect">
            <a:avLst/>
          </a:prstGeom>
          <a:noFill/>
        </p:spPr>
        <p:txBody>
          <a:bodyPr wrap="square" rtlCol="0">
            <a:spAutoFit/>
          </a:bodyPr>
          <a:lstStyle/>
          <a:p>
            <a:r>
              <a:rPr lang="pt-BR" sz="1000" dirty="0">
                <a:solidFill>
                  <a:schemeClr val="bg1"/>
                </a:solidFill>
                <a:latin typeface="Calibri" panose="020F0502020204030204" pitchFamily="34" charset="0"/>
                <a:ea typeface="Calibri" panose="020F0502020204030204" pitchFamily="34" charset="0"/>
                <a:cs typeface="Calibri" panose="020F0502020204030204" pitchFamily="34" charset="0"/>
              </a:rPr>
              <a:t>7</a:t>
            </a:r>
          </a:p>
        </p:txBody>
      </p:sp>
      <p:sp>
        <p:nvSpPr>
          <p:cNvPr id="6" name="CaixaDeTexto 5">
            <a:extLst>
              <a:ext uri="{FF2B5EF4-FFF2-40B4-BE49-F238E27FC236}">
                <a16:creationId xmlns:a16="http://schemas.microsoft.com/office/drawing/2014/main" id="{634DFC00-412E-4FB9-A412-51B8061A5FCA}"/>
              </a:ext>
            </a:extLst>
          </p:cNvPr>
          <p:cNvSpPr txBox="1"/>
          <p:nvPr/>
        </p:nvSpPr>
        <p:spPr>
          <a:xfrm>
            <a:off x="230980" y="688565"/>
            <a:ext cx="3904445" cy="2246769"/>
          </a:xfrm>
          <a:prstGeom prst="rect">
            <a:avLst/>
          </a:prstGeom>
          <a:noFill/>
        </p:spPr>
        <p:txBody>
          <a:bodyPr wrap="square" rtlCol="0">
            <a:spAutoFit/>
          </a:bodyPr>
          <a:lstStyle/>
          <a:p>
            <a:r>
              <a:rPr lang="pt-BR" sz="2800" dirty="0">
                <a:solidFill>
                  <a:srgbClr val="1B567B"/>
                </a:solidFill>
                <a:latin typeface="Aptos" panose="020B0004020202020204" pitchFamily="34" charset="0"/>
                <a:ea typeface="Calibri" panose="020F0502020204030204" pitchFamily="34" charset="0"/>
                <a:cs typeface="Calibri" panose="020F0502020204030204" pitchFamily="34" charset="0"/>
              </a:rPr>
              <a:t>4. Rever o regime sancionador (Decreto nº 4942/2003)</a:t>
            </a:r>
          </a:p>
          <a:p>
            <a:endParaRPr lang="pt-BR" sz="2800" dirty="0">
              <a:solidFill>
                <a:srgbClr val="1B567B"/>
              </a:solidFill>
              <a:latin typeface="Aptos" panose="020B0004020202020204" pitchFamily="34" charset="0"/>
              <a:ea typeface="Calibri" panose="020F0502020204030204" pitchFamily="34" charset="0"/>
              <a:cs typeface="Calibri" panose="020F0502020204030204" pitchFamily="34" charset="0"/>
            </a:endParaRPr>
          </a:p>
          <a:p>
            <a:endParaRPr lang="pt-BR" sz="2800" dirty="0">
              <a:solidFill>
                <a:srgbClr val="1B567B"/>
              </a:solidFill>
              <a:latin typeface="Aptos" panose="020B0004020202020204" pitchFamily="34" charset="0"/>
              <a:ea typeface="Calibri" panose="020F0502020204030204" pitchFamily="34" charset="0"/>
              <a:cs typeface="Calibri" panose="020F0502020204030204" pitchFamily="34" charset="0"/>
            </a:endParaRPr>
          </a:p>
        </p:txBody>
      </p:sp>
      <p:sp>
        <p:nvSpPr>
          <p:cNvPr id="8" name="Retângulo: Cantos Arredondados 7">
            <a:extLst>
              <a:ext uri="{FF2B5EF4-FFF2-40B4-BE49-F238E27FC236}">
                <a16:creationId xmlns:a16="http://schemas.microsoft.com/office/drawing/2014/main" id="{447C0E01-CE97-07F6-4F85-0C8D79BE6D2B}"/>
              </a:ext>
            </a:extLst>
          </p:cNvPr>
          <p:cNvSpPr/>
          <p:nvPr/>
        </p:nvSpPr>
        <p:spPr>
          <a:xfrm>
            <a:off x="4749379" y="347633"/>
            <a:ext cx="2485603" cy="789493"/>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CaixaDeTexto 9">
            <a:extLst>
              <a:ext uri="{FF2B5EF4-FFF2-40B4-BE49-F238E27FC236}">
                <a16:creationId xmlns:a16="http://schemas.microsoft.com/office/drawing/2014/main" id="{D1F99624-2A82-7D3A-2468-0BB305B0EC7B}"/>
              </a:ext>
            </a:extLst>
          </p:cNvPr>
          <p:cNvSpPr txBox="1"/>
          <p:nvPr/>
        </p:nvSpPr>
        <p:spPr>
          <a:xfrm>
            <a:off x="4859067" y="431334"/>
            <a:ext cx="2368606" cy="646331"/>
          </a:xfrm>
          <a:prstGeom prst="rect">
            <a:avLst/>
          </a:prstGeom>
          <a:noFill/>
        </p:spPr>
        <p:txBody>
          <a:bodyPr wrap="square" rtlCol="0">
            <a:spAutoFit/>
          </a:bodyPr>
          <a:lstStyle/>
          <a:p>
            <a:r>
              <a:rPr lang="pt-BR" sz="1800"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Produção de minuta da Previc</a:t>
            </a:r>
            <a:endParaRPr lang="pt-BR" sz="1800" dirty="0">
              <a:solidFill>
                <a:srgbClr val="1B567B"/>
              </a:solidFill>
              <a:latin typeface="Aptos" panose="020B0004020202020204" pitchFamily="34" charset="0"/>
              <a:ea typeface="Calibri" panose="020F0502020204030204" pitchFamily="34" charset="0"/>
              <a:cs typeface="Calibri" panose="020F0502020204030204" pitchFamily="34" charset="0"/>
            </a:endParaRPr>
          </a:p>
        </p:txBody>
      </p:sp>
      <p:cxnSp>
        <p:nvCxnSpPr>
          <p:cNvPr id="7" name="Conector de Seta Reta 6">
            <a:extLst>
              <a:ext uri="{FF2B5EF4-FFF2-40B4-BE49-F238E27FC236}">
                <a16:creationId xmlns:a16="http://schemas.microsoft.com/office/drawing/2014/main" id="{CB8895AA-8905-473E-E812-32B2949696B0}"/>
              </a:ext>
            </a:extLst>
          </p:cNvPr>
          <p:cNvCxnSpPr>
            <a:cxnSpLocks/>
          </p:cNvCxnSpPr>
          <p:nvPr/>
        </p:nvCxnSpPr>
        <p:spPr>
          <a:xfrm>
            <a:off x="3997841" y="754122"/>
            <a:ext cx="6337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tângulo: Cantos Arredondados 13">
            <a:extLst>
              <a:ext uri="{FF2B5EF4-FFF2-40B4-BE49-F238E27FC236}">
                <a16:creationId xmlns:a16="http://schemas.microsoft.com/office/drawing/2014/main" id="{5AE28474-A45E-D763-A954-91374E579B57}"/>
              </a:ext>
            </a:extLst>
          </p:cNvPr>
          <p:cNvSpPr/>
          <p:nvPr/>
        </p:nvSpPr>
        <p:spPr>
          <a:xfrm>
            <a:off x="4724333" y="1498687"/>
            <a:ext cx="2502300" cy="994909"/>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5" name="Conector de Seta Reta 14">
            <a:extLst>
              <a:ext uri="{FF2B5EF4-FFF2-40B4-BE49-F238E27FC236}">
                <a16:creationId xmlns:a16="http://schemas.microsoft.com/office/drawing/2014/main" id="{70FA58E2-6D26-FC32-F695-784C04E3B317}"/>
              </a:ext>
            </a:extLst>
          </p:cNvPr>
          <p:cNvCxnSpPr>
            <a:cxnSpLocks/>
          </p:cNvCxnSpPr>
          <p:nvPr/>
        </p:nvCxnSpPr>
        <p:spPr>
          <a:xfrm>
            <a:off x="3969486" y="1975081"/>
            <a:ext cx="6337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CaixaDeTexto 16">
            <a:extLst>
              <a:ext uri="{FF2B5EF4-FFF2-40B4-BE49-F238E27FC236}">
                <a16:creationId xmlns:a16="http://schemas.microsoft.com/office/drawing/2014/main" id="{AACF6C30-D790-F783-F534-9962A610BB79}"/>
              </a:ext>
            </a:extLst>
          </p:cNvPr>
          <p:cNvSpPr txBox="1"/>
          <p:nvPr/>
        </p:nvSpPr>
        <p:spPr>
          <a:xfrm>
            <a:off x="4807877" y="1540986"/>
            <a:ext cx="2368606" cy="923330"/>
          </a:xfrm>
          <a:prstGeom prst="rect">
            <a:avLst/>
          </a:prstGeom>
          <a:noFill/>
        </p:spPr>
        <p:txBody>
          <a:bodyPr wrap="square" rtlCol="0">
            <a:spAutoFit/>
          </a:bodyPr>
          <a:lstStyle/>
          <a:p>
            <a:r>
              <a:rPr lang="pt-BR" sz="1800"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Negociações e acordos com MPS e Casa Civil</a:t>
            </a:r>
            <a:endParaRPr lang="pt-BR" sz="1800" dirty="0">
              <a:solidFill>
                <a:srgbClr val="1B567B"/>
              </a:solidFill>
              <a:latin typeface="Aptos" panose="020B0004020202020204" pitchFamily="34" charset="0"/>
              <a:ea typeface="Calibri" panose="020F0502020204030204" pitchFamily="34" charset="0"/>
              <a:cs typeface="Calibri" panose="020F0502020204030204" pitchFamily="34" charset="0"/>
            </a:endParaRPr>
          </a:p>
        </p:txBody>
      </p:sp>
      <p:sp>
        <p:nvSpPr>
          <p:cNvPr id="18" name="Retângulo: Cantos Arredondados 17">
            <a:extLst>
              <a:ext uri="{FF2B5EF4-FFF2-40B4-BE49-F238E27FC236}">
                <a16:creationId xmlns:a16="http://schemas.microsoft.com/office/drawing/2014/main" id="{9477D903-6703-8159-251D-397F7E1D997E}"/>
              </a:ext>
            </a:extLst>
          </p:cNvPr>
          <p:cNvSpPr/>
          <p:nvPr/>
        </p:nvSpPr>
        <p:spPr>
          <a:xfrm>
            <a:off x="4724333" y="2855158"/>
            <a:ext cx="2502300" cy="994909"/>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9" name="Conector de Seta Reta 18">
            <a:extLst>
              <a:ext uri="{FF2B5EF4-FFF2-40B4-BE49-F238E27FC236}">
                <a16:creationId xmlns:a16="http://schemas.microsoft.com/office/drawing/2014/main" id="{D9CE130D-E5FF-BBC7-A8C4-BFD474FB2826}"/>
              </a:ext>
            </a:extLst>
          </p:cNvPr>
          <p:cNvCxnSpPr>
            <a:cxnSpLocks/>
          </p:cNvCxnSpPr>
          <p:nvPr/>
        </p:nvCxnSpPr>
        <p:spPr>
          <a:xfrm>
            <a:off x="4006015" y="3331550"/>
            <a:ext cx="6337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CaixaDeTexto 19">
            <a:extLst>
              <a:ext uri="{FF2B5EF4-FFF2-40B4-BE49-F238E27FC236}">
                <a16:creationId xmlns:a16="http://schemas.microsoft.com/office/drawing/2014/main" id="{28FD87C9-DA21-7F28-913A-734ADD638F06}"/>
              </a:ext>
            </a:extLst>
          </p:cNvPr>
          <p:cNvSpPr txBox="1"/>
          <p:nvPr/>
        </p:nvSpPr>
        <p:spPr>
          <a:xfrm>
            <a:off x="4691397" y="3029446"/>
            <a:ext cx="2485086" cy="646331"/>
          </a:xfrm>
          <a:prstGeom prst="rect">
            <a:avLst/>
          </a:prstGeom>
          <a:noFill/>
        </p:spPr>
        <p:txBody>
          <a:bodyPr wrap="square" rtlCol="0">
            <a:spAutoFit/>
          </a:bodyPr>
          <a:lstStyle/>
          <a:p>
            <a:r>
              <a:rPr lang="pt-BR" sz="1800"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Pronto para assinatura e publicação</a:t>
            </a:r>
            <a:endParaRPr lang="pt-BR" sz="1800" dirty="0">
              <a:solidFill>
                <a:srgbClr val="1B567B"/>
              </a:solidFill>
              <a:latin typeface="Aptos" panose="020B0004020202020204" pitchFamily="34" charset="0"/>
              <a:ea typeface="Calibri" panose="020F0502020204030204" pitchFamily="34" charset="0"/>
              <a:cs typeface="Calibri" panose="020F0502020204030204" pitchFamily="34" charset="0"/>
            </a:endParaRPr>
          </a:p>
        </p:txBody>
      </p:sp>
      <p:sp>
        <p:nvSpPr>
          <p:cNvPr id="21" name="CaixaDeTexto 20">
            <a:extLst>
              <a:ext uri="{FF2B5EF4-FFF2-40B4-BE49-F238E27FC236}">
                <a16:creationId xmlns:a16="http://schemas.microsoft.com/office/drawing/2014/main" id="{AC0E06D0-179D-CF6C-FD39-CB88C71A49E5}"/>
              </a:ext>
            </a:extLst>
          </p:cNvPr>
          <p:cNvSpPr txBox="1"/>
          <p:nvPr/>
        </p:nvSpPr>
        <p:spPr>
          <a:xfrm>
            <a:off x="7259569" y="2937112"/>
            <a:ext cx="1948387" cy="830997"/>
          </a:xfrm>
          <a:prstGeom prst="rect">
            <a:avLst/>
          </a:prstGeom>
          <a:noFill/>
        </p:spPr>
        <p:txBody>
          <a:bodyPr wrap="square" rtlCol="0">
            <a:spAutoFit/>
          </a:bodyPr>
          <a:lstStyle/>
          <a:p>
            <a:pPr marL="285750" indent="-285750">
              <a:buFont typeface="Symbol" panose="05050102010706020507" pitchFamily="18" charset="2"/>
              <a:buChar char="Þ"/>
            </a:pPr>
            <a:r>
              <a:rPr lang="pt-BR" sz="1200"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Minuta enviada em </a:t>
            </a:r>
            <a:r>
              <a:rPr lang="pt-BR" sz="1200" kern="100" dirty="0" err="1">
                <a:solidFill>
                  <a:srgbClr val="206894"/>
                </a:solidFill>
                <a:latin typeface="Aptos" panose="020B0004020202020204" pitchFamily="34" charset="0"/>
                <a:ea typeface="Source Sans Pro" panose="020B0503030403020204" pitchFamily="34" charset="0"/>
                <a:cs typeface="Times New Roman" panose="02020603050405020304" pitchFamily="18" charset="0"/>
              </a:rPr>
              <a:t>ago</a:t>
            </a:r>
            <a:r>
              <a:rPr lang="pt-BR" sz="1200"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/2024;</a:t>
            </a:r>
          </a:p>
          <a:p>
            <a:pPr marL="285750" indent="-285750">
              <a:buFont typeface="Symbol" panose="05050102010706020507" pitchFamily="18" charset="2"/>
              <a:buChar char="Þ"/>
            </a:pPr>
            <a:r>
              <a:rPr lang="pt-BR" sz="1200" kern="100" dirty="0">
                <a:solidFill>
                  <a:srgbClr val="FF0000"/>
                </a:solidFill>
                <a:latin typeface="Aptos" panose="020B0004020202020204" pitchFamily="34" charset="0"/>
                <a:ea typeface="Source Sans Pro" panose="020B0503030403020204" pitchFamily="34" charset="0"/>
                <a:cs typeface="Times New Roman" panose="02020603050405020304" pitchFamily="18" charset="0"/>
              </a:rPr>
              <a:t>Texto já validado na SAJ/CC em </a:t>
            </a:r>
            <a:r>
              <a:rPr lang="pt-BR" sz="1200" kern="100" dirty="0" err="1">
                <a:solidFill>
                  <a:srgbClr val="FF0000"/>
                </a:solidFill>
                <a:latin typeface="Aptos" panose="020B0004020202020204" pitchFamily="34" charset="0"/>
                <a:ea typeface="Source Sans Pro" panose="020B0503030403020204" pitchFamily="34" charset="0"/>
                <a:cs typeface="Times New Roman" panose="02020603050405020304" pitchFamily="18" charset="0"/>
              </a:rPr>
              <a:t>jan</a:t>
            </a:r>
            <a:r>
              <a:rPr lang="pt-BR" sz="1200" kern="100" dirty="0">
                <a:solidFill>
                  <a:srgbClr val="FF0000"/>
                </a:solidFill>
                <a:latin typeface="Aptos" panose="020B0004020202020204" pitchFamily="34" charset="0"/>
                <a:ea typeface="Source Sans Pro" panose="020B0503030403020204" pitchFamily="34" charset="0"/>
                <a:cs typeface="Times New Roman" panose="02020603050405020304" pitchFamily="18" charset="0"/>
              </a:rPr>
              <a:t>/2025</a:t>
            </a:r>
            <a:r>
              <a:rPr lang="pt-BR" sz="1200"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a:t>
            </a:r>
          </a:p>
        </p:txBody>
      </p:sp>
      <p:pic>
        <p:nvPicPr>
          <p:cNvPr id="11" name="Imagem 10" descr="Texto, Carta&#10;&#10;O conteúdo gerado por IA pode estar incorreto.">
            <a:extLst>
              <a:ext uri="{FF2B5EF4-FFF2-40B4-BE49-F238E27FC236}">
                <a16:creationId xmlns:a16="http://schemas.microsoft.com/office/drawing/2014/main" id="{3C929868-5A7A-7B57-36D0-B5F590D435B5}"/>
              </a:ext>
            </a:extLst>
          </p:cNvPr>
          <p:cNvPicPr>
            <a:picLocks noChangeAspect="1"/>
          </p:cNvPicPr>
          <p:nvPr/>
        </p:nvPicPr>
        <p:blipFill>
          <a:blip r:embed="rId4"/>
          <a:stretch>
            <a:fillRect/>
          </a:stretch>
        </p:blipFill>
        <p:spPr>
          <a:xfrm>
            <a:off x="648962" y="2209111"/>
            <a:ext cx="1440327" cy="1946800"/>
          </a:xfrm>
          <a:prstGeom prst="rect">
            <a:avLst/>
          </a:prstGeom>
        </p:spPr>
      </p:pic>
      <p:pic>
        <p:nvPicPr>
          <p:cNvPr id="13" name="Imagem 12" descr="Texto, Carta&#10;&#10;O conteúdo gerado por IA pode estar incorreto.">
            <a:extLst>
              <a:ext uri="{FF2B5EF4-FFF2-40B4-BE49-F238E27FC236}">
                <a16:creationId xmlns:a16="http://schemas.microsoft.com/office/drawing/2014/main" id="{B32A38A1-FFFB-45F8-00DF-4DE5FF960B1C}"/>
              </a:ext>
            </a:extLst>
          </p:cNvPr>
          <p:cNvPicPr>
            <a:picLocks noChangeAspect="1"/>
          </p:cNvPicPr>
          <p:nvPr/>
        </p:nvPicPr>
        <p:blipFill>
          <a:blip r:embed="rId5"/>
          <a:stretch>
            <a:fillRect/>
          </a:stretch>
        </p:blipFill>
        <p:spPr>
          <a:xfrm>
            <a:off x="2556425" y="2205773"/>
            <a:ext cx="1381856" cy="1950138"/>
          </a:xfrm>
          <a:prstGeom prst="rect">
            <a:avLst/>
          </a:prstGeom>
        </p:spPr>
      </p:pic>
      <p:sp>
        <p:nvSpPr>
          <p:cNvPr id="16" name="CaixaDeTexto 15">
            <a:extLst>
              <a:ext uri="{FF2B5EF4-FFF2-40B4-BE49-F238E27FC236}">
                <a16:creationId xmlns:a16="http://schemas.microsoft.com/office/drawing/2014/main" id="{C32C1613-57C2-0384-7DA6-F0DBF27A2866}"/>
              </a:ext>
            </a:extLst>
          </p:cNvPr>
          <p:cNvSpPr txBox="1"/>
          <p:nvPr/>
        </p:nvSpPr>
        <p:spPr>
          <a:xfrm>
            <a:off x="574223" y="4221850"/>
            <a:ext cx="3804355" cy="276999"/>
          </a:xfrm>
          <a:prstGeom prst="rect">
            <a:avLst/>
          </a:prstGeom>
          <a:noFill/>
        </p:spPr>
        <p:txBody>
          <a:bodyPr wrap="square" rtlCol="0">
            <a:spAutoFit/>
          </a:bodyPr>
          <a:lstStyle/>
          <a:p>
            <a:r>
              <a:rPr lang="pt-BR" sz="1200" b="1" i="1" dirty="0">
                <a:latin typeface="Aptos" panose="020B0004020202020204" pitchFamily="34" charset="0"/>
                <a:ea typeface="Calibri" panose="020F0502020204030204" pitchFamily="34" charset="0"/>
                <a:cs typeface="Calibri" panose="020F0502020204030204" pitchFamily="34" charset="0"/>
              </a:rPr>
              <a:t>Ofício ao PR/22abr                     Manifesto à CC/03/</a:t>
            </a:r>
            <a:r>
              <a:rPr lang="pt-BR" sz="1200" b="1" i="1" dirty="0" err="1">
                <a:latin typeface="Aptos" panose="020B0004020202020204" pitchFamily="34" charset="0"/>
                <a:ea typeface="Calibri" panose="020F0502020204030204" pitchFamily="34" charset="0"/>
                <a:cs typeface="Calibri" panose="020F0502020204030204" pitchFamily="34" charset="0"/>
              </a:rPr>
              <a:t>abr</a:t>
            </a:r>
            <a:endParaRPr lang="pt-BR" sz="1200" b="1" i="1" dirty="0">
              <a:latin typeface="Aptos" panose="020B0004020202020204" pitchFamily="34" charset="0"/>
              <a:ea typeface="Calibri" panose="020F0502020204030204" pitchFamily="34" charset="0"/>
              <a:cs typeface="Calibri" panose="020F0502020204030204" pitchFamily="34" charset="0"/>
            </a:endParaRPr>
          </a:p>
        </p:txBody>
      </p:sp>
      <p:sp>
        <p:nvSpPr>
          <p:cNvPr id="3" name="Título 4">
            <a:extLst>
              <a:ext uri="{FF2B5EF4-FFF2-40B4-BE49-F238E27FC236}">
                <a16:creationId xmlns:a16="http://schemas.microsoft.com/office/drawing/2014/main" id="{203FDDF7-3A24-FA42-BE9A-D5ED539F6AF8}"/>
              </a:ext>
            </a:extLst>
          </p:cNvPr>
          <p:cNvSpPr txBox="1">
            <a:spLocks/>
          </p:cNvSpPr>
          <p:nvPr/>
        </p:nvSpPr>
        <p:spPr>
          <a:xfrm>
            <a:off x="-283656" y="44433"/>
            <a:ext cx="8666018" cy="574964"/>
          </a:xfrm>
          <a:prstGeom prst="rect">
            <a:avLst/>
          </a:prstGeom>
          <a:noFill/>
          <a:ln>
            <a:noFill/>
          </a:ln>
        </p:spPr>
        <p:txBody>
          <a:bodyPr spcFirstLastPara="1" wrap="square" lIns="91425" tIns="91425" rIns="91425" bIns="91425" anchor="b"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pt-BR" sz="2400" b="1" dirty="0">
                <a:solidFill>
                  <a:srgbClr val="1B567B"/>
                </a:solidFill>
                <a:latin typeface="Aptos" panose="020B0004020202020204" pitchFamily="34" charset="0"/>
                <a:ea typeface="Calibri" panose="020F0502020204030204" pitchFamily="34" charset="0"/>
                <a:cs typeface="Calibri" panose="020F0502020204030204" pitchFamily="34" charset="0"/>
              </a:rPr>
              <a:t>      1.2 Ações realizadas (2023-2024)</a:t>
            </a:r>
          </a:p>
        </p:txBody>
      </p:sp>
      <p:cxnSp>
        <p:nvCxnSpPr>
          <p:cNvPr id="12" name="Conector reto 11">
            <a:extLst>
              <a:ext uri="{FF2B5EF4-FFF2-40B4-BE49-F238E27FC236}">
                <a16:creationId xmlns:a16="http://schemas.microsoft.com/office/drawing/2014/main" id="{557AD954-384A-2D61-B84F-0D9E1E762B0C}"/>
              </a:ext>
            </a:extLst>
          </p:cNvPr>
          <p:cNvCxnSpPr/>
          <p:nvPr/>
        </p:nvCxnSpPr>
        <p:spPr>
          <a:xfrm>
            <a:off x="372533" y="552848"/>
            <a:ext cx="3443111"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m 4" descr="Texto&#10;&#10;O conteúdo gerado por IA pode estar incorreto.">
            <a:extLst>
              <a:ext uri="{FF2B5EF4-FFF2-40B4-BE49-F238E27FC236}">
                <a16:creationId xmlns:a16="http://schemas.microsoft.com/office/drawing/2014/main" id="{1C78EF0A-1A23-3B21-90D7-70C4BB57EA6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46582" y="59619"/>
            <a:ext cx="1897418" cy="830997"/>
          </a:xfrm>
          <a:prstGeom prst="rect">
            <a:avLst/>
          </a:prstGeom>
          <a:noFill/>
          <a:ln>
            <a:noFill/>
          </a:ln>
        </p:spPr>
      </p:pic>
      <p:sp>
        <p:nvSpPr>
          <p:cNvPr id="22" name="CaixaDeTexto 21">
            <a:extLst>
              <a:ext uri="{FF2B5EF4-FFF2-40B4-BE49-F238E27FC236}">
                <a16:creationId xmlns:a16="http://schemas.microsoft.com/office/drawing/2014/main" id="{2A635A15-51EA-8C11-B474-D4348F7325F4}"/>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tx1"/>
                </a:solidFill>
                <a:latin typeface="Aptos" panose="020B0004020202020204" pitchFamily="34" charset="0"/>
              </a:rPr>
              <a:t>13</a:t>
            </a:r>
          </a:p>
        </p:txBody>
      </p:sp>
      <p:pic>
        <p:nvPicPr>
          <p:cNvPr id="23" name="Imagem 22" descr="Logotipo&#10;&#10;Descrição gerada automaticamente">
            <a:extLst>
              <a:ext uri="{FF2B5EF4-FFF2-40B4-BE49-F238E27FC236}">
                <a16:creationId xmlns:a16="http://schemas.microsoft.com/office/drawing/2014/main" id="{D442AAF2-4600-DF6F-17BF-535267C97A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48" y="4360349"/>
            <a:ext cx="644083" cy="698882"/>
          </a:xfrm>
          <a:prstGeom prst="rect">
            <a:avLst/>
          </a:prstGeom>
        </p:spPr>
      </p:pic>
    </p:spTree>
    <p:extLst>
      <p:ext uri="{BB962C8B-B14F-4D97-AF65-F5344CB8AC3E}">
        <p14:creationId xmlns:p14="http://schemas.microsoft.com/office/powerpoint/2010/main" val="2500417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F504E347-11D6-D613-0FC3-90E923252519}"/>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A28F1A9B-6CF2-50BA-B652-5444CAEF4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8714" y="267961"/>
            <a:ext cx="904560" cy="982000"/>
          </a:xfrm>
          <a:prstGeom prst="rect">
            <a:avLst/>
          </a:prstGeom>
        </p:spPr>
      </p:pic>
      <p:pic>
        <p:nvPicPr>
          <p:cNvPr id="2" name="Imagem 1">
            <a:extLst>
              <a:ext uri="{FF2B5EF4-FFF2-40B4-BE49-F238E27FC236}">
                <a16:creationId xmlns:a16="http://schemas.microsoft.com/office/drawing/2014/main" id="{BC193732-A090-DE8D-0C21-E6C373AF0C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61" y="4538772"/>
            <a:ext cx="573250" cy="622326"/>
          </a:xfrm>
          <a:prstGeom prst="rect">
            <a:avLst/>
          </a:prstGeom>
        </p:spPr>
      </p:pic>
      <p:sp>
        <p:nvSpPr>
          <p:cNvPr id="9" name="CaixaDeTexto 8">
            <a:extLst>
              <a:ext uri="{FF2B5EF4-FFF2-40B4-BE49-F238E27FC236}">
                <a16:creationId xmlns:a16="http://schemas.microsoft.com/office/drawing/2014/main" id="{B5FB8C6E-2E97-19B9-8F19-6514F5FCA73E}"/>
              </a:ext>
            </a:extLst>
          </p:cNvPr>
          <p:cNvSpPr txBox="1"/>
          <p:nvPr/>
        </p:nvSpPr>
        <p:spPr>
          <a:xfrm>
            <a:off x="8720949" y="4726824"/>
            <a:ext cx="601980" cy="246221"/>
          </a:xfrm>
          <a:prstGeom prst="rect">
            <a:avLst/>
          </a:prstGeom>
          <a:noFill/>
        </p:spPr>
        <p:txBody>
          <a:bodyPr wrap="square" rtlCol="0">
            <a:spAutoFit/>
          </a:bodyPr>
          <a:lstStyle/>
          <a:p>
            <a:r>
              <a:rPr lang="pt-BR" sz="1000" dirty="0">
                <a:solidFill>
                  <a:schemeClr val="bg1"/>
                </a:solidFill>
                <a:latin typeface="Calibri" panose="020F0502020204030204" pitchFamily="34" charset="0"/>
                <a:ea typeface="Calibri" panose="020F0502020204030204" pitchFamily="34" charset="0"/>
                <a:cs typeface="Calibri" panose="020F0502020204030204" pitchFamily="34" charset="0"/>
              </a:rPr>
              <a:t>8</a:t>
            </a:r>
          </a:p>
        </p:txBody>
      </p:sp>
      <p:sp>
        <p:nvSpPr>
          <p:cNvPr id="6" name="CaixaDeTexto 5">
            <a:extLst>
              <a:ext uri="{FF2B5EF4-FFF2-40B4-BE49-F238E27FC236}">
                <a16:creationId xmlns:a16="http://schemas.microsoft.com/office/drawing/2014/main" id="{CB8F8590-E3B7-E3D1-D8F2-9F2C09B4D18B}"/>
              </a:ext>
            </a:extLst>
          </p:cNvPr>
          <p:cNvSpPr txBox="1"/>
          <p:nvPr/>
        </p:nvSpPr>
        <p:spPr>
          <a:xfrm>
            <a:off x="238085" y="749452"/>
            <a:ext cx="3904445" cy="954107"/>
          </a:xfrm>
          <a:prstGeom prst="rect">
            <a:avLst/>
          </a:prstGeom>
          <a:noFill/>
        </p:spPr>
        <p:txBody>
          <a:bodyPr wrap="square" rtlCol="0">
            <a:spAutoFit/>
          </a:bodyPr>
          <a:lstStyle/>
          <a:p>
            <a:r>
              <a:rPr lang="pt-BR" sz="2800" dirty="0">
                <a:solidFill>
                  <a:srgbClr val="1B567B"/>
                </a:solidFill>
                <a:latin typeface="Aptos" panose="020B0004020202020204" pitchFamily="34" charset="0"/>
                <a:ea typeface="Calibri" panose="020F0502020204030204" pitchFamily="34" charset="0"/>
                <a:cs typeface="Calibri" panose="020F0502020204030204" pitchFamily="34" charset="0"/>
              </a:rPr>
              <a:t>5. Reimplantar a SBR (novo PAF-2023)</a:t>
            </a:r>
          </a:p>
        </p:txBody>
      </p:sp>
      <p:sp>
        <p:nvSpPr>
          <p:cNvPr id="8" name="Retângulo: Cantos Arredondados 7">
            <a:extLst>
              <a:ext uri="{FF2B5EF4-FFF2-40B4-BE49-F238E27FC236}">
                <a16:creationId xmlns:a16="http://schemas.microsoft.com/office/drawing/2014/main" id="{08387275-F7CD-2028-D66A-4A277069B8EE}"/>
              </a:ext>
            </a:extLst>
          </p:cNvPr>
          <p:cNvSpPr/>
          <p:nvPr/>
        </p:nvSpPr>
        <p:spPr>
          <a:xfrm>
            <a:off x="4828871" y="484236"/>
            <a:ext cx="2124821" cy="118862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CaixaDeTexto 9">
            <a:extLst>
              <a:ext uri="{FF2B5EF4-FFF2-40B4-BE49-F238E27FC236}">
                <a16:creationId xmlns:a16="http://schemas.microsoft.com/office/drawing/2014/main" id="{96928490-831F-F834-2AA9-B1BB372754EF}"/>
              </a:ext>
            </a:extLst>
          </p:cNvPr>
          <p:cNvSpPr txBox="1"/>
          <p:nvPr/>
        </p:nvSpPr>
        <p:spPr>
          <a:xfrm>
            <a:off x="4828872" y="484236"/>
            <a:ext cx="1876728" cy="1169551"/>
          </a:xfrm>
          <a:prstGeom prst="rect">
            <a:avLst/>
          </a:prstGeom>
          <a:noFill/>
        </p:spPr>
        <p:txBody>
          <a:bodyPr wrap="square" rtlCol="0">
            <a:spAutoFit/>
          </a:bodyPr>
          <a:lstStyle/>
          <a:p>
            <a:r>
              <a:rPr lang="pt-BR" kern="100" dirty="0">
                <a:solidFill>
                  <a:srgbClr val="206894"/>
                </a:solidFill>
                <a:effectLst/>
                <a:latin typeface="Aptos" panose="020B0004020202020204" pitchFamily="34" charset="0"/>
                <a:ea typeface="Source Sans Pro" panose="020B0503030403020204" pitchFamily="34" charset="0"/>
                <a:cs typeface="Times New Roman" panose="02020603050405020304" pitchFamily="18" charset="0"/>
              </a:rPr>
              <a:t>Resolução Previc nº 23: revisão dos procedimentos de fiscalização e supervisão/ PAF</a:t>
            </a:r>
            <a:endParaRPr lang="pt-BR" dirty="0">
              <a:solidFill>
                <a:srgbClr val="1B567B"/>
              </a:solidFill>
              <a:latin typeface="Aptos" panose="020B0004020202020204" pitchFamily="34" charset="0"/>
              <a:ea typeface="Calibri" panose="020F0502020204030204" pitchFamily="34" charset="0"/>
              <a:cs typeface="Calibri" panose="020F0502020204030204" pitchFamily="34" charset="0"/>
            </a:endParaRPr>
          </a:p>
        </p:txBody>
      </p:sp>
      <p:sp>
        <p:nvSpPr>
          <p:cNvPr id="5" name="CaixaDeTexto 4">
            <a:extLst>
              <a:ext uri="{FF2B5EF4-FFF2-40B4-BE49-F238E27FC236}">
                <a16:creationId xmlns:a16="http://schemas.microsoft.com/office/drawing/2014/main" id="{BE9B70AC-F8EB-3D90-61BE-F5AEBF90517F}"/>
              </a:ext>
            </a:extLst>
          </p:cNvPr>
          <p:cNvSpPr txBox="1"/>
          <p:nvPr/>
        </p:nvSpPr>
        <p:spPr>
          <a:xfrm>
            <a:off x="7074182" y="836008"/>
            <a:ext cx="1885266" cy="738664"/>
          </a:xfrm>
          <a:prstGeom prst="rect">
            <a:avLst/>
          </a:prstGeom>
          <a:noFill/>
        </p:spPr>
        <p:txBody>
          <a:bodyPr wrap="square">
            <a:spAutoFit/>
          </a:bodyPr>
          <a:lstStyle/>
          <a:p>
            <a:pPr marL="285750" indent="-285750">
              <a:buFont typeface="Symbol" panose="05050102010706020507" pitchFamily="18" charset="2"/>
              <a:buChar char="Þ"/>
            </a:pPr>
            <a:r>
              <a:rPr lang="pt-BR"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Resolução Previc nº 23, art. 228 a 272.</a:t>
            </a:r>
          </a:p>
        </p:txBody>
      </p:sp>
      <p:sp>
        <p:nvSpPr>
          <p:cNvPr id="7" name="Retângulo: Cantos Arredondados 6">
            <a:extLst>
              <a:ext uri="{FF2B5EF4-FFF2-40B4-BE49-F238E27FC236}">
                <a16:creationId xmlns:a16="http://schemas.microsoft.com/office/drawing/2014/main" id="{5532FDA2-42D0-2932-6AEF-E0826386BE42}"/>
              </a:ext>
            </a:extLst>
          </p:cNvPr>
          <p:cNvSpPr/>
          <p:nvPr/>
        </p:nvSpPr>
        <p:spPr>
          <a:xfrm>
            <a:off x="4877425" y="1994977"/>
            <a:ext cx="2124821" cy="118862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CaixaDeTexto 10">
            <a:extLst>
              <a:ext uri="{FF2B5EF4-FFF2-40B4-BE49-F238E27FC236}">
                <a16:creationId xmlns:a16="http://schemas.microsoft.com/office/drawing/2014/main" id="{E2F81280-BF99-D472-F39A-78226E8F18AF}"/>
              </a:ext>
            </a:extLst>
          </p:cNvPr>
          <p:cNvSpPr txBox="1"/>
          <p:nvPr/>
        </p:nvSpPr>
        <p:spPr>
          <a:xfrm>
            <a:off x="5001472" y="1998042"/>
            <a:ext cx="1876728" cy="954107"/>
          </a:xfrm>
          <a:prstGeom prst="rect">
            <a:avLst/>
          </a:prstGeom>
          <a:noFill/>
        </p:spPr>
        <p:txBody>
          <a:bodyPr wrap="square" rtlCol="0">
            <a:spAutoFit/>
          </a:bodyPr>
          <a:lstStyle/>
          <a:p>
            <a:r>
              <a:rPr lang="pt-BR" kern="100" dirty="0">
                <a:solidFill>
                  <a:srgbClr val="206894"/>
                </a:solidFill>
                <a:effectLst/>
                <a:latin typeface="Aptos" panose="020B0004020202020204" pitchFamily="34" charset="0"/>
                <a:ea typeface="Source Sans Pro" panose="020B0503030403020204" pitchFamily="34" charset="0"/>
                <a:cs typeface="Times New Roman" panose="02020603050405020304" pitchFamily="18" charset="0"/>
              </a:rPr>
              <a:t>Aprovação e revisão de 25 manuais de fiscalização pela Diretoria Colegiada</a:t>
            </a:r>
            <a:endParaRPr lang="pt-BR" dirty="0">
              <a:solidFill>
                <a:srgbClr val="1B567B"/>
              </a:solidFill>
              <a:latin typeface="Aptos" panose="020B0004020202020204" pitchFamily="34" charset="0"/>
              <a:ea typeface="Calibri" panose="020F0502020204030204" pitchFamily="34" charset="0"/>
              <a:cs typeface="Calibri" panose="020F0502020204030204" pitchFamily="34" charset="0"/>
            </a:endParaRPr>
          </a:p>
        </p:txBody>
      </p:sp>
      <p:cxnSp>
        <p:nvCxnSpPr>
          <p:cNvPr id="12" name="Conector de Seta Reta 11">
            <a:extLst>
              <a:ext uri="{FF2B5EF4-FFF2-40B4-BE49-F238E27FC236}">
                <a16:creationId xmlns:a16="http://schemas.microsoft.com/office/drawing/2014/main" id="{40839FAE-73F9-15E2-DEED-25A6F12EE709}"/>
              </a:ext>
            </a:extLst>
          </p:cNvPr>
          <p:cNvCxnSpPr>
            <a:cxnSpLocks/>
          </p:cNvCxnSpPr>
          <p:nvPr/>
        </p:nvCxnSpPr>
        <p:spPr>
          <a:xfrm>
            <a:off x="4040370" y="1060681"/>
            <a:ext cx="6337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de Seta Reta 12">
            <a:extLst>
              <a:ext uri="{FF2B5EF4-FFF2-40B4-BE49-F238E27FC236}">
                <a16:creationId xmlns:a16="http://schemas.microsoft.com/office/drawing/2014/main" id="{4EE3406E-80D0-9988-09D7-B7E5F56C9DA0}"/>
              </a:ext>
            </a:extLst>
          </p:cNvPr>
          <p:cNvCxnSpPr>
            <a:cxnSpLocks/>
          </p:cNvCxnSpPr>
          <p:nvPr/>
        </p:nvCxnSpPr>
        <p:spPr>
          <a:xfrm>
            <a:off x="4040370" y="2589287"/>
            <a:ext cx="6337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CaixaDeTexto 2">
            <a:extLst>
              <a:ext uri="{FF2B5EF4-FFF2-40B4-BE49-F238E27FC236}">
                <a16:creationId xmlns:a16="http://schemas.microsoft.com/office/drawing/2014/main" id="{FBF3BEAC-CBB6-50E2-A35E-333D7AB2B4BD}"/>
              </a:ext>
            </a:extLst>
          </p:cNvPr>
          <p:cNvSpPr txBox="1"/>
          <p:nvPr/>
        </p:nvSpPr>
        <p:spPr>
          <a:xfrm>
            <a:off x="5076964" y="3486303"/>
            <a:ext cx="1876728" cy="954107"/>
          </a:xfrm>
          <a:prstGeom prst="rect">
            <a:avLst/>
          </a:prstGeom>
          <a:noFill/>
        </p:spPr>
        <p:txBody>
          <a:bodyPr wrap="square" rtlCol="0">
            <a:spAutoFit/>
          </a:bodyPr>
          <a:lstStyle/>
          <a:p>
            <a:r>
              <a:rPr lang="pt-BR"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Resolução Previc nº 23: Nova </a:t>
            </a:r>
            <a:r>
              <a:rPr lang="pt-BR" kern="100" dirty="0">
                <a:solidFill>
                  <a:srgbClr val="FF0000"/>
                </a:solidFill>
                <a:latin typeface="Aptos" panose="020B0004020202020204" pitchFamily="34" charset="0"/>
                <a:ea typeface="Source Sans Pro" panose="020B0503030403020204" pitchFamily="34" charset="0"/>
                <a:cs typeface="Times New Roman" panose="02020603050405020304" pitchFamily="18" charset="0"/>
              </a:rPr>
              <a:t>Segmentação das EFPC</a:t>
            </a:r>
            <a:endParaRPr lang="pt-BR" dirty="0">
              <a:solidFill>
                <a:srgbClr val="FF0000"/>
              </a:solidFill>
              <a:latin typeface="Aptos" panose="020B0004020202020204" pitchFamily="34" charset="0"/>
              <a:ea typeface="Calibri" panose="020F0502020204030204" pitchFamily="34" charset="0"/>
              <a:cs typeface="Calibri" panose="020F0502020204030204" pitchFamily="34" charset="0"/>
            </a:endParaRPr>
          </a:p>
        </p:txBody>
      </p:sp>
      <p:cxnSp>
        <p:nvCxnSpPr>
          <p:cNvPr id="14" name="Conector de Seta Reta 13">
            <a:extLst>
              <a:ext uri="{FF2B5EF4-FFF2-40B4-BE49-F238E27FC236}">
                <a16:creationId xmlns:a16="http://schemas.microsoft.com/office/drawing/2014/main" id="{1BE373EF-4800-135D-4EEB-EBEC6ED15843}"/>
              </a:ext>
            </a:extLst>
          </p:cNvPr>
          <p:cNvCxnSpPr>
            <a:cxnSpLocks/>
          </p:cNvCxnSpPr>
          <p:nvPr/>
        </p:nvCxnSpPr>
        <p:spPr>
          <a:xfrm>
            <a:off x="4142530" y="3786245"/>
            <a:ext cx="6337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CaixaDeTexto 14">
            <a:extLst>
              <a:ext uri="{FF2B5EF4-FFF2-40B4-BE49-F238E27FC236}">
                <a16:creationId xmlns:a16="http://schemas.microsoft.com/office/drawing/2014/main" id="{3753C046-C5CB-1422-6AC8-2503B97C53AC}"/>
              </a:ext>
            </a:extLst>
          </p:cNvPr>
          <p:cNvSpPr txBox="1"/>
          <p:nvPr/>
        </p:nvSpPr>
        <p:spPr>
          <a:xfrm>
            <a:off x="7002246" y="3642330"/>
            <a:ext cx="1885266" cy="954107"/>
          </a:xfrm>
          <a:prstGeom prst="rect">
            <a:avLst/>
          </a:prstGeom>
          <a:noFill/>
        </p:spPr>
        <p:txBody>
          <a:bodyPr wrap="square">
            <a:spAutoFit/>
          </a:bodyPr>
          <a:lstStyle/>
          <a:p>
            <a:pPr marL="285750" indent="-285750">
              <a:buFont typeface="Symbol" panose="05050102010706020507" pitchFamily="18" charset="2"/>
              <a:buChar char="Þ"/>
            </a:pPr>
            <a:r>
              <a:rPr lang="pt-BR"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Resolução Previc nº 23, art. 3 e Portaria Previc 563/2024.</a:t>
            </a:r>
          </a:p>
        </p:txBody>
      </p:sp>
      <p:sp>
        <p:nvSpPr>
          <p:cNvPr id="16" name="Retângulo: Cantos Arredondados 15">
            <a:extLst>
              <a:ext uri="{FF2B5EF4-FFF2-40B4-BE49-F238E27FC236}">
                <a16:creationId xmlns:a16="http://schemas.microsoft.com/office/drawing/2014/main" id="{1C01D1BA-F1D1-A76B-AAED-CAE316C67576}"/>
              </a:ext>
            </a:extLst>
          </p:cNvPr>
          <p:cNvSpPr/>
          <p:nvPr/>
        </p:nvSpPr>
        <p:spPr>
          <a:xfrm>
            <a:off x="4934672" y="3350152"/>
            <a:ext cx="2124821" cy="118862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8" name="Imagem 17" descr="Interface gráfica do usuário, Texto&#10;&#10;O conteúdo gerado por IA pode estar incorreto.">
            <a:extLst>
              <a:ext uri="{FF2B5EF4-FFF2-40B4-BE49-F238E27FC236}">
                <a16:creationId xmlns:a16="http://schemas.microsoft.com/office/drawing/2014/main" id="{C7FB4182-6383-FAB7-5D53-5DB9FA6E7F2B}"/>
              </a:ext>
            </a:extLst>
          </p:cNvPr>
          <p:cNvPicPr>
            <a:picLocks noChangeAspect="1"/>
          </p:cNvPicPr>
          <p:nvPr/>
        </p:nvPicPr>
        <p:blipFill>
          <a:blip r:embed="rId4"/>
          <a:stretch>
            <a:fillRect/>
          </a:stretch>
        </p:blipFill>
        <p:spPr>
          <a:xfrm>
            <a:off x="1091931" y="1781497"/>
            <a:ext cx="2016812" cy="2589287"/>
          </a:xfrm>
          <a:prstGeom prst="rect">
            <a:avLst/>
          </a:prstGeom>
        </p:spPr>
      </p:pic>
      <p:sp>
        <p:nvSpPr>
          <p:cNvPr id="17" name="Título 4">
            <a:extLst>
              <a:ext uri="{FF2B5EF4-FFF2-40B4-BE49-F238E27FC236}">
                <a16:creationId xmlns:a16="http://schemas.microsoft.com/office/drawing/2014/main" id="{8FF8A04C-497D-A11B-30FC-307358934982}"/>
              </a:ext>
            </a:extLst>
          </p:cNvPr>
          <p:cNvSpPr txBox="1">
            <a:spLocks/>
          </p:cNvSpPr>
          <p:nvPr/>
        </p:nvSpPr>
        <p:spPr>
          <a:xfrm>
            <a:off x="-283656" y="44433"/>
            <a:ext cx="8666018" cy="574964"/>
          </a:xfrm>
          <a:prstGeom prst="rect">
            <a:avLst/>
          </a:prstGeom>
          <a:noFill/>
          <a:ln>
            <a:noFill/>
          </a:ln>
        </p:spPr>
        <p:txBody>
          <a:bodyPr spcFirstLastPara="1" wrap="square" lIns="91425" tIns="91425" rIns="91425" bIns="91425" anchor="b"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pt-BR" sz="2400" b="1" dirty="0">
                <a:solidFill>
                  <a:srgbClr val="1B567B"/>
                </a:solidFill>
                <a:latin typeface="Aptos" panose="020B0004020202020204" pitchFamily="34" charset="0"/>
                <a:ea typeface="Calibri" panose="020F0502020204030204" pitchFamily="34" charset="0"/>
                <a:cs typeface="Calibri" panose="020F0502020204030204" pitchFamily="34" charset="0"/>
              </a:rPr>
              <a:t>      1.2 Ações realizadas (2023-2024)</a:t>
            </a:r>
          </a:p>
        </p:txBody>
      </p:sp>
      <p:cxnSp>
        <p:nvCxnSpPr>
          <p:cNvPr id="19" name="Conector reto 18">
            <a:extLst>
              <a:ext uri="{FF2B5EF4-FFF2-40B4-BE49-F238E27FC236}">
                <a16:creationId xmlns:a16="http://schemas.microsoft.com/office/drawing/2014/main" id="{3BF5FDDC-3F30-0666-CCDA-F871E35165EF}"/>
              </a:ext>
            </a:extLst>
          </p:cNvPr>
          <p:cNvCxnSpPr/>
          <p:nvPr/>
        </p:nvCxnSpPr>
        <p:spPr>
          <a:xfrm>
            <a:off x="372533" y="552848"/>
            <a:ext cx="3443111" cy="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Imagem 19" descr="Texto&#10;&#10;O conteúdo gerado por IA pode estar incorreto.">
            <a:extLst>
              <a:ext uri="{FF2B5EF4-FFF2-40B4-BE49-F238E27FC236}">
                <a16:creationId xmlns:a16="http://schemas.microsoft.com/office/drawing/2014/main" id="{97C7B934-D1A2-8B25-1556-F3318333B23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15301" y="-30087"/>
            <a:ext cx="1828699" cy="800901"/>
          </a:xfrm>
          <a:prstGeom prst="rect">
            <a:avLst/>
          </a:prstGeom>
          <a:noFill/>
          <a:ln>
            <a:noFill/>
          </a:ln>
        </p:spPr>
      </p:pic>
      <p:sp>
        <p:nvSpPr>
          <p:cNvPr id="21" name="CaixaDeTexto 20">
            <a:extLst>
              <a:ext uri="{FF2B5EF4-FFF2-40B4-BE49-F238E27FC236}">
                <a16:creationId xmlns:a16="http://schemas.microsoft.com/office/drawing/2014/main" id="{BC70B4FD-C917-D7A6-0A9B-8E28E118393A}"/>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tx1"/>
                </a:solidFill>
                <a:latin typeface="Aptos" panose="020B0004020202020204" pitchFamily="34" charset="0"/>
              </a:rPr>
              <a:t>14</a:t>
            </a:r>
          </a:p>
        </p:txBody>
      </p:sp>
      <p:pic>
        <p:nvPicPr>
          <p:cNvPr id="22" name="Imagem 21" descr="Logotipo&#10;&#10;Descrição gerada automaticamente">
            <a:extLst>
              <a:ext uri="{FF2B5EF4-FFF2-40B4-BE49-F238E27FC236}">
                <a16:creationId xmlns:a16="http://schemas.microsoft.com/office/drawing/2014/main" id="{00586166-9D67-E9A8-66D0-BC17B5BC0C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57" y="4370784"/>
            <a:ext cx="644083" cy="698882"/>
          </a:xfrm>
          <a:prstGeom prst="rect">
            <a:avLst/>
          </a:prstGeom>
        </p:spPr>
      </p:pic>
    </p:spTree>
    <p:extLst>
      <p:ext uri="{BB962C8B-B14F-4D97-AF65-F5344CB8AC3E}">
        <p14:creationId xmlns:p14="http://schemas.microsoft.com/office/powerpoint/2010/main" val="731851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8300EA66-4C3F-69BA-ED8C-008181747208}"/>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3625DAB5-8E9F-8149-6E5B-D4154FE92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8714" y="267961"/>
            <a:ext cx="904560" cy="982000"/>
          </a:xfrm>
          <a:prstGeom prst="rect">
            <a:avLst/>
          </a:prstGeom>
        </p:spPr>
      </p:pic>
      <p:pic>
        <p:nvPicPr>
          <p:cNvPr id="2" name="Imagem 1">
            <a:extLst>
              <a:ext uri="{FF2B5EF4-FFF2-40B4-BE49-F238E27FC236}">
                <a16:creationId xmlns:a16="http://schemas.microsoft.com/office/drawing/2014/main" id="{DE9E72BB-318A-6A2E-B1F1-CA50C0578A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61" y="4538772"/>
            <a:ext cx="573250" cy="622326"/>
          </a:xfrm>
          <a:prstGeom prst="rect">
            <a:avLst/>
          </a:prstGeom>
        </p:spPr>
      </p:pic>
      <p:sp>
        <p:nvSpPr>
          <p:cNvPr id="9" name="CaixaDeTexto 8">
            <a:extLst>
              <a:ext uri="{FF2B5EF4-FFF2-40B4-BE49-F238E27FC236}">
                <a16:creationId xmlns:a16="http://schemas.microsoft.com/office/drawing/2014/main" id="{13FAEA0B-976D-05D3-0655-AF2B500B71A7}"/>
              </a:ext>
            </a:extLst>
          </p:cNvPr>
          <p:cNvSpPr txBox="1"/>
          <p:nvPr/>
        </p:nvSpPr>
        <p:spPr>
          <a:xfrm>
            <a:off x="8720949" y="4726824"/>
            <a:ext cx="601980" cy="246221"/>
          </a:xfrm>
          <a:prstGeom prst="rect">
            <a:avLst/>
          </a:prstGeom>
          <a:noFill/>
        </p:spPr>
        <p:txBody>
          <a:bodyPr wrap="square" rtlCol="0">
            <a:spAutoFit/>
          </a:bodyPr>
          <a:lstStyle/>
          <a:p>
            <a:r>
              <a:rPr lang="pt-BR" sz="1000" dirty="0">
                <a:solidFill>
                  <a:schemeClr val="bg1"/>
                </a:solidFill>
                <a:latin typeface="Calibri" panose="020F0502020204030204" pitchFamily="34" charset="0"/>
                <a:ea typeface="Calibri" panose="020F0502020204030204" pitchFamily="34" charset="0"/>
                <a:cs typeface="Calibri" panose="020F0502020204030204" pitchFamily="34" charset="0"/>
              </a:rPr>
              <a:t>9</a:t>
            </a:r>
          </a:p>
        </p:txBody>
      </p:sp>
      <p:sp>
        <p:nvSpPr>
          <p:cNvPr id="6" name="CaixaDeTexto 5">
            <a:extLst>
              <a:ext uri="{FF2B5EF4-FFF2-40B4-BE49-F238E27FC236}">
                <a16:creationId xmlns:a16="http://schemas.microsoft.com/office/drawing/2014/main" id="{671267B3-4757-6EDB-BAE4-0DC4C2B56A97}"/>
              </a:ext>
            </a:extLst>
          </p:cNvPr>
          <p:cNvSpPr txBox="1"/>
          <p:nvPr/>
        </p:nvSpPr>
        <p:spPr>
          <a:xfrm>
            <a:off x="46817" y="697573"/>
            <a:ext cx="4189872" cy="954107"/>
          </a:xfrm>
          <a:prstGeom prst="rect">
            <a:avLst/>
          </a:prstGeom>
          <a:noFill/>
        </p:spPr>
        <p:txBody>
          <a:bodyPr wrap="square" rtlCol="0">
            <a:spAutoFit/>
          </a:bodyPr>
          <a:lstStyle/>
          <a:p>
            <a:r>
              <a:rPr lang="pt-BR" sz="2800" dirty="0">
                <a:solidFill>
                  <a:srgbClr val="1B567B"/>
                </a:solidFill>
                <a:latin typeface="Aptos" panose="020B0004020202020204" pitchFamily="34" charset="0"/>
                <a:ea typeface="Calibri" panose="020F0502020204030204" pitchFamily="34" charset="0"/>
                <a:cs typeface="Calibri" panose="020F0502020204030204" pitchFamily="34" charset="0"/>
              </a:rPr>
              <a:t>6. Rever a financeirização dos planos de benefícios </a:t>
            </a:r>
          </a:p>
        </p:txBody>
      </p:sp>
      <p:sp>
        <p:nvSpPr>
          <p:cNvPr id="8" name="Retângulo: Cantos Arredondados 7">
            <a:extLst>
              <a:ext uri="{FF2B5EF4-FFF2-40B4-BE49-F238E27FC236}">
                <a16:creationId xmlns:a16="http://schemas.microsoft.com/office/drawing/2014/main" id="{09F04F84-90EB-6F54-FAE5-EC0370C4A9F6}"/>
              </a:ext>
            </a:extLst>
          </p:cNvPr>
          <p:cNvSpPr/>
          <p:nvPr/>
        </p:nvSpPr>
        <p:spPr>
          <a:xfrm>
            <a:off x="4828871" y="484236"/>
            <a:ext cx="2124821" cy="118862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CaixaDeTexto 9">
            <a:extLst>
              <a:ext uri="{FF2B5EF4-FFF2-40B4-BE49-F238E27FC236}">
                <a16:creationId xmlns:a16="http://schemas.microsoft.com/office/drawing/2014/main" id="{553FD1BC-B9DB-E10B-9B89-FF133EDEF7B5}"/>
              </a:ext>
            </a:extLst>
          </p:cNvPr>
          <p:cNvSpPr txBox="1"/>
          <p:nvPr/>
        </p:nvSpPr>
        <p:spPr>
          <a:xfrm>
            <a:off x="4828872" y="484236"/>
            <a:ext cx="1876728" cy="738664"/>
          </a:xfrm>
          <a:prstGeom prst="rect">
            <a:avLst/>
          </a:prstGeom>
          <a:noFill/>
        </p:spPr>
        <p:txBody>
          <a:bodyPr wrap="square" rtlCol="0">
            <a:spAutoFit/>
          </a:bodyPr>
          <a:lstStyle/>
          <a:p>
            <a:pPr algn="just"/>
            <a:r>
              <a:rPr lang="pt-BR" kern="100" dirty="0">
                <a:solidFill>
                  <a:srgbClr val="206894"/>
                </a:solidFill>
                <a:effectLst/>
                <a:latin typeface="Aptos" panose="020B0004020202020204" pitchFamily="34" charset="0"/>
                <a:ea typeface="Source Sans Pro" panose="020B0503030403020204" pitchFamily="34" charset="0"/>
                <a:cs typeface="Times New Roman" panose="02020603050405020304" pitchFamily="18" charset="0"/>
              </a:rPr>
              <a:t>Entes Federativos com planos de 0,5% de contribuição</a:t>
            </a:r>
            <a:endParaRPr lang="pt-BR" dirty="0">
              <a:solidFill>
                <a:srgbClr val="1B567B"/>
              </a:solidFill>
              <a:latin typeface="Aptos" panose="020B0004020202020204" pitchFamily="34" charset="0"/>
              <a:ea typeface="Calibri" panose="020F0502020204030204" pitchFamily="34" charset="0"/>
              <a:cs typeface="Calibri" panose="020F0502020204030204" pitchFamily="34" charset="0"/>
            </a:endParaRPr>
          </a:p>
        </p:txBody>
      </p:sp>
      <p:sp>
        <p:nvSpPr>
          <p:cNvPr id="7" name="Retângulo: Cantos Arredondados 6">
            <a:extLst>
              <a:ext uri="{FF2B5EF4-FFF2-40B4-BE49-F238E27FC236}">
                <a16:creationId xmlns:a16="http://schemas.microsoft.com/office/drawing/2014/main" id="{9BD73CAB-DACA-8DE2-B086-E4AC2C9680A8}"/>
              </a:ext>
            </a:extLst>
          </p:cNvPr>
          <p:cNvSpPr/>
          <p:nvPr/>
        </p:nvSpPr>
        <p:spPr>
          <a:xfrm>
            <a:off x="4877425" y="1994977"/>
            <a:ext cx="2124821" cy="118862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CaixaDeTexto 10">
            <a:extLst>
              <a:ext uri="{FF2B5EF4-FFF2-40B4-BE49-F238E27FC236}">
                <a16:creationId xmlns:a16="http://schemas.microsoft.com/office/drawing/2014/main" id="{A06E5AD1-9C6F-D93C-387E-03C1ECB55A93}"/>
              </a:ext>
            </a:extLst>
          </p:cNvPr>
          <p:cNvSpPr txBox="1"/>
          <p:nvPr/>
        </p:nvSpPr>
        <p:spPr>
          <a:xfrm>
            <a:off x="5001472" y="1998042"/>
            <a:ext cx="1952220" cy="954107"/>
          </a:xfrm>
          <a:prstGeom prst="rect">
            <a:avLst/>
          </a:prstGeom>
          <a:noFill/>
        </p:spPr>
        <p:txBody>
          <a:bodyPr wrap="square" rtlCol="0">
            <a:spAutoFit/>
          </a:bodyPr>
          <a:lstStyle/>
          <a:p>
            <a:r>
              <a:rPr lang="pt-BR" kern="100" dirty="0">
                <a:solidFill>
                  <a:srgbClr val="206894"/>
                </a:solidFill>
                <a:effectLst/>
                <a:latin typeface="Aptos" panose="020B0004020202020204" pitchFamily="34" charset="0"/>
                <a:ea typeface="Source Sans Pro" panose="020B0503030403020204" pitchFamily="34" charset="0"/>
                <a:cs typeface="Times New Roman" panose="02020603050405020304" pitchFamily="18" charset="0"/>
              </a:rPr>
              <a:t>“frustação” futura da reserva acumulada</a:t>
            </a:r>
          </a:p>
          <a:p>
            <a:endParaRPr lang="pt-BR"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endParaRPr>
          </a:p>
          <a:p>
            <a:r>
              <a:rPr lang="pt-BR"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Perfil de investimentos</a:t>
            </a:r>
            <a:endParaRPr lang="pt-BR" dirty="0">
              <a:solidFill>
                <a:srgbClr val="1B567B"/>
              </a:solidFill>
              <a:latin typeface="Aptos" panose="020B0004020202020204" pitchFamily="34" charset="0"/>
              <a:ea typeface="Calibri" panose="020F0502020204030204" pitchFamily="34" charset="0"/>
              <a:cs typeface="Calibri" panose="020F0502020204030204" pitchFamily="34" charset="0"/>
            </a:endParaRPr>
          </a:p>
        </p:txBody>
      </p:sp>
      <p:cxnSp>
        <p:nvCxnSpPr>
          <p:cNvPr id="12" name="Conector de Seta Reta 11">
            <a:extLst>
              <a:ext uri="{FF2B5EF4-FFF2-40B4-BE49-F238E27FC236}">
                <a16:creationId xmlns:a16="http://schemas.microsoft.com/office/drawing/2014/main" id="{4D6A5250-52F0-1FD4-3643-6C12FF1BE6CD}"/>
              </a:ext>
            </a:extLst>
          </p:cNvPr>
          <p:cNvCxnSpPr>
            <a:cxnSpLocks/>
          </p:cNvCxnSpPr>
          <p:nvPr/>
        </p:nvCxnSpPr>
        <p:spPr>
          <a:xfrm>
            <a:off x="4092920" y="1060681"/>
            <a:ext cx="6337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de Seta Reta 12">
            <a:extLst>
              <a:ext uri="{FF2B5EF4-FFF2-40B4-BE49-F238E27FC236}">
                <a16:creationId xmlns:a16="http://schemas.microsoft.com/office/drawing/2014/main" id="{8D8648F1-8DAD-C19D-8882-4CED754FA978}"/>
              </a:ext>
            </a:extLst>
          </p:cNvPr>
          <p:cNvCxnSpPr>
            <a:cxnSpLocks/>
          </p:cNvCxnSpPr>
          <p:nvPr/>
        </p:nvCxnSpPr>
        <p:spPr>
          <a:xfrm>
            <a:off x="4040370" y="2589287"/>
            <a:ext cx="6337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CaixaDeTexto 2">
            <a:extLst>
              <a:ext uri="{FF2B5EF4-FFF2-40B4-BE49-F238E27FC236}">
                <a16:creationId xmlns:a16="http://schemas.microsoft.com/office/drawing/2014/main" id="{76D16EBA-57F9-B608-1746-18CA30B4F1E2}"/>
              </a:ext>
            </a:extLst>
          </p:cNvPr>
          <p:cNvSpPr txBox="1"/>
          <p:nvPr/>
        </p:nvSpPr>
        <p:spPr>
          <a:xfrm>
            <a:off x="1002795" y="2404447"/>
            <a:ext cx="2219820" cy="523220"/>
          </a:xfrm>
          <a:prstGeom prst="rect">
            <a:avLst/>
          </a:prstGeom>
          <a:noFill/>
        </p:spPr>
        <p:txBody>
          <a:bodyPr wrap="square" rtlCol="0">
            <a:spAutoFit/>
          </a:bodyPr>
          <a:lstStyle/>
          <a:p>
            <a:pPr marL="400050" indent="-400050" algn="just">
              <a:buClr>
                <a:srgbClr val="1B567B"/>
              </a:buClr>
              <a:buAutoNum type="romanLcPeriod"/>
            </a:pPr>
            <a:r>
              <a:rPr lang="pt-BR"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PAF-2025: supervisão temática</a:t>
            </a:r>
            <a:endParaRPr lang="pt-BR" dirty="0">
              <a:solidFill>
                <a:srgbClr val="FF0000"/>
              </a:solidFill>
              <a:latin typeface="Aptos" panose="020B0004020202020204" pitchFamily="34" charset="0"/>
              <a:ea typeface="Calibri" panose="020F0502020204030204" pitchFamily="34" charset="0"/>
              <a:cs typeface="Calibri" panose="020F0502020204030204" pitchFamily="34" charset="0"/>
            </a:endParaRPr>
          </a:p>
        </p:txBody>
      </p:sp>
      <p:cxnSp>
        <p:nvCxnSpPr>
          <p:cNvPr id="14" name="Conector de Seta Reta 13">
            <a:extLst>
              <a:ext uri="{FF2B5EF4-FFF2-40B4-BE49-F238E27FC236}">
                <a16:creationId xmlns:a16="http://schemas.microsoft.com/office/drawing/2014/main" id="{B7462B04-7691-17D3-8DC1-150EE5935751}"/>
              </a:ext>
            </a:extLst>
          </p:cNvPr>
          <p:cNvCxnSpPr>
            <a:cxnSpLocks/>
          </p:cNvCxnSpPr>
          <p:nvPr/>
        </p:nvCxnSpPr>
        <p:spPr>
          <a:xfrm>
            <a:off x="4142530" y="3786245"/>
            <a:ext cx="6337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tângulo: Cantos Arredondados 15">
            <a:extLst>
              <a:ext uri="{FF2B5EF4-FFF2-40B4-BE49-F238E27FC236}">
                <a16:creationId xmlns:a16="http://schemas.microsoft.com/office/drawing/2014/main" id="{40752AD2-D74E-F03A-133E-CC13E772DBBC}"/>
              </a:ext>
            </a:extLst>
          </p:cNvPr>
          <p:cNvSpPr/>
          <p:nvPr/>
        </p:nvSpPr>
        <p:spPr>
          <a:xfrm>
            <a:off x="4934672" y="3350152"/>
            <a:ext cx="2124821" cy="118862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7" name="Título 4">
            <a:extLst>
              <a:ext uri="{FF2B5EF4-FFF2-40B4-BE49-F238E27FC236}">
                <a16:creationId xmlns:a16="http://schemas.microsoft.com/office/drawing/2014/main" id="{3BED5CAF-10B1-E699-B8B8-3A35BF95A8A2}"/>
              </a:ext>
            </a:extLst>
          </p:cNvPr>
          <p:cNvSpPr txBox="1">
            <a:spLocks/>
          </p:cNvSpPr>
          <p:nvPr/>
        </p:nvSpPr>
        <p:spPr>
          <a:xfrm>
            <a:off x="-283656" y="44433"/>
            <a:ext cx="8666018" cy="574964"/>
          </a:xfrm>
          <a:prstGeom prst="rect">
            <a:avLst/>
          </a:prstGeom>
          <a:noFill/>
          <a:ln>
            <a:noFill/>
          </a:ln>
        </p:spPr>
        <p:txBody>
          <a:bodyPr spcFirstLastPara="1" wrap="square" lIns="91425" tIns="91425" rIns="91425" bIns="91425" anchor="b"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pt-BR" sz="2400" b="1" dirty="0">
                <a:solidFill>
                  <a:srgbClr val="1B567B"/>
                </a:solidFill>
                <a:latin typeface="Aptos" panose="020B0004020202020204" pitchFamily="34" charset="0"/>
                <a:ea typeface="Calibri" panose="020F0502020204030204" pitchFamily="34" charset="0"/>
                <a:cs typeface="Calibri" panose="020F0502020204030204" pitchFamily="34" charset="0"/>
              </a:rPr>
              <a:t>      1.2 Ações realizadas (2023-2024)</a:t>
            </a:r>
          </a:p>
        </p:txBody>
      </p:sp>
      <p:cxnSp>
        <p:nvCxnSpPr>
          <p:cNvPr id="19" name="Conector reto 18">
            <a:extLst>
              <a:ext uri="{FF2B5EF4-FFF2-40B4-BE49-F238E27FC236}">
                <a16:creationId xmlns:a16="http://schemas.microsoft.com/office/drawing/2014/main" id="{1BC351DA-6695-C4D0-17C1-07D770DC7C64}"/>
              </a:ext>
            </a:extLst>
          </p:cNvPr>
          <p:cNvCxnSpPr/>
          <p:nvPr/>
        </p:nvCxnSpPr>
        <p:spPr>
          <a:xfrm>
            <a:off x="372533" y="552848"/>
            <a:ext cx="3443111"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m 4" descr="Texto&#10;&#10;O conteúdo gerado por IA pode estar incorreto.">
            <a:extLst>
              <a:ext uri="{FF2B5EF4-FFF2-40B4-BE49-F238E27FC236}">
                <a16:creationId xmlns:a16="http://schemas.microsoft.com/office/drawing/2014/main" id="{983D16F7-F6E5-9594-586A-BC8E8B3383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57641" y="44433"/>
            <a:ext cx="1986359" cy="869950"/>
          </a:xfrm>
          <a:prstGeom prst="rect">
            <a:avLst/>
          </a:prstGeom>
          <a:noFill/>
          <a:ln>
            <a:noFill/>
          </a:ln>
        </p:spPr>
      </p:pic>
      <p:sp>
        <p:nvSpPr>
          <p:cNvPr id="15" name="Retângulo: Cantos Arredondados 14">
            <a:extLst>
              <a:ext uri="{FF2B5EF4-FFF2-40B4-BE49-F238E27FC236}">
                <a16:creationId xmlns:a16="http://schemas.microsoft.com/office/drawing/2014/main" id="{73A0E97E-6EDF-ACF9-0A89-BFF249227991}"/>
              </a:ext>
            </a:extLst>
          </p:cNvPr>
          <p:cNvSpPr/>
          <p:nvPr/>
        </p:nvSpPr>
        <p:spPr>
          <a:xfrm>
            <a:off x="1050295" y="2161532"/>
            <a:ext cx="2124821" cy="118862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8" name="Conector de Seta Reta 17">
            <a:extLst>
              <a:ext uri="{FF2B5EF4-FFF2-40B4-BE49-F238E27FC236}">
                <a16:creationId xmlns:a16="http://schemas.microsoft.com/office/drawing/2014/main" id="{FD95F6ED-1765-5E42-27E0-E320D94D6C81}"/>
              </a:ext>
            </a:extLst>
          </p:cNvPr>
          <p:cNvCxnSpPr>
            <a:cxnSpLocks/>
          </p:cNvCxnSpPr>
          <p:nvPr/>
        </p:nvCxnSpPr>
        <p:spPr>
          <a:xfrm>
            <a:off x="2084505" y="1672856"/>
            <a:ext cx="0" cy="3221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CaixaDeTexto 21">
            <a:extLst>
              <a:ext uri="{FF2B5EF4-FFF2-40B4-BE49-F238E27FC236}">
                <a16:creationId xmlns:a16="http://schemas.microsoft.com/office/drawing/2014/main" id="{76E4E5D9-9557-BB11-0293-3EFA0F47B7AE}"/>
              </a:ext>
            </a:extLst>
          </p:cNvPr>
          <p:cNvSpPr txBox="1"/>
          <p:nvPr/>
        </p:nvSpPr>
        <p:spPr>
          <a:xfrm>
            <a:off x="4934672" y="3486303"/>
            <a:ext cx="2019020" cy="954107"/>
          </a:xfrm>
          <a:prstGeom prst="rect">
            <a:avLst/>
          </a:prstGeom>
          <a:noFill/>
        </p:spPr>
        <p:txBody>
          <a:bodyPr wrap="square" rtlCol="0">
            <a:spAutoFit/>
          </a:bodyPr>
          <a:lstStyle/>
          <a:p>
            <a:pPr marL="400050" indent="-400050" algn="just">
              <a:buClr>
                <a:srgbClr val="1B567B"/>
              </a:buClr>
              <a:buAutoNum type="romanLcPeriod"/>
            </a:pPr>
            <a:r>
              <a:rPr lang="pt-BR"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Alterar a forma da divulgação da reserva/benefício</a:t>
            </a:r>
          </a:p>
          <a:p>
            <a:pPr marL="400050" indent="-400050" algn="just">
              <a:buClr>
                <a:srgbClr val="1B567B"/>
              </a:buClr>
              <a:buAutoNum type="romanLcPeriod"/>
            </a:pPr>
            <a:r>
              <a:rPr lang="pt-BR"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Taxa de Reposição</a:t>
            </a:r>
            <a:endParaRPr lang="pt-BR" dirty="0">
              <a:solidFill>
                <a:srgbClr val="FF0000"/>
              </a:solidFill>
              <a:latin typeface="Aptos" panose="020B0004020202020204" pitchFamily="34" charset="0"/>
              <a:ea typeface="Calibri" panose="020F0502020204030204" pitchFamily="34" charset="0"/>
              <a:cs typeface="Calibri" panose="020F0502020204030204" pitchFamily="34" charset="0"/>
            </a:endParaRPr>
          </a:p>
        </p:txBody>
      </p:sp>
      <p:sp>
        <p:nvSpPr>
          <p:cNvPr id="25" name="Retângulo: Cantos Arredondados 24">
            <a:extLst>
              <a:ext uri="{FF2B5EF4-FFF2-40B4-BE49-F238E27FC236}">
                <a16:creationId xmlns:a16="http://schemas.microsoft.com/office/drawing/2014/main" id="{42A316AB-5073-F0C0-7C0B-BB13D6642600}"/>
              </a:ext>
            </a:extLst>
          </p:cNvPr>
          <p:cNvSpPr/>
          <p:nvPr/>
        </p:nvSpPr>
        <p:spPr>
          <a:xfrm>
            <a:off x="1050295" y="3820101"/>
            <a:ext cx="2124821" cy="118862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26" name="Conector de Seta Reta 25">
            <a:extLst>
              <a:ext uri="{FF2B5EF4-FFF2-40B4-BE49-F238E27FC236}">
                <a16:creationId xmlns:a16="http://schemas.microsoft.com/office/drawing/2014/main" id="{DF7663C9-B7A1-E50E-4CDC-104E42495B0E}"/>
              </a:ext>
            </a:extLst>
          </p:cNvPr>
          <p:cNvCxnSpPr>
            <a:cxnSpLocks/>
          </p:cNvCxnSpPr>
          <p:nvPr/>
        </p:nvCxnSpPr>
        <p:spPr>
          <a:xfrm>
            <a:off x="2084505" y="3437501"/>
            <a:ext cx="0" cy="3221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CaixaDeTexto 26">
            <a:extLst>
              <a:ext uri="{FF2B5EF4-FFF2-40B4-BE49-F238E27FC236}">
                <a16:creationId xmlns:a16="http://schemas.microsoft.com/office/drawing/2014/main" id="{34910FC6-AF74-92F8-EC60-41820214F110}"/>
              </a:ext>
            </a:extLst>
          </p:cNvPr>
          <p:cNvSpPr txBox="1"/>
          <p:nvPr/>
        </p:nvSpPr>
        <p:spPr>
          <a:xfrm>
            <a:off x="1127897" y="3903377"/>
            <a:ext cx="2124821" cy="954107"/>
          </a:xfrm>
          <a:prstGeom prst="rect">
            <a:avLst/>
          </a:prstGeom>
          <a:noFill/>
        </p:spPr>
        <p:txBody>
          <a:bodyPr wrap="square" rtlCol="0">
            <a:spAutoFit/>
          </a:bodyPr>
          <a:lstStyle/>
          <a:p>
            <a:pPr marL="400050" indent="-400050" algn="just">
              <a:buClr>
                <a:srgbClr val="1B567B"/>
              </a:buClr>
              <a:buAutoNum type="romanLcPeriod"/>
            </a:pPr>
            <a:r>
              <a:rPr lang="pt-BR"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Resolução CNPC nº61 (Marcação na “curva”)</a:t>
            </a:r>
          </a:p>
          <a:p>
            <a:pPr algn="just">
              <a:buClr>
                <a:srgbClr val="1B567B"/>
              </a:buClr>
            </a:pPr>
            <a:r>
              <a:rPr lang="pt-BR" u="sng" kern="100" dirty="0">
                <a:solidFill>
                  <a:srgbClr val="FF0000"/>
                </a:solidFill>
                <a:latin typeface="Aptos" panose="020B0004020202020204" pitchFamily="34" charset="0"/>
                <a:ea typeface="Source Sans Pro" panose="020B0503030403020204" pitchFamily="34" charset="0"/>
                <a:cs typeface="Times New Roman" panose="02020603050405020304" pitchFamily="18" charset="0"/>
              </a:rPr>
              <a:t>IRFS nº09/ CPC48/2018</a:t>
            </a:r>
            <a:endParaRPr lang="pt-BR" u="sng" dirty="0">
              <a:solidFill>
                <a:srgbClr val="FF0000"/>
              </a:solidFill>
              <a:latin typeface="Aptos" panose="020B0004020202020204" pitchFamily="34" charset="0"/>
              <a:ea typeface="Calibri" panose="020F0502020204030204" pitchFamily="34" charset="0"/>
              <a:cs typeface="Calibri" panose="020F0502020204030204" pitchFamily="34" charset="0"/>
            </a:endParaRPr>
          </a:p>
        </p:txBody>
      </p:sp>
      <p:sp>
        <p:nvSpPr>
          <p:cNvPr id="28" name="CaixaDeTexto 27">
            <a:extLst>
              <a:ext uri="{FF2B5EF4-FFF2-40B4-BE49-F238E27FC236}">
                <a16:creationId xmlns:a16="http://schemas.microsoft.com/office/drawing/2014/main" id="{B9309668-0E8F-8A06-11BA-0B7B916FD1B4}"/>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tx1"/>
                </a:solidFill>
                <a:latin typeface="Aptos" panose="020B0004020202020204" pitchFamily="34" charset="0"/>
              </a:rPr>
              <a:t>15</a:t>
            </a:r>
          </a:p>
        </p:txBody>
      </p:sp>
      <p:pic>
        <p:nvPicPr>
          <p:cNvPr id="29" name="Imagem 28" descr="Logotipo&#10;&#10;Descrição gerada automaticamente">
            <a:extLst>
              <a:ext uri="{FF2B5EF4-FFF2-40B4-BE49-F238E27FC236}">
                <a16:creationId xmlns:a16="http://schemas.microsoft.com/office/drawing/2014/main" id="{51A108EB-E9C0-BF6C-705F-3B808372F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57" y="4394048"/>
            <a:ext cx="644083" cy="698882"/>
          </a:xfrm>
          <a:prstGeom prst="rect">
            <a:avLst/>
          </a:prstGeom>
        </p:spPr>
      </p:pic>
    </p:spTree>
    <p:extLst>
      <p:ext uri="{BB962C8B-B14F-4D97-AF65-F5344CB8AC3E}">
        <p14:creationId xmlns:p14="http://schemas.microsoft.com/office/powerpoint/2010/main" val="3139324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617CDBD9-21AC-90AE-B2AE-1A87010C2038}"/>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C1B84407-C7AD-3BB2-9514-E61EC8750C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7867" y="286032"/>
            <a:ext cx="904560" cy="982000"/>
          </a:xfrm>
          <a:prstGeom prst="rect">
            <a:avLst/>
          </a:prstGeom>
        </p:spPr>
      </p:pic>
      <p:pic>
        <p:nvPicPr>
          <p:cNvPr id="2" name="Imagem 1">
            <a:extLst>
              <a:ext uri="{FF2B5EF4-FFF2-40B4-BE49-F238E27FC236}">
                <a16:creationId xmlns:a16="http://schemas.microsoft.com/office/drawing/2014/main" id="{E86E4B43-1EC9-A829-9C86-2A1ABBE109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61" y="4538772"/>
            <a:ext cx="573250" cy="622326"/>
          </a:xfrm>
          <a:prstGeom prst="rect">
            <a:avLst/>
          </a:prstGeom>
        </p:spPr>
      </p:pic>
      <p:sp>
        <p:nvSpPr>
          <p:cNvPr id="9" name="CaixaDeTexto 8">
            <a:extLst>
              <a:ext uri="{FF2B5EF4-FFF2-40B4-BE49-F238E27FC236}">
                <a16:creationId xmlns:a16="http://schemas.microsoft.com/office/drawing/2014/main" id="{4DBD68A2-6915-6E2C-A325-F06837E38548}"/>
              </a:ext>
            </a:extLst>
          </p:cNvPr>
          <p:cNvSpPr txBox="1"/>
          <p:nvPr/>
        </p:nvSpPr>
        <p:spPr>
          <a:xfrm>
            <a:off x="8802589" y="4726824"/>
            <a:ext cx="601980" cy="246221"/>
          </a:xfrm>
          <a:prstGeom prst="rect">
            <a:avLst/>
          </a:prstGeom>
          <a:noFill/>
        </p:spPr>
        <p:txBody>
          <a:bodyPr wrap="square" rtlCol="0">
            <a:spAutoFit/>
          </a:bodyPr>
          <a:lstStyle/>
          <a:p>
            <a:r>
              <a:rPr lang="pt-BR" sz="1000" dirty="0">
                <a:solidFill>
                  <a:schemeClr val="bg1"/>
                </a:solidFill>
                <a:latin typeface="Calibri" panose="020F0502020204030204" pitchFamily="34" charset="0"/>
                <a:ea typeface="Calibri" panose="020F0502020204030204" pitchFamily="34" charset="0"/>
                <a:cs typeface="Calibri" panose="020F0502020204030204" pitchFamily="34" charset="0"/>
              </a:rPr>
              <a:t>10</a:t>
            </a:r>
          </a:p>
        </p:txBody>
      </p:sp>
      <p:sp>
        <p:nvSpPr>
          <p:cNvPr id="6" name="CaixaDeTexto 5">
            <a:extLst>
              <a:ext uri="{FF2B5EF4-FFF2-40B4-BE49-F238E27FC236}">
                <a16:creationId xmlns:a16="http://schemas.microsoft.com/office/drawing/2014/main" id="{807EDB6A-68A9-8A17-8765-7D672B324672}"/>
              </a:ext>
            </a:extLst>
          </p:cNvPr>
          <p:cNvSpPr txBox="1"/>
          <p:nvPr/>
        </p:nvSpPr>
        <p:spPr>
          <a:xfrm>
            <a:off x="229554" y="225757"/>
            <a:ext cx="3904445" cy="954107"/>
          </a:xfrm>
          <a:prstGeom prst="rect">
            <a:avLst/>
          </a:prstGeom>
          <a:noFill/>
          <a:ln w="31750">
            <a:solidFill>
              <a:schemeClr val="accent1">
                <a:shade val="95000"/>
                <a:satMod val="105000"/>
              </a:schemeClr>
            </a:solidFill>
          </a:ln>
        </p:spPr>
        <p:txBody>
          <a:bodyPr wrap="square" rtlCol="0">
            <a:spAutoFit/>
          </a:bodyPr>
          <a:lstStyle/>
          <a:p>
            <a:pPr algn="ctr"/>
            <a:r>
              <a:rPr lang="pt-BR" sz="2800" dirty="0">
                <a:solidFill>
                  <a:srgbClr val="1B567B"/>
                </a:solidFill>
                <a:latin typeface="Aptos" panose="020B0004020202020204" pitchFamily="34" charset="0"/>
                <a:ea typeface="Calibri" panose="020F0502020204030204" pitchFamily="34" charset="0"/>
                <a:cs typeface="Calibri" panose="020F0502020204030204" pitchFamily="34" charset="0"/>
              </a:rPr>
              <a:t>Revisão da Resolução CMN nº 4.994/2022</a:t>
            </a:r>
            <a:endParaRPr lang="pt-BR" dirty="0">
              <a:latin typeface="Aptos" panose="020B0004020202020204" pitchFamily="34" charset="0"/>
            </a:endParaRPr>
          </a:p>
        </p:txBody>
      </p:sp>
      <p:sp>
        <p:nvSpPr>
          <p:cNvPr id="11" name="CaixaDeTexto 10">
            <a:extLst>
              <a:ext uri="{FF2B5EF4-FFF2-40B4-BE49-F238E27FC236}">
                <a16:creationId xmlns:a16="http://schemas.microsoft.com/office/drawing/2014/main" id="{0EF1B373-4AB0-2B6A-064A-B860CB73DF7A}"/>
              </a:ext>
            </a:extLst>
          </p:cNvPr>
          <p:cNvSpPr txBox="1"/>
          <p:nvPr/>
        </p:nvSpPr>
        <p:spPr>
          <a:xfrm>
            <a:off x="5325543" y="258167"/>
            <a:ext cx="1997933" cy="553998"/>
          </a:xfrm>
          <a:prstGeom prst="rect">
            <a:avLst/>
          </a:prstGeom>
          <a:noFill/>
        </p:spPr>
        <p:txBody>
          <a:bodyPr wrap="square" rtlCol="0">
            <a:spAutoFit/>
          </a:bodyPr>
          <a:lstStyle/>
          <a:p>
            <a:r>
              <a:rPr lang="pt-BR" sz="1600" dirty="0">
                <a:solidFill>
                  <a:srgbClr val="1B567B"/>
                </a:solidFill>
                <a:latin typeface="Aptos" panose="020B0004020202020204" pitchFamily="34" charset="0"/>
                <a:ea typeface="Calibri" panose="020F0502020204030204" pitchFamily="34" charset="0"/>
                <a:cs typeface="Calibri" panose="020F0502020204030204" pitchFamily="34" charset="0"/>
              </a:rPr>
              <a:t>15 </a:t>
            </a:r>
            <a:r>
              <a:rPr lang="pt-BR" sz="1600" dirty="0" err="1">
                <a:solidFill>
                  <a:srgbClr val="1B567B"/>
                </a:solidFill>
                <a:latin typeface="Aptos" panose="020B0004020202020204" pitchFamily="34" charset="0"/>
                <a:ea typeface="Calibri" panose="020F0502020204030204" pitchFamily="34" charset="0"/>
                <a:cs typeface="Calibri" panose="020F0502020204030204" pitchFamily="34" charset="0"/>
              </a:rPr>
              <a:t>EFPC’s</a:t>
            </a:r>
            <a:r>
              <a:rPr lang="pt-BR" sz="1600" dirty="0">
                <a:solidFill>
                  <a:srgbClr val="1B567B"/>
                </a:solidFill>
                <a:latin typeface="Aptos" panose="020B0004020202020204" pitchFamily="34" charset="0"/>
                <a:ea typeface="Calibri" panose="020F0502020204030204" pitchFamily="34" charset="0"/>
                <a:cs typeface="Calibri" panose="020F0502020204030204" pitchFamily="34" charset="0"/>
              </a:rPr>
              <a:t> visitadas</a:t>
            </a:r>
            <a:endParaRPr lang="pt-BR" sz="1600" b="1" dirty="0">
              <a:solidFill>
                <a:srgbClr val="1B567B"/>
              </a:solidFill>
              <a:latin typeface="Aptos" panose="020B0004020202020204" pitchFamily="34" charset="0"/>
              <a:ea typeface="Calibri" panose="020F0502020204030204" pitchFamily="34" charset="0"/>
              <a:cs typeface="Calibri" panose="020F0502020204030204" pitchFamily="34" charset="0"/>
            </a:endParaRPr>
          </a:p>
          <a:p>
            <a:endParaRPr lang="pt-BR" dirty="0">
              <a:solidFill>
                <a:srgbClr val="1B567B"/>
              </a:solidFill>
              <a:latin typeface="Aptos" panose="020B0004020202020204" pitchFamily="34" charset="0"/>
              <a:ea typeface="Calibri" panose="020F0502020204030204" pitchFamily="34" charset="0"/>
              <a:cs typeface="Calibri" panose="020F0502020204030204" pitchFamily="34" charset="0"/>
            </a:endParaRPr>
          </a:p>
        </p:txBody>
      </p:sp>
      <p:sp>
        <p:nvSpPr>
          <p:cNvPr id="27" name="Retângulo: Cantos Arredondados 26">
            <a:extLst>
              <a:ext uri="{FF2B5EF4-FFF2-40B4-BE49-F238E27FC236}">
                <a16:creationId xmlns:a16="http://schemas.microsoft.com/office/drawing/2014/main" id="{A82E3CE4-11FB-B0C3-E0E9-99EB7007A1D2}"/>
              </a:ext>
            </a:extLst>
          </p:cNvPr>
          <p:cNvSpPr/>
          <p:nvPr/>
        </p:nvSpPr>
        <p:spPr>
          <a:xfrm>
            <a:off x="5303970" y="60277"/>
            <a:ext cx="2046939" cy="623021"/>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2" name="CaixaDeTexto 31">
            <a:extLst>
              <a:ext uri="{FF2B5EF4-FFF2-40B4-BE49-F238E27FC236}">
                <a16:creationId xmlns:a16="http://schemas.microsoft.com/office/drawing/2014/main" id="{E8219CBC-D010-9F47-F8AD-D7E6A3928889}"/>
              </a:ext>
            </a:extLst>
          </p:cNvPr>
          <p:cNvSpPr txBox="1"/>
          <p:nvPr/>
        </p:nvSpPr>
        <p:spPr>
          <a:xfrm>
            <a:off x="5308576" y="1760568"/>
            <a:ext cx="1973740" cy="523220"/>
          </a:xfrm>
          <a:prstGeom prst="rect">
            <a:avLst/>
          </a:prstGeom>
          <a:noFill/>
        </p:spPr>
        <p:txBody>
          <a:bodyPr wrap="square" rtlCol="0">
            <a:spAutoFit/>
          </a:bodyPr>
          <a:lstStyle/>
          <a:p>
            <a:r>
              <a:rPr lang="pt-BR"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Reuniões com as 10 maiores </a:t>
            </a:r>
            <a:r>
              <a:rPr lang="pt-BR" kern="100" dirty="0" err="1">
                <a:solidFill>
                  <a:srgbClr val="206894"/>
                </a:solidFill>
                <a:latin typeface="Aptos" panose="020B0004020202020204" pitchFamily="34" charset="0"/>
                <a:ea typeface="Source Sans Pro" panose="020B0503030403020204" pitchFamily="34" charset="0"/>
                <a:cs typeface="Times New Roman" panose="02020603050405020304" pitchFamily="18" charset="0"/>
              </a:rPr>
              <a:t>EFPC’s</a:t>
            </a:r>
            <a:endParaRPr lang="pt-BR" dirty="0">
              <a:solidFill>
                <a:srgbClr val="1B567B"/>
              </a:solidFill>
              <a:latin typeface="Aptos" panose="020B0004020202020204" pitchFamily="34" charset="0"/>
              <a:ea typeface="Calibri" panose="020F0502020204030204" pitchFamily="34" charset="0"/>
              <a:cs typeface="Calibri" panose="020F0502020204030204" pitchFamily="34" charset="0"/>
            </a:endParaRPr>
          </a:p>
        </p:txBody>
      </p:sp>
      <p:sp>
        <p:nvSpPr>
          <p:cNvPr id="19" name="Retângulo: Cantos Arredondados 18">
            <a:extLst>
              <a:ext uri="{FF2B5EF4-FFF2-40B4-BE49-F238E27FC236}">
                <a16:creationId xmlns:a16="http://schemas.microsoft.com/office/drawing/2014/main" id="{3735583D-5E7A-579B-38E2-BB9ED0AFFD8D}"/>
              </a:ext>
            </a:extLst>
          </p:cNvPr>
          <p:cNvSpPr/>
          <p:nvPr/>
        </p:nvSpPr>
        <p:spPr>
          <a:xfrm>
            <a:off x="5271724" y="1763027"/>
            <a:ext cx="1689058" cy="52322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Retângulo: Cantos Arredondados 2">
            <a:extLst>
              <a:ext uri="{FF2B5EF4-FFF2-40B4-BE49-F238E27FC236}">
                <a16:creationId xmlns:a16="http://schemas.microsoft.com/office/drawing/2014/main" id="{6915FEDD-1B5E-B53C-9D07-B582F990C2F6}"/>
              </a:ext>
            </a:extLst>
          </p:cNvPr>
          <p:cNvSpPr/>
          <p:nvPr/>
        </p:nvSpPr>
        <p:spPr>
          <a:xfrm>
            <a:off x="5271976" y="946280"/>
            <a:ext cx="2046939" cy="553998"/>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CaixaDeTexto 4">
            <a:extLst>
              <a:ext uri="{FF2B5EF4-FFF2-40B4-BE49-F238E27FC236}">
                <a16:creationId xmlns:a16="http://schemas.microsoft.com/office/drawing/2014/main" id="{E7929464-065B-1C3D-7377-9C13C08F6453}"/>
              </a:ext>
            </a:extLst>
          </p:cNvPr>
          <p:cNvSpPr txBox="1"/>
          <p:nvPr/>
        </p:nvSpPr>
        <p:spPr>
          <a:xfrm>
            <a:off x="5387467" y="1010587"/>
            <a:ext cx="1997933" cy="338554"/>
          </a:xfrm>
          <a:prstGeom prst="rect">
            <a:avLst/>
          </a:prstGeom>
          <a:noFill/>
        </p:spPr>
        <p:txBody>
          <a:bodyPr wrap="square" rtlCol="0">
            <a:spAutoFit/>
          </a:bodyPr>
          <a:lstStyle/>
          <a:p>
            <a:r>
              <a:rPr lang="pt-BR" sz="1600" dirty="0">
                <a:solidFill>
                  <a:srgbClr val="1B567B"/>
                </a:solidFill>
                <a:latin typeface="Aptos" panose="020B0004020202020204" pitchFamily="34" charset="0"/>
                <a:ea typeface="Calibri" panose="020F0502020204030204" pitchFamily="34" charset="0"/>
                <a:cs typeface="Calibri" panose="020F0502020204030204" pitchFamily="34" charset="0"/>
              </a:rPr>
              <a:t>Reuniões bilaterais</a:t>
            </a:r>
            <a:endParaRPr lang="pt-BR" dirty="0">
              <a:solidFill>
                <a:srgbClr val="1B567B"/>
              </a:solidFill>
              <a:latin typeface="Aptos" panose="020B0004020202020204" pitchFamily="34" charset="0"/>
              <a:ea typeface="Calibri" panose="020F0502020204030204" pitchFamily="34" charset="0"/>
              <a:cs typeface="Calibri" panose="020F0502020204030204" pitchFamily="34" charset="0"/>
            </a:endParaRPr>
          </a:p>
        </p:txBody>
      </p:sp>
      <p:cxnSp>
        <p:nvCxnSpPr>
          <p:cNvPr id="23" name="Conector de Seta Reta 22">
            <a:extLst>
              <a:ext uri="{FF2B5EF4-FFF2-40B4-BE49-F238E27FC236}">
                <a16:creationId xmlns:a16="http://schemas.microsoft.com/office/drawing/2014/main" id="{00A82E64-ED83-94A5-C441-7EE99647E657}"/>
              </a:ext>
            </a:extLst>
          </p:cNvPr>
          <p:cNvCxnSpPr>
            <a:cxnSpLocks/>
          </p:cNvCxnSpPr>
          <p:nvPr/>
        </p:nvCxnSpPr>
        <p:spPr>
          <a:xfrm>
            <a:off x="4571997" y="374288"/>
            <a:ext cx="5318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etângulo: Cantos Arredondados 29">
            <a:extLst>
              <a:ext uri="{FF2B5EF4-FFF2-40B4-BE49-F238E27FC236}">
                <a16:creationId xmlns:a16="http://schemas.microsoft.com/office/drawing/2014/main" id="{DAB01BD4-AFA6-9F77-282E-B38780F8F1E2}"/>
              </a:ext>
            </a:extLst>
          </p:cNvPr>
          <p:cNvSpPr/>
          <p:nvPr/>
        </p:nvSpPr>
        <p:spPr>
          <a:xfrm>
            <a:off x="5257083" y="2409510"/>
            <a:ext cx="1973736" cy="818886"/>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6" name="CaixaDeTexto 35">
            <a:extLst>
              <a:ext uri="{FF2B5EF4-FFF2-40B4-BE49-F238E27FC236}">
                <a16:creationId xmlns:a16="http://schemas.microsoft.com/office/drawing/2014/main" id="{41B955F8-A11C-A95E-DB76-9F0EE6913A8D}"/>
              </a:ext>
            </a:extLst>
          </p:cNvPr>
          <p:cNvSpPr txBox="1"/>
          <p:nvPr/>
        </p:nvSpPr>
        <p:spPr>
          <a:xfrm>
            <a:off x="5316461" y="2489731"/>
            <a:ext cx="1786088" cy="738664"/>
          </a:xfrm>
          <a:prstGeom prst="rect">
            <a:avLst/>
          </a:prstGeom>
          <a:noFill/>
        </p:spPr>
        <p:txBody>
          <a:bodyPr wrap="square" rtlCol="0">
            <a:spAutoFit/>
          </a:bodyPr>
          <a:lstStyle/>
          <a:p>
            <a:r>
              <a:rPr lang="pt-BR"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Comissão Técnica de Investimentos da Abrapp</a:t>
            </a:r>
            <a:endParaRPr lang="pt-BR" dirty="0">
              <a:solidFill>
                <a:srgbClr val="1B567B"/>
              </a:solidFill>
              <a:latin typeface="Aptos" panose="020B0004020202020204" pitchFamily="34" charset="0"/>
              <a:ea typeface="Calibri" panose="020F0502020204030204" pitchFamily="34" charset="0"/>
              <a:cs typeface="Calibri" panose="020F0502020204030204" pitchFamily="34" charset="0"/>
            </a:endParaRPr>
          </a:p>
        </p:txBody>
      </p:sp>
      <p:sp>
        <p:nvSpPr>
          <p:cNvPr id="42" name="Retângulo: Cantos Arredondados 41">
            <a:extLst>
              <a:ext uri="{FF2B5EF4-FFF2-40B4-BE49-F238E27FC236}">
                <a16:creationId xmlns:a16="http://schemas.microsoft.com/office/drawing/2014/main" id="{5332FD1F-5AF2-EDE2-FB7D-89F8A13CB65B}"/>
              </a:ext>
            </a:extLst>
          </p:cNvPr>
          <p:cNvSpPr/>
          <p:nvPr/>
        </p:nvSpPr>
        <p:spPr>
          <a:xfrm>
            <a:off x="5235377" y="3351659"/>
            <a:ext cx="2046939" cy="570287"/>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3" name="CaixaDeTexto 42">
            <a:extLst>
              <a:ext uri="{FF2B5EF4-FFF2-40B4-BE49-F238E27FC236}">
                <a16:creationId xmlns:a16="http://schemas.microsoft.com/office/drawing/2014/main" id="{40B9BB4E-B042-80B1-FA88-BFDAD126BE10}"/>
              </a:ext>
            </a:extLst>
          </p:cNvPr>
          <p:cNvSpPr txBox="1"/>
          <p:nvPr/>
        </p:nvSpPr>
        <p:spPr>
          <a:xfrm>
            <a:off x="5271976" y="3375192"/>
            <a:ext cx="1973740" cy="523220"/>
          </a:xfrm>
          <a:prstGeom prst="rect">
            <a:avLst/>
          </a:prstGeom>
          <a:noFill/>
        </p:spPr>
        <p:txBody>
          <a:bodyPr wrap="square" rtlCol="0">
            <a:spAutoFit/>
          </a:bodyPr>
          <a:lstStyle/>
          <a:p>
            <a:r>
              <a:rPr lang="pt-BR"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Encontros Regionais da Abrapp</a:t>
            </a:r>
            <a:endParaRPr lang="pt-BR" dirty="0">
              <a:solidFill>
                <a:srgbClr val="1B567B"/>
              </a:solidFill>
              <a:latin typeface="Aptos" panose="020B0004020202020204" pitchFamily="34" charset="0"/>
              <a:ea typeface="Calibri" panose="020F0502020204030204" pitchFamily="34" charset="0"/>
              <a:cs typeface="Calibri" panose="020F0502020204030204" pitchFamily="34" charset="0"/>
            </a:endParaRPr>
          </a:p>
        </p:txBody>
      </p:sp>
      <p:sp>
        <p:nvSpPr>
          <p:cNvPr id="45" name="Retângulo: Cantos Arredondados 44">
            <a:extLst>
              <a:ext uri="{FF2B5EF4-FFF2-40B4-BE49-F238E27FC236}">
                <a16:creationId xmlns:a16="http://schemas.microsoft.com/office/drawing/2014/main" id="{E7009BEE-B313-5436-9022-3EDC85E5C0C9}"/>
              </a:ext>
            </a:extLst>
          </p:cNvPr>
          <p:cNvSpPr/>
          <p:nvPr/>
        </p:nvSpPr>
        <p:spPr>
          <a:xfrm>
            <a:off x="712846" y="1846135"/>
            <a:ext cx="2046938" cy="878618"/>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6" name="CaixaDeTexto 45">
            <a:extLst>
              <a:ext uri="{FF2B5EF4-FFF2-40B4-BE49-F238E27FC236}">
                <a16:creationId xmlns:a16="http://schemas.microsoft.com/office/drawing/2014/main" id="{EC913737-8FE4-4310-7403-8198C7C1B7D9}"/>
              </a:ext>
            </a:extLst>
          </p:cNvPr>
          <p:cNvSpPr txBox="1"/>
          <p:nvPr/>
        </p:nvSpPr>
        <p:spPr>
          <a:xfrm>
            <a:off x="706328" y="1942650"/>
            <a:ext cx="1973740" cy="738664"/>
          </a:xfrm>
          <a:prstGeom prst="rect">
            <a:avLst/>
          </a:prstGeom>
          <a:noFill/>
        </p:spPr>
        <p:txBody>
          <a:bodyPr wrap="square" rtlCol="0">
            <a:spAutoFit/>
          </a:bodyPr>
          <a:lstStyle/>
          <a:p>
            <a:pPr algn="ctr"/>
            <a:r>
              <a:rPr lang="pt-BR"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Minuta enviada ao Ministério da Fazenda em Abril/2024</a:t>
            </a:r>
            <a:endParaRPr lang="pt-BR" dirty="0">
              <a:solidFill>
                <a:srgbClr val="1B567B"/>
              </a:solidFill>
              <a:latin typeface="Aptos" panose="020B0004020202020204" pitchFamily="34" charset="0"/>
              <a:ea typeface="Calibri" panose="020F0502020204030204" pitchFamily="34" charset="0"/>
              <a:cs typeface="Calibri" panose="020F0502020204030204" pitchFamily="34" charset="0"/>
            </a:endParaRPr>
          </a:p>
        </p:txBody>
      </p:sp>
      <p:cxnSp>
        <p:nvCxnSpPr>
          <p:cNvPr id="51" name="Conector de Seta Reta 50">
            <a:extLst>
              <a:ext uri="{FF2B5EF4-FFF2-40B4-BE49-F238E27FC236}">
                <a16:creationId xmlns:a16="http://schemas.microsoft.com/office/drawing/2014/main" id="{48118356-6D0F-38B0-31E6-EA38123A69F4}"/>
              </a:ext>
            </a:extLst>
          </p:cNvPr>
          <p:cNvCxnSpPr>
            <a:cxnSpLocks/>
          </p:cNvCxnSpPr>
          <p:nvPr/>
        </p:nvCxnSpPr>
        <p:spPr>
          <a:xfrm>
            <a:off x="4595553" y="1180956"/>
            <a:ext cx="5318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Conector de Seta Reta 51">
            <a:extLst>
              <a:ext uri="{FF2B5EF4-FFF2-40B4-BE49-F238E27FC236}">
                <a16:creationId xmlns:a16="http://schemas.microsoft.com/office/drawing/2014/main" id="{2BB2CDF7-EDCF-E642-8FF2-50A874F7719F}"/>
              </a:ext>
            </a:extLst>
          </p:cNvPr>
          <p:cNvCxnSpPr>
            <a:cxnSpLocks/>
          </p:cNvCxnSpPr>
          <p:nvPr/>
        </p:nvCxnSpPr>
        <p:spPr>
          <a:xfrm>
            <a:off x="4571998" y="2048170"/>
            <a:ext cx="5318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Conector de Seta Reta 52">
            <a:extLst>
              <a:ext uri="{FF2B5EF4-FFF2-40B4-BE49-F238E27FC236}">
                <a16:creationId xmlns:a16="http://schemas.microsoft.com/office/drawing/2014/main" id="{005BCFAF-B31F-2DB3-3F69-3BF0716C1E8B}"/>
              </a:ext>
            </a:extLst>
          </p:cNvPr>
          <p:cNvCxnSpPr>
            <a:cxnSpLocks/>
          </p:cNvCxnSpPr>
          <p:nvPr/>
        </p:nvCxnSpPr>
        <p:spPr>
          <a:xfrm>
            <a:off x="4543759" y="2919030"/>
            <a:ext cx="5318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Conector de Seta Reta 53">
            <a:extLst>
              <a:ext uri="{FF2B5EF4-FFF2-40B4-BE49-F238E27FC236}">
                <a16:creationId xmlns:a16="http://schemas.microsoft.com/office/drawing/2014/main" id="{083ABFED-C440-044F-BC0E-2B943CF49364}"/>
              </a:ext>
            </a:extLst>
          </p:cNvPr>
          <p:cNvCxnSpPr>
            <a:cxnSpLocks/>
          </p:cNvCxnSpPr>
          <p:nvPr/>
        </p:nvCxnSpPr>
        <p:spPr>
          <a:xfrm>
            <a:off x="4519176" y="3643256"/>
            <a:ext cx="5318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CaixaDeTexto 54">
            <a:extLst>
              <a:ext uri="{FF2B5EF4-FFF2-40B4-BE49-F238E27FC236}">
                <a16:creationId xmlns:a16="http://schemas.microsoft.com/office/drawing/2014/main" id="{D2EFDCA9-0520-FA95-B06B-C0CB3174908F}"/>
              </a:ext>
            </a:extLst>
          </p:cNvPr>
          <p:cNvSpPr txBox="1"/>
          <p:nvPr/>
        </p:nvSpPr>
        <p:spPr>
          <a:xfrm>
            <a:off x="7369921" y="540697"/>
            <a:ext cx="2046939" cy="1200329"/>
          </a:xfrm>
          <a:prstGeom prst="rect">
            <a:avLst/>
          </a:prstGeom>
          <a:noFill/>
        </p:spPr>
        <p:txBody>
          <a:bodyPr wrap="square">
            <a:spAutoFit/>
          </a:bodyPr>
          <a:lstStyle/>
          <a:p>
            <a:pPr marL="451999" indent="-451999">
              <a:buFont typeface="Symbol" panose="05050102010706020507" pitchFamily="18" charset="2"/>
              <a:buChar char="Þ"/>
            </a:pPr>
            <a:r>
              <a:rPr lang="pt-BR" sz="1200"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Ministério Fazenda</a:t>
            </a:r>
          </a:p>
          <a:p>
            <a:pPr marL="451999" indent="-451999">
              <a:buFont typeface="Symbol" panose="05050102010706020507" pitchFamily="18" charset="2"/>
              <a:buChar char="Þ"/>
            </a:pPr>
            <a:r>
              <a:rPr lang="pt-BR" sz="1200"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MPS</a:t>
            </a:r>
          </a:p>
          <a:p>
            <a:pPr marL="451999" indent="-451999">
              <a:buFont typeface="Symbol" panose="05050102010706020507" pitchFamily="18" charset="2"/>
              <a:buChar char="Þ"/>
            </a:pPr>
            <a:r>
              <a:rPr lang="pt-BR" sz="1200"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ABVCAP</a:t>
            </a:r>
          </a:p>
          <a:p>
            <a:pPr marL="451999" indent="-451999">
              <a:buFont typeface="Symbol" panose="05050102010706020507" pitchFamily="18" charset="2"/>
              <a:buChar char="Þ"/>
            </a:pPr>
            <a:r>
              <a:rPr lang="pt-BR" sz="1200"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ANBIMA</a:t>
            </a:r>
          </a:p>
          <a:p>
            <a:pPr marL="451999" indent="-451999">
              <a:buFont typeface="Symbol" panose="05050102010706020507" pitchFamily="18" charset="2"/>
              <a:buChar char="Þ"/>
            </a:pPr>
            <a:r>
              <a:rPr lang="pt-BR" sz="1200"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CVM</a:t>
            </a:r>
          </a:p>
          <a:p>
            <a:pPr marL="451999" indent="-451999">
              <a:buFont typeface="Symbol" panose="05050102010706020507" pitchFamily="18" charset="2"/>
              <a:buChar char="Þ"/>
            </a:pPr>
            <a:r>
              <a:rPr lang="pt-BR" sz="1200"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SUSEP</a:t>
            </a:r>
          </a:p>
        </p:txBody>
      </p:sp>
      <p:sp>
        <p:nvSpPr>
          <p:cNvPr id="56" name="Retângulo: Cantos Arredondados 55">
            <a:extLst>
              <a:ext uri="{FF2B5EF4-FFF2-40B4-BE49-F238E27FC236}">
                <a16:creationId xmlns:a16="http://schemas.microsoft.com/office/drawing/2014/main" id="{516DA011-C2B4-7C9F-24D1-4B1365C7B854}"/>
              </a:ext>
            </a:extLst>
          </p:cNvPr>
          <p:cNvSpPr/>
          <p:nvPr/>
        </p:nvSpPr>
        <p:spPr>
          <a:xfrm>
            <a:off x="7035617" y="1771616"/>
            <a:ext cx="1689058" cy="52322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8" name="CaixaDeTexto 57">
            <a:extLst>
              <a:ext uri="{FF2B5EF4-FFF2-40B4-BE49-F238E27FC236}">
                <a16:creationId xmlns:a16="http://schemas.microsoft.com/office/drawing/2014/main" id="{FF514F9B-8480-2ABA-D880-905C13936BD7}"/>
              </a:ext>
            </a:extLst>
          </p:cNvPr>
          <p:cNvSpPr txBox="1"/>
          <p:nvPr/>
        </p:nvSpPr>
        <p:spPr>
          <a:xfrm>
            <a:off x="7025714" y="1758011"/>
            <a:ext cx="1776875" cy="523220"/>
          </a:xfrm>
          <a:prstGeom prst="rect">
            <a:avLst/>
          </a:prstGeom>
          <a:noFill/>
        </p:spPr>
        <p:txBody>
          <a:bodyPr wrap="square">
            <a:spAutoFit/>
          </a:bodyPr>
          <a:lstStyle/>
          <a:p>
            <a:r>
              <a:rPr lang="pt-BR"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Reuniões com 25 pequenas e médias</a:t>
            </a:r>
            <a:endParaRPr lang="pt-BR" dirty="0">
              <a:solidFill>
                <a:srgbClr val="1B567B"/>
              </a:solidFill>
              <a:latin typeface="Aptos" panose="020B0004020202020204" pitchFamily="34" charset="0"/>
              <a:ea typeface="Calibri" panose="020F0502020204030204" pitchFamily="34" charset="0"/>
              <a:cs typeface="Calibri" panose="020F0502020204030204" pitchFamily="34" charset="0"/>
            </a:endParaRPr>
          </a:p>
        </p:txBody>
      </p:sp>
      <p:sp>
        <p:nvSpPr>
          <p:cNvPr id="59" name="CaixaDeTexto 58">
            <a:extLst>
              <a:ext uri="{FF2B5EF4-FFF2-40B4-BE49-F238E27FC236}">
                <a16:creationId xmlns:a16="http://schemas.microsoft.com/office/drawing/2014/main" id="{6908866A-BBB3-5BE3-D029-116126EE7F82}"/>
              </a:ext>
            </a:extLst>
          </p:cNvPr>
          <p:cNvSpPr txBox="1"/>
          <p:nvPr/>
        </p:nvSpPr>
        <p:spPr>
          <a:xfrm>
            <a:off x="5235377" y="4015552"/>
            <a:ext cx="2115532" cy="523220"/>
          </a:xfrm>
          <a:prstGeom prst="rect">
            <a:avLst/>
          </a:prstGeom>
          <a:noFill/>
        </p:spPr>
        <p:txBody>
          <a:bodyPr wrap="square" rtlCol="0">
            <a:spAutoFit/>
          </a:bodyPr>
          <a:lstStyle/>
          <a:p>
            <a:r>
              <a:rPr lang="pt-BR" kern="100" dirty="0">
                <a:solidFill>
                  <a:srgbClr val="206894"/>
                </a:solidFill>
                <a:latin typeface="Aptos" panose="020B0004020202020204" pitchFamily="34" charset="0"/>
                <a:ea typeface="Source Sans Pro" panose="020B0503030403020204" pitchFamily="34" charset="0"/>
                <a:cs typeface="Times New Roman" panose="02020603050405020304" pitchFamily="18" charset="0"/>
              </a:rPr>
              <a:t>Reuniões com ANAPAR, APEP e ANCEP</a:t>
            </a:r>
            <a:endParaRPr lang="pt-BR" dirty="0">
              <a:solidFill>
                <a:srgbClr val="1B567B"/>
              </a:solidFill>
              <a:latin typeface="Aptos" panose="020B0004020202020204" pitchFamily="34" charset="0"/>
              <a:ea typeface="Calibri" panose="020F0502020204030204" pitchFamily="34" charset="0"/>
              <a:cs typeface="Calibri" panose="020F0502020204030204" pitchFamily="34" charset="0"/>
            </a:endParaRPr>
          </a:p>
        </p:txBody>
      </p:sp>
      <p:sp>
        <p:nvSpPr>
          <p:cNvPr id="60" name="Retângulo: Cantos Arredondados 59">
            <a:extLst>
              <a:ext uri="{FF2B5EF4-FFF2-40B4-BE49-F238E27FC236}">
                <a16:creationId xmlns:a16="http://schemas.microsoft.com/office/drawing/2014/main" id="{5A669875-D957-3C14-A2E6-7E90E3DBB6B7}"/>
              </a:ext>
            </a:extLst>
          </p:cNvPr>
          <p:cNvSpPr/>
          <p:nvPr/>
        </p:nvSpPr>
        <p:spPr>
          <a:xfrm>
            <a:off x="5220481" y="4000074"/>
            <a:ext cx="2046939" cy="570287"/>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61" name="Conector de Seta Reta 60">
            <a:extLst>
              <a:ext uri="{FF2B5EF4-FFF2-40B4-BE49-F238E27FC236}">
                <a16:creationId xmlns:a16="http://schemas.microsoft.com/office/drawing/2014/main" id="{36FA9BC4-CCF2-805F-82F6-D6BD7A07F223}"/>
              </a:ext>
            </a:extLst>
          </p:cNvPr>
          <p:cNvCxnSpPr>
            <a:cxnSpLocks/>
          </p:cNvCxnSpPr>
          <p:nvPr/>
        </p:nvCxnSpPr>
        <p:spPr>
          <a:xfrm>
            <a:off x="4519176" y="4277162"/>
            <a:ext cx="5318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CaixaDeTexto 6">
            <a:extLst>
              <a:ext uri="{FF2B5EF4-FFF2-40B4-BE49-F238E27FC236}">
                <a16:creationId xmlns:a16="http://schemas.microsoft.com/office/drawing/2014/main" id="{D0D68686-E55B-A33E-20A3-6AE74FABED77}"/>
              </a:ext>
            </a:extLst>
          </p:cNvPr>
          <p:cNvSpPr txBox="1"/>
          <p:nvPr/>
        </p:nvSpPr>
        <p:spPr>
          <a:xfrm>
            <a:off x="229554" y="3205914"/>
            <a:ext cx="4011939" cy="113877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hade val="95000"/>
                <a:satMod val="105000"/>
                <a:alpha val="98000"/>
              </a:schemeClr>
            </a:solidFill>
          </a:ln>
        </p:spPr>
        <p:txBody>
          <a:bodyPr wrap="square" rtlCol="0">
            <a:spAutoFit/>
          </a:bodyPr>
          <a:lstStyle/>
          <a:p>
            <a:pPr algn="ctr"/>
            <a:r>
              <a:rPr lang="pt-BR" sz="2400" dirty="0">
                <a:solidFill>
                  <a:srgbClr val="FF0000"/>
                </a:solidFill>
                <a:latin typeface="Aptos" panose="020B0004020202020204" pitchFamily="34" charset="0"/>
                <a:ea typeface="Calibri" panose="020F0502020204030204" pitchFamily="34" charset="0"/>
                <a:cs typeface="Calibri" panose="020F0502020204030204" pitchFamily="34" charset="0"/>
              </a:rPr>
              <a:t>Aprovação CMN: Resolução nº 5.202, 28/março/2025 </a:t>
            </a:r>
            <a:r>
              <a:rPr lang="pt-BR" sz="2000" i="1" dirty="0">
                <a:solidFill>
                  <a:srgbClr val="FF0000"/>
                </a:solidFill>
                <a:latin typeface="Aptos" panose="020B0004020202020204" pitchFamily="34" charset="0"/>
                <a:ea typeface="Calibri" panose="020F0502020204030204" pitchFamily="34" charset="0"/>
                <a:cs typeface="Calibri" panose="020F0502020204030204" pitchFamily="34" charset="0"/>
              </a:rPr>
              <a:t>(melhorar o cardápio)</a:t>
            </a:r>
            <a:endParaRPr lang="pt-BR" sz="2000" i="1" dirty="0">
              <a:solidFill>
                <a:srgbClr val="FF0000"/>
              </a:solidFill>
              <a:latin typeface="Aptos" panose="020B0004020202020204" pitchFamily="34" charset="0"/>
            </a:endParaRPr>
          </a:p>
        </p:txBody>
      </p:sp>
      <p:cxnSp>
        <p:nvCxnSpPr>
          <p:cNvPr id="8" name="Conector de Seta Reta 7">
            <a:extLst>
              <a:ext uri="{FF2B5EF4-FFF2-40B4-BE49-F238E27FC236}">
                <a16:creationId xmlns:a16="http://schemas.microsoft.com/office/drawing/2014/main" id="{E7DB228C-D5EE-4C4F-2A16-92FC65382248}"/>
              </a:ext>
            </a:extLst>
          </p:cNvPr>
          <p:cNvCxnSpPr>
            <a:cxnSpLocks/>
          </p:cNvCxnSpPr>
          <p:nvPr/>
        </p:nvCxnSpPr>
        <p:spPr>
          <a:xfrm flipH="1">
            <a:off x="1847215" y="2724752"/>
            <a:ext cx="12826" cy="503643"/>
          </a:xfrm>
          <a:prstGeom prst="straightConnector1">
            <a:avLst/>
          </a:prstGeom>
          <a:ln w="66675" cmpd="sng">
            <a:tailEnd type="triangle"/>
          </a:ln>
        </p:spPr>
        <p:style>
          <a:lnRef idx="1">
            <a:schemeClr val="accent1"/>
          </a:lnRef>
          <a:fillRef idx="0">
            <a:schemeClr val="accent1"/>
          </a:fillRef>
          <a:effectRef idx="0">
            <a:schemeClr val="accent1"/>
          </a:effectRef>
          <a:fontRef idx="minor">
            <a:schemeClr val="tx1"/>
          </a:fontRef>
        </p:style>
      </p:cxnSp>
      <p:cxnSp>
        <p:nvCxnSpPr>
          <p:cNvPr id="14" name="Conector de Seta Reta 13">
            <a:extLst>
              <a:ext uri="{FF2B5EF4-FFF2-40B4-BE49-F238E27FC236}">
                <a16:creationId xmlns:a16="http://schemas.microsoft.com/office/drawing/2014/main" id="{D565D91D-F680-E4C8-751E-54C6D62E1792}"/>
              </a:ext>
            </a:extLst>
          </p:cNvPr>
          <p:cNvCxnSpPr>
            <a:cxnSpLocks/>
          </p:cNvCxnSpPr>
          <p:nvPr/>
        </p:nvCxnSpPr>
        <p:spPr>
          <a:xfrm>
            <a:off x="1847215" y="1157120"/>
            <a:ext cx="0" cy="689014"/>
          </a:xfrm>
          <a:prstGeom prst="straightConnector1">
            <a:avLst/>
          </a:prstGeom>
          <a:ln w="66675" cmpd="sng">
            <a:tailEnd type="triangle"/>
          </a:ln>
        </p:spPr>
        <p:style>
          <a:lnRef idx="1">
            <a:schemeClr val="accent1"/>
          </a:lnRef>
          <a:fillRef idx="0">
            <a:schemeClr val="accent1"/>
          </a:fillRef>
          <a:effectRef idx="0">
            <a:schemeClr val="accent1"/>
          </a:effectRef>
          <a:fontRef idx="minor">
            <a:schemeClr val="tx1"/>
          </a:fontRef>
        </p:style>
      </p:cxnSp>
      <p:pic>
        <p:nvPicPr>
          <p:cNvPr id="10" name="Imagem 9" descr="Texto&#10;&#10;O conteúdo gerado por IA pode estar incorreto.">
            <a:extLst>
              <a:ext uri="{FF2B5EF4-FFF2-40B4-BE49-F238E27FC236}">
                <a16:creationId xmlns:a16="http://schemas.microsoft.com/office/drawing/2014/main" id="{1CD385FB-38E4-0CB8-BA28-7686ED3CE39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85400" y="3885645"/>
            <a:ext cx="1787903" cy="783034"/>
          </a:xfrm>
          <a:prstGeom prst="rect">
            <a:avLst/>
          </a:prstGeom>
          <a:noFill/>
          <a:ln>
            <a:noFill/>
          </a:ln>
        </p:spPr>
      </p:pic>
      <p:sp>
        <p:nvSpPr>
          <p:cNvPr id="12" name="CaixaDeTexto 11">
            <a:extLst>
              <a:ext uri="{FF2B5EF4-FFF2-40B4-BE49-F238E27FC236}">
                <a16:creationId xmlns:a16="http://schemas.microsoft.com/office/drawing/2014/main" id="{E2B61793-8399-B48E-B5CD-171CB809BE99}"/>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tx1"/>
                </a:solidFill>
                <a:latin typeface="Aptos" panose="020B0004020202020204" pitchFamily="34" charset="0"/>
              </a:rPr>
              <a:t>16</a:t>
            </a:r>
          </a:p>
        </p:txBody>
      </p:sp>
      <p:pic>
        <p:nvPicPr>
          <p:cNvPr id="13" name="Imagem 12" descr="Logotipo&#10;&#10;Descrição gerada automaticamente">
            <a:extLst>
              <a:ext uri="{FF2B5EF4-FFF2-40B4-BE49-F238E27FC236}">
                <a16:creationId xmlns:a16="http://schemas.microsoft.com/office/drawing/2014/main" id="{D30614AA-5240-E56E-4A35-6181CE0EFF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061" y="4444618"/>
            <a:ext cx="644083" cy="698882"/>
          </a:xfrm>
          <a:prstGeom prst="rect">
            <a:avLst/>
          </a:prstGeom>
        </p:spPr>
      </p:pic>
    </p:spTree>
    <p:extLst>
      <p:ext uri="{BB962C8B-B14F-4D97-AF65-F5344CB8AC3E}">
        <p14:creationId xmlns:p14="http://schemas.microsoft.com/office/powerpoint/2010/main" val="2806812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C4D7024F-35AC-D4B2-B9E0-46219FF22858}"/>
            </a:ext>
          </a:extLst>
        </p:cNvPr>
        <p:cNvGrpSpPr/>
        <p:nvPr/>
      </p:nvGrpSpPr>
      <p:grpSpPr>
        <a:xfrm>
          <a:off x="0" y="0"/>
          <a:ext cx="0" cy="0"/>
          <a:chOff x="0" y="0"/>
          <a:chExt cx="0" cy="0"/>
        </a:xfrm>
      </p:grpSpPr>
      <p:pic>
        <p:nvPicPr>
          <p:cNvPr id="3" name="Imagem 2" descr="Logotipo&#10;&#10;Descrição gerada automaticamente">
            <a:extLst>
              <a:ext uri="{FF2B5EF4-FFF2-40B4-BE49-F238E27FC236}">
                <a16:creationId xmlns:a16="http://schemas.microsoft.com/office/drawing/2014/main" id="{08DEB025-409C-9F8B-101C-E571F6329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3" y="0"/>
            <a:ext cx="644083" cy="698882"/>
          </a:xfrm>
          <a:prstGeom prst="rect">
            <a:avLst/>
          </a:prstGeom>
        </p:spPr>
      </p:pic>
      <p:sp>
        <p:nvSpPr>
          <p:cNvPr id="5" name="CaixaDeTexto 4">
            <a:extLst>
              <a:ext uri="{FF2B5EF4-FFF2-40B4-BE49-F238E27FC236}">
                <a16:creationId xmlns:a16="http://schemas.microsoft.com/office/drawing/2014/main" id="{3E0E1D46-78A2-53F3-4926-FE95F9FCF11A}"/>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bg1"/>
                </a:solidFill>
                <a:latin typeface="Aptos" panose="020B0004020202020204" pitchFamily="34" charset="0"/>
              </a:rPr>
              <a:t>4</a:t>
            </a:r>
          </a:p>
        </p:txBody>
      </p:sp>
      <p:sp>
        <p:nvSpPr>
          <p:cNvPr id="7" name="Título 4">
            <a:extLst>
              <a:ext uri="{FF2B5EF4-FFF2-40B4-BE49-F238E27FC236}">
                <a16:creationId xmlns:a16="http://schemas.microsoft.com/office/drawing/2014/main" id="{A11675E0-BF3F-7727-39C7-EC0DB1FA8925}"/>
              </a:ext>
            </a:extLst>
          </p:cNvPr>
          <p:cNvSpPr txBox="1">
            <a:spLocks/>
          </p:cNvSpPr>
          <p:nvPr/>
        </p:nvSpPr>
        <p:spPr>
          <a:xfrm>
            <a:off x="1129599" y="2284268"/>
            <a:ext cx="8666018" cy="57496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pt-BR" sz="4800" dirty="0">
                <a:solidFill>
                  <a:srgbClr val="1B567B"/>
                </a:solidFill>
                <a:latin typeface="Aptos" panose="020B0004020202020204" pitchFamily="34" charset="0"/>
                <a:ea typeface="Calibri" panose="020F0502020204030204" pitchFamily="34" charset="0"/>
                <a:cs typeface="Calibri" panose="020F0502020204030204" pitchFamily="34" charset="0"/>
              </a:rPr>
              <a:t>      2. Agenda                     </a:t>
            </a:r>
          </a:p>
        </p:txBody>
      </p:sp>
      <p:pic>
        <p:nvPicPr>
          <p:cNvPr id="9" name="Imagem 8" descr="Texto&#10;&#10;O conteúdo gerado por IA pode estar incorreto.">
            <a:extLst>
              <a:ext uri="{FF2B5EF4-FFF2-40B4-BE49-F238E27FC236}">
                <a16:creationId xmlns:a16="http://schemas.microsoft.com/office/drawing/2014/main" id="{AED68718-765F-FC45-4737-DB57C0F7B0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9000" y="134779"/>
            <a:ext cx="2903798" cy="1271753"/>
          </a:xfrm>
          <a:prstGeom prst="rect">
            <a:avLst/>
          </a:prstGeom>
          <a:noFill/>
          <a:ln>
            <a:noFill/>
          </a:ln>
        </p:spPr>
      </p:pic>
      <p:cxnSp>
        <p:nvCxnSpPr>
          <p:cNvPr id="2" name="Conector reto 1">
            <a:extLst>
              <a:ext uri="{FF2B5EF4-FFF2-40B4-BE49-F238E27FC236}">
                <a16:creationId xmlns:a16="http://schemas.microsoft.com/office/drawing/2014/main" id="{2CB52935-671B-FDDC-4310-03397F80A351}"/>
              </a:ext>
            </a:extLst>
          </p:cNvPr>
          <p:cNvCxnSpPr/>
          <p:nvPr/>
        </p:nvCxnSpPr>
        <p:spPr>
          <a:xfrm>
            <a:off x="1129599" y="2859232"/>
            <a:ext cx="5699760" cy="0"/>
          </a:xfrm>
          <a:prstGeom prst="line">
            <a:avLst/>
          </a:prstGeom>
          <a:ln>
            <a:solidFill>
              <a:srgbClr val="0E4C73"/>
            </a:solidFill>
          </a:ln>
        </p:spPr>
        <p:style>
          <a:lnRef idx="1">
            <a:schemeClr val="accent1"/>
          </a:lnRef>
          <a:fillRef idx="0">
            <a:schemeClr val="accent1"/>
          </a:fillRef>
          <a:effectRef idx="0">
            <a:schemeClr val="accent1"/>
          </a:effectRef>
          <a:fontRef idx="minor">
            <a:schemeClr val="tx1"/>
          </a:fontRef>
        </p:style>
      </p:cxnSp>
      <p:sp>
        <p:nvSpPr>
          <p:cNvPr id="4" name="CaixaDeTexto 3">
            <a:extLst>
              <a:ext uri="{FF2B5EF4-FFF2-40B4-BE49-F238E27FC236}">
                <a16:creationId xmlns:a16="http://schemas.microsoft.com/office/drawing/2014/main" id="{EBAF3C6A-D55A-EBCA-8A00-9E5C3D859E16}"/>
              </a:ext>
            </a:extLst>
          </p:cNvPr>
          <p:cNvSpPr txBox="1"/>
          <p:nvPr/>
        </p:nvSpPr>
        <p:spPr>
          <a:xfrm>
            <a:off x="8180070" y="4762499"/>
            <a:ext cx="601980" cy="246221"/>
          </a:xfrm>
          <a:prstGeom prst="rect">
            <a:avLst/>
          </a:prstGeom>
          <a:noFill/>
        </p:spPr>
        <p:txBody>
          <a:bodyPr wrap="square" rtlCol="0">
            <a:spAutoFit/>
          </a:bodyPr>
          <a:lstStyle/>
          <a:p>
            <a:r>
              <a:rPr lang="pt-BR" sz="1000" dirty="0">
                <a:solidFill>
                  <a:schemeClr val="tx1"/>
                </a:solidFill>
                <a:latin typeface="Aptos" panose="020B0004020202020204" pitchFamily="34" charset="0"/>
              </a:rPr>
              <a:t>17</a:t>
            </a:r>
          </a:p>
        </p:txBody>
      </p:sp>
    </p:spTree>
    <p:extLst>
      <p:ext uri="{BB962C8B-B14F-4D97-AF65-F5344CB8AC3E}">
        <p14:creationId xmlns:p14="http://schemas.microsoft.com/office/powerpoint/2010/main" val="3720487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a:extLst>
            <a:ext uri="{FF2B5EF4-FFF2-40B4-BE49-F238E27FC236}">
              <a16:creationId xmlns:a16="http://schemas.microsoft.com/office/drawing/2014/main" id="{2EB7AE66-8F63-7A02-D0C8-02E869C8E973}"/>
            </a:ext>
          </a:extLst>
        </p:cNvPr>
        <p:cNvGrpSpPr/>
        <p:nvPr/>
      </p:nvGrpSpPr>
      <p:grpSpPr>
        <a:xfrm>
          <a:off x="0" y="0"/>
          <a:ext cx="0" cy="0"/>
          <a:chOff x="0" y="0"/>
          <a:chExt cx="0" cy="0"/>
        </a:xfrm>
      </p:grpSpPr>
      <p:sp>
        <p:nvSpPr>
          <p:cNvPr id="5" name="CaixaDeTexto 4">
            <a:extLst>
              <a:ext uri="{FF2B5EF4-FFF2-40B4-BE49-F238E27FC236}">
                <a16:creationId xmlns:a16="http://schemas.microsoft.com/office/drawing/2014/main" id="{76550331-60B7-2423-9C49-5F04B238B886}"/>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bg1"/>
                </a:solidFill>
                <a:latin typeface="Aptos" panose="020B0004020202020204" pitchFamily="34" charset="0"/>
              </a:rPr>
              <a:t>18</a:t>
            </a:r>
          </a:p>
        </p:txBody>
      </p:sp>
      <p:pic>
        <p:nvPicPr>
          <p:cNvPr id="7" name="Imagem 6" descr="Texto&#10;&#10;O conteúdo gerado por IA pode estar incorreto.">
            <a:extLst>
              <a:ext uri="{FF2B5EF4-FFF2-40B4-BE49-F238E27FC236}">
                <a16:creationId xmlns:a16="http://schemas.microsoft.com/office/drawing/2014/main" id="{49E9FA56-4451-072F-DEFD-299000F0B9B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3793" y="813457"/>
            <a:ext cx="1888917" cy="827274"/>
          </a:xfrm>
          <a:prstGeom prst="rect">
            <a:avLst/>
          </a:prstGeom>
          <a:noFill/>
          <a:ln>
            <a:noFill/>
          </a:ln>
        </p:spPr>
      </p:pic>
      <p:sp>
        <p:nvSpPr>
          <p:cNvPr id="2" name="CaixaDeTexto 1">
            <a:extLst>
              <a:ext uri="{FF2B5EF4-FFF2-40B4-BE49-F238E27FC236}">
                <a16:creationId xmlns:a16="http://schemas.microsoft.com/office/drawing/2014/main" id="{25549627-C8D2-BB34-CA1C-F12EF82CE396}"/>
              </a:ext>
            </a:extLst>
          </p:cNvPr>
          <p:cNvSpPr txBox="1"/>
          <p:nvPr/>
        </p:nvSpPr>
        <p:spPr>
          <a:xfrm>
            <a:off x="0" y="1535628"/>
            <a:ext cx="4834759" cy="2800767"/>
          </a:xfrm>
          <a:prstGeom prst="rect">
            <a:avLst/>
          </a:prstGeom>
          <a:noFill/>
        </p:spPr>
        <p:txBody>
          <a:bodyPr wrap="square" rtlCol="0">
            <a:spAutoFit/>
          </a:bodyPr>
          <a:lstStyle/>
          <a:p>
            <a:pPr algn="just"/>
            <a:r>
              <a:rPr lang="pt-BR" sz="1000" b="1" u="sng" dirty="0">
                <a:latin typeface="Aptos" panose="020B0004020202020204" pitchFamily="34" charset="0"/>
              </a:rPr>
              <a:t>Agenda Regulatória PREVIC</a:t>
            </a:r>
            <a:endParaRPr lang="pt-BR" sz="1000" u="sng" dirty="0">
              <a:latin typeface="Aptos" panose="020B0004020202020204" pitchFamily="34" charset="0"/>
            </a:endParaRPr>
          </a:p>
          <a:p>
            <a:pPr algn="just"/>
            <a:r>
              <a:rPr lang="pt-BR" sz="1000" dirty="0">
                <a:latin typeface="Aptos" panose="020B0004020202020204" pitchFamily="34" charset="0"/>
              </a:rPr>
              <a:t>A Superintendência Nacional de Previdência Complementar publica a Agenda Regulatória PREVIC para cada ciclo, em cumprimento ao Decreto 11.243/2022, que dispõe sobre “medidas a serem adotadas para a promoção de boas práticas regulatórias no âmbito do Poder Executivo Federal”. </a:t>
            </a:r>
          </a:p>
          <a:p>
            <a:pPr algn="just"/>
            <a:r>
              <a:rPr lang="pt-BR" sz="1000" dirty="0">
                <a:latin typeface="Aptos" panose="020B0004020202020204" pitchFamily="34" charset="0"/>
              </a:rPr>
              <a:t> </a:t>
            </a:r>
          </a:p>
          <a:p>
            <a:pPr algn="just"/>
            <a:r>
              <a:rPr lang="pt-BR" sz="1000" dirty="0">
                <a:latin typeface="Aptos" panose="020B0004020202020204" pitchFamily="34" charset="0"/>
              </a:rPr>
              <a:t>A PREVIC tem a competência de emitir normativos para dar efetividade ao cumprimento das Resoluções do Conselho Nacional de Previdência Complementar (CNPC) e de outros órgãos reguladores como o Conselho Monetário Nacional (CMN). </a:t>
            </a:r>
          </a:p>
          <a:p>
            <a:pPr algn="just"/>
            <a:endParaRPr lang="pt-BR" sz="1000" dirty="0">
              <a:latin typeface="Aptos" panose="020B0004020202020204" pitchFamily="34" charset="0"/>
            </a:endParaRPr>
          </a:p>
          <a:p>
            <a:pPr algn="just"/>
            <a:r>
              <a:rPr lang="pt-BR" sz="1000" dirty="0">
                <a:latin typeface="Aptos" panose="020B0004020202020204" pitchFamily="34" charset="0"/>
              </a:rPr>
              <a:t>O objetivo é tornar transparente o planejamento normativo para garantir segurança e previsibilidade aos fundos de pensão, participantes e assistidos. Isso possibilita que as EFPC se preparem e até produzam subsídios para a melhoria contínua do mundo normativo da previdência complementar fechada.</a:t>
            </a:r>
          </a:p>
          <a:p>
            <a:pPr algn="just"/>
            <a:endParaRPr lang="pt-BR" sz="1000" dirty="0">
              <a:latin typeface="Aptos" panose="020B0004020202020204" pitchFamily="34" charset="0"/>
            </a:endParaRPr>
          </a:p>
          <a:p>
            <a:endParaRPr lang="pt-BR" sz="800" dirty="0">
              <a:latin typeface="Aptos" panose="020B0004020202020204" pitchFamily="34" charset="0"/>
            </a:endParaRPr>
          </a:p>
          <a:p>
            <a:r>
              <a:rPr lang="pt-BR" sz="800" u="sng" dirty="0">
                <a:latin typeface="Aptos" panose="020B0004020202020204" pitchFamily="34" charset="0"/>
                <a:hlinkClick r:id="rId5"/>
              </a:rPr>
              <a:t>https://www.gov.br/previc/pt-br/acesso-a-informacao-1/institucional/agenda-regulatoria-previc</a:t>
            </a:r>
            <a:endParaRPr lang="pt-BR" sz="800" dirty="0">
              <a:latin typeface="Aptos" panose="020B0004020202020204" pitchFamily="34" charset="0"/>
            </a:endParaRPr>
          </a:p>
          <a:p>
            <a:pPr algn="just"/>
            <a:endParaRPr lang="pt-BR" sz="1000" dirty="0">
              <a:latin typeface="Aptos" panose="020B0004020202020204" pitchFamily="34" charset="0"/>
            </a:endParaRPr>
          </a:p>
        </p:txBody>
      </p:sp>
    </p:spTree>
    <p:extLst>
      <p:ext uri="{BB962C8B-B14F-4D97-AF65-F5344CB8AC3E}">
        <p14:creationId xmlns:p14="http://schemas.microsoft.com/office/powerpoint/2010/main" val="1366072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a:extLst>
            <a:ext uri="{FF2B5EF4-FFF2-40B4-BE49-F238E27FC236}">
              <a16:creationId xmlns:a16="http://schemas.microsoft.com/office/drawing/2014/main" id="{F3ADBB6E-F849-2A97-401D-7A58211FE414}"/>
            </a:ext>
          </a:extLst>
        </p:cNvPr>
        <p:cNvGrpSpPr/>
        <p:nvPr/>
      </p:nvGrpSpPr>
      <p:grpSpPr>
        <a:xfrm>
          <a:off x="0" y="0"/>
          <a:ext cx="0" cy="0"/>
          <a:chOff x="0" y="0"/>
          <a:chExt cx="0" cy="0"/>
        </a:xfrm>
      </p:grpSpPr>
      <p:sp>
        <p:nvSpPr>
          <p:cNvPr id="5" name="CaixaDeTexto 4">
            <a:extLst>
              <a:ext uri="{FF2B5EF4-FFF2-40B4-BE49-F238E27FC236}">
                <a16:creationId xmlns:a16="http://schemas.microsoft.com/office/drawing/2014/main" id="{FB551C6C-C689-45CB-F9A5-E8D2E60A99A9}"/>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bg1"/>
                </a:solidFill>
                <a:latin typeface="Aptos" panose="020B0004020202020204" pitchFamily="34" charset="0"/>
              </a:rPr>
              <a:t>19</a:t>
            </a:r>
          </a:p>
        </p:txBody>
      </p:sp>
      <p:pic>
        <p:nvPicPr>
          <p:cNvPr id="7" name="Imagem 6" descr="Texto&#10;&#10;O conteúdo gerado por IA pode estar incorreto.">
            <a:extLst>
              <a:ext uri="{FF2B5EF4-FFF2-40B4-BE49-F238E27FC236}">
                <a16:creationId xmlns:a16="http://schemas.microsoft.com/office/drawing/2014/main" id="{4A4CDC1C-CA69-9FAC-52C0-AA0F430F7E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3793" y="813457"/>
            <a:ext cx="1888917" cy="827274"/>
          </a:xfrm>
          <a:prstGeom prst="rect">
            <a:avLst/>
          </a:prstGeom>
          <a:noFill/>
          <a:ln>
            <a:noFill/>
          </a:ln>
        </p:spPr>
      </p:pic>
      <p:sp>
        <p:nvSpPr>
          <p:cNvPr id="2" name="CaixaDeTexto 1">
            <a:extLst>
              <a:ext uri="{FF2B5EF4-FFF2-40B4-BE49-F238E27FC236}">
                <a16:creationId xmlns:a16="http://schemas.microsoft.com/office/drawing/2014/main" id="{F313028F-9A60-C7F1-5D48-B288E87A606C}"/>
              </a:ext>
            </a:extLst>
          </p:cNvPr>
          <p:cNvSpPr txBox="1"/>
          <p:nvPr/>
        </p:nvSpPr>
        <p:spPr>
          <a:xfrm>
            <a:off x="210207" y="1640731"/>
            <a:ext cx="4834759" cy="2554545"/>
          </a:xfrm>
          <a:prstGeom prst="rect">
            <a:avLst/>
          </a:prstGeom>
          <a:noFill/>
        </p:spPr>
        <p:txBody>
          <a:bodyPr wrap="square" rtlCol="0">
            <a:spAutoFit/>
          </a:bodyPr>
          <a:lstStyle/>
          <a:p>
            <a:pPr algn="just"/>
            <a:r>
              <a:rPr lang="pt-BR" sz="1200" b="1" u="sng" dirty="0">
                <a:latin typeface="Aptos" panose="020B0004020202020204" pitchFamily="34" charset="0"/>
              </a:rPr>
              <a:t>Agenda Regulatória PREVIC – </a:t>
            </a:r>
            <a:r>
              <a:rPr lang="pt-BR" sz="1200" b="1" u="sng" dirty="0">
                <a:highlight>
                  <a:srgbClr val="FFFF00"/>
                </a:highlight>
                <a:latin typeface="Aptos" panose="020B0004020202020204" pitchFamily="34" charset="0"/>
              </a:rPr>
              <a:t>15 atos normativos (faltam 03</a:t>
            </a:r>
            <a:r>
              <a:rPr lang="pt-BR" sz="1200" b="1" u="sng" dirty="0">
                <a:latin typeface="Aptos" panose="020B0004020202020204" pitchFamily="34" charset="0"/>
              </a:rPr>
              <a:t>):</a:t>
            </a:r>
            <a:endParaRPr lang="pt-BR" sz="1200" u="sng" dirty="0">
              <a:latin typeface="Aptos" panose="020B0004020202020204" pitchFamily="34" charset="0"/>
            </a:endParaRPr>
          </a:p>
          <a:p>
            <a:pPr algn="just"/>
            <a:endParaRPr lang="pt-BR" sz="1200" dirty="0">
              <a:latin typeface="Aptos" panose="020B0004020202020204" pitchFamily="34" charset="0"/>
            </a:endParaRPr>
          </a:p>
          <a:p>
            <a:pPr algn="just"/>
            <a:r>
              <a:rPr lang="pt-BR" sz="1200" dirty="0">
                <a:latin typeface="Aptos" panose="020B0004020202020204" pitchFamily="34" charset="0"/>
              </a:rPr>
              <a:t>A Agenda Regulatória 2024-2025 foi aprovada pela Diretoria Colegiada da PREVIC em 28/dezembro/2023:</a:t>
            </a:r>
          </a:p>
          <a:p>
            <a:pPr algn="just"/>
            <a:endParaRPr lang="pt-BR" sz="1200" dirty="0">
              <a:latin typeface="Aptos" panose="020B0004020202020204" pitchFamily="34" charset="0"/>
            </a:endParaRPr>
          </a:p>
          <a:p>
            <a:pPr marL="400050" lvl="0" indent="-400050">
              <a:buClr>
                <a:srgbClr val="092F47"/>
              </a:buClr>
              <a:buFont typeface="+mj-lt"/>
              <a:buAutoNum type="romanUcPeriod"/>
            </a:pPr>
            <a:r>
              <a:rPr lang="pt-BR" sz="1200" b="1" dirty="0">
                <a:solidFill>
                  <a:srgbClr val="092F47"/>
                </a:solidFill>
                <a:latin typeface="Aptos" panose="020B0004020202020204" pitchFamily="34" charset="0"/>
                <a:hlinkClick r:id="rId5">
                  <a:extLst>
                    <a:ext uri="{A12FA001-AC4F-418D-AE19-62706E023703}">
                      <ahyp:hlinkClr xmlns:ahyp="http://schemas.microsoft.com/office/drawing/2018/hyperlinkcolor" val="tx"/>
                    </a:ext>
                  </a:extLst>
                </a:hlinkClick>
              </a:rPr>
              <a:t>Atos vinculados ao Ministério e Casa Civil</a:t>
            </a:r>
          </a:p>
          <a:p>
            <a:pPr marL="400050" lvl="0" indent="-400050">
              <a:buClr>
                <a:srgbClr val="092F47"/>
              </a:buClr>
              <a:buFont typeface="+mj-lt"/>
              <a:buAutoNum type="romanUcPeriod"/>
            </a:pPr>
            <a:r>
              <a:rPr lang="pt-BR" sz="1200" b="1" dirty="0">
                <a:solidFill>
                  <a:srgbClr val="092F47"/>
                </a:solidFill>
                <a:latin typeface="Aptos" panose="020B0004020202020204" pitchFamily="34" charset="0"/>
                <a:hlinkClick r:id="rId5">
                  <a:extLst>
                    <a:ext uri="{A12FA001-AC4F-418D-AE19-62706E023703}">
                      <ahyp:hlinkClr xmlns:ahyp="http://schemas.microsoft.com/office/drawing/2018/hyperlinkcolor" val="tx"/>
                    </a:ext>
                  </a:extLst>
                </a:hlinkClick>
              </a:rPr>
              <a:t>Atos vinculados ao CMN</a:t>
            </a:r>
          </a:p>
          <a:p>
            <a:pPr marL="400050" lvl="0" indent="-400050">
              <a:buClr>
                <a:srgbClr val="092F47"/>
              </a:buClr>
              <a:buFont typeface="+mj-lt"/>
              <a:buAutoNum type="romanUcPeriod"/>
            </a:pPr>
            <a:r>
              <a:rPr lang="pt-BR" sz="1200" b="1" dirty="0">
                <a:solidFill>
                  <a:srgbClr val="092F47"/>
                </a:solidFill>
                <a:latin typeface="Aptos" panose="020B0004020202020204" pitchFamily="34" charset="0"/>
                <a:hlinkClick r:id="rId5">
                  <a:extLst>
                    <a:ext uri="{A12FA001-AC4F-418D-AE19-62706E023703}">
                      <ahyp:hlinkClr xmlns:ahyp="http://schemas.microsoft.com/office/drawing/2018/hyperlinkcolor" val="tx"/>
                    </a:ext>
                  </a:extLst>
                </a:hlinkClick>
              </a:rPr>
              <a:t>Normativos Proposição/Revisão ao CNPC</a:t>
            </a:r>
            <a:endParaRPr lang="pt-BR" sz="1200" dirty="0">
              <a:solidFill>
                <a:srgbClr val="092F47"/>
              </a:solidFill>
              <a:latin typeface="Aptos" panose="020B0004020202020204" pitchFamily="34" charset="0"/>
            </a:endParaRPr>
          </a:p>
          <a:p>
            <a:pPr marL="400050" lvl="0" indent="-400050">
              <a:buClr>
                <a:srgbClr val="092F47"/>
              </a:buClr>
              <a:buFont typeface="+mj-lt"/>
              <a:buAutoNum type="romanUcPeriod"/>
            </a:pPr>
            <a:r>
              <a:rPr lang="pt-BR" sz="1200" b="1" dirty="0">
                <a:solidFill>
                  <a:srgbClr val="092F47"/>
                </a:solidFill>
                <a:latin typeface="Aptos" panose="020B0004020202020204" pitchFamily="34" charset="0"/>
                <a:hlinkClick r:id="rId5">
                  <a:extLst>
                    <a:ext uri="{A12FA001-AC4F-418D-AE19-62706E023703}">
                      <ahyp:hlinkClr xmlns:ahyp="http://schemas.microsoft.com/office/drawing/2018/hyperlinkcolor" val="tx"/>
                    </a:ext>
                  </a:extLst>
                </a:hlinkClick>
              </a:rPr>
              <a:t>Revisão e Consolidação Normativa</a:t>
            </a:r>
            <a:endParaRPr lang="pt-BR" sz="1200" dirty="0">
              <a:solidFill>
                <a:srgbClr val="092F47"/>
              </a:solidFill>
              <a:latin typeface="Aptos" panose="020B0004020202020204" pitchFamily="34" charset="0"/>
            </a:endParaRPr>
          </a:p>
          <a:p>
            <a:pPr marL="400050" lvl="0" indent="-400050">
              <a:buClr>
                <a:srgbClr val="092F47"/>
              </a:buClr>
              <a:buFont typeface="+mj-lt"/>
              <a:buAutoNum type="romanUcPeriod"/>
            </a:pPr>
            <a:r>
              <a:rPr lang="pt-BR" sz="1200" b="1" dirty="0">
                <a:solidFill>
                  <a:srgbClr val="092F47"/>
                </a:solidFill>
                <a:latin typeface="Aptos" panose="020B0004020202020204" pitchFamily="34" charset="0"/>
                <a:hlinkClick r:id="rId5">
                  <a:extLst>
                    <a:ext uri="{A12FA001-AC4F-418D-AE19-62706E023703}">
                      <ahyp:hlinkClr xmlns:ahyp="http://schemas.microsoft.com/office/drawing/2018/hyperlinkcolor" val="tx"/>
                    </a:ext>
                  </a:extLst>
                </a:hlinkClick>
              </a:rPr>
              <a:t>Regulamentação de atos da PREVIC</a:t>
            </a:r>
            <a:endParaRPr lang="pt-BR" sz="1200" dirty="0">
              <a:solidFill>
                <a:srgbClr val="092F47"/>
              </a:solidFill>
              <a:latin typeface="Aptos" panose="020B0004020202020204" pitchFamily="34" charset="0"/>
            </a:endParaRPr>
          </a:p>
          <a:p>
            <a:pPr algn="just"/>
            <a:endParaRPr lang="pt-BR" sz="1200" dirty="0">
              <a:latin typeface="Aptos" panose="020B0004020202020204" pitchFamily="34" charset="0"/>
            </a:endParaRPr>
          </a:p>
          <a:p>
            <a:endParaRPr lang="pt-BR" sz="800" dirty="0">
              <a:latin typeface="Aptos" panose="020B0004020202020204" pitchFamily="34" charset="0"/>
            </a:endParaRPr>
          </a:p>
          <a:p>
            <a:r>
              <a:rPr lang="pt-BR" sz="800" u="sng" dirty="0">
                <a:latin typeface="Aptos" panose="020B0004020202020204" pitchFamily="34" charset="0"/>
                <a:hlinkClick r:id="rId6"/>
              </a:rPr>
              <a:t>https://www.gov.br/previc/pt-br/acesso-a-informacao-1/institucional/agenda-regulatoria-previc</a:t>
            </a:r>
            <a:endParaRPr lang="pt-BR" sz="800" dirty="0">
              <a:latin typeface="Aptos" panose="020B0004020202020204" pitchFamily="34" charset="0"/>
            </a:endParaRPr>
          </a:p>
          <a:p>
            <a:pPr algn="just"/>
            <a:endParaRPr lang="pt-BR" sz="1200" dirty="0">
              <a:latin typeface="Aptos" panose="020B0004020202020204" pitchFamily="34" charset="0"/>
            </a:endParaRPr>
          </a:p>
        </p:txBody>
      </p:sp>
    </p:spTree>
    <p:extLst>
      <p:ext uri="{BB962C8B-B14F-4D97-AF65-F5344CB8AC3E}">
        <p14:creationId xmlns:p14="http://schemas.microsoft.com/office/powerpoint/2010/main" val="2164432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a:extLst>
            <a:ext uri="{FF2B5EF4-FFF2-40B4-BE49-F238E27FC236}">
              <a16:creationId xmlns:a16="http://schemas.microsoft.com/office/drawing/2014/main" id="{C5051B84-8948-639B-0C14-B58DA2245197}"/>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223D50C7-4A55-F643-2422-D983796D888E}"/>
              </a:ext>
            </a:extLst>
          </p:cNvPr>
          <p:cNvSpPr txBox="1"/>
          <p:nvPr/>
        </p:nvSpPr>
        <p:spPr>
          <a:xfrm>
            <a:off x="29671" y="2182593"/>
            <a:ext cx="5479627" cy="646331"/>
          </a:xfrm>
          <a:prstGeom prst="rect">
            <a:avLst/>
          </a:prstGeom>
          <a:noFill/>
        </p:spPr>
        <p:txBody>
          <a:bodyPr wrap="square" rtlCol="0">
            <a:spAutoFit/>
          </a:bodyPr>
          <a:lstStyle/>
          <a:p>
            <a:pPr algn="ctr"/>
            <a:r>
              <a:rPr lang="pt-BR" sz="3600" b="1" dirty="0">
                <a:solidFill>
                  <a:srgbClr val="092F47"/>
                </a:solidFill>
                <a:effectLst>
                  <a:outerShdw blurRad="38100" dist="38100" dir="2700000" algn="tl">
                    <a:srgbClr val="000000">
                      <a:alpha val="43137"/>
                    </a:srgbClr>
                  </a:outerShdw>
                </a:effectLst>
                <a:latin typeface="Aptos" panose="020B0004020202020204" pitchFamily="34" charset="0"/>
              </a:rPr>
              <a:t>Agenda Regulatória</a:t>
            </a:r>
          </a:p>
        </p:txBody>
      </p:sp>
      <p:sp>
        <p:nvSpPr>
          <p:cNvPr id="3" name="CaixaDeTexto 2">
            <a:extLst>
              <a:ext uri="{FF2B5EF4-FFF2-40B4-BE49-F238E27FC236}">
                <a16:creationId xmlns:a16="http://schemas.microsoft.com/office/drawing/2014/main" id="{0FC6FA77-AE15-29A0-06E5-BC484050EF2A}"/>
              </a:ext>
            </a:extLst>
          </p:cNvPr>
          <p:cNvSpPr txBox="1"/>
          <p:nvPr/>
        </p:nvSpPr>
        <p:spPr>
          <a:xfrm>
            <a:off x="0" y="3832238"/>
            <a:ext cx="5105400" cy="646331"/>
          </a:xfrm>
          <a:prstGeom prst="rect">
            <a:avLst/>
          </a:prstGeom>
          <a:noFill/>
        </p:spPr>
        <p:txBody>
          <a:bodyPr wrap="square" rtlCol="0">
            <a:spAutoFit/>
          </a:bodyPr>
          <a:lstStyle/>
          <a:p>
            <a:pPr algn="ctr"/>
            <a:r>
              <a:rPr lang="pt-BR" sz="1200" i="1" dirty="0">
                <a:solidFill>
                  <a:srgbClr val="092F47"/>
                </a:solidFill>
                <a:latin typeface="Aptos" panose="020B0004020202020204" pitchFamily="34" charset="0"/>
              </a:rPr>
              <a:t>Local: Praia do Forte/BA</a:t>
            </a:r>
          </a:p>
          <a:p>
            <a:pPr algn="ctr"/>
            <a:r>
              <a:rPr lang="pt-BR" sz="1200" i="1" dirty="0">
                <a:solidFill>
                  <a:srgbClr val="092F47"/>
                </a:solidFill>
                <a:latin typeface="Aptos" panose="020B0004020202020204" pitchFamily="34" charset="0"/>
              </a:rPr>
              <a:t>Data: 05/agosto/2025 às 11h </a:t>
            </a:r>
          </a:p>
          <a:p>
            <a:pPr algn="ctr"/>
            <a:endParaRPr lang="pt-BR" sz="1200" i="1" dirty="0">
              <a:solidFill>
                <a:srgbClr val="092F47"/>
              </a:solidFill>
              <a:latin typeface="Aptos" panose="020B0004020202020204" pitchFamily="34" charset="0"/>
            </a:endParaRPr>
          </a:p>
        </p:txBody>
      </p:sp>
      <p:pic>
        <p:nvPicPr>
          <p:cNvPr id="4" name="Imagem 3" descr="Logotipo&#10;&#10;Descrição gerada automaticamente">
            <a:extLst>
              <a:ext uri="{FF2B5EF4-FFF2-40B4-BE49-F238E27FC236}">
                <a16:creationId xmlns:a16="http://schemas.microsoft.com/office/drawing/2014/main" id="{47087136-D751-1553-43F2-E94ABF07D3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1417" y="174313"/>
            <a:ext cx="709457" cy="769817"/>
          </a:xfrm>
          <a:prstGeom prst="rect">
            <a:avLst/>
          </a:prstGeom>
        </p:spPr>
      </p:pic>
      <p:sp>
        <p:nvSpPr>
          <p:cNvPr id="5" name="CaixaDeTexto 4">
            <a:extLst>
              <a:ext uri="{FF2B5EF4-FFF2-40B4-BE49-F238E27FC236}">
                <a16:creationId xmlns:a16="http://schemas.microsoft.com/office/drawing/2014/main" id="{28A58018-D5A4-0909-F64C-694BA97B83CA}"/>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bg1"/>
                </a:solidFill>
                <a:latin typeface="Aptos" panose="020B0004020202020204" pitchFamily="34" charset="0"/>
              </a:rPr>
              <a:t>2</a:t>
            </a:r>
          </a:p>
        </p:txBody>
      </p:sp>
      <p:cxnSp>
        <p:nvCxnSpPr>
          <p:cNvPr id="6" name="Conector reto 5">
            <a:extLst>
              <a:ext uri="{FF2B5EF4-FFF2-40B4-BE49-F238E27FC236}">
                <a16:creationId xmlns:a16="http://schemas.microsoft.com/office/drawing/2014/main" id="{811727AC-0A64-8C5F-17D0-AE094F7E8BC9}"/>
              </a:ext>
            </a:extLst>
          </p:cNvPr>
          <p:cNvCxnSpPr>
            <a:cxnSpLocks/>
          </p:cNvCxnSpPr>
          <p:nvPr/>
        </p:nvCxnSpPr>
        <p:spPr>
          <a:xfrm>
            <a:off x="455118" y="2830094"/>
            <a:ext cx="4569385"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a16="http://schemas.microsoft.com/office/drawing/2014/main" id="{972B17D7-ABFB-7FBD-B261-F59264A4ADC3}"/>
              </a:ext>
            </a:extLst>
          </p:cNvPr>
          <p:cNvSpPr txBox="1"/>
          <p:nvPr/>
        </p:nvSpPr>
        <p:spPr>
          <a:xfrm>
            <a:off x="241497" y="2831265"/>
            <a:ext cx="4996629" cy="646331"/>
          </a:xfrm>
          <a:prstGeom prst="rect">
            <a:avLst/>
          </a:prstGeom>
          <a:noFill/>
        </p:spPr>
        <p:txBody>
          <a:bodyPr wrap="square">
            <a:spAutoFit/>
          </a:bodyPr>
          <a:lstStyle/>
          <a:p>
            <a:pPr algn="ctr"/>
            <a:r>
              <a:rPr lang="pt-BR" sz="1200" b="1" i="1" dirty="0">
                <a:solidFill>
                  <a:srgbClr val="092F47"/>
                </a:solidFill>
                <a:latin typeface="Aptos" panose="020B0004020202020204" pitchFamily="34" charset="0"/>
              </a:rPr>
              <a:t>(Palestra Magna)</a:t>
            </a:r>
          </a:p>
          <a:p>
            <a:pPr algn="ctr"/>
            <a:endParaRPr lang="pt-BR" sz="1200" i="1" dirty="0">
              <a:solidFill>
                <a:srgbClr val="092F47"/>
              </a:solidFill>
              <a:latin typeface="Aptos" panose="020B0004020202020204" pitchFamily="34" charset="0"/>
            </a:endParaRPr>
          </a:p>
          <a:p>
            <a:pPr algn="ctr"/>
            <a:r>
              <a:rPr lang="pt-BR" sz="1200" i="1" dirty="0">
                <a:solidFill>
                  <a:srgbClr val="092F47"/>
                </a:solidFill>
                <a:latin typeface="Aptos" panose="020B0004020202020204" pitchFamily="34" charset="0"/>
              </a:rPr>
              <a:t>Ricardo Pena – Diretor-Superintendente</a:t>
            </a:r>
          </a:p>
        </p:txBody>
      </p:sp>
      <p:pic>
        <p:nvPicPr>
          <p:cNvPr id="7" name="Imagem 6" descr="Texto&#10;&#10;O conteúdo gerado por IA pode estar incorreto.">
            <a:extLst>
              <a:ext uri="{FF2B5EF4-FFF2-40B4-BE49-F238E27FC236}">
                <a16:creationId xmlns:a16="http://schemas.microsoft.com/office/drawing/2014/main" id="{2F7D08F4-7F46-A93B-2D74-F2370D353C3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1967" y="1032991"/>
            <a:ext cx="3018901" cy="1322164"/>
          </a:xfrm>
          <a:prstGeom prst="rect">
            <a:avLst/>
          </a:prstGeom>
          <a:noFill/>
          <a:ln>
            <a:noFill/>
          </a:ln>
        </p:spPr>
      </p:pic>
    </p:spTree>
    <p:extLst>
      <p:ext uri="{BB962C8B-B14F-4D97-AF65-F5344CB8AC3E}">
        <p14:creationId xmlns:p14="http://schemas.microsoft.com/office/powerpoint/2010/main" val="1475415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2B3E9-F5FE-8D7F-9CA7-97E63AF51936}"/>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5D6CEA5A-651B-23A1-D170-1A316F227892}"/>
              </a:ext>
            </a:extLst>
          </p:cNvPr>
          <p:cNvPicPr>
            <a:picLocks noChangeAspect="1"/>
          </p:cNvPicPr>
          <p:nvPr/>
        </p:nvPicPr>
        <p:blipFill>
          <a:blip r:embed="rId3"/>
          <a:stretch>
            <a:fillRect/>
          </a:stretch>
        </p:blipFill>
        <p:spPr>
          <a:xfrm>
            <a:off x="512083" y="643652"/>
            <a:ext cx="8119834" cy="3821499"/>
          </a:xfrm>
          <a:prstGeom prst="rect">
            <a:avLst/>
          </a:prstGeom>
        </p:spPr>
      </p:pic>
      <p:pic>
        <p:nvPicPr>
          <p:cNvPr id="3" name="Imagem 2" descr="Texto&#10;&#10;O conteúdo gerado por IA pode estar incorreto.">
            <a:extLst>
              <a:ext uri="{FF2B5EF4-FFF2-40B4-BE49-F238E27FC236}">
                <a16:creationId xmlns:a16="http://schemas.microsoft.com/office/drawing/2014/main" id="{2E14C0EC-DFBC-6FE6-E070-6F06A7332E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4805" y="60838"/>
            <a:ext cx="2078988" cy="910518"/>
          </a:xfrm>
          <a:prstGeom prst="rect">
            <a:avLst/>
          </a:prstGeom>
          <a:noFill/>
          <a:ln>
            <a:noFill/>
          </a:ln>
        </p:spPr>
      </p:pic>
      <p:pic>
        <p:nvPicPr>
          <p:cNvPr id="5" name="Imagem 4" descr="Logotipo&#10;&#10;Descrição gerada automaticamente">
            <a:extLst>
              <a:ext uri="{FF2B5EF4-FFF2-40B4-BE49-F238E27FC236}">
                <a16:creationId xmlns:a16="http://schemas.microsoft.com/office/drawing/2014/main" id="{A057EBF4-376D-1D8E-C29E-822DDC25DB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8714" y="1916879"/>
            <a:ext cx="1245841" cy="1351838"/>
          </a:xfrm>
          <a:prstGeom prst="rect">
            <a:avLst/>
          </a:prstGeom>
        </p:spPr>
      </p:pic>
      <p:sp>
        <p:nvSpPr>
          <p:cNvPr id="6" name="CaixaDeTexto 5">
            <a:extLst>
              <a:ext uri="{FF2B5EF4-FFF2-40B4-BE49-F238E27FC236}">
                <a16:creationId xmlns:a16="http://schemas.microsoft.com/office/drawing/2014/main" id="{B61E3A64-66AC-B17E-ACB5-2CC00DAB6039}"/>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bg1"/>
                </a:solidFill>
                <a:latin typeface="Aptos" panose="020B0004020202020204" pitchFamily="34" charset="0"/>
              </a:rPr>
              <a:t>20</a:t>
            </a:r>
          </a:p>
        </p:txBody>
      </p:sp>
      <p:cxnSp>
        <p:nvCxnSpPr>
          <p:cNvPr id="7" name="Conector reto 6">
            <a:extLst>
              <a:ext uri="{FF2B5EF4-FFF2-40B4-BE49-F238E27FC236}">
                <a16:creationId xmlns:a16="http://schemas.microsoft.com/office/drawing/2014/main" id="{B8BFB23C-49DF-3CA8-79F5-139F67B8C543}"/>
              </a:ext>
            </a:extLst>
          </p:cNvPr>
          <p:cNvCxnSpPr/>
          <p:nvPr/>
        </p:nvCxnSpPr>
        <p:spPr>
          <a:xfrm>
            <a:off x="311700" y="875298"/>
            <a:ext cx="5699760" cy="0"/>
          </a:xfrm>
          <a:prstGeom prst="line">
            <a:avLst/>
          </a:prstGeom>
          <a:ln>
            <a:solidFill>
              <a:srgbClr val="0E4C7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6966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EC999-FB75-3EAD-B64B-5751A00017D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13FA5E6-D617-3DFB-EA27-03614EA49D12}"/>
              </a:ext>
            </a:extLst>
          </p:cNvPr>
          <p:cNvSpPr>
            <a:spLocks noGrp="1"/>
          </p:cNvSpPr>
          <p:nvPr>
            <p:ph type="title"/>
          </p:nvPr>
        </p:nvSpPr>
        <p:spPr>
          <a:xfrm>
            <a:off x="311700" y="70952"/>
            <a:ext cx="8520600" cy="572700"/>
          </a:xfrm>
        </p:spPr>
        <p:txBody>
          <a:bodyPr>
            <a:normAutofit/>
          </a:bodyPr>
          <a:lstStyle/>
          <a:p>
            <a:r>
              <a:rPr lang="pt-BR" sz="2800" b="1" dirty="0">
                <a:solidFill>
                  <a:srgbClr val="0D406F"/>
                </a:solidFill>
                <a:latin typeface="Aptos" panose="020B0004020202020204" pitchFamily="34" charset="0"/>
                <a:cs typeface="Calibri" panose="020F0502020204030204" pitchFamily="34" charset="0"/>
              </a:rPr>
              <a:t>Agenda 2024-2025 – normativos da Previc</a:t>
            </a:r>
            <a:endParaRPr lang="pt-BR" dirty="0">
              <a:latin typeface="Aptos" panose="020B0004020202020204" pitchFamily="34" charset="0"/>
            </a:endParaRPr>
          </a:p>
        </p:txBody>
      </p:sp>
      <p:pic>
        <p:nvPicPr>
          <p:cNvPr id="5" name="Imagem 4">
            <a:extLst>
              <a:ext uri="{FF2B5EF4-FFF2-40B4-BE49-F238E27FC236}">
                <a16:creationId xmlns:a16="http://schemas.microsoft.com/office/drawing/2014/main" id="{005B2F47-3CAC-2466-1552-8418B94A6D16}"/>
              </a:ext>
            </a:extLst>
          </p:cNvPr>
          <p:cNvPicPr>
            <a:picLocks noChangeAspect="1"/>
          </p:cNvPicPr>
          <p:nvPr/>
        </p:nvPicPr>
        <p:blipFill>
          <a:blip r:embed="rId3"/>
          <a:stretch>
            <a:fillRect/>
          </a:stretch>
        </p:blipFill>
        <p:spPr>
          <a:xfrm>
            <a:off x="116342" y="508424"/>
            <a:ext cx="7250681" cy="4126652"/>
          </a:xfrm>
          <a:prstGeom prst="rect">
            <a:avLst/>
          </a:prstGeom>
        </p:spPr>
      </p:pic>
      <p:pic>
        <p:nvPicPr>
          <p:cNvPr id="3" name="Imagem 2" descr="Texto&#10;&#10;O conteúdo gerado por IA pode estar incorreto.">
            <a:extLst>
              <a:ext uri="{FF2B5EF4-FFF2-40B4-BE49-F238E27FC236}">
                <a16:creationId xmlns:a16="http://schemas.microsoft.com/office/drawing/2014/main" id="{E801C6E1-C196-9820-6BAE-F1EA046D0E5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14896" y="883198"/>
            <a:ext cx="1713185" cy="750310"/>
          </a:xfrm>
          <a:prstGeom prst="rect">
            <a:avLst/>
          </a:prstGeom>
          <a:noFill/>
          <a:ln>
            <a:noFill/>
          </a:ln>
        </p:spPr>
      </p:pic>
      <p:pic>
        <p:nvPicPr>
          <p:cNvPr id="4" name="Imagem 3" descr="Logotipo&#10;&#10;Descrição gerada automaticamente">
            <a:extLst>
              <a:ext uri="{FF2B5EF4-FFF2-40B4-BE49-F238E27FC236}">
                <a16:creationId xmlns:a16="http://schemas.microsoft.com/office/drawing/2014/main" id="{993B8CED-FF85-93B4-C9F5-0EFBE10233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8714" y="1916879"/>
            <a:ext cx="1245841" cy="1351838"/>
          </a:xfrm>
          <a:prstGeom prst="rect">
            <a:avLst/>
          </a:prstGeom>
        </p:spPr>
      </p:pic>
      <p:sp>
        <p:nvSpPr>
          <p:cNvPr id="6" name="CaixaDeTexto 5">
            <a:extLst>
              <a:ext uri="{FF2B5EF4-FFF2-40B4-BE49-F238E27FC236}">
                <a16:creationId xmlns:a16="http://schemas.microsoft.com/office/drawing/2014/main" id="{3B349409-217E-E42D-C005-35DE6694775C}"/>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tx1"/>
                </a:solidFill>
                <a:latin typeface="Aptos" panose="020B0004020202020204" pitchFamily="34" charset="0"/>
              </a:rPr>
              <a:t>21</a:t>
            </a:r>
          </a:p>
        </p:txBody>
      </p:sp>
      <p:cxnSp>
        <p:nvCxnSpPr>
          <p:cNvPr id="7" name="Conector reto 6">
            <a:extLst>
              <a:ext uri="{FF2B5EF4-FFF2-40B4-BE49-F238E27FC236}">
                <a16:creationId xmlns:a16="http://schemas.microsoft.com/office/drawing/2014/main" id="{5A6E8468-D436-0308-B7C4-9B649511A12B}"/>
              </a:ext>
            </a:extLst>
          </p:cNvPr>
          <p:cNvCxnSpPr/>
          <p:nvPr/>
        </p:nvCxnSpPr>
        <p:spPr>
          <a:xfrm>
            <a:off x="395783" y="542894"/>
            <a:ext cx="5699760" cy="0"/>
          </a:xfrm>
          <a:prstGeom prst="line">
            <a:avLst/>
          </a:prstGeom>
          <a:ln>
            <a:solidFill>
              <a:srgbClr val="0E4C7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548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60AD0C76-48D9-9B5A-98A3-D5838A8941AA}"/>
            </a:ext>
          </a:extLst>
        </p:cNvPr>
        <p:cNvGrpSpPr/>
        <p:nvPr/>
      </p:nvGrpSpPr>
      <p:grpSpPr>
        <a:xfrm>
          <a:off x="0" y="0"/>
          <a:ext cx="0" cy="0"/>
          <a:chOff x="0" y="0"/>
          <a:chExt cx="0" cy="0"/>
        </a:xfrm>
      </p:grpSpPr>
      <p:pic>
        <p:nvPicPr>
          <p:cNvPr id="3" name="Imagem 2" descr="Logotipo&#10;&#10;Descrição gerada automaticamente">
            <a:extLst>
              <a:ext uri="{FF2B5EF4-FFF2-40B4-BE49-F238E27FC236}">
                <a16:creationId xmlns:a16="http://schemas.microsoft.com/office/drawing/2014/main" id="{7337DBE4-0A5E-C746-154C-BF410566E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3" y="0"/>
            <a:ext cx="644083" cy="698882"/>
          </a:xfrm>
          <a:prstGeom prst="rect">
            <a:avLst/>
          </a:prstGeom>
        </p:spPr>
      </p:pic>
      <p:sp>
        <p:nvSpPr>
          <p:cNvPr id="5" name="CaixaDeTexto 4">
            <a:extLst>
              <a:ext uri="{FF2B5EF4-FFF2-40B4-BE49-F238E27FC236}">
                <a16:creationId xmlns:a16="http://schemas.microsoft.com/office/drawing/2014/main" id="{AFE066FA-9218-35CA-ECD6-B62005B04B7F}"/>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bg1"/>
                </a:solidFill>
                <a:latin typeface="Aptos" panose="020B0004020202020204" pitchFamily="34" charset="0"/>
              </a:rPr>
              <a:t>4</a:t>
            </a:r>
          </a:p>
        </p:txBody>
      </p:sp>
      <p:sp>
        <p:nvSpPr>
          <p:cNvPr id="7" name="Título 4">
            <a:extLst>
              <a:ext uri="{FF2B5EF4-FFF2-40B4-BE49-F238E27FC236}">
                <a16:creationId xmlns:a16="http://schemas.microsoft.com/office/drawing/2014/main" id="{AD9F9A5C-95A1-E4D0-9E52-8A0F27947220}"/>
              </a:ext>
            </a:extLst>
          </p:cNvPr>
          <p:cNvSpPr txBox="1">
            <a:spLocks/>
          </p:cNvSpPr>
          <p:nvPr/>
        </p:nvSpPr>
        <p:spPr>
          <a:xfrm>
            <a:off x="220160" y="2797034"/>
            <a:ext cx="8666018" cy="57496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pt-BR" sz="4800" dirty="0">
                <a:solidFill>
                  <a:srgbClr val="1B567B"/>
                </a:solidFill>
                <a:latin typeface="Aptos" panose="020B0004020202020204" pitchFamily="34" charset="0"/>
                <a:ea typeface="Calibri" panose="020F0502020204030204" pitchFamily="34" charset="0"/>
                <a:cs typeface="Calibri" panose="020F0502020204030204" pitchFamily="34" charset="0"/>
              </a:rPr>
              <a:t>      3. Investimentos – 5202CMN</a:t>
            </a:r>
          </a:p>
          <a:p>
            <a:r>
              <a:rPr lang="pt-BR" sz="2800" dirty="0">
                <a:solidFill>
                  <a:srgbClr val="1B567B"/>
                </a:solidFill>
                <a:latin typeface="Aptos" panose="020B0004020202020204" pitchFamily="34" charset="0"/>
                <a:ea typeface="Calibri" panose="020F0502020204030204" pitchFamily="34" charset="0"/>
                <a:cs typeface="Calibri" panose="020F0502020204030204" pitchFamily="34" charset="0"/>
              </a:rPr>
              <a:t>(novo “cardápio”)                      </a:t>
            </a:r>
          </a:p>
        </p:txBody>
      </p:sp>
      <p:pic>
        <p:nvPicPr>
          <p:cNvPr id="9" name="Imagem 8" descr="Texto&#10;&#10;O conteúdo gerado por IA pode estar incorreto.">
            <a:extLst>
              <a:ext uri="{FF2B5EF4-FFF2-40B4-BE49-F238E27FC236}">
                <a16:creationId xmlns:a16="http://schemas.microsoft.com/office/drawing/2014/main" id="{22401BE2-162E-4D11-B230-48CB0197F0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9000" y="134779"/>
            <a:ext cx="2903798" cy="1271753"/>
          </a:xfrm>
          <a:prstGeom prst="rect">
            <a:avLst/>
          </a:prstGeom>
          <a:noFill/>
          <a:ln>
            <a:noFill/>
          </a:ln>
        </p:spPr>
      </p:pic>
      <p:cxnSp>
        <p:nvCxnSpPr>
          <p:cNvPr id="2" name="Conector reto 1">
            <a:extLst>
              <a:ext uri="{FF2B5EF4-FFF2-40B4-BE49-F238E27FC236}">
                <a16:creationId xmlns:a16="http://schemas.microsoft.com/office/drawing/2014/main" id="{EA6F9D76-CB3B-3545-B4B8-C90A25E9E1C1}"/>
              </a:ext>
            </a:extLst>
          </p:cNvPr>
          <p:cNvCxnSpPr/>
          <p:nvPr/>
        </p:nvCxnSpPr>
        <p:spPr>
          <a:xfrm>
            <a:off x="1722120" y="2828119"/>
            <a:ext cx="5699760" cy="0"/>
          </a:xfrm>
          <a:prstGeom prst="line">
            <a:avLst/>
          </a:prstGeom>
          <a:ln>
            <a:solidFill>
              <a:srgbClr val="0E4C73"/>
            </a:solidFill>
          </a:ln>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a16="http://schemas.microsoft.com/office/drawing/2014/main" id="{4A740476-A6CD-3268-77EC-4DE1C15B6D26}"/>
              </a:ext>
            </a:extLst>
          </p:cNvPr>
          <p:cNvSpPr txBox="1"/>
          <p:nvPr/>
        </p:nvSpPr>
        <p:spPr>
          <a:xfrm>
            <a:off x="8031480" y="4762500"/>
            <a:ext cx="601980" cy="246221"/>
          </a:xfrm>
          <a:prstGeom prst="rect">
            <a:avLst/>
          </a:prstGeom>
          <a:noFill/>
        </p:spPr>
        <p:txBody>
          <a:bodyPr wrap="square" rtlCol="0">
            <a:spAutoFit/>
          </a:bodyPr>
          <a:lstStyle/>
          <a:p>
            <a:r>
              <a:rPr lang="pt-BR" sz="1000" dirty="0">
                <a:solidFill>
                  <a:schemeClr val="tx1"/>
                </a:solidFill>
                <a:latin typeface="Aptos" panose="020B0004020202020204" pitchFamily="34" charset="0"/>
              </a:rPr>
              <a:t>22</a:t>
            </a:r>
          </a:p>
        </p:txBody>
      </p:sp>
    </p:spTree>
    <p:extLst>
      <p:ext uri="{BB962C8B-B14F-4D97-AF65-F5344CB8AC3E}">
        <p14:creationId xmlns:p14="http://schemas.microsoft.com/office/powerpoint/2010/main" val="565378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1"/>
        <p:cNvGrpSpPr/>
        <p:nvPr/>
      </p:nvGrpSpPr>
      <p:grpSpPr>
        <a:xfrm>
          <a:off x="0" y="0"/>
          <a:ext cx="0" cy="0"/>
          <a:chOff x="0" y="0"/>
          <a:chExt cx="0" cy="0"/>
        </a:xfrm>
      </p:grpSpPr>
      <p:sp>
        <p:nvSpPr>
          <p:cNvPr id="5" name="Título 4">
            <a:extLst>
              <a:ext uri="{FF2B5EF4-FFF2-40B4-BE49-F238E27FC236}">
                <a16:creationId xmlns:a16="http://schemas.microsoft.com/office/drawing/2014/main" id="{7EE62417-BB94-C377-E10C-BBFD6B464273}"/>
              </a:ext>
            </a:extLst>
          </p:cNvPr>
          <p:cNvSpPr>
            <a:spLocks noGrp="1"/>
          </p:cNvSpPr>
          <p:nvPr>
            <p:ph type="title"/>
          </p:nvPr>
        </p:nvSpPr>
        <p:spPr>
          <a:xfrm>
            <a:off x="0" y="189575"/>
            <a:ext cx="9063990" cy="577417"/>
          </a:xfrm>
        </p:spPr>
        <p:txBody>
          <a:bodyPr>
            <a:noAutofit/>
          </a:bodyPr>
          <a:lstStyle/>
          <a:p>
            <a:pPr algn="ctr"/>
            <a:r>
              <a:rPr lang="pt-BR" sz="3200" dirty="0">
                <a:solidFill>
                  <a:srgbClr val="1B567B"/>
                </a:solidFill>
                <a:latin typeface="Aptos" panose="020B0004020202020204" pitchFamily="34" charset="0"/>
              </a:rPr>
              <a:t>Portfólio de Investimentos das EFPC – R$ 1,31 tri </a:t>
            </a:r>
          </a:p>
        </p:txBody>
      </p:sp>
      <p:cxnSp>
        <p:nvCxnSpPr>
          <p:cNvPr id="2" name="Conector reto 1">
            <a:extLst>
              <a:ext uri="{FF2B5EF4-FFF2-40B4-BE49-F238E27FC236}">
                <a16:creationId xmlns:a16="http://schemas.microsoft.com/office/drawing/2014/main" id="{50596476-8C9D-270C-104A-DF5034AC17A1}"/>
              </a:ext>
            </a:extLst>
          </p:cNvPr>
          <p:cNvCxnSpPr/>
          <p:nvPr/>
        </p:nvCxnSpPr>
        <p:spPr>
          <a:xfrm>
            <a:off x="1440180" y="759372"/>
            <a:ext cx="569976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CaixaDeTexto 5">
            <a:extLst>
              <a:ext uri="{FF2B5EF4-FFF2-40B4-BE49-F238E27FC236}">
                <a16:creationId xmlns:a16="http://schemas.microsoft.com/office/drawing/2014/main" id="{8DA492ED-40FA-72EC-3F65-C7FAC170F9EE}"/>
              </a:ext>
            </a:extLst>
          </p:cNvPr>
          <p:cNvSpPr txBox="1"/>
          <p:nvPr/>
        </p:nvSpPr>
        <p:spPr>
          <a:xfrm>
            <a:off x="8763000" y="4797924"/>
            <a:ext cx="601980" cy="400110"/>
          </a:xfrm>
          <a:prstGeom prst="rect">
            <a:avLst/>
          </a:prstGeom>
          <a:noFill/>
        </p:spPr>
        <p:txBody>
          <a:bodyPr wrap="square" rtlCol="0">
            <a:spAutoFit/>
          </a:bodyPr>
          <a:lstStyle/>
          <a:p>
            <a:r>
              <a:rPr lang="pt-BR" sz="1000" dirty="0">
                <a:solidFill>
                  <a:schemeClr val="bg1"/>
                </a:solidFill>
                <a:latin typeface="Aptos" panose="020B0004020202020204" pitchFamily="34" charset="0"/>
              </a:rPr>
              <a:t>23</a:t>
            </a:r>
          </a:p>
          <a:p>
            <a:endParaRPr lang="pt-BR" sz="1000" dirty="0">
              <a:solidFill>
                <a:schemeClr val="bg1"/>
              </a:solidFill>
              <a:latin typeface="Aptos" panose="020B0004020202020204" pitchFamily="34" charset="0"/>
            </a:endParaRPr>
          </a:p>
        </p:txBody>
      </p:sp>
      <p:graphicFrame>
        <p:nvGraphicFramePr>
          <p:cNvPr id="7" name="Gráfico 6">
            <a:extLst>
              <a:ext uri="{FF2B5EF4-FFF2-40B4-BE49-F238E27FC236}">
                <a16:creationId xmlns:a16="http://schemas.microsoft.com/office/drawing/2014/main" id="{1A68AEAE-4C7D-A21D-42AE-004050990E28}"/>
              </a:ext>
            </a:extLst>
          </p:cNvPr>
          <p:cNvGraphicFramePr>
            <a:graphicFrameLocks/>
          </p:cNvGraphicFramePr>
          <p:nvPr>
            <p:extLst>
              <p:ext uri="{D42A27DB-BD31-4B8C-83A1-F6EECF244321}">
                <p14:modId xmlns:p14="http://schemas.microsoft.com/office/powerpoint/2010/main" val="2347965822"/>
              </p:ext>
            </p:extLst>
          </p:nvPr>
        </p:nvGraphicFramePr>
        <p:xfrm>
          <a:off x="-640869" y="977462"/>
          <a:ext cx="8318269" cy="3406666"/>
        </p:xfrm>
        <a:graphic>
          <a:graphicData uri="http://schemas.openxmlformats.org/drawingml/2006/chart">
            <c:chart xmlns:c="http://schemas.openxmlformats.org/drawingml/2006/chart" xmlns:r="http://schemas.openxmlformats.org/officeDocument/2006/relationships" r:id="rId4"/>
          </a:graphicData>
        </a:graphic>
      </p:graphicFrame>
      <p:sp>
        <p:nvSpPr>
          <p:cNvPr id="8" name="CaixaDeTexto 7">
            <a:extLst>
              <a:ext uri="{FF2B5EF4-FFF2-40B4-BE49-F238E27FC236}">
                <a16:creationId xmlns:a16="http://schemas.microsoft.com/office/drawing/2014/main" id="{B4ED1D80-EC87-D4B5-E9BE-0DD71D54C624}"/>
              </a:ext>
            </a:extLst>
          </p:cNvPr>
          <p:cNvSpPr txBox="1"/>
          <p:nvPr/>
        </p:nvSpPr>
        <p:spPr>
          <a:xfrm>
            <a:off x="5129049" y="3519707"/>
            <a:ext cx="2548351" cy="553998"/>
          </a:xfrm>
          <a:prstGeom prst="rect">
            <a:avLst/>
          </a:prstGeom>
          <a:noFill/>
          <a:ln>
            <a:solidFill>
              <a:srgbClr val="FF0000"/>
            </a:solidFill>
          </a:ln>
        </p:spPr>
        <p:txBody>
          <a:bodyPr wrap="square" rtlCol="0">
            <a:spAutoFit/>
          </a:bodyPr>
          <a:lstStyle/>
          <a:p>
            <a:pPr algn="just"/>
            <a:r>
              <a:rPr lang="pt-BR" sz="1000" dirty="0">
                <a:solidFill>
                  <a:srgbClr val="FF0000"/>
                </a:solidFill>
                <a:latin typeface="Aptos" panose="020B0004020202020204" pitchFamily="34" charset="0"/>
                <a:ea typeface="Source Sans Pro" panose="020B0503030403020204" pitchFamily="34" charset="0"/>
              </a:rPr>
              <a:t>66% - Carteira Terceirizada (3.600 Fundos)</a:t>
            </a:r>
          </a:p>
          <a:p>
            <a:pPr algn="just"/>
            <a:endParaRPr lang="pt-BR" sz="1000" dirty="0">
              <a:solidFill>
                <a:srgbClr val="FF0000"/>
              </a:solidFill>
              <a:latin typeface="Aptos" panose="020B0004020202020204" pitchFamily="34" charset="0"/>
              <a:ea typeface="Source Sans Pro" panose="020B0503030403020204" pitchFamily="34" charset="0"/>
            </a:endParaRPr>
          </a:p>
          <a:p>
            <a:pPr algn="just"/>
            <a:r>
              <a:rPr lang="pt-BR" sz="1000" dirty="0">
                <a:solidFill>
                  <a:srgbClr val="FF0000"/>
                </a:solidFill>
                <a:latin typeface="Aptos" panose="020B0004020202020204" pitchFamily="34" charset="0"/>
                <a:ea typeface="Source Sans Pro" panose="020B0503030403020204" pitchFamily="34" charset="0"/>
              </a:rPr>
              <a:t>34% - Carteira Própria</a:t>
            </a:r>
          </a:p>
        </p:txBody>
      </p:sp>
      <p:pic>
        <p:nvPicPr>
          <p:cNvPr id="3" name="Imagem 2" descr="Texto&#10;&#10;O conteúdo gerado por IA pode estar incorreto.">
            <a:extLst>
              <a:ext uri="{FF2B5EF4-FFF2-40B4-BE49-F238E27FC236}">
                <a16:creationId xmlns:a16="http://schemas.microsoft.com/office/drawing/2014/main" id="{D39527BD-83A0-31A8-C958-4B18ABA6F47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50805" y="1129086"/>
            <a:ext cx="1713185" cy="750310"/>
          </a:xfrm>
          <a:prstGeom prst="rect">
            <a:avLst/>
          </a:prstGeom>
          <a:noFill/>
          <a:ln>
            <a:noFill/>
          </a:ln>
        </p:spPr>
      </p:pic>
      <p:pic>
        <p:nvPicPr>
          <p:cNvPr id="4" name="Imagem 3" descr="Logotipo&#10;&#10;Descrição gerada automaticamente">
            <a:extLst>
              <a:ext uri="{FF2B5EF4-FFF2-40B4-BE49-F238E27FC236}">
                <a16:creationId xmlns:a16="http://schemas.microsoft.com/office/drawing/2014/main" id="{4D7BD3A0-A814-0DB8-4E73-61929DDD25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916737"/>
            <a:ext cx="644083" cy="698882"/>
          </a:xfrm>
          <a:prstGeom prst="rect">
            <a:avLst/>
          </a:prstGeom>
        </p:spPr>
      </p:pic>
    </p:spTree>
    <p:extLst>
      <p:ext uri="{BB962C8B-B14F-4D97-AF65-F5344CB8AC3E}">
        <p14:creationId xmlns:p14="http://schemas.microsoft.com/office/powerpoint/2010/main" val="518754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1">
          <a:extLst>
            <a:ext uri="{FF2B5EF4-FFF2-40B4-BE49-F238E27FC236}">
              <a16:creationId xmlns:a16="http://schemas.microsoft.com/office/drawing/2014/main" id="{33C4C58E-9FC5-3BCB-5035-A8776A8BDBDE}"/>
            </a:ext>
          </a:extLst>
        </p:cNvPr>
        <p:cNvGrpSpPr/>
        <p:nvPr/>
      </p:nvGrpSpPr>
      <p:grpSpPr>
        <a:xfrm>
          <a:off x="0" y="0"/>
          <a:ext cx="0" cy="0"/>
          <a:chOff x="0" y="0"/>
          <a:chExt cx="0" cy="0"/>
        </a:xfrm>
      </p:grpSpPr>
      <p:sp>
        <p:nvSpPr>
          <p:cNvPr id="5" name="Título 4">
            <a:extLst>
              <a:ext uri="{FF2B5EF4-FFF2-40B4-BE49-F238E27FC236}">
                <a16:creationId xmlns:a16="http://schemas.microsoft.com/office/drawing/2014/main" id="{2A3D857E-DE4A-5F9B-9C52-63826573F17E}"/>
              </a:ext>
            </a:extLst>
          </p:cNvPr>
          <p:cNvSpPr>
            <a:spLocks noGrp="1"/>
          </p:cNvSpPr>
          <p:nvPr>
            <p:ph type="title"/>
          </p:nvPr>
        </p:nvSpPr>
        <p:spPr>
          <a:xfrm>
            <a:off x="-52550" y="189575"/>
            <a:ext cx="9364980" cy="577417"/>
          </a:xfrm>
        </p:spPr>
        <p:txBody>
          <a:bodyPr>
            <a:noAutofit/>
          </a:bodyPr>
          <a:lstStyle/>
          <a:p>
            <a:r>
              <a:rPr lang="pt-BR" sz="2600" dirty="0">
                <a:solidFill>
                  <a:srgbClr val="1B567B"/>
                </a:solidFill>
                <a:latin typeface="Aptos" panose="020B0004020202020204" pitchFamily="34" charset="0"/>
                <a:ea typeface="Source Sans Pro" panose="020B0503030403020204" pitchFamily="34" charset="0"/>
              </a:rPr>
              <a:t>Evolução do Portfólio de Investimentos das EFPC (2014-2025)</a:t>
            </a:r>
          </a:p>
        </p:txBody>
      </p:sp>
      <p:cxnSp>
        <p:nvCxnSpPr>
          <p:cNvPr id="2" name="Conector reto 1">
            <a:extLst>
              <a:ext uri="{FF2B5EF4-FFF2-40B4-BE49-F238E27FC236}">
                <a16:creationId xmlns:a16="http://schemas.microsoft.com/office/drawing/2014/main" id="{222642C8-D98F-FADE-ED79-01A6D3BF49F6}"/>
              </a:ext>
            </a:extLst>
          </p:cNvPr>
          <p:cNvCxnSpPr/>
          <p:nvPr/>
        </p:nvCxnSpPr>
        <p:spPr>
          <a:xfrm>
            <a:off x="1440180" y="759372"/>
            <a:ext cx="569976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CaixaDeTexto 5">
            <a:extLst>
              <a:ext uri="{FF2B5EF4-FFF2-40B4-BE49-F238E27FC236}">
                <a16:creationId xmlns:a16="http://schemas.microsoft.com/office/drawing/2014/main" id="{7337240E-686E-19DD-172E-143D9589C105}"/>
              </a:ext>
            </a:extLst>
          </p:cNvPr>
          <p:cNvSpPr txBox="1"/>
          <p:nvPr/>
        </p:nvSpPr>
        <p:spPr>
          <a:xfrm>
            <a:off x="8763000" y="4797924"/>
            <a:ext cx="601980" cy="400110"/>
          </a:xfrm>
          <a:prstGeom prst="rect">
            <a:avLst/>
          </a:prstGeom>
          <a:noFill/>
        </p:spPr>
        <p:txBody>
          <a:bodyPr wrap="square" rtlCol="0">
            <a:spAutoFit/>
          </a:bodyPr>
          <a:lstStyle/>
          <a:p>
            <a:r>
              <a:rPr lang="pt-BR" sz="1000" dirty="0">
                <a:solidFill>
                  <a:schemeClr val="bg1"/>
                </a:solidFill>
                <a:latin typeface="Aptos" panose="020B0004020202020204" pitchFamily="34" charset="0"/>
              </a:rPr>
              <a:t>24</a:t>
            </a:r>
          </a:p>
          <a:p>
            <a:endParaRPr lang="pt-BR" sz="1000" dirty="0">
              <a:solidFill>
                <a:schemeClr val="bg1"/>
              </a:solidFill>
              <a:latin typeface="Aptos" panose="020B0004020202020204" pitchFamily="34" charset="0"/>
            </a:endParaRPr>
          </a:p>
        </p:txBody>
      </p:sp>
      <p:graphicFrame>
        <p:nvGraphicFramePr>
          <p:cNvPr id="7" name="Gráfico 6">
            <a:extLst>
              <a:ext uri="{FF2B5EF4-FFF2-40B4-BE49-F238E27FC236}">
                <a16:creationId xmlns:a16="http://schemas.microsoft.com/office/drawing/2014/main" id="{4686EA04-F90F-7972-F6A5-91282E465A37}"/>
              </a:ext>
            </a:extLst>
          </p:cNvPr>
          <p:cNvGraphicFramePr>
            <a:graphicFrameLocks/>
          </p:cNvGraphicFramePr>
          <p:nvPr>
            <p:extLst>
              <p:ext uri="{D42A27DB-BD31-4B8C-83A1-F6EECF244321}">
                <p14:modId xmlns:p14="http://schemas.microsoft.com/office/powerpoint/2010/main" val="2008017406"/>
              </p:ext>
            </p:extLst>
          </p:nvPr>
        </p:nvGraphicFramePr>
        <p:xfrm>
          <a:off x="379894" y="1040523"/>
          <a:ext cx="8133485" cy="3489435"/>
        </p:xfrm>
        <a:graphic>
          <a:graphicData uri="http://schemas.openxmlformats.org/drawingml/2006/chart">
            <c:chart xmlns:c="http://schemas.openxmlformats.org/drawingml/2006/chart" xmlns:r="http://schemas.openxmlformats.org/officeDocument/2006/relationships" r:id="rId4"/>
          </a:graphicData>
        </a:graphic>
      </p:graphicFrame>
      <p:sp>
        <p:nvSpPr>
          <p:cNvPr id="8" name="CaixaDeTexto 7">
            <a:extLst>
              <a:ext uri="{FF2B5EF4-FFF2-40B4-BE49-F238E27FC236}">
                <a16:creationId xmlns:a16="http://schemas.microsoft.com/office/drawing/2014/main" id="{78D8CEA1-B225-E634-62AD-EC8F6E6F5FE6}"/>
              </a:ext>
            </a:extLst>
          </p:cNvPr>
          <p:cNvSpPr txBox="1"/>
          <p:nvPr/>
        </p:nvSpPr>
        <p:spPr>
          <a:xfrm>
            <a:off x="2232677" y="1174057"/>
            <a:ext cx="676845" cy="338554"/>
          </a:xfrm>
          <a:prstGeom prst="rect">
            <a:avLst/>
          </a:prstGeom>
          <a:noFill/>
          <a:ln>
            <a:solidFill>
              <a:schemeClr val="tx1"/>
            </a:solidFill>
          </a:ln>
        </p:spPr>
        <p:txBody>
          <a:bodyPr wrap="square" rtlCol="0">
            <a:spAutoFit/>
          </a:bodyPr>
          <a:lstStyle/>
          <a:p>
            <a:r>
              <a:rPr lang="pt-BR" sz="800" dirty="0">
                <a:latin typeface="Aptos" panose="020B0004020202020204" pitchFamily="34" charset="0"/>
              </a:rPr>
              <a:t>Operação</a:t>
            </a:r>
          </a:p>
          <a:p>
            <a:r>
              <a:rPr lang="pt-BR" sz="800" i="1" dirty="0" err="1">
                <a:latin typeface="Aptos" panose="020B0004020202020204" pitchFamily="34" charset="0"/>
              </a:rPr>
              <a:t>Greenfield</a:t>
            </a:r>
            <a:endParaRPr lang="pt-BR" sz="800" i="1" dirty="0">
              <a:latin typeface="Aptos" panose="020B0004020202020204" pitchFamily="34" charset="0"/>
            </a:endParaRPr>
          </a:p>
        </p:txBody>
      </p:sp>
      <p:sp>
        <p:nvSpPr>
          <p:cNvPr id="9" name="CaixaDeTexto 8">
            <a:extLst>
              <a:ext uri="{FF2B5EF4-FFF2-40B4-BE49-F238E27FC236}">
                <a16:creationId xmlns:a16="http://schemas.microsoft.com/office/drawing/2014/main" id="{1D0B77FA-D4ED-3213-137E-87B9640AFACB}"/>
              </a:ext>
            </a:extLst>
          </p:cNvPr>
          <p:cNvSpPr txBox="1"/>
          <p:nvPr/>
        </p:nvSpPr>
        <p:spPr>
          <a:xfrm>
            <a:off x="4484055" y="1171429"/>
            <a:ext cx="1110860" cy="461665"/>
          </a:xfrm>
          <a:prstGeom prst="rect">
            <a:avLst/>
          </a:prstGeom>
          <a:noFill/>
          <a:ln>
            <a:solidFill>
              <a:schemeClr val="tx1"/>
            </a:solidFill>
          </a:ln>
        </p:spPr>
        <p:txBody>
          <a:bodyPr wrap="square" rtlCol="0">
            <a:spAutoFit/>
          </a:bodyPr>
          <a:lstStyle/>
          <a:p>
            <a:pPr algn="just"/>
            <a:r>
              <a:rPr lang="pt-BR" sz="800" dirty="0">
                <a:latin typeface="Aptos" panose="020B0004020202020204" pitchFamily="34" charset="0"/>
              </a:rPr>
              <a:t>Resolução CNPC nº 30 (ajuste de precificação)</a:t>
            </a:r>
          </a:p>
        </p:txBody>
      </p:sp>
      <p:sp>
        <p:nvSpPr>
          <p:cNvPr id="10" name="CaixaDeTexto 9">
            <a:extLst>
              <a:ext uri="{FF2B5EF4-FFF2-40B4-BE49-F238E27FC236}">
                <a16:creationId xmlns:a16="http://schemas.microsoft.com/office/drawing/2014/main" id="{85B5E4F9-106F-02DB-E8AA-A58E2C513E73}"/>
              </a:ext>
            </a:extLst>
          </p:cNvPr>
          <p:cNvSpPr txBox="1"/>
          <p:nvPr/>
        </p:nvSpPr>
        <p:spPr>
          <a:xfrm>
            <a:off x="7169448" y="1117021"/>
            <a:ext cx="934028" cy="338554"/>
          </a:xfrm>
          <a:prstGeom prst="rect">
            <a:avLst/>
          </a:prstGeom>
          <a:noFill/>
          <a:ln>
            <a:solidFill>
              <a:schemeClr val="tx1"/>
            </a:solidFill>
          </a:ln>
        </p:spPr>
        <p:txBody>
          <a:bodyPr wrap="square" rtlCol="0">
            <a:spAutoFit/>
          </a:bodyPr>
          <a:lstStyle/>
          <a:p>
            <a:pPr algn="just"/>
            <a:r>
              <a:rPr lang="pt-BR" sz="800" dirty="0">
                <a:latin typeface="Aptos" panose="020B0004020202020204" pitchFamily="34" charset="0"/>
              </a:rPr>
              <a:t>NTN-B longa c/ 7-8%a.a (real)</a:t>
            </a:r>
          </a:p>
        </p:txBody>
      </p:sp>
      <p:cxnSp>
        <p:nvCxnSpPr>
          <p:cNvPr id="11" name="Conector reto 10">
            <a:extLst>
              <a:ext uri="{FF2B5EF4-FFF2-40B4-BE49-F238E27FC236}">
                <a16:creationId xmlns:a16="http://schemas.microsoft.com/office/drawing/2014/main" id="{0775C74B-3897-46C4-3304-D18254E3BCF5}"/>
              </a:ext>
            </a:extLst>
          </p:cNvPr>
          <p:cNvCxnSpPr>
            <a:cxnSpLocks/>
          </p:cNvCxnSpPr>
          <p:nvPr/>
        </p:nvCxnSpPr>
        <p:spPr>
          <a:xfrm flipV="1">
            <a:off x="2130050" y="1334814"/>
            <a:ext cx="0" cy="2129396"/>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Conector reto 12">
            <a:extLst>
              <a:ext uri="{FF2B5EF4-FFF2-40B4-BE49-F238E27FC236}">
                <a16:creationId xmlns:a16="http://schemas.microsoft.com/office/drawing/2014/main" id="{C8BB5397-68DD-6D7D-5F4B-88F87EA1D8CA}"/>
              </a:ext>
            </a:extLst>
          </p:cNvPr>
          <p:cNvCxnSpPr>
            <a:cxnSpLocks/>
          </p:cNvCxnSpPr>
          <p:nvPr/>
        </p:nvCxnSpPr>
        <p:spPr>
          <a:xfrm flipV="1">
            <a:off x="7054147" y="1303284"/>
            <a:ext cx="0" cy="2129396"/>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Conector reto 13">
            <a:extLst>
              <a:ext uri="{FF2B5EF4-FFF2-40B4-BE49-F238E27FC236}">
                <a16:creationId xmlns:a16="http://schemas.microsoft.com/office/drawing/2014/main" id="{D6D0D6DE-9DEF-2562-661D-DBD095AD1AA6}"/>
              </a:ext>
            </a:extLst>
          </p:cNvPr>
          <p:cNvCxnSpPr>
            <a:cxnSpLocks/>
          </p:cNvCxnSpPr>
          <p:nvPr/>
        </p:nvCxnSpPr>
        <p:spPr>
          <a:xfrm flipV="1">
            <a:off x="4368753" y="1334814"/>
            <a:ext cx="0" cy="2129396"/>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 name="Imagem 2" descr="Texto&#10;&#10;O conteúdo gerado por IA pode estar incorreto.">
            <a:extLst>
              <a:ext uri="{FF2B5EF4-FFF2-40B4-BE49-F238E27FC236}">
                <a16:creationId xmlns:a16="http://schemas.microsoft.com/office/drawing/2014/main" id="{A5F8022D-1EF9-E632-0D72-021C606E257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90728" y="4610941"/>
            <a:ext cx="1152111" cy="504581"/>
          </a:xfrm>
          <a:prstGeom prst="rect">
            <a:avLst/>
          </a:prstGeom>
          <a:solidFill>
            <a:schemeClr val="bg1"/>
          </a:solidFill>
          <a:ln>
            <a:noFill/>
          </a:ln>
        </p:spPr>
      </p:pic>
      <p:sp>
        <p:nvSpPr>
          <p:cNvPr id="4" name="CaixaDeTexto 3">
            <a:extLst>
              <a:ext uri="{FF2B5EF4-FFF2-40B4-BE49-F238E27FC236}">
                <a16:creationId xmlns:a16="http://schemas.microsoft.com/office/drawing/2014/main" id="{865FC70A-C887-B51C-AC91-0BF2287DA018}"/>
              </a:ext>
            </a:extLst>
          </p:cNvPr>
          <p:cNvSpPr txBox="1"/>
          <p:nvPr/>
        </p:nvSpPr>
        <p:spPr>
          <a:xfrm>
            <a:off x="8472915" y="1438545"/>
            <a:ext cx="451945" cy="215444"/>
          </a:xfrm>
          <a:prstGeom prst="rect">
            <a:avLst/>
          </a:prstGeom>
          <a:noFill/>
        </p:spPr>
        <p:txBody>
          <a:bodyPr wrap="square" rtlCol="0">
            <a:spAutoFit/>
          </a:bodyPr>
          <a:lstStyle/>
          <a:p>
            <a:r>
              <a:rPr lang="pt-BR" sz="800" dirty="0">
                <a:latin typeface="Aptos" panose="020B0004020202020204" pitchFamily="34" charset="0"/>
              </a:rPr>
              <a:t>TPF</a:t>
            </a:r>
          </a:p>
        </p:txBody>
      </p:sp>
      <p:sp>
        <p:nvSpPr>
          <p:cNvPr id="12" name="CaixaDeTexto 11">
            <a:extLst>
              <a:ext uri="{FF2B5EF4-FFF2-40B4-BE49-F238E27FC236}">
                <a16:creationId xmlns:a16="http://schemas.microsoft.com/office/drawing/2014/main" id="{C88B7E06-9DAF-7441-BD3D-96D6AA5D4B2C}"/>
              </a:ext>
            </a:extLst>
          </p:cNvPr>
          <p:cNvSpPr txBox="1"/>
          <p:nvPr/>
        </p:nvSpPr>
        <p:spPr>
          <a:xfrm>
            <a:off x="8338720" y="3107787"/>
            <a:ext cx="601979" cy="215444"/>
          </a:xfrm>
          <a:prstGeom prst="rect">
            <a:avLst/>
          </a:prstGeom>
          <a:noFill/>
        </p:spPr>
        <p:txBody>
          <a:bodyPr wrap="square" rtlCol="0">
            <a:spAutoFit/>
          </a:bodyPr>
          <a:lstStyle/>
          <a:p>
            <a:r>
              <a:rPr lang="pt-BR" sz="800" dirty="0">
                <a:latin typeface="Aptos" panose="020B0004020202020204" pitchFamily="34" charset="0"/>
              </a:rPr>
              <a:t>ações</a:t>
            </a:r>
          </a:p>
        </p:txBody>
      </p:sp>
      <p:sp>
        <p:nvSpPr>
          <p:cNvPr id="15" name="CaixaDeTexto 14">
            <a:extLst>
              <a:ext uri="{FF2B5EF4-FFF2-40B4-BE49-F238E27FC236}">
                <a16:creationId xmlns:a16="http://schemas.microsoft.com/office/drawing/2014/main" id="{DE745506-EC17-07A1-3289-D82F88EE84F7}"/>
              </a:ext>
            </a:extLst>
          </p:cNvPr>
          <p:cNvSpPr txBox="1"/>
          <p:nvPr/>
        </p:nvSpPr>
        <p:spPr>
          <a:xfrm>
            <a:off x="8171999" y="2834256"/>
            <a:ext cx="935419" cy="215444"/>
          </a:xfrm>
          <a:prstGeom prst="rect">
            <a:avLst/>
          </a:prstGeom>
          <a:noFill/>
        </p:spPr>
        <p:txBody>
          <a:bodyPr wrap="square" rtlCol="0">
            <a:spAutoFit/>
          </a:bodyPr>
          <a:lstStyle/>
          <a:p>
            <a:r>
              <a:rPr lang="pt-BR" sz="800" dirty="0">
                <a:latin typeface="Aptos" panose="020B0004020202020204" pitchFamily="34" charset="0"/>
              </a:rPr>
              <a:t>compromissada</a:t>
            </a:r>
          </a:p>
        </p:txBody>
      </p:sp>
    </p:spTree>
    <p:extLst>
      <p:ext uri="{BB962C8B-B14F-4D97-AF65-F5344CB8AC3E}">
        <p14:creationId xmlns:p14="http://schemas.microsoft.com/office/powerpoint/2010/main" val="1097675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0CF72C82-AF6B-3B17-E403-A510E75581BB}"/>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AD3073A8-80E0-6B62-1F82-AABC1BDE295B}"/>
              </a:ext>
            </a:extLst>
          </p:cNvPr>
          <p:cNvSpPr/>
          <p:nvPr/>
        </p:nvSpPr>
        <p:spPr>
          <a:xfrm>
            <a:off x="391376" y="26785"/>
            <a:ext cx="8151763" cy="426219"/>
          </a:xfrm>
          <a:prstGeom prst="rect">
            <a:avLst/>
          </a:prstGeom>
          <a:noFill/>
          <a:ln/>
        </p:spPr>
        <p:txBody>
          <a:bodyPr wrap="square" lIns="0" tIns="0" rIns="0" bIns="0" rtlCol="0" anchor="t"/>
          <a:lstStyle/>
          <a:p>
            <a:pPr>
              <a:lnSpc>
                <a:spcPts val="3211"/>
              </a:lnSpc>
            </a:pPr>
            <a:r>
              <a:rPr lang="pt-BR" sz="3166" b="1" dirty="0">
                <a:solidFill>
                  <a:srgbClr val="092F47"/>
                </a:solidFill>
                <a:latin typeface="Aptos" panose="020B0004020202020204" pitchFamily="34" charset="0"/>
                <a:ea typeface="Source Sans Pro" panose="020B0503030403020204" pitchFamily="34" charset="0"/>
                <a:cs typeface="Calibri" panose="020F0502020204030204" pitchFamily="34" charset="0"/>
              </a:rPr>
              <a:t>“</a:t>
            </a:r>
            <a:r>
              <a:rPr lang="pt-BR" sz="2502" b="1" i="1" dirty="0" err="1">
                <a:solidFill>
                  <a:srgbClr val="092F47"/>
                </a:solidFill>
                <a:latin typeface="Aptos" panose="020B0004020202020204" pitchFamily="34" charset="0"/>
                <a:ea typeface="Source Sans Pro" panose="020B0503030403020204" pitchFamily="34" charset="0"/>
                <a:cs typeface="Calibri" panose="020F0502020204030204" pitchFamily="34" charset="0"/>
              </a:rPr>
              <a:t>prudent</a:t>
            </a:r>
            <a:r>
              <a:rPr lang="pt-BR" sz="2502" b="1" i="1" dirty="0">
                <a:solidFill>
                  <a:srgbClr val="092F47"/>
                </a:solidFill>
                <a:latin typeface="Aptos" panose="020B0004020202020204" pitchFamily="34" charset="0"/>
                <a:ea typeface="Source Sans Pro" panose="020B0503030403020204" pitchFamily="34" charset="0"/>
                <a:cs typeface="Calibri" panose="020F0502020204030204" pitchFamily="34" charset="0"/>
              </a:rPr>
              <a:t> </a:t>
            </a:r>
            <a:r>
              <a:rPr lang="pt-BR" sz="2502" b="1" i="1" dirty="0" err="1">
                <a:solidFill>
                  <a:srgbClr val="092F47"/>
                </a:solidFill>
                <a:latin typeface="Aptos" panose="020B0004020202020204" pitchFamily="34" charset="0"/>
                <a:ea typeface="Source Sans Pro" panose="020B0503030403020204" pitchFamily="34" charset="0"/>
                <a:cs typeface="Calibri" panose="020F0502020204030204" pitchFamily="34" charset="0"/>
              </a:rPr>
              <a:t>person</a:t>
            </a:r>
            <a:r>
              <a:rPr lang="pt-BR" sz="2502" b="1" i="1" dirty="0">
                <a:solidFill>
                  <a:srgbClr val="092F47"/>
                </a:solidFill>
                <a:latin typeface="Aptos" panose="020B0004020202020204" pitchFamily="34" charset="0"/>
                <a:ea typeface="Source Sans Pro" panose="020B0503030403020204" pitchFamily="34" charset="0"/>
                <a:cs typeface="Calibri" panose="020F0502020204030204" pitchFamily="34" charset="0"/>
              </a:rPr>
              <a:t> </a:t>
            </a:r>
            <a:r>
              <a:rPr lang="pt-BR" sz="2502" b="1" i="1" dirty="0" err="1">
                <a:solidFill>
                  <a:srgbClr val="092F47"/>
                </a:solidFill>
                <a:latin typeface="Aptos" panose="020B0004020202020204" pitchFamily="34" charset="0"/>
                <a:ea typeface="Source Sans Pro" panose="020B0503030403020204" pitchFamily="34" charset="0"/>
                <a:cs typeface="Calibri" panose="020F0502020204030204" pitchFamily="34" charset="0"/>
              </a:rPr>
              <a:t>principle</a:t>
            </a:r>
            <a:r>
              <a:rPr lang="pt-BR" sz="2502" b="1" i="1" dirty="0">
                <a:solidFill>
                  <a:srgbClr val="092F47"/>
                </a:solidFill>
                <a:latin typeface="Aptos" panose="020B0004020202020204" pitchFamily="34" charset="0"/>
                <a:ea typeface="Source Sans Pro" panose="020B0503030403020204" pitchFamily="34" charset="0"/>
                <a:cs typeface="Calibri" panose="020F0502020204030204" pitchFamily="34" charset="0"/>
              </a:rPr>
              <a:t>” </a:t>
            </a:r>
            <a:r>
              <a:rPr lang="pt-BR" sz="2502" b="1" dirty="0">
                <a:solidFill>
                  <a:srgbClr val="092F47"/>
                </a:solidFill>
                <a:latin typeface="Aptos" panose="020B0004020202020204" pitchFamily="34" charset="0"/>
                <a:ea typeface="Source Sans Pro" panose="020B0503030403020204" pitchFamily="34" charset="0"/>
                <a:cs typeface="Calibri" panose="020F0502020204030204" pitchFamily="34" charset="0"/>
              </a:rPr>
              <a:t>e limites quantitativos</a:t>
            </a:r>
          </a:p>
        </p:txBody>
      </p:sp>
      <p:sp>
        <p:nvSpPr>
          <p:cNvPr id="4" name="CaixaDeTexto 3">
            <a:extLst>
              <a:ext uri="{FF2B5EF4-FFF2-40B4-BE49-F238E27FC236}">
                <a16:creationId xmlns:a16="http://schemas.microsoft.com/office/drawing/2014/main" id="{E739EBA6-BFB9-E06A-D530-02BFEB3B2D4D}"/>
              </a:ext>
            </a:extLst>
          </p:cNvPr>
          <p:cNvSpPr txBox="1"/>
          <p:nvPr/>
        </p:nvSpPr>
        <p:spPr>
          <a:xfrm>
            <a:off x="8870268" y="4747912"/>
            <a:ext cx="216874" cy="227113"/>
          </a:xfrm>
          <a:prstGeom prst="rect">
            <a:avLst/>
          </a:prstGeom>
          <a:noFill/>
        </p:spPr>
        <p:txBody>
          <a:bodyPr wrap="square" rtlCol="0">
            <a:spAutoFit/>
          </a:bodyPr>
          <a:lstStyle/>
          <a:p>
            <a:r>
              <a:rPr lang="pt-BR" sz="876" dirty="0">
                <a:solidFill>
                  <a:schemeClr val="bg1"/>
                </a:solidFill>
              </a:rPr>
              <a:t>7</a:t>
            </a:r>
          </a:p>
        </p:txBody>
      </p:sp>
      <p:sp>
        <p:nvSpPr>
          <p:cNvPr id="2" name="Text 0">
            <a:extLst>
              <a:ext uri="{FF2B5EF4-FFF2-40B4-BE49-F238E27FC236}">
                <a16:creationId xmlns:a16="http://schemas.microsoft.com/office/drawing/2014/main" id="{1F0D3196-ED8D-33C3-A2E6-4A2DD18F5351}"/>
              </a:ext>
            </a:extLst>
          </p:cNvPr>
          <p:cNvSpPr/>
          <p:nvPr/>
        </p:nvSpPr>
        <p:spPr>
          <a:xfrm>
            <a:off x="228823" y="609021"/>
            <a:ext cx="8476869" cy="426219"/>
          </a:xfrm>
          <a:prstGeom prst="rect">
            <a:avLst/>
          </a:prstGeom>
          <a:noFill/>
          <a:ln/>
        </p:spPr>
        <p:txBody>
          <a:bodyPr wrap="square" lIns="0" tIns="0" rIns="0" bIns="0" rtlCol="0" anchor="t"/>
          <a:lstStyle/>
          <a:p>
            <a:pPr marL="572049" indent="-572049" algn="just">
              <a:lnSpc>
                <a:spcPts val="3211"/>
              </a:lnSpc>
              <a:buClr>
                <a:srgbClr val="002060"/>
              </a:buClr>
              <a:buSzPct val="85000"/>
              <a:buFont typeface="+mj-lt"/>
              <a:buAutoNum type="romanLcPeriod"/>
            </a:pPr>
            <a:r>
              <a:rPr lang="pt-BR" sz="1251" dirty="0">
                <a:solidFill>
                  <a:srgbClr val="092F47"/>
                </a:solidFill>
                <a:latin typeface="Aptos" panose="020B0004020202020204" pitchFamily="34" charset="0"/>
                <a:ea typeface="Source Sans Pro" panose="020B0503030403020204" pitchFamily="34" charset="0"/>
                <a:cs typeface="Calibri" panose="020F0502020204030204" pitchFamily="34" charset="0"/>
              </a:rPr>
              <a:t>12 capítulos, 43 artigos</a:t>
            </a:r>
          </a:p>
          <a:p>
            <a:pPr marL="572049" indent="-572049" algn="just">
              <a:buClr>
                <a:srgbClr val="002060"/>
              </a:buClr>
              <a:buSzPct val="85000"/>
              <a:buFont typeface="+mj-lt"/>
              <a:buAutoNum type="romanLcPeriod"/>
            </a:pPr>
            <a:endParaRPr lang="pt-BR" sz="1251" dirty="0">
              <a:solidFill>
                <a:srgbClr val="092F47"/>
              </a:solidFill>
              <a:latin typeface="Aptos" panose="020B0004020202020204" pitchFamily="34" charset="0"/>
              <a:ea typeface="Source Sans Pro" panose="020B0503030403020204" pitchFamily="34" charset="0"/>
              <a:cs typeface="Calibri" panose="020F0502020204030204" pitchFamily="34" charset="0"/>
            </a:endParaRPr>
          </a:p>
          <a:p>
            <a:pPr marL="572049" indent="-572049" algn="just">
              <a:buClr>
                <a:srgbClr val="002060"/>
              </a:buClr>
              <a:buSzPct val="85000"/>
              <a:buFont typeface="+mj-lt"/>
              <a:buAutoNum type="romanLcPeriod"/>
            </a:pPr>
            <a:r>
              <a:rPr lang="pt-BR" sz="1251" b="1" i="1" dirty="0">
                <a:solidFill>
                  <a:srgbClr val="092F47"/>
                </a:solidFill>
                <a:latin typeface="Aptos" panose="020B0004020202020204" pitchFamily="34" charset="0"/>
                <a:ea typeface="Source Sans Pro" panose="020B0503030403020204" pitchFamily="34" charset="0"/>
                <a:cs typeface="Calibri" panose="020F0502020204030204" pitchFamily="34" charset="0"/>
              </a:rPr>
              <a:t>prudent </a:t>
            </a:r>
            <a:r>
              <a:rPr lang="pt-BR" sz="1251" b="1" i="1" dirty="0" err="1">
                <a:solidFill>
                  <a:srgbClr val="092F47"/>
                </a:solidFill>
                <a:latin typeface="Aptos" panose="020B0004020202020204" pitchFamily="34" charset="0"/>
                <a:ea typeface="Source Sans Pro" panose="020B0503030403020204" pitchFamily="34" charset="0"/>
                <a:cs typeface="Calibri" panose="020F0502020204030204" pitchFamily="34" charset="0"/>
              </a:rPr>
              <a:t>person</a:t>
            </a:r>
            <a:r>
              <a:rPr lang="pt-BR" sz="1251" b="1" i="1" dirty="0">
                <a:solidFill>
                  <a:srgbClr val="092F47"/>
                </a:solidFill>
                <a:latin typeface="Aptos" panose="020B0004020202020204" pitchFamily="34" charset="0"/>
                <a:ea typeface="Source Sans Pro" panose="020B0503030403020204" pitchFamily="34" charset="0"/>
                <a:cs typeface="Calibri" panose="020F0502020204030204" pitchFamily="34" charset="0"/>
              </a:rPr>
              <a:t> </a:t>
            </a:r>
            <a:r>
              <a:rPr lang="pt-BR" sz="1251" b="1" i="1" dirty="0" err="1">
                <a:solidFill>
                  <a:srgbClr val="092F47"/>
                </a:solidFill>
                <a:latin typeface="Aptos" panose="020B0004020202020204" pitchFamily="34" charset="0"/>
                <a:ea typeface="Source Sans Pro" panose="020B0503030403020204" pitchFamily="34" charset="0"/>
                <a:cs typeface="Calibri" panose="020F0502020204030204" pitchFamily="34" charset="0"/>
              </a:rPr>
              <a:t>principle</a:t>
            </a:r>
            <a:r>
              <a:rPr lang="pt-BR" sz="1251" b="1" i="1" dirty="0">
                <a:solidFill>
                  <a:srgbClr val="092F47"/>
                </a:solidFill>
                <a:latin typeface="Aptos" panose="020B0004020202020204" pitchFamily="34" charset="0"/>
                <a:ea typeface="Source Sans Pro" panose="020B0503030403020204" pitchFamily="34" charset="0"/>
                <a:cs typeface="Calibri" panose="020F0502020204030204" pitchFamily="34" charset="0"/>
              </a:rPr>
              <a:t> </a:t>
            </a:r>
            <a:r>
              <a:rPr lang="pt-BR" sz="1001" i="1" dirty="0">
                <a:solidFill>
                  <a:srgbClr val="092F47"/>
                </a:solidFill>
                <a:latin typeface="Aptos" panose="020B0004020202020204" pitchFamily="34" charset="0"/>
                <a:ea typeface="Source Sans Pro" panose="020B0503030403020204" pitchFamily="34" charset="0"/>
                <a:cs typeface="Calibri" panose="020F0502020204030204" pitchFamily="34" charset="0"/>
              </a:rPr>
              <a:t>(04 capítulos, 19 artigos): </a:t>
            </a:r>
            <a:r>
              <a:rPr lang="pt-BR" sz="1251" dirty="0">
                <a:solidFill>
                  <a:srgbClr val="092F47"/>
                </a:solidFill>
                <a:latin typeface="Aptos" panose="020B0004020202020204" pitchFamily="34" charset="0"/>
                <a:ea typeface="Source Sans Pro" panose="020B0503030403020204" pitchFamily="34" charset="0"/>
                <a:cs typeface="Calibri" panose="020F0502020204030204" pitchFamily="34" charset="0"/>
              </a:rPr>
              <a:t>quatro primeiros capítulos </a:t>
            </a:r>
            <a:r>
              <a:rPr lang="pt-BR" sz="1251" i="1" dirty="0">
                <a:solidFill>
                  <a:srgbClr val="092F47"/>
                </a:solidFill>
                <a:latin typeface="Aptos" panose="020B0004020202020204" pitchFamily="34" charset="0"/>
                <a:ea typeface="Source Sans Pro" panose="020B0503030403020204" pitchFamily="34" charset="0"/>
                <a:cs typeface="Calibri" panose="020F0502020204030204" pitchFamily="34" charset="0"/>
              </a:rPr>
              <a:t>(standard </a:t>
            </a:r>
            <a:r>
              <a:rPr lang="pt-BR" sz="1251" i="1" dirty="0" err="1">
                <a:solidFill>
                  <a:srgbClr val="092F47"/>
                </a:solidFill>
                <a:latin typeface="Aptos" panose="020B0004020202020204" pitchFamily="34" charset="0"/>
                <a:ea typeface="Source Sans Pro" panose="020B0503030403020204" pitchFamily="34" charset="0"/>
                <a:cs typeface="Calibri" panose="020F0502020204030204" pitchFamily="34" charset="0"/>
              </a:rPr>
              <a:t>of</a:t>
            </a:r>
            <a:r>
              <a:rPr lang="pt-BR" sz="1251" i="1" dirty="0">
                <a:solidFill>
                  <a:srgbClr val="092F47"/>
                </a:solidFill>
                <a:latin typeface="Aptos" panose="020B0004020202020204" pitchFamily="34" charset="0"/>
                <a:ea typeface="Source Sans Pro" panose="020B0503030403020204" pitchFamily="34" charset="0"/>
                <a:cs typeface="Calibri" panose="020F0502020204030204" pitchFamily="34" charset="0"/>
              </a:rPr>
              <a:t> </a:t>
            </a:r>
            <a:r>
              <a:rPr lang="pt-BR" sz="1251" i="1" dirty="0" err="1">
                <a:solidFill>
                  <a:srgbClr val="092F47"/>
                </a:solidFill>
                <a:latin typeface="Aptos" panose="020B0004020202020204" pitchFamily="34" charset="0"/>
                <a:ea typeface="Source Sans Pro" panose="020B0503030403020204" pitchFamily="34" charset="0"/>
                <a:cs typeface="Calibri" panose="020F0502020204030204" pitchFamily="34" charset="0"/>
              </a:rPr>
              <a:t>conduct</a:t>
            </a:r>
            <a:r>
              <a:rPr lang="pt-BR" sz="1251" i="1" dirty="0">
                <a:solidFill>
                  <a:srgbClr val="092F47"/>
                </a:solidFill>
                <a:latin typeface="Aptos" panose="020B0004020202020204" pitchFamily="34" charset="0"/>
                <a:ea typeface="Source Sans Pro" panose="020B0503030403020204" pitchFamily="34" charset="0"/>
                <a:cs typeface="Calibri" panose="020F0502020204030204" pitchFamily="34" charset="0"/>
              </a:rPr>
              <a:t>; </a:t>
            </a:r>
            <a:r>
              <a:rPr lang="pt-BR" sz="1251" i="1" dirty="0" err="1">
                <a:solidFill>
                  <a:srgbClr val="092F47"/>
                </a:solidFill>
                <a:latin typeface="Aptos" panose="020B0004020202020204" pitchFamily="34" charset="0"/>
                <a:ea typeface="Source Sans Pro" panose="020B0503030403020204" pitchFamily="34" charset="0"/>
                <a:cs typeface="Calibri" panose="020F0502020204030204" pitchFamily="34" charset="0"/>
              </a:rPr>
              <a:t>guideline</a:t>
            </a:r>
            <a:r>
              <a:rPr lang="pt-BR" sz="1251" i="1" dirty="0">
                <a:solidFill>
                  <a:srgbClr val="092F47"/>
                </a:solidFill>
                <a:latin typeface="Aptos" panose="020B0004020202020204" pitchFamily="34" charset="0"/>
                <a:ea typeface="Source Sans Pro" panose="020B0503030403020204" pitchFamily="34" charset="0"/>
                <a:cs typeface="Calibri" panose="020F0502020204030204" pitchFamily="34" charset="0"/>
              </a:rPr>
              <a:t>; </a:t>
            </a:r>
            <a:r>
              <a:rPr lang="pt-BR" sz="1251" dirty="0">
                <a:solidFill>
                  <a:srgbClr val="092F47"/>
                </a:solidFill>
                <a:latin typeface="Aptos" panose="020B0004020202020204" pitchFamily="34" charset="0"/>
                <a:ea typeface="Source Sans Pro" panose="020B0503030403020204" pitchFamily="34" charset="0"/>
                <a:cs typeface="Calibri" panose="020F0502020204030204" pitchFamily="34" charset="0"/>
              </a:rPr>
              <a:t>art. 106, I, 175CVM/2022; e art. 153, Lei 6404/1976</a:t>
            </a:r>
            <a:r>
              <a:rPr lang="pt-BR" sz="1251" i="1" dirty="0">
                <a:solidFill>
                  <a:srgbClr val="092F47"/>
                </a:solidFill>
                <a:latin typeface="Aptos" panose="020B0004020202020204" pitchFamily="34" charset="0"/>
                <a:ea typeface="Source Sans Pro" panose="020B0503030403020204" pitchFamily="34" charset="0"/>
                <a:cs typeface="Calibri" panose="020F0502020204030204" pitchFamily="34" charset="0"/>
              </a:rPr>
              <a:t>) </a:t>
            </a:r>
          </a:p>
          <a:p>
            <a:pPr algn="just"/>
            <a:endParaRPr lang="pt-BR" sz="626" i="1" dirty="0">
              <a:solidFill>
                <a:srgbClr val="092F47"/>
              </a:solidFill>
              <a:latin typeface="Aptos" panose="020B0004020202020204" pitchFamily="34" charset="0"/>
              <a:ea typeface="Source Sans Pro" panose="020B0503030403020204" pitchFamily="34" charset="0"/>
              <a:cs typeface="Calibri" panose="020F0502020204030204" pitchFamily="34" charset="0"/>
            </a:endParaRPr>
          </a:p>
          <a:p>
            <a:pPr algn="just"/>
            <a:r>
              <a:rPr lang="pt-BR" sz="1251" i="1" dirty="0">
                <a:solidFill>
                  <a:srgbClr val="FF0000"/>
                </a:solidFill>
                <a:latin typeface="Aptos" panose="020B0004020202020204" pitchFamily="34" charset="0"/>
                <a:ea typeface="Source Sans Pro" panose="020B0503030403020204" pitchFamily="34" charset="0"/>
              </a:rPr>
              <a:t>	</a:t>
            </a:r>
            <a:r>
              <a:rPr lang="pt-BR" sz="876" i="1" dirty="0">
                <a:latin typeface="Aptos" panose="020B0004020202020204" pitchFamily="34" charset="0"/>
              </a:rPr>
              <a:t> </a:t>
            </a:r>
            <a:r>
              <a:rPr lang="pt-BR" sz="876" i="1" u="sng" dirty="0">
                <a:solidFill>
                  <a:srgbClr val="FF0000"/>
                </a:solidFill>
                <a:latin typeface="Aptos" panose="020B0004020202020204" pitchFamily="34" charset="0"/>
                <a:ea typeface="Source Sans Pro" panose="020B0503030403020204" pitchFamily="34" charset="0"/>
              </a:rPr>
              <a:t>Harvard </a:t>
            </a:r>
            <a:r>
              <a:rPr lang="pt-BR" sz="876" i="1" u="sng" dirty="0" err="1">
                <a:solidFill>
                  <a:srgbClr val="FF0000"/>
                </a:solidFill>
                <a:latin typeface="Aptos" panose="020B0004020202020204" pitchFamily="34" charset="0"/>
                <a:ea typeface="Source Sans Pro" panose="020B0503030403020204" pitchFamily="34" charset="0"/>
              </a:rPr>
              <a:t>College</a:t>
            </a:r>
            <a:r>
              <a:rPr lang="pt-BR" sz="876" i="1" u="sng" dirty="0">
                <a:solidFill>
                  <a:srgbClr val="FF0000"/>
                </a:solidFill>
                <a:latin typeface="Aptos" panose="020B0004020202020204" pitchFamily="34" charset="0"/>
                <a:ea typeface="Source Sans Pro" panose="020B0503030403020204" pitchFamily="34" charset="0"/>
              </a:rPr>
              <a:t>/</a:t>
            </a:r>
            <a:r>
              <a:rPr lang="pt-BR" sz="876" u="sng" dirty="0">
                <a:solidFill>
                  <a:srgbClr val="FF0000"/>
                </a:solidFill>
                <a:latin typeface="Aptos" panose="020B0004020202020204" pitchFamily="34" charset="0"/>
                <a:ea typeface="Source Sans Pro" panose="020B0503030403020204" pitchFamily="34" charset="0"/>
              </a:rPr>
              <a:t>Hospital </a:t>
            </a:r>
            <a:r>
              <a:rPr lang="pt-BR" sz="876" u="sng" dirty="0" err="1">
                <a:solidFill>
                  <a:srgbClr val="FF0000"/>
                </a:solidFill>
                <a:latin typeface="Aptos" panose="020B0004020202020204" pitchFamily="34" charset="0"/>
                <a:ea typeface="Source Sans Pro" panose="020B0503030403020204" pitchFamily="34" charset="0"/>
              </a:rPr>
              <a:t>of</a:t>
            </a:r>
            <a:r>
              <a:rPr lang="pt-BR" sz="876" u="sng" dirty="0">
                <a:solidFill>
                  <a:srgbClr val="FF0000"/>
                </a:solidFill>
                <a:latin typeface="Aptos" panose="020B0004020202020204" pitchFamily="34" charset="0"/>
                <a:ea typeface="Source Sans Pro" panose="020B0503030403020204" pitchFamily="34" charset="0"/>
              </a:rPr>
              <a:t> Massachusetts</a:t>
            </a:r>
            <a:r>
              <a:rPr lang="pt-BR" sz="876" i="1" u="sng" dirty="0">
                <a:solidFill>
                  <a:srgbClr val="FF0000"/>
                </a:solidFill>
                <a:latin typeface="Aptos" panose="020B0004020202020204" pitchFamily="34" charset="0"/>
                <a:ea typeface="Source Sans Pro" panose="020B0503030403020204" pitchFamily="34" charset="0"/>
              </a:rPr>
              <a:t> vs. Francis </a:t>
            </a:r>
            <a:r>
              <a:rPr lang="pt-BR" sz="876" i="1" u="sng" dirty="0" err="1">
                <a:solidFill>
                  <a:srgbClr val="FF0000"/>
                </a:solidFill>
                <a:latin typeface="Aptos" panose="020B0004020202020204" pitchFamily="34" charset="0"/>
                <a:ea typeface="Source Sans Pro" panose="020B0503030403020204" pitchFamily="34" charset="0"/>
              </a:rPr>
              <a:t>Amory</a:t>
            </a:r>
            <a:r>
              <a:rPr lang="pt-BR" sz="876" i="1" dirty="0">
                <a:latin typeface="Aptos" panose="020B0004020202020204" pitchFamily="34" charset="0"/>
                <a:ea typeface="Source Sans Pro" panose="020B0503030403020204" pitchFamily="34" charset="0"/>
              </a:rPr>
              <a:t> (</a:t>
            </a:r>
            <a:r>
              <a:rPr lang="pt-BR" sz="876" i="1" dirty="0" err="1">
                <a:latin typeface="Aptos" panose="020B0004020202020204" pitchFamily="34" charset="0"/>
                <a:ea typeface="Source Sans Pro" panose="020B0503030403020204" pitchFamily="34" charset="0"/>
              </a:rPr>
              <a:t>trustee</a:t>
            </a:r>
            <a:r>
              <a:rPr lang="pt-BR" sz="876" i="1" dirty="0">
                <a:latin typeface="Aptos" panose="020B0004020202020204" pitchFamily="34" charset="0"/>
                <a:ea typeface="Source Sans Pro" panose="020B0503030403020204" pitchFamily="34" charset="0"/>
              </a:rPr>
              <a:t> </a:t>
            </a:r>
            <a:r>
              <a:rPr lang="pt-BR" sz="876" i="1" dirty="0" err="1">
                <a:latin typeface="Aptos" panose="020B0004020202020204" pitchFamily="34" charset="0"/>
                <a:ea typeface="Source Sans Pro" panose="020B0503030403020204" pitchFamily="34" charset="0"/>
              </a:rPr>
              <a:t>of</a:t>
            </a:r>
            <a:r>
              <a:rPr lang="pt-BR" sz="876" i="1" dirty="0">
                <a:latin typeface="Aptos" panose="020B0004020202020204" pitchFamily="34" charset="0"/>
                <a:ea typeface="Source Sans Pro" panose="020B0503030403020204" pitchFamily="34" charset="0"/>
              </a:rPr>
              <a:t> </a:t>
            </a:r>
            <a:r>
              <a:rPr lang="pt-BR" sz="876" i="1" dirty="0" err="1">
                <a:latin typeface="Aptos" panose="020B0004020202020204" pitchFamily="34" charset="0"/>
                <a:ea typeface="Source Sans Pro" panose="020B0503030403020204" pitchFamily="34" charset="0"/>
              </a:rPr>
              <a:t>fiduciary</a:t>
            </a:r>
            <a:r>
              <a:rPr lang="pt-BR" sz="876" i="1" dirty="0">
                <a:latin typeface="Aptos" panose="020B0004020202020204" pitchFamily="34" charset="0"/>
                <a:ea typeface="Source Sans Pro" panose="020B0503030403020204" pitchFamily="34" charset="0"/>
              </a:rPr>
              <a:t> </a:t>
            </a:r>
            <a:r>
              <a:rPr lang="pt-BR" sz="876" i="1" dirty="0" err="1">
                <a:latin typeface="Aptos" panose="020B0004020202020204" pitchFamily="34" charset="0"/>
                <a:ea typeface="Source Sans Pro" panose="020B0503030403020204" pitchFamily="34" charset="0"/>
              </a:rPr>
              <a:t>fund</a:t>
            </a:r>
            <a:r>
              <a:rPr lang="pt-BR" sz="876" i="1" dirty="0">
                <a:latin typeface="Aptos" panose="020B0004020202020204" pitchFamily="34" charset="0"/>
                <a:ea typeface="Source Sans Pro" panose="020B0503030403020204" pitchFamily="34" charset="0"/>
              </a:rPr>
              <a:t> US$ 50,000; testamento John </a:t>
            </a:r>
            <a:r>
              <a:rPr lang="pt-BR" sz="876" i="1" dirty="0" err="1">
                <a:latin typeface="Aptos" panose="020B0004020202020204" pitchFamily="34" charset="0"/>
                <a:ea typeface="Source Sans Pro" panose="020B0503030403020204" pitchFamily="34" charset="0"/>
              </a:rPr>
              <a:t>McLean</a:t>
            </a:r>
            <a:r>
              <a:rPr lang="pt-BR" sz="876" i="1" dirty="0">
                <a:latin typeface="Aptos" panose="020B0004020202020204" pitchFamily="34" charset="0"/>
                <a:ea typeface="Source Sans Pro" panose="020B0503030403020204" pitchFamily="34" charset="0"/>
              </a:rPr>
              <a:t>), em </a:t>
            </a:r>
            <a:r>
              <a:rPr lang="pt-BR" sz="876" dirty="0">
                <a:latin typeface="Aptos" panose="020B0004020202020204" pitchFamily="34" charset="0"/>
                <a:ea typeface="Source Sans Pro" panose="020B0503030403020204" pitchFamily="34" charset="0"/>
              </a:rPr>
              <a:t>1830, alegando escolhas 	de investimentos especulativas e negligentes.   Foi o 1º </a:t>
            </a:r>
            <a:r>
              <a:rPr lang="pt-BR" sz="876" dirty="0">
                <a:latin typeface="Aptos" panose="020B0004020202020204" pitchFamily="34" charset="0"/>
                <a:ea typeface="Source Sans Pro" panose="020B0503030403020204" pitchFamily="34" charset="0"/>
                <a:hlinkClick r:id="rId3" tooltip="Lei de trusts dos EUA"/>
              </a:rPr>
              <a:t> caso de direito fiduciário dos EUA</a:t>
            </a:r>
            <a:r>
              <a:rPr lang="pt-BR" sz="876" dirty="0">
                <a:latin typeface="Aptos" panose="020B0004020202020204" pitchFamily="34" charset="0"/>
                <a:ea typeface="Source Sans Pro" panose="020B0503030403020204" pitchFamily="34" charset="0"/>
              </a:rPr>
              <a:t>, que estabeleceu a formulação da </a:t>
            </a:r>
            <a:r>
              <a:rPr lang="pt-BR" sz="876" b="1" u="sng" dirty="0">
                <a:latin typeface="Aptos" panose="020B0004020202020204" pitchFamily="34" charset="0"/>
                <a:ea typeface="Source Sans Pro" panose="020B0503030403020204" pitchFamily="34" charset="0"/>
              </a:rPr>
              <a:t>"</a:t>
            </a:r>
            <a:r>
              <a:rPr lang="pt-BR" sz="876" b="1" u="sng" dirty="0">
                <a:latin typeface="Aptos" panose="020B0004020202020204" pitchFamily="34" charset="0"/>
                <a:ea typeface="Source Sans Pro" panose="020B0503030403020204" pitchFamily="34" charset="0"/>
                <a:hlinkClick r:id="rId4" tooltip="Regra do homem prudente"/>
              </a:rPr>
              <a:t>regra do </a:t>
            </a:r>
            <a:r>
              <a:rPr lang="pt-BR" sz="876" u="sng" dirty="0">
                <a:latin typeface="Aptos" panose="020B0004020202020204" pitchFamily="34" charset="0"/>
                <a:ea typeface="Source Sans Pro" panose="020B0503030403020204" pitchFamily="34" charset="0"/>
                <a:hlinkClick r:id="rId4" tooltip="Regra do homem prudente"/>
              </a:rPr>
              <a:t> </a:t>
            </a:r>
            <a:r>
              <a:rPr lang="pt-BR" sz="876" b="1" u="sng" dirty="0">
                <a:latin typeface="Aptos" panose="020B0004020202020204" pitchFamily="34" charset="0"/>
                <a:ea typeface="Source Sans Pro" panose="020B0503030403020204" pitchFamily="34" charset="0"/>
                <a:hlinkClick r:id="rId4" tooltip="Regra do homem prudente"/>
              </a:rPr>
              <a:t>homem prudente</a:t>
            </a:r>
            <a:r>
              <a:rPr lang="pt-BR" sz="876" b="1" u="sng" dirty="0">
                <a:latin typeface="Aptos" panose="020B0004020202020204" pitchFamily="34" charset="0"/>
                <a:ea typeface="Source Sans Pro" panose="020B0503030403020204" pitchFamily="34" charset="0"/>
              </a:rPr>
              <a:t>",</a:t>
            </a:r>
            <a:r>
              <a:rPr lang="pt-BR" sz="876" dirty="0">
                <a:latin typeface="Aptos" panose="020B0004020202020204" pitchFamily="34" charset="0"/>
                <a:ea typeface="Source Sans Pro" panose="020B0503030403020204" pitchFamily="34" charset="0"/>
              </a:rPr>
              <a:t>  	segundo a qual as pessoas responsáveis pelo dinheiro de outras pessoas devem exercer com a devida diligência, habilidade e cuidar do dinheiro 	como se fosse seu. 	</a:t>
            </a:r>
          </a:p>
          <a:p>
            <a:pPr algn="just"/>
            <a:r>
              <a:rPr lang="pt-BR" sz="876" dirty="0">
                <a:latin typeface="Aptos" panose="020B0004020202020204" pitchFamily="34" charset="0"/>
                <a:ea typeface="Source Sans Pro" panose="020B0503030403020204" pitchFamily="34" charset="0"/>
              </a:rPr>
              <a:t>	</a:t>
            </a:r>
          </a:p>
          <a:p>
            <a:pPr algn="just"/>
            <a:r>
              <a:rPr lang="pt-BR" sz="876" dirty="0">
                <a:latin typeface="Aptos" panose="020B0004020202020204" pitchFamily="34" charset="0"/>
                <a:ea typeface="Source Sans Pro" panose="020B0503030403020204" pitchFamily="34" charset="0"/>
              </a:rPr>
              <a:t>	Julgamento do </a:t>
            </a:r>
            <a:r>
              <a:rPr lang="pt-BR" sz="876" dirty="0">
                <a:latin typeface="Aptos" panose="020B0004020202020204" pitchFamily="34" charset="0"/>
                <a:ea typeface="Source Sans Pro" panose="020B0503030403020204" pitchFamily="34" charset="0"/>
                <a:hlinkClick r:id="rId5" tooltip="Samuel Putnam (juiz)"/>
              </a:rPr>
              <a:t>Samuel Putnam</a:t>
            </a:r>
            <a:r>
              <a:rPr lang="pt-BR" sz="876" dirty="0">
                <a:latin typeface="Aptos" panose="020B0004020202020204" pitchFamily="34" charset="0"/>
                <a:ea typeface="Source Sans Pro" panose="020B0503030403020204" pitchFamily="34" charset="0"/>
              </a:rPr>
              <a:t>: </a:t>
            </a:r>
            <a:r>
              <a:rPr lang="pt-BR" sz="876" i="1" dirty="0">
                <a:latin typeface="Aptos" panose="020B0004020202020204" pitchFamily="34" charset="0"/>
                <a:ea typeface="Source Sans Pro" panose="020B0503030403020204" pitchFamily="34" charset="0"/>
              </a:rPr>
              <a:t>“Tudo o que se pode exigir de um administrador é que se comporte com fidelidade e exerça uma sólida gestão. Ele deve  	observar  como homem de prudência, diligência, discrição e inteligência administra seus próprios negócios, não em relação à especulação, mas em relação à  	disposição permanente de seus fundos, considerando a renda provável, bem como a segurança do capital a ser investido... Faça o que fizer, o capital está em 	risco.”     </a:t>
            </a:r>
            <a:r>
              <a:rPr lang="pt-BR" sz="876" u="sng" dirty="0">
                <a:latin typeface="Aptos" panose="020B0004020202020204" pitchFamily="34" charset="0"/>
                <a:ea typeface="Source Sans Pro" panose="020B0503030403020204" pitchFamily="34" charset="0"/>
                <a:hlinkClick r:id="rId6"/>
              </a:rPr>
              <a:t>https://en.wikipedia.org/wiki/Harvard_College_v._Amory</a:t>
            </a:r>
            <a:endParaRPr lang="pt-BR" sz="876" dirty="0">
              <a:latin typeface="Aptos" panose="020B0004020202020204" pitchFamily="34" charset="0"/>
              <a:ea typeface="Source Sans Pro" panose="020B0503030403020204" pitchFamily="34" charset="0"/>
            </a:endParaRPr>
          </a:p>
          <a:p>
            <a:pPr marL="357530" indent="-357530" algn="just">
              <a:buFont typeface="+mj-lt"/>
              <a:buAutoNum type="romanLcPeriod"/>
            </a:pPr>
            <a:endParaRPr lang="pt-BR" sz="1251" i="1" dirty="0">
              <a:solidFill>
                <a:srgbClr val="092F47"/>
              </a:solidFill>
              <a:latin typeface="Aptos" panose="020B0004020202020204" pitchFamily="34" charset="0"/>
              <a:ea typeface="Source Sans Pro" panose="020B0503030403020204" pitchFamily="34" charset="0"/>
              <a:cs typeface="Calibri" panose="020F0502020204030204" pitchFamily="34" charset="0"/>
            </a:endParaRPr>
          </a:p>
          <a:p>
            <a:pPr marL="357530" indent="-357530" algn="just">
              <a:buAutoNum type="romanLcPeriod" startAt="3"/>
            </a:pPr>
            <a:r>
              <a:rPr lang="pt-BR" sz="1251" i="1" dirty="0">
                <a:solidFill>
                  <a:srgbClr val="092F47"/>
                </a:solidFill>
                <a:latin typeface="Aptos" panose="020B0004020202020204" pitchFamily="34" charset="0"/>
                <a:ea typeface="Source Sans Pro" panose="020B0503030403020204" pitchFamily="34" charset="0"/>
                <a:cs typeface="Calibri" panose="020F0502020204030204" pitchFamily="34" charset="0"/>
              </a:rPr>
              <a:t> </a:t>
            </a:r>
            <a:r>
              <a:rPr lang="pt-BR" sz="1251" u="sng" dirty="0">
                <a:solidFill>
                  <a:srgbClr val="092F47"/>
                </a:solidFill>
                <a:latin typeface="Aptos" panose="020B0004020202020204" pitchFamily="34" charset="0"/>
                <a:ea typeface="Source Sans Pro" panose="020B0503030403020204" pitchFamily="34" charset="0"/>
                <a:cs typeface="Calibri" panose="020F0502020204030204" pitchFamily="34" charset="0"/>
              </a:rPr>
              <a:t>07 princípios </a:t>
            </a:r>
            <a:r>
              <a:rPr lang="pt-BR" sz="1251" dirty="0">
                <a:solidFill>
                  <a:srgbClr val="092F47"/>
                </a:solidFill>
                <a:latin typeface="Aptos" panose="020B0004020202020204" pitchFamily="34" charset="0"/>
                <a:ea typeface="Source Sans Pro" panose="020B0503030403020204" pitchFamily="34" charset="0"/>
                <a:cs typeface="Calibri" panose="020F0502020204030204" pitchFamily="34" charset="0"/>
              </a:rPr>
              <a:t>(segurança, rentabilidade, solvência, liquidez, </a:t>
            </a:r>
            <a:r>
              <a:rPr lang="pt-BR" sz="1251" dirty="0">
                <a:solidFill>
                  <a:srgbClr val="FF0000"/>
                </a:solidFill>
                <a:latin typeface="Aptos" panose="020B0004020202020204" pitchFamily="34" charset="0"/>
                <a:ea typeface="Source Sans Pro" panose="020B0503030403020204" pitchFamily="34" charset="0"/>
                <a:cs typeface="Calibri" panose="020F0502020204030204" pitchFamily="34" charset="0"/>
              </a:rPr>
              <a:t>motivação</a:t>
            </a:r>
            <a:r>
              <a:rPr lang="pt-BR" sz="1251" dirty="0">
                <a:solidFill>
                  <a:srgbClr val="092F47"/>
                </a:solidFill>
                <a:latin typeface="Aptos" panose="020B0004020202020204" pitchFamily="34" charset="0"/>
                <a:ea typeface="Source Sans Pro" panose="020B0503030403020204" pitchFamily="34" charset="0"/>
                <a:cs typeface="Calibri" panose="020F0502020204030204" pitchFamily="34" charset="0"/>
              </a:rPr>
              <a:t>, adequação e transparência) e </a:t>
            </a:r>
            <a:r>
              <a:rPr lang="pt-BR" sz="1251" u="sng" dirty="0">
                <a:solidFill>
                  <a:srgbClr val="092F47"/>
                </a:solidFill>
                <a:latin typeface="Aptos" panose="020B0004020202020204" pitchFamily="34" charset="0"/>
                <a:ea typeface="Source Sans Pro" panose="020B0503030403020204" pitchFamily="34" charset="0"/>
                <a:cs typeface="Calibri" panose="020F0502020204030204" pitchFamily="34" charset="0"/>
              </a:rPr>
              <a:t>06 condutas     </a:t>
            </a:r>
            <a:r>
              <a:rPr lang="pt-BR" sz="1251" dirty="0">
                <a:solidFill>
                  <a:srgbClr val="092F47"/>
                </a:solidFill>
                <a:latin typeface="Aptos" panose="020B0004020202020204" pitchFamily="34" charset="0"/>
                <a:ea typeface="Source Sans Pro" panose="020B0503030403020204" pitchFamily="34" charset="0"/>
                <a:cs typeface="Calibri" panose="020F0502020204030204" pitchFamily="34" charset="0"/>
              </a:rPr>
              <a:t>(ética, boa-fé, lealdade, diligência, </a:t>
            </a:r>
            <a:r>
              <a:rPr lang="pt-BR" sz="1251" dirty="0">
                <a:solidFill>
                  <a:srgbClr val="FF0000"/>
                </a:solidFill>
                <a:latin typeface="Aptos" panose="020B0004020202020204" pitchFamily="34" charset="0"/>
                <a:ea typeface="Source Sans Pro" panose="020B0503030403020204" pitchFamily="34" charset="0"/>
                <a:cs typeface="Calibri" panose="020F0502020204030204" pitchFamily="34" charset="0"/>
              </a:rPr>
              <a:t>tempestividade e prudência</a:t>
            </a:r>
            <a:r>
              <a:rPr lang="pt-BR" sz="1251" dirty="0">
                <a:solidFill>
                  <a:srgbClr val="092F47"/>
                </a:solidFill>
                <a:latin typeface="Aptos" panose="020B0004020202020204" pitchFamily="34" charset="0"/>
                <a:ea typeface="Source Sans Pro" panose="020B0503030403020204" pitchFamily="34" charset="0"/>
                <a:cs typeface="Calibri" panose="020F0502020204030204" pitchFamily="34" charset="0"/>
              </a:rPr>
              <a:t>)</a:t>
            </a:r>
          </a:p>
          <a:p>
            <a:pPr algn="just"/>
            <a:endParaRPr lang="pt-BR" sz="1251" i="1" dirty="0">
              <a:solidFill>
                <a:srgbClr val="092F47"/>
              </a:solidFill>
              <a:latin typeface="Aptos" panose="020B0004020202020204" pitchFamily="34" charset="0"/>
              <a:ea typeface="Source Sans Pro" panose="020B0503030403020204" pitchFamily="34" charset="0"/>
              <a:cs typeface="Calibri" panose="020F0502020204030204" pitchFamily="34" charset="0"/>
            </a:endParaRPr>
          </a:p>
          <a:p>
            <a:pPr marL="400050" indent="-400050" algn="just">
              <a:buAutoNum type="romanLcPeriod" startAt="4"/>
            </a:pPr>
            <a:r>
              <a:rPr lang="pt-BR" sz="1251" u="sng" dirty="0">
                <a:solidFill>
                  <a:srgbClr val="092F47"/>
                </a:solidFill>
                <a:latin typeface="Aptos" panose="020B0004020202020204" pitchFamily="34" charset="0"/>
                <a:ea typeface="Source Sans Pro" panose="020B0503030403020204" pitchFamily="34" charset="0"/>
                <a:cs typeface="Calibri" panose="020F0502020204030204" pitchFamily="34" charset="0"/>
              </a:rPr>
              <a:t>70 Limites máximos de aplicação </a:t>
            </a:r>
            <a:r>
              <a:rPr lang="pt-BR" sz="1251" dirty="0">
                <a:solidFill>
                  <a:srgbClr val="092F47"/>
                </a:solidFill>
                <a:latin typeface="Aptos" panose="020B0004020202020204" pitchFamily="34" charset="0"/>
                <a:ea typeface="Source Sans Pro" panose="020B0503030403020204" pitchFamily="34" charset="0"/>
                <a:cs typeface="Calibri" panose="020F0502020204030204" pitchFamily="34" charset="0"/>
              </a:rPr>
              <a:t>(art. 9º, § 1º da LC nº109/2001): alocação,  diversificação/concentração, ativos                </a:t>
            </a:r>
          </a:p>
          <a:p>
            <a:pPr algn="just"/>
            <a:r>
              <a:rPr lang="pt-BR" sz="1251" dirty="0">
                <a:solidFill>
                  <a:srgbClr val="092F47"/>
                </a:solidFill>
                <a:latin typeface="Aptos" panose="020B0004020202020204" pitchFamily="34" charset="0"/>
                <a:ea typeface="Source Sans Pro" panose="020B0503030403020204" pitchFamily="34" charset="0"/>
                <a:cs typeface="Calibri" panose="020F0502020204030204" pitchFamily="34" charset="0"/>
              </a:rPr>
              <a:t>            financeiros permitidos, emissores, condicionantes, desenquadramentos, fundos de investimento e vedações</a:t>
            </a:r>
          </a:p>
          <a:p>
            <a:pPr algn="just"/>
            <a:endParaRPr lang="pt-BR" sz="1251" dirty="0">
              <a:solidFill>
                <a:srgbClr val="092F47"/>
              </a:solidFill>
              <a:latin typeface="Aptos" panose="020B0004020202020204" pitchFamily="34" charset="0"/>
              <a:ea typeface="Source Sans Pro" panose="020B0503030403020204" pitchFamily="34" charset="0"/>
              <a:cs typeface="Calibri" panose="020F0502020204030204" pitchFamily="34" charset="0"/>
            </a:endParaRPr>
          </a:p>
          <a:p>
            <a:pPr algn="just">
              <a:lnSpc>
                <a:spcPts val="3211"/>
              </a:lnSpc>
              <a:buClr>
                <a:srgbClr val="002060"/>
              </a:buClr>
              <a:buSzPct val="85000"/>
            </a:pPr>
            <a:endParaRPr lang="pt-BR" sz="1251" dirty="0">
              <a:solidFill>
                <a:srgbClr val="092F47"/>
              </a:solidFill>
              <a:latin typeface="Aptos" panose="020B0004020202020204" pitchFamily="34" charset="0"/>
              <a:ea typeface="Source Sans Pro" panose="020B0503030403020204" pitchFamily="34" charset="0"/>
              <a:cs typeface="Calibri" panose="020F0502020204030204" pitchFamily="34" charset="0"/>
            </a:endParaRPr>
          </a:p>
          <a:p>
            <a:pPr marL="572049" indent="-572049" algn="just">
              <a:lnSpc>
                <a:spcPts val="3211"/>
              </a:lnSpc>
              <a:buClr>
                <a:srgbClr val="002060"/>
              </a:buClr>
              <a:buSzPct val="85000"/>
              <a:buFont typeface="+mj-lt"/>
              <a:buAutoNum type="romanLcPeriod"/>
            </a:pPr>
            <a:endParaRPr lang="pt-BR" sz="1251" dirty="0">
              <a:solidFill>
                <a:srgbClr val="092F47"/>
              </a:solidFill>
              <a:latin typeface="Aptos" panose="020B0004020202020204" pitchFamily="34" charset="0"/>
              <a:ea typeface="Source Sans Pro" panose="020B0503030403020204" pitchFamily="34" charset="0"/>
              <a:cs typeface="Calibri" panose="020F0502020204030204" pitchFamily="34" charset="0"/>
            </a:endParaRPr>
          </a:p>
        </p:txBody>
      </p:sp>
      <p:cxnSp>
        <p:nvCxnSpPr>
          <p:cNvPr id="8" name="Conector reto 7">
            <a:extLst>
              <a:ext uri="{FF2B5EF4-FFF2-40B4-BE49-F238E27FC236}">
                <a16:creationId xmlns:a16="http://schemas.microsoft.com/office/drawing/2014/main" id="{7324D75F-050C-CC87-816E-2B2C277BC8E2}"/>
              </a:ext>
            </a:extLst>
          </p:cNvPr>
          <p:cNvCxnSpPr/>
          <p:nvPr/>
        </p:nvCxnSpPr>
        <p:spPr>
          <a:xfrm>
            <a:off x="1641171" y="473806"/>
            <a:ext cx="431864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Retângulo 4">
            <a:extLst>
              <a:ext uri="{FF2B5EF4-FFF2-40B4-BE49-F238E27FC236}">
                <a16:creationId xmlns:a16="http://schemas.microsoft.com/office/drawing/2014/main" id="{98F6E8FC-74C9-235D-0664-B7BCAA8AE551}"/>
              </a:ext>
            </a:extLst>
          </p:cNvPr>
          <p:cNvSpPr/>
          <p:nvPr/>
        </p:nvSpPr>
        <p:spPr>
          <a:xfrm>
            <a:off x="998482" y="1671146"/>
            <a:ext cx="7871785" cy="131379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pt-BR" sz="876" dirty="0">
              <a:latin typeface="Source Sans Pro" panose="020B0503030403020204" pitchFamily="34" charset="0"/>
              <a:ea typeface="Source Sans Pro" panose="020B0503030403020204" pitchFamily="34" charset="0"/>
            </a:endParaRPr>
          </a:p>
        </p:txBody>
      </p:sp>
      <p:pic>
        <p:nvPicPr>
          <p:cNvPr id="6" name="Imagem 5" descr="Texto&#10;&#10;O conteúdo gerado por IA pode estar incorreto.">
            <a:extLst>
              <a:ext uri="{FF2B5EF4-FFF2-40B4-BE49-F238E27FC236}">
                <a16:creationId xmlns:a16="http://schemas.microsoft.com/office/drawing/2014/main" id="{EFB2377D-7B04-B14D-9C69-0609A9D2172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15407" y="4224715"/>
            <a:ext cx="1713185" cy="750310"/>
          </a:xfrm>
          <a:prstGeom prst="rect">
            <a:avLst/>
          </a:prstGeom>
          <a:noFill/>
          <a:ln>
            <a:noFill/>
          </a:ln>
        </p:spPr>
      </p:pic>
      <p:sp>
        <p:nvSpPr>
          <p:cNvPr id="7" name="CaixaDeTexto 6">
            <a:extLst>
              <a:ext uri="{FF2B5EF4-FFF2-40B4-BE49-F238E27FC236}">
                <a16:creationId xmlns:a16="http://schemas.microsoft.com/office/drawing/2014/main" id="{5121F62F-DF16-C1F4-F3F2-6814FFC6576C}"/>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tx1"/>
                </a:solidFill>
                <a:latin typeface="Aptos" panose="020B0004020202020204" pitchFamily="34" charset="0"/>
              </a:rPr>
              <a:t>25</a:t>
            </a:r>
          </a:p>
        </p:txBody>
      </p:sp>
      <p:pic>
        <p:nvPicPr>
          <p:cNvPr id="9" name="Imagem 8" descr="Logotipo&#10;&#10;Descrição gerada automaticamente">
            <a:extLst>
              <a:ext uri="{FF2B5EF4-FFF2-40B4-BE49-F238E27FC236}">
                <a16:creationId xmlns:a16="http://schemas.microsoft.com/office/drawing/2014/main" id="{24ACE522-E5A2-0DFA-06C3-F0DEA63460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76720" y="4230874"/>
            <a:ext cx="644083" cy="698882"/>
          </a:xfrm>
          <a:prstGeom prst="rect">
            <a:avLst/>
          </a:prstGeom>
        </p:spPr>
      </p:pic>
    </p:spTree>
    <p:extLst>
      <p:ext uri="{BB962C8B-B14F-4D97-AF65-F5344CB8AC3E}">
        <p14:creationId xmlns:p14="http://schemas.microsoft.com/office/powerpoint/2010/main" val="216029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70C08D87-169A-87BD-E03A-87AC5C88F341}"/>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FF8E1C56-F143-8EAE-F40D-193BFEDEC214}"/>
              </a:ext>
            </a:extLst>
          </p:cNvPr>
          <p:cNvSpPr/>
          <p:nvPr/>
        </p:nvSpPr>
        <p:spPr>
          <a:xfrm>
            <a:off x="330637" y="339843"/>
            <a:ext cx="8151763" cy="426219"/>
          </a:xfrm>
          <a:prstGeom prst="rect">
            <a:avLst/>
          </a:prstGeom>
          <a:noFill/>
          <a:ln/>
        </p:spPr>
        <p:txBody>
          <a:bodyPr wrap="square" lIns="0" tIns="0" rIns="0" bIns="0" rtlCol="0" anchor="t"/>
          <a:lstStyle/>
          <a:p>
            <a:pPr>
              <a:lnSpc>
                <a:spcPts val="3211"/>
              </a:lnSpc>
            </a:pPr>
            <a:r>
              <a:rPr lang="pt-BR" sz="3166" b="1" dirty="0">
                <a:solidFill>
                  <a:srgbClr val="092F47"/>
                </a:solidFill>
                <a:latin typeface="Aptos" panose="020B0004020202020204" pitchFamily="34" charset="0"/>
                <a:ea typeface="Source Sans Pro" panose="020B0503030403020204" pitchFamily="34" charset="0"/>
                <a:cs typeface="Calibri" panose="020F0502020204030204" pitchFamily="34" charset="0"/>
              </a:rPr>
              <a:t>Adaptação à Resolução CVM nº 175, de 2022</a:t>
            </a:r>
          </a:p>
        </p:txBody>
      </p:sp>
      <p:grpSp>
        <p:nvGrpSpPr>
          <p:cNvPr id="5" name="Agrupar 4">
            <a:extLst>
              <a:ext uri="{FF2B5EF4-FFF2-40B4-BE49-F238E27FC236}">
                <a16:creationId xmlns:a16="http://schemas.microsoft.com/office/drawing/2014/main" id="{3D3A2315-8382-776F-EC1B-AF60DAF5BC15}"/>
              </a:ext>
            </a:extLst>
          </p:cNvPr>
          <p:cNvGrpSpPr/>
          <p:nvPr/>
        </p:nvGrpSpPr>
        <p:grpSpPr>
          <a:xfrm>
            <a:off x="6546" y="979726"/>
            <a:ext cx="4406705" cy="3275722"/>
            <a:chOff x="2779083" y="1043781"/>
            <a:chExt cx="9412917" cy="6065376"/>
          </a:xfrm>
        </p:grpSpPr>
        <p:sp>
          <p:nvSpPr>
            <p:cNvPr id="7" name="Forma Livre: Forma 6">
              <a:extLst>
                <a:ext uri="{FF2B5EF4-FFF2-40B4-BE49-F238E27FC236}">
                  <a16:creationId xmlns:a16="http://schemas.microsoft.com/office/drawing/2014/main" id="{F1CE3CC9-861D-298B-ECAF-F6C1D6E118DC}"/>
                </a:ext>
              </a:extLst>
            </p:cNvPr>
            <p:cNvSpPr/>
            <p:nvPr/>
          </p:nvSpPr>
          <p:spPr>
            <a:xfrm>
              <a:off x="4612973" y="1043781"/>
              <a:ext cx="7579027" cy="1676400"/>
            </a:xfrm>
            <a:custGeom>
              <a:avLst/>
              <a:gdLst>
                <a:gd name="connsiteX0" fmla="*/ 279406 w 1676400"/>
                <a:gd name="connsiteY0" fmla="*/ 0 h 6242304"/>
                <a:gd name="connsiteX1" fmla="*/ 1396994 w 1676400"/>
                <a:gd name="connsiteY1" fmla="*/ 0 h 6242304"/>
                <a:gd name="connsiteX2" fmla="*/ 1676400 w 1676400"/>
                <a:gd name="connsiteY2" fmla="*/ 279406 h 6242304"/>
                <a:gd name="connsiteX3" fmla="*/ 1676400 w 1676400"/>
                <a:gd name="connsiteY3" fmla="*/ 6242304 h 6242304"/>
                <a:gd name="connsiteX4" fmla="*/ 1676400 w 1676400"/>
                <a:gd name="connsiteY4" fmla="*/ 6242304 h 6242304"/>
                <a:gd name="connsiteX5" fmla="*/ 0 w 1676400"/>
                <a:gd name="connsiteY5" fmla="*/ 6242304 h 6242304"/>
                <a:gd name="connsiteX6" fmla="*/ 0 w 1676400"/>
                <a:gd name="connsiteY6" fmla="*/ 6242304 h 6242304"/>
                <a:gd name="connsiteX7" fmla="*/ 0 w 1676400"/>
                <a:gd name="connsiteY7" fmla="*/ 279406 h 6242304"/>
                <a:gd name="connsiteX8" fmla="*/ 279406 w 1676400"/>
                <a:gd name="connsiteY8" fmla="*/ 0 h 624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400" h="6242304">
                  <a:moveTo>
                    <a:pt x="1676400" y="1040408"/>
                  </a:moveTo>
                  <a:lnTo>
                    <a:pt x="1676400" y="5201896"/>
                  </a:lnTo>
                  <a:cubicBezTo>
                    <a:pt x="1676400" y="5776498"/>
                    <a:pt x="1642805" y="6242302"/>
                    <a:pt x="1601364" y="6242302"/>
                  </a:cubicBezTo>
                  <a:lnTo>
                    <a:pt x="0" y="6242302"/>
                  </a:lnTo>
                  <a:lnTo>
                    <a:pt x="0" y="6242302"/>
                  </a:lnTo>
                  <a:lnTo>
                    <a:pt x="0" y="2"/>
                  </a:lnTo>
                  <a:lnTo>
                    <a:pt x="0" y="2"/>
                  </a:lnTo>
                  <a:lnTo>
                    <a:pt x="1601364" y="2"/>
                  </a:lnTo>
                  <a:cubicBezTo>
                    <a:pt x="1642805" y="2"/>
                    <a:pt x="1676400" y="465806"/>
                    <a:pt x="1676400" y="1040408"/>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9262" tIns="224432" rIns="160278" bIns="105649" numCol="1" spcCol="1270" anchor="t" anchorCtr="0">
              <a:noAutofit/>
            </a:bodyPr>
            <a:lstStyle/>
            <a:p>
              <a:pPr marL="178140" lvl="1" indent="-178140" defTabSz="1274688">
                <a:lnSpc>
                  <a:spcPct val="90000"/>
                </a:lnSpc>
                <a:spcBef>
                  <a:spcPts val="748"/>
                </a:spcBef>
                <a:buFont typeface="Arial"/>
                <a:buChar char="•"/>
              </a:pPr>
              <a:r>
                <a:rPr lang="pt-BR" sz="1871" dirty="0">
                  <a:solidFill>
                    <a:srgbClr val="404155"/>
                  </a:solidFill>
                  <a:latin typeface="Aptos" panose="020B0004020202020204" pitchFamily="34" charset="0"/>
                  <a:ea typeface="Source Sans Pro" panose="020B0503030403020204" pitchFamily="34" charset="0"/>
                  <a:cs typeface="Calibri" panose="020F0502020204030204" pitchFamily="34" charset="0"/>
                </a:rPr>
                <a:t>Adoção de nova nomenclatura de fundos</a:t>
              </a:r>
              <a:endParaRPr lang="pt-BR" sz="1871" kern="1200" dirty="0">
                <a:latin typeface="Aptos" panose="020B0004020202020204" pitchFamily="34" charset="0"/>
                <a:ea typeface="Source Sans Pro" panose="020B0503030403020204" pitchFamily="34" charset="0"/>
                <a:cs typeface="Calibri" panose="020F0502020204030204" pitchFamily="34" charset="0"/>
              </a:endParaRPr>
            </a:p>
            <a:p>
              <a:pPr marL="178140" lvl="1" indent="-178140" defTabSz="1274688">
                <a:lnSpc>
                  <a:spcPct val="90000"/>
                </a:lnSpc>
                <a:spcBef>
                  <a:spcPct val="0"/>
                </a:spcBef>
                <a:spcAft>
                  <a:spcPct val="15000"/>
                </a:spcAft>
                <a:buChar char="•"/>
              </a:pPr>
              <a:endParaRPr lang="pt-BR" sz="1871" kern="1200" dirty="0">
                <a:latin typeface="Aptos" panose="020B0004020202020204" pitchFamily="34" charset="0"/>
                <a:ea typeface="Source Sans Pro" panose="020B0503030403020204" pitchFamily="34" charset="0"/>
                <a:cs typeface="Calibri" panose="020F0502020204030204" pitchFamily="34" charset="0"/>
              </a:endParaRPr>
            </a:p>
          </p:txBody>
        </p:sp>
        <p:sp>
          <p:nvSpPr>
            <p:cNvPr id="9" name="Forma Livre: Forma 8">
              <a:extLst>
                <a:ext uri="{FF2B5EF4-FFF2-40B4-BE49-F238E27FC236}">
                  <a16:creationId xmlns:a16="http://schemas.microsoft.com/office/drawing/2014/main" id="{204A763B-AD12-6DC5-D06E-507A3E5CF879}"/>
                </a:ext>
              </a:extLst>
            </p:cNvPr>
            <p:cNvSpPr/>
            <p:nvPr/>
          </p:nvSpPr>
          <p:spPr>
            <a:xfrm>
              <a:off x="2779083" y="1043781"/>
              <a:ext cx="2025764" cy="1676400"/>
            </a:xfrm>
            <a:custGeom>
              <a:avLst/>
              <a:gdLst>
                <a:gd name="connsiteX0" fmla="*/ 0 w 3511296"/>
                <a:gd name="connsiteY0" fmla="*/ 349257 h 2095500"/>
                <a:gd name="connsiteX1" fmla="*/ 349257 w 3511296"/>
                <a:gd name="connsiteY1" fmla="*/ 0 h 2095500"/>
                <a:gd name="connsiteX2" fmla="*/ 3162039 w 3511296"/>
                <a:gd name="connsiteY2" fmla="*/ 0 h 2095500"/>
                <a:gd name="connsiteX3" fmla="*/ 3511296 w 3511296"/>
                <a:gd name="connsiteY3" fmla="*/ 349257 h 2095500"/>
                <a:gd name="connsiteX4" fmla="*/ 3511296 w 3511296"/>
                <a:gd name="connsiteY4" fmla="*/ 1746243 h 2095500"/>
                <a:gd name="connsiteX5" fmla="*/ 3162039 w 3511296"/>
                <a:gd name="connsiteY5" fmla="*/ 2095500 h 2095500"/>
                <a:gd name="connsiteX6" fmla="*/ 349257 w 3511296"/>
                <a:gd name="connsiteY6" fmla="*/ 2095500 h 2095500"/>
                <a:gd name="connsiteX7" fmla="*/ 0 w 3511296"/>
                <a:gd name="connsiteY7" fmla="*/ 1746243 h 2095500"/>
                <a:gd name="connsiteX8" fmla="*/ 0 w 3511296"/>
                <a:gd name="connsiteY8" fmla="*/ 349257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1296" h="2095500">
                  <a:moveTo>
                    <a:pt x="0" y="349257"/>
                  </a:moveTo>
                  <a:cubicBezTo>
                    <a:pt x="0" y="156368"/>
                    <a:pt x="156368" y="0"/>
                    <a:pt x="349257" y="0"/>
                  </a:cubicBezTo>
                  <a:lnTo>
                    <a:pt x="3162039" y="0"/>
                  </a:lnTo>
                  <a:cubicBezTo>
                    <a:pt x="3354928" y="0"/>
                    <a:pt x="3511296" y="156368"/>
                    <a:pt x="3511296" y="349257"/>
                  </a:cubicBezTo>
                  <a:lnTo>
                    <a:pt x="3511296" y="1746243"/>
                  </a:lnTo>
                  <a:cubicBezTo>
                    <a:pt x="3511296" y="1939132"/>
                    <a:pt x="3354928" y="2095500"/>
                    <a:pt x="3162039" y="2095500"/>
                  </a:cubicBezTo>
                  <a:lnTo>
                    <a:pt x="349257" y="2095500"/>
                  </a:lnTo>
                  <a:cubicBezTo>
                    <a:pt x="156368" y="2095500"/>
                    <a:pt x="0" y="1939132"/>
                    <a:pt x="0" y="1746243"/>
                  </a:cubicBezTo>
                  <a:lnTo>
                    <a:pt x="0" y="34925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8162" tIns="224432" rIns="218162" bIns="140968" numCol="1" spcCol="1270" anchor="t" anchorCtr="0">
              <a:noAutofit/>
            </a:bodyPr>
            <a:lstStyle/>
            <a:p>
              <a:pPr algn="ctr" defTabSz="1801189">
                <a:lnSpc>
                  <a:spcPct val="90000"/>
                </a:lnSpc>
                <a:spcBef>
                  <a:spcPct val="0"/>
                </a:spcBef>
                <a:spcAft>
                  <a:spcPct val="35000"/>
                </a:spcAft>
              </a:pPr>
              <a:endParaRPr lang="pt-BR" sz="1871" kern="1200" dirty="0">
                <a:latin typeface="Aptos" panose="020B0004020202020204" pitchFamily="34" charset="0"/>
                <a:ea typeface="Source Sans Pro" panose="020B0503030403020204" pitchFamily="34" charset="0"/>
                <a:cs typeface="Calibri" panose="020F0502020204030204" pitchFamily="34" charset="0"/>
              </a:endParaRPr>
            </a:p>
          </p:txBody>
        </p:sp>
        <p:sp>
          <p:nvSpPr>
            <p:cNvPr id="11" name="Forma Livre: Forma 10">
              <a:extLst>
                <a:ext uri="{FF2B5EF4-FFF2-40B4-BE49-F238E27FC236}">
                  <a16:creationId xmlns:a16="http://schemas.microsoft.com/office/drawing/2014/main" id="{EF3C4E96-76FD-C5EB-8D8A-C111A2F69D13}"/>
                </a:ext>
              </a:extLst>
            </p:cNvPr>
            <p:cNvSpPr/>
            <p:nvPr/>
          </p:nvSpPr>
          <p:spPr>
            <a:xfrm>
              <a:off x="4612973" y="3244055"/>
              <a:ext cx="7579027" cy="1676400"/>
            </a:xfrm>
            <a:custGeom>
              <a:avLst/>
              <a:gdLst>
                <a:gd name="connsiteX0" fmla="*/ 279406 w 1676400"/>
                <a:gd name="connsiteY0" fmla="*/ 0 h 6242304"/>
                <a:gd name="connsiteX1" fmla="*/ 1396994 w 1676400"/>
                <a:gd name="connsiteY1" fmla="*/ 0 h 6242304"/>
                <a:gd name="connsiteX2" fmla="*/ 1676400 w 1676400"/>
                <a:gd name="connsiteY2" fmla="*/ 279406 h 6242304"/>
                <a:gd name="connsiteX3" fmla="*/ 1676400 w 1676400"/>
                <a:gd name="connsiteY3" fmla="*/ 6242304 h 6242304"/>
                <a:gd name="connsiteX4" fmla="*/ 1676400 w 1676400"/>
                <a:gd name="connsiteY4" fmla="*/ 6242304 h 6242304"/>
                <a:gd name="connsiteX5" fmla="*/ 0 w 1676400"/>
                <a:gd name="connsiteY5" fmla="*/ 6242304 h 6242304"/>
                <a:gd name="connsiteX6" fmla="*/ 0 w 1676400"/>
                <a:gd name="connsiteY6" fmla="*/ 6242304 h 6242304"/>
                <a:gd name="connsiteX7" fmla="*/ 0 w 1676400"/>
                <a:gd name="connsiteY7" fmla="*/ 279406 h 6242304"/>
                <a:gd name="connsiteX8" fmla="*/ 279406 w 1676400"/>
                <a:gd name="connsiteY8" fmla="*/ 0 h 624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400" h="6242304">
                  <a:moveTo>
                    <a:pt x="1676400" y="1040408"/>
                  </a:moveTo>
                  <a:lnTo>
                    <a:pt x="1676400" y="5201896"/>
                  </a:lnTo>
                  <a:cubicBezTo>
                    <a:pt x="1676400" y="5776498"/>
                    <a:pt x="1642805" y="6242302"/>
                    <a:pt x="1601364" y="6242302"/>
                  </a:cubicBezTo>
                  <a:lnTo>
                    <a:pt x="0" y="6242302"/>
                  </a:lnTo>
                  <a:lnTo>
                    <a:pt x="0" y="6242302"/>
                  </a:lnTo>
                  <a:lnTo>
                    <a:pt x="0" y="2"/>
                  </a:lnTo>
                  <a:lnTo>
                    <a:pt x="0" y="2"/>
                  </a:lnTo>
                  <a:lnTo>
                    <a:pt x="1601364" y="2"/>
                  </a:lnTo>
                  <a:cubicBezTo>
                    <a:pt x="1642805" y="2"/>
                    <a:pt x="1676400" y="465806"/>
                    <a:pt x="1676400" y="1040408"/>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9262" tIns="224432" rIns="160278" bIns="105648" numCol="1" spcCol="1270" anchor="t" anchorCtr="0">
              <a:noAutofit/>
            </a:bodyPr>
            <a:lstStyle/>
            <a:p>
              <a:pPr marL="178140" lvl="1" indent="-178140" defTabSz="1274688">
                <a:spcBef>
                  <a:spcPct val="0"/>
                </a:spcBef>
                <a:buFont typeface="Arial"/>
                <a:buChar char="•"/>
              </a:pPr>
              <a:r>
                <a:rPr lang="pt-BR" sz="1871" kern="100" dirty="0">
                  <a:latin typeface="Aptos" panose="020B0004020202020204" pitchFamily="34" charset="0"/>
                  <a:ea typeface="Source Sans Pro" panose="020B0503030403020204" pitchFamily="34" charset="0"/>
                  <a:cs typeface="Calibri" panose="020F0502020204030204" pitchFamily="34" charset="0"/>
                </a:rPr>
                <a:t>Adequação das regras de investimento no exterior</a:t>
              </a:r>
              <a:endParaRPr lang="pt-BR" sz="1871" kern="1200" dirty="0">
                <a:latin typeface="Aptos" panose="020B0004020202020204" pitchFamily="34" charset="0"/>
                <a:ea typeface="Source Sans Pro" panose="020B0503030403020204" pitchFamily="34" charset="0"/>
                <a:cs typeface="Calibri" panose="020F0502020204030204" pitchFamily="34" charset="0"/>
              </a:endParaRPr>
            </a:p>
            <a:p>
              <a:pPr marL="178140" lvl="1" indent="-178140" defTabSz="1274688">
                <a:lnSpc>
                  <a:spcPct val="90000"/>
                </a:lnSpc>
                <a:spcBef>
                  <a:spcPct val="0"/>
                </a:spcBef>
                <a:spcAft>
                  <a:spcPct val="15000"/>
                </a:spcAft>
                <a:buChar char="•"/>
              </a:pPr>
              <a:endParaRPr lang="pt-BR" sz="1871" kern="1200" dirty="0">
                <a:latin typeface="Aptos" panose="020B0004020202020204" pitchFamily="34" charset="0"/>
                <a:ea typeface="Source Sans Pro" panose="020B0503030403020204" pitchFamily="34" charset="0"/>
                <a:cs typeface="Calibri" panose="020F0502020204030204" pitchFamily="34" charset="0"/>
              </a:endParaRPr>
            </a:p>
          </p:txBody>
        </p:sp>
        <p:sp>
          <p:nvSpPr>
            <p:cNvPr id="13" name="Forma Livre: Forma 12">
              <a:extLst>
                <a:ext uri="{FF2B5EF4-FFF2-40B4-BE49-F238E27FC236}">
                  <a16:creationId xmlns:a16="http://schemas.microsoft.com/office/drawing/2014/main" id="{D0C023A5-095F-80B8-9FFC-C7F5B605408D}"/>
                </a:ext>
              </a:extLst>
            </p:cNvPr>
            <p:cNvSpPr/>
            <p:nvPr/>
          </p:nvSpPr>
          <p:spPr>
            <a:xfrm>
              <a:off x="2779083" y="3244055"/>
              <a:ext cx="2025764" cy="1676400"/>
            </a:xfrm>
            <a:custGeom>
              <a:avLst/>
              <a:gdLst>
                <a:gd name="connsiteX0" fmla="*/ 0 w 3511296"/>
                <a:gd name="connsiteY0" fmla="*/ 349257 h 2095500"/>
                <a:gd name="connsiteX1" fmla="*/ 349257 w 3511296"/>
                <a:gd name="connsiteY1" fmla="*/ 0 h 2095500"/>
                <a:gd name="connsiteX2" fmla="*/ 3162039 w 3511296"/>
                <a:gd name="connsiteY2" fmla="*/ 0 h 2095500"/>
                <a:gd name="connsiteX3" fmla="*/ 3511296 w 3511296"/>
                <a:gd name="connsiteY3" fmla="*/ 349257 h 2095500"/>
                <a:gd name="connsiteX4" fmla="*/ 3511296 w 3511296"/>
                <a:gd name="connsiteY4" fmla="*/ 1746243 h 2095500"/>
                <a:gd name="connsiteX5" fmla="*/ 3162039 w 3511296"/>
                <a:gd name="connsiteY5" fmla="*/ 2095500 h 2095500"/>
                <a:gd name="connsiteX6" fmla="*/ 349257 w 3511296"/>
                <a:gd name="connsiteY6" fmla="*/ 2095500 h 2095500"/>
                <a:gd name="connsiteX7" fmla="*/ 0 w 3511296"/>
                <a:gd name="connsiteY7" fmla="*/ 1746243 h 2095500"/>
                <a:gd name="connsiteX8" fmla="*/ 0 w 3511296"/>
                <a:gd name="connsiteY8" fmla="*/ 349257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1296" h="2095500">
                  <a:moveTo>
                    <a:pt x="0" y="349257"/>
                  </a:moveTo>
                  <a:cubicBezTo>
                    <a:pt x="0" y="156368"/>
                    <a:pt x="156368" y="0"/>
                    <a:pt x="349257" y="0"/>
                  </a:cubicBezTo>
                  <a:lnTo>
                    <a:pt x="3162039" y="0"/>
                  </a:lnTo>
                  <a:cubicBezTo>
                    <a:pt x="3354928" y="0"/>
                    <a:pt x="3511296" y="156368"/>
                    <a:pt x="3511296" y="349257"/>
                  </a:cubicBezTo>
                  <a:lnTo>
                    <a:pt x="3511296" y="1746243"/>
                  </a:lnTo>
                  <a:cubicBezTo>
                    <a:pt x="3511296" y="1939132"/>
                    <a:pt x="3354928" y="2095500"/>
                    <a:pt x="3162039" y="2095500"/>
                  </a:cubicBezTo>
                  <a:lnTo>
                    <a:pt x="349257" y="2095500"/>
                  </a:lnTo>
                  <a:cubicBezTo>
                    <a:pt x="156368" y="2095500"/>
                    <a:pt x="0" y="1939132"/>
                    <a:pt x="0" y="1746243"/>
                  </a:cubicBezTo>
                  <a:lnTo>
                    <a:pt x="0" y="34925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8162" tIns="224432" rIns="218162" bIns="140968" numCol="1" spcCol="1270" anchor="t" anchorCtr="0">
              <a:noAutofit/>
            </a:bodyPr>
            <a:lstStyle/>
            <a:p>
              <a:pPr algn="ctr" defTabSz="1801189">
                <a:lnSpc>
                  <a:spcPct val="90000"/>
                </a:lnSpc>
                <a:spcBef>
                  <a:spcPct val="0"/>
                </a:spcBef>
                <a:spcAft>
                  <a:spcPct val="35000"/>
                </a:spcAft>
              </a:pPr>
              <a:endParaRPr lang="pt-BR" sz="1871" kern="1200" dirty="0">
                <a:latin typeface="Aptos" panose="020B0004020202020204" pitchFamily="34" charset="0"/>
                <a:ea typeface="Source Sans Pro" panose="020B0503030403020204" pitchFamily="34" charset="0"/>
                <a:cs typeface="Calibri" panose="020F0502020204030204" pitchFamily="34" charset="0"/>
              </a:endParaRPr>
            </a:p>
          </p:txBody>
        </p:sp>
        <p:sp>
          <p:nvSpPr>
            <p:cNvPr id="14" name="Forma Livre: Forma 13">
              <a:extLst>
                <a:ext uri="{FF2B5EF4-FFF2-40B4-BE49-F238E27FC236}">
                  <a16:creationId xmlns:a16="http://schemas.microsoft.com/office/drawing/2014/main" id="{A6A18657-84E5-D8BF-C956-6E287BB7B74E}"/>
                </a:ext>
              </a:extLst>
            </p:cNvPr>
            <p:cNvSpPr/>
            <p:nvPr/>
          </p:nvSpPr>
          <p:spPr>
            <a:xfrm>
              <a:off x="4612973" y="5432756"/>
              <a:ext cx="7579027" cy="1676401"/>
            </a:xfrm>
            <a:custGeom>
              <a:avLst/>
              <a:gdLst>
                <a:gd name="connsiteX0" fmla="*/ 279406 w 1676400"/>
                <a:gd name="connsiteY0" fmla="*/ 0 h 6242304"/>
                <a:gd name="connsiteX1" fmla="*/ 1396994 w 1676400"/>
                <a:gd name="connsiteY1" fmla="*/ 0 h 6242304"/>
                <a:gd name="connsiteX2" fmla="*/ 1676400 w 1676400"/>
                <a:gd name="connsiteY2" fmla="*/ 279406 h 6242304"/>
                <a:gd name="connsiteX3" fmla="*/ 1676400 w 1676400"/>
                <a:gd name="connsiteY3" fmla="*/ 6242304 h 6242304"/>
                <a:gd name="connsiteX4" fmla="*/ 1676400 w 1676400"/>
                <a:gd name="connsiteY4" fmla="*/ 6242304 h 6242304"/>
                <a:gd name="connsiteX5" fmla="*/ 0 w 1676400"/>
                <a:gd name="connsiteY5" fmla="*/ 6242304 h 6242304"/>
                <a:gd name="connsiteX6" fmla="*/ 0 w 1676400"/>
                <a:gd name="connsiteY6" fmla="*/ 6242304 h 6242304"/>
                <a:gd name="connsiteX7" fmla="*/ 0 w 1676400"/>
                <a:gd name="connsiteY7" fmla="*/ 279406 h 6242304"/>
                <a:gd name="connsiteX8" fmla="*/ 279406 w 1676400"/>
                <a:gd name="connsiteY8" fmla="*/ 0 h 624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400" h="6242304">
                  <a:moveTo>
                    <a:pt x="1676400" y="1040408"/>
                  </a:moveTo>
                  <a:lnTo>
                    <a:pt x="1676400" y="5201896"/>
                  </a:lnTo>
                  <a:cubicBezTo>
                    <a:pt x="1676400" y="5776498"/>
                    <a:pt x="1642805" y="6242302"/>
                    <a:pt x="1601364" y="6242302"/>
                  </a:cubicBezTo>
                  <a:lnTo>
                    <a:pt x="0" y="6242302"/>
                  </a:lnTo>
                  <a:lnTo>
                    <a:pt x="0" y="6242302"/>
                  </a:lnTo>
                  <a:lnTo>
                    <a:pt x="0" y="2"/>
                  </a:lnTo>
                  <a:lnTo>
                    <a:pt x="0" y="2"/>
                  </a:lnTo>
                  <a:lnTo>
                    <a:pt x="1601364" y="2"/>
                  </a:lnTo>
                  <a:cubicBezTo>
                    <a:pt x="1642805" y="2"/>
                    <a:pt x="1676400" y="465806"/>
                    <a:pt x="1676400" y="1040408"/>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9262" tIns="224432" rIns="160278" bIns="105649" numCol="1" spcCol="1270" anchor="t" anchorCtr="0">
              <a:noAutofit/>
            </a:bodyPr>
            <a:lstStyle/>
            <a:p>
              <a:pPr marL="178140" lvl="1" indent="-178140" defTabSz="1274688">
                <a:lnSpc>
                  <a:spcPct val="90000"/>
                </a:lnSpc>
                <a:spcBef>
                  <a:spcPct val="0"/>
                </a:spcBef>
                <a:spcAft>
                  <a:spcPct val="15000"/>
                </a:spcAft>
                <a:buChar char="•"/>
              </a:pPr>
              <a:r>
                <a:rPr lang="pt-BR" sz="1871" kern="1200" dirty="0">
                  <a:latin typeface="Aptos" panose="020B0004020202020204" pitchFamily="34" charset="0"/>
                  <a:ea typeface="Source Sans Pro" panose="020B0503030403020204" pitchFamily="34" charset="0"/>
                  <a:cs typeface="Calibri" panose="020F0502020204030204" pitchFamily="34" charset="0"/>
                </a:rPr>
                <a:t>Promoção de maior transparência nas transações</a:t>
              </a:r>
            </a:p>
            <a:p>
              <a:pPr marL="178140" lvl="1" indent="-178140" defTabSz="1274688">
                <a:lnSpc>
                  <a:spcPct val="90000"/>
                </a:lnSpc>
                <a:spcBef>
                  <a:spcPct val="0"/>
                </a:spcBef>
                <a:spcAft>
                  <a:spcPct val="15000"/>
                </a:spcAft>
                <a:buChar char="•"/>
              </a:pPr>
              <a:endParaRPr lang="pt-BR" sz="1871" kern="1200" dirty="0">
                <a:latin typeface="Aptos" panose="020B0004020202020204" pitchFamily="34" charset="0"/>
                <a:ea typeface="Source Sans Pro" panose="020B0503030403020204" pitchFamily="34" charset="0"/>
                <a:cs typeface="Calibri" panose="020F0502020204030204" pitchFamily="34" charset="0"/>
              </a:endParaRPr>
            </a:p>
          </p:txBody>
        </p:sp>
        <p:sp>
          <p:nvSpPr>
            <p:cNvPr id="15" name="Forma Livre: Forma 14">
              <a:extLst>
                <a:ext uri="{FF2B5EF4-FFF2-40B4-BE49-F238E27FC236}">
                  <a16:creationId xmlns:a16="http://schemas.microsoft.com/office/drawing/2014/main" id="{CDAEBF83-B7A1-DD36-7D9A-FED952C45FBD}"/>
                </a:ext>
              </a:extLst>
            </p:cNvPr>
            <p:cNvSpPr/>
            <p:nvPr/>
          </p:nvSpPr>
          <p:spPr>
            <a:xfrm>
              <a:off x="2779083" y="5432755"/>
              <a:ext cx="2025764" cy="1676400"/>
            </a:xfrm>
            <a:custGeom>
              <a:avLst/>
              <a:gdLst>
                <a:gd name="connsiteX0" fmla="*/ 0 w 3511296"/>
                <a:gd name="connsiteY0" fmla="*/ 349257 h 2095500"/>
                <a:gd name="connsiteX1" fmla="*/ 349257 w 3511296"/>
                <a:gd name="connsiteY1" fmla="*/ 0 h 2095500"/>
                <a:gd name="connsiteX2" fmla="*/ 3162039 w 3511296"/>
                <a:gd name="connsiteY2" fmla="*/ 0 h 2095500"/>
                <a:gd name="connsiteX3" fmla="*/ 3511296 w 3511296"/>
                <a:gd name="connsiteY3" fmla="*/ 349257 h 2095500"/>
                <a:gd name="connsiteX4" fmla="*/ 3511296 w 3511296"/>
                <a:gd name="connsiteY4" fmla="*/ 1746243 h 2095500"/>
                <a:gd name="connsiteX5" fmla="*/ 3162039 w 3511296"/>
                <a:gd name="connsiteY5" fmla="*/ 2095500 h 2095500"/>
                <a:gd name="connsiteX6" fmla="*/ 349257 w 3511296"/>
                <a:gd name="connsiteY6" fmla="*/ 2095500 h 2095500"/>
                <a:gd name="connsiteX7" fmla="*/ 0 w 3511296"/>
                <a:gd name="connsiteY7" fmla="*/ 1746243 h 2095500"/>
                <a:gd name="connsiteX8" fmla="*/ 0 w 3511296"/>
                <a:gd name="connsiteY8" fmla="*/ 349257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1296" h="2095500">
                  <a:moveTo>
                    <a:pt x="0" y="349257"/>
                  </a:moveTo>
                  <a:cubicBezTo>
                    <a:pt x="0" y="156368"/>
                    <a:pt x="156368" y="0"/>
                    <a:pt x="349257" y="0"/>
                  </a:cubicBezTo>
                  <a:lnTo>
                    <a:pt x="3162039" y="0"/>
                  </a:lnTo>
                  <a:cubicBezTo>
                    <a:pt x="3354928" y="0"/>
                    <a:pt x="3511296" y="156368"/>
                    <a:pt x="3511296" y="349257"/>
                  </a:cubicBezTo>
                  <a:lnTo>
                    <a:pt x="3511296" y="1746243"/>
                  </a:lnTo>
                  <a:cubicBezTo>
                    <a:pt x="3511296" y="1939132"/>
                    <a:pt x="3354928" y="2095500"/>
                    <a:pt x="3162039" y="2095500"/>
                  </a:cubicBezTo>
                  <a:lnTo>
                    <a:pt x="349257" y="2095500"/>
                  </a:lnTo>
                  <a:cubicBezTo>
                    <a:pt x="156368" y="2095500"/>
                    <a:pt x="0" y="1939132"/>
                    <a:pt x="0" y="1746243"/>
                  </a:cubicBezTo>
                  <a:lnTo>
                    <a:pt x="0" y="34925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8162" tIns="224432" rIns="218162" bIns="140968" numCol="1" spcCol="1270" anchor="t" anchorCtr="0">
              <a:noAutofit/>
            </a:bodyPr>
            <a:lstStyle/>
            <a:p>
              <a:pPr algn="ctr" defTabSz="1801189">
                <a:lnSpc>
                  <a:spcPct val="90000"/>
                </a:lnSpc>
                <a:spcBef>
                  <a:spcPct val="0"/>
                </a:spcBef>
                <a:spcAft>
                  <a:spcPct val="35000"/>
                </a:spcAft>
              </a:pPr>
              <a:endParaRPr lang="pt-BR" sz="1871" kern="1200" dirty="0">
                <a:latin typeface="Aptos" panose="020B0004020202020204" pitchFamily="34" charset="0"/>
                <a:ea typeface="Source Sans Pro" panose="020B0503030403020204" pitchFamily="34" charset="0"/>
                <a:cs typeface="Calibri" panose="020F0502020204030204" pitchFamily="34" charset="0"/>
              </a:endParaRPr>
            </a:p>
          </p:txBody>
        </p:sp>
      </p:grpSp>
      <p:grpSp>
        <p:nvGrpSpPr>
          <p:cNvPr id="16" name="Agrupar 15">
            <a:extLst>
              <a:ext uri="{FF2B5EF4-FFF2-40B4-BE49-F238E27FC236}">
                <a16:creationId xmlns:a16="http://schemas.microsoft.com/office/drawing/2014/main" id="{C57C99A5-0C9E-B86E-7A81-F7023B77021E}"/>
              </a:ext>
            </a:extLst>
          </p:cNvPr>
          <p:cNvGrpSpPr/>
          <p:nvPr/>
        </p:nvGrpSpPr>
        <p:grpSpPr>
          <a:xfrm>
            <a:off x="4572000" y="1524914"/>
            <a:ext cx="4406705" cy="2093672"/>
            <a:chOff x="2779083" y="1043781"/>
            <a:chExt cx="9412917" cy="3876674"/>
          </a:xfrm>
        </p:grpSpPr>
        <p:sp>
          <p:nvSpPr>
            <p:cNvPr id="17" name="Forma Livre: Forma 16">
              <a:extLst>
                <a:ext uri="{FF2B5EF4-FFF2-40B4-BE49-F238E27FC236}">
                  <a16:creationId xmlns:a16="http://schemas.microsoft.com/office/drawing/2014/main" id="{3FBCDC35-5383-587E-C808-2B516D14C637}"/>
                </a:ext>
              </a:extLst>
            </p:cNvPr>
            <p:cNvSpPr/>
            <p:nvPr/>
          </p:nvSpPr>
          <p:spPr>
            <a:xfrm>
              <a:off x="4612973" y="1043782"/>
              <a:ext cx="7579027" cy="1676397"/>
            </a:xfrm>
            <a:custGeom>
              <a:avLst/>
              <a:gdLst>
                <a:gd name="connsiteX0" fmla="*/ 279406 w 1676400"/>
                <a:gd name="connsiteY0" fmla="*/ 0 h 6242304"/>
                <a:gd name="connsiteX1" fmla="*/ 1396994 w 1676400"/>
                <a:gd name="connsiteY1" fmla="*/ 0 h 6242304"/>
                <a:gd name="connsiteX2" fmla="*/ 1676400 w 1676400"/>
                <a:gd name="connsiteY2" fmla="*/ 279406 h 6242304"/>
                <a:gd name="connsiteX3" fmla="*/ 1676400 w 1676400"/>
                <a:gd name="connsiteY3" fmla="*/ 6242304 h 6242304"/>
                <a:gd name="connsiteX4" fmla="*/ 1676400 w 1676400"/>
                <a:gd name="connsiteY4" fmla="*/ 6242304 h 6242304"/>
                <a:gd name="connsiteX5" fmla="*/ 0 w 1676400"/>
                <a:gd name="connsiteY5" fmla="*/ 6242304 h 6242304"/>
                <a:gd name="connsiteX6" fmla="*/ 0 w 1676400"/>
                <a:gd name="connsiteY6" fmla="*/ 6242304 h 6242304"/>
                <a:gd name="connsiteX7" fmla="*/ 0 w 1676400"/>
                <a:gd name="connsiteY7" fmla="*/ 279406 h 6242304"/>
                <a:gd name="connsiteX8" fmla="*/ 279406 w 1676400"/>
                <a:gd name="connsiteY8" fmla="*/ 0 h 624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400" h="6242304">
                  <a:moveTo>
                    <a:pt x="1676400" y="1040408"/>
                  </a:moveTo>
                  <a:lnTo>
                    <a:pt x="1676400" y="5201896"/>
                  </a:lnTo>
                  <a:cubicBezTo>
                    <a:pt x="1676400" y="5776498"/>
                    <a:pt x="1642805" y="6242302"/>
                    <a:pt x="1601364" y="6242302"/>
                  </a:cubicBezTo>
                  <a:lnTo>
                    <a:pt x="0" y="6242302"/>
                  </a:lnTo>
                  <a:lnTo>
                    <a:pt x="0" y="6242302"/>
                  </a:lnTo>
                  <a:lnTo>
                    <a:pt x="0" y="2"/>
                  </a:lnTo>
                  <a:lnTo>
                    <a:pt x="0" y="2"/>
                  </a:lnTo>
                  <a:lnTo>
                    <a:pt x="1601364" y="2"/>
                  </a:lnTo>
                  <a:cubicBezTo>
                    <a:pt x="1642805" y="2"/>
                    <a:pt x="1676400" y="465806"/>
                    <a:pt x="1676400" y="1040408"/>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9262" tIns="67566" rIns="160278" bIns="105649" numCol="1" spcCol="1270" anchor="t" anchorCtr="0">
              <a:noAutofit/>
            </a:bodyPr>
            <a:lstStyle/>
            <a:p>
              <a:pPr marL="178140" lvl="1" indent="-178140" algn="just" defTabSz="1274688">
                <a:lnSpc>
                  <a:spcPct val="90000"/>
                </a:lnSpc>
                <a:spcBef>
                  <a:spcPts val="748"/>
                </a:spcBef>
                <a:buFont typeface="Arial"/>
                <a:buChar char="•"/>
              </a:pPr>
              <a:r>
                <a:rPr lang="pt-BR" sz="1689" kern="1200" dirty="0">
                  <a:solidFill>
                    <a:schemeClr val="tx1"/>
                  </a:solidFill>
                  <a:latin typeface="Aptos" panose="020B0004020202020204" pitchFamily="34" charset="0"/>
                  <a:ea typeface="Source Sans Pro" panose="020B0503030403020204" pitchFamily="34" charset="0"/>
                  <a:cs typeface="Calibri" panose="020F0502020204030204" pitchFamily="34" charset="0"/>
                </a:rPr>
                <a:t>Observância de </a:t>
              </a:r>
              <a:r>
                <a:rPr lang="pt-BR" sz="1689" b="1" u="sng" kern="1200" dirty="0">
                  <a:solidFill>
                    <a:srgbClr val="FF0000"/>
                  </a:solidFill>
                  <a:latin typeface="Aptos" panose="020B0004020202020204" pitchFamily="34" charset="0"/>
                  <a:ea typeface="Source Sans Pro" panose="020B0503030403020204" pitchFamily="34" charset="0"/>
                  <a:cs typeface="Calibri" panose="020F0502020204030204" pitchFamily="34" charset="0"/>
                </a:rPr>
                <a:t>Aspectos ASG </a:t>
              </a:r>
              <a:r>
                <a:rPr lang="pt-BR" sz="1689" kern="1200" dirty="0">
                  <a:solidFill>
                    <a:schemeClr val="tx1"/>
                  </a:solidFill>
                  <a:latin typeface="Aptos" panose="020B0004020202020204" pitchFamily="34" charset="0"/>
                  <a:ea typeface="Source Sans Pro" panose="020B0503030403020204" pitchFamily="34" charset="0"/>
                  <a:cs typeface="Calibri" panose="020F0502020204030204" pitchFamily="34" charset="0"/>
                </a:rPr>
                <a:t>nos portfólios das EFPC, associado à segmentação Previc.</a:t>
              </a:r>
            </a:p>
            <a:p>
              <a:pPr marL="178140" lvl="1" indent="-178140" defTabSz="1274688">
                <a:lnSpc>
                  <a:spcPct val="90000"/>
                </a:lnSpc>
                <a:spcBef>
                  <a:spcPct val="0"/>
                </a:spcBef>
                <a:spcAft>
                  <a:spcPct val="15000"/>
                </a:spcAft>
                <a:buChar char="•"/>
              </a:pPr>
              <a:endParaRPr lang="pt-BR" sz="1871" kern="1200" dirty="0">
                <a:latin typeface="Aptos" panose="020B0004020202020204" pitchFamily="34" charset="0"/>
                <a:ea typeface="Source Sans Pro" panose="020B0503030403020204" pitchFamily="34" charset="0"/>
                <a:cs typeface="Calibri" panose="020F0502020204030204" pitchFamily="34" charset="0"/>
              </a:endParaRPr>
            </a:p>
          </p:txBody>
        </p:sp>
        <p:sp>
          <p:nvSpPr>
            <p:cNvPr id="18" name="Forma Livre: Forma 17">
              <a:extLst>
                <a:ext uri="{FF2B5EF4-FFF2-40B4-BE49-F238E27FC236}">
                  <a16:creationId xmlns:a16="http://schemas.microsoft.com/office/drawing/2014/main" id="{0FFF4364-BF03-D1FE-FDDD-81FBBA0DA544}"/>
                </a:ext>
              </a:extLst>
            </p:cNvPr>
            <p:cNvSpPr/>
            <p:nvPr/>
          </p:nvSpPr>
          <p:spPr>
            <a:xfrm>
              <a:off x="2779083" y="1043781"/>
              <a:ext cx="2025764" cy="1676400"/>
            </a:xfrm>
            <a:custGeom>
              <a:avLst/>
              <a:gdLst>
                <a:gd name="connsiteX0" fmla="*/ 0 w 3511296"/>
                <a:gd name="connsiteY0" fmla="*/ 349257 h 2095500"/>
                <a:gd name="connsiteX1" fmla="*/ 349257 w 3511296"/>
                <a:gd name="connsiteY1" fmla="*/ 0 h 2095500"/>
                <a:gd name="connsiteX2" fmla="*/ 3162039 w 3511296"/>
                <a:gd name="connsiteY2" fmla="*/ 0 h 2095500"/>
                <a:gd name="connsiteX3" fmla="*/ 3511296 w 3511296"/>
                <a:gd name="connsiteY3" fmla="*/ 349257 h 2095500"/>
                <a:gd name="connsiteX4" fmla="*/ 3511296 w 3511296"/>
                <a:gd name="connsiteY4" fmla="*/ 1746243 h 2095500"/>
                <a:gd name="connsiteX5" fmla="*/ 3162039 w 3511296"/>
                <a:gd name="connsiteY5" fmla="*/ 2095500 h 2095500"/>
                <a:gd name="connsiteX6" fmla="*/ 349257 w 3511296"/>
                <a:gd name="connsiteY6" fmla="*/ 2095500 h 2095500"/>
                <a:gd name="connsiteX7" fmla="*/ 0 w 3511296"/>
                <a:gd name="connsiteY7" fmla="*/ 1746243 h 2095500"/>
                <a:gd name="connsiteX8" fmla="*/ 0 w 3511296"/>
                <a:gd name="connsiteY8" fmla="*/ 349257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1296" h="2095500">
                  <a:moveTo>
                    <a:pt x="0" y="349257"/>
                  </a:moveTo>
                  <a:cubicBezTo>
                    <a:pt x="0" y="156368"/>
                    <a:pt x="156368" y="0"/>
                    <a:pt x="349257" y="0"/>
                  </a:cubicBezTo>
                  <a:lnTo>
                    <a:pt x="3162039" y="0"/>
                  </a:lnTo>
                  <a:cubicBezTo>
                    <a:pt x="3354928" y="0"/>
                    <a:pt x="3511296" y="156368"/>
                    <a:pt x="3511296" y="349257"/>
                  </a:cubicBezTo>
                  <a:lnTo>
                    <a:pt x="3511296" y="1746243"/>
                  </a:lnTo>
                  <a:cubicBezTo>
                    <a:pt x="3511296" y="1939132"/>
                    <a:pt x="3354928" y="2095500"/>
                    <a:pt x="3162039" y="2095500"/>
                  </a:cubicBezTo>
                  <a:lnTo>
                    <a:pt x="349257" y="2095500"/>
                  </a:lnTo>
                  <a:cubicBezTo>
                    <a:pt x="156368" y="2095500"/>
                    <a:pt x="0" y="1939132"/>
                    <a:pt x="0" y="1746243"/>
                  </a:cubicBezTo>
                  <a:lnTo>
                    <a:pt x="0" y="34925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8162" tIns="224432" rIns="218162" bIns="140968" numCol="1" spcCol="1270" anchor="t" anchorCtr="0">
              <a:noAutofit/>
            </a:bodyPr>
            <a:lstStyle/>
            <a:p>
              <a:pPr algn="ctr" defTabSz="1801189">
                <a:lnSpc>
                  <a:spcPct val="90000"/>
                </a:lnSpc>
                <a:spcBef>
                  <a:spcPct val="0"/>
                </a:spcBef>
                <a:spcAft>
                  <a:spcPct val="35000"/>
                </a:spcAft>
              </a:pPr>
              <a:endParaRPr lang="pt-BR" sz="1871" kern="1200" dirty="0">
                <a:latin typeface="Aptos" panose="020B0004020202020204" pitchFamily="34" charset="0"/>
                <a:ea typeface="Source Sans Pro" panose="020B0503030403020204" pitchFamily="34" charset="0"/>
                <a:cs typeface="Calibri" panose="020F0502020204030204" pitchFamily="34" charset="0"/>
              </a:endParaRPr>
            </a:p>
          </p:txBody>
        </p:sp>
        <p:sp>
          <p:nvSpPr>
            <p:cNvPr id="19" name="Forma Livre: Forma 18">
              <a:extLst>
                <a:ext uri="{FF2B5EF4-FFF2-40B4-BE49-F238E27FC236}">
                  <a16:creationId xmlns:a16="http://schemas.microsoft.com/office/drawing/2014/main" id="{C1D2D10E-5439-FF27-1F80-E35D3866B30E}"/>
                </a:ext>
              </a:extLst>
            </p:cNvPr>
            <p:cNvSpPr/>
            <p:nvPr/>
          </p:nvSpPr>
          <p:spPr>
            <a:xfrm>
              <a:off x="4612973" y="3244055"/>
              <a:ext cx="7579027" cy="1676400"/>
            </a:xfrm>
            <a:custGeom>
              <a:avLst/>
              <a:gdLst>
                <a:gd name="connsiteX0" fmla="*/ 279406 w 1676400"/>
                <a:gd name="connsiteY0" fmla="*/ 0 h 6242304"/>
                <a:gd name="connsiteX1" fmla="*/ 1396994 w 1676400"/>
                <a:gd name="connsiteY1" fmla="*/ 0 h 6242304"/>
                <a:gd name="connsiteX2" fmla="*/ 1676400 w 1676400"/>
                <a:gd name="connsiteY2" fmla="*/ 279406 h 6242304"/>
                <a:gd name="connsiteX3" fmla="*/ 1676400 w 1676400"/>
                <a:gd name="connsiteY3" fmla="*/ 6242304 h 6242304"/>
                <a:gd name="connsiteX4" fmla="*/ 1676400 w 1676400"/>
                <a:gd name="connsiteY4" fmla="*/ 6242304 h 6242304"/>
                <a:gd name="connsiteX5" fmla="*/ 0 w 1676400"/>
                <a:gd name="connsiteY5" fmla="*/ 6242304 h 6242304"/>
                <a:gd name="connsiteX6" fmla="*/ 0 w 1676400"/>
                <a:gd name="connsiteY6" fmla="*/ 6242304 h 6242304"/>
                <a:gd name="connsiteX7" fmla="*/ 0 w 1676400"/>
                <a:gd name="connsiteY7" fmla="*/ 279406 h 6242304"/>
                <a:gd name="connsiteX8" fmla="*/ 279406 w 1676400"/>
                <a:gd name="connsiteY8" fmla="*/ 0 h 624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400" h="6242304">
                  <a:moveTo>
                    <a:pt x="1676400" y="1040408"/>
                  </a:moveTo>
                  <a:lnTo>
                    <a:pt x="1676400" y="5201896"/>
                  </a:lnTo>
                  <a:cubicBezTo>
                    <a:pt x="1676400" y="5776498"/>
                    <a:pt x="1642805" y="6242302"/>
                    <a:pt x="1601364" y="6242302"/>
                  </a:cubicBezTo>
                  <a:lnTo>
                    <a:pt x="0" y="6242302"/>
                  </a:lnTo>
                  <a:lnTo>
                    <a:pt x="0" y="6242302"/>
                  </a:lnTo>
                  <a:lnTo>
                    <a:pt x="0" y="2"/>
                  </a:lnTo>
                  <a:lnTo>
                    <a:pt x="0" y="2"/>
                  </a:lnTo>
                  <a:lnTo>
                    <a:pt x="1601364" y="2"/>
                  </a:lnTo>
                  <a:cubicBezTo>
                    <a:pt x="1642805" y="2"/>
                    <a:pt x="1676400" y="465806"/>
                    <a:pt x="1676400" y="1040408"/>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9262" tIns="224432" rIns="160278" bIns="105648" numCol="1" spcCol="1270" anchor="t" anchorCtr="0">
              <a:noAutofit/>
            </a:bodyPr>
            <a:lstStyle/>
            <a:p>
              <a:pPr marL="178140" lvl="1" indent="-178140" defTabSz="1274688">
                <a:spcBef>
                  <a:spcPct val="0"/>
                </a:spcBef>
                <a:buFont typeface="Arial"/>
                <a:buChar char="•"/>
              </a:pPr>
              <a:r>
                <a:rPr lang="pt-BR" sz="1871" kern="100" dirty="0">
                  <a:latin typeface="Aptos" panose="020B0004020202020204" pitchFamily="34" charset="0"/>
                  <a:ea typeface="Source Sans Pro" panose="020B0503030403020204" pitchFamily="34" charset="0"/>
                  <a:cs typeface="Calibri" panose="020F0502020204030204" pitchFamily="34" charset="0"/>
                </a:rPr>
                <a:t>Ampliação de ativos elegíveis para investimento</a:t>
              </a:r>
              <a:endParaRPr lang="pt-BR" sz="1871" kern="1200" dirty="0">
                <a:latin typeface="Aptos" panose="020B0004020202020204" pitchFamily="34" charset="0"/>
                <a:ea typeface="Source Sans Pro" panose="020B0503030403020204" pitchFamily="34" charset="0"/>
                <a:cs typeface="Calibri" panose="020F0502020204030204" pitchFamily="34" charset="0"/>
              </a:endParaRPr>
            </a:p>
          </p:txBody>
        </p:sp>
        <p:sp>
          <p:nvSpPr>
            <p:cNvPr id="20" name="Forma Livre: Forma 19">
              <a:extLst>
                <a:ext uri="{FF2B5EF4-FFF2-40B4-BE49-F238E27FC236}">
                  <a16:creationId xmlns:a16="http://schemas.microsoft.com/office/drawing/2014/main" id="{8E35F0EB-D045-C0B2-9CD6-E9A104C4A9E9}"/>
                </a:ext>
              </a:extLst>
            </p:cNvPr>
            <p:cNvSpPr/>
            <p:nvPr/>
          </p:nvSpPr>
          <p:spPr>
            <a:xfrm>
              <a:off x="2779083" y="3244055"/>
              <a:ext cx="2025764" cy="1676400"/>
            </a:xfrm>
            <a:custGeom>
              <a:avLst/>
              <a:gdLst>
                <a:gd name="connsiteX0" fmla="*/ 0 w 3511296"/>
                <a:gd name="connsiteY0" fmla="*/ 349257 h 2095500"/>
                <a:gd name="connsiteX1" fmla="*/ 349257 w 3511296"/>
                <a:gd name="connsiteY1" fmla="*/ 0 h 2095500"/>
                <a:gd name="connsiteX2" fmla="*/ 3162039 w 3511296"/>
                <a:gd name="connsiteY2" fmla="*/ 0 h 2095500"/>
                <a:gd name="connsiteX3" fmla="*/ 3511296 w 3511296"/>
                <a:gd name="connsiteY3" fmla="*/ 349257 h 2095500"/>
                <a:gd name="connsiteX4" fmla="*/ 3511296 w 3511296"/>
                <a:gd name="connsiteY4" fmla="*/ 1746243 h 2095500"/>
                <a:gd name="connsiteX5" fmla="*/ 3162039 w 3511296"/>
                <a:gd name="connsiteY5" fmla="*/ 2095500 h 2095500"/>
                <a:gd name="connsiteX6" fmla="*/ 349257 w 3511296"/>
                <a:gd name="connsiteY6" fmla="*/ 2095500 h 2095500"/>
                <a:gd name="connsiteX7" fmla="*/ 0 w 3511296"/>
                <a:gd name="connsiteY7" fmla="*/ 1746243 h 2095500"/>
                <a:gd name="connsiteX8" fmla="*/ 0 w 3511296"/>
                <a:gd name="connsiteY8" fmla="*/ 349257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1296" h="2095500">
                  <a:moveTo>
                    <a:pt x="0" y="349257"/>
                  </a:moveTo>
                  <a:cubicBezTo>
                    <a:pt x="0" y="156368"/>
                    <a:pt x="156368" y="0"/>
                    <a:pt x="349257" y="0"/>
                  </a:cubicBezTo>
                  <a:lnTo>
                    <a:pt x="3162039" y="0"/>
                  </a:lnTo>
                  <a:cubicBezTo>
                    <a:pt x="3354928" y="0"/>
                    <a:pt x="3511296" y="156368"/>
                    <a:pt x="3511296" y="349257"/>
                  </a:cubicBezTo>
                  <a:lnTo>
                    <a:pt x="3511296" y="1746243"/>
                  </a:lnTo>
                  <a:cubicBezTo>
                    <a:pt x="3511296" y="1939132"/>
                    <a:pt x="3354928" y="2095500"/>
                    <a:pt x="3162039" y="2095500"/>
                  </a:cubicBezTo>
                  <a:lnTo>
                    <a:pt x="349257" y="2095500"/>
                  </a:lnTo>
                  <a:cubicBezTo>
                    <a:pt x="156368" y="2095500"/>
                    <a:pt x="0" y="1939132"/>
                    <a:pt x="0" y="1746243"/>
                  </a:cubicBezTo>
                  <a:lnTo>
                    <a:pt x="0" y="34925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8162" tIns="224432" rIns="218162" bIns="140968" numCol="1" spcCol="1270" anchor="t" anchorCtr="0">
              <a:noAutofit/>
            </a:bodyPr>
            <a:lstStyle/>
            <a:p>
              <a:pPr algn="ctr" defTabSz="1801189">
                <a:lnSpc>
                  <a:spcPct val="90000"/>
                </a:lnSpc>
                <a:spcBef>
                  <a:spcPct val="0"/>
                </a:spcBef>
                <a:spcAft>
                  <a:spcPct val="35000"/>
                </a:spcAft>
              </a:pPr>
              <a:endParaRPr lang="pt-BR" sz="1871" kern="1200" dirty="0">
                <a:latin typeface="Aptos" panose="020B0004020202020204" pitchFamily="34" charset="0"/>
                <a:ea typeface="Source Sans Pro" panose="020B0503030403020204" pitchFamily="34" charset="0"/>
                <a:cs typeface="Calibri" panose="020F0502020204030204" pitchFamily="34" charset="0"/>
              </a:endParaRPr>
            </a:p>
          </p:txBody>
        </p:sp>
      </p:grpSp>
      <p:pic>
        <p:nvPicPr>
          <p:cNvPr id="21" name="Picture 36" descr="Aceitar - ícones de marketing grátis">
            <a:extLst>
              <a:ext uri="{FF2B5EF4-FFF2-40B4-BE49-F238E27FC236}">
                <a16:creationId xmlns:a16="http://schemas.microsoft.com/office/drawing/2014/main" id="{1E84706A-1FAF-E2A7-5E5E-A03F64888A9B}"/>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34648" y="1144661"/>
            <a:ext cx="583522" cy="583522"/>
          </a:xfrm>
          <a:prstGeom prst="roundRect">
            <a:avLst>
              <a:gd name="adj" fmla="val 8594"/>
            </a:avLst>
          </a:prstGeom>
          <a:solidFill>
            <a:srgbClr val="FFFFFF">
              <a:shade val="85000"/>
            </a:srgbClr>
          </a:solidFill>
          <a:ln>
            <a:noFill/>
          </a:ln>
          <a:effectLst/>
        </p:spPr>
      </p:pic>
      <p:pic>
        <p:nvPicPr>
          <p:cNvPr id="22" name="Picture 40" descr="Adequação Icon - Download Gratuito Diversos Icons | IconScout">
            <a:extLst>
              <a:ext uri="{FF2B5EF4-FFF2-40B4-BE49-F238E27FC236}">
                <a16:creationId xmlns:a16="http://schemas.microsoft.com/office/drawing/2014/main" id="{DDDF9382-F743-8B1C-9DFB-754B51D1490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34648" y="2320537"/>
            <a:ext cx="583522" cy="583522"/>
          </a:xfrm>
          <a:prstGeom prst="roundRect">
            <a:avLst>
              <a:gd name="adj" fmla="val 8594"/>
            </a:avLst>
          </a:prstGeom>
          <a:solidFill>
            <a:srgbClr val="FFFFFF">
              <a:shade val="85000"/>
            </a:srgbClr>
          </a:solidFill>
          <a:ln>
            <a:noFill/>
          </a:ln>
          <a:effectLst/>
        </p:spPr>
      </p:pic>
      <p:pic>
        <p:nvPicPr>
          <p:cNvPr id="23" name="Picture 42" descr="Portal da Transparência do Governo do Estado do Amazonas -">
            <a:extLst>
              <a:ext uri="{FF2B5EF4-FFF2-40B4-BE49-F238E27FC236}">
                <a16:creationId xmlns:a16="http://schemas.microsoft.com/office/drawing/2014/main" id="{CF09C4C1-3CD1-EED9-B1F3-557EDAE87A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637" y="3510999"/>
            <a:ext cx="583522" cy="583522"/>
          </a:xfrm>
          <a:prstGeom prst="roundRect">
            <a:avLst>
              <a:gd name="adj" fmla="val 8594"/>
            </a:avLst>
          </a:prstGeom>
          <a:solidFill>
            <a:srgbClr val="FFFFFF">
              <a:shade val="85000"/>
            </a:srgbClr>
          </a:solidFill>
          <a:ln>
            <a:noFill/>
          </a:ln>
          <a:effectLst/>
        </p:spPr>
      </p:pic>
      <p:pic>
        <p:nvPicPr>
          <p:cNvPr id="24" name="Imagem 23">
            <a:extLst>
              <a:ext uri="{FF2B5EF4-FFF2-40B4-BE49-F238E27FC236}">
                <a16:creationId xmlns:a16="http://schemas.microsoft.com/office/drawing/2014/main" id="{EB943E2A-3B09-D75F-B65D-3BF5577B5845}"/>
              </a:ext>
            </a:extLst>
          </p:cNvPr>
          <p:cNvPicPr>
            <a:picLocks noChangeAspect="1"/>
          </p:cNvPicPr>
          <p:nvPr/>
        </p:nvPicPr>
        <p:blipFill>
          <a:blip r:embed="rId8"/>
          <a:stretch>
            <a:fillRect/>
          </a:stretch>
        </p:blipFill>
        <p:spPr>
          <a:xfrm>
            <a:off x="4893682" y="1685839"/>
            <a:ext cx="588343" cy="583522"/>
          </a:xfrm>
          <a:prstGeom prst="roundRect">
            <a:avLst>
              <a:gd name="adj" fmla="val 8594"/>
            </a:avLst>
          </a:prstGeom>
          <a:solidFill>
            <a:srgbClr val="FFFFFF">
              <a:shade val="85000"/>
            </a:srgbClr>
          </a:solidFill>
          <a:ln>
            <a:noFill/>
          </a:ln>
          <a:effectLst/>
        </p:spPr>
      </p:pic>
      <p:pic>
        <p:nvPicPr>
          <p:cNvPr id="25" name="Picture 46" descr="ícone de vetor de diversificação 26331434 Vetor no Vecteezy">
            <a:extLst>
              <a:ext uri="{FF2B5EF4-FFF2-40B4-BE49-F238E27FC236}">
                <a16:creationId xmlns:a16="http://schemas.microsoft.com/office/drawing/2014/main" id="{D373C623-4728-0F5F-5A6E-06A9011CDC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3682" y="2874139"/>
            <a:ext cx="583522" cy="583522"/>
          </a:xfrm>
          <a:prstGeom prst="roundRect">
            <a:avLst>
              <a:gd name="adj" fmla="val 8594"/>
            </a:avLst>
          </a:prstGeom>
          <a:solidFill>
            <a:srgbClr val="FFFFFF">
              <a:shade val="85000"/>
            </a:srgbClr>
          </a:solidFill>
          <a:ln>
            <a:noFill/>
          </a:ln>
          <a:effectLst/>
        </p:spPr>
      </p:pic>
      <p:sp>
        <p:nvSpPr>
          <p:cNvPr id="4" name="CaixaDeTexto 3">
            <a:extLst>
              <a:ext uri="{FF2B5EF4-FFF2-40B4-BE49-F238E27FC236}">
                <a16:creationId xmlns:a16="http://schemas.microsoft.com/office/drawing/2014/main" id="{5DCC2A0F-7E49-47C6-D7F4-257379DA9776}"/>
              </a:ext>
            </a:extLst>
          </p:cNvPr>
          <p:cNvSpPr txBox="1"/>
          <p:nvPr/>
        </p:nvSpPr>
        <p:spPr>
          <a:xfrm>
            <a:off x="8870268" y="4747912"/>
            <a:ext cx="216874" cy="227113"/>
          </a:xfrm>
          <a:prstGeom prst="rect">
            <a:avLst/>
          </a:prstGeom>
          <a:noFill/>
        </p:spPr>
        <p:txBody>
          <a:bodyPr wrap="square" rtlCol="0">
            <a:spAutoFit/>
          </a:bodyPr>
          <a:lstStyle/>
          <a:p>
            <a:r>
              <a:rPr lang="pt-BR" sz="876" dirty="0">
                <a:solidFill>
                  <a:schemeClr val="bg1"/>
                </a:solidFill>
              </a:rPr>
              <a:t>8</a:t>
            </a:r>
          </a:p>
        </p:txBody>
      </p:sp>
      <p:cxnSp>
        <p:nvCxnSpPr>
          <p:cNvPr id="2" name="Conector reto 1">
            <a:extLst>
              <a:ext uri="{FF2B5EF4-FFF2-40B4-BE49-F238E27FC236}">
                <a16:creationId xmlns:a16="http://schemas.microsoft.com/office/drawing/2014/main" id="{969DF6CE-C829-264F-5AD6-197DCA004BDD}"/>
              </a:ext>
            </a:extLst>
          </p:cNvPr>
          <p:cNvCxnSpPr/>
          <p:nvPr/>
        </p:nvCxnSpPr>
        <p:spPr>
          <a:xfrm>
            <a:off x="2253931" y="796464"/>
            <a:ext cx="431864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aixaDeTexto 5">
            <a:extLst>
              <a:ext uri="{FF2B5EF4-FFF2-40B4-BE49-F238E27FC236}">
                <a16:creationId xmlns:a16="http://schemas.microsoft.com/office/drawing/2014/main" id="{4B4455A1-2B3D-7503-06F8-9F6CF1888765}"/>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tx1"/>
                </a:solidFill>
                <a:latin typeface="Aptos" panose="020B0004020202020204" pitchFamily="34" charset="0"/>
              </a:rPr>
              <a:t>26</a:t>
            </a:r>
          </a:p>
        </p:txBody>
      </p:sp>
      <p:pic>
        <p:nvPicPr>
          <p:cNvPr id="8" name="Imagem 7" descr="Logotipo&#10;&#10;Descrição gerada automaticamente">
            <a:extLst>
              <a:ext uri="{FF2B5EF4-FFF2-40B4-BE49-F238E27FC236}">
                <a16:creationId xmlns:a16="http://schemas.microsoft.com/office/drawing/2014/main" id="{3C668E06-FFED-103F-78CC-A766286B51B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5421" y="4444618"/>
            <a:ext cx="644083" cy="698882"/>
          </a:xfrm>
          <a:prstGeom prst="rect">
            <a:avLst/>
          </a:prstGeom>
        </p:spPr>
      </p:pic>
      <p:pic>
        <p:nvPicPr>
          <p:cNvPr id="10" name="Imagem 9" descr="Texto&#10;&#10;O conteúdo gerado por IA pode estar incorreto.">
            <a:extLst>
              <a:ext uri="{FF2B5EF4-FFF2-40B4-BE49-F238E27FC236}">
                <a16:creationId xmlns:a16="http://schemas.microsoft.com/office/drawing/2014/main" id="{0A6C6624-C478-C222-91B9-C7509748495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037089" y="4360401"/>
            <a:ext cx="1713185" cy="750310"/>
          </a:xfrm>
          <a:prstGeom prst="rect">
            <a:avLst/>
          </a:prstGeom>
          <a:noFill/>
          <a:ln>
            <a:noFill/>
          </a:ln>
        </p:spPr>
      </p:pic>
    </p:spTree>
    <p:extLst>
      <p:ext uri="{BB962C8B-B14F-4D97-AF65-F5344CB8AC3E}">
        <p14:creationId xmlns:p14="http://schemas.microsoft.com/office/powerpoint/2010/main" val="2517594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C9F9C171-A697-2647-884A-91A5593B6E89}"/>
            </a:ext>
          </a:extLst>
        </p:cNvPr>
        <p:cNvGrpSpPr/>
        <p:nvPr/>
      </p:nvGrpSpPr>
      <p:grpSpPr>
        <a:xfrm>
          <a:off x="0" y="0"/>
          <a:ext cx="0" cy="0"/>
          <a:chOff x="0" y="0"/>
          <a:chExt cx="0" cy="0"/>
        </a:xfrm>
      </p:grpSpPr>
      <p:graphicFrame>
        <p:nvGraphicFramePr>
          <p:cNvPr id="13" name="Tabela 12">
            <a:extLst>
              <a:ext uri="{FF2B5EF4-FFF2-40B4-BE49-F238E27FC236}">
                <a16:creationId xmlns:a16="http://schemas.microsoft.com/office/drawing/2014/main" id="{9C475E8B-CFE9-C608-1248-9EAFCCC9D1E5}"/>
              </a:ext>
            </a:extLst>
          </p:cNvPr>
          <p:cNvGraphicFramePr>
            <a:graphicFrameLocks noGrp="1"/>
          </p:cNvGraphicFramePr>
          <p:nvPr>
            <p:extLst>
              <p:ext uri="{D42A27DB-BD31-4B8C-83A1-F6EECF244321}">
                <p14:modId xmlns:p14="http://schemas.microsoft.com/office/powerpoint/2010/main" val="2489390005"/>
              </p:ext>
            </p:extLst>
          </p:nvPr>
        </p:nvGraphicFramePr>
        <p:xfrm>
          <a:off x="199873" y="605244"/>
          <a:ext cx="8670396" cy="4075516"/>
        </p:xfrm>
        <a:graphic>
          <a:graphicData uri="http://schemas.openxmlformats.org/drawingml/2006/table">
            <a:tbl>
              <a:tblPr firstRow="1" bandRow="1">
                <a:tableStyleId>{5940675A-B579-460E-94D1-54222C63F5DA}</a:tableStyleId>
              </a:tblPr>
              <a:tblGrid>
                <a:gridCol w="2167599">
                  <a:extLst>
                    <a:ext uri="{9D8B030D-6E8A-4147-A177-3AD203B41FA5}">
                      <a16:colId xmlns:a16="http://schemas.microsoft.com/office/drawing/2014/main" val="878896228"/>
                    </a:ext>
                  </a:extLst>
                </a:gridCol>
                <a:gridCol w="2167599">
                  <a:extLst>
                    <a:ext uri="{9D8B030D-6E8A-4147-A177-3AD203B41FA5}">
                      <a16:colId xmlns:a16="http://schemas.microsoft.com/office/drawing/2014/main" val="1865003085"/>
                    </a:ext>
                  </a:extLst>
                </a:gridCol>
                <a:gridCol w="2167599">
                  <a:extLst>
                    <a:ext uri="{9D8B030D-6E8A-4147-A177-3AD203B41FA5}">
                      <a16:colId xmlns:a16="http://schemas.microsoft.com/office/drawing/2014/main" val="3843048793"/>
                    </a:ext>
                  </a:extLst>
                </a:gridCol>
                <a:gridCol w="2167599">
                  <a:extLst>
                    <a:ext uri="{9D8B030D-6E8A-4147-A177-3AD203B41FA5}">
                      <a16:colId xmlns:a16="http://schemas.microsoft.com/office/drawing/2014/main" val="3980410816"/>
                    </a:ext>
                  </a:extLst>
                </a:gridCol>
              </a:tblGrid>
              <a:tr h="1325269">
                <a:tc>
                  <a:txBody>
                    <a:bodyPr/>
                    <a:lstStyle/>
                    <a:p>
                      <a:pPr marL="0" algn="ctr">
                        <a:lnSpc>
                          <a:spcPct val="100000"/>
                        </a:lnSpc>
                        <a:spcBef>
                          <a:spcPts val="600"/>
                        </a:spcBef>
                        <a:spcAft>
                          <a:spcPts val="0"/>
                        </a:spcAft>
                      </a:pPr>
                      <a:endParaRPr lang="pt-BR" sz="1100" noProof="0" dirty="0">
                        <a:latin typeface="Aptos" panose="020B0004020202020204" pitchFamily="34" charset="0"/>
                        <a:ea typeface="Source Sans Pro" panose="020B0503030403020204" pitchFamily="34" charset="0"/>
                      </a:endParaRPr>
                    </a:p>
                    <a:p>
                      <a:pPr marL="0" algn="ctr">
                        <a:lnSpc>
                          <a:spcPct val="100000"/>
                        </a:lnSpc>
                        <a:spcBef>
                          <a:spcPts val="600"/>
                        </a:spcBef>
                        <a:spcAft>
                          <a:spcPts val="0"/>
                        </a:spcAft>
                      </a:pPr>
                      <a:endParaRPr lang="pt-BR" sz="1100" noProof="0" dirty="0">
                        <a:latin typeface="Aptos" panose="020B0004020202020204" pitchFamily="34" charset="0"/>
                        <a:ea typeface="Source Sans Pro" panose="020B0503030403020204" pitchFamily="34" charset="0"/>
                      </a:endParaRPr>
                    </a:p>
                    <a:p>
                      <a:pPr marL="0" algn="ctr">
                        <a:lnSpc>
                          <a:spcPct val="100000"/>
                        </a:lnSpc>
                        <a:spcBef>
                          <a:spcPts val="600"/>
                        </a:spcBef>
                        <a:spcAft>
                          <a:spcPts val="0"/>
                        </a:spcAft>
                      </a:pPr>
                      <a:endParaRPr lang="pt-BR" sz="1100" noProof="0" dirty="0">
                        <a:latin typeface="Aptos" panose="020B0004020202020204" pitchFamily="34" charset="0"/>
                        <a:ea typeface="Source Sans Pro" panose="020B0503030403020204" pitchFamily="34" charset="0"/>
                      </a:endParaRPr>
                    </a:p>
                    <a:p>
                      <a:pPr marL="0" algn="ctr">
                        <a:lnSpc>
                          <a:spcPct val="100000"/>
                        </a:lnSpc>
                        <a:spcBef>
                          <a:spcPts val="600"/>
                        </a:spcBef>
                        <a:spcAft>
                          <a:spcPts val="0"/>
                        </a:spcAft>
                      </a:pPr>
                      <a:r>
                        <a:rPr lang="pt-BR" sz="1100" u="sng" noProof="0" dirty="0">
                          <a:latin typeface="Aptos" panose="020B0004020202020204" pitchFamily="34" charset="0"/>
                          <a:ea typeface="Source Sans Pro" panose="020B0503030403020204" pitchFamily="34" charset="0"/>
                        </a:rPr>
                        <a:t>Sustentáveis</a:t>
                      </a:r>
                      <a:endParaRPr lang="pt-BR" sz="1100" u="sng" dirty="0">
                        <a:latin typeface="Aptos" panose="020B0004020202020204" pitchFamily="34" charset="0"/>
                        <a:ea typeface="Source Sans Pro" panose="020B0503030403020204" pitchFamily="34" charset="0"/>
                      </a:endParaRPr>
                    </a:p>
                  </a:txBody>
                  <a:tcPr marL="57206" marR="57206" marT="28603" marB="286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a:lnSpc>
                          <a:spcPct val="100000"/>
                        </a:lnSpc>
                        <a:spcBef>
                          <a:spcPts val="600"/>
                        </a:spcBef>
                        <a:spcAft>
                          <a:spcPts val="0"/>
                        </a:spcAft>
                      </a:pPr>
                      <a:endParaRPr lang="pt-BR" sz="1100" noProof="0" dirty="0">
                        <a:solidFill>
                          <a:srgbClr val="1B1B27"/>
                        </a:solidFill>
                        <a:latin typeface="Aptos" panose="020B0004020202020204" pitchFamily="34" charset="0"/>
                        <a:ea typeface="Source Sans Pro" panose="020B0503030403020204" pitchFamily="34" charset="0"/>
                        <a:cs typeface="Alexandria" pitchFamily="34" charset="-120"/>
                      </a:endParaRPr>
                    </a:p>
                    <a:p>
                      <a:pPr marL="0" algn="ctr">
                        <a:lnSpc>
                          <a:spcPct val="100000"/>
                        </a:lnSpc>
                        <a:spcBef>
                          <a:spcPts val="600"/>
                        </a:spcBef>
                        <a:spcAft>
                          <a:spcPts val="0"/>
                        </a:spcAft>
                      </a:pPr>
                      <a:endParaRPr lang="pt-BR" sz="1100" noProof="0" dirty="0">
                        <a:solidFill>
                          <a:srgbClr val="1B1B27"/>
                        </a:solidFill>
                        <a:latin typeface="Aptos" panose="020B0004020202020204" pitchFamily="34" charset="0"/>
                        <a:ea typeface="Source Sans Pro" panose="020B0503030403020204" pitchFamily="34" charset="0"/>
                        <a:cs typeface="Alexandria" pitchFamily="34" charset="-120"/>
                      </a:endParaRPr>
                    </a:p>
                    <a:p>
                      <a:pPr marL="0" algn="ctr">
                        <a:lnSpc>
                          <a:spcPct val="100000"/>
                        </a:lnSpc>
                        <a:spcBef>
                          <a:spcPts val="600"/>
                        </a:spcBef>
                        <a:spcAft>
                          <a:spcPts val="0"/>
                        </a:spcAft>
                      </a:pPr>
                      <a:endParaRPr lang="pt-BR" sz="1100" noProof="0" dirty="0">
                        <a:solidFill>
                          <a:srgbClr val="1B1B27"/>
                        </a:solidFill>
                        <a:latin typeface="Aptos" panose="020B0004020202020204" pitchFamily="34" charset="0"/>
                        <a:ea typeface="Source Sans Pro" panose="020B0503030403020204" pitchFamily="34" charset="0"/>
                        <a:cs typeface="Alexandria" pitchFamily="34" charset="-120"/>
                      </a:endParaRPr>
                    </a:p>
                    <a:p>
                      <a:pPr marL="0" algn="ctr">
                        <a:lnSpc>
                          <a:spcPct val="100000"/>
                        </a:lnSpc>
                        <a:spcBef>
                          <a:spcPts val="600"/>
                        </a:spcBef>
                        <a:spcAft>
                          <a:spcPts val="0"/>
                        </a:spcAft>
                      </a:pPr>
                      <a:r>
                        <a:rPr lang="pt-BR" sz="1100" u="sng" noProof="0" dirty="0">
                          <a:solidFill>
                            <a:srgbClr val="1B1B27"/>
                          </a:solidFill>
                          <a:latin typeface="Aptos" panose="020B0004020202020204" pitchFamily="34" charset="0"/>
                          <a:ea typeface="Source Sans Pro" panose="020B0503030403020204" pitchFamily="34" charset="0"/>
                          <a:cs typeface="Alexandria" pitchFamily="34" charset="-120"/>
                        </a:rPr>
                        <a:t>Investimento no Exterior</a:t>
                      </a:r>
                      <a:endParaRPr lang="pt-BR" sz="1100" u="sng" dirty="0">
                        <a:latin typeface="Aptos" panose="020B0004020202020204" pitchFamily="34" charset="0"/>
                        <a:ea typeface="Source Sans Pro" panose="020B0503030403020204" pitchFamily="34" charset="0"/>
                      </a:endParaRPr>
                    </a:p>
                  </a:txBody>
                  <a:tcPr marL="57206" marR="57206" marT="28603" marB="286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a:lnSpc>
                          <a:spcPct val="100000"/>
                        </a:lnSpc>
                        <a:spcBef>
                          <a:spcPts val="600"/>
                        </a:spcBef>
                        <a:spcAft>
                          <a:spcPts val="0"/>
                        </a:spcAft>
                      </a:pPr>
                      <a:endParaRPr lang="pt-BR" sz="1100" noProof="0" dirty="0">
                        <a:solidFill>
                          <a:srgbClr val="1B1B27"/>
                        </a:solidFill>
                        <a:latin typeface="Aptos" panose="020B0004020202020204" pitchFamily="34" charset="0"/>
                        <a:ea typeface="Source Sans Pro" panose="020B0503030403020204" pitchFamily="34" charset="0"/>
                        <a:cs typeface="Alexandria" pitchFamily="34" charset="-120"/>
                      </a:endParaRPr>
                    </a:p>
                    <a:p>
                      <a:pPr marL="0" algn="ctr">
                        <a:lnSpc>
                          <a:spcPct val="100000"/>
                        </a:lnSpc>
                        <a:spcBef>
                          <a:spcPts val="600"/>
                        </a:spcBef>
                        <a:spcAft>
                          <a:spcPts val="0"/>
                        </a:spcAft>
                      </a:pPr>
                      <a:endParaRPr lang="pt-BR" sz="1100" noProof="0" dirty="0">
                        <a:solidFill>
                          <a:srgbClr val="1B1B27"/>
                        </a:solidFill>
                        <a:latin typeface="Aptos" panose="020B0004020202020204" pitchFamily="34" charset="0"/>
                        <a:ea typeface="Source Sans Pro" panose="020B0503030403020204" pitchFamily="34" charset="0"/>
                        <a:cs typeface="Alexandria" pitchFamily="34" charset="-120"/>
                      </a:endParaRPr>
                    </a:p>
                    <a:p>
                      <a:pPr marL="0" marR="0" lvl="0" indent="0" algn="ctr" defTabSz="914400" rtl="0" eaLnBrk="1" fontAlgn="auto" latinLnBrk="0" hangingPunct="1">
                        <a:lnSpc>
                          <a:spcPct val="100000"/>
                        </a:lnSpc>
                        <a:spcBef>
                          <a:spcPts val="600"/>
                        </a:spcBef>
                        <a:spcAft>
                          <a:spcPts val="0"/>
                        </a:spcAft>
                        <a:buClr>
                          <a:srgbClr val="000000"/>
                        </a:buClr>
                        <a:buSzTx/>
                        <a:buFont typeface="Arial"/>
                        <a:buNone/>
                        <a:tabLst/>
                        <a:defRPr/>
                      </a:pPr>
                      <a:endParaRPr lang="pt-BR" sz="1100" b="0" i="0" u="none" strike="noStrike" cap="none" noProof="0" dirty="0">
                        <a:solidFill>
                          <a:srgbClr val="1B1B27"/>
                        </a:solidFill>
                        <a:latin typeface="Aptos" panose="020B0004020202020204" pitchFamily="34" charset="0"/>
                        <a:ea typeface="Source Sans Pro" panose="020B0503030403020204" pitchFamily="34" charset="0"/>
                        <a:sym typeface="Arial"/>
                      </a:endParaRPr>
                    </a:p>
                    <a:p>
                      <a:pPr marL="0" marR="0" lvl="0" indent="0" algn="ctr" defTabSz="914400" rtl="0" eaLnBrk="1" fontAlgn="auto" latinLnBrk="0" hangingPunct="1">
                        <a:lnSpc>
                          <a:spcPct val="100000"/>
                        </a:lnSpc>
                        <a:spcBef>
                          <a:spcPts val="600"/>
                        </a:spcBef>
                        <a:spcAft>
                          <a:spcPts val="0"/>
                        </a:spcAft>
                        <a:buClr>
                          <a:srgbClr val="000000"/>
                        </a:buClr>
                        <a:buSzTx/>
                        <a:buFont typeface="Arial"/>
                        <a:buNone/>
                        <a:tabLst/>
                        <a:defRPr/>
                      </a:pPr>
                      <a:endParaRPr lang="pt-BR" sz="1100" b="0" i="0" u="none" strike="noStrike" cap="none" noProof="0" dirty="0">
                        <a:solidFill>
                          <a:srgbClr val="1B1B27"/>
                        </a:solidFill>
                        <a:latin typeface="Aptos" panose="020B0004020202020204" pitchFamily="34" charset="0"/>
                        <a:ea typeface="Source Sans Pro" panose="020B0503030403020204" pitchFamily="34" charset="0"/>
                        <a:sym typeface="Arial"/>
                      </a:endParaRPr>
                    </a:p>
                    <a:p>
                      <a:pPr marL="0" marR="0" lvl="0" indent="0" algn="ctr" defTabSz="914400" rtl="0" eaLnBrk="1" fontAlgn="auto" latinLnBrk="0" hangingPunct="1">
                        <a:lnSpc>
                          <a:spcPct val="100000"/>
                        </a:lnSpc>
                        <a:spcBef>
                          <a:spcPts val="600"/>
                        </a:spcBef>
                        <a:spcAft>
                          <a:spcPts val="0"/>
                        </a:spcAft>
                        <a:buClr>
                          <a:srgbClr val="000000"/>
                        </a:buClr>
                        <a:buSzTx/>
                        <a:buFont typeface="Arial"/>
                        <a:buNone/>
                        <a:tabLst/>
                        <a:defRPr/>
                      </a:pPr>
                      <a:r>
                        <a:rPr lang="pt-BR" sz="1100" b="0" i="0" u="sng" strike="noStrike" cap="none" noProof="0" dirty="0">
                          <a:solidFill>
                            <a:srgbClr val="1B1B27"/>
                          </a:solidFill>
                          <a:latin typeface="Aptos" panose="020B0004020202020204" pitchFamily="34" charset="0"/>
                          <a:ea typeface="Source Sans Pro" panose="020B0503030403020204" pitchFamily="34" charset="0"/>
                          <a:sym typeface="Arial"/>
                        </a:rPr>
                        <a:t>Criptoativos (ativos virtuais)</a:t>
                      </a:r>
                      <a:endParaRPr lang="pt-BR" sz="1100" b="0" i="0" u="sng" strike="noStrike" cap="none" dirty="0">
                        <a:solidFill>
                          <a:srgbClr val="1B1B27"/>
                        </a:solidFill>
                        <a:latin typeface="Aptos" panose="020B0004020202020204" pitchFamily="34" charset="0"/>
                        <a:ea typeface="Source Sans Pro" panose="020B0503030403020204" pitchFamily="34" charset="0"/>
                        <a:sym typeface="Arial"/>
                      </a:endParaRPr>
                    </a:p>
                  </a:txBody>
                  <a:tcPr marL="57206" marR="57206" marT="28603" marB="286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600"/>
                        </a:spcBef>
                        <a:spcAft>
                          <a:spcPts val="0"/>
                        </a:spcAft>
                        <a:buClr>
                          <a:srgbClr val="000000"/>
                        </a:buClr>
                        <a:buSzTx/>
                        <a:buFont typeface="Arial"/>
                        <a:buNone/>
                        <a:tabLst/>
                        <a:defRPr/>
                      </a:pPr>
                      <a:endParaRPr lang="pt-BR" sz="1100" noProof="0" dirty="0">
                        <a:latin typeface="Aptos" panose="020B0004020202020204" pitchFamily="34" charset="0"/>
                        <a:ea typeface="Source Sans Pro" panose="020B0503030403020204" pitchFamily="34" charset="0"/>
                      </a:endParaRPr>
                    </a:p>
                    <a:p>
                      <a:pPr marL="0" marR="0" lvl="0" indent="0" algn="ctr" defTabSz="914400" rtl="0" eaLnBrk="1" fontAlgn="auto" latinLnBrk="0" hangingPunct="1">
                        <a:lnSpc>
                          <a:spcPct val="100000"/>
                        </a:lnSpc>
                        <a:spcBef>
                          <a:spcPts val="600"/>
                        </a:spcBef>
                        <a:spcAft>
                          <a:spcPts val="0"/>
                        </a:spcAft>
                        <a:buClr>
                          <a:srgbClr val="000000"/>
                        </a:buClr>
                        <a:buSzTx/>
                        <a:buFont typeface="Arial"/>
                        <a:buNone/>
                        <a:tabLst/>
                        <a:defRPr/>
                      </a:pPr>
                      <a:endParaRPr lang="pt-BR" sz="1100" noProof="0" dirty="0">
                        <a:latin typeface="Aptos" panose="020B0004020202020204" pitchFamily="34" charset="0"/>
                        <a:ea typeface="Source Sans Pro" panose="020B0503030403020204" pitchFamily="34" charset="0"/>
                      </a:endParaRPr>
                    </a:p>
                    <a:p>
                      <a:pPr marL="0" marR="0" lvl="0" indent="0" algn="ctr" defTabSz="914400" rtl="0" eaLnBrk="1" fontAlgn="auto" latinLnBrk="0" hangingPunct="1">
                        <a:lnSpc>
                          <a:spcPct val="100000"/>
                        </a:lnSpc>
                        <a:spcBef>
                          <a:spcPts val="600"/>
                        </a:spcBef>
                        <a:spcAft>
                          <a:spcPts val="0"/>
                        </a:spcAft>
                        <a:buClr>
                          <a:srgbClr val="000000"/>
                        </a:buClr>
                        <a:buSzTx/>
                        <a:buFont typeface="Arial"/>
                        <a:buNone/>
                        <a:tabLst/>
                        <a:defRPr/>
                      </a:pPr>
                      <a:endParaRPr lang="pt-BR" sz="1100" noProof="0" dirty="0">
                        <a:latin typeface="Aptos" panose="020B0004020202020204" pitchFamily="34" charset="0"/>
                        <a:ea typeface="Source Sans Pro" panose="020B0503030403020204" pitchFamily="34" charset="0"/>
                      </a:endParaRPr>
                    </a:p>
                    <a:p>
                      <a:pPr marL="0" marR="0" lvl="0" indent="0" algn="ctr" defTabSz="914400" rtl="0" eaLnBrk="1" fontAlgn="auto" latinLnBrk="0" hangingPunct="1">
                        <a:lnSpc>
                          <a:spcPct val="100000"/>
                        </a:lnSpc>
                        <a:spcBef>
                          <a:spcPts val="600"/>
                        </a:spcBef>
                        <a:spcAft>
                          <a:spcPts val="0"/>
                        </a:spcAft>
                        <a:buClr>
                          <a:srgbClr val="000000"/>
                        </a:buClr>
                        <a:buSzTx/>
                        <a:buFont typeface="Arial"/>
                        <a:buNone/>
                        <a:tabLst/>
                        <a:defRPr/>
                      </a:pPr>
                      <a:endParaRPr lang="pt-BR" sz="1100" noProof="0" dirty="0">
                        <a:latin typeface="Aptos" panose="020B0004020202020204" pitchFamily="34" charset="0"/>
                        <a:ea typeface="Source Sans Pro" panose="020B0503030403020204" pitchFamily="34" charset="0"/>
                      </a:endParaRPr>
                    </a:p>
                    <a:p>
                      <a:pPr marL="0" marR="0" lvl="0" indent="0" algn="ctr" defTabSz="914400" rtl="0" eaLnBrk="1" fontAlgn="auto" latinLnBrk="0" hangingPunct="1">
                        <a:lnSpc>
                          <a:spcPct val="100000"/>
                        </a:lnSpc>
                        <a:spcBef>
                          <a:spcPts val="600"/>
                        </a:spcBef>
                        <a:spcAft>
                          <a:spcPts val="0"/>
                        </a:spcAft>
                        <a:buClr>
                          <a:srgbClr val="000000"/>
                        </a:buClr>
                        <a:buSzTx/>
                        <a:buFont typeface="Arial"/>
                        <a:buNone/>
                        <a:tabLst/>
                        <a:defRPr/>
                      </a:pPr>
                      <a:r>
                        <a:rPr lang="pt-BR" sz="1100" u="sng" noProof="0" dirty="0">
                          <a:latin typeface="Aptos" panose="020B0004020202020204" pitchFamily="34" charset="0"/>
                          <a:ea typeface="Source Sans Pro" panose="020B0503030403020204" pitchFamily="34" charset="0"/>
                        </a:rPr>
                        <a:t>Debêntures de Infraestrutura</a:t>
                      </a:r>
                    </a:p>
                    <a:p>
                      <a:pPr marL="0" marR="0" algn="ctr" rtl="0">
                        <a:lnSpc>
                          <a:spcPct val="100000"/>
                        </a:lnSpc>
                        <a:spcBef>
                          <a:spcPts val="600"/>
                        </a:spcBef>
                        <a:spcAft>
                          <a:spcPts val="0"/>
                        </a:spcAft>
                        <a:buClr>
                          <a:srgbClr val="000000"/>
                        </a:buClr>
                        <a:buFont typeface="Arial"/>
                      </a:pPr>
                      <a:endParaRPr lang="pt-BR" sz="1100" b="0" i="0" u="none" strike="noStrike" cap="none" dirty="0">
                        <a:solidFill>
                          <a:srgbClr val="1B1B27"/>
                        </a:solidFill>
                        <a:latin typeface="Aptos" panose="020B0004020202020204" pitchFamily="34" charset="0"/>
                        <a:ea typeface="Source Sans Pro" panose="020B0503030403020204" pitchFamily="34" charset="0"/>
                        <a:sym typeface="Arial"/>
                      </a:endParaRPr>
                    </a:p>
                  </a:txBody>
                  <a:tcPr marL="57206" marR="57206" marT="28603" marB="286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7948193"/>
                  </a:ext>
                </a:extLst>
              </a:tr>
              <a:tr h="2631470">
                <a:tc>
                  <a:txBody>
                    <a:bodyPr/>
                    <a:lstStyle/>
                    <a:p>
                      <a:pPr marL="0" marR="0" lvl="2" indent="-3429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pt-BR" sz="1100" noProof="0" dirty="0">
                          <a:solidFill>
                            <a:srgbClr val="404155"/>
                          </a:solidFill>
                          <a:latin typeface="Aptos" panose="020B0004020202020204" pitchFamily="34" charset="0"/>
                          <a:ea typeface="Source Sans Pro" panose="020B0503030403020204" pitchFamily="34" charset="0"/>
                          <a:cs typeface="Calibri" panose="020F0502020204030204" pitchFamily="34" charset="0"/>
                        </a:rPr>
                        <a:t>Créditos de Descarbonização (CBIO) e de Carbono.</a:t>
                      </a:r>
                    </a:p>
                    <a:p>
                      <a:pPr marL="0" marR="0" lvl="2"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pt-BR" sz="1100" noProof="0" dirty="0">
                        <a:solidFill>
                          <a:srgbClr val="404155"/>
                        </a:solidFill>
                        <a:latin typeface="Aptos" panose="020B0004020202020204" pitchFamily="34" charset="0"/>
                        <a:ea typeface="Source Sans Pro" panose="020B0503030403020204" pitchFamily="34" charset="0"/>
                        <a:cs typeface="Calibri" panose="020F0502020204030204" pitchFamily="34" charset="0"/>
                      </a:endParaRPr>
                    </a:p>
                    <a:p>
                      <a:pPr marL="0" marR="0" lvl="2" indent="-3429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pt-BR" sz="1100" noProof="0" dirty="0">
                          <a:solidFill>
                            <a:srgbClr val="404155"/>
                          </a:solidFill>
                          <a:latin typeface="Aptos" panose="020B0004020202020204" pitchFamily="34" charset="0"/>
                          <a:ea typeface="Source Sans Pro" panose="020B0503030403020204" pitchFamily="34" charset="0"/>
                          <a:cs typeface="Calibri" panose="020F0502020204030204" pitchFamily="34" charset="0"/>
                        </a:rPr>
                        <a:t>Fundos de Investimento nas Cadeias Produtivas Agroindustriais (FIAGRO). </a:t>
                      </a:r>
                    </a:p>
                    <a:p>
                      <a:pPr marL="0" marR="0" lvl="2" indent="-3429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pt-BR" sz="1100" noProof="0" dirty="0">
                        <a:solidFill>
                          <a:srgbClr val="404155"/>
                        </a:solidFill>
                        <a:latin typeface="Aptos" panose="020B0004020202020204" pitchFamily="34" charset="0"/>
                        <a:ea typeface="Source Sans Pro" panose="020B0503030403020204" pitchFamily="34" charset="0"/>
                        <a:cs typeface="Calibri" panose="020F0502020204030204" pitchFamily="34" charset="0"/>
                      </a:endParaRPr>
                    </a:p>
                    <a:p>
                      <a:pPr marL="0" marR="0" lvl="2" indent="-3429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pt-BR" sz="1100" noProof="0" dirty="0">
                          <a:solidFill>
                            <a:srgbClr val="404155"/>
                          </a:solidFill>
                          <a:latin typeface="Aptos" panose="020B0004020202020204" pitchFamily="34" charset="0"/>
                          <a:ea typeface="Source Sans Pro" panose="020B0503030403020204" pitchFamily="34" charset="0"/>
                          <a:cs typeface="Calibri" panose="020F0502020204030204" pitchFamily="34" charset="0"/>
                        </a:rPr>
                        <a:t>Classificados no Segmento Estruturado.</a:t>
                      </a:r>
                    </a:p>
                    <a:p>
                      <a:pPr marL="0" algn="just">
                        <a:lnSpc>
                          <a:spcPct val="100000"/>
                        </a:lnSpc>
                        <a:spcAft>
                          <a:spcPts val="0"/>
                        </a:spcAft>
                      </a:pPr>
                      <a:endParaRPr lang="pt-BR" sz="1100" u="sng" dirty="0">
                        <a:solidFill>
                          <a:srgbClr val="404155"/>
                        </a:solidFill>
                        <a:latin typeface="Aptos" panose="020B0004020202020204" pitchFamily="34" charset="0"/>
                        <a:ea typeface="Source Sans Pro" panose="020B0503030403020204" pitchFamily="34" charset="0"/>
                        <a:cs typeface="Calibri" panose="020F0502020204030204" pitchFamily="34" charset="0"/>
                      </a:endParaRPr>
                    </a:p>
                    <a:p>
                      <a:pPr marL="0" algn="just">
                        <a:lnSpc>
                          <a:spcPct val="100000"/>
                        </a:lnSpc>
                        <a:spcAft>
                          <a:spcPts val="0"/>
                        </a:spcAft>
                      </a:pPr>
                      <a:r>
                        <a:rPr lang="pt-BR" sz="1100" u="sng" dirty="0">
                          <a:solidFill>
                            <a:srgbClr val="404155"/>
                          </a:solidFill>
                          <a:latin typeface="Aptos" panose="020B0004020202020204" pitchFamily="34" charset="0"/>
                          <a:ea typeface="Source Sans Pro" panose="020B0503030403020204" pitchFamily="34" charset="0"/>
                          <a:cs typeface="Calibri" panose="020F0502020204030204" pitchFamily="34" charset="0"/>
                        </a:rPr>
                        <a:t>Limites:</a:t>
                      </a:r>
                    </a:p>
                    <a:p>
                      <a:pPr marL="0" algn="just">
                        <a:lnSpc>
                          <a:spcPct val="100000"/>
                        </a:lnSpc>
                        <a:spcAft>
                          <a:spcPts val="0"/>
                        </a:spcAft>
                      </a:pPr>
                      <a:r>
                        <a:rPr lang="pt-BR" sz="1100" dirty="0">
                          <a:solidFill>
                            <a:srgbClr val="404155"/>
                          </a:solidFill>
                          <a:latin typeface="Aptos" panose="020B0004020202020204" pitchFamily="34" charset="0"/>
                          <a:ea typeface="Source Sans Pro" panose="020B0503030403020204" pitchFamily="34" charset="0"/>
                          <a:cs typeface="Calibri" panose="020F0502020204030204" pitchFamily="34" charset="0"/>
                        </a:rPr>
                        <a:t>FIAGRO: até 10% compartilhado com FIP; CBIO e Carbono: até 3%</a:t>
                      </a:r>
                      <a:endParaRPr lang="pt-BR" sz="1100" dirty="0">
                        <a:latin typeface="Aptos" panose="020B0004020202020204" pitchFamily="34" charset="0"/>
                        <a:ea typeface="Source Sans Pro" panose="020B0503030403020204" pitchFamily="34" charset="0"/>
                      </a:endParaRPr>
                    </a:p>
                  </a:txBody>
                  <a:tcPr marL="112610" marR="112610" marT="28603" marB="286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just">
                        <a:lnSpc>
                          <a:spcPct val="100000"/>
                        </a:lnSpc>
                        <a:spcAft>
                          <a:spcPts val="0"/>
                        </a:spcAft>
                        <a:buFont typeface="Arial" panose="020B0604020202020204" pitchFamily="34" charset="0"/>
                        <a:buChar char="•"/>
                      </a:pPr>
                      <a:r>
                        <a:rPr lang="pt-BR" sz="1100" noProof="0" dirty="0">
                          <a:solidFill>
                            <a:srgbClr val="404155"/>
                          </a:solidFill>
                          <a:latin typeface="Aptos" panose="020B0004020202020204" pitchFamily="34" charset="0"/>
                          <a:ea typeface="Source Sans Pro" panose="020B0503030403020204" pitchFamily="34" charset="0"/>
                          <a:cs typeface="Calibri" panose="020F0502020204030204" pitchFamily="34" charset="0"/>
                        </a:rPr>
                        <a:t>Permite investimentos no exterior por meio de fundos, inclusive, os de varejo.</a:t>
                      </a:r>
                    </a:p>
                    <a:p>
                      <a:pPr marL="0" indent="0" algn="just">
                        <a:lnSpc>
                          <a:spcPct val="100000"/>
                        </a:lnSpc>
                        <a:spcAft>
                          <a:spcPts val="0"/>
                        </a:spcAft>
                        <a:buFont typeface="Arial" panose="020B0604020202020204" pitchFamily="34" charset="0"/>
                        <a:buNone/>
                      </a:pPr>
                      <a:endParaRPr lang="pt-BR" sz="1100" noProof="0" dirty="0">
                        <a:solidFill>
                          <a:srgbClr val="404155"/>
                        </a:solidFill>
                        <a:latin typeface="Aptos" panose="020B0004020202020204" pitchFamily="34" charset="0"/>
                        <a:ea typeface="Source Sans Pro" panose="020B0503030403020204" pitchFamily="34" charset="0"/>
                        <a:cs typeface="Calibri" panose="020F0502020204030204" pitchFamily="34" charset="0"/>
                      </a:endParaRPr>
                    </a:p>
                    <a:p>
                      <a:pPr marL="285750" indent="-285750" algn="just">
                        <a:lnSpc>
                          <a:spcPct val="100000"/>
                        </a:lnSpc>
                        <a:spcAft>
                          <a:spcPts val="0"/>
                        </a:spcAft>
                        <a:buFont typeface="Arial" panose="020B0604020202020204" pitchFamily="34" charset="0"/>
                        <a:buChar char="•"/>
                      </a:pPr>
                      <a:r>
                        <a:rPr lang="pt-BR" sz="1100" noProof="0" dirty="0">
                          <a:solidFill>
                            <a:srgbClr val="404155"/>
                          </a:solidFill>
                          <a:latin typeface="Aptos" panose="020B0004020202020204" pitchFamily="34" charset="0"/>
                          <a:ea typeface="Source Sans Pro" panose="020B0503030403020204" pitchFamily="34" charset="0"/>
                          <a:cs typeface="Calibri" panose="020F0502020204030204" pitchFamily="34" charset="0"/>
                        </a:rPr>
                        <a:t>Todos os BDR passam a ser considerados ativos domésticos.</a:t>
                      </a:r>
                    </a:p>
                    <a:p>
                      <a:pPr marL="285750" indent="-285750" algn="just">
                        <a:lnSpc>
                          <a:spcPct val="100000"/>
                        </a:lnSpc>
                        <a:spcAft>
                          <a:spcPts val="0"/>
                        </a:spcAft>
                        <a:buFont typeface="Arial" panose="020B0604020202020204" pitchFamily="34" charset="0"/>
                        <a:buChar char="•"/>
                      </a:pPr>
                      <a:endParaRPr lang="pt-BR" sz="1100" noProof="0" dirty="0">
                        <a:solidFill>
                          <a:srgbClr val="404155"/>
                        </a:solidFill>
                        <a:latin typeface="Aptos" panose="020B0004020202020204" pitchFamily="34" charset="0"/>
                        <a:ea typeface="Source Sans Pro" panose="020B0503030403020204" pitchFamily="34" charset="0"/>
                        <a:cs typeface="Calibri" panose="020F0502020204030204" pitchFamily="34" charset="0"/>
                      </a:endParaRPr>
                    </a:p>
                    <a:p>
                      <a:pPr marL="0" algn="l">
                        <a:lnSpc>
                          <a:spcPct val="100000"/>
                        </a:lnSpc>
                        <a:spcAft>
                          <a:spcPts val="0"/>
                        </a:spcAft>
                      </a:pPr>
                      <a:endParaRPr lang="pt-BR" sz="1100" u="sng" dirty="0">
                        <a:latin typeface="Aptos" panose="020B0004020202020204" pitchFamily="34" charset="0"/>
                        <a:ea typeface="Source Sans Pro" panose="020B0503030403020204" pitchFamily="34" charset="0"/>
                      </a:endParaRPr>
                    </a:p>
                    <a:p>
                      <a:pPr marL="0" algn="l">
                        <a:lnSpc>
                          <a:spcPct val="100000"/>
                        </a:lnSpc>
                        <a:spcAft>
                          <a:spcPts val="0"/>
                        </a:spcAft>
                      </a:pPr>
                      <a:endParaRPr lang="pt-BR" sz="1100" u="sng" dirty="0">
                        <a:latin typeface="Aptos" panose="020B0004020202020204" pitchFamily="34" charset="0"/>
                        <a:ea typeface="Source Sans Pro" panose="020B0503030403020204" pitchFamily="34" charset="0"/>
                      </a:endParaRPr>
                    </a:p>
                    <a:p>
                      <a:pPr marL="0" algn="ctr">
                        <a:lnSpc>
                          <a:spcPct val="100000"/>
                        </a:lnSpc>
                        <a:spcAft>
                          <a:spcPts val="0"/>
                        </a:spcAft>
                      </a:pPr>
                      <a:r>
                        <a:rPr lang="pt-BR" sz="1100" u="sng" dirty="0">
                          <a:latin typeface="Aptos" panose="020B0004020202020204" pitchFamily="34" charset="0"/>
                          <a:ea typeface="Source Sans Pro" panose="020B0503030403020204" pitchFamily="34" charset="0"/>
                        </a:rPr>
                        <a:t>Limite: </a:t>
                      </a:r>
                      <a:r>
                        <a:rPr lang="pt-BR" sz="1100" dirty="0">
                          <a:latin typeface="Aptos" panose="020B0004020202020204" pitchFamily="34" charset="0"/>
                          <a:ea typeface="Source Sans Pro" panose="020B0503030403020204" pitchFamily="34" charset="0"/>
                        </a:rPr>
                        <a:t>Até 10%</a:t>
                      </a:r>
                    </a:p>
                    <a:p>
                      <a:pPr marL="0" indent="0" algn="ctr">
                        <a:lnSpc>
                          <a:spcPct val="100000"/>
                        </a:lnSpc>
                        <a:spcAft>
                          <a:spcPts val="0"/>
                        </a:spcAft>
                        <a:buFont typeface="Arial" panose="020B0604020202020204" pitchFamily="34" charset="0"/>
                        <a:buNone/>
                      </a:pPr>
                      <a:endParaRPr lang="pt-BR" sz="1100" noProof="0" dirty="0">
                        <a:latin typeface="Aptos" panose="020B0004020202020204" pitchFamily="34" charset="0"/>
                        <a:ea typeface="Source Sans Pro" panose="020B0503030403020204" pitchFamily="34" charset="0"/>
                        <a:cs typeface="Calibri" panose="020F0502020204030204" pitchFamily="34" charset="0"/>
                      </a:endParaRPr>
                    </a:p>
                  </a:txBody>
                  <a:tcPr marL="112610" marR="112610" marT="28603" marB="286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3429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pt-BR" sz="1100" noProof="0" dirty="0">
                          <a:solidFill>
                            <a:srgbClr val="404155"/>
                          </a:solidFill>
                          <a:latin typeface="Aptos" panose="020B0004020202020204" pitchFamily="34" charset="0"/>
                          <a:ea typeface="Source Sans Pro" panose="020B0503030403020204" pitchFamily="34" charset="0"/>
                          <a:cs typeface="Calibri" panose="020F0502020204030204" pitchFamily="34" charset="0"/>
                        </a:rPr>
                        <a:t>Vedada a aquisição direta ou indiretamente de ativos virtuais.</a:t>
                      </a:r>
                      <a:endParaRPr lang="pt-BR" sz="1100" noProof="0" dirty="0">
                        <a:latin typeface="Aptos" panose="020B0004020202020204" pitchFamily="34" charset="0"/>
                        <a:ea typeface="Source Sans Pro" panose="020B0503030403020204" pitchFamily="34" charset="0"/>
                        <a:cs typeface="Calibri" panose="020F0502020204030204" pitchFamily="34" charset="0"/>
                      </a:endParaRPr>
                    </a:p>
                    <a:p>
                      <a:pPr marL="0" indent="0" algn="just">
                        <a:lnSpc>
                          <a:spcPct val="100000"/>
                        </a:lnSpc>
                        <a:spcAft>
                          <a:spcPts val="0"/>
                        </a:spcAft>
                        <a:buFont typeface="Arial" panose="020B0604020202020204" pitchFamily="34" charset="0"/>
                        <a:buNone/>
                      </a:pPr>
                      <a:endParaRPr lang="pt-BR" sz="1100" noProof="0" dirty="0">
                        <a:latin typeface="Aptos" panose="020B0004020202020204" pitchFamily="34" charset="0"/>
                        <a:ea typeface="Source Sans Pro" panose="020B0503030403020204" pitchFamily="34" charset="0"/>
                        <a:cs typeface="Calibri" panose="020F0502020204030204" pitchFamily="34" charset="0"/>
                      </a:endParaRPr>
                    </a:p>
                    <a:p>
                      <a:pPr marL="0" indent="0" algn="just">
                        <a:lnSpc>
                          <a:spcPct val="100000"/>
                        </a:lnSpc>
                        <a:spcAft>
                          <a:spcPts val="0"/>
                        </a:spcAft>
                        <a:buFont typeface="Arial" panose="020B0604020202020204" pitchFamily="34" charset="0"/>
                        <a:buNone/>
                      </a:pPr>
                      <a:endParaRPr lang="pt-BR" sz="1100" noProof="0" dirty="0">
                        <a:latin typeface="Aptos" panose="020B0004020202020204" pitchFamily="34" charset="0"/>
                        <a:ea typeface="Source Sans Pro" panose="020B0503030403020204" pitchFamily="34" charset="0"/>
                        <a:cs typeface="Calibri" panose="020F0502020204030204" pitchFamily="34" charset="0"/>
                      </a:endParaRPr>
                    </a:p>
                    <a:p>
                      <a:pPr marL="0" indent="0" algn="just">
                        <a:lnSpc>
                          <a:spcPct val="100000"/>
                        </a:lnSpc>
                        <a:spcAft>
                          <a:spcPts val="0"/>
                        </a:spcAft>
                        <a:buFont typeface="Arial" panose="020B0604020202020204" pitchFamily="34" charset="0"/>
                        <a:buNone/>
                      </a:pPr>
                      <a:endParaRPr lang="pt-BR" sz="1100" noProof="0" dirty="0">
                        <a:latin typeface="Aptos" panose="020B0004020202020204" pitchFamily="34" charset="0"/>
                        <a:ea typeface="Source Sans Pro" panose="020B0503030403020204" pitchFamily="34" charset="0"/>
                        <a:cs typeface="Calibri" panose="020F0502020204030204" pitchFamily="34" charset="0"/>
                      </a:endParaRPr>
                    </a:p>
                    <a:p>
                      <a:pPr marL="0" indent="0" algn="just">
                        <a:lnSpc>
                          <a:spcPct val="100000"/>
                        </a:lnSpc>
                        <a:spcAft>
                          <a:spcPts val="0"/>
                        </a:spcAft>
                        <a:buFont typeface="Arial" panose="020B0604020202020204" pitchFamily="34" charset="0"/>
                        <a:buNone/>
                      </a:pPr>
                      <a:endParaRPr lang="pt-BR" sz="1100" noProof="0" dirty="0">
                        <a:latin typeface="Aptos" panose="020B0004020202020204" pitchFamily="34" charset="0"/>
                        <a:ea typeface="Source Sans Pro" panose="020B0503030403020204" pitchFamily="34" charset="0"/>
                        <a:cs typeface="Calibri" panose="020F0502020204030204" pitchFamily="34" charset="0"/>
                      </a:endParaRPr>
                    </a:p>
                    <a:p>
                      <a:pPr marL="0" indent="0" algn="just">
                        <a:lnSpc>
                          <a:spcPct val="100000"/>
                        </a:lnSpc>
                        <a:spcAft>
                          <a:spcPts val="0"/>
                        </a:spcAft>
                        <a:buFont typeface="Arial" panose="020B0604020202020204" pitchFamily="34" charset="0"/>
                        <a:buNone/>
                      </a:pPr>
                      <a:endParaRPr lang="pt-BR" sz="1100" noProof="0" dirty="0">
                        <a:latin typeface="Aptos" panose="020B0004020202020204" pitchFamily="34" charset="0"/>
                        <a:ea typeface="Source Sans Pro" panose="020B0503030403020204" pitchFamily="34" charset="0"/>
                        <a:cs typeface="Calibri" panose="020F0502020204030204" pitchFamily="34" charset="0"/>
                      </a:endParaRPr>
                    </a:p>
                    <a:p>
                      <a:pPr marL="0" indent="0" algn="just">
                        <a:lnSpc>
                          <a:spcPct val="100000"/>
                        </a:lnSpc>
                        <a:spcAft>
                          <a:spcPts val="0"/>
                        </a:spcAft>
                        <a:buFont typeface="Arial" panose="020B0604020202020204" pitchFamily="34" charset="0"/>
                        <a:buNone/>
                      </a:pPr>
                      <a:endParaRPr lang="pt-BR" sz="1100" noProof="0" dirty="0">
                        <a:latin typeface="Aptos" panose="020B0004020202020204" pitchFamily="34" charset="0"/>
                        <a:ea typeface="Source Sans Pro" panose="020B0503030403020204" pitchFamily="34" charset="0"/>
                        <a:cs typeface="Calibri" panose="020F0502020204030204" pitchFamily="34" charset="0"/>
                      </a:endParaRPr>
                    </a:p>
                    <a:p>
                      <a:pPr marL="0" indent="0" algn="just">
                        <a:lnSpc>
                          <a:spcPct val="100000"/>
                        </a:lnSpc>
                        <a:spcAft>
                          <a:spcPts val="0"/>
                        </a:spcAft>
                        <a:buFont typeface="Arial" panose="020B0604020202020204" pitchFamily="34" charset="0"/>
                        <a:buNone/>
                      </a:pPr>
                      <a:endParaRPr lang="pt-BR" sz="1100" noProof="0" dirty="0">
                        <a:latin typeface="Aptos" panose="020B0004020202020204" pitchFamily="34" charset="0"/>
                        <a:ea typeface="Source Sans Pro" panose="020B0503030403020204" pitchFamily="34" charset="0"/>
                        <a:cs typeface="Calibri" panose="020F0502020204030204" pitchFamily="34" charset="0"/>
                      </a:endParaRPr>
                    </a:p>
                  </a:txBody>
                  <a:tcPr marL="225220" marR="315308" marT="28603" marB="286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3429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pt-BR" sz="1100" noProof="0" dirty="0">
                          <a:solidFill>
                            <a:srgbClr val="404155"/>
                          </a:solidFill>
                          <a:latin typeface="Aptos" panose="020B0004020202020204" pitchFamily="34" charset="0"/>
                          <a:ea typeface="Source Sans Pro" panose="020B0503030403020204" pitchFamily="34" charset="0"/>
                          <a:cs typeface="Calibri" panose="020F0502020204030204" pitchFamily="34" charset="0"/>
                        </a:rPr>
                        <a:t>Permite o investimento direto em debêntures de incentivada de infraestrutura, criada pela 14.801, de 2024.</a:t>
                      </a: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pt-BR" sz="1100" noProof="0" dirty="0">
                        <a:solidFill>
                          <a:srgbClr val="404155"/>
                        </a:solidFill>
                        <a:latin typeface="Aptos" panose="020B0004020202020204" pitchFamily="34" charset="0"/>
                        <a:ea typeface="Source Sans Pro" panose="020B050303040302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pt-BR" sz="1100" noProof="0" dirty="0">
                        <a:solidFill>
                          <a:srgbClr val="404155"/>
                        </a:solidFill>
                        <a:latin typeface="Aptos" panose="020B0004020202020204" pitchFamily="34" charset="0"/>
                        <a:ea typeface="Source Sans Pro" panose="020B0503030403020204" pitchFamily="34" charset="0"/>
                        <a:cs typeface="Calibri" panose="020F0502020204030204" pitchFamily="34" charset="0"/>
                      </a:endParaRPr>
                    </a:p>
                    <a:p>
                      <a:pPr marL="0" algn="l">
                        <a:lnSpc>
                          <a:spcPct val="100000"/>
                        </a:lnSpc>
                        <a:spcAft>
                          <a:spcPts val="0"/>
                        </a:spcAft>
                      </a:pPr>
                      <a:endParaRPr lang="pt-BR" sz="1100" u="sng" dirty="0">
                        <a:latin typeface="Aptos" panose="020B0004020202020204" pitchFamily="34" charset="0"/>
                        <a:ea typeface="Source Sans Pro" panose="020B0503030403020204" pitchFamily="34" charset="0"/>
                      </a:endParaRPr>
                    </a:p>
                    <a:p>
                      <a:pPr marL="0" algn="l">
                        <a:lnSpc>
                          <a:spcPct val="100000"/>
                        </a:lnSpc>
                        <a:spcAft>
                          <a:spcPts val="0"/>
                        </a:spcAft>
                      </a:pPr>
                      <a:endParaRPr lang="pt-BR" sz="1100" u="sng" dirty="0">
                        <a:latin typeface="Aptos" panose="020B0004020202020204" pitchFamily="34" charset="0"/>
                        <a:ea typeface="Source Sans Pro" panose="020B0503030403020204" pitchFamily="34" charset="0"/>
                      </a:endParaRPr>
                    </a:p>
                    <a:p>
                      <a:pPr marL="0" algn="l">
                        <a:lnSpc>
                          <a:spcPct val="100000"/>
                        </a:lnSpc>
                        <a:spcAft>
                          <a:spcPts val="0"/>
                        </a:spcAft>
                      </a:pPr>
                      <a:endParaRPr lang="pt-BR" sz="1100" u="sng" dirty="0">
                        <a:latin typeface="Aptos" panose="020B0004020202020204" pitchFamily="34" charset="0"/>
                        <a:ea typeface="Source Sans Pro" panose="020B0503030403020204" pitchFamily="34" charset="0"/>
                      </a:endParaRPr>
                    </a:p>
                    <a:p>
                      <a:pPr marL="0" algn="ctr">
                        <a:lnSpc>
                          <a:spcPct val="100000"/>
                        </a:lnSpc>
                        <a:spcAft>
                          <a:spcPts val="0"/>
                        </a:spcAft>
                      </a:pPr>
                      <a:r>
                        <a:rPr lang="pt-BR" sz="1100" u="sng" dirty="0">
                          <a:latin typeface="Aptos" panose="020B0004020202020204" pitchFamily="34" charset="0"/>
                          <a:ea typeface="Source Sans Pro" panose="020B0503030403020204" pitchFamily="34" charset="0"/>
                        </a:rPr>
                        <a:t>Limite: </a:t>
                      </a:r>
                      <a:r>
                        <a:rPr lang="pt-BR" sz="1100" dirty="0">
                          <a:latin typeface="Aptos" panose="020B0004020202020204" pitchFamily="34" charset="0"/>
                          <a:ea typeface="Source Sans Pro" panose="020B0503030403020204" pitchFamily="34" charset="0"/>
                        </a:rPr>
                        <a:t>Até 10%</a:t>
                      </a: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pt-BR" sz="1100" noProof="0" dirty="0">
                        <a:latin typeface="Aptos" panose="020B0004020202020204" pitchFamily="34" charset="0"/>
                        <a:ea typeface="Source Sans Pro" panose="020B0503030403020204" pitchFamily="34" charset="0"/>
                        <a:cs typeface="Calibri" panose="020F0502020204030204" pitchFamily="34" charset="0"/>
                      </a:endParaRPr>
                    </a:p>
                  </a:txBody>
                  <a:tcPr marL="225220" marR="315308" marT="28603" marB="286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23930059"/>
                  </a:ext>
                </a:extLst>
              </a:tr>
            </a:tbl>
          </a:graphicData>
        </a:graphic>
      </p:graphicFrame>
      <p:sp>
        <p:nvSpPr>
          <p:cNvPr id="5" name="Text 0">
            <a:extLst>
              <a:ext uri="{FF2B5EF4-FFF2-40B4-BE49-F238E27FC236}">
                <a16:creationId xmlns:a16="http://schemas.microsoft.com/office/drawing/2014/main" id="{D72827EF-FECB-0FF3-0273-4D2809191D57}"/>
              </a:ext>
            </a:extLst>
          </p:cNvPr>
          <p:cNvSpPr/>
          <p:nvPr/>
        </p:nvSpPr>
        <p:spPr>
          <a:xfrm>
            <a:off x="614771" y="26784"/>
            <a:ext cx="7729181" cy="478857"/>
          </a:xfrm>
          <a:prstGeom prst="rect">
            <a:avLst/>
          </a:prstGeom>
          <a:noFill/>
          <a:ln/>
        </p:spPr>
        <p:txBody>
          <a:bodyPr wrap="none" lIns="0" tIns="0" rIns="0" bIns="0" rtlCol="0" anchor="t"/>
          <a:lstStyle/>
          <a:p>
            <a:pPr>
              <a:lnSpc>
                <a:spcPts val="3755"/>
              </a:lnSpc>
            </a:pPr>
            <a:r>
              <a:rPr lang="pt-BR" sz="3177" b="1" dirty="0">
                <a:solidFill>
                  <a:srgbClr val="092F47"/>
                </a:solidFill>
                <a:latin typeface="Aptos" panose="020B0004020202020204" pitchFamily="34" charset="0"/>
                <a:ea typeface="Source Sans Pro" panose="020B0503030403020204" pitchFamily="34" charset="0"/>
                <a:cs typeface="Calibri" panose="020F0502020204030204" pitchFamily="34" charset="0"/>
              </a:rPr>
              <a:t>Ampliação das Opções de Investimentos</a:t>
            </a:r>
          </a:p>
        </p:txBody>
      </p:sp>
      <p:pic>
        <p:nvPicPr>
          <p:cNvPr id="35" name="Imagem 34">
            <a:extLst>
              <a:ext uri="{FF2B5EF4-FFF2-40B4-BE49-F238E27FC236}">
                <a16:creationId xmlns:a16="http://schemas.microsoft.com/office/drawing/2014/main" id="{B342D291-AC84-09A2-3A27-8ECBA6D3FA1C}"/>
              </a:ext>
            </a:extLst>
          </p:cNvPr>
          <p:cNvPicPr>
            <a:picLocks noChangeAspect="1"/>
          </p:cNvPicPr>
          <p:nvPr/>
        </p:nvPicPr>
        <p:blipFill rotWithShape="1">
          <a:blip r:embed="rId3"/>
          <a:srcRect r="16270"/>
          <a:stretch/>
        </p:blipFill>
        <p:spPr>
          <a:xfrm>
            <a:off x="866658" y="741229"/>
            <a:ext cx="1037299" cy="6756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6" name="Imagem 35">
            <a:extLst>
              <a:ext uri="{FF2B5EF4-FFF2-40B4-BE49-F238E27FC236}">
                <a16:creationId xmlns:a16="http://schemas.microsoft.com/office/drawing/2014/main" id="{751AC90A-6CEE-978A-576B-0840EA3635F3}"/>
              </a:ext>
            </a:extLst>
          </p:cNvPr>
          <p:cNvPicPr>
            <a:picLocks noChangeAspect="1"/>
          </p:cNvPicPr>
          <p:nvPr/>
        </p:nvPicPr>
        <p:blipFill>
          <a:blip r:embed="rId4"/>
          <a:srcRect l="18553"/>
          <a:stretch/>
        </p:blipFill>
        <p:spPr>
          <a:xfrm>
            <a:off x="2969475" y="741229"/>
            <a:ext cx="1037299" cy="6756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CaixaDeTexto 11">
            <a:extLst>
              <a:ext uri="{FF2B5EF4-FFF2-40B4-BE49-F238E27FC236}">
                <a16:creationId xmlns:a16="http://schemas.microsoft.com/office/drawing/2014/main" id="{942C7C91-C017-0F9E-B28F-C1861531F88F}"/>
              </a:ext>
            </a:extLst>
          </p:cNvPr>
          <p:cNvSpPr txBox="1"/>
          <p:nvPr/>
        </p:nvSpPr>
        <p:spPr>
          <a:xfrm>
            <a:off x="8870268" y="4747912"/>
            <a:ext cx="216874" cy="227113"/>
          </a:xfrm>
          <a:prstGeom prst="rect">
            <a:avLst/>
          </a:prstGeom>
          <a:noFill/>
        </p:spPr>
        <p:txBody>
          <a:bodyPr wrap="square" rtlCol="0">
            <a:spAutoFit/>
          </a:bodyPr>
          <a:lstStyle/>
          <a:p>
            <a:r>
              <a:rPr lang="pt-BR" sz="876" dirty="0">
                <a:solidFill>
                  <a:schemeClr val="bg1"/>
                </a:solidFill>
              </a:rPr>
              <a:t>9</a:t>
            </a:r>
          </a:p>
        </p:txBody>
      </p:sp>
      <p:pic>
        <p:nvPicPr>
          <p:cNvPr id="10" name="Picture 2" descr="Imóveis Residenciais ou Comerciais: Qual o Melhor Investimento? | Blog da  Trisul">
            <a:extLst>
              <a:ext uri="{FF2B5EF4-FFF2-40B4-BE49-F238E27FC236}">
                <a16:creationId xmlns:a16="http://schemas.microsoft.com/office/drawing/2014/main" id="{17298EA5-225F-DDE6-BEA1-35D91C2E70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16" r="6726"/>
          <a:stretch/>
        </p:blipFill>
        <p:spPr bwMode="auto">
          <a:xfrm>
            <a:off x="5202872" y="741229"/>
            <a:ext cx="1037297" cy="6756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Imagem 10" descr="Trem em movimento sobre trilhos e montanha ao fundo&#10;&#10;O conteúdo gerado por IA pode estar incorreto.">
            <a:extLst>
              <a:ext uri="{FF2B5EF4-FFF2-40B4-BE49-F238E27FC236}">
                <a16:creationId xmlns:a16="http://schemas.microsoft.com/office/drawing/2014/main" id="{297118DE-2CFB-275E-9CC1-1F66070E1633}"/>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305688" y="741229"/>
            <a:ext cx="1038264" cy="6788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cxnSp>
        <p:nvCxnSpPr>
          <p:cNvPr id="2" name="Conector reto 1">
            <a:extLst>
              <a:ext uri="{FF2B5EF4-FFF2-40B4-BE49-F238E27FC236}">
                <a16:creationId xmlns:a16="http://schemas.microsoft.com/office/drawing/2014/main" id="{A4BBC233-FD66-D581-30B7-F72E95CEA577}"/>
              </a:ext>
            </a:extLst>
          </p:cNvPr>
          <p:cNvCxnSpPr/>
          <p:nvPr/>
        </p:nvCxnSpPr>
        <p:spPr>
          <a:xfrm>
            <a:off x="1847453" y="505641"/>
            <a:ext cx="431864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CaixaDeTexto 2">
            <a:extLst>
              <a:ext uri="{FF2B5EF4-FFF2-40B4-BE49-F238E27FC236}">
                <a16:creationId xmlns:a16="http://schemas.microsoft.com/office/drawing/2014/main" id="{3BCA3276-F347-FD64-92F6-6EA26842D730}"/>
              </a:ext>
            </a:extLst>
          </p:cNvPr>
          <p:cNvSpPr txBox="1"/>
          <p:nvPr/>
        </p:nvSpPr>
        <p:spPr>
          <a:xfrm>
            <a:off x="5398154" y="2751864"/>
            <a:ext cx="1286588" cy="1151726"/>
          </a:xfrm>
          <a:prstGeom prst="rect">
            <a:avLst/>
          </a:prstGeom>
          <a:noFill/>
          <a:ln>
            <a:solidFill>
              <a:srgbClr val="FF0000"/>
            </a:solidFill>
          </a:ln>
        </p:spPr>
        <p:txBody>
          <a:bodyPr wrap="square" rtlCol="0">
            <a:spAutoFit/>
          </a:bodyPr>
          <a:lstStyle/>
          <a:p>
            <a:pPr algn="just"/>
            <a:r>
              <a:rPr lang="pt-BR" sz="626" i="1" u="sng" dirty="0">
                <a:solidFill>
                  <a:srgbClr val="FF0000"/>
                </a:solidFill>
              </a:rPr>
              <a:t>Decreto 11.964/2024 - </a:t>
            </a:r>
            <a:r>
              <a:rPr lang="pt-BR" sz="626" i="1" dirty="0">
                <a:solidFill>
                  <a:srgbClr val="FF0000"/>
                </a:solidFill>
              </a:rPr>
              <a:t>15 setores prioritários: logística e transporte (rodovias, ferrovias, hidrovias, portos); energia (fontes renováveis, hidrogênio); telecomunicações; saneamento; irrigação, segurança; transição energética; minerais estratégicos. </a:t>
            </a:r>
          </a:p>
        </p:txBody>
      </p:sp>
      <p:cxnSp>
        <p:nvCxnSpPr>
          <p:cNvPr id="6" name="Conector de Seta Reta 5">
            <a:extLst>
              <a:ext uri="{FF2B5EF4-FFF2-40B4-BE49-F238E27FC236}">
                <a16:creationId xmlns:a16="http://schemas.microsoft.com/office/drawing/2014/main" id="{C0B30866-3093-8B72-75AD-19A5EB12E7B9}"/>
              </a:ext>
            </a:extLst>
          </p:cNvPr>
          <p:cNvCxnSpPr>
            <a:cxnSpLocks/>
          </p:cNvCxnSpPr>
          <p:nvPr/>
        </p:nvCxnSpPr>
        <p:spPr>
          <a:xfrm flipV="1">
            <a:off x="6044394" y="2391636"/>
            <a:ext cx="777136" cy="311951"/>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ector reto 6">
            <a:extLst>
              <a:ext uri="{FF2B5EF4-FFF2-40B4-BE49-F238E27FC236}">
                <a16:creationId xmlns:a16="http://schemas.microsoft.com/office/drawing/2014/main" id="{B7ACC848-8FD6-F0C0-599A-1EDA83BA12BA}"/>
              </a:ext>
            </a:extLst>
          </p:cNvPr>
          <p:cNvCxnSpPr/>
          <p:nvPr/>
        </p:nvCxnSpPr>
        <p:spPr>
          <a:xfrm>
            <a:off x="2392246" y="1571084"/>
            <a:ext cx="0" cy="257946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99EE4BBA-3542-40E2-C355-0B3123F108DE}"/>
              </a:ext>
            </a:extLst>
          </p:cNvPr>
          <p:cNvCxnSpPr/>
          <p:nvPr/>
        </p:nvCxnSpPr>
        <p:spPr>
          <a:xfrm>
            <a:off x="4573515" y="1571084"/>
            <a:ext cx="0" cy="257946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4660B95C-FA50-CEA3-060E-84492349F8EE}"/>
              </a:ext>
            </a:extLst>
          </p:cNvPr>
          <p:cNvCxnSpPr/>
          <p:nvPr/>
        </p:nvCxnSpPr>
        <p:spPr>
          <a:xfrm>
            <a:off x="6821530" y="1571084"/>
            <a:ext cx="0" cy="2579465"/>
          </a:xfrm>
          <a:prstGeom prst="line">
            <a:avLst/>
          </a:prstGeom>
        </p:spPr>
        <p:style>
          <a:lnRef idx="1">
            <a:schemeClr val="accent1"/>
          </a:lnRef>
          <a:fillRef idx="0">
            <a:schemeClr val="accent1"/>
          </a:fillRef>
          <a:effectRef idx="0">
            <a:schemeClr val="accent1"/>
          </a:effectRef>
          <a:fontRef idx="minor">
            <a:schemeClr val="tx1"/>
          </a:fontRef>
        </p:style>
      </p:cxnSp>
      <p:sp>
        <p:nvSpPr>
          <p:cNvPr id="4" name="CaixaDeTexto 3">
            <a:extLst>
              <a:ext uri="{FF2B5EF4-FFF2-40B4-BE49-F238E27FC236}">
                <a16:creationId xmlns:a16="http://schemas.microsoft.com/office/drawing/2014/main" id="{F5D49234-7EF6-D410-D540-1DAF00D12E02}"/>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tx1"/>
                </a:solidFill>
                <a:latin typeface="Aptos" panose="020B0004020202020204" pitchFamily="34" charset="0"/>
              </a:rPr>
              <a:t>27</a:t>
            </a:r>
          </a:p>
        </p:txBody>
      </p:sp>
      <p:pic>
        <p:nvPicPr>
          <p:cNvPr id="14" name="Imagem 13" descr="Texto&#10;&#10;O conteúdo gerado por IA pode estar incorreto.">
            <a:extLst>
              <a:ext uri="{FF2B5EF4-FFF2-40B4-BE49-F238E27FC236}">
                <a16:creationId xmlns:a16="http://schemas.microsoft.com/office/drawing/2014/main" id="{D124E08C-3468-D1EF-0945-DBE4A327D97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715407" y="4224715"/>
            <a:ext cx="1713185" cy="750310"/>
          </a:xfrm>
          <a:prstGeom prst="rect">
            <a:avLst/>
          </a:prstGeom>
          <a:noFill/>
          <a:ln>
            <a:noFill/>
          </a:ln>
        </p:spPr>
      </p:pic>
      <p:pic>
        <p:nvPicPr>
          <p:cNvPr id="15" name="Imagem 14" descr="Logotipo&#10;&#10;Descrição gerada automaticamente">
            <a:extLst>
              <a:ext uri="{FF2B5EF4-FFF2-40B4-BE49-F238E27FC236}">
                <a16:creationId xmlns:a16="http://schemas.microsoft.com/office/drawing/2014/main" id="{76F1F5E2-6BD7-0E84-4596-E377E289DE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98762" y="4288418"/>
            <a:ext cx="644083" cy="698882"/>
          </a:xfrm>
          <a:prstGeom prst="rect">
            <a:avLst/>
          </a:prstGeom>
        </p:spPr>
      </p:pic>
    </p:spTree>
    <p:extLst>
      <p:ext uri="{BB962C8B-B14F-4D97-AF65-F5344CB8AC3E}">
        <p14:creationId xmlns:p14="http://schemas.microsoft.com/office/powerpoint/2010/main" val="42798159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9878C586-6017-E27D-9B93-3C081E79D897}"/>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70705AAB-E736-E0E6-B6B3-0A1975311D6E}"/>
              </a:ext>
            </a:extLst>
          </p:cNvPr>
          <p:cNvSpPr txBox="1"/>
          <p:nvPr/>
        </p:nvSpPr>
        <p:spPr>
          <a:xfrm>
            <a:off x="8870216" y="4747886"/>
            <a:ext cx="216871" cy="226985"/>
          </a:xfrm>
          <a:prstGeom prst="rect">
            <a:avLst/>
          </a:prstGeom>
          <a:noFill/>
        </p:spPr>
        <p:txBody>
          <a:bodyPr wrap="square" rtlCol="0">
            <a:spAutoFit/>
          </a:bodyPr>
          <a:ls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defTabSz="342900">
              <a:defRPr/>
            </a:pPr>
            <a:fld id="{E7F0C107-CD0F-41F7-A5B8-A5C8432B3C32}" type="slidenum">
              <a:rPr lang="pt-BR" sz="875">
                <a:solidFill>
                  <a:prstClr val="white"/>
                </a:solidFill>
                <a:latin typeface="Arial"/>
                <a:cs typeface="Arial"/>
              </a:rPr>
              <a:pPr defTabSz="342900">
                <a:defRPr/>
              </a:pPr>
              <a:t>28</a:t>
            </a:fld>
            <a:endParaRPr lang="pt-BR" sz="875" dirty="0">
              <a:solidFill>
                <a:prstClr val="white"/>
              </a:solidFill>
              <a:latin typeface="Arial"/>
              <a:cs typeface="Arial"/>
            </a:endParaRPr>
          </a:p>
        </p:txBody>
      </p:sp>
      <p:sp>
        <p:nvSpPr>
          <p:cNvPr id="2" name="Title 1">
            <a:extLst>
              <a:ext uri="{FF2B5EF4-FFF2-40B4-BE49-F238E27FC236}">
                <a16:creationId xmlns:a16="http://schemas.microsoft.com/office/drawing/2014/main" id="{08146779-7167-E7AB-226A-A6B8B55D330A}"/>
              </a:ext>
            </a:extLst>
          </p:cNvPr>
          <p:cNvSpPr txBox="1">
            <a:spLocks/>
          </p:cNvSpPr>
          <p:nvPr/>
        </p:nvSpPr>
        <p:spPr>
          <a:xfrm>
            <a:off x="860856" y="90899"/>
            <a:ext cx="8009360" cy="857250"/>
          </a:xfrm>
          <a:prstGeom prst="rect">
            <a:avLst/>
          </a:prstGeom>
        </p:spPr>
        <p:txBody>
          <a:bodyPr vert="horz" lIns="68580" tIns="34290" rIns="68580" bIns="34290" rtlCol="0" anchor="ctr">
            <a:noAutofit/>
          </a:bodyPr>
          <a:ls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a:lnSpc>
                <a:spcPts val="3469"/>
              </a:lnSpc>
            </a:pPr>
            <a:r>
              <a:rPr lang="en-US" sz="3177" b="1" dirty="0" err="1">
                <a:solidFill>
                  <a:srgbClr val="092F47"/>
                </a:solidFill>
                <a:latin typeface="Aptos" panose="020B0004020202020204" pitchFamily="34" charset="0"/>
                <a:ea typeface="Source Sans Pro" panose="020B0503030403020204" pitchFamily="34" charset="0"/>
                <a:cs typeface="Calibri" panose="020F0502020204030204" pitchFamily="34" charset="0"/>
              </a:rPr>
              <a:t>Critérios</a:t>
            </a:r>
            <a:r>
              <a:rPr lang="en-US" sz="3177" b="1" dirty="0">
                <a:solidFill>
                  <a:srgbClr val="092F47"/>
                </a:solidFill>
                <a:latin typeface="Aptos" panose="020B0004020202020204" pitchFamily="34" charset="0"/>
                <a:ea typeface="Source Sans Pro" panose="020B0503030403020204" pitchFamily="34" charset="0"/>
                <a:cs typeface="Calibri" panose="020F0502020204030204" pitchFamily="34" charset="0"/>
              </a:rPr>
              <a:t> ASG+I e Investimentos/EFPC</a:t>
            </a:r>
          </a:p>
        </p:txBody>
      </p:sp>
      <p:sp>
        <p:nvSpPr>
          <p:cNvPr id="4" name="Text 1">
            <a:extLst>
              <a:ext uri="{FF2B5EF4-FFF2-40B4-BE49-F238E27FC236}">
                <a16:creationId xmlns:a16="http://schemas.microsoft.com/office/drawing/2014/main" id="{50CB93C0-B2E9-9DF6-2365-900F3D5B9096}"/>
              </a:ext>
            </a:extLst>
          </p:cNvPr>
          <p:cNvSpPr/>
          <p:nvPr/>
        </p:nvSpPr>
        <p:spPr>
          <a:xfrm>
            <a:off x="418187" y="3032956"/>
            <a:ext cx="1772022" cy="221456"/>
          </a:xfrm>
          <a:prstGeom prst="rect">
            <a:avLst/>
          </a:prstGeom>
          <a:noFill/>
          <a:ln/>
        </p:spPr>
        <p:txBody>
          <a:bodyPr wrap="none" lIns="0" tIns="0" rIns="0" bIns="0" rtlCol="0" anchor="t"/>
          <a:lstStyle/>
          <a:p>
            <a:pPr>
              <a:lnSpc>
                <a:spcPts val="1719"/>
              </a:lnSpc>
            </a:pPr>
            <a:r>
              <a:rPr lang="en-US" sz="1875" b="1" dirty="0">
                <a:solidFill>
                  <a:srgbClr val="4B4A4A"/>
                </a:solidFill>
                <a:latin typeface="Aptos" panose="020B0004020202020204" pitchFamily="34" charset="0"/>
                <a:ea typeface="Noto Serif SC Bold" pitchFamily="34" charset="-122"/>
                <a:cs typeface="Noto Serif SC Bold" pitchFamily="34" charset="-120"/>
              </a:rPr>
              <a:t>3. </a:t>
            </a:r>
            <a:r>
              <a:rPr lang="en-US" sz="1875" b="1" dirty="0" err="1">
                <a:solidFill>
                  <a:srgbClr val="4B4A4A"/>
                </a:solidFill>
                <a:latin typeface="Aptos" panose="020B0004020202020204" pitchFamily="34" charset="0"/>
                <a:ea typeface="Noto Serif SC Bold" pitchFamily="34" charset="-122"/>
                <a:cs typeface="Noto Serif SC Bold" pitchFamily="34" charset="-120"/>
              </a:rPr>
              <a:t>Transparência</a:t>
            </a:r>
            <a:endParaRPr lang="en-US" sz="1875" dirty="0">
              <a:latin typeface="Aptos" panose="020B0004020202020204" pitchFamily="34" charset="0"/>
            </a:endParaRPr>
          </a:p>
        </p:txBody>
      </p:sp>
      <p:sp>
        <p:nvSpPr>
          <p:cNvPr id="5" name="Text 2">
            <a:extLst>
              <a:ext uri="{FF2B5EF4-FFF2-40B4-BE49-F238E27FC236}">
                <a16:creationId xmlns:a16="http://schemas.microsoft.com/office/drawing/2014/main" id="{62609871-010E-880D-EE9E-973B91C47B5D}"/>
              </a:ext>
            </a:extLst>
          </p:cNvPr>
          <p:cNvSpPr/>
          <p:nvPr/>
        </p:nvSpPr>
        <p:spPr>
          <a:xfrm>
            <a:off x="418188" y="3377298"/>
            <a:ext cx="3196882" cy="490316"/>
          </a:xfrm>
          <a:prstGeom prst="rect">
            <a:avLst/>
          </a:prstGeom>
          <a:noFill/>
          <a:ln/>
        </p:spPr>
        <p:txBody>
          <a:bodyPr wrap="square" lIns="0" tIns="0" rIns="0" bIns="0" rtlCol="0" anchor="t"/>
          <a:lstStyle/>
          <a:p>
            <a:pPr algn="just">
              <a:lnSpc>
                <a:spcPts val="1781"/>
              </a:lnSpc>
            </a:pPr>
            <a:r>
              <a:rPr lang="en-US" sz="1625" dirty="0" err="1">
                <a:solidFill>
                  <a:srgbClr val="4B4A4A"/>
                </a:solidFill>
                <a:latin typeface="Aptos" panose="020B0004020202020204" pitchFamily="34" charset="0"/>
                <a:ea typeface="Geist" pitchFamily="34" charset="-122"/>
                <a:cs typeface="Geist" pitchFamily="34" charset="-120"/>
              </a:rPr>
              <a:t>Critérios</a:t>
            </a:r>
            <a:r>
              <a:rPr lang="en-US" sz="1625" dirty="0">
                <a:solidFill>
                  <a:srgbClr val="4B4A4A"/>
                </a:solidFill>
                <a:latin typeface="Aptos" panose="020B0004020202020204" pitchFamily="34" charset="0"/>
                <a:ea typeface="Geist" pitchFamily="34" charset="-122"/>
                <a:cs typeface="Geist" pitchFamily="34" charset="-120"/>
              </a:rPr>
              <a:t> </a:t>
            </a:r>
            <a:r>
              <a:rPr lang="en-US" sz="1625" dirty="0">
                <a:solidFill>
                  <a:srgbClr val="FF0000"/>
                </a:solidFill>
                <a:latin typeface="Aptos" panose="020B0004020202020204" pitchFamily="34" charset="0"/>
                <a:ea typeface="Geist" pitchFamily="34" charset="-122"/>
                <a:cs typeface="Geist" pitchFamily="34" charset="-120"/>
              </a:rPr>
              <a:t>ASG+I</a:t>
            </a:r>
            <a:r>
              <a:rPr lang="en-US" sz="1625" dirty="0">
                <a:solidFill>
                  <a:srgbClr val="4B4A4A"/>
                </a:solidFill>
                <a:latin typeface="Aptos" panose="020B0004020202020204" pitchFamily="34" charset="0"/>
                <a:ea typeface="Geist" pitchFamily="34" charset="-122"/>
                <a:cs typeface="Geist" pitchFamily="34" charset="-120"/>
              </a:rPr>
              <a:t> </a:t>
            </a:r>
            <a:r>
              <a:rPr lang="en-US" sz="1625" dirty="0" err="1">
                <a:solidFill>
                  <a:srgbClr val="4B4A4A"/>
                </a:solidFill>
                <a:latin typeface="Aptos" panose="020B0004020202020204" pitchFamily="34" charset="0"/>
                <a:ea typeface="Geist" pitchFamily="34" charset="-122"/>
                <a:cs typeface="Geist" pitchFamily="34" charset="-120"/>
              </a:rPr>
              <a:t>devem</a:t>
            </a:r>
            <a:r>
              <a:rPr lang="en-US" sz="1625" dirty="0">
                <a:solidFill>
                  <a:srgbClr val="4B4A4A"/>
                </a:solidFill>
                <a:latin typeface="Aptos" panose="020B0004020202020204" pitchFamily="34" charset="0"/>
                <a:ea typeface="Geist" pitchFamily="34" charset="-122"/>
                <a:cs typeface="Geist" pitchFamily="34" charset="-120"/>
              </a:rPr>
              <a:t> ser claros e públicos</a:t>
            </a:r>
            <a:endParaRPr lang="en-US" sz="1625" dirty="0">
              <a:latin typeface="Aptos" panose="020B0004020202020204" pitchFamily="34" charset="0"/>
            </a:endParaRPr>
          </a:p>
        </p:txBody>
      </p:sp>
      <p:sp>
        <p:nvSpPr>
          <p:cNvPr id="10" name="Text 3">
            <a:extLst>
              <a:ext uri="{FF2B5EF4-FFF2-40B4-BE49-F238E27FC236}">
                <a16:creationId xmlns:a16="http://schemas.microsoft.com/office/drawing/2014/main" id="{C43AA224-BBED-4E5C-D416-72E8CBA3C71D}"/>
              </a:ext>
            </a:extLst>
          </p:cNvPr>
          <p:cNvSpPr/>
          <p:nvPr/>
        </p:nvSpPr>
        <p:spPr>
          <a:xfrm>
            <a:off x="4950315" y="1293913"/>
            <a:ext cx="1772022" cy="221456"/>
          </a:xfrm>
          <a:prstGeom prst="rect">
            <a:avLst/>
          </a:prstGeom>
          <a:noFill/>
          <a:ln/>
        </p:spPr>
        <p:txBody>
          <a:bodyPr wrap="none" lIns="0" tIns="0" rIns="0" bIns="0" rtlCol="0" anchor="t"/>
          <a:lstStyle/>
          <a:p>
            <a:pPr>
              <a:lnSpc>
                <a:spcPts val="1719"/>
              </a:lnSpc>
            </a:pPr>
            <a:r>
              <a:rPr lang="en-US" sz="1875" b="1" dirty="0">
                <a:solidFill>
                  <a:srgbClr val="4B4A4A"/>
                </a:solidFill>
                <a:latin typeface="Aptos" panose="020B0004020202020204" pitchFamily="34" charset="0"/>
                <a:ea typeface="Noto Serif SC Bold" pitchFamily="34" charset="-122"/>
                <a:cs typeface="Noto Serif SC Bold" pitchFamily="34" charset="-120"/>
              </a:rPr>
              <a:t>2. </a:t>
            </a:r>
            <a:r>
              <a:rPr lang="en-US" sz="1875" b="1" dirty="0" err="1">
                <a:solidFill>
                  <a:srgbClr val="4B4A4A"/>
                </a:solidFill>
                <a:latin typeface="Aptos" panose="020B0004020202020204" pitchFamily="34" charset="0"/>
                <a:ea typeface="Noto Serif SC Bold" pitchFamily="34" charset="-122"/>
                <a:cs typeface="Noto Serif SC Bold" pitchFamily="34" charset="-120"/>
              </a:rPr>
              <a:t>Análise</a:t>
            </a:r>
            <a:r>
              <a:rPr lang="en-US" sz="1875" b="1" dirty="0">
                <a:solidFill>
                  <a:srgbClr val="4B4A4A"/>
                </a:solidFill>
                <a:latin typeface="Aptos" panose="020B0004020202020204" pitchFamily="34" charset="0"/>
                <a:ea typeface="Noto Serif SC Bold" pitchFamily="34" charset="-122"/>
                <a:cs typeface="Noto Serif SC Bold" pitchFamily="34" charset="-120"/>
              </a:rPr>
              <a:t> de Impacto (</a:t>
            </a:r>
            <a:r>
              <a:rPr lang="en-US" sz="1875" b="1" dirty="0" err="1">
                <a:solidFill>
                  <a:srgbClr val="4B4A4A"/>
                </a:solidFill>
                <a:latin typeface="Aptos" panose="020B0004020202020204" pitchFamily="34" charset="0"/>
                <a:ea typeface="Noto Serif SC Bold" pitchFamily="34" charset="-122"/>
                <a:cs typeface="Noto Serif SC Bold" pitchFamily="34" charset="-120"/>
              </a:rPr>
              <a:t>catalítico</a:t>
            </a:r>
            <a:r>
              <a:rPr lang="en-US" sz="1875" b="1" dirty="0">
                <a:solidFill>
                  <a:srgbClr val="4B4A4A"/>
                </a:solidFill>
                <a:latin typeface="Aptos" panose="020B0004020202020204" pitchFamily="34" charset="0"/>
                <a:ea typeface="Noto Serif SC Bold" pitchFamily="34" charset="-122"/>
                <a:cs typeface="Noto Serif SC Bold" pitchFamily="34" charset="-120"/>
              </a:rPr>
              <a:t>)</a:t>
            </a:r>
            <a:endParaRPr lang="en-US" sz="1875" dirty="0">
              <a:latin typeface="Aptos" panose="020B0004020202020204" pitchFamily="34" charset="0"/>
            </a:endParaRPr>
          </a:p>
        </p:txBody>
      </p:sp>
      <p:sp>
        <p:nvSpPr>
          <p:cNvPr id="11" name="Text 4">
            <a:extLst>
              <a:ext uri="{FF2B5EF4-FFF2-40B4-BE49-F238E27FC236}">
                <a16:creationId xmlns:a16="http://schemas.microsoft.com/office/drawing/2014/main" id="{2ED4A3B8-A6A8-F5DE-E2E9-C0E72D514BE3}"/>
              </a:ext>
            </a:extLst>
          </p:cNvPr>
          <p:cNvSpPr/>
          <p:nvPr/>
        </p:nvSpPr>
        <p:spPr>
          <a:xfrm>
            <a:off x="4950315" y="1638255"/>
            <a:ext cx="3356371" cy="823168"/>
          </a:xfrm>
          <a:prstGeom prst="rect">
            <a:avLst/>
          </a:prstGeom>
          <a:noFill/>
          <a:ln/>
        </p:spPr>
        <p:txBody>
          <a:bodyPr wrap="square" lIns="0" tIns="0" rIns="0" bIns="0" rtlCol="0" anchor="t"/>
          <a:lstStyle/>
          <a:p>
            <a:pPr algn="just">
              <a:lnSpc>
                <a:spcPts val="1781"/>
              </a:lnSpc>
            </a:pPr>
            <a:r>
              <a:rPr lang="en-US" sz="1625" dirty="0">
                <a:solidFill>
                  <a:srgbClr val="4B4A4A"/>
                </a:solidFill>
                <a:latin typeface="Aptos" panose="020B0004020202020204" pitchFamily="34" charset="0"/>
                <a:ea typeface="Geist" pitchFamily="34" charset="-122"/>
                <a:cs typeface="Geist" pitchFamily="34" charset="-120"/>
              </a:rPr>
              <a:t>Avaliação obrigatória de fatores ambientais, sociais e de governança</a:t>
            </a:r>
            <a:endParaRPr lang="en-US" sz="1625" dirty="0">
              <a:latin typeface="Aptos" panose="020B0004020202020204" pitchFamily="34" charset="0"/>
            </a:endParaRPr>
          </a:p>
        </p:txBody>
      </p:sp>
      <p:sp>
        <p:nvSpPr>
          <p:cNvPr id="14" name="Text 5">
            <a:extLst>
              <a:ext uri="{FF2B5EF4-FFF2-40B4-BE49-F238E27FC236}">
                <a16:creationId xmlns:a16="http://schemas.microsoft.com/office/drawing/2014/main" id="{E40205EF-053C-13C0-06F7-82C0947AED29}"/>
              </a:ext>
            </a:extLst>
          </p:cNvPr>
          <p:cNvSpPr/>
          <p:nvPr/>
        </p:nvSpPr>
        <p:spPr>
          <a:xfrm>
            <a:off x="418186" y="1275886"/>
            <a:ext cx="3196883" cy="221456"/>
          </a:xfrm>
          <a:prstGeom prst="rect">
            <a:avLst/>
          </a:prstGeom>
          <a:noFill/>
          <a:ln/>
        </p:spPr>
        <p:txBody>
          <a:bodyPr wrap="none" lIns="0" tIns="0" rIns="0" bIns="0" rtlCol="0" anchor="t"/>
          <a:lstStyle/>
          <a:p>
            <a:pPr>
              <a:lnSpc>
                <a:spcPts val="1719"/>
              </a:lnSpc>
            </a:pPr>
            <a:r>
              <a:rPr lang="en-US" sz="1875" b="1" dirty="0">
                <a:solidFill>
                  <a:srgbClr val="4B4A4A"/>
                </a:solidFill>
                <a:latin typeface="Aptos" panose="020B0004020202020204" pitchFamily="34" charset="0"/>
                <a:ea typeface="Noto Serif SC Bold" pitchFamily="34" charset="-122"/>
                <a:cs typeface="Noto Serif SC Bold" pitchFamily="34" charset="-120"/>
              </a:rPr>
              <a:t>1. </a:t>
            </a:r>
            <a:r>
              <a:rPr lang="en-US" sz="1875" b="1" dirty="0" err="1">
                <a:solidFill>
                  <a:srgbClr val="4B4A4A"/>
                </a:solidFill>
                <a:latin typeface="Aptos" panose="020B0004020202020204" pitchFamily="34" charset="0"/>
                <a:ea typeface="Noto Serif SC Bold" pitchFamily="34" charset="-122"/>
                <a:cs typeface="Noto Serif SC Bold" pitchFamily="34" charset="-120"/>
              </a:rPr>
              <a:t>Materialidade</a:t>
            </a:r>
            <a:r>
              <a:rPr lang="en-US" sz="1875" b="1" dirty="0">
                <a:solidFill>
                  <a:srgbClr val="4B4A4A"/>
                </a:solidFill>
                <a:latin typeface="Aptos" panose="020B0004020202020204" pitchFamily="34" charset="0"/>
                <a:ea typeface="Noto Serif SC Bold" pitchFamily="34" charset="-122"/>
                <a:cs typeface="Noto Serif SC Bold" pitchFamily="34" charset="-120"/>
              </a:rPr>
              <a:t> e Relevância</a:t>
            </a:r>
            <a:endParaRPr lang="en-US" sz="1875" dirty="0">
              <a:latin typeface="Aptos" panose="020B0004020202020204" pitchFamily="34" charset="0"/>
            </a:endParaRPr>
          </a:p>
        </p:txBody>
      </p:sp>
      <p:sp>
        <p:nvSpPr>
          <p:cNvPr id="15" name="Text 6">
            <a:extLst>
              <a:ext uri="{FF2B5EF4-FFF2-40B4-BE49-F238E27FC236}">
                <a16:creationId xmlns:a16="http://schemas.microsoft.com/office/drawing/2014/main" id="{5FE2E463-39F2-C86B-56ED-45D668FFFC58}"/>
              </a:ext>
            </a:extLst>
          </p:cNvPr>
          <p:cNvSpPr/>
          <p:nvPr/>
        </p:nvSpPr>
        <p:spPr>
          <a:xfrm>
            <a:off x="418186" y="1582398"/>
            <a:ext cx="3196882" cy="1020511"/>
          </a:xfrm>
          <a:prstGeom prst="rect">
            <a:avLst/>
          </a:prstGeom>
          <a:noFill/>
          <a:ln/>
        </p:spPr>
        <p:txBody>
          <a:bodyPr wrap="square" lIns="0" tIns="0" rIns="0" bIns="0" rtlCol="0" anchor="t"/>
          <a:lstStyle/>
          <a:p>
            <a:pPr algn="just">
              <a:lnSpc>
                <a:spcPts val="1781"/>
              </a:lnSpc>
            </a:pPr>
            <a:r>
              <a:rPr lang="en-US" sz="1625" dirty="0">
                <a:solidFill>
                  <a:srgbClr val="4B4A4A"/>
                </a:solidFill>
                <a:latin typeface="Aptos" panose="020B0004020202020204" pitchFamily="34" charset="0"/>
                <a:ea typeface="Geist" pitchFamily="34" charset="-122"/>
                <a:cs typeface="Geist" pitchFamily="34" charset="-120"/>
              </a:rPr>
              <a:t>A EFPC deve incluir </a:t>
            </a:r>
            <a:r>
              <a:rPr lang="en-US" sz="1625" dirty="0" err="1">
                <a:solidFill>
                  <a:srgbClr val="4B4A4A"/>
                </a:solidFill>
                <a:latin typeface="Aptos" panose="020B0004020202020204" pitchFamily="34" charset="0"/>
                <a:ea typeface="Geist" pitchFamily="34" charset="-122"/>
                <a:cs typeface="Geist" pitchFamily="34" charset="-120"/>
              </a:rPr>
              <a:t>critérios</a:t>
            </a:r>
            <a:r>
              <a:rPr lang="en-US" sz="1625" dirty="0">
                <a:solidFill>
                  <a:srgbClr val="4B4A4A"/>
                </a:solidFill>
                <a:latin typeface="Aptos" panose="020B0004020202020204" pitchFamily="34" charset="0"/>
                <a:ea typeface="Geist" pitchFamily="34" charset="-122"/>
                <a:cs typeface="Geist" pitchFamily="34" charset="-120"/>
              </a:rPr>
              <a:t> </a:t>
            </a:r>
            <a:r>
              <a:rPr lang="en-US" sz="1625" dirty="0">
                <a:solidFill>
                  <a:srgbClr val="FF0000"/>
                </a:solidFill>
                <a:latin typeface="Aptos" panose="020B0004020202020204" pitchFamily="34" charset="0"/>
                <a:ea typeface="Geist" pitchFamily="34" charset="-122"/>
                <a:cs typeface="Geist" pitchFamily="34" charset="-120"/>
              </a:rPr>
              <a:t>ASG+I</a:t>
            </a:r>
            <a:r>
              <a:rPr lang="en-US" sz="1625" dirty="0">
                <a:solidFill>
                  <a:srgbClr val="4B4A4A"/>
                </a:solidFill>
                <a:latin typeface="Aptos" panose="020B0004020202020204" pitchFamily="34" charset="0"/>
                <a:ea typeface="Geist" pitchFamily="34" charset="-122"/>
                <a:cs typeface="Geist" pitchFamily="34" charset="-120"/>
              </a:rPr>
              <a:t> na análise de riscos quando julgar material e relevante</a:t>
            </a:r>
            <a:endParaRPr lang="en-US" sz="1625" dirty="0">
              <a:latin typeface="Aptos" panose="020B0004020202020204" pitchFamily="34" charset="0"/>
            </a:endParaRPr>
          </a:p>
        </p:txBody>
      </p:sp>
      <p:sp>
        <p:nvSpPr>
          <p:cNvPr id="6" name="Text 1">
            <a:extLst>
              <a:ext uri="{FF2B5EF4-FFF2-40B4-BE49-F238E27FC236}">
                <a16:creationId xmlns:a16="http://schemas.microsoft.com/office/drawing/2014/main" id="{47641D49-34B7-0F51-E851-CA2ECE6011E4}"/>
              </a:ext>
            </a:extLst>
          </p:cNvPr>
          <p:cNvSpPr/>
          <p:nvPr/>
        </p:nvSpPr>
        <p:spPr>
          <a:xfrm>
            <a:off x="4950315" y="3032955"/>
            <a:ext cx="1772022" cy="221456"/>
          </a:xfrm>
          <a:prstGeom prst="rect">
            <a:avLst/>
          </a:prstGeom>
          <a:noFill/>
          <a:ln/>
        </p:spPr>
        <p:txBody>
          <a:bodyPr wrap="none" lIns="0" tIns="0" rIns="0" bIns="0" rtlCol="0" anchor="t"/>
          <a:lstStyle/>
          <a:p>
            <a:pPr>
              <a:lnSpc>
                <a:spcPts val="1719"/>
              </a:lnSpc>
            </a:pPr>
            <a:r>
              <a:rPr lang="en-US" sz="1875" b="1" dirty="0">
                <a:solidFill>
                  <a:srgbClr val="4B4A4A"/>
                </a:solidFill>
                <a:latin typeface="Aptos" panose="020B0004020202020204" pitchFamily="34" charset="0"/>
                <a:ea typeface="Noto Serif SC Bold" pitchFamily="34" charset="-122"/>
                <a:cs typeface="Noto Serif SC Bold" pitchFamily="34" charset="-120"/>
              </a:rPr>
              <a:t>4. </a:t>
            </a:r>
            <a:r>
              <a:rPr lang="en-US" sz="1875" b="1" dirty="0" err="1">
                <a:solidFill>
                  <a:srgbClr val="4B4A4A"/>
                </a:solidFill>
                <a:latin typeface="Aptos" panose="020B0004020202020204" pitchFamily="34" charset="0"/>
                <a:ea typeface="Noto Serif SC Bold" pitchFamily="34" charset="-122"/>
                <a:cs typeface="Noto Serif SC Bold" pitchFamily="34" charset="-120"/>
              </a:rPr>
              <a:t>Segmentação</a:t>
            </a:r>
            <a:endParaRPr lang="en-US" sz="1875" dirty="0">
              <a:latin typeface="Aptos" panose="020B0004020202020204" pitchFamily="34" charset="0"/>
            </a:endParaRPr>
          </a:p>
        </p:txBody>
      </p:sp>
      <p:sp>
        <p:nvSpPr>
          <p:cNvPr id="8" name="Text 2">
            <a:extLst>
              <a:ext uri="{FF2B5EF4-FFF2-40B4-BE49-F238E27FC236}">
                <a16:creationId xmlns:a16="http://schemas.microsoft.com/office/drawing/2014/main" id="{92ECA2EF-7F69-C3E7-B390-727CB356A090}"/>
              </a:ext>
            </a:extLst>
          </p:cNvPr>
          <p:cNvSpPr/>
          <p:nvPr/>
        </p:nvSpPr>
        <p:spPr>
          <a:xfrm>
            <a:off x="4950316" y="3377297"/>
            <a:ext cx="3356371" cy="680622"/>
          </a:xfrm>
          <a:prstGeom prst="rect">
            <a:avLst/>
          </a:prstGeom>
          <a:noFill/>
          <a:ln/>
        </p:spPr>
        <p:txBody>
          <a:bodyPr wrap="square" lIns="0" tIns="0" rIns="0" bIns="0" rtlCol="0" anchor="t"/>
          <a:lstStyle/>
          <a:p>
            <a:pPr algn="just">
              <a:lnSpc>
                <a:spcPts val="1781"/>
              </a:lnSpc>
            </a:pPr>
            <a:r>
              <a:rPr lang="en-US" sz="1625" dirty="0" err="1">
                <a:solidFill>
                  <a:srgbClr val="4B4A4A"/>
                </a:solidFill>
                <a:latin typeface="Aptos" panose="020B0004020202020204" pitchFamily="34" charset="0"/>
                <a:ea typeface="Geist" pitchFamily="34" charset="-122"/>
                <a:cs typeface="Geist" pitchFamily="34" charset="-120"/>
              </a:rPr>
              <a:t>Adoção</a:t>
            </a:r>
            <a:r>
              <a:rPr lang="en-US" sz="1625" dirty="0">
                <a:solidFill>
                  <a:srgbClr val="4B4A4A"/>
                </a:solidFill>
                <a:latin typeface="Aptos" panose="020B0004020202020204" pitchFamily="34" charset="0"/>
                <a:ea typeface="Geist" pitchFamily="34" charset="-122"/>
                <a:cs typeface="Geist" pitchFamily="34" charset="-120"/>
              </a:rPr>
              <a:t> de </a:t>
            </a:r>
            <a:r>
              <a:rPr lang="en-US" sz="1625" dirty="0" err="1">
                <a:solidFill>
                  <a:srgbClr val="4B4A4A"/>
                </a:solidFill>
                <a:latin typeface="Aptos" panose="020B0004020202020204" pitchFamily="34" charset="0"/>
                <a:ea typeface="Geist" pitchFamily="34" charset="-122"/>
                <a:cs typeface="Geist" pitchFamily="34" charset="-120"/>
              </a:rPr>
              <a:t>segmentação</a:t>
            </a:r>
            <a:r>
              <a:rPr lang="en-US" sz="1625" dirty="0">
                <a:solidFill>
                  <a:srgbClr val="4B4A4A"/>
                </a:solidFill>
                <a:latin typeface="Aptos" panose="020B0004020202020204" pitchFamily="34" charset="0"/>
                <a:ea typeface="Geist" pitchFamily="34" charset="-122"/>
                <a:cs typeface="Geist" pitchFamily="34" charset="-120"/>
              </a:rPr>
              <a:t> para </a:t>
            </a:r>
            <a:r>
              <a:rPr lang="en-US" sz="1625" dirty="0" err="1">
                <a:solidFill>
                  <a:srgbClr val="4B4A4A"/>
                </a:solidFill>
                <a:latin typeface="Aptos" panose="020B0004020202020204" pitchFamily="34" charset="0"/>
                <a:ea typeface="Geist" pitchFamily="34" charset="-122"/>
                <a:cs typeface="Geist" pitchFamily="34" charset="-120"/>
              </a:rPr>
              <a:t>proporcionalidade</a:t>
            </a:r>
            <a:r>
              <a:rPr lang="en-US" sz="1625" dirty="0">
                <a:solidFill>
                  <a:srgbClr val="4B4A4A"/>
                </a:solidFill>
                <a:latin typeface="Aptos" panose="020B0004020202020204" pitchFamily="34" charset="0"/>
                <a:ea typeface="Geist" pitchFamily="34" charset="-122"/>
                <a:cs typeface="Geist" pitchFamily="34" charset="-120"/>
              </a:rPr>
              <a:t> </a:t>
            </a:r>
            <a:r>
              <a:rPr lang="en-US" sz="1625" dirty="0" err="1">
                <a:solidFill>
                  <a:srgbClr val="4B4A4A"/>
                </a:solidFill>
                <a:latin typeface="Aptos" panose="020B0004020202020204" pitchFamily="34" charset="0"/>
                <a:ea typeface="Geist" pitchFamily="34" charset="-122"/>
                <a:cs typeface="Geist" pitchFamily="34" charset="-120"/>
              </a:rPr>
              <a:t>regulatória</a:t>
            </a:r>
            <a:r>
              <a:rPr lang="en-US" sz="1625" dirty="0">
                <a:solidFill>
                  <a:srgbClr val="4B4A4A"/>
                </a:solidFill>
                <a:latin typeface="Aptos" panose="020B0004020202020204" pitchFamily="34" charset="0"/>
                <a:ea typeface="Geist" pitchFamily="34" charset="-122"/>
                <a:cs typeface="Geist" pitchFamily="34" charset="-120"/>
              </a:rPr>
              <a:t> </a:t>
            </a:r>
            <a:r>
              <a:rPr lang="en-US" sz="1625" dirty="0" err="1">
                <a:solidFill>
                  <a:srgbClr val="4B4A4A"/>
                </a:solidFill>
                <a:latin typeface="Aptos" panose="020B0004020202020204" pitchFamily="34" charset="0"/>
                <a:ea typeface="Geist" pitchFamily="34" charset="-122"/>
                <a:cs typeface="Geist" pitchFamily="34" charset="-120"/>
              </a:rPr>
              <a:t>na</a:t>
            </a:r>
            <a:r>
              <a:rPr lang="en-US" sz="1625" dirty="0">
                <a:solidFill>
                  <a:srgbClr val="4B4A4A"/>
                </a:solidFill>
                <a:latin typeface="Aptos" panose="020B0004020202020204" pitchFamily="34" charset="0"/>
                <a:ea typeface="Geist" pitchFamily="34" charset="-122"/>
                <a:cs typeface="Geist" pitchFamily="34" charset="-120"/>
              </a:rPr>
              <a:t> </a:t>
            </a:r>
            <a:r>
              <a:rPr lang="en-US" sz="1625" dirty="0" err="1">
                <a:solidFill>
                  <a:srgbClr val="4B4A4A"/>
                </a:solidFill>
                <a:latin typeface="Aptos" panose="020B0004020202020204" pitchFamily="34" charset="0"/>
                <a:ea typeface="Geist" pitchFamily="34" charset="-122"/>
                <a:cs typeface="Geist" pitchFamily="34" charset="-120"/>
              </a:rPr>
              <a:t>observância</a:t>
            </a:r>
            <a:r>
              <a:rPr lang="en-US" sz="1625" dirty="0">
                <a:solidFill>
                  <a:srgbClr val="4B4A4A"/>
                </a:solidFill>
                <a:latin typeface="Aptos" panose="020B0004020202020204" pitchFamily="34" charset="0"/>
                <a:ea typeface="Geist" pitchFamily="34" charset="-122"/>
                <a:cs typeface="Geist" pitchFamily="34" charset="-120"/>
              </a:rPr>
              <a:t> dos </a:t>
            </a:r>
            <a:r>
              <a:rPr lang="en-US" sz="1625" dirty="0" err="1">
                <a:solidFill>
                  <a:srgbClr val="4B4A4A"/>
                </a:solidFill>
                <a:latin typeface="Aptos" panose="020B0004020202020204" pitchFamily="34" charset="0"/>
                <a:ea typeface="Geist" pitchFamily="34" charset="-122"/>
                <a:cs typeface="Geist" pitchFamily="34" charset="-120"/>
              </a:rPr>
              <a:t>aspectos</a:t>
            </a:r>
            <a:r>
              <a:rPr lang="en-US" sz="1625" dirty="0">
                <a:solidFill>
                  <a:srgbClr val="4B4A4A"/>
                </a:solidFill>
                <a:latin typeface="Aptos" panose="020B0004020202020204" pitchFamily="34" charset="0"/>
                <a:ea typeface="Geist" pitchFamily="34" charset="-122"/>
                <a:cs typeface="Geist" pitchFamily="34" charset="-120"/>
              </a:rPr>
              <a:t> </a:t>
            </a:r>
            <a:r>
              <a:rPr lang="en-US" sz="1625" dirty="0">
                <a:solidFill>
                  <a:srgbClr val="FF0000"/>
                </a:solidFill>
                <a:latin typeface="Aptos" panose="020B0004020202020204" pitchFamily="34" charset="0"/>
                <a:ea typeface="Geist" pitchFamily="34" charset="-122"/>
                <a:cs typeface="Geist" pitchFamily="34" charset="-120"/>
              </a:rPr>
              <a:t>ASG+I</a:t>
            </a:r>
            <a:endParaRPr lang="en-US" sz="1625" dirty="0">
              <a:solidFill>
                <a:srgbClr val="FF0000"/>
              </a:solidFill>
              <a:latin typeface="Aptos" panose="020B0004020202020204" pitchFamily="34" charset="0"/>
            </a:endParaRPr>
          </a:p>
        </p:txBody>
      </p:sp>
      <p:cxnSp>
        <p:nvCxnSpPr>
          <p:cNvPr id="7" name="Conector reto 6">
            <a:extLst>
              <a:ext uri="{FF2B5EF4-FFF2-40B4-BE49-F238E27FC236}">
                <a16:creationId xmlns:a16="http://schemas.microsoft.com/office/drawing/2014/main" id="{585E6EA7-BE0B-CDCF-69DA-5C3A52F00306}"/>
              </a:ext>
            </a:extLst>
          </p:cNvPr>
          <p:cNvCxnSpPr/>
          <p:nvPr/>
        </p:nvCxnSpPr>
        <p:spPr>
          <a:xfrm>
            <a:off x="2036638" y="841970"/>
            <a:ext cx="431864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CaixaDeTexto 8">
            <a:extLst>
              <a:ext uri="{FF2B5EF4-FFF2-40B4-BE49-F238E27FC236}">
                <a16:creationId xmlns:a16="http://schemas.microsoft.com/office/drawing/2014/main" id="{437F82F5-14FF-91EA-E464-55F4C1EB1BFA}"/>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tx1"/>
                </a:solidFill>
                <a:latin typeface="Aptos" panose="020B0004020202020204" pitchFamily="34" charset="0"/>
              </a:rPr>
              <a:t>28</a:t>
            </a:r>
          </a:p>
        </p:txBody>
      </p:sp>
      <p:pic>
        <p:nvPicPr>
          <p:cNvPr id="12" name="Imagem 11" descr="Logotipo&#10;&#10;Descrição gerada automaticamente">
            <a:extLst>
              <a:ext uri="{FF2B5EF4-FFF2-40B4-BE49-F238E27FC236}">
                <a16:creationId xmlns:a16="http://schemas.microsoft.com/office/drawing/2014/main" id="{47CF64F6-1AE0-6F03-E474-12CED6EE4A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209" y="4309839"/>
            <a:ext cx="644083" cy="698882"/>
          </a:xfrm>
          <a:prstGeom prst="rect">
            <a:avLst/>
          </a:prstGeom>
        </p:spPr>
      </p:pic>
      <p:pic>
        <p:nvPicPr>
          <p:cNvPr id="13" name="Imagem 12" descr="Texto&#10;&#10;O conteúdo gerado por IA pode estar incorreto.">
            <a:extLst>
              <a:ext uri="{FF2B5EF4-FFF2-40B4-BE49-F238E27FC236}">
                <a16:creationId xmlns:a16="http://schemas.microsoft.com/office/drawing/2014/main" id="{71EE88C7-F724-BE60-FBC4-8F8EFABEEB8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37641" y="4309839"/>
            <a:ext cx="1713185" cy="750310"/>
          </a:xfrm>
          <a:prstGeom prst="rect">
            <a:avLst/>
          </a:prstGeom>
          <a:noFill/>
          <a:ln>
            <a:noFill/>
          </a:ln>
        </p:spPr>
      </p:pic>
      <p:cxnSp>
        <p:nvCxnSpPr>
          <p:cNvPr id="16" name="Conector reto 15">
            <a:extLst>
              <a:ext uri="{FF2B5EF4-FFF2-40B4-BE49-F238E27FC236}">
                <a16:creationId xmlns:a16="http://schemas.microsoft.com/office/drawing/2014/main" id="{E1B29613-537F-1407-FA74-3ADB5B16F60E}"/>
              </a:ext>
            </a:extLst>
          </p:cNvPr>
          <p:cNvCxnSpPr>
            <a:cxnSpLocks/>
          </p:cNvCxnSpPr>
          <p:nvPr/>
        </p:nvCxnSpPr>
        <p:spPr>
          <a:xfrm>
            <a:off x="4320033" y="989530"/>
            <a:ext cx="1515" cy="320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ector reto 17">
            <a:extLst>
              <a:ext uri="{FF2B5EF4-FFF2-40B4-BE49-F238E27FC236}">
                <a16:creationId xmlns:a16="http://schemas.microsoft.com/office/drawing/2014/main" id="{622C7305-9B1E-5A49-9C3E-5B8F9BAF32DF}"/>
              </a:ext>
            </a:extLst>
          </p:cNvPr>
          <p:cNvCxnSpPr>
            <a:cxnSpLocks/>
          </p:cNvCxnSpPr>
          <p:nvPr/>
        </p:nvCxnSpPr>
        <p:spPr>
          <a:xfrm flipH="1">
            <a:off x="2512250" y="2590730"/>
            <a:ext cx="3891478" cy="2774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7488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E7B74332-107F-D92C-1784-CDC1B17F74B7}"/>
            </a:ext>
          </a:extLst>
        </p:cNvPr>
        <p:cNvGrpSpPr/>
        <p:nvPr/>
      </p:nvGrpSpPr>
      <p:grpSpPr>
        <a:xfrm>
          <a:off x="0" y="0"/>
          <a:ext cx="0" cy="0"/>
          <a:chOff x="0" y="0"/>
          <a:chExt cx="0" cy="0"/>
        </a:xfrm>
      </p:grpSpPr>
      <p:pic>
        <p:nvPicPr>
          <p:cNvPr id="10" name="Image 2" descr="preencoded.png">
            <a:extLst>
              <a:ext uri="{FF2B5EF4-FFF2-40B4-BE49-F238E27FC236}">
                <a16:creationId xmlns:a16="http://schemas.microsoft.com/office/drawing/2014/main" id="{7750AA42-F1DE-AFA7-8DDE-7D3A0E405867}"/>
              </a:ext>
            </a:extLst>
          </p:cNvPr>
          <p:cNvPicPr>
            <a:picLocks noChangeAspect="1"/>
          </p:cNvPicPr>
          <p:nvPr/>
        </p:nvPicPr>
        <p:blipFill>
          <a:blip r:embed="rId3"/>
          <a:stretch>
            <a:fillRect/>
          </a:stretch>
        </p:blipFill>
        <p:spPr>
          <a:xfrm>
            <a:off x="2962846" y="1459509"/>
            <a:ext cx="2853109" cy="2853109"/>
          </a:xfrm>
          <a:prstGeom prst="rect">
            <a:avLst/>
          </a:prstGeom>
        </p:spPr>
      </p:pic>
      <p:pic>
        <p:nvPicPr>
          <p:cNvPr id="14" name="Image 4" descr="preencoded.png">
            <a:extLst>
              <a:ext uri="{FF2B5EF4-FFF2-40B4-BE49-F238E27FC236}">
                <a16:creationId xmlns:a16="http://schemas.microsoft.com/office/drawing/2014/main" id="{6B08E073-D045-E86C-4CB9-87627B05BF87}"/>
              </a:ext>
            </a:extLst>
          </p:cNvPr>
          <p:cNvPicPr>
            <a:picLocks noChangeAspect="1"/>
          </p:cNvPicPr>
          <p:nvPr/>
        </p:nvPicPr>
        <p:blipFill>
          <a:blip r:embed="rId4"/>
          <a:stretch>
            <a:fillRect/>
          </a:stretch>
        </p:blipFill>
        <p:spPr>
          <a:xfrm>
            <a:off x="2962846" y="1459509"/>
            <a:ext cx="2853109" cy="2853109"/>
          </a:xfrm>
          <a:prstGeom prst="rect">
            <a:avLst/>
          </a:prstGeom>
        </p:spPr>
      </p:pic>
      <p:pic>
        <p:nvPicPr>
          <p:cNvPr id="18" name="Image 6" descr="preencoded.png">
            <a:extLst>
              <a:ext uri="{FF2B5EF4-FFF2-40B4-BE49-F238E27FC236}">
                <a16:creationId xmlns:a16="http://schemas.microsoft.com/office/drawing/2014/main" id="{6D4A3077-B45A-F314-EAF0-4ABF11BC4534}"/>
              </a:ext>
            </a:extLst>
          </p:cNvPr>
          <p:cNvPicPr>
            <a:picLocks noChangeAspect="1"/>
          </p:cNvPicPr>
          <p:nvPr/>
        </p:nvPicPr>
        <p:blipFill>
          <a:blip r:embed="rId5"/>
          <a:stretch>
            <a:fillRect/>
          </a:stretch>
        </p:blipFill>
        <p:spPr>
          <a:xfrm>
            <a:off x="2962846" y="1459509"/>
            <a:ext cx="2853109" cy="2853109"/>
          </a:xfrm>
          <a:prstGeom prst="rect">
            <a:avLst/>
          </a:prstGeom>
        </p:spPr>
      </p:pic>
      <p:sp>
        <p:nvSpPr>
          <p:cNvPr id="3" name="CaixaDeTexto 2">
            <a:extLst>
              <a:ext uri="{FF2B5EF4-FFF2-40B4-BE49-F238E27FC236}">
                <a16:creationId xmlns:a16="http://schemas.microsoft.com/office/drawing/2014/main" id="{C45C5E6A-C66E-3E59-ED7E-9EBF3D83001D}"/>
              </a:ext>
            </a:extLst>
          </p:cNvPr>
          <p:cNvSpPr txBox="1"/>
          <p:nvPr/>
        </p:nvSpPr>
        <p:spPr>
          <a:xfrm>
            <a:off x="8870216" y="4747886"/>
            <a:ext cx="216871" cy="226985"/>
          </a:xfrm>
          <a:prstGeom prst="rect">
            <a:avLst/>
          </a:prstGeom>
          <a:noFill/>
        </p:spPr>
        <p:txBody>
          <a:bodyPr wrap="square" rtlCol="0">
            <a:spAutoFit/>
          </a:bodyPr>
          <a:ls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defTabSz="342900">
              <a:defRPr/>
            </a:pPr>
            <a:fld id="{E7F0C107-CD0F-41F7-A5B8-A5C8432B3C32}" type="slidenum">
              <a:rPr lang="pt-BR" sz="875">
                <a:solidFill>
                  <a:prstClr val="white"/>
                </a:solidFill>
                <a:latin typeface="Arial"/>
                <a:cs typeface="Arial"/>
              </a:rPr>
              <a:pPr defTabSz="342900">
                <a:defRPr/>
              </a:pPr>
              <a:t>29</a:t>
            </a:fld>
            <a:endParaRPr lang="pt-BR" sz="875" dirty="0">
              <a:solidFill>
                <a:prstClr val="white"/>
              </a:solidFill>
              <a:latin typeface="Arial"/>
              <a:cs typeface="Arial"/>
            </a:endParaRPr>
          </a:p>
        </p:txBody>
      </p:sp>
      <p:sp>
        <p:nvSpPr>
          <p:cNvPr id="2" name="Text 0">
            <a:extLst>
              <a:ext uri="{FF2B5EF4-FFF2-40B4-BE49-F238E27FC236}">
                <a16:creationId xmlns:a16="http://schemas.microsoft.com/office/drawing/2014/main" id="{12AD9D3F-DC26-7C57-856E-EB38C36FC0E8}"/>
              </a:ext>
            </a:extLst>
          </p:cNvPr>
          <p:cNvSpPr/>
          <p:nvPr/>
        </p:nvSpPr>
        <p:spPr>
          <a:xfrm>
            <a:off x="61309" y="248508"/>
            <a:ext cx="9082691" cy="396776"/>
          </a:xfrm>
          <a:prstGeom prst="rect">
            <a:avLst/>
          </a:prstGeom>
          <a:noFill/>
          <a:ln/>
        </p:spPr>
        <p:txBody>
          <a:bodyPr wrap="square" lIns="0" tIns="0" rIns="0" bIns="0" rtlCol="0" anchor="t"/>
          <a:lstStyle/>
          <a:p>
            <a:pPr>
              <a:lnSpc>
                <a:spcPts val="3469"/>
              </a:lnSpc>
            </a:pPr>
            <a:r>
              <a:rPr lang="pt-BR" sz="3177" b="1" kern="1200" dirty="0">
                <a:solidFill>
                  <a:srgbClr val="092F47"/>
                </a:solidFill>
                <a:latin typeface="Aptos" panose="020B0004020202020204" pitchFamily="34" charset="0"/>
                <a:ea typeface="Source Sans Pro" panose="020B0503030403020204" pitchFamily="34" charset="0"/>
                <a:cs typeface="Calibri" panose="020F0502020204030204" pitchFamily="34" charset="0"/>
              </a:rPr>
              <a:t>Quais materiais têm sido produzidos pelas EFPC</a:t>
            </a:r>
            <a:endParaRPr lang="en-US" sz="3177" b="1" kern="1200" dirty="0">
              <a:solidFill>
                <a:srgbClr val="092F47"/>
              </a:solidFill>
              <a:latin typeface="Aptos" panose="020B0004020202020204" pitchFamily="34" charset="0"/>
              <a:ea typeface="Source Sans Pro" panose="020B0503030403020204" pitchFamily="34" charset="0"/>
              <a:cs typeface="Calibri" panose="020F0502020204030204" pitchFamily="34" charset="0"/>
            </a:endParaRPr>
          </a:p>
        </p:txBody>
      </p:sp>
      <p:sp>
        <p:nvSpPr>
          <p:cNvPr id="4" name="Text 1">
            <a:extLst>
              <a:ext uri="{FF2B5EF4-FFF2-40B4-BE49-F238E27FC236}">
                <a16:creationId xmlns:a16="http://schemas.microsoft.com/office/drawing/2014/main" id="{8A7AB87A-1C2C-E739-35BA-724A165350A2}"/>
              </a:ext>
            </a:extLst>
          </p:cNvPr>
          <p:cNvSpPr/>
          <p:nvPr/>
        </p:nvSpPr>
        <p:spPr>
          <a:xfrm>
            <a:off x="1190824" y="1739528"/>
            <a:ext cx="1772022" cy="221456"/>
          </a:xfrm>
          <a:prstGeom prst="rect">
            <a:avLst/>
          </a:prstGeom>
          <a:noFill/>
          <a:ln/>
        </p:spPr>
        <p:txBody>
          <a:bodyPr wrap="none" lIns="0" tIns="0" rIns="0" bIns="0" rtlCol="0" anchor="t"/>
          <a:lstStyle/>
          <a:p>
            <a:pPr algn="r">
              <a:lnSpc>
                <a:spcPts val="1719"/>
              </a:lnSpc>
            </a:pPr>
            <a:r>
              <a:rPr lang="en-US" sz="2250" b="1" dirty="0" err="1">
                <a:solidFill>
                  <a:srgbClr val="4B4A4A"/>
                </a:solidFill>
                <a:latin typeface="Aptos" panose="020B0004020202020204" pitchFamily="34" charset="0"/>
                <a:ea typeface="Noto Serif SC Bold" pitchFamily="34" charset="-122"/>
                <a:cs typeface="Noto Serif SC Bold" pitchFamily="34" charset="-120"/>
              </a:rPr>
              <a:t>Relatórios</a:t>
            </a:r>
            <a:r>
              <a:rPr lang="en-US" sz="2250" b="1" dirty="0">
                <a:solidFill>
                  <a:srgbClr val="4B4A4A"/>
                </a:solidFill>
                <a:latin typeface="Aptos" panose="020B0004020202020204" pitchFamily="34" charset="0"/>
                <a:ea typeface="Noto Serif SC Bold" pitchFamily="34" charset="-122"/>
                <a:cs typeface="Noto Serif SC Bold" pitchFamily="34" charset="-120"/>
              </a:rPr>
              <a:t> </a:t>
            </a:r>
            <a:r>
              <a:rPr lang="en-US" sz="2250" b="1" dirty="0" err="1">
                <a:solidFill>
                  <a:srgbClr val="4B4A4A"/>
                </a:solidFill>
                <a:latin typeface="Aptos" panose="020B0004020202020204" pitchFamily="34" charset="0"/>
                <a:ea typeface="Noto Serif SC Bold" pitchFamily="34" charset="-122"/>
                <a:cs typeface="Noto Serif SC Bold" pitchFamily="34" charset="-120"/>
              </a:rPr>
              <a:t>Próprios</a:t>
            </a:r>
            <a:r>
              <a:rPr lang="en-US" sz="2250" b="1" dirty="0">
                <a:solidFill>
                  <a:srgbClr val="4B4A4A"/>
                </a:solidFill>
                <a:latin typeface="Aptos" panose="020B0004020202020204" pitchFamily="34" charset="0"/>
                <a:ea typeface="Noto Serif SC Bold" pitchFamily="34" charset="-122"/>
                <a:cs typeface="Noto Serif SC Bold" pitchFamily="34" charset="-120"/>
              </a:rPr>
              <a:t>?</a:t>
            </a:r>
            <a:endParaRPr lang="en-US" sz="2250" dirty="0">
              <a:latin typeface="Aptos" panose="020B0004020202020204" pitchFamily="34" charset="0"/>
            </a:endParaRPr>
          </a:p>
        </p:txBody>
      </p:sp>
      <p:sp>
        <p:nvSpPr>
          <p:cNvPr id="5" name="Text 2">
            <a:extLst>
              <a:ext uri="{FF2B5EF4-FFF2-40B4-BE49-F238E27FC236}">
                <a16:creationId xmlns:a16="http://schemas.microsoft.com/office/drawing/2014/main" id="{89FE42A7-5C5B-7C9E-DE1F-0496EC0EAF24}"/>
              </a:ext>
            </a:extLst>
          </p:cNvPr>
          <p:cNvSpPr/>
          <p:nvPr/>
        </p:nvSpPr>
        <p:spPr>
          <a:xfrm>
            <a:off x="313557" y="2046040"/>
            <a:ext cx="2649289" cy="453628"/>
          </a:xfrm>
          <a:prstGeom prst="rect">
            <a:avLst/>
          </a:prstGeom>
          <a:noFill/>
          <a:ln/>
        </p:spPr>
        <p:txBody>
          <a:bodyPr wrap="square" lIns="0" tIns="0" rIns="0" bIns="0" rtlCol="0" anchor="t"/>
          <a:lstStyle/>
          <a:p>
            <a:pPr algn="r">
              <a:lnSpc>
                <a:spcPts val="1781"/>
              </a:lnSpc>
            </a:pPr>
            <a:r>
              <a:rPr lang="en-US" sz="1375" dirty="0">
                <a:solidFill>
                  <a:srgbClr val="4B4A4A"/>
                </a:solidFill>
                <a:latin typeface="Aptos" panose="020B0004020202020204" pitchFamily="34" charset="0"/>
                <a:ea typeface="Geist" pitchFamily="34" charset="-122"/>
                <a:cs typeface="Geist" pitchFamily="34" charset="-120"/>
              </a:rPr>
              <a:t>As entidades já desenvolvem </a:t>
            </a:r>
            <a:r>
              <a:rPr lang="en-US" sz="1375" dirty="0" err="1">
                <a:solidFill>
                  <a:srgbClr val="4B4A4A"/>
                </a:solidFill>
                <a:latin typeface="Aptos" panose="020B0004020202020204" pitchFamily="34" charset="0"/>
                <a:ea typeface="Geist" pitchFamily="34" charset="-122"/>
                <a:cs typeface="Geist" pitchFamily="34" charset="-120"/>
              </a:rPr>
              <a:t>documentação</a:t>
            </a:r>
            <a:r>
              <a:rPr lang="en-US" sz="1375" dirty="0">
                <a:solidFill>
                  <a:srgbClr val="4B4A4A"/>
                </a:solidFill>
                <a:latin typeface="Aptos" panose="020B0004020202020204" pitchFamily="34" charset="0"/>
                <a:ea typeface="Geist" pitchFamily="34" charset="-122"/>
                <a:cs typeface="Geist" pitchFamily="34" charset="-120"/>
              </a:rPr>
              <a:t> </a:t>
            </a:r>
            <a:r>
              <a:rPr lang="en-US" sz="1375" dirty="0">
                <a:solidFill>
                  <a:srgbClr val="FF0000"/>
                </a:solidFill>
                <a:latin typeface="Aptos" panose="020B0004020202020204" pitchFamily="34" charset="0"/>
                <a:ea typeface="Geist" pitchFamily="34" charset="-122"/>
                <a:cs typeface="Geist" pitchFamily="34" charset="-120"/>
              </a:rPr>
              <a:t>ASG+I</a:t>
            </a:r>
            <a:r>
              <a:rPr lang="en-US" sz="1375" dirty="0">
                <a:solidFill>
                  <a:srgbClr val="4B4A4A"/>
                </a:solidFill>
                <a:latin typeface="Aptos" panose="020B0004020202020204" pitchFamily="34" charset="0"/>
                <a:ea typeface="Geist" pitchFamily="34" charset="-122"/>
                <a:cs typeface="Geist" pitchFamily="34" charset="-120"/>
              </a:rPr>
              <a:t> específica?</a:t>
            </a:r>
            <a:endParaRPr lang="en-US" sz="1375" dirty="0">
              <a:latin typeface="Aptos" panose="020B0004020202020204" pitchFamily="34" charset="0"/>
            </a:endParaRPr>
          </a:p>
        </p:txBody>
      </p:sp>
      <p:pic>
        <p:nvPicPr>
          <p:cNvPr id="6" name="Image 0" descr="preencoded.png">
            <a:extLst>
              <a:ext uri="{FF2B5EF4-FFF2-40B4-BE49-F238E27FC236}">
                <a16:creationId xmlns:a16="http://schemas.microsoft.com/office/drawing/2014/main" id="{1AE65830-DAB9-FEC5-E6CE-492579BF4053}"/>
              </a:ext>
            </a:extLst>
          </p:cNvPr>
          <p:cNvPicPr>
            <a:picLocks noChangeAspect="1"/>
          </p:cNvPicPr>
          <p:nvPr/>
        </p:nvPicPr>
        <p:blipFill>
          <a:blip r:embed="rId6"/>
          <a:stretch>
            <a:fillRect/>
          </a:stretch>
        </p:blipFill>
        <p:spPr>
          <a:xfrm>
            <a:off x="2962846" y="1277486"/>
            <a:ext cx="2853109" cy="2853109"/>
          </a:xfrm>
          <a:prstGeom prst="rect">
            <a:avLst/>
          </a:prstGeom>
        </p:spPr>
      </p:pic>
      <p:pic>
        <p:nvPicPr>
          <p:cNvPr id="7" name="Image 1" descr="preencoded.png">
            <a:extLst>
              <a:ext uri="{FF2B5EF4-FFF2-40B4-BE49-F238E27FC236}">
                <a16:creationId xmlns:a16="http://schemas.microsoft.com/office/drawing/2014/main" id="{03A724AE-5DC7-F83F-3C31-96A332CA4BCF}"/>
              </a:ext>
            </a:extLst>
          </p:cNvPr>
          <p:cNvPicPr>
            <a:picLocks noChangeAspect="1"/>
          </p:cNvPicPr>
          <p:nvPr/>
        </p:nvPicPr>
        <p:blipFill>
          <a:blip r:embed="rId7"/>
          <a:stretch>
            <a:fillRect/>
          </a:stretch>
        </p:blipFill>
        <p:spPr>
          <a:xfrm>
            <a:off x="3578796" y="2029041"/>
            <a:ext cx="540121" cy="675000"/>
          </a:xfrm>
          <a:prstGeom prst="rect">
            <a:avLst/>
          </a:prstGeom>
        </p:spPr>
      </p:pic>
      <p:sp>
        <p:nvSpPr>
          <p:cNvPr id="8" name="Text 3">
            <a:extLst>
              <a:ext uri="{FF2B5EF4-FFF2-40B4-BE49-F238E27FC236}">
                <a16:creationId xmlns:a16="http://schemas.microsoft.com/office/drawing/2014/main" id="{30C3A59B-A0D8-DC1E-2299-556DFAA3CE6E}"/>
              </a:ext>
            </a:extLst>
          </p:cNvPr>
          <p:cNvSpPr/>
          <p:nvPr/>
        </p:nvSpPr>
        <p:spPr>
          <a:xfrm>
            <a:off x="5815955" y="1739528"/>
            <a:ext cx="1772022" cy="221456"/>
          </a:xfrm>
          <a:prstGeom prst="rect">
            <a:avLst/>
          </a:prstGeom>
          <a:noFill/>
          <a:ln/>
        </p:spPr>
        <p:txBody>
          <a:bodyPr wrap="none" lIns="0" tIns="0" rIns="0" bIns="0" rtlCol="0" anchor="t"/>
          <a:lstStyle/>
          <a:p>
            <a:pPr>
              <a:lnSpc>
                <a:spcPts val="1719"/>
              </a:lnSpc>
            </a:pPr>
            <a:r>
              <a:rPr lang="en-US" sz="2250" b="1" dirty="0" err="1">
                <a:solidFill>
                  <a:srgbClr val="4B4A4A"/>
                </a:solidFill>
                <a:latin typeface="Aptos" panose="020B0004020202020204" pitchFamily="34" charset="0"/>
                <a:ea typeface="Noto Serif SC Bold" pitchFamily="34" charset="-122"/>
                <a:cs typeface="Noto Serif SC Bold" pitchFamily="34" charset="-120"/>
              </a:rPr>
              <a:t>Relevância</a:t>
            </a:r>
            <a:r>
              <a:rPr lang="en-US" sz="2250" b="1" dirty="0">
                <a:solidFill>
                  <a:srgbClr val="4B4A4A"/>
                </a:solidFill>
                <a:latin typeface="Aptos" panose="020B0004020202020204" pitchFamily="34" charset="0"/>
                <a:ea typeface="Noto Serif SC Bold" pitchFamily="34" charset="-122"/>
                <a:cs typeface="Noto Serif SC Bold" pitchFamily="34" charset="-120"/>
              </a:rPr>
              <a:t>?</a:t>
            </a:r>
            <a:endParaRPr lang="en-US" sz="2250" dirty="0">
              <a:latin typeface="Aptos" panose="020B0004020202020204" pitchFamily="34" charset="0"/>
            </a:endParaRPr>
          </a:p>
        </p:txBody>
      </p:sp>
      <p:sp>
        <p:nvSpPr>
          <p:cNvPr id="9" name="Text 4">
            <a:extLst>
              <a:ext uri="{FF2B5EF4-FFF2-40B4-BE49-F238E27FC236}">
                <a16:creationId xmlns:a16="http://schemas.microsoft.com/office/drawing/2014/main" id="{DACA49BF-DC19-574A-3853-901B08ECC966}"/>
              </a:ext>
            </a:extLst>
          </p:cNvPr>
          <p:cNvSpPr/>
          <p:nvPr/>
        </p:nvSpPr>
        <p:spPr>
          <a:xfrm>
            <a:off x="5815955" y="2046040"/>
            <a:ext cx="2649364" cy="453628"/>
          </a:xfrm>
          <a:prstGeom prst="rect">
            <a:avLst/>
          </a:prstGeom>
          <a:noFill/>
          <a:ln/>
        </p:spPr>
        <p:txBody>
          <a:bodyPr wrap="square" lIns="0" tIns="0" rIns="0" bIns="0" rtlCol="0" anchor="t"/>
          <a:lstStyle/>
          <a:p>
            <a:pPr algn="just">
              <a:lnSpc>
                <a:spcPts val="1781"/>
              </a:lnSpc>
            </a:pPr>
            <a:r>
              <a:rPr lang="en-US" sz="1375" dirty="0">
                <a:solidFill>
                  <a:srgbClr val="4B4A4A"/>
                </a:solidFill>
                <a:latin typeface="Aptos" panose="020B0004020202020204" pitchFamily="34" charset="0"/>
                <a:ea typeface="Geist" pitchFamily="34" charset="-122"/>
                <a:cs typeface="Geist" pitchFamily="34" charset="-120"/>
              </a:rPr>
              <a:t>O conteúdo atende apenas às exigências ou oferece valor aos interessados?</a:t>
            </a:r>
            <a:endParaRPr lang="en-US" sz="1375" dirty="0">
              <a:latin typeface="Aptos" panose="020B0004020202020204" pitchFamily="34" charset="0"/>
            </a:endParaRPr>
          </a:p>
        </p:txBody>
      </p:sp>
      <p:pic>
        <p:nvPicPr>
          <p:cNvPr id="11" name="Image 3" descr="preencoded.png">
            <a:extLst>
              <a:ext uri="{FF2B5EF4-FFF2-40B4-BE49-F238E27FC236}">
                <a16:creationId xmlns:a16="http://schemas.microsoft.com/office/drawing/2014/main" id="{DC95B084-6475-2D6F-D582-4931A8F257B2}"/>
              </a:ext>
            </a:extLst>
          </p:cNvPr>
          <p:cNvPicPr>
            <a:picLocks noChangeAspect="1"/>
          </p:cNvPicPr>
          <p:nvPr/>
        </p:nvPicPr>
        <p:blipFill>
          <a:blip r:embed="rId8"/>
          <a:stretch>
            <a:fillRect/>
          </a:stretch>
        </p:blipFill>
        <p:spPr>
          <a:xfrm>
            <a:off x="4734868" y="2029041"/>
            <a:ext cx="540121" cy="675000"/>
          </a:xfrm>
          <a:prstGeom prst="rect">
            <a:avLst/>
          </a:prstGeom>
        </p:spPr>
      </p:pic>
      <p:sp>
        <p:nvSpPr>
          <p:cNvPr id="12" name="Text 5">
            <a:extLst>
              <a:ext uri="{FF2B5EF4-FFF2-40B4-BE49-F238E27FC236}">
                <a16:creationId xmlns:a16="http://schemas.microsoft.com/office/drawing/2014/main" id="{77AFE276-6C53-01A2-DAD1-05D853AB66F6}"/>
              </a:ext>
            </a:extLst>
          </p:cNvPr>
          <p:cNvSpPr/>
          <p:nvPr/>
        </p:nvSpPr>
        <p:spPr>
          <a:xfrm>
            <a:off x="5815955" y="3272384"/>
            <a:ext cx="1772022" cy="221456"/>
          </a:xfrm>
          <a:prstGeom prst="rect">
            <a:avLst/>
          </a:prstGeom>
          <a:noFill/>
          <a:ln/>
        </p:spPr>
        <p:txBody>
          <a:bodyPr wrap="none" lIns="0" tIns="0" rIns="0" bIns="0" rtlCol="0" anchor="t"/>
          <a:lstStyle/>
          <a:p>
            <a:pPr>
              <a:lnSpc>
                <a:spcPts val="1719"/>
              </a:lnSpc>
            </a:pPr>
            <a:r>
              <a:rPr lang="en-US" sz="2250" b="1" dirty="0" err="1">
                <a:solidFill>
                  <a:srgbClr val="4B4A4A"/>
                </a:solidFill>
                <a:latin typeface="Aptos" panose="020B0004020202020204" pitchFamily="34" charset="0"/>
                <a:ea typeface="Noto Serif SC Bold" pitchFamily="34" charset="-122"/>
                <a:cs typeface="Noto Serif SC Bold" pitchFamily="34" charset="-120"/>
              </a:rPr>
              <a:t>Referências</a:t>
            </a:r>
            <a:r>
              <a:rPr lang="en-US" sz="2250" b="1" dirty="0">
                <a:solidFill>
                  <a:srgbClr val="4B4A4A"/>
                </a:solidFill>
                <a:latin typeface="Aptos" panose="020B0004020202020204" pitchFamily="34" charset="0"/>
                <a:ea typeface="Noto Serif SC Bold" pitchFamily="34" charset="-122"/>
                <a:cs typeface="Noto Serif SC Bold" pitchFamily="34" charset="-120"/>
              </a:rPr>
              <a:t>?</a:t>
            </a:r>
            <a:endParaRPr lang="en-US" sz="2250" dirty="0">
              <a:latin typeface="Aptos" panose="020B0004020202020204" pitchFamily="34" charset="0"/>
            </a:endParaRPr>
          </a:p>
        </p:txBody>
      </p:sp>
      <p:sp>
        <p:nvSpPr>
          <p:cNvPr id="13" name="Text 6">
            <a:extLst>
              <a:ext uri="{FF2B5EF4-FFF2-40B4-BE49-F238E27FC236}">
                <a16:creationId xmlns:a16="http://schemas.microsoft.com/office/drawing/2014/main" id="{6FBC11D7-5BF4-4BF6-0300-8C7AF7D027A2}"/>
              </a:ext>
            </a:extLst>
          </p:cNvPr>
          <p:cNvSpPr/>
          <p:nvPr/>
        </p:nvSpPr>
        <p:spPr>
          <a:xfrm>
            <a:off x="5815955" y="3578895"/>
            <a:ext cx="2649364" cy="453628"/>
          </a:xfrm>
          <a:prstGeom prst="rect">
            <a:avLst/>
          </a:prstGeom>
          <a:noFill/>
          <a:ln/>
        </p:spPr>
        <p:txBody>
          <a:bodyPr wrap="square" lIns="0" tIns="0" rIns="0" bIns="0" rtlCol="0" anchor="t"/>
          <a:lstStyle/>
          <a:p>
            <a:pPr algn="just">
              <a:lnSpc>
                <a:spcPts val="1781"/>
              </a:lnSpc>
            </a:pPr>
            <a:r>
              <a:rPr lang="en-US" sz="1375" dirty="0">
                <a:solidFill>
                  <a:srgbClr val="4B4A4A"/>
                </a:solidFill>
                <a:latin typeface="Aptos" panose="020B0004020202020204" pitchFamily="34" charset="0"/>
                <a:ea typeface="Geist" pitchFamily="34" charset="-122"/>
                <a:cs typeface="Geist" pitchFamily="34" charset="-120"/>
              </a:rPr>
              <a:t>Existem </a:t>
            </a:r>
            <a:r>
              <a:rPr lang="en-US" sz="1375" i="1" dirty="0">
                <a:solidFill>
                  <a:srgbClr val="4B4A4A"/>
                </a:solidFill>
                <a:latin typeface="Aptos" panose="020B0004020202020204" pitchFamily="34" charset="0"/>
                <a:ea typeface="Geist" pitchFamily="34" charset="-122"/>
                <a:cs typeface="Geist" pitchFamily="34" charset="-120"/>
              </a:rPr>
              <a:t>cases</a:t>
            </a:r>
            <a:r>
              <a:rPr lang="en-US" sz="1375" dirty="0">
                <a:solidFill>
                  <a:srgbClr val="4B4A4A"/>
                </a:solidFill>
                <a:latin typeface="Aptos" panose="020B0004020202020204" pitchFamily="34" charset="0"/>
                <a:ea typeface="Geist" pitchFamily="34" charset="-122"/>
                <a:cs typeface="Geist" pitchFamily="34" charset="-120"/>
              </a:rPr>
              <a:t> públicos ou exemplos no setor que servem como modelo?</a:t>
            </a:r>
            <a:endParaRPr lang="en-US" sz="1375" dirty="0">
              <a:latin typeface="Aptos" panose="020B0004020202020204" pitchFamily="34" charset="0"/>
            </a:endParaRPr>
          </a:p>
        </p:txBody>
      </p:sp>
      <p:pic>
        <p:nvPicPr>
          <p:cNvPr id="15" name="Image 5" descr="preencoded.png">
            <a:extLst>
              <a:ext uri="{FF2B5EF4-FFF2-40B4-BE49-F238E27FC236}">
                <a16:creationId xmlns:a16="http://schemas.microsoft.com/office/drawing/2014/main" id="{F90E6A8C-6A75-88BC-A4CE-7AF9CBA55F36}"/>
              </a:ext>
            </a:extLst>
          </p:cNvPr>
          <p:cNvPicPr>
            <a:picLocks noChangeAspect="1"/>
          </p:cNvPicPr>
          <p:nvPr/>
        </p:nvPicPr>
        <p:blipFill>
          <a:blip r:embed="rId9"/>
          <a:stretch>
            <a:fillRect/>
          </a:stretch>
        </p:blipFill>
        <p:spPr>
          <a:xfrm>
            <a:off x="4738428" y="3156340"/>
            <a:ext cx="540121" cy="675000"/>
          </a:xfrm>
          <a:prstGeom prst="rect">
            <a:avLst/>
          </a:prstGeom>
        </p:spPr>
      </p:pic>
      <p:sp>
        <p:nvSpPr>
          <p:cNvPr id="16" name="Text 7">
            <a:extLst>
              <a:ext uri="{FF2B5EF4-FFF2-40B4-BE49-F238E27FC236}">
                <a16:creationId xmlns:a16="http://schemas.microsoft.com/office/drawing/2014/main" id="{F19E2533-1FF9-A9A7-29DF-24D993CDEDD6}"/>
              </a:ext>
            </a:extLst>
          </p:cNvPr>
          <p:cNvSpPr/>
          <p:nvPr/>
        </p:nvSpPr>
        <p:spPr>
          <a:xfrm>
            <a:off x="1190824" y="3272384"/>
            <a:ext cx="1772022" cy="221456"/>
          </a:xfrm>
          <a:prstGeom prst="rect">
            <a:avLst/>
          </a:prstGeom>
          <a:noFill/>
          <a:ln/>
        </p:spPr>
        <p:txBody>
          <a:bodyPr wrap="none" lIns="0" tIns="0" rIns="0" bIns="0" rtlCol="0" anchor="t"/>
          <a:lstStyle/>
          <a:p>
            <a:pPr algn="r">
              <a:lnSpc>
                <a:spcPts val="1719"/>
              </a:lnSpc>
            </a:pPr>
            <a:r>
              <a:rPr lang="en-US" sz="2250" b="1" dirty="0" err="1">
                <a:solidFill>
                  <a:srgbClr val="4B4A4A"/>
                </a:solidFill>
                <a:latin typeface="Aptos" panose="020B0004020202020204" pitchFamily="34" charset="0"/>
                <a:ea typeface="Noto Serif SC Bold" pitchFamily="34" charset="-122"/>
                <a:cs typeface="Noto Serif SC Bold" pitchFamily="34" charset="-120"/>
              </a:rPr>
              <a:t>Qualidade</a:t>
            </a:r>
            <a:r>
              <a:rPr lang="en-US" sz="2250" b="1" dirty="0">
                <a:solidFill>
                  <a:srgbClr val="4B4A4A"/>
                </a:solidFill>
                <a:latin typeface="Aptos" panose="020B0004020202020204" pitchFamily="34" charset="0"/>
                <a:ea typeface="Noto Serif SC Bold" pitchFamily="34" charset="-122"/>
                <a:cs typeface="Noto Serif SC Bold" pitchFamily="34" charset="-120"/>
              </a:rPr>
              <a:t>?</a:t>
            </a:r>
            <a:endParaRPr lang="en-US" sz="2250" dirty="0">
              <a:latin typeface="Aptos" panose="020B0004020202020204" pitchFamily="34" charset="0"/>
            </a:endParaRPr>
          </a:p>
        </p:txBody>
      </p:sp>
      <p:sp>
        <p:nvSpPr>
          <p:cNvPr id="17" name="Text 8">
            <a:extLst>
              <a:ext uri="{FF2B5EF4-FFF2-40B4-BE49-F238E27FC236}">
                <a16:creationId xmlns:a16="http://schemas.microsoft.com/office/drawing/2014/main" id="{1B6BB0A6-5ADB-2AE1-8831-F129642BA5C5}"/>
              </a:ext>
            </a:extLst>
          </p:cNvPr>
          <p:cNvSpPr/>
          <p:nvPr/>
        </p:nvSpPr>
        <p:spPr>
          <a:xfrm>
            <a:off x="313557" y="3578895"/>
            <a:ext cx="2649289" cy="453628"/>
          </a:xfrm>
          <a:prstGeom prst="rect">
            <a:avLst/>
          </a:prstGeom>
          <a:noFill/>
          <a:ln/>
        </p:spPr>
        <p:txBody>
          <a:bodyPr wrap="square" lIns="0" tIns="0" rIns="0" bIns="0" rtlCol="0" anchor="t"/>
          <a:lstStyle/>
          <a:p>
            <a:pPr algn="r">
              <a:lnSpc>
                <a:spcPts val="1781"/>
              </a:lnSpc>
            </a:pPr>
            <a:r>
              <a:rPr lang="en-US" sz="1375" dirty="0">
                <a:solidFill>
                  <a:srgbClr val="4B4A4A"/>
                </a:solidFill>
                <a:latin typeface="Aptos" panose="020B0004020202020204" pitchFamily="34" charset="0"/>
                <a:ea typeface="Geist" pitchFamily="34" charset="-122"/>
                <a:cs typeface="Geist" pitchFamily="34" charset="-120"/>
              </a:rPr>
              <a:t>Os materiais </a:t>
            </a:r>
            <a:r>
              <a:rPr lang="en-US" sz="1375" dirty="0" err="1">
                <a:solidFill>
                  <a:srgbClr val="4B4A4A"/>
                </a:solidFill>
                <a:latin typeface="Aptos" panose="020B0004020202020204" pitchFamily="34" charset="0"/>
                <a:ea typeface="Geist" pitchFamily="34" charset="-122"/>
                <a:cs typeface="Geist" pitchFamily="34" charset="-120"/>
              </a:rPr>
              <a:t>apresentam</a:t>
            </a:r>
            <a:r>
              <a:rPr lang="en-US" sz="1375" dirty="0">
                <a:solidFill>
                  <a:srgbClr val="4B4A4A"/>
                </a:solidFill>
                <a:latin typeface="Aptos" panose="020B0004020202020204" pitchFamily="34" charset="0"/>
                <a:ea typeface="Geist" pitchFamily="34" charset="-122"/>
                <a:cs typeface="Geist" pitchFamily="34" charset="-120"/>
              </a:rPr>
              <a:t> </a:t>
            </a:r>
            <a:r>
              <a:rPr lang="en-US" sz="1375" dirty="0" err="1">
                <a:solidFill>
                  <a:srgbClr val="4B4A4A"/>
                </a:solidFill>
                <a:latin typeface="Aptos" panose="020B0004020202020204" pitchFamily="34" charset="0"/>
                <a:ea typeface="Geist" pitchFamily="34" charset="-122"/>
                <a:cs typeface="Geist" pitchFamily="34" charset="-120"/>
              </a:rPr>
              <a:t>métricas</a:t>
            </a:r>
            <a:r>
              <a:rPr lang="en-US" sz="1375" dirty="0">
                <a:solidFill>
                  <a:srgbClr val="4B4A4A"/>
                </a:solidFill>
                <a:latin typeface="Aptos" panose="020B0004020202020204" pitchFamily="34" charset="0"/>
                <a:ea typeface="Geist" pitchFamily="34" charset="-122"/>
                <a:cs typeface="Geist" pitchFamily="34" charset="-120"/>
              </a:rPr>
              <a:t> e </a:t>
            </a:r>
            <a:r>
              <a:rPr lang="en-US" sz="1375" dirty="0" err="1">
                <a:solidFill>
                  <a:srgbClr val="4B4A4A"/>
                </a:solidFill>
                <a:latin typeface="Aptos" panose="020B0004020202020204" pitchFamily="34" charset="0"/>
                <a:ea typeface="Geist" pitchFamily="34" charset="-122"/>
                <a:cs typeface="Geist" pitchFamily="34" charset="-120"/>
              </a:rPr>
              <a:t>indicadores</a:t>
            </a:r>
            <a:r>
              <a:rPr lang="en-US" sz="1375" dirty="0">
                <a:solidFill>
                  <a:srgbClr val="4B4A4A"/>
                </a:solidFill>
                <a:latin typeface="Aptos" panose="020B0004020202020204" pitchFamily="34" charset="0"/>
                <a:ea typeface="Geist" pitchFamily="34" charset="-122"/>
                <a:cs typeface="Geist" pitchFamily="34" charset="-120"/>
              </a:rPr>
              <a:t> claros e verificáveis?</a:t>
            </a:r>
            <a:endParaRPr lang="en-US" sz="1375" dirty="0">
              <a:latin typeface="Aptos" panose="020B0004020202020204" pitchFamily="34" charset="0"/>
            </a:endParaRPr>
          </a:p>
        </p:txBody>
      </p:sp>
      <p:pic>
        <p:nvPicPr>
          <p:cNvPr id="19" name="Image 7" descr="preencoded.png">
            <a:extLst>
              <a:ext uri="{FF2B5EF4-FFF2-40B4-BE49-F238E27FC236}">
                <a16:creationId xmlns:a16="http://schemas.microsoft.com/office/drawing/2014/main" id="{67B7C80D-90C2-1CC5-0731-FD5D070A6026}"/>
              </a:ext>
            </a:extLst>
          </p:cNvPr>
          <p:cNvPicPr>
            <a:picLocks noChangeAspect="1"/>
          </p:cNvPicPr>
          <p:nvPr/>
        </p:nvPicPr>
        <p:blipFill>
          <a:blip r:embed="rId10"/>
          <a:stretch>
            <a:fillRect/>
          </a:stretch>
        </p:blipFill>
        <p:spPr>
          <a:xfrm>
            <a:off x="3500103" y="3192579"/>
            <a:ext cx="540121" cy="675000"/>
          </a:xfrm>
          <a:prstGeom prst="rect">
            <a:avLst/>
          </a:prstGeom>
        </p:spPr>
      </p:pic>
      <p:cxnSp>
        <p:nvCxnSpPr>
          <p:cNvPr id="20" name="Conector reto 19">
            <a:extLst>
              <a:ext uri="{FF2B5EF4-FFF2-40B4-BE49-F238E27FC236}">
                <a16:creationId xmlns:a16="http://schemas.microsoft.com/office/drawing/2014/main" id="{DCA65856-4C88-0261-4866-61652BEC3759}"/>
              </a:ext>
            </a:extLst>
          </p:cNvPr>
          <p:cNvCxnSpPr/>
          <p:nvPr/>
        </p:nvCxnSpPr>
        <p:spPr>
          <a:xfrm>
            <a:off x="1419476" y="841971"/>
            <a:ext cx="431864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CaixaDeTexto 20">
            <a:extLst>
              <a:ext uri="{FF2B5EF4-FFF2-40B4-BE49-F238E27FC236}">
                <a16:creationId xmlns:a16="http://schemas.microsoft.com/office/drawing/2014/main" id="{0D7C9E75-6E06-D809-C20A-32659E267486}"/>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tx1"/>
                </a:solidFill>
                <a:latin typeface="Aptos" panose="020B0004020202020204" pitchFamily="34" charset="0"/>
              </a:rPr>
              <a:t>29</a:t>
            </a:r>
          </a:p>
        </p:txBody>
      </p:sp>
      <p:pic>
        <p:nvPicPr>
          <p:cNvPr id="22" name="Imagem 21" descr="Texto&#10;&#10;O conteúdo gerado por IA pode estar incorreto.">
            <a:extLst>
              <a:ext uri="{FF2B5EF4-FFF2-40B4-BE49-F238E27FC236}">
                <a16:creationId xmlns:a16="http://schemas.microsoft.com/office/drawing/2014/main" id="{0D2D9108-FE3F-5EE6-4C94-175CA53F066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715407" y="4224715"/>
            <a:ext cx="1713185" cy="750310"/>
          </a:xfrm>
          <a:prstGeom prst="rect">
            <a:avLst/>
          </a:prstGeom>
          <a:noFill/>
          <a:ln>
            <a:noFill/>
          </a:ln>
        </p:spPr>
      </p:pic>
      <p:pic>
        <p:nvPicPr>
          <p:cNvPr id="23" name="Imagem 22" descr="Logotipo&#10;&#10;Descrição gerada automaticamente">
            <a:extLst>
              <a:ext uri="{FF2B5EF4-FFF2-40B4-BE49-F238E27FC236}">
                <a16:creationId xmlns:a16="http://schemas.microsoft.com/office/drawing/2014/main" id="{DDD518CC-4C45-7C70-8AA5-83C897AA60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04773" y="4255960"/>
            <a:ext cx="644083" cy="698882"/>
          </a:xfrm>
          <a:prstGeom prst="rect">
            <a:avLst/>
          </a:prstGeom>
        </p:spPr>
      </p:pic>
    </p:spTree>
    <p:extLst>
      <p:ext uri="{BB962C8B-B14F-4D97-AF65-F5344CB8AC3E}">
        <p14:creationId xmlns:p14="http://schemas.microsoft.com/office/powerpoint/2010/main" val="2630355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B4AB1361-3299-A611-BFBD-1DCA77E22069}"/>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EC7FE380-C3BF-65D1-8138-16FB34CFEB1A}"/>
              </a:ext>
            </a:extLst>
          </p:cNvPr>
          <p:cNvSpPr txBox="1"/>
          <p:nvPr/>
        </p:nvSpPr>
        <p:spPr>
          <a:xfrm>
            <a:off x="8817594" y="4747913"/>
            <a:ext cx="269549" cy="361894"/>
          </a:xfrm>
          <a:prstGeom prst="rect">
            <a:avLst/>
          </a:prstGeom>
          <a:noFill/>
        </p:spPr>
        <p:txBody>
          <a:bodyPr wrap="square" rtlCol="0">
            <a:spAutoFit/>
          </a:bodyPr>
          <a:lstStyle/>
          <a:p>
            <a:r>
              <a:rPr lang="pt-BR" sz="876" dirty="0">
                <a:solidFill>
                  <a:schemeClr val="bg1"/>
                </a:solidFill>
              </a:rPr>
              <a:t>22</a:t>
            </a:r>
          </a:p>
        </p:txBody>
      </p:sp>
      <p:pic>
        <p:nvPicPr>
          <p:cNvPr id="8" name="Imagem 7" descr="Uma imagem contendo Logotipo">
            <a:extLst>
              <a:ext uri="{FF2B5EF4-FFF2-40B4-BE49-F238E27FC236}">
                <a16:creationId xmlns:a16="http://schemas.microsoft.com/office/drawing/2014/main" id="{1A9B6BDB-203A-CEB6-8972-2CA76F71309C}"/>
              </a:ext>
            </a:extLst>
          </p:cNvPr>
          <p:cNvPicPr>
            <a:picLocks noChangeAspect="1"/>
          </p:cNvPicPr>
          <p:nvPr/>
        </p:nvPicPr>
        <p:blipFill>
          <a:blip r:embed="rId3"/>
          <a:stretch>
            <a:fillRect/>
          </a:stretch>
        </p:blipFill>
        <p:spPr>
          <a:xfrm>
            <a:off x="2475454" y="157643"/>
            <a:ext cx="3500041" cy="1647765"/>
          </a:xfrm>
          <a:prstGeom prst="rect">
            <a:avLst/>
          </a:prstGeom>
          <a:ln>
            <a:solidFill>
              <a:schemeClr val="tx1"/>
            </a:solidFill>
          </a:ln>
        </p:spPr>
      </p:pic>
      <p:sp>
        <p:nvSpPr>
          <p:cNvPr id="10" name="CaixaDeTexto 9">
            <a:extLst>
              <a:ext uri="{FF2B5EF4-FFF2-40B4-BE49-F238E27FC236}">
                <a16:creationId xmlns:a16="http://schemas.microsoft.com/office/drawing/2014/main" id="{FA6F1C25-F7A0-DBFF-9191-A22EF3A0DFCD}"/>
              </a:ext>
            </a:extLst>
          </p:cNvPr>
          <p:cNvSpPr txBox="1"/>
          <p:nvPr/>
        </p:nvSpPr>
        <p:spPr>
          <a:xfrm>
            <a:off x="1227327" y="1865067"/>
            <a:ext cx="5730987" cy="2556341"/>
          </a:xfrm>
          <a:prstGeom prst="rect">
            <a:avLst/>
          </a:prstGeom>
          <a:noFill/>
          <a:ln>
            <a:solidFill>
              <a:srgbClr val="002060"/>
            </a:solidFill>
          </a:ln>
        </p:spPr>
        <p:txBody>
          <a:bodyPr wrap="square">
            <a:spAutoFit/>
          </a:bodyPr>
          <a:lstStyle/>
          <a:p>
            <a:pPr algn="just" fontAlgn="base">
              <a:spcAft>
                <a:spcPts val="938"/>
              </a:spcAft>
            </a:pPr>
            <a:r>
              <a:rPr lang="pt-BR" sz="876" dirty="0">
                <a:solidFill>
                  <a:srgbClr val="092F47"/>
                </a:solidFill>
                <a:latin typeface="rawline"/>
              </a:rPr>
              <a:t>O Prêmio PREVIC de Monografia tem como objetivo estimular a pesquisa e a elaboração de trabalhos técnicos e acadêmicos sobre previdência complementar fechada. </a:t>
            </a:r>
          </a:p>
          <a:p>
            <a:pPr algn="just" fontAlgn="base">
              <a:spcAft>
                <a:spcPts val="938"/>
              </a:spcAft>
            </a:pPr>
            <a:r>
              <a:rPr lang="pt-BR" sz="876" u="sng" dirty="0">
                <a:solidFill>
                  <a:srgbClr val="092F47"/>
                </a:solidFill>
                <a:highlight>
                  <a:srgbClr val="FFFF00"/>
                </a:highlight>
                <a:latin typeface="rawline"/>
              </a:rPr>
              <a:t>Inscrições de 08/7/2025 a 05/9/2025</a:t>
            </a:r>
          </a:p>
          <a:p>
            <a:pPr algn="just" fontAlgn="base">
              <a:spcAft>
                <a:spcPts val="938"/>
              </a:spcAft>
            </a:pPr>
            <a:r>
              <a:rPr lang="pt-BR" sz="876" b="1" u="sng" dirty="0">
                <a:solidFill>
                  <a:srgbClr val="092F47"/>
                </a:solidFill>
                <a:latin typeface="rawline"/>
              </a:rPr>
              <a:t>Eixos Temáticos </a:t>
            </a:r>
            <a:endParaRPr lang="pt-BR" sz="876" u="sng" dirty="0">
              <a:solidFill>
                <a:srgbClr val="092F47"/>
              </a:solidFill>
              <a:latin typeface="rawline"/>
            </a:endParaRPr>
          </a:p>
          <a:p>
            <a:pPr algn="just" fontAlgn="base">
              <a:buNone/>
            </a:pPr>
            <a:r>
              <a:rPr lang="pt-BR" sz="876" b="1" dirty="0">
                <a:solidFill>
                  <a:srgbClr val="092F47"/>
                </a:solidFill>
                <a:latin typeface="rawline"/>
              </a:rPr>
              <a:t>1. </a:t>
            </a:r>
            <a:r>
              <a:rPr lang="pt-BR" sz="876" dirty="0">
                <a:solidFill>
                  <a:srgbClr val="092F47"/>
                </a:solidFill>
                <a:latin typeface="rawline"/>
              </a:rPr>
              <a:t>Comunicação e Atendimento aos Participantes e Assistidos </a:t>
            </a:r>
          </a:p>
          <a:p>
            <a:pPr algn="just" fontAlgn="base">
              <a:buNone/>
            </a:pPr>
            <a:r>
              <a:rPr lang="pt-BR" sz="876" b="1" dirty="0">
                <a:solidFill>
                  <a:srgbClr val="092F47"/>
                </a:solidFill>
                <a:latin typeface="rawline"/>
              </a:rPr>
              <a:t>2. </a:t>
            </a:r>
            <a:r>
              <a:rPr lang="pt-BR" sz="876" dirty="0">
                <a:solidFill>
                  <a:srgbClr val="092F47"/>
                </a:solidFill>
                <a:latin typeface="rawline"/>
              </a:rPr>
              <a:t>Solvência dos planos de benefícios</a:t>
            </a:r>
          </a:p>
          <a:p>
            <a:pPr algn="just" fontAlgn="base">
              <a:buNone/>
            </a:pPr>
            <a:r>
              <a:rPr lang="pt-BR" sz="876" b="1" dirty="0">
                <a:solidFill>
                  <a:srgbClr val="092F47"/>
                </a:solidFill>
                <a:latin typeface="rawline"/>
              </a:rPr>
              <a:t>3. </a:t>
            </a:r>
            <a:r>
              <a:rPr lang="pt-BR" sz="876" dirty="0">
                <a:solidFill>
                  <a:srgbClr val="092F47"/>
                </a:solidFill>
                <a:latin typeface="rawline"/>
              </a:rPr>
              <a:t>Governança e Liderança</a:t>
            </a:r>
          </a:p>
          <a:p>
            <a:pPr algn="just" fontAlgn="base">
              <a:buNone/>
            </a:pPr>
            <a:br>
              <a:rPr lang="pt-BR" sz="876" dirty="0">
                <a:solidFill>
                  <a:srgbClr val="092F47"/>
                </a:solidFill>
                <a:latin typeface="rawline"/>
              </a:rPr>
            </a:br>
            <a:endParaRPr lang="pt-BR" sz="876" dirty="0">
              <a:solidFill>
                <a:srgbClr val="092F47"/>
              </a:solidFill>
              <a:latin typeface="rawline"/>
            </a:endParaRPr>
          </a:p>
          <a:p>
            <a:pPr algn="just" fontAlgn="base">
              <a:spcAft>
                <a:spcPts val="938"/>
              </a:spcAft>
            </a:pPr>
            <a:r>
              <a:rPr lang="pt-BR" sz="876" b="1" u="sng" dirty="0">
                <a:solidFill>
                  <a:srgbClr val="092F47"/>
                </a:solidFill>
                <a:latin typeface="rawline"/>
              </a:rPr>
              <a:t>Premiação</a:t>
            </a:r>
            <a:endParaRPr lang="pt-BR" sz="876" u="sng" dirty="0">
              <a:solidFill>
                <a:srgbClr val="092F47"/>
              </a:solidFill>
              <a:latin typeface="rawline"/>
            </a:endParaRPr>
          </a:p>
          <a:p>
            <a:pPr algn="just" fontAlgn="base">
              <a:spcAft>
                <a:spcPts val="938"/>
              </a:spcAft>
            </a:pPr>
            <a:r>
              <a:rPr lang="pt-BR" sz="876" dirty="0">
                <a:solidFill>
                  <a:srgbClr val="092F47"/>
                </a:solidFill>
                <a:latin typeface="rawline"/>
              </a:rPr>
              <a:t>O Prêmio PREVIC de Monografia pagará R$ 10 mil a cada um dos trabalhos vencedores, nas três categorias. E R$ 5 mil ao segundo melhor trabalho de cada uma das três categorias.</a:t>
            </a:r>
          </a:p>
          <a:p>
            <a:pPr algn="just" fontAlgn="base">
              <a:spcAft>
                <a:spcPts val="938"/>
              </a:spcAft>
            </a:pPr>
            <a:r>
              <a:rPr lang="pt-BR" sz="876" dirty="0">
                <a:solidFill>
                  <a:srgbClr val="092F47"/>
                </a:solidFill>
                <a:latin typeface="rawline"/>
              </a:rPr>
              <a:t>Os dois primeiros colocados de cada tema e os agraciados com menção honrosa receberão certificado e terão seus trabalhos publicados no site da PREVIC.</a:t>
            </a:r>
          </a:p>
        </p:txBody>
      </p:sp>
      <p:pic>
        <p:nvPicPr>
          <p:cNvPr id="2" name="Imagem 1" descr="Interface gráfica do usuário, Aplicativo&#10;&#10;O conteúdo gerado por IA pode estar incorreto.">
            <a:extLst>
              <a:ext uri="{FF2B5EF4-FFF2-40B4-BE49-F238E27FC236}">
                <a16:creationId xmlns:a16="http://schemas.microsoft.com/office/drawing/2014/main" id="{1DDCD36F-781D-F639-6724-DECC81B5F0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70284"/>
          </a:xfrm>
          <a:prstGeom prst="rect">
            <a:avLst/>
          </a:prstGeom>
        </p:spPr>
      </p:pic>
      <p:pic>
        <p:nvPicPr>
          <p:cNvPr id="4" name="Imagem 3" descr="Texto&#10;&#10;O conteúdo gerado por IA pode estar incorreto.">
            <a:extLst>
              <a:ext uri="{FF2B5EF4-FFF2-40B4-BE49-F238E27FC236}">
                <a16:creationId xmlns:a16="http://schemas.microsoft.com/office/drawing/2014/main" id="{6E13555E-5445-FF0F-7709-747AB84361E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31746" y="267871"/>
            <a:ext cx="2385848" cy="1044911"/>
          </a:xfrm>
          <a:prstGeom prst="rect">
            <a:avLst/>
          </a:prstGeom>
          <a:solidFill>
            <a:schemeClr val="bg1"/>
          </a:solidFill>
          <a:ln>
            <a:noFill/>
          </a:ln>
        </p:spPr>
      </p:pic>
      <p:sp>
        <p:nvSpPr>
          <p:cNvPr id="5" name="CaixaDeTexto 4">
            <a:extLst>
              <a:ext uri="{FF2B5EF4-FFF2-40B4-BE49-F238E27FC236}">
                <a16:creationId xmlns:a16="http://schemas.microsoft.com/office/drawing/2014/main" id="{5BD65633-F534-5AAB-2758-5E319D581B78}"/>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bg1"/>
                </a:solidFill>
                <a:latin typeface="Aptos" panose="020B0004020202020204" pitchFamily="34" charset="0"/>
              </a:rPr>
              <a:t>3</a:t>
            </a:r>
          </a:p>
        </p:txBody>
      </p:sp>
      <p:pic>
        <p:nvPicPr>
          <p:cNvPr id="6" name="Imagem 5" descr="Logotipo&#10;&#10;Descrição gerada automaticamente">
            <a:extLst>
              <a:ext uri="{FF2B5EF4-FFF2-40B4-BE49-F238E27FC236}">
                <a16:creationId xmlns:a16="http://schemas.microsoft.com/office/drawing/2014/main" id="{DD3389D5-F634-8F93-BEE5-B46999A968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244" y="372651"/>
            <a:ext cx="644083" cy="698882"/>
          </a:xfrm>
          <a:prstGeom prst="rect">
            <a:avLst/>
          </a:prstGeom>
          <a:solidFill>
            <a:schemeClr val="bg1"/>
          </a:solidFill>
        </p:spPr>
      </p:pic>
    </p:spTree>
    <p:extLst>
      <p:ext uri="{BB962C8B-B14F-4D97-AF65-F5344CB8AC3E}">
        <p14:creationId xmlns:p14="http://schemas.microsoft.com/office/powerpoint/2010/main" val="38692706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FC091EF2-8DF9-B019-55AB-0FC7B01ED1D2}"/>
            </a:ext>
          </a:extLst>
        </p:cNvPr>
        <p:cNvGrpSpPr/>
        <p:nvPr/>
      </p:nvGrpSpPr>
      <p:grpSpPr>
        <a:xfrm>
          <a:off x="0" y="0"/>
          <a:ext cx="0" cy="0"/>
          <a:chOff x="0" y="0"/>
          <a:chExt cx="0" cy="0"/>
        </a:xfrm>
      </p:grpSpPr>
      <p:sp>
        <p:nvSpPr>
          <p:cNvPr id="21" name="Text 0">
            <a:extLst>
              <a:ext uri="{FF2B5EF4-FFF2-40B4-BE49-F238E27FC236}">
                <a16:creationId xmlns:a16="http://schemas.microsoft.com/office/drawing/2014/main" id="{5AE83E23-7D32-03B9-2751-6DFF7231271D}"/>
              </a:ext>
            </a:extLst>
          </p:cNvPr>
          <p:cNvSpPr/>
          <p:nvPr/>
        </p:nvSpPr>
        <p:spPr>
          <a:xfrm>
            <a:off x="523639" y="1922883"/>
            <a:ext cx="7437674" cy="408236"/>
          </a:xfrm>
          <a:prstGeom prst="rect">
            <a:avLst/>
          </a:prstGeom>
          <a:noFill/>
          <a:ln/>
        </p:spPr>
        <p:txBody>
          <a:bodyPr wrap="none" lIns="0" tIns="0" rIns="0" bIns="0" rtlCol="0" anchor="t"/>
          <a:lstStyle/>
          <a:p>
            <a:pPr>
              <a:lnSpc>
                <a:spcPts val="3188"/>
              </a:lnSpc>
            </a:pPr>
            <a:r>
              <a:rPr lang="pt-BR" sz="2750" b="1" dirty="0">
                <a:solidFill>
                  <a:srgbClr val="4B4A4A"/>
                </a:solidFill>
                <a:latin typeface="Aptos" panose="020B0004020202020204" pitchFamily="34" charset="0"/>
                <a:ea typeface="Noto Serif SC Bold" pitchFamily="34" charset="-122"/>
                <a:cs typeface="Noto Serif SC Bold" pitchFamily="34" charset="-120"/>
              </a:rPr>
              <a:t>Critérios </a:t>
            </a:r>
            <a:r>
              <a:rPr lang="pt-BR" sz="2750" b="1" dirty="0">
                <a:solidFill>
                  <a:srgbClr val="FF0000"/>
                </a:solidFill>
                <a:latin typeface="Aptos" panose="020B0004020202020204" pitchFamily="34" charset="0"/>
                <a:ea typeface="Noto Serif SC Bold" pitchFamily="34" charset="-122"/>
                <a:cs typeface="Noto Serif SC Bold" pitchFamily="34" charset="-120"/>
              </a:rPr>
              <a:t>ASG+I</a:t>
            </a:r>
            <a:r>
              <a:rPr lang="pt-BR" sz="2750" b="1" dirty="0">
                <a:solidFill>
                  <a:srgbClr val="4B4A4A"/>
                </a:solidFill>
                <a:latin typeface="Aptos" panose="020B0004020202020204" pitchFamily="34" charset="0"/>
                <a:ea typeface="Noto Serif SC Bold" pitchFamily="34" charset="-122"/>
                <a:cs typeface="Noto Serif SC Bold" pitchFamily="34" charset="-120"/>
              </a:rPr>
              <a:t> : Diagnóstico Inicial</a:t>
            </a:r>
            <a:endParaRPr lang="en-US" sz="2750" dirty="0">
              <a:solidFill>
                <a:srgbClr val="4B4A4A"/>
              </a:solidFill>
              <a:latin typeface="Aptos" panose="020B0004020202020204" pitchFamily="34" charset="0"/>
            </a:endParaRPr>
          </a:p>
        </p:txBody>
      </p:sp>
      <p:sp>
        <p:nvSpPr>
          <p:cNvPr id="22" name="Shape 1">
            <a:extLst>
              <a:ext uri="{FF2B5EF4-FFF2-40B4-BE49-F238E27FC236}">
                <a16:creationId xmlns:a16="http://schemas.microsoft.com/office/drawing/2014/main" id="{1FD02721-AC4B-9EEC-2F7B-F0A1C6181D58}"/>
              </a:ext>
            </a:extLst>
          </p:cNvPr>
          <p:cNvSpPr/>
          <p:nvPr/>
        </p:nvSpPr>
        <p:spPr>
          <a:xfrm>
            <a:off x="339765" y="2568995"/>
            <a:ext cx="2861738" cy="138708"/>
          </a:xfrm>
          <a:prstGeom prst="roundRect">
            <a:avLst>
              <a:gd name="adj" fmla="val 90029"/>
            </a:avLst>
          </a:prstGeom>
          <a:solidFill>
            <a:srgbClr val="D1EFE4"/>
          </a:solidFill>
          <a:ln w="7620">
            <a:solidFill>
              <a:srgbClr val="B7D5CA"/>
            </a:solidFill>
            <a:prstDash val="solid"/>
          </a:ln>
        </p:spPr>
        <p:txBody>
          <a:bodyPr/>
          <a:lstStyle/>
          <a:p>
            <a:endParaRPr lang="pt-BR" sz="1500">
              <a:latin typeface="Aptos" panose="020B0004020202020204" pitchFamily="34" charset="0"/>
            </a:endParaRPr>
          </a:p>
        </p:txBody>
      </p:sp>
      <p:sp>
        <p:nvSpPr>
          <p:cNvPr id="23" name="Text 2">
            <a:extLst>
              <a:ext uri="{FF2B5EF4-FFF2-40B4-BE49-F238E27FC236}">
                <a16:creationId xmlns:a16="http://schemas.microsoft.com/office/drawing/2014/main" id="{C2183D7F-B334-F293-11D9-6B8B9FF4381B}"/>
              </a:ext>
            </a:extLst>
          </p:cNvPr>
          <p:cNvSpPr/>
          <p:nvPr/>
        </p:nvSpPr>
        <p:spPr>
          <a:xfrm>
            <a:off x="437694" y="2890204"/>
            <a:ext cx="2861738" cy="195970"/>
          </a:xfrm>
          <a:prstGeom prst="rect">
            <a:avLst/>
          </a:prstGeom>
          <a:noFill/>
          <a:ln/>
        </p:spPr>
        <p:txBody>
          <a:bodyPr wrap="none" lIns="0" tIns="0" rIns="0" bIns="0" rtlCol="0" anchor="t"/>
          <a:lstStyle/>
          <a:p>
            <a:pPr>
              <a:lnSpc>
                <a:spcPts val="1594"/>
              </a:lnSpc>
            </a:pPr>
            <a:r>
              <a:rPr lang="en-US" sz="1500" b="1" dirty="0">
                <a:solidFill>
                  <a:srgbClr val="4B4A4A"/>
                </a:solidFill>
                <a:latin typeface="Aptos" panose="020B0004020202020204" pitchFamily="34" charset="0"/>
                <a:ea typeface="Noto Serif SC Bold" pitchFamily="34" charset="-122"/>
                <a:cs typeface="Noto Serif SC Bold" pitchFamily="34" charset="-120"/>
              </a:rPr>
              <a:t>Diagnóstico</a:t>
            </a:r>
            <a:endParaRPr lang="en-US" sz="1500" dirty="0">
              <a:latin typeface="Aptos" panose="020B0004020202020204" pitchFamily="34" charset="0"/>
            </a:endParaRPr>
          </a:p>
        </p:txBody>
      </p:sp>
      <p:sp>
        <p:nvSpPr>
          <p:cNvPr id="24" name="Text 3">
            <a:extLst>
              <a:ext uri="{FF2B5EF4-FFF2-40B4-BE49-F238E27FC236}">
                <a16:creationId xmlns:a16="http://schemas.microsoft.com/office/drawing/2014/main" id="{19FB6065-9505-9032-FE67-74CFD6C828AA}"/>
              </a:ext>
            </a:extLst>
          </p:cNvPr>
          <p:cNvSpPr/>
          <p:nvPr/>
        </p:nvSpPr>
        <p:spPr>
          <a:xfrm>
            <a:off x="437694" y="3086174"/>
            <a:ext cx="2927806" cy="496416"/>
          </a:xfrm>
          <a:prstGeom prst="rect">
            <a:avLst/>
          </a:prstGeom>
          <a:noFill/>
          <a:ln/>
        </p:spPr>
        <p:txBody>
          <a:bodyPr wrap="square" lIns="0" tIns="0" rIns="0" bIns="0" rtlCol="0" anchor="t"/>
          <a:lstStyle/>
          <a:p>
            <a:pPr>
              <a:lnSpc>
                <a:spcPts val="1625"/>
              </a:lnSpc>
            </a:pPr>
            <a:r>
              <a:rPr lang="en-US" sz="1500" dirty="0" err="1">
                <a:solidFill>
                  <a:srgbClr val="4B4A4A"/>
                </a:solidFill>
                <a:latin typeface="Aptos" panose="020B0004020202020204" pitchFamily="34" charset="0"/>
                <a:ea typeface="Geist" pitchFamily="34" charset="-122"/>
                <a:cs typeface="Geist" pitchFamily="34" charset="-120"/>
              </a:rPr>
              <a:t>i</a:t>
            </a:r>
            <a:r>
              <a:rPr lang="en-US" sz="1500" dirty="0">
                <a:solidFill>
                  <a:srgbClr val="4B4A4A"/>
                </a:solidFill>
                <a:latin typeface="Aptos" panose="020B0004020202020204" pitchFamily="34" charset="0"/>
                <a:ea typeface="Geist" pitchFamily="34" charset="-122"/>
                <a:cs typeface="Geist" pitchFamily="34" charset="-120"/>
              </a:rPr>
              <a:t>. As políticas internas já foram adaptadas para a nova </a:t>
            </a:r>
            <a:r>
              <a:rPr lang="en-US" sz="1500" dirty="0" err="1">
                <a:solidFill>
                  <a:srgbClr val="4B4A4A"/>
                </a:solidFill>
                <a:latin typeface="Aptos" panose="020B0004020202020204" pitchFamily="34" charset="0"/>
                <a:ea typeface="Geist" pitchFamily="34" charset="-122"/>
                <a:cs typeface="Geist" pitchFamily="34" charset="-120"/>
              </a:rPr>
              <a:t>resolução</a:t>
            </a:r>
            <a:r>
              <a:rPr lang="en-US" sz="1500" dirty="0">
                <a:solidFill>
                  <a:srgbClr val="4B4A4A"/>
                </a:solidFill>
                <a:latin typeface="Aptos" panose="020B0004020202020204" pitchFamily="34" charset="0"/>
                <a:ea typeface="Geist" pitchFamily="34" charset="-122"/>
                <a:cs typeface="Geist" pitchFamily="34" charset="-120"/>
              </a:rPr>
              <a:t> CMN?</a:t>
            </a:r>
            <a:endParaRPr lang="en-US" sz="1500" dirty="0">
              <a:latin typeface="Aptos" panose="020B0004020202020204" pitchFamily="34" charset="0"/>
            </a:endParaRPr>
          </a:p>
        </p:txBody>
      </p:sp>
      <p:sp>
        <p:nvSpPr>
          <p:cNvPr id="25" name="Text 4">
            <a:extLst>
              <a:ext uri="{FF2B5EF4-FFF2-40B4-BE49-F238E27FC236}">
                <a16:creationId xmlns:a16="http://schemas.microsoft.com/office/drawing/2014/main" id="{7BF27834-C640-7730-E367-9D7280172366}"/>
              </a:ext>
            </a:extLst>
          </p:cNvPr>
          <p:cNvSpPr/>
          <p:nvPr/>
        </p:nvSpPr>
        <p:spPr>
          <a:xfrm>
            <a:off x="437694" y="3818037"/>
            <a:ext cx="2547342" cy="418058"/>
          </a:xfrm>
          <a:prstGeom prst="rect">
            <a:avLst/>
          </a:prstGeom>
          <a:noFill/>
          <a:ln/>
        </p:spPr>
        <p:txBody>
          <a:bodyPr wrap="square" lIns="0" tIns="0" rIns="0" bIns="0" rtlCol="0" anchor="t"/>
          <a:lstStyle/>
          <a:p>
            <a:pPr>
              <a:lnSpc>
                <a:spcPts val="1625"/>
              </a:lnSpc>
            </a:pPr>
            <a:r>
              <a:rPr lang="en-US" sz="1500" dirty="0">
                <a:solidFill>
                  <a:srgbClr val="4B4A4A"/>
                </a:solidFill>
                <a:latin typeface="Aptos" panose="020B0004020202020204" pitchFamily="34" charset="0"/>
                <a:ea typeface="Geist" pitchFamily="34" charset="-122"/>
                <a:cs typeface="Geist" pitchFamily="34" charset="-120"/>
              </a:rPr>
              <a:t>ii. </a:t>
            </a:r>
            <a:r>
              <a:rPr lang="en-US" sz="1500" dirty="0" err="1">
                <a:solidFill>
                  <a:srgbClr val="4B4A4A"/>
                </a:solidFill>
                <a:latin typeface="Aptos" panose="020B0004020202020204" pitchFamily="34" charset="0"/>
                <a:ea typeface="Geist" pitchFamily="34" charset="-122"/>
                <a:cs typeface="Geist" pitchFamily="34" charset="-120"/>
              </a:rPr>
              <a:t>Identifique</a:t>
            </a:r>
            <a:r>
              <a:rPr lang="en-US" sz="1500" dirty="0">
                <a:solidFill>
                  <a:srgbClr val="4B4A4A"/>
                </a:solidFill>
                <a:latin typeface="Aptos" panose="020B0004020202020204" pitchFamily="34" charset="0"/>
                <a:ea typeface="Geist" pitchFamily="34" charset="-122"/>
                <a:cs typeface="Geist" pitchFamily="34" charset="-120"/>
              </a:rPr>
              <a:t> lacunas em relação às exigências de 2025.</a:t>
            </a:r>
            <a:endParaRPr lang="en-US" sz="1500" dirty="0">
              <a:latin typeface="Aptos" panose="020B0004020202020204" pitchFamily="34" charset="0"/>
            </a:endParaRPr>
          </a:p>
        </p:txBody>
      </p:sp>
      <p:sp>
        <p:nvSpPr>
          <p:cNvPr id="26" name="Shape 5">
            <a:extLst>
              <a:ext uri="{FF2B5EF4-FFF2-40B4-BE49-F238E27FC236}">
                <a16:creationId xmlns:a16="http://schemas.microsoft.com/office/drawing/2014/main" id="{DC64B47F-6F73-E476-0BC0-4B1C85698316}"/>
              </a:ext>
            </a:extLst>
          </p:cNvPr>
          <p:cNvSpPr/>
          <p:nvPr/>
        </p:nvSpPr>
        <p:spPr>
          <a:xfrm>
            <a:off x="3299432" y="2556295"/>
            <a:ext cx="2677939" cy="130597"/>
          </a:xfrm>
          <a:prstGeom prst="roundRect">
            <a:avLst>
              <a:gd name="adj" fmla="val 90029"/>
            </a:avLst>
          </a:prstGeom>
          <a:solidFill>
            <a:srgbClr val="D1EFE4"/>
          </a:solidFill>
          <a:ln w="7620">
            <a:solidFill>
              <a:srgbClr val="B7D5CA"/>
            </a:solidFill>
            <a:prstDash val="solid"/>
          </a:ln>
        </p:spPr>
        <p:txBody>
          <a:bodyPr/>
          <a:lstStyle/>
          <a:p>
            <a:endParaRPr lang="pt-BR" sz="1500">
              <a:latin typeface="Aptos" panose="020B0004020202020204" pitchFamily="34" charset="0"/>
            </a:endParaRPr>
          </a:p>
        </p:txBody>
      </p:sp>
      <p:sp>
        <p:nvSpPr>
          <p:cNvPr id="27" name="Text 6">
            <a:extLst>
              <a:ext uri="{FF2B5EF4-FFF2-40B4-BE49-F238E27FC236}">
                <a16:creationId xmlns:a16="http://schemas.microsoft.com/office/drawing/2014/main" id="{754E8877-CCE7-BA7D-AE22-A89D6784121C}"/>
              </a:ext>
            </a:extLst>
          </p:cNvPr>
          <p:cNvSpPr/>
          <p:nvPr/>
        </p:nvSpPr>
        <p:spPr>
          <a:xfrm>
            <a:off x="3430029" y="2817489"/>
            <a:ext cx="1632943" cy="204043"/>
          </a:xfrm>
          <a:prstGeom prst="rect">
            <a:avLst/>
          </a:prstGeom>
          <a:noFill/>
          <a:ln/>
        </p:spPr>
        <p:txBody>
          <a:bodyPr wrap="none" lIns="0" tIns="0" rIns="0" bIns="0" rtlCol="0" anchor="t"/>
          <a:lstStyle/>
          <a:p>
            <a:pPr>
              <a:lnSpc>
                <a:spcPts val="1594"/>
              </a:lnSpc>
            </a:pPr>
            <a:r>
              <a:rPr lang="en-US" sz="1500" b="1" dirty="0">
                <a:solidFill>
                  <a:srgbClr val="4B4A4A"/>
                </a:solidFill>
                <a:latin typeface="Aptos" panose="020B0004020202020204" pitchFamily="34" charset="0"/>
                <a:ea typeface="Noto Serif SC Bold" pitchFamily="34" charset="-122"/>
                <a:cs typeface="Noto Serif SC Bold" pitchFamily="34" charset="-120"/>
              </a:rPr>
              <a:t>Capacitação</a:t>
            </a:r>
            <a:endParaRPr lang="en-US" sz="1500" dirty="0">
              <a:latin typeface="Aptos" panose="020B0004020202020204" pitchFamily="34" charset="0"/>
            </a:endParaRPr>
          </a:p>
        </p:txBody>
      </p:sp>
      <p:sp>
        <p:nvSpPr>
          <p:cNvPr id="28" name="Text 7">
            <a:extLst>
              <a:ext uri="{FF2B5EF4-FFF2-40B4-BE49-F238E27FC236}">
                <a16:creationId xmlns:a16="http://schemas.microsoft.com/office/drawing/2014/main" id="{404825EE-3EB5-E669-6CAB-899B575A2434}"/>
              </a:ext>
            </a:extLst>
          </p:cNvPr>
          <p:cNvSpPr/>
          <p:nvPr/>
        </p:nvSpPr>
        <p:spPr>
          <a:xfrm>
            <a:off x="3430029" y="3099890"/>
            <a:ext cx="2547342" cy="418058"/>
          </a:xfrm>
          <a:prstGeom prst="rect">
            <a:avLst/>
          </a:prstGeom>
          <a:noFill/>
          <a:ln/>
        </p:spPr>
        <p:txBody>
          <a:bodyPr wrap="square" lIns="0" tIns="0" rIns="0" bIns="0" rtlCol="0" anchor="t"/>
          <a:lstStyle/>
          <a:p>
            <a:pPr>
              <a:lnSpc>
                <a:spcPts val="1625"/>
              </a:lnSpc>
            </a:pPr>
            <a:r>
              <a:rPr lang="en-US" sz="1500" dirty="0" err="1">
                <a:solidFill>
                  <a:srgbClr val="4B4A4A"/>
                </a:solidFill>
                <a:latin typeface="Aptos" panose="020B0004020202020204" pitchFamily="34" charset="0"/>
                <a:ea typeface="Geist" pitchFamily="34" charset="-122"/>
                <a:cs typeface="Geist" pitchFamily="34" charset="-120"/>
              </a:rPr>
              <a:t>i</a:t>
            </a:r>
            <a:r>
              <a:rPr lang="en-US" sz="1500" dirty="0">
                <a:solidFill>
                  <a:srgbClr val="4B4A4A"/>
                </a:solidFill>
                <a:latin typeface="Aptos" panose="020B0004020202020204" pitchFamily="34" charset="0"/>
                <a:ea typeface="Geist" pitchFamily="34" charset="-122"/>
                <a:cs typeface="Geist" pitchFamily="34" charset="-120"/>
              </a:rPr>
              <a:t>. </a:t>
            </a:r>
            <a:r>
              <a:rPr lang="en-US" sz="1500" dirty="0" err="1">
                <a:solidFill>
                  <a:srgbClr val="4B4A4A"/>
                </a:solidFill>
                <a:latin typeface="Aptos" panose="020B0004020202020204" pitchFamily="34" charset="0"/>
                <a:ea typeface="Geist" pitchFamily="34" charset="-122"/>
                <a:cs typeface="Geist" pitchFamily="34" charset="-120"/>
              </a:rPr>
              <a:t>Treinamento</a:t>
            </a:r>
            <a:r>
              <a:rPr lang="en-US" sz="1500" dirty="0">
                <a:solidFill>
                  <a:srgbClr val="4B4A4A"/>
                </a:solidFill>
                <a:latin typeface="Aptos" panose="020B0004020202020204" pitchFamily="34" charset="0"/>
                <a:ea typeface="Geist" pitchFamily="34" charset="-122"/>
                <a:cs typeface="Geist" pitchFamily="34" charset="-120"/>
              </a:rPr>
              <a:t> das equipes para compreensão dos </a:t>
            </a:r>
            <a:r>
              <a:rPr lang="en-US" sz="1500" dirty="0" err="1">
                <a:solidFill>
                  <a:srgbClr val="4B4A4A"/>
                </a:solidFill>
                <a:latin typeface="Aptos" panose="020B0004020202020204" pitchFamily="34" charset="0"/>
                <a:ea typeface="Geist" pitchFamily="34" charset="-122"/>
                <a:cs typeface="Geist" pitchFamily="34" charset="-120"/>
              </a:rPr>
              <a:t>critérios</a:t>
            </a:r>
            <a:r>
              <a:rPr lang="en-US" sz="1500" dirty="0">
                <a:solidFill>
                  <a:srgbClr val="4B4A4A"/>
                </a:solidFill>
                <a:latin typeface="Aptos" panose="020B0004020202020204" pitchFamily="34" charset="0"/>
                <a:ea typeface="Geist" pitchFamily="34" charset="-122"/>
                <a:cs typeface="Geist" pitchFamily="34" charset="-120"/>
              </a:rPr>
              <a:t> </a:t>
            </a:r>
            <a:r>
              <a:rPr lang="en-US" sz="1500" dirty="0">
                <a:solidFill>
                  <a:srgbClr val="FF0000"/>
                </a:solidFill>
                <a:latin typeface="Aptos" panose="020B0004020202020204" pitchFamily="34" charset="0"/>
                <a:ea typeface="Geist" pitchFamily="34" charset="-122"/>
                <a:cs typeface="Geist" pitchFamily="34" charset="-120"/>
              </a:rPr>
              <a:t>ASG+I</a:t>
            </a:r>
            <a:r>
              <a:rPr lang="en-US" sz="1500" dirty="0">
                <a:solidFill>
                  <a:srgbClr val="4B4A4A"/>
                </a:solidFill>
                <a:latin typeface="Aptos" panose="020B0004020202020204" pitchFamily="34" charset="0"/>
                <a:ea typeface="Geist" pitchFamily="34" charset="-122"/>
                <a:cs typeface="Geist" pitchFamily="34" charset="-120"/>
              </a:rPr>
              <a:t>.</a:t>
            </a:r>
            <a:endParaRPr lang="en-US" sz="1500" dirty="0">
              <a:latin typeface="Aptos" panose="020B0004020202020204" pitchFamily="34" charset="0"/>
            </a:endParaRPr>
          </a:p>
        </p:txBody>
      </p:sp>
      <p:sp>
        <p:nvSpPr>
          <p:cNvPr id="29" name="Text 8">
            <a:extLst>
              <a:ext uri="{FF2B5EF4-FFF2-40B4-BE49-F238E27FC236}">
                <a16:creationId xmlns:a16="http://schemas.microsoft.com/office/drawing/2014/main" id="{8E99FF84-612F-5B27-6AE9-4BF45B4DAA76}"/>
              </a:ext>
            </a:extLst>
          </p:cNvPr>
          <p:cNvSpPr/>
          <p:nvPr/>
        </p:nvSpPr>
        <p:spPr>
          <a:xfrm>
            <a:off x="3430029" y="3870461"/>
            <a:ext cx="2547342" cy="731267"/>
          </a:xfrm>
          <a:prstGeom prst="rect">
            <a:avLst/>
          </a:prstGeom>
          <a:noFill/>
          <a:ln/>
        </p:spPr>
        <p:txBody>
          <a:bodyPr wrap="square" lIns="0" tIns="0" rIns="0" bIns="0" rtlCol="0" anchor="t"/>
          <a:lstStyle/>
          <a:p>
            <a:pPr>
              <a:lnSpc>
                <a:spcPts val="1625"/>
              </a:lnSpc>
            </a:pPr>
            <a:r>
              <a:rPr lang="en-US" sz="1500" dirty="0">
                <a:solidFill>
                  <a:srgbClr val="4B4A4A"/>
                </a:solidFill>
                <a:latin typeface="Aptos" panose="020B0004020202020204" pitchFamily="34" charset="0"/>
                <a:ea typeface="Geist" pitchFamily="34" charset="-122"/>
                <a:cs typeface="Geist" pitchFamily="34" charset="-120"/>
              </a:rPr>
              <a:t>ii. </a:t>
            </a:r>
            <a:r>
              <a:rPr lang="en-US" sz="1500" dirty="0" err="1">
                <a:solidFill>
                  <a:srgbClr val="4B4A4A"/>
                </a:solidFill>
                <a:latin typeface="Aptos" panose="020B0004020202020204" pitchFamily="34" charset="0"/>
                <a:ea typeface="Geist" pitchFamily="34" charset="-122"/>
                <a:cs typeface="Geist" pitchFamily="34" charset="-120"/>
              </a:rPr>
              <a:t>Desenvolvimento</a:t>
            </a:r>
            <a:r>
              <a:rPr lang="en-US" sz="1500" dirty="0">
                <a:solidFill>
                  <a:srgbClr val="4B4A4A"/>
                </a:solidFill>
                <a:latin typeface="Aptos" panose="020B0004020202020204" pitchFamily="34" charset="0"/>
                <a:ea typeface="Geist" pitchFamily="34" charset="-122"/>
                <a:cs typeface="Geist" pitchFamily="34" charset="-120"/>
              </a:rPr>
              <a:t> de competências específicas para análise.</a:t>
            </a:r>
            <a:endParaRPr lang="en-US" sz="1500" dirty="0">
              <a:latin typeface="Aptos" panose="020B0004020202020204" pitchFamily="34" charset="0"/>
            </a:endParaRPr>
          </a:p>
        </p:txBody>
      </p:sp>
      <p:sp>
        <p:nvSpPr>
          <p:cNvPr id="30" name="Shape 9">
            <a:extLst>
              <a:ext uri="{FF2B5EF4-FFF2-40B4-BE49-F238E27FC236}">
                <a16:creationId xmlns:a16="http://schemas.microsoft.com/office/drawing/2014/main" id="{D3C93BCA-559C-27C0-8C88-F230C2635737}"/>
              </a:ext>
            </a:extLst>
          </p:cNvPr>
          <p:cNvSpPr/>
          <p:nvPr/>
        </p:nvSpPr>
        <p:spPr>
          <a:xfrm>
            <a:off x="6107967" y="2552498"/>
            <a:ext cx="2677939" cy="130597"/>
          </a:xfrm>
          <a:prstGeom prst="roundRect">
            <a:avLst>
              <a:gd name="adj" fmla="val 90029"/>
            </a:avLst>
          </a:prstGeom>
          <a:solidFill>
            <a:srgbClr val="D1EFE4"/>
          </a:solidFill>
          <a:ln w="7620">
            <a:solidFill>
              <a:srgbClr val="B7D5CA"/>
            </a:solidFill>
            <a:prstDash val="solid"/>
          </a:ln>
        </p:spPr>
        <p:txBody>
          <a:bodyPr/>
          <a:lstStyle/>
          <a:p>
            <a:endParaRPr lang="pt-BR" sz="1500">
              <a:latin typeface="Aptos" panose="020B0004020202020204" pitchFamily="34" charset="0"/>
            </a:endParaRPr>
          </a:p>
        </p:txBody>
      </p:sp>
      <p:sp>
        <p:nvSpPr>
          <p:cNvPr id="31" name="Text 10">
            <a:extLst>
              <a:ext uri="{FF2B5EF4-FFF2-40B4-BE49-F238E27FC236}">
                <a16:creationId xmlns:a16="http://schemas.microsoft.com/office/drawing/2014/main" id="{1AF3EF41-F3B3-5F81-B7E2-6EA070E096B2}"/>
              </a:ext>
            </a:extLst>
          </p:cNvPr>
          <p:cNvSpPr/>
          <p:nvPr/>
        </p:nvSpPr>
        <p:spPr>
          <a:xfrm>
            <a:off x="6238564" y="2813692"/>
            <a:ext cx="1632943" cy="204043"/>
          </a:xfrm>
          <a:prstGeom prst="rect">
            <a:avLst/>
          </a:prstGeom>
          <a:noFill/>
          <a:ln/>
        </p:spPr>
        <p:txBody>
          <a:bodyPr wrap="none" lIns="0" tIns="0" rIns="0" bIns="0" rtlCol="0" anchor="t"/>
          <a:lstStyle/>
          <a:p>
            <a:pPr>
              <a:lnSpc>
                <a:spcPts val="1594"/>
              </a:lnSpc>
            </a:pPr>
            <a:r>
              <a:rPr lang="en-US" sz="1500" b="1" dirty="0">
                <a:solidFill>
                  <a:srgbClr val="4B4A4A"/>
                </a:solidFill>
                <a:latin typeface="Aptos" panose="020B0004020202020204" pitchFamily="34" charset="0"/>
                <a:ea typeface="Noto Serif SC Bold" pitchFamily="34" charset="-122"/>
                <a:cs typeface="Noto Serif SC Bold" pitchFamily="34" charset="-120"/>
              </a:rPr>
              <a:t>Integração</a:t>
            </a:r>
            <a:endParaRPr lang="en-US" sz="1500" dirty="0">
              <a:latin typeface="Aptos" panose="020B0004020202020204" pitchFamily="34" charset="0"/>
            </a:endParaRPr>
          </a:p>
        </p:txBody>
      </p:sp>
      <p:sp>
        <p:nvSpPr>
          <p:cNvPr id="48" name="Text 11">
            <a:extLst>
              <a:ext uri="{FF2B5EF4-FFF2-40B4-BE49-F238E27FC236}">
                <a16:creationId xmlns:a16="http://schemas.microsoft.com/office/drawing/2014/main" id="{E2F35ADF-58A2-3C3E-2C5A-FDA3B1784FE7}"/>
              </a:ext>
            </a:extLst>
          </p:cNvPr>
          <p:cNvSpPr/>
          <p:nvPr/>
        </p:nvSpPr>
        <p:spPr>
          <a:xfrm>
            <a:off x="6238565" y="3096093"/>
            <a:ext cx="2416746" cy="418058"/>
          </a:xfrm>
          <a:prstGeom prst="rect">
            <a:avLst/>
          </a:prstGeom>
          <a:noFill/>
          <a:ln/>
        </p:spPr>
        <p:txBody>
          <a:bodyPr wrap="square" lIns="0" tIns="0" rIns="0" bIns="0" rtlCol="0" anchor="t"/>
          <a:lstStyle/>
          <a:p>
            <a:pPr algn="just">
              <a:lnSpc>
                <a:spcPts val="1625"/>
              </a:lnSpc>
            </a:pPr>
            <a:r>
              <a:rPr lang="en-US" sz="1500" dirty="0" err="1">
                <a:solidFill>
                  <a:srgbClr val="4B4A4A"/>
                </a:solidFill>
                <a:latin typeface="Aptos" panose="020B0004020202020204" pitchFamily="34" charset="0"/>
                <a:ea typeface="Geist" pitchFamily="34" charset="-122"/>
                <a:cs typeface="Geist" pitchFamily="34" charset="-120"/>
              </a:rPr>
              <a:t>i</a:t>
            </a:r>
            <a:r>
              <a:rPr lang="en-US" sz="1500" dirty="0">
                <a:solidFill>
                  <a:srgbClr val="4B4A4A"/>
                </a:solidFill>
                <a:latin typeface="Aptos" panose="020B0004020202020204" pitchFamily="34" charset="0"/>
                <a:ea typeface="Geist" pitchFamily="34" charset="-122"/>
                <a:cs typeface="Geist" pitchFamily="34" charset="-120"/>
              </a:rPr>
              <a:t>. </a:t>
            </a:r>
            <a:r>
              <a:rPr lang="en-US" sz="1500" dirty="0" err="1">
                <a:solidFill>
                  <a:srgbClr val="4B4A4A"/>
                </a:solidFill>
                <a:latin typeface="Aptos" panose="020B0004020202020204" pitchFamily="34" charset="0"/>
                <a:ea typeface="Geist" pitchFamily="34" charset="-122"/>
                <a:cs typeface="Geist" pitchFamily="34" charset="-120"/>
              </a:rPr>
              <a:t>Incorporação</a:t>
            </a:r>
            <a:r>
              <a:rPr lang="en-US" sz="1500" dirty="0">
                <a:solidFill>
                  <a:srgbClr val="4B4A4A"/>
                </a:solidFill>
                <a:latin typeface="Aptos" panose="020B0004020202020204" pitchFamily="34" charset="0"/>
                <a:ea typeface="Geist" pitchFamily="34" charset="-122"/>
                <a:cs typeface="Geist" pitchFamily="34" charset="-120"/>
              </a:rPr>
              <a:t> efetiva dos </a:t>
            </a:r>
            <a:r>
              <a:rPr lang="en-US" sz="1500" dirty="0" err="1">
                <a:solidFill>
                  <a:srgbClr val="4B4A4A"/>
                </a:solidFill>
                <a:latin typeface="Aptos" panose="020B0004020202020204" pitchFamily="34" charset="0"/>
                <a:ea typeface="Geist" pitchFamily="34" charset="-122"/>
                <a:cs typeface="Geist" pitchFamily="34" charset="-120"/>
              </a:rPr>
              <a:t>critérios</a:t>
            </a:r>
            <a:r>
              <a:rPr lang="en-US" sz="1500" dirty="0">
                <a:solidFill>
                  <a:srgbClr val="4B4A4A"/>
                </a:solidFill>
                <a:latin typeface="Aptos" panose="020B0004020202020204" pitchFamily="34" charset="0"/>
                <a:ea typeface="Geist" pitchFamily="34" charset="-122"/>
                <a:cs typeface="Geist" pitchFamily="34" charset="-120"/>
              </a:rPr>
              <a:t> </a:t>
            </a:r>
            <a:r>
              <a:rPr lang="en-US" sz="1500" dirty="0">
                <a:solidFill>
                  <a:srgbClr val="FF0000"/>
                </a:solidFill>
                <a:latin typeface="Aptos" panose="020B0004020202020204" pitchFamily="34" charset="0"/>
                <a:ea typeface="Geist" pitchFamily="34" charset="-122"/>
                <a:cs typeface="Geist" pitchFamily="34" charset="-120"/>
              </a:rPr>
              <a:t>ASG+I</a:t>
            </a:r>
            <a:r>
              <a:rPr lang="en-US" sz="1500" dirty="0">
                <a:solidFill>
                  <a:srgbClr val="4B4A4A"/>
                </a:solidFill>
                <a:latin typeface="Aptos" panose="020B0004020202020204" pitchFamily="34" charset="0"/>
                <a:ea typeface="Geist" pitchFamily="34" charset="-122"/>
                <a:cs typeface="Geist" pitchFamily="34" charset="-120"/>
              </a:rPr>
              <a:t> em todas decisões de investimento.</a:t>
            </a:r>
            <a:endParaRPr lang="en-US" sz="1500" dirty="0">
              <a:latin typeface="Aptos" panose="020B0004020202020204" pitchFamily="34" charset="0"/>
            </a:endParaRPr>
          </a:p>
        </p:txBody>
      </p:sp>
      <p:sp>
        <p:nvSpPr>
          <p:cNvPr id="49" name="Text 12">
            <a:extLst>
              <a:ext uri="{FF2B5EF4-FFF2-40B4-BE49-F238E27FC236}">
                <a16:creationId xmlns:a16="http://schemas.microsoft.com/office/drawing/2014/main" id="{3C1BCF1F-0BD4-B665-807D-966EF9326006}"/>
              </a:ext>
            </a:extLst>
          </p:cNvPr>
          <p:cNvSpPr/>
          <p:nvPr/>
        </p:nvSpPr>
        <p:spPr>
          <a:xfrm>
            <a:off x="6238564" y="3919089"/>
            <a:ext cx="2416746" cy="418058"/>
          </a:xfrm>
          <a:prstGeom prst="rect">
            <a:avLst/>
          </a:prstGeom>
          <a:noFill/>
          <a:ln/>
        </p:spPr>
        <p:txBody>
          <a:bodyPr wrap="none" lIns="0" tIns="0" rIns="0" bIns="0" rtlCol="0" anchor="t"/>
          <a:lstStyle/>
          <a:p>
            <a:pPr algn="just">
              <a:lnSpc>
                <a:spcPts val="1625"/>
              </a:lnSpc>
            </a:pPr>
            <a:r>
              <a:rPr lang="en-US" sz="1500" dirty="0">
                <a:solidFill>
                  <a:srgbClr val="4B4A4A"/>
                </a:solidFill>
                <a:latin typeface="Aptos" panose="020B0004020202020204" pitchFamily="34" charset="0"/>
                <a:ea typeface="Geist" pitchFamily="34" charset="-122"/>
                <a:cs typeface="Geist" pitchFamily="34" charset="-120"/>
              </a:rPr>
              <a:t>ii. </a:t>
            </a:r>
            <a:r>
              <a:rPr lang="en-US" sz="1500" dirty="0" err="1">
                <a:solidFill>
                  <a:srgbClr val="4B4A4A"/>
                </a:solidFill>
                <a:latin typeface="Aptos" panose="020B0004020202020204" pitchFamily="34" charset="0"/>
                <a:ea typeface="Geist" pitchFamily="34" charset="-122"/>
                <a:cs typeface="Geist" pitchFamily="34" charset="-120"/>
              </a:rPr>
              <a:t>Revisão</a:t>
            </a:r>
            <a:r>
              <a:rPr lang="en-US" sz="1500" dirty="0">
                <a:solidFill>
                  <a:srgbClr val="4B4A4A"/>
                </a:solidFill>
                <a:latin typeface="Aptos" panose="020B0004020202020204" pitchFamily="34" charset="0"/>
                <a:ea typeface="Geist" pitchFamily="34" charset="-122"/>
                <a:cs typeface="Geist" pitchFamily="34" charset="-120"/>
              </a:rPr>
              <a:t> continua</a:t>
            </a:r>
          </a:p>
          <a:p>
            <a:pPr algn="just">
              <a:lnSpc>
                <a:spcPts val="1625"/>
              </a:lnSpc>
            </a:pPr>
            <a:r>
              <a:rPr lang="en-US" sz="1500" dirty="0">
                <a:solidFill>
                  <a:srgbClr val="4B4A4A"/>
                </a:solidFill>
                <a:latin typeface="Aptos" panose="020B0004020202020204" pitchFamily="34" charset="0"/>
                <a:ea typeface="Geist" pitchFamily="34" charset="-122"/>
                <a:cs typeface="Geist" pitchFamily="34" charset="-120"/>
              </a:rPr>
              <a:t> e </a:t>
            </a:r>
            <a:r>
              <a:rPr lang="en-US" sz="1500" dirty="0" err="1">
                <a:solidFill>
                  <a:srgbClr val="4B4A4A"/>
                </a:solidFill>
                <a:latin typeface="Aptos" panose="020B0004020202020204" pitchFamily="34" charset="0"/>
                <a:ea typeface="Geist" pitchFamily="34" charset="-122"/>
                <a:cs typeface="Geist" pitchFamily="34" charset="-120"/>
              </a:rPr>
              <a:t>ajustes</a:t>
            </a:r>
            <a:r>
              <a:rPr lang="en-US" sz="1500" dirty="0">
                <a:solidFill>
                  <a:srgbClr val="4B4A4A"/>
                </a:solidFill>
                <a:latin typeface="Aptos" panose="020B0004020202020204" pitchFamily="34" charset="0"/>
                <a:ea typeface="Geist" pitchFamily="34" charset="-122"/>
                <a:cs typeface="Geist" pitchFamily="34" charset="-120"/>
              </a:rPr>
              <a:t> das políticas.</a:t>
            </a:r>
            <a:endParaRPr lang="en-US" sz="1500" dirty="0">
              <a:latin typeface="Aptos" panose="020B0004020202020204" pitchFamily="34" charset="0"/>
            </a:endParaRPr>
          </a:p>
        </p:txBody>
      </p:sp>
      <p:pic>
        <p:nvPicPr>
          <p:cNvPr id="54" name="Image 0" descr="preencoded.png">
            <a:extLst>
              <a:ext uri="{FF2B5EF4-FFF2-40B4-BE49-F238E27FC236}">
                <a16:creationId xmlns:a16="http://schemas.microsoft.com/office/drawing/2014/main" id="{11CA94A9-DA4E-9939-4EE6-6E508A574C5F}"/>
              </a:ext>
            </a:extLst>
          </p:cNvPr>
          <p:cNvPicPr>
            <a:picLocks noChangeAspect="1"/>
          </p:cNvPicPr>
          <p:nvPr/>
        </p:nvPicPr>
        <p:blipFill>
          <a:blip r:embed="rId3"/>
          <a:stretch>
            <a:fillRect/>
          </a:stretch>
        </p:blipFill>
        <p:spPr>
          <a:xfrm>
            <a:off x="0" y="1"/>
            <a:ext cx="9144000" cy="1714574"/>
          </a:xfrm>
          <a:prstGeom prst="rect">
            <a:avLst/>
          </a:prstGeom>
        </p:spPr>
      </p:pic>
      <p:sp>
        <p:nvSpPr>
          <p:cNvPr id="55" name="CaixaDeTexto 54">
            <a:extLst>
              <a:ext uri="{FF2B5EF4-FFF2-40B4-BE49-F238E27FC236}">
                <a16:creationId xmlns:a16="http://schemas.microsoft.com/office/drawing/2014/main" id="{88F42897-4673-22C7-1D70-3E33C97BE532}"/>
              </a:ext>
            </a:extLst>
          </p:cNvPr>
          <p:cNvSpPr txBox="1"/>
          <p:nvPr/>
        </p:nvSpPr>
        <p:spPr>
          <a:xfrm>
            <a:off x="8870216" y="4747886"/>
            <a:ext cx="216871" cy="361637"/>
          </a:xfrm>
          <a:prstGeom prst="rect">
            <a:avLst/>
          </a:prstGeom>
          <a:noFill/>
        </p:spPr>
        <p:txBody>
          <a:bodyPr wrap="square" rtlCol="0">
            <a:spAutoFit/>
          </a:bodyPr>
          <a:ls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defTabSz="342900">
              <a:defRPr/>
            </a:pPr>
            <a:fld id="{E7F0C107-CD0F-41F7-A5B8-A5C8432B3C32}" type="slidenum">
              <a:rPr lang="pt-BR" sz="875">
                <a:solidFill>
                  <a:prstClr val="white"/>
                </a:solidFill>
                <a:latin typeface="Aptos" panose="020B0004020202020204" pitchFamily="34" charset="0"/>
                <a:cs typeface="Arial"/>
              </a:rPr>
              <a:pPr defTabSz="342900">
                <a:defRPr/>
              </a:pPr>
              <a:t>30</a:t>
            </a:fld>
            <a:endParaRPr lang="pt-BR" sz="875" dirty="0">
              <a:solidFill>
                <a:prstClr val="white"/>
              </a:solidFill>
              <a:latin typeface="Aptos" panose="020B0004020202020204" pitchFamily="34" charset="0"/>
              <a:cs typeface="Arial"/>
            </a:endParaRPr>
          </a:p>
        </p:txBody>
      </p:sp>
      <p:sp>
        <p:nvSpPr>
          <p:cNvPr id="2" name="CaixaDeTexto 1">
            <a:extLst>
              <a:ext uri="{FF2B5EF4-FFF2-40B4-BE49-F238E27FC236}">
                <a16:creationId xmlns:a16="http://schemas.microsoft.com/office/drawing/2014/main" id="{324A2AAA-C7AA-079D-D2FA-3E00F799A6CA}"/>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tx1"/>
                </a:solidFill>
                <a:latin typeface="Aptos" panose="020B0004020202020204" pitchFamily="34" charset="0"/>
              </a:rPr>
              <a:t>30</a:t>
            </a:r>
          </a:p>
        </p:txBody>
      </p:sp>
      <p:pic>
        <p:nvPicPr>
          <p:cNvPr id="3" name="Imagem 2" descr="Texto&#10;&#10;O conteúdo gerado por IA pode estar incorreto.">
            <a:extLst>
              <a:ext uri="{FF2B5EF4-FFF2-40B4-BE49-F238E27FC236}">
                <a16:creationId xmlns:a16="http://schemas.microsoft.com/office/drawing/2014/main" id="{31C80754-44B3-C6CB-93F2-DB52129810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73902" y="1726666"/>
            <a:ext cx="1713185" cy="750310"/>
          </a:xfrm>
          <a:prstGeom prst="rect">
            <a:avLst/>
          </a:prstGeom>
          <a:noFill/>
          <a:ln>
            <a:noFill/>
          </a:ln>
        </p:spPr>
      </p:pic>
      <p:pic>
        <p:nvPicPr>
          <p:cNvPr id="4" name="Imagem 3" descr="Logotipo&#10;&#10;Descrição gerada automaticamente">
            <a:extLst>
              <a:ext uri="{FF2B5EF4-FFF2-40B4-BE49-F238E27FC236}">
                <a16:creationId xmlns:a16="http://schemas.microsoft.com/office/drawing/2014/main" id="{FC6BE270-3E68-3A9D-3B33-504292030A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64" y="4471542"/>
            <a:ext cx="644083" cy="698882"/>
          </a:xfrm>
          <a:prstGeom prst="rect">
            <a:avLst/>
          </a:prstGeom>
        </p:spPr>
      </p:pic>
    </p:spTree>
    <p:extLst>
      <p:ext uri="{BB962C8B-B14F-4D97-AF65-F5344CB8AC3E}">
        <p14:creationId xmlns:p14="http://schemas.microsoft.com/office/powerpoint/2010/main" val="2951607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B5743821-79E2-24B4-2594-62E728797154}"/>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44CCAB99-8B89-DC88-18BC-8B191B9296D8}"/>
              </a:ext>
            </a:extLst>
          </p:cNvPr>
          <p:cNvSpPr txBox="1"/>
          <p:nvPr/>
        </p:nvSpPr>
        <p:spPr>
          <a:xfrm>
            <a:off x="8870216" y="4747886"/>
            <a:ext cx="216871" cy="361637"/>
          </a:xfrm>
          <a:prstGeom prst="rect">
            <a:avLst/>
          </a:prstGeom>
          <a:noFill/>
        </p:spPr>
        <p:txBody>
          <a:bodyPr wrap="square" rtlCol="0">
            <a:spAutoFit/>
          </a:bodyPr>
          <a:ls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defTabSz="342900">
              <a:defRPr/>
            </a:pPr>
            <a:fld id="{E7F0C107-CD0F-41F7-A5B8-A5C8432B3C32}" type="slidenum">
              <a:rPr lang="pt-BR" sz="875">
                <a:solidFill>
                  <a:prstClr val="white"/>
                </a:solidFill>
                <a:latin typeface="Arial"/>
                <a:cs typeface="Arial"/>
              </a:rPr>
              <a:pPr defTabSz="342900">
                <a:defRPr/>
              </a:pPr>
              <a:t>31</a:t>
            </a:fld>
            <a:endParaRPr lang="pt-BR" sz="875" dirty="0">
              <a:solidFill>
                <a:prstClr val="white"/>
              </a:solidFill>
              <a:latin typeface="Arial"/>
              <a:cs typeface="Arial"/>
            </a:endParaRPr>
          </a:p>
        </p:txBody>
      </p:sp>
      <p:sp>
        <p:nvSpPr>
          <p:cNvPr id="20" name="Text 0">
            <a:extLst>
              <a:ext uri="{FF2B5EF4-FFF2-40B4-BE49-F238E27FC236}">
                <a16:creationId xmlns:a16="http://schemas.microsoft.com/office/drawing/2014/main" id="{3201C77F-7211-388F-F4E7-47657AE6C210}"/>
              </a:ext>
            </a:extLst>
          </p:cNvPr>
          <p:cNvSpPr/>
          <p:nvPr/>
        </p:nvSpPr>
        <p:spPr>
          <a:xfrm>
            <a:off x="373063" y="132167"/>
            <a:ext cx="7572375" cy="730427"/>
          </a:xfrm>
          <a:prstGeom prst="rect">
            <a:avLst/>
          </a:prstGeom>
          <a:noFill/>
          <a:ln/>
        </p:spPr>
        <p:txBody>
          <a:bodyPr wrap="square" lIns="0" tIns="0" rIns="0" bIns="0" rtlCol="0" anchor="t"/>
          <a:lstStyle/>
          <a:p>
            <a:pPr algn="just">
              <a:lnSpc>
                <a:spcPts val="3469"/>
              </a:lnSpc>
            </a:pPr>
            <a:r>
              <a:rPr lang="pt-BR" sz="2781" b="1" dirty="0">
                <a:solidFill>
                  <a:srgbClr val="4B4A4A"/>
                </a:solidFill>
                <a:latin typeface="Aptos" panose="020B0004020202020204" pitchFamily="34" charset="0"/>
                <a:ea typeface="Noto Serif SC Bold" pitchFamily="34" charset="-122"/>
                <a:cs typeface="Noto Serif SC Bold" pitchFamily="34" charset="-120"/>
              </a:rPr>
              <a:t>Ensaio de Proposta</a:t>
            </a:r>
          </a:p>
          <a:p>
            <a:pPr algn="just"/>
            <a:r>
              <a:rPr lang="pt-BR" sz="1750" b="1" dirty="0">
                <a:solidFill>
                  <a:srgbClr val="4B4A4A"/>
                </a:solidFill>
                <a:latin typeface="Aptos" panose="020B0004020202020204" pitchFamily="34" charset="0"/>
                <a:ea typeface="Noto Serif SC Bold" pitchFamily="34" charset="-122"/>
                <a:cs typeface="Noto Serif SC Bold" pitchFamily="34" charset="-120"/>
              </a:rPr>
              <a:t>Plano de Análise </a:t>
            </a:r>
            <a:r>
              <a:rPr lang="pt-BR" sz="1750" b="1" dirty="0">
                <a:solidFill>
                  <a:srgbClr val="FF0000"/>
                </a:solidFill>
                <a:latin typeface="Aptos" panose="020B0004020202020204" pitchFamily="34" charset="0"/>
                <a:ea typeface="Noto Serif SC Bold" pitchFamily="34" charset="-122"/>
                <a:cs typeface="Noto Serif SC Bold" pitchFamily="34" charset="-120"/>
              </a:rPr>
              <a:t>ASG+I</a:t>
            </a:r>
            <a:r>
              <a:rPr lang="pt-BR" sz="1750" b="1" dirty="0">
                <a:solidFill>
                  <a:srgbClr val="4B4A4A"/>
                </a:solidFill>
                <a:latin typeface="Aptos" panose="020B0004020202020204" pitchFamily="34" charset="0"/>
                <a:ea typeface="Noto Serif SC Bold" pitchFamily="34" charset="-122"/>
                <a:cs typeface="Noto Serif SC Bold" pitchFamily="34" charset="-120"/>
              </a:rPr>
              <a:t> : Critérios, Monitoramento e Implementação</a:t>
            </a:r>
          </a:p>
        </p:txBody>
      </p:sp>
      <p:sp>
        <p:nvSpPr>
          <p:cNvPr id="4" name="CaixaDeTexto 3">
            <a:extLst>
              <a:ext uri="{FF2B5EF4-FFF2-40B4-BE49-F238E27FC236}">
                <a16:creationId xmlns:a16="http://schemas.microsoft.com/office/drawing/2014/main" id="{23D7E0D1-F082-7371-D18C-85D04FB25BF5}"/>
              </a:ext>
            </a:extLst>
          </p:cNvPr>
          <p:cNvSpPr txBox="1"/>
          <p:nvPr/>
        </p:nvSpPr>
        <p:spPr>
          <a:xfrm>
            <a:off x="323423" y="960854"/>
            <a:ext cx="8763664" cy="4471737"/>
          </a:xfrm>
          <a:prstGeom prst="rect">
            <a:avLst/>
          </a:prstGeom>
          <a:noFill/>
        </p:spPr>
        <p:txBody>
          <a:bodyPr wrap="square">
            <a:spAutoFit/>
          </a:bodyPr>
          <a:lstStyle/>
          <a:p>
            <a:pPr>
              <a:spcAft>
                <a:spcPts val="750"/>
              </a:spcAft>
            </a:pPr>
            <a:r>
              <a:rPr lang="pt-BR" sz="1625" dirty="0">
                <a:latin typeface="Aptos" panose="020B0004020202020204" pitchFamily="34" charset="0"/>
              </a:rPr>
              <a:t>1. O plano deve contemplar a análise de riscos e impactos </a:t>
            </a:r>
            <a:r>
              <a:rPr lang="pt-BR" sz="1625" dirty="0">
                <a:solidFill>
                  <a:srgbClr val="FF0000"/>
                </a:solidFill>
                <a:latin typeface="Aptos" panose="020B0004020202020204" pitchFamily="34" charset="0"/>
              </a:rPr>
              <a:t>ASG+I</a:t>
            </a:r>
            <a:r>
              <a:rPr lang="pt-BR" sz="1625" dirty="0">
                <a:latin typeface="Aptos" panose="020B0004020202020204" pitchFamily="34" charset="0"/>
              </a:rPr>
              <a:t> nas principais carteiras, estabelecendo até 3 níveis de implementação, subdividido minimamente em:</a:t>
            </a:r>
          </a:p>
          <a:p>
            <a:pPr marL="400050" lvl="8" indent="-400050">
              <a:spcAft>
                <a:spcPts val="750"/>
              </a:spcAft>
              <a:buFont typeface="+mj-lt"/>
              <a:buAutoNum type="romanLcPeriod"/>
            </a:pPr>
            <a:r>
              <a:rPr lang="pt-BR" sz="1625" dirty="0">
                <a:latin typeface="Aptos" panose="020B0004020202020204" pitchFamily="34" charset="0"/>
              </a:rPr>
              <a:t>Crédito</a:t>
            </a:r>
          </a:p>
          <a:p>
            <a:pPr marL="400050" lvl="8" indent="-400050">
              <a:spcAft>
                <a:spcPts val="750"/>
              </a:spcAft>
              <a:buFont typeface="+mj-lt"/>
              <a:buAutoNum type="romanLcPeriod"/>
            </a:pPr>
            <a:r>
              <a:rPr lang="pt-BR" sz="1625" dirty="0">
                <a:latin typeface="Aptos" panose="020B0004020202020204" pitchFamily="34" charset="0"/>
              </a:rPr>
              <a:t>Ações</a:t>
            </a:r>
          </a:p>
          <a:p>
            <a:pPr marL="400050" lvl="8" indent="-400050">
              <a:spcAft>
                <a:spcPts val="750"/>
              </a:spcAft>
              <a:buFont typeface="+mj-lt"/>
              <a:buAutoNum type="romanLcPeriod"/>
            </a:pPr>
            <a:r>
              <a:rPr lang="pt-BR" sz="1625" dirty="0">
                <a:latin typeface="Aptos" panose="020B0004020202020204" pitchFamily="34" charset="0"/>
              </a:rPr>
              <a:t>Alternativos (Private </a:t>
            </a:r>
            <a:r>
              <a:rPr lang="pt-BR" sz="1625" dirty="0" err="1">
                <a:latin typeface="Aptos" panose="020B0004020202020204" pitchFamily="34" charset="0"/>
              </a:rPr>
              <a:t>Equity</a:t>
            </a:r>
            <a:r>
              <a:rPr lang="pt-BR" sz="1625" dirty="0">
                <a:latin typeface="Aptos" panose="020B0004020202020204" pitchFamily="34" charset="0"/>
              </a:rPr>
              <a:t> e Imóveis)</a:t>
            </a:r>
          </a:p>
          <a:p>
            <a:pPr>
              <a:spcAft>
                <a:spcPts val="750"/>
              </a:spcAft>
            </a:pPr>
            <a:r>
              <a:rPr lang="pt-BR" sz="1625" dirty="0">
                <a:latin typeface="Aptos" panose="020B0004020202020204" pitchFamily="34" charset="0"/>
              </a:rPr>
              <a:t>Para </a:t>
            </a:r>
            <a:r>
              <a:rPr lang="pt-BR" sz="1625" u="sng" dirty="0">
                <a:latin typeface="Aptos" panose="020B0004020202020204" pitchFamily="34" charset="0"/>
              </a:rPr>
              <a:t>determinação dos níveis estes devem ser baseados na relevância e materialidade</a:t>
            </a:r>
          </a:p>
          <a:p>
            <a:pPr>
              <a:spcAft>
                <a:spcPts val="750"/>
              </a:spcAft>
            </a:pPr>
            <a:endParaRPr lang="pt-BR" sz="1625" dirty="0">
              <a:latin typeface="Aptos" panose="020B0004020202020204" pitchFamily="34" charset="0"/>
            </a:endParaRPr>
          </a:p>
          <a:p>
            <a:pPr>
              <a:spcAft>
                <a:spcPts val="750"/>
              </a:spcAft>
            </a:pPr>
            <a:r>
              <a:rPr lang="pt-BR" sz="1625" dirty="0">
                <a:latin typeface="Aptos" panose="020B0004020202020204" pitchFamily="34" charset="0"/>
              </a:rPr>
              <a:t>2. A EFPC </a:t>
            </a:r>
            <a:r>
              <a:rPr lang="pt-BR" sz="1625" u="sng" dirty="0">
                <a:latin typeface="Aptos" panose="020B0004020202020204" pitchFamily="34" charset="0"/>
              </a:rPr>
              <a:t>deve selecionar objetivamente a pauta de </a:t>
            </a:r>
            <a:r>
              <a:rPr lang="pt-BR" sz="1625" u="sng" dirty="0">
                <a:solidFill>
                  <a:srgbClr val="FF0000"/>
                </a:solidFill>
                <a:latin typeface="Aptos" panose="020B0004020202020204" pitchFamily="34" charset="0"/>
              </a:rPr>
              <a:t>ASG+I</a:t>
            </a:r>
            <a:r>
              <a:rPr lang="pt-BR" sz="1625" u="sng" dirty="0">
                <a:latin typeface="Aptos" panose="020B0004020202020204" pitchFamily="34" charset="0"/>
              </a:rPr>
              <a:t> </a:t>
            </a:r>
            <a:r>
              <a:rPr lang="pt-BR" sz="1625" dirty="0">
                <a:latin typeface="Aptos" panose="020B0004020202020204" pitchFamily="34" charset="0"/>
              </a:rPr>
              <a:t>a ser perseguida. </a:t>
            </a:r>
          </a:p>
          <a:p>
            <a:pPr>
              <a:spcAft>
                <a:spcPts val="750"/>
              </a:spcAft>
            </a:pPr>
            <a:r>
              <a:rPr lang="pt-BR" sz="1625" dirty="0">
                <a:latin typeface="Aptos" panose="020B0004020202020204" pitchFamily="34" charset="0"/>
              </a:rPr>
              <a:t>Exemplos: i. Efeito climático (TCFD), estabelecimento de filtros negativos (ex. tabaco, carvão)</a:t>
            </a:r>
          </a:p>
          <a:p>
            <a:pPr>
              <a:spcAft>
                <a:spcPts val="750"/>
              </a:spcAft>
            </a:pPr>
            <a:r>
              <a:rPr lang="pt-BR" sz="1625" dirty="0">
                <a:latin typeface="Aptos" panose="020B0004020202020204" pitchFamily="34" charset="0"/>
              </a:rPr>
              <a:t>	  </a:t>
            </a:r>
            <a:r>
              <a:rPr lang="pt-BR" sz="1625" dirty="0" err="1">
                <a:latin typeface="Aptos" panose="020B0004020202020204" pitchFamily="34" charset="0"/>
              </a:rPr>
              <a:t>ii</a:t>
            </a:r>
            <a:r>
              <a:rPr lang="pt-BR" sz="1625" dirty="0">
                <a:latin typeface="Aptos" panose="020B0004020202020204" pitchFamily="34" charset="0"/>
              </a:rPr>
              <a:t>. Indicadores sociais (gênero, raça, PCD) </a:t>
            </a:r>
          </a:p>
          <a:p>
            <a:pPr>
              <a:spcAft>
                <a:spcPts val="750"/>
              </a:spcAft>
            </a:pPr>
            <a:r>
              <a:rPr lang="pt-BR" sz="1625" dirty="0">
                <a:latin typeface="Aptos" panose="020B0004020202020204" pitchFamily="34" charset="0"/>
              </a:rPr>
              <a:t>	  </a:t>
            </a:r>
            <a:r>
              <a:rPr lang="pt-BR" sz="1625" dirty="0" err="1">
                <a:latin typeface="Aptos" panose="020B0004020202020204" pitchFamily="34" charset="0"/>
              </a:rPr>
              <a:t>iii</a:t>
            </a:r>
            <a:r>
              <a:rPr lang="pt-BR" sz="1625" dirty="0">
                <a:latin typeface="Aptos" panose="020B0004020202020204" pitchFamily="34" charset="0"/>
              </a:rPr>
              <a:t>. Taxonomia verde</a:t>
            </a:r>
          </a:p>
          <a:p>
            <a:pPr>
              <a:spcAft>
                <a:spcPts val="750"/>
              </a:spcAft>
            </a:pPr>
            <a:endParaRPr lang="pt-BR" sz="1625" dirty="0">
              <a:latin typeface="Aptos" panose="020B0004020202020204" pitchFamily="34" charset="0"/>
            </a:endParaRPr>
          </a:p>
          <a:p>
            <a:pPr>
              <a:spcAft>
                <a:spcPts val="750"/>
              </a:spcAft>
            </a:pPr>
            <a:endParaRPr lang="pt-BR" sz="1625" dirty="0">
              <a:latin typeface="Aptos" panose="020B0004020202020204" pitchFamily="34" charset="0"/>
            </a:endParaRPr>
          </a:p>
        </p:txBody>
      </p:sp>
      <p:cxnSp>
        <p:nvCxnSpPr>
          <p:cNvPr id="2" name="Conector reto 1">
            <a:extLst>
              <a:ext uri="{FF2B5EF4-FFF2-40B4-BE49-F238E27FC236}">
                <a16:creationId xmlns:a16="http://schemas.microsoft.com/office/drawing/2014/main" id="{483329A2-5E74-E417-4B49-2682BB6A2A66}"/>
              </a:ext>
            </a:extLst>
          </p:cNvPr>
          <p:cNvCxnSpPr/>
          <p:nvPr/>
        </p:nvCxnSpPr>
        <p:spPr>
          <a:xfrm>
            <a:off x="1419476" y="930466"/>
            <a:ext cx="431864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CaixaDeTexto 4">
            <a:extLst>
              <a:ext uri="{FF2B5EF4-FFF2-40B4-BE49-F238E27FC236}">
                <a16:creationId xmlns:a16="http://schemas.microsoft.com/office/drawing/2014/main" id="{7EA9C498-7F11-8BFC-9CF6-7C9213915101}"/>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tx1"/>
                </a:solidFill>
                <a:latin typeface="Aptos" panose="020B0004020202020204" pitchFamily="34" charset="0"/>
              </a:rPr>
              <a:t>31</a:t>
            </a:r>
          </a:p>
        </p:txBody>
      </p:sp>
      <p:pic>
        <p:nvPicPr>
          <p:cNvPr id="6" name="Imagem 5" descr="Texto&#10;&#10;O conteúdo gerado por IA pode estar incorreto.">
            <a:extLst>
              <a:ext uri="{FF2B5EF4-FFF2-40B4-BE49-F238E27FC236}">
                <a16:creationId xmlns:a16="http://schemas.microsoft.com/office/drawing/2014/main" id="{FA64FB6A-908A-44BA-4D20-321FA517D9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30815" y="64295"/>
            <a:ext cx="1713185" cy="750310"/>
          </a:xfrm>
          <a:prstGeom prst="rect">
            <a:avLst/>
          </a:prstGeom>
          <a:noFill/>
          <a:ln>
            <a:noFill/>
          </a:ln>
        </p:spPr>
      </p:pic>
      <p:pic>
        <p:nvPicPr>
          <p:cNvPr id="7" name="Imagem 6" descr="Logotipo&#10;&#10;Descrição gerada automaticamente">
            <a:extLst>
              <a:ext uri="{FF2B5EF4-FFF2-40B4-BE49-F238E27FC236}">
                <a16:creationId xmlns:a16="http://schemas.microsoft.com/office/drawing/2014/main" id="{8C1C1630-68FB-8DD9-D7EB-EACE8B2BAD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7217" y="814605"/>
            <a:ext cx="644083" cy="698882"/>
          </a:xfrm>
          <a:prstGeom prst="rect">
            <a:avLst/>
          </a:prstGeom>
        </p:spPr>
      </p:pic>
    </p:spTree>
    <p:extLst>
      <p:ext uri="{BB962C8B-B14F-4D97-AF65-F5344CB8AC3E}">
        <p14:creationId xmlns:p14="http://schemas.microsoft.com/office/powerpoint/2010/main" val="3773796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80DDA97C-053E-F688-B8B0-778580DE7C79}"/>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1472551D-DC62-1202-AC49-3A5EFC9BFB06}"/>
              </a:ext>
            </a:extLst>
          </p:cNvPr>
          <p:cNvSpPr txBox="1"/>
          <p:nvPr/>
        </p:nvSpPr>
        <p:spPr>
          <a:xfrm>
            <a:off x="8870216" y="4747886"/>
            <a:ext cx="216871" cy="361637"/>
          </a:xfrm>
          <a:prstGeom prst="rect">
            <a:avLst/>
          </a:prstGeom>
          <a:noFill/>
        </p:spPr>
        <p:txBody>
          <a:bodyPr wrap="square" rtlCol="0">
            <a:spAutoFit/>
          </a:bodyPr>
          <a:ls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defTabSz="342900">
              <a:defRPr/>
            </a:pPr>
            <a:fld id="{E7F0C107-CD0F-41F7-A5B8-A5C8432B3C32}" type="slidenum">
              <a:rPr lang="pt-BR" sz="875">
                <a:solidFill>
                  <a:prstClr val="white"/>
                </a:solidFill>
                <a:latin typeface="Arial"/>
                <a:cs typeface="Arial"/>
              </a:rPr>
              <a:pPr defTabSz="342900">
                <a:defRPr/>
              </a:pPr>
              <a:t>32</a:t>
            </a:fld>
            <a:endParaRPr lang="pt-BR" sz="875" dirty="0">
              <a:solidFill>
                <a:prstClr val="white"/>
              </a:solidFill>
              <a:latin typeface="Arial"/>
              <a:cs typeface="Arial"/>
            </a:endParaRPr>
          </a:p>
        </p:txBody>
      </p:sp>
      <p:sp>
        <p:nvSpPr>
          <p:cNvPr id="20" name="Text 0">
            <a:extLst>
              <a:ext uri="{FF2B5EF4-FFF2-40B4-BE49-F238E27FC236}">
                <a16:creationId xmlns:a16="http://schemas.microsoft.com/office/drawing/2014/main" id="{71078AA7-C04F-971B-3FC7-88A37875CE83}"/>
              </a:ext>
            </a:extLst>
          </p:cNvPr>
          <p:cNvSpPr/>
          <p:nvPr/>
        </p:nvSpPr>
        <p:spPr>
          <a:xfrm>
            <a:off x="236428" y="0"/>
            <a:ext cx="7572375" cy="730427"/>
          </a:xfrm>
          <a:prstGeom prst="rect">
            <a:avLst/>
          </a:prstGeom>
          <a:noFill/>
          <a:ln/>
        </p:spPr>
        <p:txBody>
          <a:bodyPr wrap="square" lIns="0" tIns="0" rIns="0" bIns="0" rtlCol="0" anchor="t"/>
          <a:lstStyle/>
          <a:p>
            <a:pPr algn="just">
              <a:lnSpc>
                <a:spcPts val="3469"/>
              </a:lnSpc>
            </a:pPr>
            <a:r>
              <a:rPr lang="pt-BR" sz="2781" b="1" dirty="0">
                <a:solidFill>
                  <a:srgbClr val="4B4A4A"/>
                </a:solidFill>
                <a:latin typeface="Aptos" panose="020B0004020202020204" pitchFamily="34" charset="0"/>
                <a:ea typeface="Noto Serif SC Bold" pitchFamily="34" charset="-122"/>
                <a:cs typeface="Noto Serif SC Bold" pitchFamily="34" charset="-120"/>
              </a:rPr>
              <a:t>Ensaio de Proposta (cont.)</a:t>
            </a:r>
          </a:p>
          <a:p>
            <a:pPr algn="just"/>
            <a:r>
              <a:rPr lang="pt-BR" sz="1750" b="1" dirty="0">
                <a:solidFill>
                  <a:srgbClr val="4B4A4A"/>
                </a:solidFill>
                <a:latin typeface="Aptos" panose="020B0004020202020204" pitchFamily="34" charset="0"/>
                <a:ea typeface="Noto Serif SC Bold" pitchFamily="34" charset="-122"/>
                <a:cs typeface="Noto Serif SC Bold" pitchFamily="34" charset="-120"/>
              </a:rPr>
              <a:t>Plano de Análise </a:t>
            </a:r>
            <a:r>
              <a:rPr lang="pt-BR" sz="1750" b="1" dirty="0">
                <a:solidFill>
                  <a:srgbClr val="FF0000"/>
                </a:solidFill>
                <a:latin typeface="Aptos" panose="020B0004020202020204" pitchFamily="34" charset="0"/>
                <a:ea typeface="Noto Serif SC Bold" pitchFamily="34" charset="-122"/>
                <a:cs typeface="Noto Serif SC Bold" pitchFamily="34" charset="-120"/>
              </a:rPr>
              <a:t>ASG+I </a:t>
            </a:r>
            <a:r>
              <a:rPr lang="pt-BR" sz="1750" b="1" dirty="0">
                <a:solidFill>
                  <a:srgbClr val="4B4A4A"/>
                </a:solidFill>
                <a:latin typeface="Aptos" panose="020B0004020202020204" pitchFamily="34" charset="0"/>
                <a:ea typeface="Noto Serif SC Bold" pitchFamily="34" charset="-122"/>
                <a:cs typeface="Noto Serif SC Bold" pitchFamily="34" charset="-120"/>
              </a:rPr>
              <a:t>: Critérios, Monitoramento e Implementação</a:t>
            </a:r>
          </a:p>
        </p:txBody>
      </p:sp>
      <p:sp>
        <p:nvSpPr>
          <p:cNvPr id="4" name="CaixaDeTexto 3">
            <a:extLst>
              <a:ext uri="{FF2B5EF4-FFF2-40B4-BE49-F238E27FC236}">
                <a16:creationId xmlns:a16="http://schemas.microsoft.com/office/drawing/2014/main" id="{9A6A98DD-D47B-7C1F-39A7-D1E03EA7AEE0}"/>
              </a:ext>
            </a:extLst>
          </p:cNvPr>
          <p:cNvSpPr txBox="1"/>
          <p:nvPr/>
        </p:nvSpPr>
        <p:spPr>
          <a:xfrm>
            <a:off x="106552" y="834252"/>
            <a:ext cx="8763664" cy="4830810"/>
          </a:xfrm>
          <a:prstGeom prst="rect">
            <a:avLst/>
          </a:prstGeom>
          <a:noFill/>
        </p:spPr>
        <p:txBody>
          <a:bodyPr wrap="square">
            <a:spAutoFit/>
          </a:bodyPr>
          <a:lstStyle/>
          <a:p>
            <a:pPr algn="just">
              <a:spcAft>
                <a:spcPts val="750"/>
              </a:spcAft>
            </a:pPr>
            <a:r>
              <a:rPr lang="pt-BR" sz="1625" dirty="0">
                <a:latin typeface="Aptos" panose="020B0004020202020204" pitchFamily="34" charset="0"/>
              </a:rPr>
              <a:t>3. Dois critérios são relevantes e podem ser incluídos:</a:t>
            </a:r>
          </a:p>
          <a:p>
            <a:pPr marL="400050" indent="-400050" algn="just">
              <a:spcAft>
                <a:spcPts val="750"/>
              </a:spcAft>
              <a:buFont typeface="+mj-lt"/>
              <a:buAutoNum type="romanLcPeriod"/>
            </a:pPr>
            <a:r>
              <a:rPr lang="pt-BR" sz="1625" dirty="0">
                <a:latin typeface="Aptos" panose="020B0004020202020204" pitchFamily="34" charset="0"/>
              </a:rPr>
              <a:t>Governança Robusta,  associada a exigências de transparência pelos prestadores serviços e gestores terceiros;</a:t>
            </a:r>
          </a:p>
          <a:p>
            <a:pPr marL="400050" indent="-400050" algn="just">
              <a:spcAft>
                <a:spcPts val="750"/>
              </a:spcAft>
              <a:buFont typeface="+mj-lt"/>
              <a:buAutoNum type="romanLcPeriod"/>
            </a:pPr>
            <a:r>
              <a:rPr lang="pt-BR" sz="1625" dirty="0">
                <a:latin typeface="Aptos" panose="020B0004020202020204" pitchFamily="34" charset="0"/>
              </a:rPr>
              <a:t>Prevenção de </a:t>
            </a:r>
            <a:r>
              <a:rPr lang="pt-BR" sz="1625" i="1" dirty="0" err="1">
                <a:latin typeface="Aptos" panose="020B0004020202020204" pitchFamily="34" charset="0"/>
              </a:rPr>
              <a:t>Greenwashing</a:t>
            </a:r>
            <a:endParaRPr lang="pt-BR" sz="1625" i="1" dirty="0">
              <a:latin typeface="Aptos" panose="020B0004020202020204" pitchFamily="34" charset="0"/>
            </a:endParaRPr>
          </a:p>
          <a:p>
            <a:pPr algn="just">
              <a:spcAft>
                <a:spcPts val="750"/>
              </a:spcAft>
            </a:pPr>
            <a:endParaRPr lang="pt-BR" sz="1000" dirty="0">
              <a:latin typeface="Aptos" panose="020B0004020202020204" pitchFamily="34" charset="0"/>
            </a:endParaRPr>
          </a:p>
          <a:p>
            <a:pPr algn="just">
              <a:spcAft>
                <a:spcPts val="750"/>
              </a:spcAft>
            </a:pPr>
            <a:r>
              <a:rPr lang="pt-BR" sz="1625" dirty="0">
                <a:latin typeface="Aptos" panose="020B0004020202020204" pitchFamily="34" charset="0"/>
              </a:rPr>
              <a:t>4. EFPC S3 e S4: estabelecer programas com prestadores de serviços essenciais para incorporação das obrigações </a:t>
            </a:r>
            <a:r>
              <a:rPr lang="pt-BR" sz="1625" dirty="0">
                <a:solidFill>
                  <a:srgbClr val="FF0000"/>
                </a:solidFill>
                <a:latin typeface="Aptos" panose="020B0004020202020204" pitchFamily="34" charset="0"/>
              </a:rPr>
              <a:t>ASG+I</a:t>
            </a:r>
            <a:r>
              <a:rPr lang="pt-BR" sz="1625" dirty="0">
                <a:latin typeface="Aptos" panose="020B0004020202020204" pitchFamily="34" charset="0"/>
              </a:rPr>
              <a:t>. </a:t>
            </a:r>
          </a:p>
          <a:p>
            <a:pPr algn="just">
              <a:spcAft>
                <a:spcPts val="750"/>
              </a:spcAft>
            </a:pPr>
            <a:endParaRPr lang="pt-BR" sz="1000" dirty="0">
              <a:latin typeface="Aptos" panose="020B0004020202020204" pitchFamily="34" charset="0"/>
            </a:endParaRPr>
          </a:p>
          <a:p>
            <a:pPr algn="just">
              <a:spcAft>
                <a:spcPts val="750"/>
              </a:spcAft>
            </a:pPr>
            <a:r>
              <a:rPr lang="pt-BR" sz="1625" dirty="0">
                <a:latin typeface="Aptos" panose="020B0004020202020204" pitchFamily="34" charset="0"/>
              </a:rPr>
              <a:t>5. Pode-se utilizar de “Declaração de Princípios” pela EFPC e apresentação aos gestores terceirizados. Também pode-se utilizar de compromissos de capacitação nas EFPC e prestadores em relação a </a:t>
            </a:r>
            <a:r>
              <a:rPr lang="pt-BR" sz="1625" dirty="0">
                <a:solidFill>
                  <a:srgbClr val="FF0000"/>
                </a:solidFill>
                <a:latin typeface="Aptos" panose="020B0004020202020204" pitchFamily="34" charset="0"/>
              </a:rPr>
              <a:t>ASG+I</a:t>
            </a:r>
            <a:r>
              <a:rPr lang="pt-BR" sz="1625" dirty="0">
                <a:latin typeface="Aptos" panose="020B0004020202020204" pitchFamily="34" charset="0"/>
              </a:rPr>
              <a:t>.</a:t>
            </a:r>
          </a:p>
          <a:p>
            <a:pPr algn="just">
              <a:spcAft>
                <a:spcPts val="750"/>
              </a:spcAft>
            </a:pPr>
            <a:endParaRPr lang="pt-BR" sz="1000" dirty="0">
              <a:latin typeface="Aptos" panose="020B0004020202020204" pitchFamily="34" charset="0"/>
            </a:endParaRPr>
          </a:p>
          <a:p>
            <a:pPr algn="just">
              <a:spcAft>
                <a:spcPts val="750"/>
              </a:spcAft>
            </a:pPr>
            <a:r>
              <a:rPr lang="pt-BR" sz="1625" dirty="0">
                <a:latin typeface="Aptos" panose="020B0004020202020204" pitchFamily="34" charset="0"/>
              </a:rPr>
              <a:t>6. A implementação pode ocorrer, por exemplo, mediante carta compromisso entre a EFPC e o administrador/gestor.</a:t>
            </a:r>
          </a:p>
          <a:p>
            <a:pPr algn="just">
              <a:spcAft>
                <a:spcPts val="750"/>
              </a:spcAft>
            </a:pPr>
            <a:endParaRPr lang="pt-BR" sz="1625" dirty="0">
              <a:latin typeface="Aptos" panose="020B0004020202020204" pitchFamily="34" charset="0"/>
            </a:endParaRPr>
          </a:p>
          <a:p>
            <a:pPr algn="just">
              <a:spcAft>
                <a:spcPts val="750"/>
              </a:spcAft>
            </a:pPr>
            <a:endParaRPr lang="pt-BR" sz="1625" dirty="0">
              <a:latin typeface="Aptos" panose="020B0004020202020204" pitchFamily="34" charset="0"/>
            </a:endParaRPr>
          </a:p>
        </p:txBody>
      </p:sp>
      <p:cxnSp>
        <p:nvCxnSpPr>
          <p:cNvPr id="2" name="Conector reto 1">
            <a:extLst>
              <a:ext uri="{FF2B5EF4-FFF2-40B4-BE49-F238E27FC236}">
                <a16:creationId xmlns:a16="http://schemas.microsoft.com/office/drawing/2014/main" id="{5DE09F0C-80E7-513B-FEE4-ED58EBCE435F}"/>
              </a:ext>
            </a:extLst>
          </p:cNvPr>
          <p:cNvCxnSpPr/>
          <p:nvPr/>
        </p:nvCxnSpPr>
        <p:spPr>
          <a:xfrm>
            <a:off x="810260" y="834252"/>
            <a:ext cx="431864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CaixaDeTexto 4">
            <a:extLst>
              <a:ext uri="{FF2B5EF4-FFF2-40B4-BE49-F238E27FC236}">
                <a16:creationId xmlns:a16="http://schemas.microsoft.com/office/drawing/2014/main" id="{D7AD5CCD-9209-C621-6E0C-09E1D28F4529}"/>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tx1"/>
                </a:solidFill>
                <a:latin typeface="Aptos" panose="020B0004020202020204" pitchFamily="34" charset="0"/>
              </a:rPr>
              <a:t>33</a:t>
            </a:r>
          </a:p>
        </p:txBody>
      </p:sp>
      <p:pic>
        <p:nvPicPr>
          <p:cNvPr id="6" name="Imagem 5" descr="Texto&#10;&#10;O conteúdo gerado por IA pode estar incorreto.">
            <a:extLst>
              <a:ext uri="{FF2B5EF4-FFF2-40B4-BE49-F238E27FC236}">
                <a16:creationId xmlns:a16="http://schemas.microsoft.com/office/drawing/2014/main" id="{CEBD6EBE-98D3-EAF8-8371-751CF2454F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8241" y="-1"/>
            <a:ext cx="1595759" cy="698882"/>
          </a:xfrm>
          <a:prstGeom prst="rect">
            <a:avLst/>
          </a:prstGeom>
          <a:noFill/>
          <a:ln>
            <a:noFill/>
          </a:ln>
        </p:spPr>
      </p:pic>
      <p:pic>
        <p:nvPicPr>
          <p:cNvPr id="7" name="Imagem 6" descr="Logotipo&#10;&#10;Descrição gerada automaticamente">
            <a:extLst>
              <a:ext uri="{FF2B5EF4-FFF2-40B4-BE49-F238E27FC236}">
                <a16:creationId xmlns:a16="http://schemas.microsoft.com/office/drawing/2014/main" id="{E8617874-A5C8-6506-31E9-DD127141CF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720" y="0"/>
            <a:ext cx="644083" cy="698882"/>
          </a:xfrm>
          <a:prstGeom prst="rect">
            <a:avLst/>
          </a:prstGeom>
        </p:spPr>
      </p:pic>
    </p:spTree>
    <p:extLst>
      <p:ext uri="{BB962C8B-B14F-4D97-AF65-F5344CB8AC3E}">
        <p14:creationId xmlns:p14="http://schemas.microsoft.com/office/powerpoint/2010/main" val="1220599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828901A1-CF2A-4596-28D9-45B1AD1B464B}"/>
            </a:ext>
          </a:extLst>
        </p:cNvPr>
        <p:cNvGrpSpPr/>
        <p:nvPr/>
      </p:nvGrpSpPr>
      <p:grpSpPr>
        <a:xfrm>
          <a:off x="0" y="0"/>
          <a:ext cx="0" cy="0"/>
          <a:chOff x="0" y="0"/>
          <a:chExt cx="0" cy="0"/>
        </a:xfrm>
      </p:grpSpPr>
      <p:pic>
        <p:nvPicPr>
          <p:cNvPr id="3" name="Imagem 2" descr="Logotipo&#10;&#10;Descrição gerada automaticamente">
            <a:extLst>
              <a:ext uri="{FF2B5EF4-FFF2-40B4-BE49-F238E27FC236}">
                <a16:creationId xmlns:a16="http://schemas.microsoft.com/office/drawing/2014/main" id="{EB3F16EF-F320-4C53-3644-25C55FE2D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3" y="0"/>
            <a:ext cx="644083" cy="698882"/>
          </a:xfrm>
          <a:prstGeom prst="rect">
            <a:avLst/>
          </a:prstGeom>
        </p:spPr>
      </p:pic>
      <p:sp>
        <p:nvSpPr>
          <p:cNvPr id="5" name="CaixaDeTexto 4">
            <a:extLst>
              <a:ext uri="{FF2B5EF4-FFF2-40B4-BE49-F238E27FC236}">
                <a16:creationId xmlns:a16="http://schemas.microsoft.com/office/drawing/2014/main" id="{CEDD87E3-10BB-A1C6-2183-2C6F78662FFE}"/>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bg1"/>
                </a:solidFill>
                <a:latin typeface="Aptos" panose="020B0004020202020204" pitchFamily="34" charset="0"/>
              </a:rPr>
              <a:t>4</a:t>
            </a:r>
          </a:p>
        </p:txBody>
      </p:sp>
      <p:sp>
        <p:nvSpPr>
          <p:cNvPr id="7" name="Título 4">
            <a:extLst>
              <a:ext uri="{FF2B5EF4-FFF2-40B4-BE49-F238E27FC236}">
                <a16:creationId xmlns:a16="http://schemas.microsoft.com/office/drawing/2014/main" id="{820E3A32-F28B-3AF3-879D-B3748F25C8E8}"/>
              </a:ext>
            </a:extLst>
          </p:cNvPr>
          <p:cNvSpPr txBox="1">
            <a:spLocks/>
          </p:cNvSpPr>
          <p:nvPr/>
        </p:nvSpPr>
        <p:spPr>
          <a:xfrm>
            <a:off x="253268" y="2284267"/>
            <a:ext cx="8666018" cy="79526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pt-BR" sz="4800" dirty="0">
                <a:solidFill>
                  <a:srgbClr val="1B567B"/>
                </a:solidFill>
                <a:latin typeface="Aptos" panose="020B0004020202020204" pitchFamily="34" charset="0"/>
                <a:ea typeface="Calibri" panose="020F0502020204030204" pitchFamily="34" charset="0"/>
                <a:cs typeface="Calibri" panose="020F0502020204030204" pitchFamily="34" charset="0"/>
              </a:rPr>
              <a:t>4. Solvência</a:t>
            </a:r>
          </a:p>
          <a:p>
            <a:r>
              <a:rPr lang="pt-BR" sz="4800" dirty="0">
                <a:solidFill>
                  <a:srgbClr val="1B567B"/>
                </a:solidFill>
                <a:latin typeface="Aptos" panose="020B0004020202020204" pitchFamily="34" charset="0"/>
                <a:ea typeface="Calibri" panose="020F0502020204030204" pitchFamily="34" charset="0"/>
                <a:cs typeface="Calibri" panose="020F0502020204030204" pitchFamily="34" charset="0"/>
              </a:rPr>
              <a:t> </a:t>
            </a:r>
            <a:r>
              <a:rPr lang="pt-BR" sz="2400" i="1" dirty="0">
                <a:solidFill>
                  <a:srgbClr val="1B567B"/>
                </a:solidFill>
                <a:latin typeface="Aptos" panose="020B0004020202020204" pitchFamily="34" charset="0"/>
                <a:ea typeface="Calibri" panose="020F0502020204030204" pitchFamily="34" charset="0"/>
                <a:cs typeface="Calibri" panose="020F0502020204030204" pitchFamily="34" charset="0"/>
              </a:rPr>
              <a:t>(revisão da Resolução CNPC nº 30/2018)                </a:t>
            </a:r>
          </a:p>
        </p:txBody>
      </p:sp>
      <p:pic>
        <p:nvPicPr>
          <p:cNvPr id="9" name="Imagem 8" descr="Texto&#10;&#10;O conteúdo gerado por IA pode estar incorreto.">
            <a:extLst>
              <a:ext uri="{FF2B5EF4-FFF2-40B4-BE49-F238E27FC236}">
                <a16:creationId xmlns:a16="http://schemas.microsoft.com/office/drawing/2014/main" id="{720A03ED-46AF-B58C-4D21-7A87B7F3C79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9000" y="134779"/>
            <a:ext cx="2903798" cy="1271753"/>
          </a:xfrm>
          <a:prstGeom prst="rect">
            <a:avLst/>
          </a:prstGeom>
          <a:noFill/>
          <a:ln>
            <a:noFill/>
          </a:ln>
        </p:spPr>
      </p:pic>
      <p:cxnSp>
        <p:nvCxnSpPr>
          <p:cNvPr id="2" name="Conector reto 1">
            <a:extLst>
              <a:ext uri="{FF2B5EF4-FFF2-40B4-BE49-F238E27FC236}">
                <a16:creationId xmlns:a16="http://schemas.microsoft.com/office/drawing/2014/main" id="{55044F4C-6ECD-FF82-565A-40445D623CA9}"/>
              </a:ext>
            </a:extLst>
          </p:cNvPr>
          <p:cNvCxnSpPr/>
          <p:nvPr/>
        </p:nvCxnSpPr>
        <p:spPr>
          <a:xfrm>
            <a:off x="1795693" y="2365663"/>
            <a:ext cx="5699760" cy="0"/>
          </a:xfrm>
          <a:prstGeom prst="line">
            <a:avLst/>
          </a:prstGeom>
          <a:ln>
            <a:solidFill>
              <a:srgbClr val="0E4C73"/>
            </a:solidFill>
          </a:ln>
        </p:spPr>
        <p:style>
          <a:lnRef idx="1">
            <a:schemeClr val="accent1"/>
          </a:lnRef>
          <a:fillRef idx="0">
            <a:schemeClr val="accent1"/>
          </a:fillRef>
          <a:effectRef idx="0">
            <a:schemeClr val="accent1"/>
          </a:effectRef>
          <a:fontRef idx="minor">
            <a:schemeClr val="tx1"/>
          </a:fontRef>
        </p:style>
      </p:cxnSp>
      <p:sp>
        <p:nvSpPr>
          <p:cNvPr id="4" name="CaixaDeTexto 3">
            <a:extLst>
              <a:ext uri="{FF2B5EF4-FFF2-40B4-BE49-F238E27FC236}">
                <a16:creationId xmlns:a16="http://schemas.microsoft.com/office/drawing/2014/main" id="{184FE9E6-8BE9-AA9E-74E3-D02E7A28A8C3}"/>
              </a:ext>
            </a:extLst>
          </p:cNvPr>
          <p:cNvSpPr txBox="1"/>
          <p:nvPr/>
        </p:nvSpPr>
        <p:spPr>
          <a:xfrm>
            <a:off x="8180070" y="4762500"/>
            <a:ext cx="601980" cy="246221"/>
          </a:xfrm>
          <a:prstGeom prst="rect">
            <a:avLst/>
          </a:prstGeom>
          <a:noFill/>
        </p:spPr>
        <p:txBody>
          <a:bodyPr wrap="square" rtlCol="0">
            <a:spAutoFit/>
          </a:bodyPr>
          <a:lstStyle/>
          <a:p>
            <a:r>
              <a:rPr lang="pt-BR" sz="1000" dirty="0">
                <a:solidFill>
                  <a:schemeClr val="tx1"/>
                </a:solidFill>
                <a:latin typeface="Aptos" panose="020B0004020202020204" pitchFamily="34" charset="0"/>
              </a:rPr>
              <a:t>34</a:t>
            </a:r>
          </a:p>
        </p:txBody>
      </p:sp>
    </p:spTree>
    <p:extLst>
      <p:ext uri="{BB962C8B-B14F-4D97-AF65-F5344CB8AC3E}">
        <p14:creationId xmlns:p14="http://schemas.microsoft.com/office/powerpoint/2010/main" val="16901702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1">
          <a:extLst>
            <a:ext uri="{FF2B5EF4-FFF2-40B4-BE49-F238E27FC236}">
              <a16:creationId xmlns:a16="http://schemas.microsoft.com/office/drawing/2014/main" id="{74140236-9DA4-4E53-7A27-AD61B5828C8D}"/>
            </a:ext>
          </a:extLst>
        </p:cNvPr>
        <p:cNvGrpSpPr/>
        <p:nvPr/>
      </p:nvGrpSpPr>
      <p:grpSpPr>
        <a:xfrm>
          <a:off x="0" y="0"/>
          <a:ext cx="0" cy="0"/>
          <a:chOff x="0" y="0"/>
          <a:chExt cx="0" cy="0"/>
        </a:xfrm>
      </p:grpSpPr>
      <p:sp>
        <p:nvSpPr>
          <p:cNvPr id="5" name="Título 4">
            <a:extLst>
              <a:ext uri="{FF2B5EF4-FFF2-40B4-BE49-F238E27FC236}">
                <a16:creationId xmlns:a16="http://schemas.microsoft.com/office/drawing/2014/main" id="{E589507F-B71C-6ACD-A232-AC51A47665D3}"/>
              </a:ext>
            </a:extLst>
          </p:cNvPr>
          <p:cNvSpPr>
            <a:spLocks noGrp="1"/>
          </p:cNvSpPr>
          <p:nvPr>
            <p:ph type="title"/>
          </p:nvPr>
        </p:nvSpPr>
        <p:spPr>
          <a:xfrm>
            <a:off x="-103202" y="49569"/>
            <a:ext cx="9060843" cy="577417"/>
          </a:xfrm>
        </p:spPr>
        <p:txBody>
          <a:bodyPr>
            <a:noAutofit/>
          </a:bodyPr>
          <a:lstStyle/>
          <a:p>
            <a:pPr algn="ctr"/>
            <a:r>
              <a:rPr lang="pt-BR" sz="3600" dirty="0">
                <a:solidFill>
                  <a:srgbClr val="1B567B"/>
                </a:solidFill>
                <a:latin typeface="Aptos" panose="020B0004020202020204" pitchFamily="34" charset="0"/>
              </a:rPr>
              <a:t>Resultado das EFPC/BR: déficit vs. superávit</a:t>
            </a:r>
          </a:p>
        </p:txBody>
      </p:sp>
      <p:cxnSp>
        <p:nvCxnSpPr>
          <p:cNvPr id="2" name="Conector reto 1">
            <a:extLst>
              <a:ext uri="{FF2B5EF4-FFF2-40B4-BE49-F238E27FC236}">
                <a16:creationId xmlns:a16="http://schemas.microsoft.com/office/drawing/2014/main" id="{679C4D45-E920-7C94-A102-FC5DE08F871F}"/>
              </a:ext>
            </a:extLst>
          </p:cNvPr>
          <p:cNvCxnSpPr/>
          <p:nvPr/>
        </p:nvCxnSpPr>
        <p:spPr>
          <a:xfrm>
            <a:off x="1577340" y="626986"/>
            <a:ext cx="569976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CaixaDeTexto 2">
            <a:extLst>
              <a:ext uri="{FF2B5EF4-FFF2-40B4-BE49-F238E27FC236}">
                <a16:creationId xmlns:a16="http://schemas.microsoft.com/office/drawing/2014/main" id="{938731BA-FACE-A7E4-F6C8-BD69EE996A43}"/>
              </a:ext>
            </a:extLst>
          </p:cNvPr>
          <p:cNvSpPr txBox="1"/>
          <p:nvPr/>
        </p:nvSpPr>
        <p:spPr>
          <a:xfrm>
            <a:off x="8763000" y="4797924"/>
            <a:ext cx="601980" cy="246221"/>
          </a:xfrm>
          <a:prstGeom prst="rect">
            <a:avLst/>
          </a:prstGeom>
          <a:noFill/>
        </p:spPr>
        <p:txBody>
          <a:bodyPr wrap="square" rtlCol="0">
            <a:spAutoFit/>
          </a:bodyPr>
          <a:lstStyle/>
          <a:p>
            <a:r>
              <a:rPr lang="pt-BR" sz="1000" dirty="0">
                <a:solidFill>
                  <a:schemeClr val="bg1"/>
                </a:solidFill>
                <a:latin typeface="Aptos" panose="020B0004020202020204" pitchFamily="34" charset="0"/>
              </a:rPr>
              <a:t>35</a:t>
            </a:r>
          </a:p>
        </p:txBody>
      </p:sp>
      <p:pic>
        <p:nvPicPr>
          <p:cNvPr id="6" name="Imagem 5">
            <a:extLst>
              <a:ext uri="{FF2B5EF4-FFF2-40B4-BE49-F238E27FC236}">
                <a16:creationId xmlns:a16="http://schemas.microsoft.com/office/drawing/2014/main" id="{2A0661E1-FD08-751F-2F8E-A4A7F4FBF624}"/>
              </a:ext>
            </a:extLst>
          </p:cNvPr>
          <p:cNvPicPr>
            <a:picLocks noChangeAspect="1"/>
          </p:cNvPicPr>
          <p:nvPr/>
        </p:nvPicPr>
        <p:blipFill>
          <a:blip r:embed="rId4"/>
          <a:stretch>
            <a:fillRect/>
          </a:stretch>
        </p:blipFill>
        <p:spPr>
          <a:xfrm>
            <a:off x="1722119" y="799882"/>
            <a:ext cx="5699761" cy="3716632"/>
          </a:xfrm>
          <a:prstGeom prst="rect">
            <a:avLst/>
          </a:prstGeom>
        </p:spPr>
      </p:pic>
      <p:sp>
        <p:nvSpPr>
          <p:cNvPr id="4" name="Retângulo 3">
            <a:extLst>
              <a:ext uri="{FF2B5EF4-FFF2-40B4-BE49-F238E27FC236}">
                <a16:creationId xmlns:a16="http://schemas.microsoft.com/office/drawing/2014/main" id="{CF3FA922-FFE3-CA45-1FE3-8774B86356D7}"/>
              </a:ext>
            </a:extLst>
          </p:cNvPr>
          <p:cNvSpPr/>
          <p:nvPr/>
        </p:nvSpPr>
        <p:spPr>
          <a:xfrm>
            <a:off x="3752193" y="1429407"/>
            <a:ext cx="2648607" cy="2459421"/>
          </a:xfrm>
          <a:prstGeom prst="rect">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947AE24D-BF9F-C14E-BEAD-DA789340D587}"/>
              </a:ext>
            </a:extLst>
          </p:cNvPr>
          <p:cNvSpPr/>
          <p:nvPr/>
        </p:nvSpPr>
        <p:spPr>
          <a:xfrm>
            <a:off x="2079171" y="1110343"/>
            <a:ext cx="1316784" cy="1654626"/>
          </a:xfrm>
          <a:prstGeom prst="rect">
            <a:avLst/>
          </a:prstGeom>
          <a:noFill/>
          <a:ln w="412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descr="Texto&#10;&#10;O conteúdo gerado por IA pode estar incorreto.">
            <a:extLst>
              <a:ext uri="{FF2B5EF4-FFF2-40B4-BE49-F238E27FC236}">
                <a16:creationId xmlns:a16="http://schemas.microsoft.com/office/drawing/2014/main" id="{E9B63A26-EE19-76F7-891C-1D0EB952D6A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68231" y="2222309"/>
            <a:ext cx="1595759" cy="698882"/>
          </a:xfrm>
          <a:prstGeom prst="rect">
            <a:avLst/>
          </a:prstGeom>
          <a:noFill/>
          <a:ln>
            <a:noFill/>
          </a:ln>
        </p:spPr>
      </p:pic>
    </p:spTree>
    <p:extLst>
      <p:ext uri="{BB962C8B-B14F-4D97-AF65-F5344CB8AC3E}">
        <p14:creationId xmlns:p14="http://schemas.microsoft.com/office/powerpoint/2010/main" val="310464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1">
          <a:extLst>
            <a:ext uri="{FF2B5EF4-FFF2-40B4-BE49-F238E27FC236}">
              <a16:creationId xmlns:a16="http://schemas.microsoft.com/office/drawing/2014/main" id="{3F7754DB-C262-39A0-599D-1EE6DC4D2FFB}"/>
            </a:ext>
          </a:extLst>
        </p:cNvPr>
        <p:cNvGrpSpPr/>
        <p:nvPr/>
      </p:nvGrpSpPr>
      <p:grpSpPr>
        <a:xfrm>
          <a:off x="0" y="0"/>
          <a:ext cx="0" cy="0"/>
          <a:chOff x="0" y="0"/>
          <a:chExt cx="0" cy="0"/>
        </a:xfrm>
      </p:grpSpPr>
      <p:sp>
        <p:nvSpPr>
          <p:cNvPr id="5" name="Título 4">
            <a:extLst>
              <a:ext uri="{FF2B5EF4-FFF2-40B4-BE49-F238E27FC236}">
                <a16:creationId xmlns:a16="http://schemas.microsoft.com/office/drawing/2014/main" id="{28C18CF5-64C6-2AC5-0725-4CD301AFD4EF}"/>
              </a:ext>
            </a:extLst>
          </p:cNvPr>
          <p:cNvSpPr>
            <a:spLocks noGrp="1"/>
          </p:cNvSpPr>
          <p:nvPr>
            <p:ph type="title"/>
          </p:nvPr>
        </p:nvSpPr>
        <p:spPr>
          <a:xfrm>
            <a:off x="-208305" y="-4335"/>
            <a:ext cx="9060843" cy="577417"/>
          </a:xfrm>
        </p:spPr>
        <p:txBody>
          <a:bodyPr>
            <a:normAutofit fontScale="90000"/>
          </a:bodyPr>
          <a:lstStyle/>
          <a:p>
            <a:pPr algn="ctr"/>
            <a:r>
              <a:rPr lang="pt-BR" sz="2800" b="1" dirty="0">
                <a:solidFill>
                  <a:srgbClr val="1B567B"/>
                </a:solidFill>
                <a:latin typeface="Aptos" panose="020B0004020202020204" pitchFamily="34" charset="0"/>
              </a:rPr>
              <a:t>Solvência dos planos de benefícios: BR vs. Países OECD</a:t>
            </a:r>
          </a:p>
        </p:txBody>
      </p:sp>
      <p:sp>
        <p:nvSpPr>
          <p:cNvPr id="3" name="CaixaDeTexto 2">
            <a:extLst>
              <a:ext uri="{FF2B5EF4-FFF2-40B4-BE49-F238E27FC236}">
                <a16:creationId xmlns:a16="http://schemas.microsoft.com/office/drawing/2014/main" id="{374014E6-27D0-7303-5F5F-0B6BECD32192}"/>
              </a:ext>
            </a:extLst>
          </p:cNvPr>
          <p:cNvSpPr txBox="1"/>
          <p:nvPr/>
        </p:nvSpPr>
        <p:spPr>
          <a:xfrm>
            <a:off x="8763000" y="4797924"/>
            <a:ext cx="601980" cy="246221"/>
          </a:xfrm>
          <a:prstGeom prst="rect">
            <a:avLst/>
          </a:prstGeom>
          <a:noFill/>
        </p:spPr>
        <p:txBody>
          <a:bodyPr wrap="square" rtlCol="0">
            <a:spAutoFit/>
          </a:bodyPr>
          <a:lstStyle/>
          <a:p>
            <a:r>
              <a:rPr lang="pt-BR" sz="1000" dirty="0">
                <a:solidFill>
                  <a:schemeClr val="bg1"/>
                </a:solidFill>
                <a:latin typeface="Aptos" panose="020B0004020202020204" pitchFamily="34" charset="0"/>
              </a:rPr>
              <a:t>36</a:t>
            </a:r>
          </a:p>
        </p:txBody>
      </p:sp>
      <p:graphicFrame>
        <p:nvGraphicFramePr>
          <p:cNvPr id="8" name="Gráfico 7">
            <a:extLst>
              <a:ext uri="{FF2B5EF4-FFF2-40B4-BE49-F238E27FC236}">
                <a16:creationId xmlns:a16="http://schemas.microsoft.com/office/drawing/2014/main" id="{D8798BC1-F052-A738-85BC-E7E61C421BAA}"/>
              </a:ext>
            </a:extLst>
          </p:cNvPr>
          <p:cNvGraphicFramePr>
            <a:graphicFrameLocks/>
          </p:cNvGraphicFramePr>
          <p:nvPr>
            <p:extLst>
              <p:ext uri="{D42A27DB-BD31-4B8C-83A1-F6EECF244321}">
                <p14:modId xmlns:p14="http://schemas.microsoft.com/office/powerpoint/2010/main" val="1136086471"/>
              </p:ext>
            </p:extLst>
          </p:nvPr>
        </p:nvGraphicFramePr>
        <p:xfrm>
          <a:off x="188812" y="573082"/>
          <a:ext cx="8574188" cy="3823468"/>
        </p:xfrm>
        <a:graphic>
          <a:graphicData uri="http://schemas.openxmlformats.org/drawingml/2006/chart">
            <c:chart xmlns:c="http://schemas.openxmlformats.org/drawingml/2006/chart" xmlns:r="http://schemas.openxmlformats.org/officeDocument/2006/relationships" r:id="rId4"/>
          </a:graphicData>
        </a:graphic>
      </p:graphicFrame>
      <p:sp>
        <p:nvSpPr>
          <p:cNvPr id="9" name="CaixaDeTexto 8">
            <a:extLst>
              <a:ext uri="{FF2B5EF4-FFF2-40B4-BE49-F238E27FC236}">
                <a16:creationId xmlns:a16="http://schemas.microsoft.com/office/drawing/2014/main" id="{77AC626A-D1D2-6F37-B91A-8F90D10A1995}"/>
              </a:ext>
            </a:extLst>
          </p:cNvPr>
          <p:cNvSpPr txBox="1"/>
          <p:nvPr/>
        </p:nvSpPr>
        <p:spPr>
          <a:xfrm>
            <a:off x="254211" y="4085262"/>
            <a:ext cx="8726415" cy="307777"/>
          </a:xfrm>
          <a:prstGeom prst="rect">
            <a:avLst/>
          </a:prstGeom>
          <a:noFill/>
        </p:spPr>
        <p:txBody>
          <a:bodyPr wrap="square" rtlCol="0">
            <a:spAutoFit/>
          </a:bodyPr>
          <a:lstStyle/>
          <a:p>
            <a:r>
              <a:rPr lang="pt-BR" sz="700" dirty="0"/>
              <a:t>Fonte:  </a:t>
            </a:r>
            <a:r>
              <a:rPr lang="pt-BR" sz="700" dirty="0">
                <a:hlinkClick r:id="rId5"/>
              </a:rPr>
              <a:t>https://www.oecd.org/content/dam/oecd/en/publications/reports/2024/11/pension-markets-in-focus-2024_54fb4783/b11473d3-en.pdf</a:t>
            </a:r>
            <a:r>
              <a:rPr lang="pt-BR" sz="700" dirty="0"/>
              <a:t> </a:t>
            </a:r>
          </a:p>
          <a:p>
            <a:r>
              <a:rPr lang="pt-BR" sz="700" dirty="0"/>
              <a:t>Elaboração: PREVIC.</a:t>
            </a:r>
          </a:p>
        </p:txBody>
      </p:sp>
      <p:pic>
        <p:nvPicPr>
          <p:cNvPr id="10" name="Imagem 9" descr="Texto&#10;&#10;O conteúdo gerado por IA pode estar incorreto.">
            <a:extLst>
              <a:ext uri="{FF2B5EF4-FFF2-40B4-BE49-F238E27FC236}">
                <a16:creationId xmlns:a16="http://schemas.microsoft.com/office/drawing/2014/main" id="{778C867B-444E-A7A8-CE07-BE9D2E0E98D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0010" y="4622800"/>
            <a:ext cx="1087083" cy="476101"/>
          </a:xfrm>
          <a:prstGeom prst="rect">
            <a:avLst/>
          </a:prstGeom>
          <a:solidFill>
            <a:schemeClr val="bg1"/>
          </a:solidFill>
          <a:ln>
            <a:noFill/>
          </a:ln>
        </p:spPr>
      </p:pic>
      <p:cxnSp>
        <p:nvCxnSpPr>
          <p:cNvPr id="12" name="Conector reto 11">
            <a:extLst>
              <a:ext uri="{FF2B5EF4-FFF2-40B4-BE49-F238E27FC236}">
                <a16:creationId xmlns:a16="http://schemas.microsoft.com/office/drawing/2014/main" id="{0477FDA9-45F2-14E8-4950-E180734B4F2E}"/>
              </a:ext>
            </a:extLst>
          </p:cNvPr>
          <p:cNvCxnSpPr/>
          <p:nvPr/>
        </p:nvCxnSpPr>
        <p:spPr>
          <a:xfrm flipV="1">
            <a:off x="2665248" y="746950"/>
            <a:ext cx="0" cy="2627586"/>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cxnSp>
        <p:nvCxnSpPr>
          <p:cNvPr id="13" name="Conector reto 12">
            <a:extLst>
              <a:ext uri="{FF2B5EF4-FFF2-40B4-BE49-F238E27FC236}">
                <a16:creationId xmlns:a16="http://schemas.microsoft.com/office/drawing/2014/main" id="{CA96E88F-7CF9-751E-3AB4-569313F33BDD}"/>
              </a:ext>
            </a:extLst>
          </p:cNvPr>
          <p:cNvCxnSpPr/>
          <p:nvPr/>
        </p:nvCxnSpPr>
        <p:spPr>
          <a:xfrm flipV="1">
            <a:off x="5049219" y="746950"/>
            <a:ext cx="0" cy="2627586"/>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9B512E81-68CB-2781-A520-414C907281E0}"/>
              </a:ext>
            </a:extLst>
          </p:cNvPr>
          <p:cNvSpPr txBox="1"/>
          <p:nvPr/>
        </p:nvSpPr>
        <p:spPr>
          <a:xfrm>
            <a:off x="2820010" y="861498"/>
            <a:ext cx="946578" cy="338554"/>
          </a:xfrm>
          <a:prstGeom prst="rect">
            <a:avLst/>
          </a:prstGeom>
          <a:noFill/>
          <a:ln>
            <a:solidFill>
              <a:schemeClr val="tx1"/>
            </a:solidFill>
          </a:ln>
        </p:spPr>
        <p:txBody>
          <a:bodyPr wrap="square" rtlCol="0">
            <a:spAutoFit/>
          </a:bodyPr>
          <a:lstStyle/>
          <a:p>
            <a:r>
              <a:rPr lang="pt-BR" sz="800" dirty="0"/>
              <a:t>Crise Subprime/USA</a:t>
            </a:r>
            <a:endParaRPr lang="pt-BR" sz="800" i="1" dirty="0"/>
          </a:p>
        </p:txBody>
      </p:sp>
      <p:sp>
        <p:nvSpPr>
          <p:cNvPr id="15" name="CaixaDeTexto 14">
            <a:extLst>
              <a:ext uri="{FF2B5EF4-FFF2-40B4-BE49-F238E27FC236}">
                <a16:creationId xmlns:a16="http://schemas.microsoft.com/office/drawing/2014/main" id="{A0CE3652-C281-6512-9FDC-A7CF8C8FCEE5}"/>
              </a:ext>
            </a:extLst>
          </p:cNvPr>
          <p:cNvSpPr txBox="1"/>
          <p:nvPr/>
        </p:nvSpPr>
        <p:spPr>
          <a:xfrm>
            <a:off x="5141685" y="861498"/>
            <a:ext cx="672441" cy="338554"/>
          </a:xfrm>
          <a:prstGeom prst="rect">
            <a:avLst/>
          </a:prstGeom>
          <a:noFill/>
          <a:ln>
            <a:solidFill>
              <a:schemeClr val="tx1"/>
            </a:solidFill>
          </a:ln>
        </p:spPr>
        <p:txBody>
          <a:bodyPr wrap="square" rtlCol="0">
            <a:spAutoFit/>
          </a:bodyPr>
          <a:lstStyle/>
          <a:p>
            <a:r>
              <a:rPr lang="pt-BR" sz="800" dirty="0"/>
              <a:t>Pandemia</a:t>
            </a:r>
          </a:p>
          <a:p>
            <a:r>
              <a:rPr lang="pt-BR" sz="800" i="1" dirty="0"/>
              <a:t>Covid-19</a:t>
            </a:r>
          </a:p>
        </p:txBody>
      </p:sp>
    </p:spTree>
    <p:extLst>
      <p:ext uri="{BB962C8B-B14F-4D97-AF65-F5344CB8AC3E}">
        <p14:creationId xmlns:p14="http://schemas.microsoft.com/office/powerpoint/2010/main" val="365919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2" name="CaixaDeTexto 1">
            <a:extLst>
              <a:ext uri="{FF2B5EF4-FFF2-40B4-BE49-F238E27FC236}">
                <a16:creationId xmlns:a16="http://schemas.microsoft.com/office/drawing/2014/main" id="{BA298312-D370-224F-9E12-54EB44A0B254}"/>
              </a:ext>
            </a:extLst>
          </p:cNvPr>
          <p:cNvSpPr txBox="1"/>
          <p:nvPr/>
        </p:nvSpPr>
        <p:spPr>
          <a:xfrm>
            <a:off x="221052" y="66460"/>
            <a:ext cx="8701895" cy="584775"/>
          </a:xfrm>
          <a:prstGeom prst="rect">
            <a:avLst/>
          </a:prstGeom>
          <a:noFill/>
        </p:spPr>
        <p:txBody>
          <a:bodyPr wrap="square" rtlCol="0">
            <a:spAutoFit/>
          </a:bodyPr>
          <a:lstStyle/>
          <a:p>
            <a:pPr algn="ctr"/>
            <a:r>
              <a:rPr lang="pt-BR" sz="3200" b="1" noProof="0" dirty="0">
                <a:solidFill>
                  <a:srgbClr val="092F47"/>
                </a:solidFill>
                <a:latin typeface="Aptos" panose="020B0004020202020204" pitchFamily="34" charset="0"/>
              </a:rPr>
              <a:t>Resultado Atuarial - Déficit</a:t>
            </a:r>
          </a:p>
        </p:txBody>
      </p:sp>
      <p:pic>
        <p:nvPicPr>
          <p:cNvPr id="21" name="Imagem 20">
            <a:extLst>
              <a:ext uri="{FF2B5EF4-FFF2-40B4-BE49-F238E27FC236}">
                <a16:creationId xmlns:a16="http://schemas.microsoft.com/office/drawing/2014/main" id="{81339140-5521-EEE1-E79C-6A89967DB788}"/>
              </a:ext>
            </a:extLst>
          </p:cNvPr>
          <p:cNvPicPr>
            <a:picLocks noChangeAspect="1"/>
          </p:cNvPicPr>
          <p:nvPr/>
        </p:nvPicPr>
        <p:blipFill>
          <a:blip r:embed="rId3"/>
          <a:stretch>
            <a:fillRect/>
          </a:stretch>
        </p:blipFill>
        <p:spPr>
          <a:xfrm>
            <a:off x="4424809" y="1008993"/>
            <a:ext cx="4600566" cy="3248216"/>
          </a:xfrm>
          <a:prstGeom prst="rect">
            <a:avLst/>
          </a:prstGeom>
        </p:spPr>
      </p:pic>
      <p:pic>
        <p:nvPicPr>
          <p:cNvPr id="23" name="Imagem 22">
            <a:extLst>
              <a:ext uri="{FF2B5EF4-FFF2-40B4-BE49-F238E27FC236}">
                <a16:creationId xmlns:a16="http://schemas.microsoft.com/office/drawing/2014/main" id="{9564349D-A1AF-6AC8-D69F-8F0DADFF219F}"/>
              </a:ext>
            </a:extLst>
          </p:cNvPr>
          <p:cNvPicPr>
            <a:picLocks noChangeAspect="1"/>
          </p:cNvPicPr>
          <p:nvPr/>
        </p:nvPicPr>
        <p:blipFill>
          <a:blip r:embed="rId4"/>
          <a:stretch>
            <a:fillRect/>
          </a:stretch>
        </p:blipFill>
        <p:spPr>
          <a:xfrm>
            <a:off x="92596" y="885955"/>
            <a:ext cx="4177325" cy="3042961"/>
          </a:xfrm>
          <a:prstGeom prst="rect">
            <a:avLst/>
          </a:prstGeom>
        </p:spPr>
      </p:pic>
      <p:cxnSp>
        <p:nvCxnSpPr>
          <p:cNvPr id="4" name="Conector reto 3">
            <a:extLst>
              <a:ext uri="{FF2B5EF4-FFF2-40B4-BE49-F238E27FC236}">
                <a16:creationId xmlns:a16="http://schemas.microsoft.com/office/drawing/2014/main" id="{D82094D6-2FA9-FF04-1225-087D10E2264A}"/>
              </a:ext>
            </a:extLst>
          </p:cNvPr>
          <p:cNvCxnSpPr/>
          <p:nvPr/>
        </p:nvCxnSpPr>
        <p:spPr>
          <a:xfrm>
            <a:off x="1577340" y="626986"/>
            <a:ext cx="569976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CaixaDeTexto 4">
            <a:extLst>
              <a:ext uri="{FF2B5EF4-FFF2-40B4-BE49-F238E27FC236}">
                <a16:creationId xmlns:a16="http://schemas.microsoft.com/office/drawing/2014/main" id="{9FC51E9F-5C2B-D8EC-1F6E-198D574B3948}"/>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tx1"/>
                </a:solidFill>
                <a:latin typeface="Aptos" panose="020B0004020202020204" pitchFamily="34" charset="0"/>
              </a:rPr>
              <a:t>37</a:t>
            </a:r>
          </a:p>
        </p:txBody>
      </p:sp>
      <p:pic>
        <p:nvPicPr>
          <p:cNvPr id="6" name="Imagem 5" descr="Texto&#10;&#10;O conteúdo gerado por IA pode estar incorreto.">
            <a:extLst>
              <a:ext uri="{FF2B5EF4-FFF2-40B4-BE49-F238E27FC236}">
                <a16:creationId xmlns:a16="http://schemas.microsoft.com/office/drawing/2014/main" id="{9D7E03A9-6D90-EC65-0F4F-B1FBC9BCB16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48241" y="-1"/>
            <a:ext cx="1595759" cy="698882"/>
          </a:xfrm>
          <a:prstGeom prst="rect">
            <a:avLst/>
          </a:prstGeom>
          <a:noFill/>
          <a:ln>
            <a:noFill/>
          </a:ln>
        </p:spPr>
      </p:pic>
      <p:pic>
        <p:nvPicPr>
          <p:cNvPr id="7" name="Imagem 6" descr="Logotipo&#10;&#10;Descrição gerada automaticamente">
            <a:extLst>
              <a:ext uri="{FF2B5EF4-FFF2-40B4-BE49-F238E27FC236}">
                <a16:creationId xmlns:a16="http://schemas.microsoft.com/office/drawing/2014/main" id="{9BB00C07-39D3-AB92-9FE6-9D72B78B94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3" y="0"/>
            <a:ext cx="644083" cy="698882"/>
          </a:xfrm>
          <a:prstGeom prst="rect">
            <a:avLst/>
          </a:prstGeom>
        </p:spPr>
      </p:pic>
    </p:spTree>
    <p:extLst>
      <p:ext uri="{BB962C8B-B14F-4D97-AF65-F5344CB8AC3E}">
        <p14:creationId xmlns:p14="http://schemas.microsoft.com/office/powerpoint/2010/main" val="3707634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B2101701-33DD-23EA-1DF0-1BF4E4DCC677}"/>
            </a:ext>
          </a:extLst>
        </p:cNvPr>
        <p:cNvGrpSpPr/>
        <p:nvPr/>
      </p:nvGrpSpPr>
      <p:grpSpPr>
        <a:xfrm>
          <a:off x="0" y="0"/>
          <a:ext cx="0" cy="0"/>
          <a:chOff x="0" y="0"/>
          <a:chExt cx="0" cy="0"/>
        </a:xfrm>
      </p:grpSpPr>
      <p:pic>
        <p:nvPicPr>
          <p:cNvPr id="3" name="Imagem 2">
            <a:extLst>
              <a:ext uri="{FF2B5EF4-FFF2-40B4-BE49-F238E27FC236}">
                <a16:creationId xmlns:a16="http://schemas.microsoft.com/office/drawing/2014/main" id="{0A04B34D-09B8-77C7-F360-F87D55BFB04C}"/>
              </a:ext>
            </a:extLst>
          </p:cNvPr>
          <p:cNvPicPr>
            <a:picLocks noChangeAspect="1"/>
          </p:cNvPicPr>
          <p:nvPr/>
        </p:nvPicPr>
        <p:blipFill>
          <a:blip r:embed="rId3"/>
          <a:stretch>
            <a:fillRect/>
          </a:stretch>
        </p:blipFill>
        <p:spPr>
          <a:xfrm>
            <a:off x="4040024" y="1037893"/>
            <a:ext cx="4631815" cy="3067713"/>
          </a:xfrm>
          <a:prstGeom prst="rect">
            <a:avLst/>
          </a:prstGeom>
        </p:spPr>
      </p:pic>
      <p:sp>
        <p:nvSpPr>
          <p:cNvPr id="6" name="CaixaDeTexto 5">
            <a:extLst>
              <a:ext uri="{FF2B5EF4-FFF2-40B4-BE49-F238E27FC236}">
                <a16:creationId xmlns:a16="http://schemas.microsoft.com/office/drawing/2014/main" id="{4C88F3AA-13AE-AD56-AFEF-29FFCABBB8E8}"/>
              </a:ext>
            </a:extLst>
          </p:cNvPr>
          <p:cNvSpPr txBox="1"/>
          <p:nvPr/>
        </p:nvSpPr>
        <p:spPr>
          <a:xfrm>
            <a:off x="681666" y="1347082"/>
            <a:ext cx="2845306" cy="369332"/>
          </a:xfrm>
          <a:prstGeom prst="rect">
            <a:avLst/>
          </a:prstGeom>
          <a:noFill/>
        </p:spPr>
        <p:txBody>
          <a:bodyPr wrap="square">
            <a:spAutoFit/>
          </a:bodyPr>
          <a:lstStyle/>
          <a:p>
            <a:pPr marL="262350" lvl="1" indent="-171450">
              <a:spcBef>
                <a:spcPts val="600"/>
              </a:spcBef>
              <a:buSzPct val="106000"/>
              <a:buFont typeface="Arial" panose="020B0604020202020204" pitchFamily="34" charset="0"/>
              <a:buChar char="•"/>
            </a:pPr>
            <a:r>
              <a:rPr lang="pt-BR" sz="1800" b="1" dirty="0">
                <a:solidFill>
                  <a:schemeClr val="bg2">
                    <a:lumMod val="25000"/>
                  </a:schemeClr>
                </a:solidFill>
                <a:latin typeface="Calibri"/>
                <a:cs typeface="Calibri"/>
              </a:rPr>
              <a:t>Exemplo de aplicação:</a:t>
            </a:r>
            <a:endParaRPr lang="pt-BR" sz="1800" b="1" dirty="0">
              <a:solidFill>
                <a:srgbClr val="FF0000"/>
              </a:solidFill>
              <a:latin typeface="Calibri"/>
              <a:cs typeface="Calibri"/>
            </a:endParaRPr>
          </a:p>
        </p:txBody>
      </p:sp>
      <p:sp>
        <p:nvSpPr>
          <p:cNvPr id="7" name="CaixaDeTexto 6">
            <a:extLst>
              <a:ext uri="{FF2B5EF4-FFF2-40B4-BE49-F238E27FC236}">
                <a16:creationId xmlns:a16="http://schemas.microsoft.com/office/drawing/2014/main" id="{2F44B92C-C75B-82B4-2CB2-709BA2ACAC56}"/>
              </a:ext>
            </a:extLst>
          </p:cNvPr>
          <p:cNvSpPr txBox="1"/>
          <p:nvPr/>
        </p:nvSpPr>
        <p:spPr>
          <a:xfrm>
            <a:off x="115614" y="1845827"/>
            <a:ext cx="4035972" cy="954107"/>
          </a:xfrm>
          <a:prstGeom prst="rect">
            <a:avLst/>
          </a:prstGeom>
          <a:noFill/>
        </p:spPr>
        <p:txBody>
          <a:bodyPr wrap="square" rtlCol="0">
            <a:spAutoFit/>
          </a:bodyPr>
          <a:lstStyle/>
          <a:p>
            <a:r>
              <a:rPr lang="pt-BR" dirty="0">
                <a:latin typeface="Aptos" panose="020B0004020202020204" pitchFamily="34" charset="0"/>
              </a:rPr>
              <a:t>Plano BD em extinção.</a:t>
            </a:r>
          </a:p>
          <a:p>
            <a:r>
              <a:rPr lang="pt-BR" dirty="0">
                <a:latin typeface="Aptos" panose="020B0004020202020204" pitchFamily="34" charset="0"/>
              </a:rPr>
              <a:t>PM = R$ 100 milhões.</a:t>
            </a:r>
          </a:p>
          <a:p>
            <a:r>
              <a:rPr lang="pt-BR" dirty="0">
                <a:latin typeface="Aptos" panose="020B0004020202020204" pitchFamily="34" charset="0"/>
              </a:rPr>
              <a:t>Déficit Atuarial = R$ 10 milhões (10% das PM).</a:t>
            </a:r>
          </a:p>
          <a:p>
            <a:r>
              <a:rPr lang="pt-BR" b="1" u="sng" dirty="0">
                <a:solidFill>
                  <a:srgbClr val="FF0000"/>
                </a:solidFill>
                <a:latin typeface="Aptos" panose="020B0004020202020204" pitchFamily="34" charset="0"/>
              </a:rPr>
              <a:t>Duração do passivo = 12 anos.</a:t>
            </a:r>
          </a:p>
        </p:txBody>
      </p:sp>
      <p:sp>
        <p:nvSpPr>
          <p:cNvPr id="5" name="CaixaDeTexto 4">
            <a:extLst>
              <a:ext uri="{FF2B5EF4-FFF2-40B4-BE49-F238E27FC236}">
                <a16:creationId xmlns:a16="http://schemas.microsoft.com/office/drawing/2014/main" id="{41698976-8BE9-2E5A-9793-09090CC8F277}"/>
              </a:ext>
            </a:extLst>
          </p:cNvPr>
          <p:cNvSpPr txBox="1"/>
          <p:nvPr/>
        </p:nvSpPr>
        <p:spPr>
          <a:xfrm>
            <a:off x="359229" y="115157"/>
            <a:ext cx="8425541" cy="584775"/>
          </a:xfrm>
          <a:prstGeom prst="rect">
            <a:avLst/>
          </a:prstGeom>
          <a:noFill/>
        </p:spPr>
        <p:txBody>
          <a:bodyPr wrap="square" rtlCol="0">
            <a:spAutoFit/>
          </a:bodyPr>
          <a:lstStyle/>
          <a:p>
            <a:pPr algn="ctr"/>
            <a:r>
              <a:rPr lang="pt-BR" sz="3200" b="1" dirty="0">
                <a:solidFill>
                  <a:srgbClr val="092F47"/>
                </a:solidFill>
                <a:latin typeface="Aptos" panose="020B0004020202020204" pitchFamily="34" charset="0"/>
                <a:ea typeface="Calibri" panose="020F0502020204030204" pitchFamily="34" charset="0"/>
                <a:cs typeface="Calibri" panose="020F0502020204030204" pitchFamily="34" charset="0"/>
              </a:rPr>
              <a:t>Equacionamento de déficits</a:t>
            </a:r>
          </a:p>
        </p:txBody>
      </p:sp>
      <p:cxnSp>
        <p:nvCxnSpPr>
          <p:cNvPr id="2" name="Conector reto 1">
            <a:extLst>
              <a:ext uri="{FF2B5EF4-FFF2-40B4-BE49-F238E27FC236}">
                <a16:creationId xmlns:a16="http://schemas.microsoft.com/office/drawing/2014/main" id="{27BCFD26-4ECA-0BCF-53C6-91857B2DFDD2}"/>
              </a:ext>
            </a:extLst>
          </p:cNvPr>
          <p:cNvCxnSpPr/>
          <p:nvPr/>
        </p:nvCxnSpPr>
        <p:spPr>
          <a:xfrm>
            <a:off x="1577340" y="626986"/>
            <a:ext cx="569976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CaixaDeTexto 3">
            <a:extLst>
              <a:ext uri="{FF2B5EF4-FFF2-40B4-BE49-F238E27FC236}">
                <a16:creationId xmlns:a16="http://schemas.microsoft.com/office/drawing/2014/main" id="{78F58971-F3C1-509D-F611-F19E0E834B6B}"/>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tx1"/>
                </a:solidFill>
                <a:latin typeface="Aptos" panose="020B0004020202020204" pitchFamily="34" charset="0"/>
              </a:rPr>
              <a:t>38</a:t>
            </a:r>
          </a:p>
        </p:txBody>
      </p:sp>
      <p:pic>
        <p:nvPicPr>
          <p:cNvPr id="8" name="Imagem 7" descr="Logotipo&#10;&#10;Descrição gerada automaticamente">
            <a:extLst>
              <a:ext uri="{FF2B5EF4-FFF2-40B4-BE49-F238E27FC236}">
                <a16:creationId xmlns:a16="http://schemas.microsoft.com/office/drawing/2014/main" id="{6727333F-8A0F-F427-1839-A19A2B065E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73" y="0"/>
            <a:ext cx="644083" cy="698882"/>
          </a:xfrm>
          <a:prstGeom prst="rect">
            <a:avLst/>
          </a:prstGeom>
        </p:spPr>
      </p:pic>
      <p:pic>
        <p:nvPicPr>
          <p:cNvPr id="9" name="Imagem 8" descr="Texto&#10;&#10;O conteúdo gerado por IA pode estar incorreto.">
            <a:extLst>
              <a:ext uri="{FF2B5EF4-FFF2-40B4-BE49-F238E27FC236}">
                <a16:creationId xmlns:a16="http://schemas.microsoft.com/office/drawing/2014/main" id="{D6989AD9-B6AE-B199-1502-64BBB572F98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48241" y="-1"/>
            <a:ext cx="1595759" cy="698882"/>
          </a:xfrm>
          <a:prstGeom prst="rect">
            <a:avLst/>
          </a:prstGeom>
          <a:noFill/>
          <a:ln>
            <a:noFill/>
          </a:ln>
        </p:spPr>
      </p:pic>
    </p:spTree>
    <p:extLst>
      <p:ext uri="{BB962C8B-B14F-4D97-AF65-F5344CB8AC3E}">
        <p14:creationId xmlns:p14="http://schemas.microsoft.com/office/powerpoint/2010/main" val="8087533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2" name="CaixaDeTexto 1">
            <a:extLst>
              <a:ext uri="{FF2B5EF4-FFF2-40B4-BE49-F238E27FC236}">
                <a16:creationId xmlns:a16="http://schemas.microsoft.com/office/drawing/2014/main" id="{BA298312-D370-224F-9E12-54EB44A0B254}"/>
              </a:ext>
            </a:extLst>
          </p:cNvPr>
          <p:cNvSpPr txBox="1"/>
          <p:nvPr/>
        </p:nvSpPr>
        <p:spPr>
          <a:xfrm>
            <a:off x="221051" y="98449"/>
            <a:ext cx="8701895" cy="584775"/>
          </a:xfrm>
          <a:prstGeom prst="rect">
            <a:avLst/>
          </a:prstGeom>
          <a:noFill/>
        </p:spPr>
        <p:txBody>
          <a:bodyPr wrap="square" rtlCol="0">
            <a:spAutoFit/>
          </a:bodyPr>
          <a:lstStyle/>
          <a:p>
            <a:pPr algn="ctr"/>
            <a:r>
              <a:rPr lang="pt-BR" sz="3200" b="1" noProof="0" dirty="0">
                <a:solidFill>
                  <a:srgbClr val="092F47"/>
                </a:solidFill>
                <a:latin typeface="Aptos" panose="020B0004020202020204" pitchFamily="34" charset="0"/>
              </a:rPr>
              <a:t>Resultado Atuarial - Superávit</a:t>
            </a:r>
          </a:p>
        </p:txBody>
      </p:sp>
      <p:pic>
        <p:nvPicPr>
          <p:cNvPr id="4" name="Imagem 3">
            <a:extLst>
              <a:ext uri="{FF2B5EF4-FFF2-40B4-BE49-F238E27FC236}">
                <a16:creationId xmlns:a16="http://schemas.microsoft.com/office/drawing/2014/main" id="{9AE9F626-7E20-EBF9-4B40-E2B2D7637A1F}"/>
              </a:ext>
            </a:extLst>
          </p:cNvPr>
          <p:cNvPicPr>
            <a:picLocks noChangeAspect="1"/>
          </p:cNvPicPr>
          <p:nvPr/>
        </p:nvPicPr>
        <p:blipFill>
          <a:blip r:embed="rId3"/>
          <a:stretch>
            <a:fillRect/>
          </a:stretch>
        </p:blipFill>
        <p:spPr>
          <a:xfrm>
            <a:off x="4571999" y="896358"/>
            <a:ext cx="4452966" cy="3104142"/>
          </a:xfrm>
          <a:prstGeom prst="rect">
            <a:avLst/>
          </a:prstGeom>
        </p:spPr>
      </p:pic>
      <p:pic>
        <p:nvPicPr>
          <p:cNvPr id="15" name="Imagem 14">
            <a:extLst>
              <a:ext uri="{FF2B5EF4-FFF2-40B4-BE49-F238E27FC236}">
                <a16:creationId xmlns:a16="http://schemas.microsoft.com/office/drawing/2014/main" id="{33236D9A-9683-0205-0E3E-222C09FC66C6}"/>
              </a:ext>
            </a:extLst>
          </p:cNvPr>
          <p:cNvPicPr>
            <a:picLocks noChangeAspect="1"/>
          </p:cNvPicPr>
          <p:nvPr/>
        </p:nvPicPr>
        <p:blipFill>
          <a:blip r:embed="rId4"/>
          <a:stretch>
            <a:fillRect/>
          </a:stretch>
        </p:blipFill>
        <p:spPr>
          <a:xfrm>
            <a:off x="1" y="847371"/>
            <a:ext cx="4452966" cy="3327918"/>
          </a:xfrm>
          <a:prstGeom prst="rect">
            <a:avLst/>
          </a:prstGeom>
        </p:spPr>
      </p:pic>
      <p:sp>
        <p:nvSpPr>
          <p:cNvPr id="5" name="Retângulo 4">
            <a:extLst>
              <a:ext uri="{FF2B5EF4-FFF2-40B4-BE49-F238E27FC236}">
                <a16:creationId xmlns:a16="http://schemas.microsoft.com/office/drawing/2014/main" id="{0065994D-2B78-8A32-BF67-F76DAD1D741A}"/>
              </a:ext>
            </a:extLst>
          </p:cNvPr>
          <p:cNvSpPr/>
          <p:nvPr/>
        </p:nvSpPr>
        <p:spPr>
          <a:xfrm>
            <a:off x="6631691" y="2916620"/>
            <a:ext cx="2291255" cy="220717"/>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203AC271-9FC5-7CA7-CED0-57B2ACFE2EAD}"/>
              </a:ext>
            </a:extLst>
          </p:cNvPr>
          <p:cNvSpPr/>
          <p:nvPr/>
        </p:nvSpPr>
        <p:spPr>
          <a:xfrm>
            <a:off x="6479291" y="3129754"/>
            <a:ext cx="1256322" cy="138963"/>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7" name="Conector reto 6">
            <a:extLst>
              <a:ext uri="{FF2B5EF4-FFF2-40B4-BE49-F238E27FC236}">
                <a16:creationId xmlns:a16="http://schemas.microsoft.com/office/drawing/2014/main" id="{CE3569AF-DA22-64B9-7A80-E8B9CB3D606A}"/>
              </a:ext>
            </a:extLst>
          </p:cNvPr>
          <p:cNvCxnSpPr/>
          <p:nvPr/>
        </p:nvCxnSpPr>
        <p:spPr>
          <a:xfrm>
            <a:off x="1577340" y="626986"/>
            <a:ext cx="569976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a16="http://schemas.microsoft.com/office/drawing/2014/main" id="{73A46466-27FE-0DE3-FF9E-3BAB487E7706}"/>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tx1"/>
                </a:solidFill>
                <a:latin typeface="Aptos" panose="020B0004020202020204" pitchFamily="34" charset="0"/>
              </a:rPr>
              <a:t>38</a:t>
            </a:r>
          </a:p>
        </p:txBody>
      </p:sp>
      <p:pic>
        <p:nvPicPr>
          <p:cNvPr id="9" name="Imagem 8" descr="Logotipo&#10;&#10;Descrição gerada automaticamente">
            <a:extLst>
              <a:ext uri="{FF2B5EF4-FFF2-40B4-BE49-F238E27FC236}">
                <a16:creationId xmlns:a16="http://schemas.microsoft.com/office/drawing/2014/main" id="{25B5C99F-87C6-070E-96EF-51F03248D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73" y="0"/>
            <a:ext cx="644083" cy="698882"/>
          </a:xfrm>
          <a:prstGeom prst="rect">
            <a:avLst/>
          </a:prstGeom>
        </p:spPr>
      </p:pic>
      <p:pic>
        <p:nvPicPr>
          <p:cNvPr id="10" name="Imagem 9" descr="Texto&#10;&#10;O conteúdo gerado por IA pode estar incorreto.">
            <a:extLst>
              <a:ext uri="{FF2B5EF4-FFF2-40B4-BE49-F238E27FC236}">
                <a16:creationId xmlns:a16="http://schemas.microsoft.com/office/drawing/2014/main" id="{6F1504F7-6A34-06A3-65D6-E2D06362473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48241" y="-1"/>
            <a:ext cx="1595759" cy="698882"/>
          </a:xfrm>
          <a:prstGeom prst="rect">
            <a:avLst/>
          </a:prstGeom>
          <a:noFill/>
          <a:ln>
            <a:noFill/>
          </a:ln>
        </p:spPr>
      </p:pic>
    </p:spTree>
    <p:extLst>
      <p:ext uri="{BB962C8B-B14F-4D97-AF65-F5344CB8AC3E}">
        <p14:creationId xmlns:p14="http://schemas.microsoft.com/office/powerpoint/2010/main" val="18376148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1">
          <a:extLst>
            <a:ext uri="{FF2B5EF4-FFF2-40B4-BE49-F238E27FC236}">
              <a16:creationId xmlns:a16="http://schemas.microsoft.com/office/drawing/2014/main" id="{3A279828-7035-D1E3-AB63-41CE23FCC75F}"/>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5FF509B7-B135-4FAD-7AEE-45BB1702250E}"/>
              </a:ext>
            </a:extLst>
          </p:cNvPr>
          <p:cNvSpPr txBox="1"/>
          <p:nvPr/>
        </p:nvSpPr>
        <p:spPr>
          <a:xfrm>
            <a:off x="8763000" y="4797924"/>
            <a:ext cx="601980" cy="246221"/>
          </a:xfrm>
          <a:prstGeom prst="rect">
            <a:avLst/>
          </a:prstGeom>
          <a:noFill/>
        </p:spPr>
        <p:txBody>
          <a:bodyPr wrap="square" rtlCol="0">
            <a:spAutoFit/>
          </a:bodyPr>
          <a:lstStyle/>
          <a:p>
            <a:r>
              <a:rPr lang="pt-BR" sz="1000" dirty="0">
                <a:solidFill>
                  <a:schemeClr val="bg1"/>
                </a:solidFill>
                <a:latin typeface="Aptos" panose="020B0004020202020204" pitchFamily="34" charset="0"/>
              </a:rPr>
              <a:t>39</a:t>
            </a:r>
          </a:p>
        </p:txBody>
      </p:sp>
      <p:pic>
        <p:nvPicPr>
          <p:cNvPr id="8" name="Imagem 7" descr="Gráfico, Gráfico de barras&#10;&#10;O conteúdo gerado por IA pode estar incorreto.">
            <a:extLst>
              <a:ext uri="{FF2B5EF4-FFF2-40B4-BE49-F238E27FC236}">
                <a16:creationId xmlns:a16="http://schemas.microsoft.com/office/drawing/2014/main" id="{88C3F21E-D29F-2ED4-65B0-D4DCF92EB507}"/>
              </a:ext>
            </a:extLst>
          </p:cNvPr>
          <p:cNvPicPr>
            <a:picLocks noChangeAspect="1"/>
          </p:cNvPicPr>
          <p:nvPr/>
        </p:nvPicPr>
        <p:blipFill>
          <a:blip r:embed="rId4"/>
          <a:stretch>
            <a:fillRect/>
          </a:stretch>
        </p:blipFill>
        <p:spPr>
          <a:xfrm>
            <a:off x="597048" y="336335"/>
            <a:ext cx="7247595" cy="4219851"/>
          </a:xfrm>
          <a:prstGeom prst="rect">
            <a:avLst/>
          </a:prstGeom>
        </p:spPr>
      </p:pic>
      <p:cxnSp>
        <p:nvCxnSpPr>
          <p:cNvPr id="7" name="Conector reto 6">
            <a:extLst>
              <a:ext uri="{FF2B5EF4-FFF2-40B4-BE49-F238E27FC236}">
                <a16:creationId xmlns:a16="http://schemas.microsoft.com/office/drawing/2014/main" id="{2034FC7E-50B0-D3B6-8C03-29E64C5CE827}"/>
              </a:ext>
            </a:extLst>
          </p:cNvPr>
          <p:cNvCxnSpPr/>
          <p:nvPr/>
        </p:nvCxnSpPr>
        <p:spPr>
          <a:xfrm>
            <a:off x="597048" y="826682"/>
            <a:ext cx="569976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Imagem 8" descr="Logotipo&#10;&#10;Descrição gerada automaticamente">
            <a:extLst>
              <a:ext uri="{FF2B5EF4-FFF2-40B4-BE49-F238E27FC236}">
                <a16:creationId xmlns:a16="http://schemas.microsoft.com/office/drawing/2014/main" id="{EFA1DC1F-7F0E-1DB8-2716-D632C250A7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72" y="0"/>
            <a:ext cx="552116" cy="599090"/>
          </a:xfrm>
          <a:prstGeom prst="rect">
            <a:avLst/>
          </a:prstGeom>
        </p:spPr>
      </p:pic>
      <p:pic>
        <p:nvPicPr>
          <p:cNvPr id="10" name="Imagem 9" descr="Texto&#10;&#10;O conteúdo gerado por IA pode estar incorreto.">
            <a:extLst>
              <a:ext uri="{FF2B5EF4-FFF2-40B4-BE49-F238E27FC236}">
                <a16:creationId xmlns:a16="http://schemas.microsoft.com/office/drawing/2014/main" id="{31A475AE-1445-D018-876C-2AB7351EE1E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48241" y="-1"/>
            <a:ext cx="1595759" cy="698882"/>
          </a:xfrm>
          <a:prstGeom prst="rect">
            <a:avLst/>
          </a:prstGeom>
          <a:noFill/>
          <a:ln>
            <a:noFill/>
          </a:ln>
        </p:spPr>
      </p:pic>
    </p:spTree>
    <p:extLst>
      <p:ext uri="{BB962C8B-B14F-4D97-AF65-F5344CB8AC3E}">
        <p14:creationId xmlns:p14="http://schemas.microsoft.com/office/powerpoint/2010/main" val="3575164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1">
          <a:extLst>
            <a:ext uri="{FF2B5EF4-FFF2-40B4-BE49-F238E27FC236}">
              <a16:creationId xmlns:a16="http://schemas.microsoft.com/office/drawing/2014/main" id="{B5868B9D-42AB-A702-6A30-D9ADE4A6A14A}"/>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41A9F267-65B2-7C95-2DA5-04648690D60F}"/>
              </a:ext>
            </a:extLst>
          </p:cNvPr>
          <p:cNvSpPr txBox="1"/>
          <p:nvPr/>
        </p:nvSpPr>
        <p:spPr>
          <a:xfrm>
            <a:off x="8763000" y="4797924"/>
            <a:ext cx="601980" cy="246221"/>
          </a:xfrm>
          <a:prstGeom prst="rect">
            <a:avLst/>
          </a:prstGeom>
          <a:noFill/>
        </p:spPr>
        <p:txBody>
          <a:bodyPr wrap="square" rtlCol="0">
            <a:spAutoFit/>
          </a:bodyPr>
          <a:lstStyle/>
          <a:p>
            <a:r>
              <a:rPr lang="pt-BR" sz="1000" dirty="0">
                <a:solidFill>
                  <a:schemeClr val="bg1"/>
                </a:solidFill>
                <a:latin typeface="Aptos" panose="020B0004020202020204" pitchFamily="34" charset="0"/>
              </a:rPr>
              <a:t>4</a:t>
            </a:r>
          </a:p>
        </p:txBody>
      </p:sp>
      <p:pic>
        <p:nvPicPr>
          <p:cNvPr id="6" name="Imagem 5" descr="Interface gráfica do usuário, Texto, Aplicativo&#10;&#10;O conteúdo gerado por IA pode estar incorreto.">
            <a:extLst>
              <a:ext uri="{FF2B5EF4-FFF2-40B4-BE49-F238E27FC236}">
                <a16:creationId xmlns:a16="http://schemas.microsoft.com/office/drawing/2014/main" id="{C1E3A6D0-9F30-32D5-3235-49EB3229D8C7}"/>
              </a:ext>
            </a:extLst>
          </p:cNvPr>
          <p:cNvPicPr>
            <a:picLocks noChangeAspect="1"/>
          </p:cNvPicPr>
          <p:nvPr/>
        </p:nvPicPr>
        <p:blipFill>
          <a:blip r:embed="rId4"/>
          <a:stretch>
            <a:fillRect/>
          </a:stretch>
        </p:blipFill>
        <p:spPr>
          <a:xfrm>
            <a:off x="306059" y="11143"/>
            <a:ext cx="2195386" cy="4549422"/>
          </a:xfrm>
          <a:prstGeom prst="rect">
            <a:avLst/>
          </a:prstGeom>
        </p:spPr>
      </p:pic>
      <p:pic>
        <p:nvPicPr>
          <p:cNvPr id="12" name="Imagem 11" descr="Interface gráfica do usuário, Texto, Aplicativo&#10;&#10;O conteúdo gerado por IA pode estar incorreto.">
            <a:extLst>
              <a:ext uri="{FF2B5EF4-FFF2-40B4-BE49-F238E27FC236}">
                <a16:creationId xmlns:a16="http://schemas.microsoft.com/office/drawing/2014/main" id="{9AD54C08-D18B-3702-46B9-D3C780A98DD4}"/>
              </a:ext>
            </a:extLst>
          </p:cNvPr>
          <p:cNvPicPr>
            <a:picLocks noChangeAspect="1"/>
          </p:cNvPicPr>
          <p:nvPr/>
        </p:nvPicPr>
        <p:blipFill>
          <a:blip r:embed="rId4"/>
          <a:stretch>
            <a:fillRect/>
          </a:stretch>
        </p:blipFill>
        <p:spPr>
          <a:xfrm>
            <a:off x="6567614" y="11143"/>
            <a:ext cx="2195386" cy="4549422"/>
          </a:xfrm>
          <a:prstGeom prst="rect">
            <a:avLst/>
          </a:prstGeom>
        </p:spPr>
      </p:pic>
      <p:pic>
        <p:nvPicPr>
          <p:cNvPr id="15" name="Imagem 14" descr="Texto&#10;&#10;O conteúdo gerado por IA pode estar incorreto.">
            <a:extLst>
              <a:ext uri="{FF2B5EF4-FFF2-40B4-BE49-F238E27FC236}">
                <a16:creationId xmlns:a16="http://schemas.microsoft.com/office/drawing/2014/main" id="{119A0C0A-DB48-8612-D7C0-F7285759906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64177" y="4617398"/>
            <a:ext cx="1072703" cy="469803"/>
          </a:xfrm>
          <a:prstGeom prst="rect">
            <a:avLst/>
          </a:prstGeom>
          <a:solidFill>
            <a:schemeClr val="bg1"/>
          </a:solidFill>
          <a:ln>
            <a:noFill/>
          </a:ln>
        </p:spPr>
      </p:pic>
      <p:pic>
        <p:nvPicPr>
          <p:cNvPr id="7" name="Imagem 6" descr="Tabela&#10;&#10;O conteúdo gerado por IA pode estar incorreto.">
            <a:extLst>
              <a:ext uri="{FF2B5EF4-FFF2-40B4-BE49-F238E27FC236}">
                <a16:creationId xmlns:a16="http://schemas.microsoft.com/office/drawing/2014/main" id="{0DE23131-85C4-E01A-C3C6-E0C07DAABDCD}"/>
              </a:ext>
            </a:extLst>
          </p:cNvPr>
          <p:cNvPicPr>
            <a:picLocks noChangeAspect="1"/>
          </p:cNvPicPr>
          <p:nvPr/>
        </p:nvPicPr>
        <p:blipFill>
          <a:blip r:embed="rId6"/>
          <a:stretch>
            <a:fillRect/>
          </a:stretch>
        </p:blipFill>
        <p:spPr>
          <a:xfrm>
            <a:off x="2857301" y="60410"/>
            <a:ext cx="3354457" cy="4459111"/>
          </a:xfrm>
          <a:prstGeom prst="rect">
            <a:avLst/>
          </a:prstGeom>
          <a:ln>
            <a:solidFill>
              <a:schemeClr val="tx1"/>
            </a:solidFill>
          </a:ln>
        </p:spPr>
      </p:pic>
    </p:spTree>
    <p:extLst>
      <p:ext uri="{BB962C8B-B14F-4D97-AF65-F5344CB8AC3E}">
        <p14:creationId xmlns:p14="http://schemas.microsoft.com/office/powerpoint/2010/main" val="11693457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1"/>
        <p:cNvGrpSpPr/>
        <p:nvPr/>
      </p:nvGrpSpPr>
      <p:grpSpPr>
        <a:xfrm>
          <a:off x="0" y="0"/>
          <a:ext cx="0" cy="0"/>
          <a:chOff x="0" y="0"/>
          <a:chExt cx="0" cy="0"/>
        </a:xfrm>
      </p:grpSpPr>
      <p:sp>
        <p:nvSpPr>
          <p:cNvPr id="5" name="Título 4">
            <a:extLst>
              <a:ext uri="{FF2B5EF4-FFF2-40B4-BE49-F238E27FC236}">
                <a16:creationId xmlns:a16="http://schemas.microsoft.com/office/drawing/2014/main" id="{B278A77F-973C-401C-F53E-069E3187F52B}"/>
              </a:ext>
            </a:extLst>
          </p:cNvPr>
          <p:cNvSpPr>
            <a:spLocks noGrp="1"/>
          </p:cNvSpPr>
          <p:nvPr>
            <p:ph type="title"/>
          </p:nvPr>
        </p:nvSpPr>
        <p:spPr>
          <a:xfrm>
            <a:off x="150949" y="222465"/>
            <a:ext cx="8552542" cy="577417"/>
          </a:xfrm>
        </p:spPr>
        <p:txBody>
          <a:bodyPr>
            <a:normAutofit fontScale="90000"/>
          </a:bodyPr>
          <a:lstStyle/>
          <a:p>
            <a:pPr algn="ctr"/>
            <a:r>
              <a:rPr lang="pt-BR" sz="4000" dirty="0">
                <a:solidFill>
                  <a:srgbClr val="1B567B"/>
                </a:solidFill>
                <a:latin typeface="Aptos" panose="020B0004020202020204" pitchFamily="34" charset="0"/>
              </a:rPr>
              <a:t>Proposta de Novas Regras: Res. 30</a:t>
            </a:r>
          </a:p>
        </p:txBody>
      </p:sp>
      <p:cxnSp>
        <p:nvCxnSpPr>
          <p:cNvPr id="2" name="Conector reto 1">
            <a:extLst>
              <a:ext uri="{FF2B5EF4-FFF2-40B4-BE49-F238E27FC236}">
                <a16:creationId xmlns:a16="http://schemas.microsoft.com/office/drawing/2014/main" id="{534F7A1E-C8B1-E5BC-2528-DDE291967A3F}"/>
              </a:ext>
            </a:extLst>
          </p:cNvPr>
          <p:cNvCxnSpPr/>
          <p:nvPr/>
        </p:nvCxnSpPr>
        <p:spPr>
          <a:xfrm>
            <a:off x="1577340" y="799882"/>
            <a:ext cx="569976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CaixaDeTexto 2">
            <a:extLst>
              <a:ext uri="{FF2B5EF4-FFF2-40B4-BE49-F238E27FC236}">
                <a16:creationId xmlns:a16="http://schemas.microsoft.com/office/drawing/2014/main" id="{C1A84CEA-4376-99EB-78F4-7289F48729EA}"/>
              </a:ext>
            </a:extLst>
          </p:cNvPr>
          <p:cNvSpPr txBox="1"/>
          <p:nvPr/>
        </p:nvSpPr>
        <p:spPr>
          <a:xfrm>
            <a:off x="8763000" y="4797924"/>
            <a:ext cx="601980" cy="246221"/>
          </a:xfrm>
          <a:prstGeom prst="rect">
            <a:avLst/>
          </a:prstGeom>
          <a:noFill/>
        </p:spPr>
        <p:txBody>
          <a:bodyPr wrap="square" rtlCol="0">
            <a:spAutoFit/>
          </a:bodyPr>
          <a:lstStyle/>
          <a:p>
            <a:r>
              <a:rPr lang="pt-BR" sz="1000" dirty="0">
                <a:solidFill>
                  <a:schemeClr val="bg1"/>
                </a:solidFill>
                <a:latin typeface="Aptos" panose="020B0004020202020204" pitchFamily="34" charset="0"/>
              </a:rPr>
              <a:t>40</a:t>
            </a:r>
          </a:p>
        </p:txBody>
      </p:sp>
      <p:pic>
        <p:nvPicPr>
          <p:cNvPr id="8" name="Imagem 7">
            <a:extLst>
              <a:ext uri="{FF2B5EF4-FFF2-40B4-BE49-F238E27FC236}">
                <a16:creationId xmlns:a16="http://schemas.microsoft.com/office/drawing/2014/main" id="{5084DB35-8562-D58D-5F89-1FC242E396F5}"/>
              </a:ext>
            </a:extLst>
          </p:cNvPr>
          <p:cNvPicPr>
            <a:picLocks noChangeAspect="1"/>
          </p:cNvPicPr>
          <p:nvPr/>
        </p:nvPicPr>
        <p:blipFill>
          <a:blip r:embed="rId4"/>
          <a:stretch>
            <a:fillRect/>
          </a:stretch>
        </p:blipFill>
        <p:spPr>
          <a:xfrm>
            <a:off x="671649" y="863486"/>
            <a:ext cx="7511142" cy="3416528"/>
          </a:xfrm>
          <a:prstGeom prst="rect">
            <a:avLst/>
          </a:prstGeom>
        </p:spPr>
      </p:pic>
      <p:pic>
        <p:nvPicPr>
          <p:cNvPr id="4" name="Imagem 3" descr="Logotipo&#10;&#10;Descrição gerada automaticamente">
            <a:extLst>
              <a:ext uri="{FF2B5EF4-FFF2-40B4-BE49-F238E27FC236}">
                <a16:creationId xmlns:a16="http://schemas.microsoft.com/office/drawing/2014/main" id="{89DD240D-0F97-3E48-2345-68061AC9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73" y="0"/>
            <a:ext cx="644083" cy="698882"/>
          </a:xfrm>
          <a:prstGeom prst="rect">
            <a:avLst/>
          </a:prstGeom>
        </p:spPr>
      </p:pic>
      <p:pic>
        <p:nvPicPr>
          <p:cNvPr id="6" name="Imagem 5" descr="Texto&#10;&#10;O conteúdo gerado por IA pode estar incorreto.">
            <a:extLst>
              <a:ext uri="{FF2B5EF4-FFF2-40B4-BE49-F238E27FC236}">
                <a16:creationId xmlns:a16="http://schemas.microsoft.com/office/drawing/2014/main" id="{38CBB3D8-AB49-0C64-421F-BDAD56248B2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25582" y="-1"/>
            <a:ext cx="1318418" cy="577417"/>
          </a:xfrm>
          <a:prstGeom prst="rect">
            <a:avLst/>
          </a:prstGeom>
          <a:noFill/>
          <a:ln>
            <a:noFill/>
          </a:ln>
        </p:spPr>
      </p:pic>
    </p:spTree>
    <p:extLst>
      <p:ext uri="{BB962C8B-B14F-4D97-AF65-F5344CB8AC3E}">
        <p14:creationId xmlns:p14="http://schemas.microsoft.com/office/powerpoint/2010/main" val="39584473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1">
          <a:extLst>
            <a:ext uri="{FF2B5EF4-FFF2-40B4-BE49-F238E27FC236}">
              <a16:creationId xmlns:a16="http://schemas.microsoft.com/office/drawing/2014/main" id="{DA7AE5C0-C95F-7DBC-FA6E-D014580344F7}"/>
            </a:ext>
          </a:extLst>
        </p:cNvPr>
        <p:cNvGrpSpPr/>
        <p:nvPr/>
      </p:nvGrpSpPr>
      <p:grpSpPr>
        <a:xfrm>
          <a:off x="0" y="0"/>
          <a:ext cx="0" cy="0"/>
          <a:chOff x="0" y="0"/>
          <a:chExt cx="0" cy="0"/>
        </a:xfrm>
      </p:grpSpPr>
      <p:sp>
        <p:nvSpPr>
          <p:cNvPr id="5" name="Título 4">
            <a:extLst>
              <a:ext uri="{FF2B5EF4-FFF2-40B4-BE49-F238E27FC236}">
                <a16:creationId xmlns:a16="http://schemas.microsoft.com/office/drawing/2014/main" id="{C210811F-7C20-4C11-FF13-198EE9680D3A}"/>
              </a:ext>
            </a:extLst>
          </p:cNvPr>
          <p:cNvSpPr>
            <a:spLocks noGrp="1"/>
          </p:cNvSpPr>
          <p:nvPr>
            <p:ph type="title"/>
          </p:nvPr>
        </p:nvSpPr>
        <p:spPr>
          <a:xfrm>
            <a:off x="150949" y="222465"/>
            <a:ext cx="8552542" cy="577417"/>
          </a:xfrm>
        </p:spPr>
        <p:txBody>
          <a:bodyPr>
            <a:normAutofit fontScale="90000"/>
          </a:bodyPr>
          <a:lstStyle/>
          <a:p>
            <a:pPr algn="ctr"/>
            <a:r>
              <a:rPr lang="pt-BR" sz="4000" dirty="0">
                <a:solidFill>
                  <a:srgbClr val="1B567B"/>
                </a:solidFill>
                <a:latin typeface="Aptos" panose="020B0004020202020204" pitchFamily="34" charset="0"/>
              </a:rPr>
              <a:t>Proposta de Novas Regras: Res. 30</a:t>
            </a:r>
          </a:p>
        </p:txBody>
      </p:sp>
      <p:cxnSp>
        <p:nvCxnSpPr>
          <p:cNvPr id="2" name="Conector reto 1">
            <a:extLst>
              <a:ext uri="{FF2B5EF4-FFF2-40B4-BE49-F238E27FC236}">
                <a16:creationId xmlns:a16="http://schemas.microsoft.com/office/drawing/2014/main" id="{ED4A9525-3BD3-5E8E-9E8D-CC49C503EB67}"/>
              </a:ext>
            </a:extLst>
          </p:cNvPr>
          <p:cNvCxnSpPr/>
          <p:nvPr/>
        </p:nvCxnSpPr>
        <p:spPr>
          <a:xfrm>
            <a:off x="1577340" y="799882"/>
            <a:ext cx="569976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CaixaDeTexto 2">
            <a:extLst>
              <a:ext uri="{FF2B5EF4-FFF2-40B4-BE49-F238E27FC236}">
                <a16:creationId xmlns:a16="http://schemas.microsoft.com/office/drawing/2014/main" id="{BF0ACF27-A818-657D-0402-9AA91063E487}"/>
              </a:ext>
            </a:extLst>
          </p:cNvPr>
          <p:cNvSpPr txBox="1"/>
          <p:nvPr/>
        </p:nvSpPr>
        <p:spPr>
          <a:xfrm>
            <a:off x="8763000" y="4797924"/>
            <a:ext cx="601980" cy="246221"/>
          </a:xfrm>
          <a:prstGeom prst="rect">
            <a:avLst/>
          </a:prstGeom>
          <a:noFill/>
        </p:spPr>
        <p:txBody>
          <a:bodyPr wrap="square" rtlCol="0">
            <a:spAutoFit/>
          </a:bodyPr>
          <a:lstStyle/>
          <a:p>
            <a:r>
              <a:rPr lang="pt-BR" sz="1000" dirty="0">
                <a:solidFill>
                  <a:schemeClr val="bg1"/>
                </a:solidFill>
                <a:latin typeface="Aptos" panose="020B0004020202020204" pitchFamily="34" charset="0"/>
              </a:rPr>
              <a:t>41</a:t>
            </a:r>
          </a:p>
        </p:txBody>
      </p:sp>
      <p:pic>
        <p:nvPicPr>
          <p:cNvPr id="4" name="Imagem 3">
            <a:extLst>
              <a:ext uri="{FF2B5EF4-FFF2-40B4-BE49-F238E27FC236}">
                <a16:creationId xmlns:a16="http://schemas.microsoft.com/office/drawing/2014/main" id="{0E389948-2278-6FDE-D058-E7FE85900581}"/>
              </a:ext>
            </a:extLst>
          </p:cNvPr>
          <p:cNvPicPr>
            <a:picLocks noChangeAspect="1"/>
          </p:cNvPicPr>
          <p:nvPr/>
        </p:nvPicPr>
        <p:blipFill>
          <a:blip r:embed="rId4"/>
          <a:stretch>
            <a:fillRect/>
          </a:stretch>
        </p:blipFill>
        <p:spPr>
          <a:xfrm>
            <a:off x="1232943" y="901932"/>
            <a:ext cx="6388554" cy="3551740"/>
          </a:xfrm>
          <a:prstGeom prst="rect">
            <a:avLst/>
          </a:prstGeom>
        </p:spPr>
      </p:pic>
      <p:pic>
        <p:nvPicPr>
          <p:cNvPr id="6" name="Imagem 5" descr="Logotipo&#10;&#10;Descrição gerada automaticamente">
            <a:extLst>
              <a:ext uri="{FF2B5EF4-FFF2-40B4-BE49-F238E27FC236}">
                <a16:creationId xmlns:a16="http://schemas.microsoft.com/office/drawing/2014/main" id="{60B1725B-16EB-53F5-DB5D-D919859E60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73" y="0"/>
            <a:ext cx="644083" cy="698882"/>
          </a:xfrm>
          <a:prstGeom prst="rect">
            <a:avLst/>
          </a:prstGeom>
        </p:spPr>
      </p:pic>
      <p:pic>
        <p:nvPicPr>
          <p:cNvPr id="7" name="Imagem 6" descr="Texto&#10;&#10;O conteúdo gerado por IA pode estar incorreto.">
            <a:extLst>
              <a:ext uri="{FF2B5EF4-FFF2-40B4-BE49-F238E27FC236}">
                <a16:creationId xmlns:a16="http://schemas.microsoft.com/office/drawing/2014/main" id="{ADD59FBF-570D-CAF8-4331-95A4F93890C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25582" y="-1"/>
            <a:ext cx="1318418" cy="577417"/>
          </a:xfrm>
          <a:prstGeom prst="rect">
            <a:avLst/>
          </a:prstGeom>
          <a:noFill/>
          <a:ln>
            <a:noFill/>
          </a:ln>
        </p:spPr>
      </p:pic>
    </p:spTree>
    <p:extLst>
      <p:ext uri="{BB962C8B-B14F-4D97-AF65-F5344CB8AC3E}">
        <p14:creationId xmlns:p14="http://schemas.microsoft.com/office/powerpoint/2010/main" val="27435744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C5D3D-B8A8-ABFA-5C69-FB1EBC00B182}"/>
            </a:ext>
          </a:extLst>
        </p:cNvPr>
        <p:cNvGrpSpPr/>
        <p:nvPr/>
      </p:nvGrpSpPr>
      <p:grpSpPr>
        <a:xfrm>
          <a:off x="0" y="0"/>
          <a:ext cx="0" cy="0"/>
          <a:chOff x="0" y="0"/>
          <a:chExt cx="0" cy="0"/>
        </a:xfrm>
      </p:grpSpPr>
      <p:sp>
        <p:nvSpPr>
          <p:cNvPr id="6" name="Título 3">
            <a:extLst>
              <a:ext uri="{FF2B5EF4-FFF2-40B4-BE49-F238E27FC236}">
                <a16:creationId xmlns:a16="http://schemas.microsoft.com/office/drawing/2014/main" id="{5545DB1F-3554-FD52-222D-BAEAFB2D9AE4}"/>
              </a:ext>
            </a:extLst>
          </p:cNvPr>
          <p:cNvSpPr txBox="1">
            <a:spLocks noGrp="1"/>
          </p:cNvSpPr>
          <p:nvPr>
            <p:ph type="title"/>
          </p:nvPr>
        </p:nvSpPr>
        <p:spPr>
          <a:xfrm>
            <a:off x="116114" y="0"/>
            <a:ext cx="8521700" cy="5730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pt-BR" altLang="pt-BR" sz="3600" b="1" dirty="0">
                <a:solidFill>
                  <a:srgbClr val="206894"/>
                </a:solidFill>
                <a:latin typeface="Aptos" panose="020B0004020202020204" pitchFamily="34" charset="0"/>
                <a:ea typeface="Calibri" panose="020F0502020204030204" pitchFamily="34" charset="0"/>
                <a:cs typeface="Calibri" panose="020F0502020204030204" pitchFamily="34" charset="0"/>
              </a:rPr>
              <a:t>Taxa de Juros e Passivo Atuarial</a:t>
            </a:r>
            <a:endParaRPr lang="pt-BR" sz="3600" dirty="0">
              <a:latin typeface="Aptos" panose="020B0004020202020204" pitchFamily="34" charset="0"/>
            </a:endParaRPr>
          </a:p>
        </p:txBody>
      </p:sp>
      <p:pic>
        <p:nvPicPr>
          <p:cNvPr id="4" name="Imagem 3" descr="Logotipo&#10;&#10;Descrição gerada automaticamente">
            <a:extLst>
              <a:ext uri="{FF2B5EF4-FFF2-40B4-BE49-F238E27FC236}">
                <a16:creationId xmlns:a16="http://schemas.microsoft.com/office/drawing/2014/main" id="{ECB35485-83BA-BAB5-037A-043A5D56F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4289" y="606030"/>
            <a:ext cx="1113685" cy="1208438"/>
          </a:xfrm>
          <a:prstGeom prst="rect">
            <a:avLst/>
          </a:prstGeom>
        </p:spPr>
      </p:pic>
      <p:cxnSp>
        <p:nvCxnSpPr>
          <p:cNvPr id="3" name="Conector reto 2">
            <a:extLst>
              <a:ext uri="{FF2B5EF4-FFF2-40B4-BE49-F238E27FC236}">
                <a16:creationId xmlns:a16="http://schemas.microsoft.com/office/drawing/2014/main" id="{509B1964-0148-C69F-0CE5-01B6BD7A514E}"/>
              </a:ext>
            </a:extLst>
          </p:cNvPr>
          <p:cNvCxnSpPr/>
          <p:nvPr/>
        </p:nvCxnSpPr>
        <p:spPr>
          <a:xfrm>
            <a:off x="228600" y="437553"/>
            <a:ext cx="4719145" cy="0"/>
          </a:xfrm>
          <a:prstGeom prst="line">
            <a:avLst/>
          </a:prstGeom>
        </p:spPr>
        <p:style>
          <a:lnRef idx="1">
            <a:schemeClr val="accent1"/>
          </a:lnRef>
          <a:fillRef idx="0">
            <a:schemeClr val="accent1"/>
          </a:fillRef>
          <a:effectRef idx="0">
            <a:schemeClr val="accent1"/>
          </a:effectRef>
          <a:fontRef idx="minor">
            <a:schemeClr val="tx1"/>
          </a:fontRef>
        </p:style>
      </p:cxnSp>
      <p:sp>
        <p:nvSpPr>
          <p:cNvPr id="67" name="CaixaDeTexto 66">
            <a:extLst>
              <a:ext uri="{FF2B5EF4-FFF2-40B4-BE49-F238E27FC236}">
                <a16:creationId xmlns:a16="http://schemas.microsoft.com/office/drawing/2014/main" id="{FD944721-B8C3-C570-7354-EB49E1B27038}"/>
              </a:ext>
            </a:extLst>
          </p:cNvPr>
          <p:cNvSpPr txBox="1"/>
          <p:nvPr/>
        </p:nvSpPr>
        <p:spPr>
          <a:xfrm>
            <a:off x="8371114" y="4733464"/>
            <a:ext cx="533400" cy="276999"/>
          </a:xfrm>
          <a:prstGeom prst="rect">
            <a:avLst/>
          </a:prstGeom>
          <a:noFill/>
        </p:spPr>
        <p:txBody>
          <a:bodyPr wrap="square" rtlCol="0">
            <a:spAutoFit/>
          </a:bodyPr>
          <a:lstStyle/>
          <a:p>
            <a:r>
              <a:rPr lang="pt-BR" sz="1200" dirty="0">
                <a:solidFill>
                  <a:schemeClr val="bg1"/>
                </a:solidFill>
                <a:latin typeface="Calibri" panose="020F0502020204030204" pitchFamily="34" charset="0"/>
                <a:ea typeface="Calibri" panose="020F0502020204030204" pitchFamily="34" charset="0"/>
                <a:cs typeface="Calibri" panose="020F0502020204030204" pitchFamily="34" charset="0"/>
              </a:rPr>
              <a:t>42</a:t>
            </a:r>
          </a:p>
        </p:txBody>
      </p:sp>
      <p:sp>
        <p:nvSpPr>
          <p:cNvPr id="5" name="CaixaDeTexto 4">
            <a:extLst>
              <a:ext uri="{FF2B5EF4-FFF2-40B4-BE49-F238E27FC236}">
                <a16:creationId xmlns:a16="http://schemas.microsoft.com/office/drawing/2014/main" id="{0C19D631-97E7-422A-5BFD-EE8E766E0F29}"/>
              </a:ext>
            </a:extLst>
          </p:cNvPr>
          <p:cNvSpPr txBox="1"/>
          <p:nvPr/>
        </p:nvSpPr>
        <p:spPr>
          <a:xfrm>
            <a:off x="42453" y="1814468"/>
            <a:ext cx="6720562" cy="1384995"/>
          </a:xfrm>
          <a:prstGeom prst="rect">
            <a:avLst/>
          </a:prstGeom>
          <a:noFill/>
          <a:ln>
            <a:solidFill>
              <a:srgbClr val="FF0000"/>
            </a:solidFill>
          </a:ln>
        </p:spPr>
        <p:txBody>
          <a:bodyPr wrap="square">
            <a:spAutoFit/>
          </a:bodyPr>
          <a:lstStyle/>
          <a:p>
            <a:pPr algn="just"/>
            <a:r>
              <a:rPr lang="pt-BR" b="1" i="0" u="none" strike="noStrike" baseline="0" dirty="0">
                <a:solidFill>
                  <a:srgbClr val="006FD8"/>
                </a:solidFill>
                <a:latin typeface="Aptos" panose="020B0004020202020204" pitchFamily="34" charset="0"/>
              </a:rPr>
              <a:t>Infomoney:</a:t>
            </a:r>
            <a:endParaRPr lang="pt-BR" b="0" i="0" u="none" strike="noStrike" baseline="0" dirty="0">
              <a:solidFill>
                <a:srgbClr val="525252"/>
              </a:solidFill>
              <a:latin typeface="Aptos" panose="020B0004020202020204" pitchFamily="34" charset="0"/>
            </a:endParaRPr>
          </a:p>
          <a:p>
            <a:pPr algn="just"/>
            <a:r>
              <a:rPr lang="pt-BR" b="1" i="0" u="none" strike="noStrike" baseline="0" dirty="0">
                <a:solidFill>
                  <a:srgbClr val="090909"/>
                </a:solidFill>
                <a:latin typeface="Aptos" panose="020B0004020202020204" pitchFamily="34" charset="0"/>
              </a:rPr>
              <a:t>Previc mede força com Fazenda contra mudança em fundos de pensão</a:t>
            </a:r>
            <a:endParaRPr lang="pt-BR" b="0" i="0" u="none" strike="noStrike" baseline="0" dirty="0">
              <a:solidFill>
                <a:srgbClr val="090909"/>
              </a:solidFill>
              <a:latin typeface="Aptos" panose="020B0004020202020204" pitchFamily="34" charset="0"/>
            </a:endParaRPr>
          </a:p>
          <a:p>
            <a:pPr algn="just"/>
            <a:r>
              <a:rPr lang="pt-BR" b="0" i="0" u="none" strike="noStrike" baseline="0" dirty="0">
                <a:solidFill>
                  <a:srgbClr val="525252"/>
                </a:solidFill>
                <a:latin typeface="Aptos" panose="020B0004020202020204" pitchFamily="34" charset="0"/>
              </a:rPr>
              <a:t>Segundo Ricardo Pena, autarquia colocou que sem aprovação da nova regra de investimento, fundações não poderão comprar debêntures de infraestrutura, tema que é sensível para o Governo </a:t>
            </a:r>
            <a:r>
              <a:rPr lang="pt-BR" b="1" i="0" u="none" strike="noStrike" baseline="0" dirty="0">
                <a:solidFill>
                  <a:srgbClr val="006FD8"/>
                </a:solidFill>
                <a:latin typeface="Aptos" panose="020B0004020202020204" pitchFamily="34" charset="0"/>
              </a:rPr>
              <a:t>Bruna Furlani</a:t>
            </a:r>
            <a:endParaRPr lang="pt-BR" b="0" i="0" u="none" strike="noStrike" baseline="0" dirty="0">
              <a:solidFill>
                <a:srgbClr val="006FD8"/>
              </a:solidFill>
              <a:latin typeface="Aptos" panose="020B0004020202020204" pitchFamily="34" charset="0"/>
            </a:endParaRPr>
          </a:p>
          <a:p>
            <a:pPr algn="just"/>
            <a:r>
              <a:rPr lang="pt-BR" b="0" i="0" u="none" strike="noStrike" baseline="0" dirty="0">
                <a:solidFill>
                  <a:srgbClr val="525252"/>
                </a:solidFill>
                <a:latin typeface="Aptos" panose="020B0004020202020204" pitchFamily="34" charset="0"/>
              </a:rPr>
              <a:t>26/07/2024 07h00 • Atualizado 1 ano atrás</a:t>
            </a:r>
            <a:endParaRPr lang="pt-BR" dirty="0">
              <a:latin typeface="Aptos" panose="020B0004020202020204" pitchFamily="34" charset="0"/>
            </a:endParaRPr>
          </a:p>
        </p:txBody>
      </p:sp>
      <p:sp>
        <p:nvSpPr>
          <p:cNvPr id="8" name="CaixaDeTexto 7">
            <a:extLst>
              <a:ext uri="{FF2B5EF4-FFF2-40B4-BE49-F238E27FC236}">
                <a16:creationId xmlns:a16="http://schemas.microsoft.com/office/drawing/2014/main" id="{DBBBB007-790A-80DF-62F2-03E9E80899BC}"/>
              </a:ext>
            </a:extLst>
          </p:cNvPr>
          <p:cNvSpPr txBox="1"/>
          <p:nvPr/>
        </p:nvSpPr>
        <p:spPr>
          <a:xfrm>
            <a:off x="42453" y="545630"/>
            <a:ext cx="6720562" cy="1169551"/>
          </a:xfrm>
          <a:prstGeom prst="rect">
            <a:avLst/>
          </a:prstGeom>
          <a:noFill/>
          <a:ln>
            <a:solidFill>
              <a:srgbClr val="FF0000"/>
            </a:solidFill>
          </a:ln>
        </p:spPr>
        <p:txBody>
          <a:bodyPr wrap="square">
            <a:spAutoFit/>
          </a:bodyPr>
          <a:lstStyle/>
          <a:p>
            <a:r>
              <a:rPr lang="pt-BR" b="1" dirty="0">
                <a:solidFill>
                  <a:srgbClr val="006FD8"/>
                </a:solidFill>
                <a:latin typeface="Aptos" panose="020B0004020202020204" pitchFamily="34" charset="0"/>
              </a:rPr>
              <a:t>Valor:</a:t>
            </a:r>
            <a:endParaRPr lang="pt-BR" b="0" i="0" u="none" strike="noStrike" baseline="0" dirty="0">
              <a:solidFill>
                <a:srgbClr val="000000"/>
              </a:solidFill>
              <a:latin typeface="Aptos" panose="020B0004020202020204" pitchFamily="34" charset="0"/>
            </a:endParaRPr>
          </a:p>
          <a:p>
            <a:r>
              <a:rPr lang="pt-BR" b="0" i="0" u="none" strike="noStrike" baseline="0" dirty="0">
                <a:solidFill>
                  <a:srgbClr val="000000"/>
                </a:solidFill>
                <a:latin typeface="Aptos" panose="020B0004020202020204" pitchFamily="34" charset="0"/>
              </a:rPr>
              <a:t> </a:t>
            </a:r>
            <a:r>
              <a:rPr lang="pt-BR" b="1" i="0" u="none" strike="noStrike" baseline="0" dirty="0">
                <a:solidFill>
                  <a:srgbClr val="111111"/>
                </a:solidFill>
                <a:latin typeface="Aptos" panose="020B0004020202020204" pitchFamily="34" charset="0"/>
              </a:rPr>
              <a:t>Ministério da Fazenda quer atacar 'raiz do problema' dos fundos de pensão </a:t>
            </a:r>
            <a:endParaRPr lang="pt-BR" b="0" i="0" u="none" strike="noStrike" baseline="0" dirty="0">
              <a:solidFill>
                <a:srgbClr val="111111"/>
              </a:solidFill>
              <a:latin typeface="Aptos" panose="020B0004020202020204" pitchFamily="34" charset="0"/>
            </a:endParaRPr>
          </a:p>
          <a:p>
            <a:r>
              <a:rPr lang="pt-BR" b="0" i="0" u="none" strike="noStrike" baseline="0" dirty="0">
                <a:solidFill>
                  <a:srgbClr val="545454"/>
                </a:solidFill>
                <a:latin typeface="Aptos" panose="020B0004020202020204" pitchFamily="34" charset="0"/>
              </a:rPr>
              <a:t>Proposta é que fundos de pensão façam marcação a mercado de passivos </a:t>
            </a:r>
          </a:p>
          <a:p>
            <a:r>
              <a:rPr lang="pt-BR" b="1" i="0" u="none" strike="noStrike" baseline="0" dirty="0">
                <a:solidFill>
                  <a:srgbClr val="545454"/>
                </a:solidFill>
                <a:latin typeface="Aptos" panose="020B0004020202020204" pitchFamily="34" charset="0"/>
              </a:rPr>
              <a:t>Por </a:t>
            </a:r>
            <a:r>
              <a:rPr lang="pt-BR" b="1" i="0" u="none" strike="noStrike" baseline="0" dirty="0">
                <a:solidFill>
                  <a:srgbClr val="006169"/>
                </a:solidFill>
                <a:latin typeface="Aptos" panose="020B0004020202020204" pitchFamily="34" charset="0"/>
              </a:rPr>
              <a:t>Edna Simão </a:t>
            </a:r>
            <a:r>
              <a:rPr lang="pt-BR" b="1" i="0" u="none" strike="noStrike" baseline="0" dirty="0">
                <a:solidFill>
                  <a:srgbClr val="545454"/>
                </a:solidFill>
                <a:latin typeface="Aptos" panose="020B0004020202020204" pitchFamily="34" charset="0"/>
              </a:rPr>
              <a:t>— De Brasília </a:t>
            </a:r>
            <a:endParaRPr lang="pt-BR" b="0" i="0" u="none" strike="noStrike" baseline="0" dirty="0">
              <a:solidFill>
                <a:srgbClr val="545454"/>
              </a:solidFill>
              <a:latin typeface="Aptos" panose="020B0004020202020204" pitchFamily="34" charset="0"/>
            </a:endParaRPr>
          </a:p>
          <a:p>
            <a:r>
              <a:rPr lang="pt-BR" b="1" i="0" u="none" strike="noStrike" baseline="0" dirty="0">
                <a:solidFill>
                  <a:srgbClr val="545454"/>
                </a:solidFill>
                <a:latin typeface="Aptos" panose="020B0004020202020204" pitchFamily="34" charset="0"/>
              </a:rPr>
              <a:t>24/06/2024 05h00 Atualizado · </a:t>
            </a:r>
            <a:endParaRPr lang="pt-BR" dirty="0">
              <a:latin typeface="Aptos" panose="020B0004020202020204" pitchFamily="34" charset="0"/>
            </a:endParaRPr>
          </a:p>
        </p:txBody>
      </p:sp>
      <p:sp>
        <p:nvSpPr>
          <p:cNvPr id="9" name="Rectangle 1">
            <a:extLst>
              <a:ext uri="{FF2B5EF4-FFF2-40B4-BE49-F238E27FC236}">
                <a16:creationId xmlns:a16="http://schemas.microsoft.com/office/drawing/2014/main" id="{257FDF00-2B71-9FE7-A831-562B1BBA24A0}"/>
              </a:ext>
            </a:extLst>
          </p:cNvPr>
          <p:cNvSpPr>
            <a:spLocks noChangeArrowheads="1"/>
          </p:cNvSpPr>
          <p:nvPr/>
        </p:nvSpPr>
        <p:spPr bwMode="auto">
          <a:xfrm>
            <a:off x="42453" y="3340220"/>
            <a:ext cx="8675914" cy="984885"/>
          </a:xfrm>
          <a:prstGeom prst="rect">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buClrTx/>
            </a:pPr>
            <a:r>
              <a:rPr lang="pt-BR" sz="1600" b="1" dirty="0">
                <a:solidFill>
                  <a:srgbClr val="006FD8"/>
                </a:solidFill>
                <a:latin typeface="Aptos" panose="020B0004020202020204" pitchFamily="34" charset="0"/>
              </a:rPr>
              <a:t>PREVIC: </a:t>
            </a:r>
            <a:r>
              <a:rPr lang="pt-BR" sz="1100" b="1" dirty="0">
                <a:solidFill>
                  <a:srgbClr val="006FD8"/>
                </a:solidFill>
                <a:latin typeface="Aptos" panose="020B0004020202020204" pitchFamily="34" charset="0"/>
                <a:hlinkClick r:id="rId3"/>
              </a:rPr>
              <a:t>https://www.gov.br/previc/pt-br/noticias/integra-da-nota-ao-valor-sobre-contabilidade-das-funcoes</a:t>
            </a:r>
            <a:endParaRPr lang="pt-BR" sz="1100" b="1" dirty="0">
              <a:solidFill>
                <a:srgbClr val="006FD8"/>
              </a:solidFill>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600" b="1" i="0" u="none" strike="noStrike" cap="none" normalizeH="0" baseline="0" dirty="0">
                <a:ln>
                  <a:noFill/>
                </a:ln>
                <a:solidFill>
                  <a:srgbClr val="0C326F"/>
                </a:solidFill>
                <a:effectLst/>
                <a:latin typeface="Aptos" panose="020B0004020202020204" pitchFamily="34" charset="0"/>
              </a:rPr>
              <a:t> Íntegra da nota ao Valor sobre contabilidade das fundações</a:t>
            </a: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800" b="0" i="0" u="none" strike="noStrike" cap="none" normalizeH="0" baseline="0" dirty="0">
                <a:ln>
                  <a:noFill/>
                </a:ln>
                <a:solidFill>
                  <a:srgbClr val="555555"/>
                </a:solidFill>
                <a:effectLst/>
                <a:latin typeface="Aptos" panose="020B0004020202020204" pitchFamily="34" charset="0"/>
              </a:rPr>
              <a:t> Publicamos a íntegra da nota que embasou a matéria “Fazenda discute contabilidade de fundações”, publicada no jornal Valor, edição de 24/6/2024</a:t>
            </a:r>
            <a:endParaRPr kumimoji="0" lang="pt-BR" altLang="pt-BR" sz="1800" b="0" i="0" u="none" strike="noStrike" cap="none" normalizeH="0" baseline="0" dirty="0">
              <a:ln>
                <a:noFill/>
              </a:ln>
              <a:solidFill>
                <a:schemeClr val="tx1"/>
              </a:solidFill>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200" b="0" i="0" u="none" strike="noStrike" cap="none" normalizeH="0" baseline="0" dirty="0">
                <a:ln>
                  <a:noFill/>
                </a:ln>
                <a:solidFill>
                  <a:srgbClr val="555555"/>
                </a:solidFill>
                <a:effectLst/>
                <a:latin typeface="Aptos" panose="020B0004020202020204" pitchFamily="34" charset="0"/>
              </a:rPr>
              <a:t> Compartilhe: </a:t>
            </a:r>
            <a:r>
              <a:rPr kumimoji="0" lang="pt-BR" altLang="pt-BR" sz="1200" b="0" i="0" u="none" strike="noStrike" cap="none" normalizeH="0" baseline="0" dirty="0">
                <a:ln>
                  <a:noFill/>
                </a:ln>
                <a:solidFill>
                  <a:srgbClr val="1351B4"/>
                </a:solidFill>
                <a:effectLst/>
                <a:latin typeface="Aptos" panose="020B0004020202020204" pitchFamily="34" charset="0"/>
                <a:hlinkClick r:id="rId4" tooltip="Facebook"/>
              </a:rPr>
              <a:t> </a:t>
            </a:r>
            <a:r>
              <a:rPr kumimoji="0" lang="pt-BR" altLang="pt-BR" sz="1200" b="0" i="0" u="none" strike="noStrike" cap="none" normalizeH="0" baseline="0" dirty="0">
                <a:ln>
                  <a:noFill/>
                </a:ln>
                <a:solidFill>
                  <a:srgbClr val="2670E8"/>
                </a:solidFill>
                <a:effectLst/>
                <a:latin typeface="Aptos" panose="020B0004020202020204" pitchFamily="34" charset="0"/>
                <a:hlinkClick r:id="rId4" tooltip="Facebook"/>
              </a:rPr>
              <a:t>por Facebook</a:t>
            </a:r>
            <a:r>
              <a:rPr kumimoji="0" lang="pt-BR" altLang="pt-BR" sz="1200" b="0" i="0" u="none" strike="noStrike" cap="none" normalizeH="0" baseline="0" dirty="0">
                <a:ln>
                  <a:noFill/>
                </a:ln>
                <a:solidFill>
                  <a:srgbClr val="2670E8"/>
                </a:solidFill>
                <a:effectLst/>
                <a:latin typeface="Aptos" panose="020B0004020202020204" pitchFamily="34" charset="0"/>
              </a:rPr>
              <a:t>,</a:t>
            </a:r>
            <a:r>
              <a:rPr kumimoji="0" lang="pt-BR" altLang="pt-BR" sz="1200" b="0" i="0" u="none" strike="noStrike" cap="none" normalizeH="0" baseline="0" dirty="0">
                <a:ln>
                  <a:noFill/>
                </a:ln>
                <a:solidFill>
                  <a:srgbClr val="2670E8"/>
                </a:solidFill>
                <a:effectLst/>
                <a:latin typeface="Aptos" panose="020B0004020202020204" pitchFamily="34" charset="0"/>
                <a:hlinkClick r:id="rId5" tooltip="Twitter"/>
              </a:rPr>
              <a:t> Twitter</a:t>
            </a:r>
            <a:r>
              <a:rPr kumimoji="0" lang="pt-BR" altLang="pt-BR" sz="1200" b="0" i="0" u="none" strike="noStrike" cap="none" normalizeH="0" baseline="0" dirty="0">
                <a:ln>
                  <a:noFill/>
                </a:ln>
                <a:solidFill>
                  <a:srgbClr val="2670E8"/>
                </a:solidFill>
                <a:effectLst/>
                <a:latin typeface="Aptos" panose="020B0004020202020204" pitchFamily="34" charset="0"/>
              </a:rPr>
              <a:t>,</a:t>
            </a:r>
            <a:r>
              <a:rPr kumimoji="0" lang="pt-BR" altLang="pt-BR" sz="1200" b="0" i="0" u="none" strike="noStrike" cap="none" normalizeH="0" baseline="0" dirty="0">
                <a:ln>
                  <a:noFill/>
                </a:ln>
                <a:solidFill>
                  <a:srgbClr val="2670E8"/>
                </a:solidFill>
                <a:effectLst/>
                <a:latin typeface="Aptos" panose="020B0004020202020204" pitchFamily="34" charset="0"/>
                <a:hlinkClick r:id="rId6" tooltip="LinkedIn"/>
              </a:rPr>
              <a:t> LinkedIn</a:t>
            </a:r>
            <a:r>
              <a:rPr lang="pt-BR" altLang="pt-BR" sz="1200" dirty="0">
                <a:solidFill>
                  <a:srgbClr val="2670E8"/>
                </a:solidFill>
                <a:latin typeface="Aptos" panose="020B0004020202020204" pitchFamily="34" charset="0"/>
              </a:rPr>
              <a:t>,</a:t>
            </a:r>
            <a:r>
              <a:rPr kumimoji="0" lang="pt-BR" altLang="pt-BR" sz="1200" b="0" i="0" u="none" strike="noStrike" cap="none" normalizeH="0" baseline="0" dirty="0">
                <a:ln>
                  <a:noFill/>
                </a:ln>
                <a:solidFill>
                  <a:srgbClr val="2670E8"/>
                </a:solidFill>
                <a:effectLst/>
                <a:latin typeface="Aptos" panose="020B0004020202020204" pitchFamily="34" charset="0"/>
                <a:hlinkClick r:id="rId7" tooltip="WhatsApp"/>
              </a:rPr>
              <a:t> WhatsApp</a:t>
            </a:r>
            <a:r>
              <a:rPr kumimoji="0" lang="pt-BR" altLang="pt-BR" sz="1200" b="0" i="0" u="none" strike="noStrike" cap="none" normalizeH="0" baseline="0" dirty="0">
                <a:ln>
                  <a:noFill/>
                </a:ln>
                <a:solidFill>
                  <a:srgbClr val="2670E8"/>
                </a:solidFill>
                <a:effectLst/>
                <a:latin typeface="Aptos" panose="020B0004020202020204" pitchFamily="34" charset="0"/>
              </a:rPr>
              <a:t> </a:t>
            </a:r>
            <a:endParaRPr kumimoji="0" lang="pt-BR" altLang="pt-BR" sz="1200" b="0" i="0" u="none" strike="noStrike" cap="none" normalizeH="0" baseline="0" dirty="0">
              <a:ln>
                <a:noFill/>
              </a:ln>
              <a:solidFill>
                <a:srgbClr val="555555"/>
              </a:solidFill>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200" b="0" i="0" u="none" strike="noStrike" cap="none" normalizeH="0" baseline="0" dirty="0">
                <a:ln>
                  <a:noFill/>
                </a:ln>
                <a:solidFill>
                  <a:srgbClr val="555555"/>
                </a:solidFill>
                <a:effectLst/>
                <a:latin typeface="Aptos" panose="020B0004020202020204" pitchFamily="34" charset="0"/>
              </a:rPr>
              <a:t>Publicado em 24/06/2024 09h15 – EPPINNE, Recife, 25jun2024. </a:t>
            </a:r>
            <a:endParaRPr kumimoji="0" lang="pt-BR" altLang="pt-BR" sz="1800" b="0" i="0" u="none" strike="noStrike" cap="none" normalizeH="0" baseline="0" dirty="0">
              <a:ln>
                <a:noFill/>
              </a:ln>
              <a:solidFill>
                <a:schemeClr val="tx1"/>
              </a:solidFill>
              <a:effectLst/>
              <a:latin typeface="Aptos" panose="020B0004020202020204" pitchFamily="34" charset="0"/>
            </a:endParaRPr>
          </a:p>
        </p:txBody>
      </p:sp>
      <p:pic>
        <p:nvPicPr>
          <p:cNvPr id="10" name="Imagem 9" descr="Texto&#10;&#10;O conteúdo gerado por IA pode estar incorreto.">
            <a:extLst>
              <a:ext uri="{FF2B5EF4-FFF2-40B4-BE49-F238E27FC236}">
                <a16:creationId xmlns:a16="http://schemas.microsoft.com/office/drawing/2014/main" id="{02A6288F-F77A-0F9A-D863-9AD21213CC8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48241" y="-1"/>
            <a:ext cx="1595759" cy="698882"/>
          </a:xfrm>
          <a:prstGeom prst="rect">
            <a:avLst/>
          </a:prstGeom>
          <a:noFill/>
          <a:ln>
            <a:noFill/>
          </a:ln>
        </p:spPr>
      </p:pic>
    </p:spTree>
    <p:extLst>
      <p:ext uri="{BB962C8B-B14F-4D97-AF65-F5344CB8AC3E}">
        <p14:creationId xmlns:p14="http://schemas.microsoft.com/office/powerpoint/2010/main" val="6201686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a:extLst>
              <a:ext uri="{FF2B5EF4-FFF2-40B4-BE49-F238E27FC236}">
                <a16:creationId xmlns:a16="http://schemas.microsoft.com/office/drawing/2014/main" id="{9253C0ED-5141-0B54-BA13-F49A91B3B97D}"/>
              </a:ext>
            </a:extLst>
          </p:cNvPr>
          <p:cNvSpPr txBox="1">
            <a:spLocks noGrp="1"/>
          </p:cNvSpPr>
          <p:nvPr>
            <p:ph type="title"/>
          </p:nvPr>
        </p:nvSpPr>
        <p:spPr>
          <a:xfrm>
            <a:off x="121672" y="194167"/>
            <a:ext cx="8521700" cy="5730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pt-BR" altLang="pt-BR" sz="3600" b="1" dirty="0">
                <a:solidFill>
                  <a:srgbClr val="206894"/>
                </a:solidFill>
                <a:latin typeface="Aptos" panose="020B0004020202020204" pitchFamily="34" charset="0"/>
                <a:ea typeface="Calibri" panose="020F0502020204030204" pitchFamily="34" charset="0"/>
                <a:cs typeface="Calibri" panose="020F0502020204030204" pitchFamily="34" charset="0"/>
              </a:rPr>
              <a:t>Taxa de Juros e Passivo Atuarial</a:t>
            </a:r>
            <a:endParaRPr lang="pt-BR" sz="3600" dirty="0">
              <a:latin typeface="Aptos" panose="020B0004020202020204" pitchFamily="34" charset="0"/>
            </a:endParaRPr>
          </a:p>
        </p:txBody>
      </p:sp>
      <p:pic>
        <p:nvPicPr>
          <p:cNvPr id="4" name="Imagem 3" descr="Logotipo&#10;&#10;Descrição gerada automaticamente">
            <a:extLst>
              <a:ext uri="{FF2B5EF4-FFF2-40B4-BE49-F238E27FC236}">
                <a16:creationId xmlns:a16="http://schemas.microsoft.com/office/drawing/2014/main" id="{3A99B7DC-B562-8FD1-5D88-22AB8ECAFD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5655" y="698881"/>
            <a:ext cx="1459773" cy="1583971"/>
          </a:xfrm>
          <a:prstGeom prst="rect">
            <a:avLst/>
          </a:prstGeom>
        </p:spPr>
      </p:pic>
      <p:cxnSp>
        <p:nvCxnSpPr>
          <p:cNvPr id="3" name="Conector reto 2">
            <a:extLst>
              <a:ext uri="{FF2B5EF4-FFF2-40B4-BE49-F238E27FC236}">
                <a16:creationId xmlns:a16="http://schemas.microsoft.com/office/drawing/2014/main" id="{1E866CE7-BFB0-C575-642C-D4AD0C869662}"/>
              </a:ext>
            </a:extLst>
          </p:cNvPr>
          <p:cNvCxnSpPr/>
          <p:nvPr/>
        </p:nvCxnSpPr>
        <p:spPr>
          <a:xfrm>
            <a:off x="873512" y="752864"/>
            <a:ext cx="4719145" cy="0"/>
          </a:xfrm>
          <a:prstGeom prst="line">
            <a:avLst/>
          </a:prstGeom>
        </p:spPr>
        <p:style>
          <a:lnRef idx="1">
            <a:schemeClr val="accent1"/>
          </a:lnRef>
          <a:fillRef idx="0">
            <a:schemeClr val="accent1"/>
          </a:fillRef>
          <a:effectRef idx="0">
            <a:schemeClr val="accent1"/>
          </a:effectRef>
          <a:fontRef idx="minor">
            <a:schemeClr val="tx1"/>
          </a:fontRef>
        </p:style>
      </p:cxnSp>
      <p:pic>
        <p:nvPicPr>
          <p:cNvPr id="66" name="Imagem 65">
            <a:extLst>
              <a:ext uri="{FF2B5EF4-FFF2-40B4-BE49-F238E27FC236}">
                <a16:creationId xmlns:a16="http://schemas.microsoft.com/office/drawing/2014/main" id="{504A640B-CD02-8006-D72A-E0184EADF6D3}"/>
              </a:ext>
            </a:extLst>
          </p:cNvPr>
          <p:cNvPicPr>
            <a:picLocks noChangeAspect="1"/>
          </p:cNvPicPr>
          <p:nvPr/>
        </p:nvPicPr>
        <p:blipFill>
          <a:blip r:embed="rId3"/>
          <a:stretch>
            <a:fillRect/>
          </a:stretch>
        </p:blipFill>
        <p:spPr>
          <a:xfrm>
            <a:off x="718458" y="1092727"/>
            <a:ext cx="6575142" cy="3297909"/>
          </a:xfrm>
          <a:prstGeom prst="rect">
            <a:avLst/>
          </a:prstGeom>
        </p:spPr>
      </p:pic>
      <p:sp>
        <p:nvSpPr>
          <p:cNvPr id="67" name="CaixaDeTexto 66">
            <a:extLst>
              <a:ext uri="{FF2B5EF4-FFF2-40B4-BE49-F238E27FC236}">
                <a16:creationId xmlns:a16="http://schemas.microsoft.com/office/drawing/2014/main" id="{3C089827-129C-94C3-5401-6F86194112A4}"/>
              </a:ext>
            </a:extLst>
          </p:cNvPr>
          <p:cNvSpPr txBox="1"/>
          <p:nvPr/>
        </p:nvSpPr>
        <p:spPr>
          <a:xfrm>
            <a:off x="8371114" y="4733464"/>
            <a:ext cx="533400" cy="276999"/>
          </a:xfrm>
          <a:prstGeom prst="rect">
            <a:avLst/>
          </a:prstGeom>
          <a:noFill/>
        </p:spPr>
        <p:txBody>
          <a:bodyPr wrap="square" rtlCol="0">
            <a:spAutoFit/>
          </a:bodyPr>
          <a:lstStyle/>
          <a:p>
            <a:r>
              <a:rPr lang="pt-BR" sz="1200" dirty="0">
                <a:solidFill>
                  <a:schemeClr val="bg1"/>
                </a:solidFill>
                <a:latin typeface="Calibri" panose="020F0502020204030204" pitchFamily="34" charset="0"/>
                <a:ea typeface="Calibri" panose="020F0502020204030204" pitchFamily="34" charset="0"/>
                <a:cs typeface="Calibri" panose="020F0502020204030204" pitchFamily="34" charset="0"/>
              </a:rPr>
              <a:t>43</a:t>
            </a:r>
          </a:p>
        </p:txBody>
      </p:sp>
      <p:pic>
        <p:nvPicPr>
          <p:cNvPr id="2" name="Imagem 1" descr="Texto&#10;&#10;O conteúdo gerado por IA pode estar incorreto.">
            <a:extLst>
              <a:ext uri="{FF2B5EF4-FFF2-40B4-BE49-F238E27FC236}">
                <a16:creationId xmlns:a16="http://schemas.microsoft.com/office/drawing/2014/main" id="{747FB8AF-E69B-65BE-C195-2CF4377AF6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48241" y="-1"/>
            <a:ext cx="1595759" cy="698882"/>
          </a:xfrm>
          <a:prstGeom prst="rect">
            <a:avLst/>
          </a:prstGeom>
          <a:noFill/>
          <a:ln>
            <a:noFill/>
          </a:ln>
        </p:spPr>
      </p:pic>
    </p:spTree>
    <p:extLst>
      <p:ext uri="{BB962C8B-B14F-4D97-AF65-F5344CB8AC3E}">
        <p14:creationId xmlns:p14="http://schemas.microsoft.com/office/powerpoint/2010/main" val="2947856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1">
          <a:extLst>
            <a:ext uri="{FF2B5EF4-FFF2-40B4-BE49-F238E27FC236}">
              <a16:creationId xmlns:a16="http://schemas.microsoft.com/office/drawing/2014/main" id="{56E35824-21E0-1310-6BF0-EB3D8BFE9878}"/>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06687A20-29E5-50C0-19A9-390388138108}"/>
              </a:ext>
            </a:extLst>
          </p:cNvPr>
          <p:cNvSpPr txBox="1"/>
          <p:nvPr/>
        </p:nvSpPr>
        <p:spPr>
          <a:xfrm>
            <a:off x="8763000" y="4797924"/>
            <a:ext cx="601980" cy="246221"/>
          </a:xfrm>
          <a:prstGeom prst="rect">
            <a:avLst/>
          </a:prstGeom>
          <a:noFill/>
        </p:spPr>
        <p:txBody>
          <a:bodyPr wrap="square" rtlCol="0">
            <a:spAutoFit/>
          </a:bodyPr>
          <a:lstStyle/>
          <a:p>
            <a:r>
              <a:rPr lang="pt-BR" sz="1000" dirty="0">
                <a:solidFill>
                  <a:schemeClr val="bg1"/>
                </a:solidFill>
                <a:latin typeface="Aptos" panose="020B0004020202020204" pitchFamily="34" charset="0"/>
              </a:rPr>
              <a:t>44</a:t>
            </a:r>
          </a:p>
        </p:txBody>
      </p:sp>
      <p:pic>
        <p:nvPicPr>
          <p:cNvPr id="10" name="Imagem 9" descr="Gráfico de dispersão&#10;&#10;O conteúdo gerado por IA pode estar incorreto.">
            <a:extLst>
              <a:ext uri="{FF2B5EF4-FFF2-40B4-BE49-F238E27FC236}">
                <a16:creationId xmlns:a16="http://schemas.microsoft.com/office/drawing/2014/main" id="{F2A698FB-4C58-EC7C-02AD-C539FF2EA8E2}"/>
              </a:ext>
            </a:extLst>
          </p:cNvPr>
          <p:cNvPicPr>
            <a:picLocks noChangeAspect="1"/>
          </p:cNvPicPr>
          <p:nvPr/>
        </p:nvPicPr>
        <p:blipFill>
          <a:blip r:embed="rId4"/>
          <a:stretch>
            <a:fillRect/>
          </a:stretch>
        </p:blipFill>
        <p:spPr>
          <a:xfrm>
            <a:off x="304986" y="184704"/>
            <a:ext cx="8534027" cy="4351509"/>
          </a:xfrm>
          <a:prstGeom prst="rect">
            <a:avLst/>
          </a:prstGeom>
        </p:spPr>
      </p:pic>
      <p:cxnSp>
        <p:nvCxnSpPr>
          <p:cNvPr id="14" name="Conector reto 13">
            <a:extLst>
              <a:ext uri="{FF2B5EF4-FFF2-40B4-BE49-F238E27FC236}">
                <a16:creationId xmlns:a16="http://schemas.microsoft.com/office/drawing/2014/main" id="{347FAA7C-D1F3-1864-5615-71D2BDBCE434}"/>
              </a:ext>
            </a:extLst>
          </p:cNvPr>
          <p:cNvCxnSpPr/>
          <p:nvPr/>
        </p:nvCxnSpPr>
        <p:spPr>
          <a:xfrm>
            <a:off x="304986" y="819810"/>
            <a:ext cx="7525221"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Imagem 1" descr="Texto&#10;&#10;O conteúdo gerado por IA pode estar incorreto.">
            <a:extLst>
              <a:ext uri="{FF2B5EF4-FFF2-40B4-BE49-F238E27FC236}">
                <a16:creationId xmlns:a16="http://schemas.microsoft.com/office/drawing/2014/main" id="{C295070B-6BDC-4202-843B-7007DD4173B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48241" y="-1"/>
            <a:ext cx="1595759" cy="698882"/>
          </a:xfrm>
          <a:prstGeom prst="rect">
            <a:avLst/>
          </a:prstGeom>
          <a:noFill/>
          <a:ln>
            <a:noFill/>
          </a:ln>
        </p:spPr>
      </p:pic>
      <p:pic>
        <p:nvPicPr>
          <p:cNvPr id="4" name="Imagem 3" descr="Logotipo&#10;&#10;Descrição gerada automaticamente">
            <a:extLst>
              <a:ext uri="{FF2B5EF4-FFF2-40B4-BE49-F238E27FC236}">
                <a16:creationId xmlns:a16="http://schemas.microsoft.com/office/drawing/2014/main" id="{E2CE6161-32FE-79C8-02F1-293104A0A6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3" y="0"/>
            <a:ext cx="644083" cy="698882"/>
          </a:xfrm>
          <a:prstGeom prst="rect">
            <a:avLst/>
          </a:prstGeom>
        </p:spPr>
      </p:pic>
    </p:spTree>
    <p:extLst>
      <p:ext uri="{BB962C8B-B14F-4D97-AF65-F5344CB8AC3E}">
        <p14:creationId xmlns:p14="http://schemas.microsoft.com/office/powerpoint/2010/main" val="35612489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936E69B3-72F7-7E54-EE94-2F1D3EF88E55}"/>
            </a:ext>
          </a:extLst>
        </p:cNvPr>
        <p:cNvGrpSpPr/>
        <p:nvPr/>
      </p:nvGrpSpPr>
      <p:grpSpPr>
        <a:xfrm>
          <a:off x="0" y="0"/>
          <a:ext cx="0" cy="0"/>
          <a:chOff x="0" y="0"/>
          <a:chExt cx="0" cy="0"/>
        </a:xfrm>
      </p:grpSpPr>
      <p:pic>
        <p:nvPicPr>
          <p:cNvPr id="3" name="Imagem 2" descr="Logotipo&#10;&#10;Descrição gerada automaticamente">
            <a:extLst>
              <a:ext uri="{FF2B5EF4-FFF2-40B4-BE49-F238E27FC236}">
                <a16:creationId xmlns:a16="http://schemas.microsoft.com/office/drawing/2014/main" id="{56F24E6A-625D-ED84-414A-E35784CC9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3" y="0"/>
            <a:ext cx="644083" cy="698882"/>
          </a:xfrm>
          <a:prstGeom prst="rect">
            <a:avLst/>
          </a:prstGeom>
        </p:spPr>
      </p:pic>
      <p:sp>
        <p:nvSpPr>
          <p:cNvPr id="5" name="CaixaDeTexto 4">
            <a:extLst>
              <a:ext uri="{FF2B5EF4-FFF2-40B4-BE49-F238E27FC236}">
                <a16:creationId xmlns:a16="http://schemas.microsoft.com/office/drawing/2014/main" id="{41BE7190-9443-0C33-B692-68A9F8F9F908}"/>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bg1"/>
                </a:solidFill>
                <a:latin typeface="Aptos" panose="020B0004020202020204" pitchFamily="34" charset="0"/>
              </a:rPr>
              <a:t>4</a:t>
            </a:r>
          </a:p>
        </p:txBody>
      </p:sp>
      <p:sp>
        <p:nvSpPr>
          <p:cNvPr id="7" name="Título 4">
            <a:extLst>
              <a:ext uri="{FF2B5EF4-FFF2-40B4-BE49-F238E27FC236}">
                <a16:creationId xmlns:a16="http://schemas.microsoft.com/office/drawing/2014/main" id="{F95DBB09-20A8-0BBD-75FC-B1120175C986}"/>
              </a:ext>
            </a:extLst>
          </p:cNvPr>
          <p:cNvSpPr txBox="1">
            <a:spLocks/>
          </p:cNvSpPr>
          <p:nvPr/>
        </p:nvSpPr>
        <p:spPr>
          <a:xfrm>
            <a:off x="-187187" y="2063135"/>
            <a:ext cx="9770624" cy="79526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pt-BR" sz="3600" dirty="0">
                <a:solidFill>
                  <a:srgbClr val="1B567B"/>
                </a:solidFill>
                <a:latin typeface="Aptos" panose="020B0004020202020204" pitchFamily="34" charset="0"/>
                <a:ea typeface="Calibri" panose="020F0502020204030204" pitchFamily="34" charset="0"/>
                <a:cs typeface="Calibri" panose="020F0502020204030204" pitchFamily="34" charset="0"/>
              </a:rPr>
              <a:t>5. Fiscalização e Regime Sancionador</a:t>
            </a:r>
            <a:r>
              <a:rPr lang="pt-BR" sz="3600" i="1" dirty="0">
                <a:solidFill>
                  <a:srgbClr val="1B567B"/>
                </a:solidFill>
                <a:latin typeface="Aptos" panose="020B0004020202020204" pitchFamily="34" charset="0"/>
                <a:ea typeface="Calibri" panose="020F0502020204030204" pitchFamily="34" charset="0"/>
                <a:cs typeface="Calibri" panose="020F0502020204030204" pitchFamily="34" charset="0"/>
              </a:rPr>
              <a:t>           </a:t>
            </a:r>
          </a:p>
        </p:txBody>
      </p:sp>
      <p:pic>
        <p:nvPicPr>
          <p:cNvPr id="9" name="Imagem 8" descr="Texto&#10;&#10;O conteúdo gerado por IA pode estar incorreto.">
            <a:extLst>
              <a:ext uri="{FF2B5EF4-FFF2-40B4-BE49-F238E27FC236}">
                <a16:creationId xmlns:a16="http://schemas.microsoft.com/office/drawing/2014/main" id="{51A9E6A2-EA1C-0156-01E8-A88D0847E01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9000" y="134779"/>
            <a:ext cx="2903798" cy="1271753"/>
          </a:xfrm>
          <a:prstGeom prst="rect">
            <a:avLst/>
          </a:prstGeom>
          <a:noFill/>
          <a:ln>
            <a:noFill/>
          </a:ln>
        </p:spPr>
      </p:pic>
      <p:cxnSp>
        <p:nvCxnSpPr>
          <p:cNvPr id="2" name="Conector reto 1">
            <a:extLst>
              <a:ext uri="{FF2B5EF4-FFF2-40B4-BE49-F238E27FC236}">
                <a16:creationId xmlns:a16="http://schemas.microsoft.com/office/drawing/2014/main" id="{1EC33912-D4DC-6374-6908-F56C51AF4AA0}"/>
              </a:ext>
            </a:extLst>
          </p:cNvPr>
          <p:cNvCxnSpPr/>
          <p:nvPr/>
        </p:nvCxnSpPr>
        <p:spPr>
          <a:xfrm>
            <a:off x="1831139" y="2858398"/>
            <a:ext cx="5699760" cy="0"/>
          </a:xfrm>
          <a:prstGeom prst="line">
            <a:avLst/>
          </a:prstGeom>
          <a:ln>
            <a:solidFill>
              <a:srgbClr val="0E4C73"/>
            </a:solidFill>
          </a:ln>
        </p:spPr>
        <p:style>
          <a:lnRef idx="1">
            <a:schemeClr val="accent1"/>
          </a:lnRef>
          <a:fillRef idx="0">
            <a:schemeClr val="accent1"/>
          </a:fillRef>
          <a:effectRef idx="0">
            <a:schemeClr val="accent1"/>
          </a:effectRef>
          <a:fontRef idx="minor">
            <a:schemeClr val="tx1"/>
          </a:fontRef>
        </p:style>
      </p:cxnSp>
      <p:sp>
        <p:nvSpPr>
          <p:cNvPr id="4" name="CaixaDeTexto 3">
            <a:extLst>
              <a:ext uri="{FF2B5EF4-FFF2-40B4-BE49-F238E27FC236}">
                <a16:creationId xmlns:a16="http://schemas.microsoft.com/office/drawing/2014/main" id="{8CF47B3F-B072-261C-6867-991D88E5143D}"/>
              </a:ext>
            </a:extLst>
          </p:cNvPr>
          <p:cNvSpPr txBox="1"/>
          <p:nvPr/>
        </p:nvSpPr>
        <p:spPr>
          <a:xfrm>
            <a:off x="8180070" y="4639389"/>
            <a:ext cx="601980" cy="246221"/>
          </a:xfrm>
          <a:prstGeom prst="rect">
            <a:avLst/>
          </a:prstGeom>
          <a:noFill/>
        </p:spPr>
        <p:txBody>
          <a:bodyPr wrap="square" rtlCol="0">
            <a:spAutoFit/>
          </a:bodyPr>
          <a:lstStyle/>
          <a:p>
            <a:r>
              <a:rPr lang="pt-BR" sz="1000" dirty="0">
                <a:solidFill>
                  <a:schemeClr val="tx1"/>
                </a:solidFill>
                <a:latin typeface="Aptos" panose="020B0004020202020204" pitchFamily="34" charset="0"/>
              </a:rPr>
              <a:t>45</a:t>
            </a:r>
          </a:p>
        </p:txBody>
      </p:sp>
    </p:spTree>
    <p:extLst>
      <p:ext uri="{BB962C8B-B14F-4D97-AF65-F5344CB8AC3E}">
        <p14:creationId xmlns:p14="http://schemas.microsoft.com/office/powerpoint/2010/main" val="8750240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4DB67-AB10-934A-AFDA-EAC319385275}"/>
            </a:ext>
          </a:extLst>
        </p:cNvPr>
        <p:cNvGrpSpPr/>
        <p:nvPr/>
      </p:nvGrpSpPr>
      <p:grpSpPr>
        <a:xfrm>
          <a:off x="0" y="0"/>
          <a:ext cx="0" cy="0"/>
          <a:chOff x="0" y="0"/>
          <a:chExt cx="0" cy="0"/>
        </a:xfrm>
      </p:grpSpPr>
      <p:sp>
        <p:nvSpPr>
          <p:cNvPr id="6" name="Título 3">
            <a:extLst>
              <a:ext uri="{FF2B5EF4-FFF2-40B4-BE49-F238E27FC236}">
                <a16:creationId xmlns:a16="http://schemas.microsoft.com/office/drawing/2014/main" id="{97BEBBEA-2EF6-7116-1F35-8A1B088BC462}"/>
              </a:ext>
            </a:extLst>
          </p:cNvPr>
          <p:cNvSpPr txBox="1">
            <a:spLocks noGrp="1"/>
          </p:cNvSpPr>
          <p:nvPr>
            <p:ph type="title"/>
          </p:nvPr>
        </p:nvSpPr>
        <p:spPr>
          <a:xfrm>
            <a:off x="121672" y="194167"/>
            <a:ext cx="8521700" cy="5730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pt-BR" altLang="pt-BR" sz="3600" b="1" dirty="0">
                <a:solidFill>
                  <a:srgbClr val="206894"/>
                </a:solidFill>
                <a:latin typeface="Aptos" panose="020B0004020202020204" pitchFamily="34" charset="0"/>
                <a:ea typeface="Calibri" panose="020F0502020204030204" pitchFamily="34" charset="0"/>
                <a:cs typeface="Calibri" panose="020F0502020204030204" pitchFamily="34" charset="0"/>
              </a:rPr>
              <a:t>Matriz de Risco - Fiscalização</a:t>
            </a:r>
            <a:endParaRPr lang="pt-BR" sz="3600" dirty="0">
              <a:latin typeface="Aptos" panose="020B0004020202020204" pitchFamily="34" charset="0"/>
            </a:endParaRPr>
          </a:p>
        </p:txBody>
      </p:sp>
      <p:pic>
        <p:nvPicPr>
          <p:cNvPr id="4" name="Imagem 3" descr="Logotipo&#10;&#10;Descrição gerada automaticamente">
            <a:extLst>
              <a:ext uri="{FF2B5EF4-FFF2-40B4-BE49-F238E27FC236}">
                <a16:creationId xmlns:a16="http://schemas.microsoft.com/office/drawing/2014/main" id="{322F4789-7D04-27A5-7215-011193629E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4916" y="711489"/>
            <a:ext cx="849084" cy="921324"/>
          </a:xfrm>
          <a:prstGeom prst="rect">
            <a:avLst/>
          </a:prstGeom>
        </p:spPr>
      </p:pic>
      <p:cxnSp>
        <p:nvCxnSpPr>
          <p:cNvPr id="3" name="Conector reto 2">
            <a:extLst>
              <a:ext uri="{FF2B5EF4-FFF2-40B4-BE49-F238E27FC236}">
                <a16:creationId xmlns:a16="http://schemas.microsoft.com/office/drawing/2014/main" id="{7469DE62-EA1E-EEF9-A23D-202985737336}"/>
              </a:ext>
            </a:extLst>
          </p:cNvPr>
          <p:cNvCxnSpPr/>
          <p:nvPr/>
        </p:nvCxnSpPr>
        <p:spPr>
          <a:xfrm>
            <a:off x="664933" y="754493"/>
            <a:ext cx="4719145"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8" name="Group 3">
            <a:extLst>
              <a:ext uri="{FF2B5EF4-FFF2-40B4-BE49-F238E27FC236}">
                <a16:creationId xmlns:a16="http://schemas.microsoft.com/office/drawing/2014/main" id="{32F431AA-B9B2-40B8-976F-D4B1EF178569}"/>
              </a:ext>
            </a:extLst>
          </p:cNvPr>
          <p:cNvGrpSpPr>
            <a:grpSpLocks/>
          </p:cNvGrpSpPr>
          <p:nvPr/>
        </p:nvGrpSpPr>
        <p:grpSpPr bwMode="auto">
          <a:xfrm>
            <a:off x="2184263" y="855923"/>
            <a:ext cx="5075296" cy="3820391"/>
            <a:chOff x="750" y="1301"/>
            <a:chExt cx="3847" cy="2690"/>
          </a:xfrm>
        </p:grpSpPr>
        <p:sp>
          <p:nvSpPr>
            <p:cNvPr id="9" name="Line 4">
              <a:extLst>
                <a:ext uri="{FF2B5EF4-FFF2-40B4-BE49-F238E27FC236}">
                  <a16:creationId xmlns:a16="http://schemas.microsoft.com/office/drawing/2014/main" id="{CCBF0A7E-D9E9-2FBD-D2C5-A62D7B525692}"/>
                </a:ext>
              </a:extLst>
            </p:cNvPr>
            <p:cNvSpPr>
              <a:spLocks noChangeShapeType="1"/>
            </p:cNvSpPr>
            <p:nvPr/>
          </p:nvSpPr>
          <p:spPr bwMode="auto">
            <a:xfrm>
              <a:off x="1140" y="3600"/>
              <a:ext cx="3457" cy="0"/>
            </a:xfrm>
            <a:prstGeom prst="line">
              <a:avLst/>
            </a:prstGeom>
            <a:noFill/>
            <a:ln w="508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latin typeface="Aptos" panose="020B0004020202020204" pitchFamily="34" charset="0"/>
                <a:ea typeface="Calibri" panose="020F0502020204030204" pitchFamily="34" charset="0"/>
                <a:cs typeface="Calibri" panose="020F0502020204030204" pitchFamily="34" charset="0"/>
              </a:endParaRPr>
            </a:p>
          </p:txBody>
        </p:sp>
        <p:sp>
          <p:nvSpPr>
            <p:cNvPr id="10" name="Line 5">
              <a:extLst>
                <a:ext uri="{FF2B5EF4-FFF2-40B4-BE49-F238E27FC236}">
                  <a16:creationId xmlns:a16="http://schemas.microsoft.com/office/drawing/2014/main" id="{B51C64B6-5C8D-75DE-6DDB-88D744E8DC88}"/>
                </a:ext>
              </a:extLst>
            </p:cNvPr>
            <p:cNvSpPr>
              <a:spLocks noChangeShapeType="1"/>
            </p:cNvSpPr>
            <p:nvPr/>
          </p:nvSpPr>
          <p:spPr bwMode="auto">
            <a:xfrm rot="-5400000">
              <a:off x="-2" y="2454"/>
              <a:ext cx="2306" cy="0"/>
            </a:xfrm>
            <a:prstGeom prst="line">
              <a:avLst/>
            </a:prstGeom>
            <a:noFill/>
            <a:ln w="508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latin typeface="Aptos" panose="020B0004020202020204" pitchFamily="34" charset="0"/>
                <a:ea typeface="Calibri" panose="020F0502020204030204" pitchFamily="34" charset="0"/>
                <a:cs typeface="Calibri" panose="020F0502020204030204" pitchFamily="34" charset="0"/>
              </a:endParaRPr>
            </a:p>
          </p:txBody>
        </p:sp>
        <p:sp>
          <p:nvSpPr>
            <p:cNvPr id="11" name="Text Box 6">
              <a:extLst>
                <a:ext uri="{FF2B5EF4-FFF2-40B4-BE49-F238E27FC236}">
                  <a16:creationId xmlns:a16="http://schemas.microsoft.com/office/drawing/2014/main" id="{7A072C9F-8DD4-14E2-E906-3667E410FAF3}"/>
                </a:ext>
              </a:extLst>
            </p:cNvPr>
            <p:cNvSpPr txBox="1">
              <a:spLocks noChangeArrowheads="1"/>
            </p:cNvSpPr>
            <p:nvPr/>
          </p:nvSpPr>
          <p:spPr bwMode="auto">
            <a:xfrm>
              <a:off x="1313" y="1422"/>
              <a:ext cx="1546" cy="975"/>
            </a:xfrm>
            <a:prstGeom prst="rect">
              <a:avLst/>
            </a:prstGeom>
            <a:gradFill rotWithShape="0">
              <a:gsLst>
                <a:gs pos="0">
                  <a:srgbClr val="767600"/>
                </a:gs>
                <a:gs pos="50000">
                  <a:srgbClr val="FFFF00"/>
                </a:gs>
                <a:gs pos="100000">
                  <a:srgbClr val="7676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lnSpc>
                  <a:spcPct val="80000"/>
                </a:lnSpc>
                <a:spcBef>
                  <a:spcPct val="20000"/>
                </a:spcBef>
                <a:defRPr b="1">
                  <a:solidFill>
                    <a:schemeClr val="tx1"/>
                  </a:solidFill>
                  <a:latin typeface="Times New Roman" panose="02020603050405020304" pitchFamily="18" charset="0"/>
                </a:defRPr>
              </a:lvl1pPr>
              <a:lvl2pPr marL="742950" indent="-285750" algn="ctr">
                <a:lnSpc>
                  <a:spcPct val="80000"/>
                </a:lnSpc>
                <a:spcBef>
                  <a:spcPct val="20000"/>
                </a:spcBef>
                <a:defRPr b="1">
                  <a:solidFill>
                    <a:schemeClr val="tx1"/>
                  </a:solidFill>
                  <a:latin typeface="Times New Roman" panose="02020603050405020304" pitchFamily="18" charset="0"/>
                </a:defRPr>
              </a:lvl2pPr>
              <a:lvl3pPr marL="1143000" indent="-228600" algn="ctr">
                <a:lnSpc>
                  <a:spcPct val="80000"/>
                </a:lnSpc>
                <a:spcBef>
                  <a:spcPct val="20000"/>
                </a:spcBef>
                <a:defRPr b="1">
                  <a:solidFill>
                    <a:schemeClr val="tx1"/>
                  </a:solidFill>
                  <a:latin typeface="Times New Roman" panose="02020603050405020304" pitchFamily="18" charset="0"/>
                </a:defRPr>
              </a:lvl3pPr>
              <a:lvl4pPr marL="1600200" indent="-228600" algn="ctr">
                <a:lnSpc>
                  <a:spcPct val="80000"/>
                </a:lnSpc>
                <a:spcBef>
                  <a:spcPct val="20000"/>
                </a:spcBef>
                <a:defRPr b="1">
                  <a:solidFill>
                    <a:schemeClr val="tx1"/>
                  </a:solidFill>
                  <a:latin typeface="Times New Roman" panose="02020603050405020304" pitchFamily="18" charset="0"/>
                </a:defRPr>
              </a:lvl4pPr>
              <a:lvl5pPr marL="2057400" indent="-228600" algn="ctr">
                <a:lnSpc>
                  <a:spcPct val="80000"/>
                </a:lnSpc>
                <a:spcBef>
                  <a:spcPct val="20000"/>
                </a:spcBef>
                <a:defRPr b="1">
                  <a:solidFill>
                    <a:schemeClr val="tx1"/>
                  </a:solidFill>
                  <a:latin typeface="Times New Roman" panose="02020603050405020304" pitchFamily="18" charset="0"/>
                </a:defRPr>
              </a:lvl5pPr>
              <a:lvl6pPr marL="2514600" indent="-228600" algn="ctr" eaLnBrk="0" fontAlgn="base" hangingPunct="0">
                <a:lnSpc>
                  <a:spcPct val="80000"/>
                </a:lnSpc>
                <a:spcBef>
                  <a:spcPct val="20000"/>
                </a:spcBef>
                <a:spcAft>
                  <a:spcPct val="0"/>
                </a:spcAft>
                <a:defRPr b="1">
                  <a:solidFill>
                    <a:schemeClr val="tx1"/>
                  </a:solidFill>
                  <a:latin typeface="Times New Roman" panose="02020603050405020304" pitchFamily="18" charset="0"/>
                </a:defRPr>
              </a:lvl6pPr>
              <a:lvl7pPr marL="2971800" indent="-228600" algn="ctr" eaLnBrk="0" fontAlgn="base" hangingPunct="0">
                <a:lnSpc>
                  <a:spcPct val="80000"/>
                </a:lnSpc>
                <a:spcBef>
                  <a:spcPct val="20000"/>
                </a:spcBef>
                <a:spcAft>
                  <a:spcPct val="0"/>
                </a:spcAft>
                <a:defRPr b="1">
                  <a:solidFill>
                    <a:schemeClr val="tx1"/>
                  </a:solidFill>
                  <a:latin typeface="Times New Roman" panose="02020603050405020304" pitchFamily="18" charset="0"/>
                </a:defRPr>
              </a:lvl7pPr>
              <a:lvl8pPr marL="3429000" indent="-228600" algn="ctr" eaLnBrk="0" fontAlgn="base" hangingPunct="0">
                <a:lnSpc>
                  <a:spcPct val="80000"/>
                </a:lnSpc>
                <a:spcBef>
                  <a:spcPct val="20000"/>
                </a:spcBef>
                <a:spcAft>
                  <a:spcPct val="0"/>
                </a:spcAft>
                <a:defRPr b="1">
                  <a:solidFill>
                    <a:schemeClr val="tx1"/>
                  </a:solidFill>
                  <a:latin typeface="Times New Roman" panose="02020603050405020304" pitchFamily="18" charset="0"/>
                </a:defRPr>
              </a:lvl8pPr>
              <a:lvl9pPr marL="3886200" indent="-228600" algn="ctr" eaLnBrk="0" fontAlgn="base" hangingPunct="0">
                <a:lnSpc>
                  <a:spcPct val="80000"/>
                </a:lnSpc>
                <a:spcBef>
                  <a:spcPct val="20000"/>
                </a:spcBef>
                <a:spcAft>
                  <a:spcPct val="0"/>
                </a:spcAft>
                <a:defRPr b="1">
                  <a:solidFill>
                    <a:schemeClr val="tx1"/>
                  </a:solidFill>
                  <a:latin typeface="Times New Roman" panose="02020603050405020304" pitchFamily="18" charset="0"/>
                </a:defRPr>
              </a:lvl9pPr>
            </a:lstStyle>
            <a:p>
              <a:pPr eaLnBrk="1" hangingPunct="1">
                <a:lnSpc>
                  <a:spcPct val="100000"/>
                </a:lnSpc>
                <a:spcBef>
                  <a:spcPct val="50000"/>
                </a:spcBef>
              </a:pPr>
              <a:r>
                <a:rPr lang="pt-BR" altLang="pt-BR" sz="2000" b="0" dirty="0">
                  <a:latin typeface="Aptos" panose="020B0004020202020204" pitchFamily="34" charset="0"/>
                  <a:ea typeface="Calibri" panose="020F0502020204030204" pitchFamily="34" charset="0"/>
                  <a:cs typeface="Calibri" panose="020F0502020204030204" pitchFamily="34" charset="0"/>
                </a:rPr>
                <a:t>Alta probabilidade</a:t>
              </a:r>
            </a:p>
            <a:p>
              <a:pPr eaLnBrk="1" hangingPunct="1">
                <a:lnSpc>
                  <a:spcPct val="100000"/>
                </a:lnSpc>
                <a:spcBef>
                  <a:spcPct val="50000"/>
                </a:spcBef>
              </a:pPr>
              <a:r>
                <a:rPr lang="pt-BR" altLang="pt-BR" sz="2000" b="0" dirty="0">
                  <a:latin typeface="Aptos" panose="020B0004020202020204" pitchFamily="34" charset="0"/>
                  <a:ea typeface="Calibri" panose="020F0502020204030204" pitchFamily="34" charset="0"/>
                  <a:cs typeface="Calibri" panose="020F0502020204030204" pitchFamily="34" charset="0"/>
                </a:rPr>
                <a:t>Baixo impacto</a:t>
              </a:r>
              <a:endParaRPr lang="pt-BR" altLang="pt-BR" sz="2000" dirty="0">
                <a:latin typeface="Aptos" panose="020B0004020202020204" pitchFamily="34" charset="0"/>
                <a:ea typeface="Calibri" panose="020F0502020204030204" pitchFamily="34" charset="0"/>
                <a:cs typeface="Calibri" panose="020F0502020204030204" pitchFamily="34" charset="0"/>
              </a:endParaRPr>
            </a:p>
          </p:txBody>
        </p:sp>
        <p:sp>
          <p:nvSpPr>
            <p:cNvPr id="12" name="Text Box 7">
              <a:extLst>
                <a:ext uri="{FF2B5EF4-FFF2-40B4-BE49-F238E27FC236}">
                  <a16:creationId xmlns:a16="http://schemas.microsoft.com/office/drawing/2014/main" id="{D8044EE5-144A-106C-E4FF-C50FAE435587}"/>
                </a:ext>
              </a:extLst>
            </p:cNvPr>
            <p:cNvSpPr txBox="1">
              <a:spLocks noChangeArrowheads="1"/>
            </p:cNvSpPr>
            <p:nvPr/>
          </p:nvSpPr>
          <p:spPr bwMode="auto">
            <a:xfrm>
              <a:off x="1313" y="2478"/>
              <a:ext cx="1546" cy="975"/>
            </a:xfrm>
            <a:prstGeom prst="rect">
              <a:avLst/>
            </a:prstGeom>
            <a:gradFill rotWithShape="0">
              <a:gsLst>
                <a:gs pos="0">
                  <a:srgbClr val="339966"/>
                </a:gs>
                <a:gs pos="50000">
                  <a:srgbClr val="18472F"/>
                </a:gs>
                <a:gs pos="100000">
                  <a:srgbClr val="3399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lnSpc>
                  <a:spcPct val="80000"/>
                </a:lnSpc>
                <a:spcBef>
                  <a:spcPct val="20000"/>
                </a:spcBef>
                <a:defRPr b="1">
                  <a:solidFill>
                    <a:schemeClr val="tx1"/>
                  </a:solidFill>
                  <a:latin typeface="Times New Roman" panose="02020603050405020304" pitchFamily="18" charset="0"/>
                </a:defRPr>
              </a:lvl1pPr>
              <a:lvl2pPr marL="742950" indent="-285750" algn="ctr">
                <a:lnSpc>
                  <a:spcPct val="80000"/>
                </a:lnSpc>
                <a:spcBef>
                  <a:spcPct val="20000"/>
                </a:spcBef>
                <a:defRPr b="1">
                  <a:solidFill>
                    <a:schemeClr val="tx1"/>
                  </a:solidFill>
                  <a:latin typeface="Times New Roman" panose="02020603050405020304" pitchFamily="18" charset="0"/>
                </a:defRPr>
              </a:lvl2pPr>
              <a:lvl3pPr marL="1143000" indent="-228600" algn="ctr">
                <a:lnSpc>
                  <a:spcPct val="80000"/>
                </a:lnSpc>
                <a:spcBef>
                  <a:spcPct val="20000"/>
                </a:spcBef>
                <a:defRPr b="1">
                  <a:solidFill>
                    <a:schemeClr val="tx1"/>
                  </a:solidFill>
                  <a:latin typeface="Times New Roman" panose="02020603050405020304" pitchFamily="18" charset="0"/>
                </a:defRPr>
              </a:lvl3pPr>
              <a:lvl4pPr marL="1600200" indent="-228600" algn="ctr">
                <a:lnSpc>
                  <a:spcPct val="80000"/>
                </a:lnSpc>
                <a:spcBef>
                  <a:spcPct val="20000"/>
                </a:spcBef>
                <a:defRPr b="1">
                  <a:solidFill>
                    <a:schemeClr val="tx1"/>
                  </a:solidFill>
                  <a:latin typeface="Times New Roman" panose="02020603050405020304" pitchFamily="18" charset="0"/>
                </a:defRPr>
              </a:lvl4pPr>
              <a:lvl5pPr marL="2057400" indent="-228600" algn="ctr">
                <a:lnSpc>
                  <a:spcPct val="80000"/>
                </a:lnSpc>
                <a:spcBef>
                  <a:spcPct val="20000"/>
                </a:spcBef>
                <a:defRPr b="1">
                  <a:solidFill>
                    <a:schemeClr val="tx1"/>
                  </a:solidFill>
                  <a:latin typeface="Times New Roman" panose="02020603050405020304" pitchFamily="18" charset="0"/>
                </a:defRPr>
              </a:lvl5pPr>
              <a:lvl6pPr marL="2514600" indent="-228600" algn="ctr" eaLnBrk="0" fontAlgn="base" hangingPunct="0">
                <a:lnSpc>
                  <a:spcPct val="80000"/>
                </a:lnSpc>
                <a:spcBef>
                  <a:spcPct val="20000"/>
                </a:spcBef>
                <a:spcAft>
                  <a:spcPct val="0"/>
                </a:spcAft>
                <a:defRPr b="1">
                  <a:solidFill>
                    <a:schemeClr val="tx1"/>
                  </a:solidFill>
                  <a:latin typeface="Times New Roman" panose="02020603050405020304" pitchFamily="18" charset="0"/>
                </a:defRPr>
              </a:lvl6pPr>
              <a:lvl7pPr marL="2971800" indent="-228600" algn="ctr" eaLnBrk="0" fontAlgn="base" hangingPunct="0">
                <a:lnSpc>
                  <a:spcPct val="80000"/>
                </a:lnSpc>
                <a:spcBef>
                  <a:spcPct val="20000"/>
                </a:spcBef>
                <a:spcAft>
                  <a:spcPct val="0"/>
                </a:spcAft>
                <a:defRPr b="1">
                  <a:solidFill>
                    <a:schemeClr val="tx1"/>
                  </a:solidFill>
                  <a:latin typeface="Times New Roman" panose="02020603050405020304" pitchFamily="18" charset="0"/>
                </a:defRPr>
              </a:lvl7pPr>
              <a:lvl8pPr marL="3429000" indent="-228600" algn="ctr" eaLnBrk="0" fontAlgn="base" hangingPunct="0">
                <a:lnSpc>
                  <a:spcPct val="80000"/>
                </a:lnSpc>
                <a:spcBef>
                  <a:spcPct val="20000"/>
                </a:spcBef>
                <a:spcAft>
                  <a:spcPct val="0"/>
                </a:spcAft>
                <a:defRPr b="1">
                  <a:solidFill>
                    <a:schemeClr val="tx1"/>
                  </a:solidFill>
                  <a:latin typeface="Times New Roman" panose="02020603050405020304" pitchFamily="18" charset="0"/>
                </a:defRPr>
              </a:lvl8pPr>
              <a:lvl9pPr marL="3886200" indent="-228600" algn="ctr" eaLnBrk="0" fontAlgn="base" hangingPunct="0">
                <a:lnSpc>
                  <a:spcPct val="80000"/>
                </a:lnSpc>
                <a:spcBef>
                  <a:spcPct val="20000"/>
                </a:spcBef>
                <a:spcAft>
                  <a:spcPct val="0"/>
                </a:spcAft>
                <a:defRPr b="1">
                  <a:solidFill>
                    <a:schemeClr val="tx1"/>
                  </a:solidFill>
                  <a:latin typeface="Times New Roman" panose="02020603050405020304" pitchFamily="18" charset="0"/>
                </a:defRPr>
              </a:lvl9pPr>
            </a:lstStyle>
            <a:p>
              <a:pPr eaLnBrk="1" hangingPunct="1">
                <a:lnSpc>
                  <a:spcPct val="100000"/>
                </a:lnSpc>
                <a:spcBef>
                  <a:spcPct val="50000"/>
                </a:spcBef>
              </a:pPr>
              <a:r>
                <a:rPr lang="pt-BR" altLang="pt-BR" sz="2000" b="0">
                  <a:latin typeface="Aptos" panose="020B0004020202020204" pitchFamily="34" charset="0"/>
                  <a:ea typeface="Calibri" panose="020F0502020204030204" pitchFamily="34" charset="0"/>
                  <a:cs typeface="Calibri" panose="020F0502020204030204" pitchFamily="34" charset="0"/>
                </a:rPr>
                <a:t>Baixa probabilidade</a:t>
              </a:r>
            </a:p>
            <a:p>
              <a:pPr eaLnBrk="1" hangingPunct="1">
                <a:lnSpc>
                  <a:spcPct val="100000"/>
                </a:lnSpc>
                <a:spcBef>
                  <a:spcPct val="50000"/>
                </a:spcBef>
              </a:pPr>
              <a:r>
                <a:rPr lang="pt-BR" altLang="pt-BR" sz="2000" b="0">
                  <a:latin typeface="Aptos" panose="020B0004020202020204" pitchFamily="34" charset="0"/>
                  <a:ea typeface="Calibri" panose="020F0502020204030204" pitchFamily="34" charset="0"/>
                  <a:cs typeface="Calibri" panose="020F0502020204030204" pitchFamily="34" charset="0"/>
                </a:rPr>
                <a:t>Baixo impacto</a:t>
              </a:r>
              <a:endParaRPr lang="pt-BR" altLang="pt-BR" sz="2000">
                <a:latin typeface="Aptos" panose="020B0004020202020204" pitchFamily="34" charset="0"/>
                <a:ea typeface="Calibri" panose="020F0502020204030204" pitchFamily="34" charset="0"/>
                <a:cs typeface="Calibri" panose="020F0502020204030204" pitchFamily="34" charset="0"/>
              </a:endParaRPr>
            </a:p>
          </p:txBody>
        </p:sp>
        <p:sp>
          <p:nvSpPr>
            <p:cNvPr id="13" name="Text Box 8">
              <a:extLst>
                <a:ext uri="{FF2B5EF4-FFF2-40B4-BE49-F238E27FC236}">
                  <a16:creationId xmlns:a16="http://schemas.microsoft.com/office/drawing/2014/main" id="{EB2CC163-94AD-7723-AD6E-85A470683350}"/>
                </a:ext>
              </a:extLst>
            </p:cNvPr>
            <p:cNvSpPr txBox="1">
              <a:spLocks noChangeArrowheads="1"/>
            </p:cNvSpPr>
            <p:nvPr/>
          </p:nvSpPr>
          <p:spPr bwMode="auto">
            <a:xfrm>
              <a:off x="2935" y="2478"/>
              <a:ext cx="1546" cy="975"/>
            </a:xfrm>
            <a:prstGeom prst="rect">
              <a:avLst/>
            </a:prstGeom>
            <a:gradFill rotWithShape="0">
              <a:gsLst>
                <a:gs pos="0">
                  <a:srgbClr val="767600"/>
                </a:gs>
                <a:gs pos="50000">
                  <a:srgbClr val="FFFF00"/>
                </a:gs>
                <a:gs pos="100000">
                  <a:srgbClr val="7676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lnSpc>
                  <a:spcPct val="80000"/>
                </a:lnSpc>
                <a:spcBef>
                  <a:spcPct val="20000"/>
                </a:spcBef>
                <a:defRPr b="1">
                  <a:solidFill>
                    <a:schemeClr val="tx1"/>
                  </a:solidFill>
                  <a:latin typeface="Times New Roman" panose="02020603050405020304" pitchFamily="18" charset="0"/>
                </a:defRPr>
              </a:lvl1pPr>
              <a:lvl2pPr marL="742950" indent="-285750" algn="ctr">
                <a:lnSpc>
                  <a:spcPct val="80000"/>
                </a:lnSpc>
                <a:spcBef>
                  <a:spcPct val="20000"/>
                </a:spcBef>
                <a:defRPr b="1">
                  <a:solidFill>
                    <a:schemeClr val="tx1"/>
                  </a:solidFill>
                  <a:latin typeface="Times New Roman" panose="02020603050405020304" pitchFamily="18" charset="0"/>
                </a:defRPr>
              </a:lvl2pPr>
              <a:lvl3pPr marL="1143000" indent="-228600" algn="ctr">
                <a:lnSpc>
                  <a:spcPct val="80000"/>
                </a:lnSpc>
                <a:spcBef>
                  <a:spcPct val="20000"/>
                </a:spcBef>
                <a:defRPr b="1">
                  <a:solidFill>
                    <a:schemeClr val="tx1"/>
                  </a:solidFill>
                  <a:latin typeface="Times New Roman" panose="02020603050405020304" pitchFamily="18" charset="0"/>
                </a:defRPr>
              </a:lvl3pPr>
              <a:lvl4pPr marL="1600200" indent="-228600" algn="ctr">
                <a:lnSpc>
                  <a:spcPct val="80000"/>
                </a:lnSpc>
                <a:spcBef>
                  <a:spcPct val="20000"/>
                </a:spcBef>
                <a:defRPr b="1">
                  <a:solidFill>
                    <a:schemeClr val="tx1"/>
                  </a:solidFill>
                  <a:latin typeface="Times New Roman" panose="02020603050405020304" pitchFamily="18" charset="0"/>
                </a:defRPr>
              </a:lvl4pPr>
              <a:lvl5pPr marL="2057400" indent="-228600" algn="ctr">
                <a:lnSpc>
                  <a:spcPct val="80000"/>
                </a:lnSpc>
                <a:spcBef>
                  <a:spcPct val="20000"/>
                </a:spcBef>
                <a:defRPr b="1">
                  <a:solidFill>
                    <a:schemeClr val="tx1"/>
                  </a:solidFill>
                  <a:latin typeface="Times New Roman" panose="02020603050405020304" pitchFamily="18" charset="0"/>
                </a:defRPr>
              </a:lvl5pPr>
              <a:lvl6pPr marL="2514600" indent="-228600" algn="ctr" eaLnBrk="0" fontAlgn="base" hangingPunct="0">
                <a:lnSpc>
                  <a:spcPct val="80000"/>
                </a:lnSpc>
                <a:spcBef>
                  <a:spcPct val="20000"/>
                </a:spcBef>
                <a:spcAft>
                  <a:spcPct val="0"/>
                </a:spcAft>
                <a:defRPr b="1">
                  <a:solidFill>
                    <a:schemeClr val="tx1"/>
                  </a:solidFill>
                  <a:latin typeface="Times New Roman" panose="02020603050405020304" pitchFamily="18" charset="0"/>
                </a:defRPr>
              </a:lvl6pPr>
              <a:lvl7pPr marL="2971800" indent="-228600" algn="ctr" eaLnBrk="0" fontAlgn="base" hangingPunct="0">
                <a:lnSpc>
                  <a:spcPct val="80000"/>
                </a:lnSpc>
                <a:spcBef>
                  <a:spcPct val="20000"/>
                </a:spcBef>
                <a:spcAft>
                  <a:spcPct val="0"/>
                </a:spcAft>
                <a:defRPr b="1">
                  <a:solidFill>
                    <a:schemeClr val="tx1"/>
                  </a:solidFill>
                  <a:latin typeface="Times New Roman" panose="02020603050405020304" pitchFamily="18" charset="0"/>
                </a:defRPr>
              </a:lvl7pPr>
              <a:lvl8pPr marL="3429000" indent="-228600" algn="ctr" eaLnBrk="0" fontAlgn="base" hangingPunct="0">
                <a:lnSpc>
                  <a:spcPct val="80000"/>
                </a:lnSpc>
                <a:spcBef>
                  <a:spcPct val="20000"/>
                </a:spcBef>
                <a:spcAft>
                  <a:spcPct val="0"/>
                </a:spcAft>
                <a:defRPr b="1">
                  <a:solidFill>
                    <a:schemeClr val="tx1"/>
                  </a:solidFill>
                  <a:latin typeface="Times New Roman" panose="02020603050405020304" pitchFamily="18" charset="0"/>
                </a:defRPr>
              </a:lvl8pPr>
              <a:lvl9pPr marL="3886200" indent="-228600" algn="ctr" eaLnBrk="0" fontAlgn="base" hangingPunct="0">
                <a:lnSpc>
                  <a:spcPct val="80000"/>
                </a:lnSpc>
                <a:spcBef>
                  <a:spcPct val="20000"/>
                </a:spcBef>
                <a:spcAft>
                  <a:spcPct val="0"/>
                </a:spcAft>
                <a:defRPr b="1">
                  <a:solidFill>
                    <a:schemeClr val="tx1"/>
                  </a:solidFill>
                  <a:latin typeface="Times New Roman" panose="02020603050405020304" pitchFamily="18" charset="0"/>
                </a:defRPr>
              </a:lvl9pPr>
            </a:lstStyle>
            <a:p>
              <a:pPr eaLnBrk="1" hangingPunct="1">
                <a:lnSpc>
                  <a:spcPct val="100000"/>
                </a:lnSpc>
                <a:spcBef>
                  <a:spcPct val="50000"/>
                </a:spcBef>
              </a:pPr>
              <a:r>
                <a:rPr lang="pt-BR" altLang="pt-BR" sz="2000" b="0">
                  <a:latin typeface="Aptos" panose="020B0004020202020204" pitchFamily="34" charset="0"/>
                  <a:ea typeface="Calibri" panose="020F0502020204030204" pitchFamily="34" charset="0"/>
                  <a:cs typeface="Calibri" panose="020F0502020204030204" pitchFamily="34" charset="0"/>
                </a:rPr>
                <a:t>Baixa probabilidade</a:t>
              </a:r>
            </a:p>
            <a:p>
              <a:pPr eaLnBrk="1" hangingPunct="1">
                <a:lnSpc>
                  <a:spcPct val="100000"/>
                </a:lnSpc>
                <a:spcBef>
                  <a:spcPct val="50000"/>
                </a:spcBef>
              </a:pPr>
              <a:r>
                <a:rPr lang="pt-BR" altLang="pt-BR" sz="2000" b="0">
                  <a:latin typeface="Aptos" panose="020B0004020202020204" pitchFamily="34" charset="0"/>
                  <a:ea typeface="Calibri" panose="020F0502020204030204" pitchFamily="34" charset="0"/>
                  <a:cs typeface="Calibri" panose="020F0502020204030204" pitchFamily="34" charset="0"/>
                </a:rPr>
                <a:t>Alto impacto</a:t>
              </a:r>
            </a:p>
          </p:txBody>
        </p:sp>
        <p:sp>
          <p:nvSpPr>
            <p:cNvPr id="14" name="Text Box 9">
              <a:extLst>
                <a:ext uri="{FF2B5EF4-FFF2-40B4-BE49-F238E27FC236}">
                  <a16:creationId xmlns:a16="http://schemas.microsoft.com/office/drawing/2014/main" id="{418E425B-333D-6992-BA83-EF736434E4BA}"/>
                </a:ext>
              </a:extLst>
            </p:cNvPr>
            <p:cNvSpPr txBox="1">
              <a:spLocks noChangeArrowheads="1"/>
            </p:cNvSpPr>
            <p:nvPr/>
          </p:nvSpPr>
          <p:spPr bwMode="auto">
            <a:xfrm>
              <a:off x="2935" y="1422"/>
              <a:ext cx="1546" cy="975"/>
            </a:xfrm>
            <a:prstGeom prst="rect">
              <a:avLst/>
            </a:prstGeom>
            <a:gradFill rotWithShape="0">
              <a:gsLst>
                <a:gs pos="0">
                  <a:srgbClr val="FF0000"/>
                </a:gs>
                <a:gs pos="50000">
                  <a:srgbClr val="760000"/>
                </a:gs>
                <a:gs pos="100000">
                  <a:srgbClr val="FF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lnSpc>
                  <a:spcPct val="80000"/>
                </a:lnSpc>
                <a:spcBef>
                  <a:spcPct val="20000"/>
                </a:spcBef>
                <a:defRPr b="1">
                  <a:solidFill>
                    <a:schemeClr val="tx1"/>
                  </a:solidFill>
                  <a:latin typeface="Times New Roman" panose="02020603050405020304" pitchFamily="18" charset="0"/>
                </a:defRPr>
              </a:lvl1pPr>
              <a:lvl2pPr marL="742950" indent="-285750" algn="ctr">
                <a:lnSpc>
                  <a:spcPct val="80000"/>
                </a:lnSpc>
                <a:spcBef>
                  <a:spcPct val="20000"/>
                </a:spcBef>
                <a:defRPr b="1">
                  <a:solidFill>
                    <a:schemeClr val="tx1"/>
                  </a:solidFill>
                  <a:latin typeface="Times New Roman" panose="02020603050405020304" pitchFamily="18" charset="0"/>
                </a:defRPr>
              </a:lvl2pPr>
              <a:lvl3pPr marL="1143000" indent="-228600" algn="ctr">
                <a:lnSpc>
                  <a:spcPct val="80000"/>
                </a:lnSpc>
                <a:spcBef>
                  <a:spcPct val="20000"/>
                </a:spcBef>
                <a:defRPr b="1">
                  <a:solidFill>
                    <a:schemeClr val="tx1"/>
                  </a:solidFill>
                  <a:latin typeface="Times New Roman" panose="02020603050405020304" pitchFamily="18" charset="0"/>
                </a:defRPr>
              </a:lvl3pPr>
              <a:lvl4pPr marL="1600200" indent="-228600" algn="ctr">
                <a:lnSpc>
                  <a:spcPct val="80000"/>
                </a:lnSpc>
                <a:spcBef>
                  <a:spcPct val="20000"/>
                </a:spcBef>
                <a:defRPr b="1">
                  <a:solidFill>
                    <a:schemeClr val="tx1"/>
                  </a:solidFill>
                  <a:latin typeface="Times New Roman" panose="02020603050405020304" pitchFamily="18" charset="0"/>
                </a:defRPr>
              </a:lvl4pPr>
              <a:lvl5pPr marL="2057400" indent="-228600" algn="ctr">
                <a:lnSpc>
                  <a:spcPct val="80000"/>
                </a:lnSpc>
                <a:spcBef>
                  <a:spcPct val="20000"/>
                </a:spcBef>
                <a:defRPr b="1">
                  <a:solidFill>
                    <a:schemeClr val="tx1"/>
                  </a:solidFill>
                  <a:latin typeface="Times New Roman" panose="02020603050405020304" pitchFamily="18" charset="0"/>
                </a:defRPr>
              </a:lvl5pPr>
              <a:lvl6pPr marL="2514600" indent="-228600" algn="ctr" eaLnBrk="0" fontAlgn="base" hangingPunct="0">
                <a:lnSpc>
                  <a:spcPct val="80000"/>
                </a:lnSpc>
                <a:spcBef>
                  <a:spcPct val="20000"/>
                </a:spcBef>
                <a:spcAft>
                  <a:spcPct val="0"/>
                </a:spcAft>
                <a:defRPr b="1">
                  <a:solidFill>
                    <a:schemeClr val="tx1"/>
                  </a:solidFill>
                  <a:latin typeface="Times New Roman" panose="02020603050405020304" pitchFamily="18" charset="0"/>
                </a:defRPr>
              </a:lvl6pPr>
              <a:lvl7pPr marL="2971800" indent="-228600" algn="ctr" eaLnBrk="0" fontAlgn="base" hangingPunct="0">
                <a:lnSpc>
                  <a:spcPct val="80000"/>
                </a:lnSpc>
                <a:spcBef>
                  <a:spcPct val="20000"/>
                </a:spcBef>
                <a:spcAft>
                  <a:spcPct val="0"/>
                </a:spcAft>
                <a:defRPr b="1">
                  <a:solidFill>
                    <a:schemeClr val="tx1"/>
                  </a:solidFill>
                  <a:latin typeface="Times New Roman" panose="02020603050405020304" pitchFamily="18" charset="0"/>
                </a:defRPr>
              </a:lvl7pPr>
              <a:lvl8pPr marL="3429000" indent="-228600" algn="ctr" eaLnBrk="0" fontAlgn="base" hangingPunct="0">
                <a:lnSpc>
                  <a:spcPct val="80000"/>
                </a:lnSpc>
                <a:spcBef>
                  <a:spcPct val="20000"/>
                </a:spcBef>
                <a:spcAft>
                  <a:spcPct val="0"/>
                </a:spcAft>
                <a:defRPr b="1">
                  <a:solidFill>
                    <a:schemeClr val="tx1"/>
                  </a:solidFill>
                  <a:latin typeface="Times New Roman" panose="02020603050405020304" pitchFamily="18" charset="0"/>
                </a:defRPr>
              </a:lvl8pPr>
              <a:lvl9pPr marL="3886200" indent="-228600" algn="ctr" eaLnBrk="0" fontAlgn="base" hangingPunct="0">
                <a:lnSpc>
                  <a:spcPct val="80000"/>
                </a:lnSpc>
                <a:spcBef>
                  <a:spcPct val="20000"/>
                </a:spcBef>
                <a:spcAft>
                  <a:spcPct val="0"/>
                </a:spcAft>
                <a:defRPr b="1">
                  <a:solidFill>
                    <a:schemeClr val="tx1"/>
                  </a:solidFill>
                  <a:latin typeface="Times New Roman" panose="02020603050405020304" pitchFamily="18" charset="0"/>
                </a:defRPr>
              </a:lvl9pPr>
            </a:lstStyle>
            <a:p>
              <a:pPr eaLnBrk="1" hangingPunct="1">
                <a:lnSpc>
                  <a:spcPct val="100000"/>
                </a:lnSpc>
                <a:spcBef>
                  <a:spcPct val="50000"/>
                </a:spcBef>
              </a:pPr>
              <a:r>
                <a:rPr lang="pt-BR" altLang="pt-BR" sz="2000" b="0">
                  <a:latin typeface="Aptos" panose="020B0004020202020204" pitchFamily="34" charset="0"/>
                  <a:ea typeface="Calibri" panose="020F0502020204030204" pitchFamily="34" charset="0"/>
                  <a:cs typeface="Calibri" panose="020F0502020204030204" pitchFamily="34" charset="0"/>
                </a:rPr>
                <a:t>Alta probabilidade</a:t>
              </a:r>
            </a:p>
            <a:p>
              <a:pPr eaLnBrk="1" hangingPunct="1">
                <a:lnSpc>
                  <a:spcPct val="100000"/>
                </a:lnSpc>
                <a:spcBef>
                  <a:spcPct val="50000"/>
                </a:spcBef>
              </a:pPr>
              <a:r>
                <a:rPr lang="pt-BR" altLang="pt-BR" sz="2000" b="0">
                  <a:latin typeface="Aptos" panose="020B0004020202020204" pitchFamily="34" charset="0"/>
                  <a:ea typeface="Calibri" panose="020F0502020204030204" pitchFamily="34" charset="0"/>
                  <a:cs typeface="Calibri" panose="020F0502020204030204" pitchFamily="34" charset="0"/>
                </a:rPr>
                <a:t>Alto impacto</a:t>
              </a:r>
              <a:endParaRPr lang="pt-BR" altLang="pt-BR" sz="2000">
                <a:latin typeface="Aptos" panose="020B0004020202020204" pitchFamily="34" charset="0"/>
                <a:ea typeface="Calibri" panose="020F0502020204030204" pitchFamily="34" charset="0"/>
                <a:cs typeface="Calibri" panose="020F0502020204030204" pitchFamily="34" charset="0"/>
              </a:endParaRPr>
            </a:p>
          </p:txBody>
        </p:sp>
        <p:sp>
          <p:nvSpPr>
            <p:cNvPr id="15" name="Text Box 10">
              <a:extLst>
                <a:ext uri="{FF2B5EF4-FFF2-40B4-BE49-F238E27FC236}">
                  <a16:creationId xmlns:a16="http://schemas.microsoft.com/office/drawing/2014/main" id="{76244BF1-F3F3-5409-487A-D95A2C0FF443}"/>
                </a:ext>
              </a:extLst>
            </p:cNvPr>
            <p:cNvSpPr txBox="1">
              <a:spLocks noChangeArrowheads="1"/>
            </p:cNvSpPr>
            <p:nvPr/>
          </p:nvSpPr>
          <p:spPr bwMode="auto">
            <a:xfrm>
              <a:off x="3791" y="3731"/>
              <a:ext cx="765"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lnSpc>
                  <a:spcPct val="80000"/>
                </a:lnSpc>
                <a:spcBef>
                  <a:spcPct val="20000"/>
                </a:spcBef>
                <a:defRPr b="1">
                  <a:solidFill>
                    <a:schemeClr val="tx1"/>
                  </a:solidFill>
                  <a:latin typeface="Times New Roman" panose="02020603050405020304" pitchFamily="18" charset="0"/>
                </a:defRPr>
              </a:lvl1pPr>
              <a:lvl2pPr marL="742950" indent="-285750" algn="ctr">
                <a:lnSpc>
                  <a:spcPct val="80000"/>
                </a:lnSpc>
                <a:spcBef>
                  <a:spcPct val="20000"/>
                </a:spcBef>
                <a:defRPr b="1">
                  <a:solidFill>
                    <a:schemeClr val="tx1"/>
                  </a:solidFill>
                  <a:latin typeface="Times New Roman" panose="02020603050405020304" pitchFamily="18" charset="0"/>
                </a:defRPr>
              </a:lvl2pPr>
              <a:lvl3pPr marL="1143000" indent="-228600" algn="ctr">
                <a:lnSpc>
                  <a:spcPct val="80000"/>
                </a:lnSpc>
                <a:spcBef>
                  <a:spcPct val="20000"/>
                </a:spcBef>
                <a:defRPr b="1">
                  <a:solidFill>
                    <a:schemeClr val="tx1"/>
                  </a:solidFill>
                  <a:latin typeface="Times New Roman" panose="02020603050405020304" pitchFamily="18" charset="0"/>
                </a:defRPr>
              </a:lvl3pPr>
              <a:lvl4pPr marL="1600200" indent="-228600" algn="ctr">
                <a:lnSpc>
                  <a:spcPct val="80000"/>
                </a:lnSpc>
                <a:spcBef>
                  <a:spcPct val="20000"/>
                </a:spcBef>
                <a:defRPr b="1">
                  <a:solidFill>
                    <a:schemeClr val="tx1"/>
                  </a:solidFill>
                  <a:latin typeface="Times New Roman" panose="02020603050405020304" pitchFamily="18" charset="0"/>
                </a:defRPr>
              </a:lvl4pPr>
              <a:lvl5pPr marL="2057400" indent="-228600" algn="ctr">
                <a:lnSpc>
                  <a:spcPct val="80000"/>
                </a:lnSpc>
                <a:spcBef>
                  <a:spcPct val="20000"/>
                </a:spcBef>
                <a:defRPr b="1">
                  <a:solidFill>
                    <a:schemeClr val="tx1"/>
                  </a:solidFill>
                  <a:latin typeface="Times New Roman" panose="02020603050405020304" pitchFamily="18" charset="0"/>
                </a:defRPr>
              </a:lvl5pPr>
              <a:lvl6pPr marL="2514600" indent="-228600" algn="ctr" eaLnBrk="0" fontAlgn="base" hangingPunct="0">
                <a:lnSpc>
                  <a:spcPct val="80000"/>
                </a:lnSpc>
                <a:spcBef>
                  <a:spcPct val="20000"/>
                </a:spcBef>
                <a:spcAft>
                  <a:spcPct val="0"/>
                </a:spcAft>
                <a:defRPr b="1">
                  <a:solidFill>
                    <a:schemeClr val="tx1"/>
                  </a:solidFill>
                  <a:latin typeface="Times New Roman" panose="02020603050405020304" pitchFamily="18" charset="0"/>
                </a:defRPr>
              </a:lvl6pPr>
              <a:lvl7pPr marL="2971800" indent="-228600" algn="ctr" eaLnBrk="0" fontAlgn="base" hangingPunct="0">
                <a:lnSpc>
                  <a:spcPct val="80000"/>
                </a:lnSpc>
                <a:spcBef>
                  <a:spcPct val="20000"/>
                </a:spcBef>
                <a:spcAft>
                  <a:spcPct val="0"/>
                </a:spcAft>
                <a:defRPr b="1">
                  <a:solidFill>
                    <a:schemeClr val="tx1"/>
                  </a:solidFill>
                  <a:latin typeface="Times New Roman" panose="02020603050405020304" pitchFamily="18" charset="0"/>
                </a:defRPr>
              </a:lvl7pPr>
              <a:lvl8pPr marL="3429000" indent="-228600" algn="ctr" eaLnBrk="0" fontAlgn="base" hangingPunct="0">
                <a:lnSpc>
                  <a:spcPct val="80000"/>
                </a:lnSpc>
                <a:spcBef>
                  <a:spcPct val="20000"/>
                </a:spcBef>
                <a:spcAft>
                  <a:spcPct val="0"/>
                </a:spcAft>
                <a:defRPr b="1">
                  <a:solidFill>
                    <a:schemeClr val="tx1"/>
                  </a:solidFill>
                  <a:latin typeface="Times New Roman" panose="02020603050405020304" pitchFamily="18" charset="0"/>
                </a:defRPr>
              </a:lvl8pPr>
              <a:lvl9pPr marL="3886200" indent="-228600" algn="ctr" eaLnBrk="0" fontAlgn="base" hangingPunct="0">
                <a:lnSpc>
                  <a:spcPct val="80000"/>
                </a:lnSpc>
                <a:spcBef>
                  <a:spcPct val="20000"/>
                </a:spcBef>
                <a:spcAft>
                  <a:spcPct val="0"/>
                </a:spcAft>
                <a:defRPr b="1">
                  <a:solidFill>
                    <a:schemeClr val="tx1"/>
                  </a:solidFill>
                  <a:latin typeface="Times New Roman" panose="02020603050405020304" pitchFamily="18" charset="0"/>
                </a:defRPr>
              </a:lvl9pPr>
            </a:lstStyle>
            <a:p>
              <a:pPr eaLnBrk="1" hangingPunct="1">
                <a:lnSpc>
                  <a:spcPct val="100000"/>
                </a:lnSpc>
                <a:spcBef>
                  <a:spcPct val="50000"/>
                </a:spcBef>
              </a:pPr>
              <a:r>
                <a:rPr lang="pt-BR" altLang="pt-BR" sz="1800" b="0" dirty="0">
                  <a:latin typeface="Aptos" panose="020B0004020202020204" pitchFamily="34" charset="0"/>
                  <a:ea typeface="Calibri" panose="020F0502020204030204" pitchFamily="34" charset="0"/>
                  <a:cs typeface="Calibri" panose="020F0502020204030204" pitchFamily="34" charset="0"/>
                </a:rPr>
                <a:t>Impacto</a:t>
              </a:r>
            </a:p>
          </p:txBody>
        </p:sp>
        <p:sp>
          <p:nvSpPr>
            <p:cNvPr id="16" name="Text Box 11">
              <a:extLst>
                <a:ext uri="{FF2B5EF4-FFF2-40B4-BE49-F238E27FC236}">
                  <a16:creationId xmlns:a16="http://schemas.microsoft.com/office/drawing/2014/main" id="{711F24DC-E8C8-D5C8-9AEB-8C5579A4E359}"/>
                </a:ext>
              </a:extLst>
            </p:cNvPr>
            <p:cNvSpPr txBox="1">
              <a:spLocks noChangeArrowheads="1"/>
            </p:cNvSpPr>
            <p:nvPr/>
          </p:nvSpPr>
          <p:spPr bwMode="auto">
            <a:xfrm rot="16200000">
              <a:off x="305" y="1785"/>
              <a:ext cx="1170"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lnSpc>
                  <a:spcPct val="80000"/>
                </a:lnSpc>
                <a:spcBef>
                  <a:spcPct val="20000"/>
                </a:spcBef>
                <a:defRPr b="1">
                  <a:solidFill>
                    <a:schemeClr val="tx1"/>
                  </a:solidFill>
                  <a:latin typeface="Times New Roman" panose="02020603050405020304" pitchFamily="18" charset="0"/>
                </a:defRPr>
              </a:lvl1pPr>
              <a:lvl2pPr marL="742950" indent="-285750" algn="ctr">
                <a:lnSpc>
                  <a:spcPct val="80000"/>
                </a:lnSpc>
                <a:spcBef>
                  <a:spcPct val="20000"/>
                </a:spcBef>
                <a:defRPr b="1">
                  <a:solidFill>
                    <a:schemeClr val="tx1"/>
                  </a:solidFill>
                  <a:latin typeface="Times New Roman" panose="02020603050405020304" pitchFamily="18" charset="0"/>
                </a:defRPr>
              </a:lvl2pPr>
              <a:lvl3pPr marL="1143000" indent="-228600" algn="ctr">
                <a:lnSpc>
                  <a:spcPct val="80000"/>
                </a:lnSpc>
                <a:spcBef>
                  <a:spcPct val="20000"/>
                </a:spcBef>
                <a:defRPr b="1">
                  <a:solidFill>
                    <a:schemeClr val="tx1"/>
                  </a:solidFill>
                  <a:latin typeface="Times New Roman" panose="02020603050405020304" pitchFamily="18" charset="0"/>
                </a:defRPr>
              </a:lvl3pPr>
              <a:lvl4pPr marL="1600200" indent="-228600" algn="ctr">
                <a:lnSpc>
                  <a:spcPct val="80000"/>
                </a:lnSpc>
                <a:spcBef>
                  <a:spcPct val="20000"/>
                </a:spcBef>
                <a:defRPr b="1">
                  <a:solidFill>
                    <a:schemeClr val="tx1"/>
                  </a:solidFill>
                  <a:latin typeface="Times New Roman" panose="02020603050405020304" pitchFamily="18" charset="0"/>
                </a:defRPr>
              </a:lvl4pPr>
              <a:lvl5pPr marL="2057400" indent="-228600" algn="ctr">
                <a:lnSpc>
                  <a:spcPct val="80000"/>
                </a:lnSpc>
                <a:spcBef>
                  <a:spcPct val="20000"/>
                </a:spcBef>
                <a:defRPr b="1">
                  <a:solidFill>
                    <a:schemeClr val="tx1"/>
                  </a:solidFill>
                  <a:latin typeface="Times New Roman" panose="02020603050405020304" pitchFamily="18" charset="0"/>
                </a:defRPr>
              </a:lvl5pPr>
              <a:lvl6pPr marL="2514600" indent="-228600" algn="ctr" eaLnBrk="0" fontAlgn="base" hangingPunct="0">
                <a:lnSpc>
                  <a:spcPct val="80000"/>
                </a:lnSpc>
                <a:spcBef>
                  <a:spcPct val="20000"/>
                </a:spcBef>
                <a:spcAft>
                  <a:spcPct val="0"/>
                </a:spcAft>
                <a:defRPr b="1">
                  <a:solidFill>
                    <a:schemeClr val="tx1"/>
                  </a:solidFill>
                  <a:latin typeface="Times New Roman" panose="02020603050405020304" pitchFamily="18" charset="0"/>
                </a:defRPr>
              </a:lvl6pPr>
              <a:lvl7pPr marL="2971800" indent="-228600" algn="ctr" eaLnBrk="0" fontAlgn="base" hangingPunct="0">
                <a:lnSpc>
                  <a:spcPct val="80000"/>
                </a:lnSpc>
                <a:spcBef>
                  <a:spcPct val="20000"/>
                </a:spcBef>
                <a:spcAft>
                  <a:spcPct val="0"/>
                </a:spcAft>
                <a:defRPr b="1">
                  <a:solidFill>
                    <a:schemeClr val="tx1"/>
                  </a:solidFill>
                  <a:latin typeface="Times New Roman" panose="02020603050405020304" pitchFamily="18" charset="0"/>
                </a:defRPr>
              </a:lvl7pPr>
              <a:lvl8pPr marL="3429000" indent="-228600" algn="ctr" eaLnBrk="0" fontAlgn="base" hangingPunct="0">
                <a:lnSpc>
                  <a:spcPct val="80000"/>
                </a:lnSpc>
                <a:spcBef>
                  <a:spcPct val="20000"/>
                </a:spcBef>
                <a:spcAft>
                  <a:spcPct val="0"/>
                </a:spcAft>
                <a:defRPr b="1">
                  <a:solidFill>
                    <a:schemeClr val="tx1"/>
                  </a:solidFill>
                  <a:latin typeface="Times New Roman" panose="02020603050405020304" pitchFamily="18" charset="0"/>
                </a:defRPr>
              </a:lvl8pPr>
              <a:lvl9pPr marL="3886200" indent="-228600" algn="ctr" eaLnBrk="0" fontAlgn="base" hangingPunct="0">
                <a:lnSpc>
                  <a:spcPct val="80000"/>
                </a:lnSpc>
                <a:spcBef>
                  <a:spcPct val="20000"/>
                </a:spcBef>
                <a:spcAft>
                  <a:spcPct val="0"/>
                </a:spcAft>
                <a:defRPr b="1">
                  <a:solidFill>
                    <a:schemeClr val="tx1"/>
                  </a:solidFill>
                  <a:latin typeface="Times New Roman" panose="02020603050405020304" pitchFamily="18" charset="0"/>
                </a:defRPr>
              </a:lvl9pPr>
            </a:lstStyle>
            <a:p>
              <a:pPr eaLnBrk="1" hangingPunct="1">
                <a:lnSpc>
                  <a:spcPct val="100000"/>
                </a:lnSpc>
                <a:spcBef>
                  <a:spcPct val="50000"/>
                </a:spcBef>
              </a:pPr>
              <a:r>
                <a:rPr lang="pt-BR" altLang="pt-BR" sz="1800" b="0" dirty="0">
                  <a:latin typeface="Aptos" panose="020B0004020202020204" pitchFamily="34" charset="0"/>
                  <a:ea typeface="Calibri" panose="020F0502020204030204" pitchFamily="34" charset="0"/>
                  <a:cs typeface="Calibri" panose="020F0502020204030204" pitchFamily="34" charset="0"/>
                </a:rPr>
                <a:t>Probabilidade</a:t>
              </a:r>
            </a:p>
          </p:txBody>
        </p:sp>
      </p:grpSp>
      <p:sp>
        <p:nvSpPr>
          <p:cNvPr id="17" name="Text Box 14">
            <a:extLst>
              <a:ext uri="{FF2B5EF4-FFF2-40B4-BE49-F238E27FC236}">
                <a16:creationId xmlns:a16="http://schemas.microsoft.com/office/drawing/2014/main" id="{A6A6E179-D98B-B45E-5887-8C1FEAD906AD}"/>
              </a:ext>
            </a:extLst>
          </p:cNvPr>
          <p:cNvSpPr txBox="1">
            <a:spLocks noChangeArrowheads="1"/>
          </p:cNvSpPr>
          <p:nvPr/>
        </p:nvSpPr>
        <p:spPr bwMode="auto">
          <a:xfrm>
            <a:off x="7196033" y="1730247"/>
            <a:ext cx="1836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lnSpc>
                <a:spcPct val="80000"/>
              </a:lnSpc>
              <a:spcBef>
                <a:spcPct val="20000"/>
              </a:spcBef>
              <a:defRPr b="1">
                <a:solidFill>
                  <a:schemeClr val="tx1"/>
                </a:solidFill>
                <a:latin typeface="Times New Roman" panose="02020603050405020304" pitchFamily="18" charset="0"/>
              </a:defRPr>
            </a:lvl1pPr>
            <a:lvl2pPr marL="742950" indent="-285750" algn="ctr">
              <a:lnSpc>
                <a:spcPct val="80000"/>
              </a:lnSpc>
              <a:spcBef>
                <a:spcPct val="20000"/>
              </a:spcBef>
              <a:defRPr b="1">
                <a:solidFill>
                  <a:schemeClr val="tx1"/>
                </a:solidFill>
                <a:latin typeface="Times New Roman" panose="02020603050405020304" pitchFamily="18" charset="0"/>
              </a:defRPr>
            </a:lvl2pPr>
            <a:lvl3pPr marL="1143000" indent="-228600" algn="ctr">
              <a:lnSpc>
                <a:spcPct val="80000"/>
              </a:lnSpc>
              <a:spcBef>
                <a:spcPct val="20000"/>
              </a:spcBef>
              <a:defRPr b="1">
                <a:solidFill>
                  <a:schemeClr val="tx1"/>
                </a:solidFill>
                <a:latin typeface="Times New Roman" panose="02020603050405020304" pitchFamily="18" charset="0"/>
              </a:defRPr>
            </a:lvl3pPr>
            <a:lvl4pPr marL="1600200" indent="-228600" algn="ctr">
              <a:lnSpc>
                <a:spcPct val="80000"/>
              </a:lnSpc>
              <a:spcBef>
                <a:spcPct val="20000"/>
              </a:spcBef>
              <a:defRPr b="1">
                <a:solidFill>
                  <a:schemeClr val="tx1"/>
                </a:solidFill>
                <a:latin typeface="Times New Roman" panose="02020603050405020304" pitchFamily="18" charset="0"/>
              </a:defRPr>
            </a:lvl4pPr>
            <a:lvl5pPr marL="2057400" indent="-228600" algn="ctr">
              <a:lnSpc>
                <a:spcPct val="80000"/>
              </a:lnSpc>
              <a:spcBef>
                <a:spcPct val="20000"/>
              </a:spcBef>
              <a:defRPr b="1">
                <a:solidFill>
                  <a:schemeClr val="tx1"/>
                </a:solidFill>
                <a:latin typeface="Times New Roman" panose="02020603050405020304" pitchFamily="18" charset="0"/>
              </a:defRPr>
            </a:lvl5pPr>
            <a:lvl6pPr marL="2514600" indent="-228600" algn="ctr" eaLnBrk="0" fontAlgn="base" hangingPunct="0">
              <a:lnSpc>
                <a:spcPct val="80000"/>
              </a:lnSpc>
              <a:spcBef>
                <a:spcPct val="20000"/>
              </a:spcBef>
              <a:spcAft>
                <a:spcPct val="0"/>
              </a:spcAft>
              <a:defRPr b="1">
                <a:solidFill>
                  <a:schemeClr val="tx1"/>
                </a:solidFill>
                <a:latin typeface="Times New Roman" panose="02020603050405020304" pitchFamily="18" charset="0"/>
              </a:defRPr>
            </a:lvl6pPr>
            <a:lvl7pPr marL="2971800" indent="-228600" algn="ctr" eaLnBrk="0" fontAlgn="base" hangingPunct="0">
              <a:lnSpc>
                <a:spcPct val="80000"/>
              </a:lnSpc>
              <a:spcBef>
                <a:spcPct val="20000"/>
              </a:spcBef>
              <a:spcAft>
                <a:spcPct val="0"/>
              </a:spcAft>
              <a:defRPr b="1">
                <a:solidFill>
                  <a:schemeClr val="tx1"/>
                </a:solidFill>
                <a:latin typeface="Times New Roman" panose="02020603050405020304" pitchFamily="18" charset="0"/>
              </a:defRPr>
            </a:lvl7pPr>
            <a:lvl8pPr marL="3429000" indent="-228600" algn="ctr" eaLnBrk="0" fontAlgn="base" hangingPunct="0">
              <a:lnSpc>
                <a:spcPct val="80000"/>
              </a:lnSpc>
              <a:spcBef>
                <a:spcPct val="20000"/>
              </a:spcBef>
              <a:spcAft>
                <a:spcPct val="0"/>
              </a:spcAft>
              <a:defRPr b="1">
                <a:solidFill>
                  <a:schemeClr val="tx1"/>
                </a:solidFill>
                <a:latin typeface="Times New Roman" panose="02020603050405020304" pitchFamily="18" charset="0"/>
              </a:defRPr>
            </a:lvl8pPr>
            <a:lvl9pPr marL="3886200" indent="-228600" algn="ctr" eaLnBrk="0" fontAlgn="base" hangingPunct="0">
              <a:lnSpc>
                <a:spcPct val="80000"/>
              </a:lnSpc>
              <a:spcBef>
                <a:spcPct val="20000"/>
              </a:spcBef>
              <a:spcAft>
                <a:spcPct val="0"/>
              </a:spcAft>
              <a:defRPr b="1">
                <a:solidFill>
                  <a:schemeClr val="tx1"/>
                </a:solidFill>
                <a:latin typeface="Times New Roman" panose="02020603050405020304" pitchFamily="18" charset="0"/>
              </a:defRPr>
            </a:lvl9pPr>
          </a:lstStyle>
          <a:p>
            <a:pPr eaLnBrk="1" hangingPunct="1">
              <a:lnSpc>
                <a:spcPct val="100000"/>
              </a:lnSpc>
              <a:spcBef>
                <a:spcPct val="50000"/>
              </a:spcBef>
            </a:pPr>
            <a:r>
              <a:rPr lang="pt-BR" altLang="pt-BR" sz="2400" b="0" i="1" dirty="0">
                <a:latin typeface="Aptos" panose="020B0004020202020204" pitchFamily="34" charset="0"/>
                <a:ea typeface="Calibri" panose="020F0502020204030204" pitchFamily="34" charset="0"/>
                <a:cs typeface="Calibri" panose="020F0502020204030204" pitchFamily="34" charset="0"/>
              </a:rPr>
              <a:t>in loco - PAF</a:t>
            </a:r>
          </a:p>
        </p:txBody>
      </p:sp>
      <p:sp>
        <p:nvSpPr>
          <p:cNvPr id="18" name="Text Box 20">
            <a:extLst>
              <a:ext uri="{FF2B5EF4-FFF2-40B4-BE49-F238E27FC236}">
                <a16:creationId xmlns:a16="http://schemas.microsoft.com/office/drawing/2014/main" id="{BD24F749-C8E9-FF03-EDF7-99515FD34E36}"/>
              </a:ext>
            </a:extLst>
          </p:cNvPr>
          <p:cNvSpPr txBox="1">
            <a:spLocks noChangeArrowheads="1"/>
          </p:cNvSpPr>
          <p:nvPr/>
        </p:nvSpPr>
        <p:spPr bwMode="auto">
          <a:xfrm>
            <a:off x="7259559" y="2250914"/>
            <a:ext cx="205105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971550" indent="-514350" algn="ctr" defTabSz="614363">
              <a:lnSpc>
                <a:spcPct val="80000"/>
              </a:lnSpc>
              <a:spcBef>
                <a:spcPct val="20000"/>
              </a:spcBef>
              <a:defRPr b="1">
                <a:solidFill>
                  <a:schemeClr val="tx1"/>
                </a:solidFill>
                <a:latin typeface="Times New Roman" panose="02020603050405020304" pitchFamily="18" charset="0"/>
              </a:defRPr>
            </a:lvl1pPr>
            <a:lvl2pPr marL="971550" indent="-514350" algn="ctr" defTabSz="614363">
              <a:lnSpc>
                <a:spcPct val="80000"/>
              </a:lnSpc>
              <a:spcBef>
                <a:spcPct val="20000"/>
              </a:spcBef>
              <a:defRPr b="1">
                <a:solidFill>
                  <a:schemeClr val="tx1"/>
                </a:solidFill>
                <a:latin typeface="Times New Roman" panose="02020603050405020304" pitchFamily="18" charset="0"/>
              </a:defRPr>
            </a:lvl2pPr>
            <a:lvl3pPr marL="1428750" indent="-514350" algn="ctr" defTabSz="614363">
              <a:lnSpc>
                <a:spcPct val="80000"/>
              </a:lnSpc>
              <a:spcBef>
                <a:spcPct val="20000"/>
              </a:spcBef>
              <a:defRPr b="1">
                <a:solidFill>
                  <a:schemeClr val="tx1"/>
                </a:solidFill>
                <a:latin typeface="Times New Roman" panose="02020603050405020304" pitchFamily="18" charset="0"/>
              </a:defRPr>
            </a:lvl3pPr>
            <a:lvl4pPr marL="1885950" indent="-514350" algn="ctr" defTabSz="614363">
              <a:lnSpc>
                <a:spcPct val="80000"/>
              </a:lnSpc>
              <a:spcBef>
                <a:spcPct val="20000"/>
              </a:spcBef>
              <a:defRPr b="1">
                <a:solidFill>
                  <a:schemeClr val="tx1"/>
                </a:solidFill>
                <a:latin typeface="Times New Roman" panose="02020603050405020304" pitchFamily="18" charset="0"/>
              </a:defRPr>
            </a:lvl4pPr>
            <a:lvl5pPr marL="2343150" indent="-514350" algn="ctr" defTabSz="614363">
              <a:lnSpc>
                <a:spcPct val="80000"/>
              </a:lnSpc>
              <a:spcBef>
                <a:spcPct val="20000"/>
              </a:spcBef>
              <a:defRPr b="1">
                <a:solidFill>
                  <a:schemeClr val="tx1"/>
                </a:solidFill>
                <a:latin typeface="Times New Roman" panose="02020603050405020304" pitchFamily="18" charset="0"/>
              </a:defRPr>
            </a:lvl5pPr>
            <a:lvl6pPr marL="2800350" indent="-514350" algn="ctr" defTabSz="614363" eaLnBrk="0" fontAlgn="base" hangingPunct="0">
              <a:lnSpc>
                <a:spcPct val="80000"/>
              </a:lnSpc>
              <a:spcBef>
                <a:spcPct val="20000"/>
              </a:spcBef>
              <a:spcAft>
                <a:spcPct val="0"/>
              </a:spcAft>
              <a:defRPr b="1">
                <a:solidFill>
                  <a:schemeClr val="tx1"/>
                </a:solidFill>
                <a:latin typeface="Times New Roman" panose="02020603050405020304" pitchFamily="18" charset="0"/>
              </a:defRPr>
            </a:lvl6pPr>
            <a:lvl7pPr marL="3257550" indent="-514350" algn="ctr" defTabSz="614363" eaLnBrk="0" fontAlgn="base" hangingPunct="0">
              <a:lnSpc>
                <a:spcPct val="80000"/>
              </a:lnSpc>
              <a:spcBef>
                <a:spcPct val="20000"/>
              </a:spcBef>
              <a:spcAft>
                <a:spcPct val="0"/>
              </a:spcAft>
              <a:defRPr b="1">
                <a:solidFill>
                  <a:schemeClr val="tx1"/>
                </a:solidFill>
                <a:latin typeface="Times New Roman" panose="02020603050405020304" pitchFamily="18" charset="0"/>
              </a:defRPr>
            </a:lvl7pPr>
            <a:lvl8pPr marL="3714750" indent="-514350" algn="ctr" defTabSz="614363" eaLnBrk="0" fontAlgn="base" hangingPunct="0">
              <a:lnSpc>
                <a:spcPct val="80000"/>
              </a:lnSpc>
              <a:spcBef>
                <a:spcPct val="20000"/>
              </a:spcBef>
              <a:spcAft>
                <a:spcPct val="0"/>
              </a:spcAft>
              <a:defRPr b="1">
                <a:solidFill>
                  <a:schemeClr val="tx1"/>
                </a:solidFill>
                <a:latin typeface="Times New Roman" panose="02020603050405020304" pitchFamily="18" charset="0"/>
              </a:defRPr>
            </a:lvl8pPr>
            <a:lvl9pPr marL="4171950" indent="-514350" algn="ctr" defTabSz="614363" eaLnBrk="0" fontAlgn="base" hangingPunct="0">
              <a:lnSpc>
                <a:spcPct val="80000"/>
              </a:lnSpc>
              <a:spcBef>
                <a:spcPct val="20000"/>
              </a:spcBef>
              <a:spcAft>
                <a:spcPct val="0"/>
              </a:spcAft>
              <a:defRPr b="1">
                <a:solidFill>
                  <a:schemeClr val="tx1"/>
                </a:solidFill>
                <a:latin typeface="Times New Roman" panose="02020603050405020304" pitchFamily="18" charset="0"/>
              </a:defRPr>
            </a:lvl9pPr>
          </a:lstStyle>
          <a:p>
            <a:pPr algn="just" eaLnBrk="1" hangingPunct="1">
              <a:lnSpc>
                <a:spcPct val="100000"/>
              </a:lnSpc>
              <a:spcBef>
                <a:spcPct val="50000"/>
              </a:spcBef>
            </a:pPr>
            <a:r>
              <a:rPr lang="pt-BR" altLang="pt-BR" sz="1000" b="0" u="sng" dirty="0">
                <a:latin typeface="Aptos" panose="020B0004020202020204" pitchFamily="34" charset="0"/>
                <a:ea typeface="Calibri" panose="020F0502020204030204" pitchFamily="34" charset="0"/>
                <a:cs typeface="Calibri" panose="020F0502020204030204" pitchFamily="34" charset="0"/>
              </a:rPr>
              <a:t>Fatores de Riscos:</a:t>
            </a:r>
          </a:p>
          <a:p>
            <a:pPr algn="just" eaLnBrk="1" hangingPunct="1">
              <a:lnSpc>
                <a:spcPct val="100000"/>
              </a:lnSpc>
              <a:spcBef>
                <a:spcPct val="50000"/>
              </a:spcBef>
              <a:buFontTx/>
              <a:buAutoNum type="arabicPeriod"/>
            </a:pPr>
            <a:r>
              <a:rPr lang="pt-BR" altLang="pt-BR" sz="1000" b="0" dirty="0">
                <a:latin typeface="Aptos" panose="020B0004020202020204" pitchFamily="34" charset="0"/>
                <a:ea typeface="Calibri" panose="020F0502020204030204" pitchFamily="34" charset="0"/>
                <a:cs typeface="Calibri" panose="020F0502020204030204" pitchFamily="34" charset="0"/>
              </a:rPr>
              <a:t>Déficit</a:t>
            </a:r>
          </a:p>
          <a:p>
            <a:pPr algn="just" eaLnBrk="1" hangingPunct="1">
              <a:lnSpc>
                <a:spcPct val="100000"/>
              </a:lnSpc>
              <a:spcBef>
                <a:spcPct val="50000"/>
              </a:spcBef>
              <a:buFontTx/>
              <a:buAutoNum type="arabicPeriod"/>
            </a:pPr>
            <a:r>
              <a:rPr lang="pt-BR" altLang="pt-BR" sz="1000" b="0" dirty="0">
                <a:latin typeface="Aptos" panose="020B0004020202020204" pitchFamily="34" charset="0"/>
                <a:ea typeface="Calibri" panose="020F0502020204030204" pitchFamily="34" charset="0"/>
                <a:cs typeface="Calibri" panose="020F0502020204030204" pitchFamily="34" charset="0"/>
              </a:rPr>
              <a:t>Dívida</a:t>
            </a:r>
          </a:p>
          <a:p>
            <a:pPr algn="just" eaLnBrk="1" hangingPunct="1">
              <a:lnSpc>
                <a:spcPct val="100000"/>
              </a:lnSpc>
              <a:spcBef>
                <a:spcPct val="50000"/>
              </a:spcBef>
              <a:buFontTx/>
              <a:buAutoNum type="arabicPeriod"/>
            </a:pPr>
            <a:r>
              <a:rPr lang="pt-BR" altLang="pt-BR" sz="1000" b="0" dirty="0">
                <a:latin typeface="Aptos" panose="020B0004020202020204" pitchFamily="34" charset="0"/>
                <a:ea typeface="Calibri" panose="020F0502020204030204" pitchFamily="34" charset="0"/>
                <a:cs typeface="Calibri" panose="020F0502020204030204" pitchFamily="34" charset="0"/>
              </a:rPr>
              <a:t>Governança</a:t>
            </a:r>
          </a:p>
          <a:p>
            <a:pPr algn="just" eaLnBrk="1" hangingPunct="1">
              <a:lnSpc>
                <a:spcPct val="100000"/>
              </a:lnSpc>
              <a:spcBef>
                <a:spcPct val="50000"/>
              </a:spcBef>
              <a:buFontTx/>
              <a:buAutoNum type="arabicPeriod"/>
            </a:pPr>
            <a:r>
              <a:rPr lang="pt-BR" altLang="pt-BR" sz="1000" b="0" dirty="0">
                <a:latin typeface="Aptos" panose="020B0004020202020204" pitchFamily="34" charset="0"/>
                <a:ea typeface="Calibri" panose="020F0502020204030204" pitchFamily="34" charset="0"/>
                <a:cs typeface="Calibri" panose="020F0502020204030204" pitchFamily="34" charset="0"/>
              </a:rPr>
              <a:t>Investimentos</a:t>
            </a:r>
          </a:p>
          <a:p>
            <a:pPr algn="just" eaLnBrk="1" hangingPunct="1">
              <a:lnSpc>
                <a:spcPct val="100000"/>
              </a:lnSpc>
              <a:spcBef>
                <a:spcPct val="50000"/>
              </a:spcBef>
              <a:buFontTx/>
              <a:buAutoNum type="arabicPeriod"/>
            </a:pPr>
            <a:r>
              <a:rPr lang="pt-BR" altLang="pt-BR" sz="1000" b="0" dirty="0">
                <a:latin typeface="Aptos" panose="020B0004020202020204" pitchFamily="34" charset="0"/>
                <a:ea typeface="Calibri" panose="020F0502020204030204" pitchFamily="34" charset="0"/>
                <a:cs typeface="Calibri" panose="020F0502020204030204" pitchFamily="34" charset="0"/>
              </a:rPr>
              <a:t>Premissas Atuariais</a:t>
            </a:r>
          </a:p>
          <a:p>
            <a:pPr algn="just" eaLnBrk="1" hangingPunct="1">
              <a:lnSpc>
                <a:spcPct val="100000"/>
              </a:lnSpc>
              <a:spcBef>
                <a:spcPct val="50000"/>
              </a:spcBef>
              <a:buFontTx/>
              <a:buAutoNum type="arabicPeriod"/>
            </a:pPr>
            <a:r>
              <a:rPr lang="pt-BR" altLang="pt-BR" sz="1000" b="0" dirty="0">
                <a:latin typeface="Aptos" panose="020B0004020202020204" pitchFamily="34" charset="0"/>
                <a:ea typeface="Calibri" panose="020F0502020204030204" pitchFamily="34" charset="0"/>
                <a:cs typeface="Calibri" panose="020F0502020204030204" pitchFamily="34" charset="0"/>
              </a:rPr>
              <a:t>Denúncias</a:t>
            </a:r>
          </a:p>
          <a:p>
            <a:pPr algn="just" eaLnBrk="1" hangingPunct="1">
              <a:lnSpc>
                <a:spcPct val="100000"/>
              </a:lnSpc>
              <a:spcBef>
                <a:spcPct val="50000"/>
              </a:spcBef>
              <a:buFontTx/>
              <a:buAutoNum type="arabicPeriod"/>
            </a:pPr>
            <a:endParaRPr lang="pt-BR" altLang="pt-BR" sz="1000" b="0" dirty="0">
              <a:latin typeface="Aptos" panose="020B0004020202020204" pitchFamily="34" charset="0"/>
              <a:ea typeface="Calibri" panose="020F0502020204030204" pitchFamily="34" charset="0"/>
              <a:cs typeface="Calibri" panose="020F0502020204030204" pitchFamily="34" charset="0"/>
            </a:endParaRPr>
          </a:p>
          <a:p>
            <a:pPr algn="just" eaLnBrk="1" hangingPunct="1">
              <a:lnSpc>
                <a:spcPct val="100000"/>
              </a:lnSpc>
              <a:spcBef>
                <a:spcPct val="50000"/>
              </a:spcBef>
              <a:buFontTx/>
              <a:buAutoNum type="arabicPeriod"/>
            </a:pPr>
            <a:endParaRPr lang="pt-BR" altLang="pt-BR" sz="1000" b="0" dirty="0">
              <a:latin typeface="Aptos" panose="020B0004020202020204" pitchFamily="34" charset="0"/>
              <a:ea typeface="Calibri" panose="020F0502020204030204" pitchFamily="34" charset="0"/>
              <a:cs typeface="Calibri" panose="020F0502020204030204" pitchFamily="34" charset="0"/>
            </a:endParaRPr>
          </a:p>
        </p:txBody>
      </p:sp>
      <p:cxnSp>
        <p:nvCxnSpPr>
          <p:cNvPr id="20" name="Conector de Seta Reta 19">
            <a:extLst>
              <a:ext uri="{FF2B5EF4-FFF2-40B4-BE49-F238E27FC236}">
                <a16:creationId xmlns:a16="http://schemas.microsoft.com/office/drawing/2014/main" id="{726296C7-B954-AC12-D4B5-32679B632B6D}"/>
              </a:ext>
            </a:extLst>
          </p:cNvPr>
          <p:cNvCxnSpPr/>
          <p:nvPr/>
        </p:nvCxnSpPr>
        <p:spPr>
          <a:xfrm flipH="1">
            <a:off x="7132992" y="2208602"/>
            <a:ext cx="196282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CaixaDeTexto 20">
            <a:extLst>
              <a:ext uri="{FF2B5EF4-FFF2-40B4-BE49-F238E27FC236}">
                <a16:creationId xmlns:a16="http://schemas.microsoft.com/office/drawing/2014/main" id="{28462434-989B-B419-A441-B740C0DD6438}"/>
              </a:ext>
            </a:extLst>
          </p:cNvPr>
          <p:cNvSpPr txBox="1"/>
          <p:nvPr/>
        </p:nvSpPr>
        <p:spPr>
          <a:xfrm>
            <a:off x="8371114" y="4733464"/>
            <a:ext cx="533400" cy="276999"/>
          </a:xfrm>
          <a:prstGeom prst="rect">
            <a:avLst/>
          </a:prstGeom>
          <a:noFill/>
        </p:spPr>
        <p:txBody>
          <a:bodyPr wrap="square" rtlCol="0">
            <a:spAutoFit/>
          </a:bodyPr>
          <a:lstStyle/>
          <a:p>
            <a:r>
              <a:rPr lang="pt-BR" sz="1200" dirty="0">
                <a:solidFill>
                  <a:schemeClr val="bg1"/>
                </a:solidFill>
                <a:latin typeface="Calibri" panose="020F0502020204030204" pitchFamily="34" charset="0"/>
                <a:ea typeface="Calibri" panose="020F0502020204030204" pitchFamily="34" charset="0"/>
                <a:cs typeface="Calibri" panose="020F0502020204030204" pitchFamily="34" charset="0"/>
              </a:rPr>
              <a:t>46</a:t>
            </a:r>
          </a:p>
        </p:txBody>
      </p:sp>
      <p:pic>
        <p:nvPicPr>
          <p:cNvPr id="2" name="Imagem 1" descr="Texto&#10;&#10;O conteúdo gerado por IA pode estar incorreto.">
            <a:extLst>
              <a:ext uri="{FF2B5EF4-FFF2-40B4-BE49-F238E27FC236}">
                <a16:creationId xmlns:a16="http://schemas.microsoft.com/office/drawing/2014/main" id="{195B4F64-0D91-4CAD-0BCA-25C2F0FC81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8241" y="-1"/>
            <a:ext cx="1595759" cy="698882"/>
          </a:xfrm>
          <a:prstGeom prst="rect">
            <a:avLst/>
          </a:prstGeom>
          <a:noFill/>
          <a:ln>
            <a:noFill/>
          </a:ln>
        </p:spPr>
      </p:pic>
      <p:graphicFrame>
        <p:nvGraphicFramePr>
          <p:cNvPr id="5" name="Tabela 4">
            <a:extLst>
              <a:ext uri="{FF2B5EF4-FFF2-40B4-BE49-F238E27FC236}">
                <a16:creationId xmlns:a16="http://schemas.microsoft.com/office/drawing/2014/main" id="{464CBEEB-1ACB-7191-00D5-070AAD00801D}"/>
              </a:ext>
            </a:extLst>
          </p:cNvPr>
          <p:cNvGraphicFramePr>
            <a:graphicFrameLocks noGrp="1"/>
          </p:cNvGraphicFramePr>
          <p:nvPr>
            <p:extLst>
              <p:ext uri="{D42A27DB-BD31-4B8C-83A1-F6EECF244321}">
                <p14:modId xmlns:p14="http://schemas.microsoft.com/office/powerpoint/2010/main" val="1206574214"/>
              </p:ext>
            </p:extLst>
          </p:nvPr>
        </p:nvGraphicFramePr>
        <p:xfrm>
          <a:off x="275608" y="2536330"/>
          <a:ext cx="2093355" cy="1550440"/>
        </p:xfrm>
        <a:graphic>
          <a:graphicData uri="http://schemas.openxmlformats.org/drawingml/2006/table">
            <a:tbl>
              <a:tblPr/>
              <a:tblGrid>
                <a:gridCol w="752087">
                  <a:extLst>
                    <a:ext uri="{9D8B030D-6E8A-4147-A177-3AD203B41FA5}">
                      <a16:colId xmlns:a16="http://schemas.microsoft.com/office/drawing/2014/main" val="2902742048"/>
                    </a:ext>
                  </a:extLst>
                </a:gridCol>
                <a:gridCol w="1341268">
                  <a:extLst>
                    <a:ext uri="{9D8B030D-6E8A-4147-A177-3AD203B41FA5}">
                      <a16:colId xmlns:a16="http://schemas.microsoft.com/office/drawing/2014/main" val="1081645286"/>
                    </a:ext>
                  </a:extLst>
                </a:gridCol>
              </a:tblGrid>
              <a:tr h="321580">
                <a:tc>
                  <a:txBody>
                    <a:bodyPr/>
                    <a:lstStyle/>
                    <a:p>
                      <a:pPr algn="l" fontAlgn="b"/>
                      <a:r>
                        <a:rPr lang="pt-BR" sz="900" b="0" i="0" u="none" strike="noStrike" dirty="0">
                          <a:effectLst/>
                          <a:latin typeface="Aptos" panose="020B0004020202020204" pitchFamily="34" charset="0"/>
                          <a:ea typeface="Source Sans Pro" panose="020B0503030403020204" pitchFamily="34" charset="0"/>
                        </a:rPr>
                        <a:t> segmentação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t"/>
                      <a:endParaRPr lang="pt-BR" sz="900" b="0" i="0" u="none" strike="noStrike" dirty="0">
                        <a:solidFill>
                          <a:srgbClr val="FFFFFF"/>
                        </a:solidFill>
                        <a:effectLst/>
                        <a:latin typeface="Aptos" panose="020B0004020202020204" pitchFamily="34" charset="0"/>
                        <a:ea typeface="Source Sans Pro" panose="020B0503030403020204" pitchFamily="34" charset="0"/>
                      </a:endParaRPr>
                    </a:p>
                    <a:p>
                      <a:pPr algn="ctr" rtl="0" fontAlgn="t"/>
                      <a:r>
                        <a:rPr lang="pt-BR" sz="900" b="0" i="0" u="none" strike="noStrike" dirty="0">
                          <a:solidFill>
                            <a:srgbClr val="FFFFFF"/>
                          </a:solidFill>
                          <a:effectLst/>
                          <a:latin typeface="Aptos" panose="020B0004020202020204" pitchFamily="34" charset="0"/>
                          <a:ea typeface="Source Sans Pro" panose="020B0503030403020204" pitchFamily="34" charset="0"/>
                        </a:rPr>
                        <a:t> EFPC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682B4"/>
                    </a:solidFill>
                  </a:tcPr>
                </a:tc>
                <a:extLst>
                  <a:ext uri="{0D108BD9-81ED-4DB2-BD59-A6C34878D82A}">
                    <a16:rowId xmlns:a16="http://schemas.microsoft.com/office/drawing/2014/main" val="286307871"/>
                  </a:ext>
                </a:extLst>
              </a:tr>
              <a:tr h="267144">
                <a:tc>
                  <a:txBody>
                    <a:bodyPr/>
                    <a:lstStyle/>
                    <a:p>
                      <a:pPr algn="ctr" fontAlgn="b"/>
                      <a:r>
                        <a:rPr lang="pt-BR" sz="900" b="0" i="0" u="none" strike="noStrike" dirty="0">
                          <a:effectLst/>
                          <a:latin typeface="Aptos" panose="020B0004020202020204" pitchFamily="34" charset="0"/>
                          <a:ea typeface="Source Sans Pro" panose="020B0503030403020204" pitchFamily="34" charset="0"/>
                        </a:rPr>
                        <a:t>S1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pt-BR" sz="900" b="0" i="0" u="none" strike="noStrike" dirty="0">
                          <a:effectLst/>
                          <a:latin typeface="Aptos" panose="020B0004020202020204" pitchFamily="34" charset="0"/>
                          <a:ea typeface="Source Sans Pro" panose="020B050303040302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100817764"/>
                  </a:ext>
                </a:extLst>
              </a:tr>
              <a:tr h="231524">
                <a:tc>
                  <a:txBody>
                    <a:bodyPr/>
                    <a:lstStyle/>
                    <a:p>
                      <a:pPr algn="ctr" fontAlgn="b"/>
                      <a:r>
                        <a:rPr lang="pt-BR" sz="900" b="0" i="0" u="none" strike="noStrike" dirty="0">
                          <a:effectLst/>
                          <a:latin typeface="Aptos" panose="020B0004020202020204" pitchFamily="34" charset="0"/>
                          <a:ea typeface="Source Sans Pro" panose="020B0503030403020204" pitchFamily="34" charset="0"/>
                        </a:rPr>
                        <a:t>S2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pt-BR" sz="900" b="0" i="0" u="none" strike="noStrike" dirty="0">
                          <a:effectLst/>
                          <a:latin typeface="Aptos" panose="020B0004020202020204" pitchFamily="34" charset="0"/>
                          <a:ea typeface="Source Sans Pro" panose="020B0503030403020204" pitchFamily="34" charset="0"/>
                        </a:rPr>
                        <a:t>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extLst>
                  <a:ext uri="{0D108BD9-81ED-4DB2-BD59-A6C34878D82A}">
                    <a16:rowId xmlns:a16="http://schemas.microsoft.com/office/drawing/2014/main" val="2692500074"/>
                  </a:ext>
                </a:extLst>
              </a:tr>
              <a:tr h="231524">
                <a:tc>
                  <a:txBody>
                    <a:bodyPr/>
                    <a:lstStyle/>
                    <a:p>
                      <a:pPr algn="ctr" fontAlgn="b"/>
                      <a:r>
                        <a:rPr lang="pt-BR" sz="900" b="0" i="0" u="none" strike="noStrike" dirty="0">
                          <a:effectLst/>
                          <a:latin typeface="Aptos" panose="020B0004020202020204" pitchFamily="34" charset="0"/>
                          <a:ea typeface="Source Sans Pro" panose="020B0503030403020204" pitchFamily="34" charset="0"/>
                        </a:rPr>
                        <a:t>S3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pt-BR" sz="900" b="0" i="0" u="none" strike="noStrike" dirty="0">
                          <a:effectLst/>
                          <a:latin typeface="Aptos" panose="020B0004020202020204" pitchFamily="34" charset="0"/>
                          <a:ea typeface="Source Sans Pro" panose="020B0503030403020204" pitchFamily="34" charset="0"/>
                        </a:rPr>
                        <a:t>101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866346077"/>
                  </a:ext>
                </a:extLst>
              </a:tr>
              <a:tr h="267144">
                <a:tc>
                  <a:txBody>
                    <a:bodyPr/>
                    <a:lstStyle/>
                    <a:p>
                      <a:pPr algn="ctr" fontAlgn="b"/>
                      <a:r>
                        <a:rPr lang="pt-BR" sz="900" b="0" i="0" u="none" strike="noStrike" dirty="0">
                          <a:effectLst/>
                          <a:latin typeface="Aptos" panose="020B0004020202020204" pitchFamily="34" charset="0"/>
                          <a:ea typeface="Source Sans Pro" panose="020B0503030403020204" pitchFamily="34" charset="0"/>
                        </a:rPr>
                        <a:t>S4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pt-BR" sz="900" b="0" i="0" u="none" strike="noStrike" dirty="0">
                          <a:effectLst/>
                          <a:latin typeface="Aptos" panose="020B0004020202020204" pitchFamily="34" charset="0"/>
                          <a:ea typeface="Source Sans Pro" panose="020B0503030403020204" pitchFamily="34" charset="0"/>
                        </a:rPr>
                        <a:t>73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661573464"/>
                  </a:ext>
                </a:extLst>
              </a:tr>
              <a:tr h="231524">
                <a:tc>
                  <a:txBody>
                    <a:bodyPr/>
                    <a:lstStyle/>
                    <a:p>
                      <a:pPr algn="ctr" fontAlgn="b"/>
                      <a:r>
                        <a:rPr lang="pt-BR" sz="900" b="0" i="0" u="none" strike="noStrike" dirty="0">
                          <a:effectLst/>
                          <a:latin typeface="Aptos" panose="020B0004020202020204" pitchFamily="34" charset="0"/>
                          <a:ea typeface="Source Sans Pro" panose="020B0503030403020204" pitchFamily="34" charset="0"/>
                        </a:rPr>
                        <a:t>TOTAL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pt-BR" sz="900" b="0" i="0" u="none" strike="noStrike" dirty="0">
                          <a:effectLst/>
                          <a:latin typeface="Aptos" panose="020B0004020202020204" pitchFamily="34" charset="0"/>
                          <a:ea typeface="Source Sans Pro" panose="020B0503030403020204" pitchFamily="34" charset="0"/>
                        </a:rPr>
                        <a:t>259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2501391"/>
                  </a:ext>
                </a:extLst>
              </a:tr>
            </a:tbl>
          </a:graphicData>
        </a:graphic>
      </p:graphicFrame>
    </p:spTree>
    <p:extLst>
      <p:ext uri="{BB962C8B-B14F-4D97-AF65-F5344CB8AC3E}">
        <p14:creationId xmlns:p14="http://schemas.microsoft.com/office/powerpoint/2010/main" val="30763730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CA97B-25EF-8624-6F34-7E4FABDEA227}"/>
            </a:ext>
          </a:extLst>
        </p:cNvPr>
        <p:cNvGrpSpPr/>
        <p:nvPr/>
      </p:nvGrpSpPr>
      <p:grpSpPr>
        <a:xfrm>
          <a:off x="0" y="0"/>
          <a:ext cx="0" cy="0"/>
          <a:chOff x="0" y="0"/>
          <a:chExt cx="0" cy="0"/>
        </a:xfrm>
      </p:grpSpPr>
      <p:sp>
        <p:nvSpPr>
          <p:cNvPr id="5" name="Seta: Pentágono 4">
            <a:extLst>
              <a:ext uri="{FF2B5EF4-FFF2-40B4-BE49-F238E27FC236}">
                <a16:creationId xmlns:a16="http://schemas.microsoft.com/office/drawing/2014/main" id="{CC3045C6-A52B-8822-C28C-65F8406C61CB}"/>
              </a:ext>
            </a:extLst>
          </p:cNvPr>
          <p:cNvSpPr/>
          <p:nvPr/>
        </p:nvSpPr>
        <p:spPr>
          <a:xfrm>
            <a:off x="3195351" y="1162664"/>
            <a:ext cx="2654438" cy="300933"/>
          </a:xfrm>
          <a:prstGeom prst="homePlate">
            <a:avLst/>
          </a:prstGeom>
          <a:gradFill>
            <a:gsLst>
              <a:gs pos="0">
                <a:schemeClr val="accent1">
                  <a:lumMod val="5000"/>
                  <a:lumOff val="95000"/>
                  <a:alpha val="1000"/>
                </a:schemeClr>
              </a:gs>
              <a:gs pos="0">
                <a:schemeClr val="accent1">
                  <a:lumMod val="45000"/>
                  <a:lumOff val="55000"/>
                </a:schemeClr>
              </a:gs>
              <a:gs pos="0">
                <a:schemeClr val="accent1">
                  <a:lumMod val="45000"/>
                  <a:lumOff val="55000"/>
                </a:schemeClr>
              </a:gs>
              <a:gs pos="9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50" dirty="0">
                <a:solidFill>
                  <a:srgbClr val="0E4C73"/>
                </a:solidFill>
                <a:latin typeface="Aptos" panose="020B0004020202020204" pitchFamily="34" charset="0"/>
                <a:ea typeface="Source Sans Pro" panose="020B0503030403020204" pitchFamily="34" charset="0"/>
              </a:rPr>
              <a:t>Administração Especial, Intervenção ou Liquidação</a:t>
            </a:r>
          </a:p>
        </p:txBody>
      </p:sp>
      <p:sp>
        <p:nvSpPr>
          <p:cNvPr id="7" name="Seta: Pentágono 6">
            <a:extLst>
              <a:ext uri="{FF2B5EF4-FFF2-40B4-BE49-F238E27FC236}">
                <a16:creationId xmlns:a16="http://schemas.microsoft.com/office/drawing/2014/main" id="{6CA42314-3594-290D-0667-276898404AAF}"/>
              </a:ext>
            </a:extLst>
          </p:cNvPr>
          <p:cNvSpPr/>
          <p:nvPr/>
        </p:nvSpPr>
        <p:spPr>
          <a:xfrm>
            <a:off x="3334356" y="1704652"/>
            <a:ext cx="2654438" cy="299891"/>
          </a:xfrm>
          <a:prstGeom prst="homePlate">
            <a:avLst/>
          </a:prstGeom>
          <a:gradFill>
            <a:gsLst>
              <a:gs pos="0">
                <a:schemeClr val="accent1">
                  <a:lumMod val="5000"/>
                  <a:lumOff val="95000"/>
                </a:schemeClr>
              </a:gs>
              <a:gs pos="0">
                <a:schemeClr val="accent1">
                  <a:lumMod val="45000"/>
                  <a:lumOff val="55000"/>
                </a:schemeClr>
              </a:gs>
              <a:gs pos="0">
                <a:schemeClr val="accent1">
                  <a:lumMod val="45000"/>
                  <a:lumOff val="55000"/>
                </a:schemeClr>
              </a:gs>
              <a:gs pos="9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50" b="1" u="sng" dirty="0">
                <a:solidFill>
                  <a:srgbClr val="FF0000"/>
                </a:solidFill>
                <a:latin typeface="Aptos" panose="020B0004020202020204" pitchFamily="34" charset="0"/>
                <a:ea typeface="Source Sans Pro" panose="020B0503030403020204" pitchFamily="34" charset="0"/>
              </a:rPr>
              <a:t>Aplicação de penalidade (DECRETO)</a:t>
            </a:r>
          </a:p>
        </p:txBody>
      </p:sp>
      <p:sp>
        <p:nvSpPr>
          <p:cNvPr id="11" name="Seta: Pentágono 10">
            <a:extLst>
              <a:ext uri="{FF2B5EF4-FFF2-40B4-BE49-F238E27FC236}">
                <a16:creationId xmlns:a16="http://schemas.microsoft.com/office/drawing/2014/main" id="{E9A8314C-4C1A-11F2-3681-BDF99A2643E6}"/>
              </a:ext>
            </a:extLst>
          </p:cNvPr>
          <p:cNvSpPr/>
          <p:nvPr/>
        </p:nvSpPr>
        <p:spPr>
          <a:xfrm>
            <a:off x="3705412" y="2389405"/>
            <a:ext cx="2654438" cy="299891"/>
          </a:xfrm>
          <a:prstGeom prst="homePlate">
            <a:avLst/>
          </a:prstGeom>
          <a:gradFill>
            <a:gsLst>
              <a:gs pos="0">
                <a:schemeClr val="accent1">
                  <a:lumMod val="5000"/>
                  <a:lumOff val="95000"/>
                </a:schemeClr>
              </a:gs>
              <a:gs pos="0">
                <a:schemeClr val="accent1">
                  <a:lumMod val="45000"/>
                  <a:lumOff val="55000"/>
                </a:schemeClr>
              </a:gs>
              <a:gs pos="0">
                <a:schemeClr val="accent1">
                  <a:lumMod val="45000"/>
                  <a:lumOff val="55000"/>
                </a:schemeClr>
              </a:gs>
              <a:gs pos="9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50" dirty="0">
                <a:solidFill>
                  <a:srgbClr val="0E4C73"/>
                </a:solidFill>
                <a:latin typeface="Aptos" panose="020B0004020202020204" pitchFamily="34" charset="0"/>
                <a:ea typeface="Source Sans Pro" panose="020B0503030403020204" pitchFamily="34" charset="0"/>
              </a:rPr>
              <a:t>Determinações e TAC</a:t>
            </a:r>
          </a:p>
        </p:txBody>
      </p:sp>
      <p:sp>
        <p:nvSpPr>
          <p:cNvPr id="13" name="Seta: Pentágono 12">
            <a:extLst>
              <a:ext uri="{FF2B5EF4-FFF2-40B4-BE49-F238E27FC236}">
                <a16:creationId xmlns:a16="http://schemas.microsoft.com/office/drawing/2014/main" id="{448E6848-25B8-30B7-B2A5-4907E8AAF6F7}"/>
              </a:ext>
            </a:extLst>
          </p:cNvPr>
          <p:cNvSpPr/>
          <p:nvPr/>
        </p:nvSpPr>
        <p:spPr>
          <a:xfrm>
            <a:off x="3979115" y="2953176"/>
            <a:ext cx="2655300" cy="328279"/>
          </a:xfrm>
          <a:prstGeom prst="homePlate">
            <a:avLst/>
          </a:prstGeom>
          <a:gradFill>
            <a:gsLst>
              <a:gs pos="0">
                <a:schemeClr val="accent1">
                  <a:lumMod val="5000"/>
                  <a:lumOff val="95000"/>
                </a:schemeClr>
              </a:gs>
              <a:gs pos="0">
                <a:schemeClr val="accent1">
                  <a:lumMod val="45000"/>
                  <a:lumOff val="55000"/>
                </a:schemeClr>
              </a:gs>
              <a:gs pos="0">
                <a:schemeClr val="accent1">
                  <a:lumMod val="45000"/>
                  <a:lumOff val="55000"/>
                </a:schemeClr>
              </a:gs>
              <a:gs pos="9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50" dirty="0">
                <a:solidFill>
                  <a:srgbClr val="0E4C73"/>
                </a:solidFill>
                <a:latin typeface="Aptos" panose="020B0004020202020204" pitchFamily="34" charset="0"/>
                <a:ea typeface="Source Sans Pro" panose="020B0503030403020204" pitchFamily="34" charset="0"/>
              </a:rPr>
              <a:t>Recomendações</a:t>
            </a:r>
          </a:p>
        </p:txBody>
      </p:sp>
      <p:sp>
        <p:nvSpPr>
          <p:cNvPr id="15" name="Seta: Pentágono 14">
            <a:extLst>
              <a:ext uri="{FF2B5EF4-FFF2-40B4-BE49-F238E27FC236}">
                <a16:creationId xmlns:a16="http://schemas.microsoft.com/office/drawing/2014/main" id="{7AF45382-E28A-5831-B386-EDCAF633A124}"/>
              </a:ext>
            </a:extLst>
          </p:cNvPr>
          <p:cNvSpPr/>
          <p:nvPr/>
        </p:nvSpPr>
        <p:spPr>
          <a:xfrm>
            <a:off x="4174897" y="3661917"/>
            <a:ext cx="2655301" cy="338339"/>
          </a:xfrm>
          <a:prstGeom prst="homePlate">
            <a:avLst/>
          </a:prstGeom>
          <a:gradFill>
            <a:gsLst>
              <a:gs pos="0">
                <a:schemeClr val="accent1">
                  <a:lumMod val="5000"/>
                  <a:lumOff val="95000"/>
                </a:schemeClr>
              </a:gs>
              <a:gs pos="0">
                <a:schemeClr val="accent1">
                  <a:lumMod val="45000"/>
                  <a:lumOff val="55000"/>
                </a:schemeClr>
              </a:gs>
              <a:gs pos="96000">
                <a:schemeClr val="accent1">
                  <a:lumMod val="45000"/>
                  <a:lumOff val="55000"/>
                </a:schemeClr>
              </a:gs>
              <a:gs pos="16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50" dirty="0">
                <a:solidFill>
                  <a:srgbClr val="0E4C73"/>
                </a:solidFill>
                <a:latin typeface="Aptos" panose="020B0004020202020204" pitchFamily="34" charset="0"/>
                <a:ea typeface="Source Sans Pro" panose="020B0503030403020204" pitchFamily="34" charset="0"/>
              </a:rPr>
              <a:t>Emissão de relatório com sugestões</a:t>
            </a:r>
          </a:p>
          <a:p>
            <a:pPr algn="ctr"/>
            <a:r>
              <a:rPr lang="pt-BR" sz="1050" i="1" dirty="0">
                <a:solidFill>
                  <a:srgbClr val="0E4C73"/>
                </a:solidFill>
                <a:latin typeface="Aptos" panose="020B0004020202020204" pitchFamily="34" charset="0"/>
                <a:ea typeface="Source Sans Pro" panose="020B0503030403020204" pitchFamily="34" charset="0"/>
              </a:rPr>
              <a:t> (comply or explain)</a:t>
            </a:r>
          </a:p>
        </p:txBody>
      </p:sp>
      <p:sp>
        <p:nvSpPr>
          <p:cNvPr id="17" name="CaixaDeTexto 16">
            <a:extLst>
              <a:ext uri="{FF2B5EF4-FFF2-40B4-BE49-F238E27FC236}">
                <a16:creationId xmlns:a16="http://schemas.microsoft.com/office/drawing/2014/main" id="{07F0922D-607A-42A9-1B01-626C61F283B6}"/>
              </a:ext>
            </a:extLst>
          </p:cNvPr>
          <p:cNvSpPr txBox="1"/>
          <p:nvPr/>
        </p:nvSpPr>
        <p:spPr>
          <a:xfrm>
            <a:off x="6065294" y="1182339"/>
            <a:ext cx="1426797" cy="253916"/>
          </a:xfrm>
          <a:prstGeom prst="rect">
            <a:avLst/>
          </a:prstGeom>
          <a:noFill/>
        </p:spPr>
        <p:txBody>
          <a:bodyPr wrap="square" rtlCol="0">
            <a:spAutoFit/>
          </a:bodyPr>
          <a:lstStyle/>
          <a:p>
            <a:r>
              <a:rPr lang="pt-BR" sz="1050" b="1" dirty="0">
                <a:solidFill>
                  <a:srgbClr val="0E4C73"/>
                </a:solidFill>
                <a:latin typeface="Aptos" panose="020B0004020202020204" pitchFamily="34" charset="0"/>
                <a:ea typeface="Source Sans Pro" panose="020B0503030403020204" pitchFamily="34" charset="0"/>
              </a:rPr>
              <a:t>Intervenção</a:t>
            </a:r>
          </a:p>
        </p:txBody>
      </p:sp>
      <p:sp>
        <p:nvSpPr>
          <p:cNvPr id="18" name="CaixaDeTexto 17">
            <a:extLst>
              <a:ext uri="{FF2B5EF4-FFF2-40B4-BE49-F238E27FC236}">
                <a16:creationId xmlns:a16="http://schemas.microsoft.com/office/drawing/2014/main" id="{98F6CBCD-B3C3-967D-69A5-1B5607CD8B01}"/>
              </a:ext>
            </a:extLst>
          </p:cNvPr>
          <p:cNvSpPr txBox="1"/>
          <p:nvPr/>
        </p:nvSpPr>
        <p:spPr>
          <a:xfrm>
            <a:off x="6021020" y="1834244"/>
            <a:ext cx="2139551" cy="253916"/>
          </a:xfrm>
          <a:prstGeom prst="rect">
            <a:avLst/>
          </a:prstGeom>
          <a:noFill/>
        </p:spPr>
        <p:txBody>
          <a:bodyPr wrap="square">
            <a:spAutoFit/>
          </a:bodyPr>
          <a:lstStyle/>
          <a:p>
            <a:r>
              <a:rPr lang="pt-BR" sz="1050" b="1" dirty="0">
                <a:solidFill>
                  <a:srgbClr val="0E4C73"/>
                </a:solidFill>
                <a:latin typeface="Aptos" panose="020B0004020202020204" pitchFamily="34" charset="0"/>
                <a:ea typeface="Source Sans Pro" panose="020B0503030403020204" pitchFamily="34" charset="0"/>
              </a:rPr>
              <a:t>Sanções punitivas</a:t>
            </a:r>
          </a:p>
        </p:txBody>
      </p:sp>
      <p:sp>
        <p:nvSpPr>
          <p:cNvPr id="19" name="CaixaDeTexto 18">
            <a:extLst>
              <a:ext uri="{FF2B5EF4-FFF2-40B4-BE49-F238E27FC236}">
                <a16:creationId xmlns:a16="http://schemas.microsoft.com/office/drawing/2014/main" id="{AB162FB3-8DFC-1A8E-CF51-5375C2C09923}"/>
              </a:ext>
            </a:extLst>
          </p:cNvPr>
          <p:cNvSpPr txBox="1"/>
          <p:nvPr/>
        </p:nvSpPr>
        <p:spPr>
          <a:xfrm>
            <a:off x="7258400" y="3385572"/>
            <a:ext cx="1426797" cy="415498"/>
          </a:xfrm>
          <a:prstGeom prst="rect">
            <a:avLst/>
          </a:prstGeom>
          <a:noFill/>
        </p:spPr>
        <p:txBody>
          <a:bodyPr wrap="square" rtlCol="0">
            <a:spAutoFit/>
          </a:bodyPr>
          <a:lstStyle/>
          <a:p>
            <a:r>
              <a:rPr lang="pt-BR" sz="1050" b="1" dirty="0">
                <a:solidFill>
                  <a:srgbClr val="0E4C73"/>
                </a:solidFill>
                <a:latin typeface="Aptos" panose="020B0004020202020204" pitchFamily="34" charset="0"/>
                <a:ea typeface="Source Sans Pro" panose="020B0503030403020204" pitchFamily="34" charset="0"/>
              </a:rPr>
              <a:t>Proteção e orientação</a:t>
            </a:r>
          </a:p>
        </p:txBody>
      </p:sp>
      <p:sp>
        <p:nvSpPr>
          <p:cNvPr id="20" name="Retângulo 19">
            <a:extLst>
              <a:ext uri="{FF2B5EF4-FFF2-40B4-BE49-F238E27FC236}">
                <a16:creationId xmlns:a16="http://schemas.microsoft.com/office/drawing/2014/main" id="{90B2E8BA-DC97-42AD-1AA1-AD246742FE22}"/>
              </a:ext>
            </a:extLst>
          </p:cNvPr>
          <p:cNvSpPr/>
          <p:nvPr/>
        </p:nvSpPr>
        <p:spPr>
          <a:xfrm>
            <a:off x="1775695" y="2242236"/>
            <a:ext cx="1971000" cy="2187000"/>
          </a:xfrm>
          <a:prstGeom prst="rect">
            <a:avLst/>
          </a:prstGeom>
          <a:solidFill>
            <a:srgbClr val="206894"/>
          </a:solidFill>
          <a:ln>
            <a:noFill/>
          </a:ln>
          <a:scene3d>
            <a:camera prst="isometricOffAxis1Top"/>
            <a:lightRig rig="threePt" dir="t"/>
          </a:scene3d>
          <a:sp3d>
            <a:bevelT w="254000" h="50800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50" dirty="0"/>
          </a:p>
        </p:txBody>
      </p:sp>
      <p:sp>
        <p:nvSpPr>
          <p:cNvPr id="21" name="Retângulo 20">
            <a:extLst>
              <a:ext uri="{FF2B5EF4-FFF2-40B4-BE49-F238E27FC236}">
                <a16:creationId xmlns:a16="http://schemas.microsoft.com/office/drawing/2014/main" id="{9A5AFA86-62BB-42A6-030A-746765F4245D}"/>
              </a:ext>
            </a:extLst>
          </p:cNvPr>
          <p:cNvSpPr/>
          <p:nvPr/>
        </p:nvSpPr>
        <p:spPr>
          <a:xfrm>
            <a:off x="2048313" y="1889656"/>
            <a:ext cx="1539000" cy="1728000"/>
          </a:xfrm>
          <a:prstGeom prst="rect">
            <a:avLst/>
          </a:prstGeom>
          <a:solidFill>
            <a:srgbClr val="206894"/>
          </a:solidFill>
          <a:ln>
            <a:noFill/>
          </a:ln>
          <a:scene3d>
            <a:camera prst="isometricOffAxis1Top"/>
            <a:lightRig rig="threePt" dir="t"/>
          </a:scene3d>
          <a:sp3d>
            <a:bevelT w="254000" h="50800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50" dirty="0"/>
          </a:p>
        </p:txBody>
      </p:sp>
      <p:sp>
        <p:nvSpPr>
          <p:cNvPr id="22" name="Retângulo 21">
            <a:extLst>
              <a:ext uri="{FF2B5EF4-FFF2-40B4-BE49-F238E27FC236}">
                <a16:creationId xmlns:a16="http://schemas.microsoft.com/office/drawing/2014/main" id="{20B41790-9A8A-8E9F-9B20-3E8977B2B806}"/>
              </a:ext>
            </a:extLst>
          </p:cNvPr>
          <p:cNvSpPr/>
          <p:nvPr/>
        </p:nvSpPr>
        <p:spPr>
          <a:xfrm>
            <a:off x="2288149" y="1494848"/>
            <a:ext cx="1161000" cy="1296000"/>
          </a:xfrm>
          <a:prstGeom prst="rect">
            <a:avLst/>
          </a:prstGeom>
          <a:solidFill>
            <a:srgbClr val="206894"/>
          </a:solidFill>
          <a:ln>
            <a:noFill/>
          </a:ln>
          <a:scene3d>
            <a:camera prst="isometricOffAxis1Top"/>
            <a:lightRig rig="threePt" dir="t"/>
          </a:scene3d>
          <a:sp3d>
            <a:bevelT w="254000" h="50800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50" dirty="0"/>
          </a:p>
        </p:txBody>
      </p:sp>
      <p:sp>
        <p:nvSpPr>
          <p:cNvPr id="23" name="Retângulo 22">
            <a:extLst>
              <a:ext uri="{FF2B5EF4-FFF2-40B4-BE49-F238E27FC236}">
                <a16:creationId xmlns:a16="http://schemas.microsoft.com/office/drawing/2014/main" id="{D21551A5-77A6-4CA4-72FE-765B6B147332}"/>
              </a:ext>
            </a:extLst>
          </p:cNvPr>
          <p:cNvSpPr/>
          <p:nvPr/>
        </p:nvSpPr>
        <p:spPr>
          <a:xfrm>
            <a:off x="2439351" y="1114202"/>
            <a:ext cx="756000" cy="918000"/>
          </a:xfrm>
          <a:prstGeom prst="rect">
            <a:avLst/>
          </a:prstGeom>
          <a:solidFill>
            <a:srgbClr val="206894"/>
          </a:solidFill>
          <a:ln>
            <a:noFill/>
          </a:ln>
          <a:scene3d>
            <a:camera prst="isometricOffAxis1Top"/>
            <a:lightRig rig="threePt" dir="t"/>
          </a:scene3d>
          <a:sp3d>
            <a:bevelT w="254000" h="50800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50" dirty="0"/>
          </a:p>
        </p:txBody>
      </p:sp>
      <p:sp>
        <p:nvSpPr>
          <p:cNvPr id="24" name="Retângulo 23">
            <a:extLst>
              <a:ext uri="{FF2B5EF4-FFF2-40B4-BE49-F238E27FC236}">
                <a16:creationId xmlns:a16="http://schemas.microsoft.com/office/drawing/2014/main" id="{2C8DD254-6029-D45C-1054-527C5CD4F4F1}"/>
              </a:ext>
            </a:extLst>
          </p:cNvPr>
          <p:cNvSpPr/>
          <p:nvPr/>
        </p:nvSpPr>
        <p:spPr>
          <a:xfrm>
            <a:off x="2582788" y="741064"/>
            <a:ext cx="405000" cy="390349"/>
          </a:xfrm>
          <a:prstGeom prst="rect">
            <a:avLst/>
          </a:prstGeom>
          <a:solidFill>
            <a:srgbClr val="206894"/>
          </a:solidFill>
          <a:ln>
            <a:noFill/>
          </a:ln>
          <a:scene3d>
            <a:camera prst="isometricOffAxis1Top"/>
            <a:lightRig rig="threePt" dir="t"/>
          </a:scene3d>
          <a:sp3d>
            <a:bevelT w="260350" h="5270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50" dirty="0"/>
          </a:p>
        </p:txBody>
      </p:sp>
      <p:sp>
        <p:nvSpPr>
          <p:cNvPr id="27" name="CaixaDeTexto 26">
            <a:extLst>
              <a:ext uri="{FF2B5EF4-FFF2-40B4-BE49-F238E27FC236}">
                <a16:creationId xmlns:a16="http://schemas.microsoft.com/office/drawing/2014/main" id="{7237AEF8-4FB6-3A9B-4131-9351D58045FD}"/>
              </a:ext>
            </a:extLst>
          </p:cNvPr>
          <p:cNvSpPr txBox="1"/>
          <p:nvPr/>
        </p:nvSpPr>
        <p:spPr>
          <a:xfrm>
            <a:off x="6495874" y="2364158"/>
            <a:ext cx="1426797" cy="253916"/>
          </a:xfrm>
          <a:prstGeom prst="rect">
            <a:avLst/>
          </a:prstGeom>
          <a:noFill/>
        </p:spPr>
        <p:txBody>
          <a:bodyPr wrap="square" rtlCol="0">
            <a:spAutoFit/>
          </a:bodyPr>
          <a:lstStyle/>
          <a:p>
            <a:r>
              <a:rPr lang="pt-BR" sz="1050" b="1" dirty="0">
                <a:solidFill>
                  <a:srgbClr val="0E4C73"/>
                </a:solidFill>
                <a:latin typeface="Aptos" panose="020B0004020202020204" pitchFamily="34" charset="0"/>
                <a:ea typeface="Source Sans Pro" panose="020B0503030403020204" pitchFamily="34" charset="0"/>
                <a:cs typeface="Gautami" panose="020B0502040204020203" pitchFamily="34" charset="0"/>
              </a:rPr>
              <a:t>Fazer cumprir</a:t>
            </a:r>
          </a:p>
        </p:txBody>
      </p:sp>
      <p:sp>
        <p:nvSpPr>
          <p:cNvPr id="28" name="Chave Direita 27">
            <a:extLst>
              <a:ext uri="{FF2B5EF4-FFF2-40B4-BE49-F238E27FC236}">
                <a16:creationId xmlns:a16="http://schemas.microsoft.com/office/drawing/2014/main" id="{A2C479CF-BB3A-4FAD-FFAF-AD9EC6BEB1B8}"/>
              </a:ext>
            </a:extLst>
          </p:cNvPr>
          <p:cNvSpPr/>
          <p:nvPr/>
        </p:nvSpPr>
        <p:spPr>
          <a:xfrm>
            <a:off x="6963756" y="3137970"/>
            <a:ext cx="95812" cy="910703"/>
          </a:xfrm>
          <a:prstGeom prst="rightBrace">
            <a:avLst/>
          </a:prstGeom>
          <a:ln>
            <a:solidFill>
              <a:srgbClr val="0E4C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1050"/>
          </a:p>
        </p:txBody>
      </p:sp>
      <p:sp>
        <p:nvSpPr>
          <p:cNvPr id="29" name="CaixaDeTexto 28">
            <a:extLst>
              <a:ext uri="{FF2B5EF4-FFF2-40B4-BE49-F238E27FC236}">
                <a16:creationId xmlns:a16="http://schemas.microsoft.com/office/drawing/2014/main" id="{4A880823-1539-431A-7406-9C578109974E}"/>
              </a:ext>
            </a:extLst>
          </p:cNvPr>
          <p:cNvSpPr txBox="1"/>
          <p:nvPr/>
        </p:nvSpPr>
        <p:spPr>
          <a:xfrm>
            <a:off x="889000" y="4470090"/>
            <a:ext cx="4197576" cy="383631"/>
          </a:xfrm>
          <a:prstGeom prst="rect">
            <a:avLst/>
          </a:prstGeom>
          <a:noFill/>
        </p:spPr>
        <p:txBody>
          <a:bodyPr wrap="square">
            <a:spAutoFit/>
          </a:bodyPr>
          <a:lstStyle/>
          <a:p>
            <a:pPr algn="just">
              <a:lnSpc>
                <a:spcPct val="107000"/>
              </a:lnSpc>
              <a:spcAft>
                <a:spcPts val="800"/>
              </a:spcAft>
            </a:pPr>
            <a:r>
              <a:rPr lang="pt-BR" sz="900" i="1" dirty="0">
                <a:latin typeface="Aptos" panose="020B0004020202020204" pitchFamily="34" charset="0"/>
                <a:ea typeface="Calibri" panose="020F0502020204030204" pitchFamily="34" charset="0"/>
                <a:cs typeface="Times New Roman" panose="02020603050405020304" pitchFamily="18" charset="0"/>
              </a:rPr>
              <a:t>Fonte: figure 14 - </a:t>
            </a:r>
            <a:r>
              <a:rPr lang="pt-BR" sz="900" i="1" dirty="0" err="1">
                <a:latin typeface="Aptos" panose="020B0004020202020204" pitchFamily="34" charset="0"/>
                <a:ea typeface="Calibri" panose="020F0502020204030204" pitchFamily="34" charset="0"/>
                <a:cs typeface="Times New Roman" panose="02020603050405020304" pitchFamily="18" charset="0"/>
              </a:rPr>
              <a:t>PREVIC’s</a:t>
            </a:r>
            <a:r>
              <a:rPr lang="pt-BR" sz="900" i="1" dirty="0">
                <a:latin typeface="Aptos" panose="020B0004020202020204" pitchFamily="34" charset="0"/>
                <a:ea typeface="Calibri" panose="020F0502020204030204" pitchFamily="34" charset="0"/>
                <a:cs typeface="Times New Roman" panose="02020603050405020304" pitchFamily="18" charset="0"/>
              </a:rPr>
              <a:t> 2012 </a:t>
            </a:r>
            <a:r>
              <a:rPr lang="pt-BR" sz="900" i="1" dirty="0" err="1">
                <a:latin typeface="Aptos" panose="020B0004020202020204" pitchFamily="34" charset="0"/>
                <a:ea typeface="Calibri" panose="020F0502020204030204" pitchFamily="34" charset="0"/>
                <a:cs typeface="Times New Roman" panose="02020603050405020304" pitchFamily="18" charset="0"/>
              </a:rPr>
              <a:t>Enforcement</a:t>
            </a:r>
            <a:r>
              <a:rPr lang="pt-BR" sz="900" i="1" dirty="0">
                <a:latin typeface="Aptos" panose="020B0004020202020204" pitchFamily="34" charset="0"/>
                <a:ea typeface="Calibri" panose="020F0502020204030204" pitchFamily="34" charset="0"/>
                <a:cs typeface="Times New Roman" panose="02020603050405020304" pitchFamily="18" charset="0"/>
              </a:rPr>
              <a:t> Pyramid (Report nº. 74907-BR </a:t>
            </a:r>
            <a:r>
              <a:rPr lang="pt-BR" sz="900" i="1" dirty="0" err="1">
                <a:latin typeface="Aptos" panose="020B0004020202020204" pitchFamily="34" charset="0"/>
                <a:ea typeface="Calibri" panose="020F0502020204030204" pitchFamily="34" charset="0"/>
                <a:cs typeface="Times New Roman" panose="02020603050405020304" pitchFamily="18" charset="0"/>
              </a:rPr>
              <a:t>Brazil</a:t>
            </a:r>
            <a:r>
              <a:rPr lang="pt-BR" sz="900" i="1" dirty="0">
                <a:latin typeface="Aptos" panose="020B0004020202020204" pitchFamily="34" charset="0"/>
                <a:ea typeface="Calibri" panose="020F0502020204030204" pitchFamily="34" charset="0"/>
                <a:cs typeface="Times New Roman" panose="02020603050405020304" pitchFamily="18" charset="0"/>
              </a:rPr>
              <a:t> Risk-</a:t>
            </a:r>
            <a:r>
              <a:rPr lang="pt-BR" sz="900" i="1" dirty="0" err="1">
                <a:latin typeface="Aptos" panose="020B0004020202020204" pitchFamily="34" charset="0"/>
                <a:ea typeface="Calibri" panose="020F0502020204030204" pitchFamily="34" charset="0"/>
                <a:cs typeface="Times New Roman" panose="02020603050405020304" pitchFamily="18" charset="0"/>
              </a:rPr>
              <a:t>based</a:t>
            </a:r>
            <a:r>
              <a:rPr lang="pt-BR" sz="900" i="1" dirty="0">
                <a:latin typeface="Aptos" panose="020B0004020202020204" pitchFamily="34" charset="0"/>
                <a:ea typeface="Calibri" panose="020F0502020204030204" pitchFamily="34" charset="0"/>
                <a:cs typeface="Times New Roman" panose="02020603050405020304" pitchFamily="18" charset="0"/>
              </a:rPr>
              <a:t> </a:t>
            </a:r>
            <a:r>
              <a:rPr lang="pt-BR" sz="900" i="1" dirty="0" err="1">
                <a:latin typeface="Aptos" panose="020B0004020202020204" pitchFamily="34" charset="0"/>
                <a:ea typeface="Calibri" panose="020F0502020204030204" pitchFamily="34" charset="0"/>
                <a:cs typeface="Times New Roman" panose="02020603050405020304" pitchFamily="18" charset="0"/>
              </a:rPr>
              <a:t>Supervision</a:t>
            </a:r>
            <a:r>
              <a:rPr lang="pt-BR" sz="900" i="1" dirty="0">
                <a:latin typeface="Aptos" panose="020B0004020202020204" pitchFamily="34" charset="0"/>
                <a:ea typeface="Calibri" panose="020F0502020204030204" pitchFamily="34" charset="0"/>
                <a:cs typeface="Times New Roman" panose="02020603050405020304" pitchFamily="18" charset="0"/>
              </a:rPr>
              <a:t> (RBS) </a:t>
            </a:r>
            <a:r>
              <a:rPr lang="pt-BR" sz="900" i="1" dirty="0" err="1">
                <a:latin typeface="Aptos" panose="020B0004020202020204" pitchFamily="34" charset="0"/>
                <a:ea typeface="Calibri" panose="020F0502020204030204" pitchFamily="34" charset="0"/>
                <a:cs typeface="Times New Roman" panose="02020603050405020304" pitchFamily="18" charset="0"/>
              </a:rPr>
              <a:t>of</a:t>
            </a:r>
            <a:r>
              <a:rPr lang="pt-BR" sz="900" i="1" dirty="0">
                <a:latin typeface="Aptos" panose="020B0004020202020204" pitchFamily="34" charset="0"/>
                <a:ea typeface="Calibri" panose="020F0502020204030204" pitchFamily="34" charset="0"/>
                <a:cs typeface="Times New Roman" panose="02020603050405020304" pitchFamily="18" charset="0"/>
              </a:rPr>
              <a:t> </a:t>
            </a:r>
            <a:r>
              <a:rPr lang="pt-BR" sz="900" i="1" dirty="0" err="1">
                <a:latin typeface="Aptos" panose="020B0004020202020204" pitchFamily="34" charset="0"/>
                <a:ea typeface="Calibri" panose="020F0502020204030204" pitchFamily="34" charset="0"/>
                <a:cs typeface="Times New Roman" panose="02020603050405020304" pitchFamily="18" charset="0"/>
              </a:rPr>
              <a:t>Brazilian</a:t>
            </a:r>
            <a:r>
              <a:rPr lang="pt-BR" sz="900" i="1" dirty="0">
                <a:latin typeface="Aptos" panose="020B0004020202020204" pitchFamily="34" charset="0"/>
                <a:ea typeface="Calibri" panose="020F0502020204030204" pitchFamily="34" charset="0"/>
                <a:cs typeface="Times New Roman" panose="02020603050405020304" pitchFamily="18" charset="0"/>
              </a:rPr>
              <a:t> </a:t>
            </a:r>
            <a:r>
              <a:rPr lang="pt-BR" sz="900" i="1" dirty="0" err="1">
                <a:latin typeface="Aptos" panose="020B0004020202020204" pitchFamily="34" charset="0"/>
                <a:ea typeface="Calibri" panose="020F0502020204030204" pitchFamily="34" charset="0"/>
                <a:cs typeface="Times New Roman" panose="02020603050405020304" pitchFamily="18" charset="0"/>
              </a:rPr>
              <a:t>Closed</a:t>
            </a:r>
            <a:r>
              <a:rPr lang="pt-BR" sz="900" i="1" dirty="0">
                <a:latin typeface="Aptos" panose="020B0004020202020204" pitchFamily="34" charset="0"/>
                <a:ea typeface="Calibri" panose="020F0502020204030204" pitchFamily="34" charset="0"/>
                <a:cs typeface="Times New Roman" panose="02020603050405020304" pitchFamily="18" charset="0"/>
              </a:rPr>
              <a:t> Pension </a:t>
            </a:r>
            <a:r>
              <a:rPr lang="pt-BR" sz="900" i="1" dirty="0" err="1">
                <a:latin typeface="Aptos" panose="020B0004020202020204" pitchFamily="34" charset="0"/>
                <a:ea typeface="Calibri" panose="020F0502020204030204" pitchFamily="34" charset="0"/>
                <a:cs typeface="Times New Roman" panose="02020603050405020304" pitchFamily="18" charset="0"/>
              </a:rPr>
              <a:t>Funds</a:t>
            </a:r>
            <a:r>
              <a:rPr lang="pt-BR" sz="900" i="1" dirty="0">
                <a:latin typeface="Aptos" panose="020B0004020202020204" pitchFamily="34" charset="0"/>
                <a:ea typeface="Calibri" panose="020F0502020204030204" pitchFamily="34" charset="0"/>
                <a:cs typeface="Times New Roman" panose="02020603050405020304" pitchFamily="18" charset="0"/>
              </a:rPr>
              <a:t>, p. 60)</a:t>
            </a:r>
          </a:p>
        </p:txBody>
      </p:sp>
      <p:sp>
        <p:nvSpPr>
          <p:cNvPr id="30" name="CaixaDeTexto 29">
            <a:extLst>
              <a:ext uri="{FF2B5EF4-FFF2-40B4-BE49-F238E27FC236}">
                <a16:creationId xmlns:a16="http://schemas.microsoft.com/office/drawing/2014/main" id="{275708A8-F360-154B-064B-3EF542B996A2}"/>
              </a:ext>
            </a:extLst>
          </p:cNvPr>
          <p:cNvSpPr txBox="1"/>
          <p:nvPr/>
        </p:nvSpPr>
        <p:spPr>
          <a:xfrm>
            <a:off x="1309769" y="525464"/>
            <a:ext cx="6722414" cy="378565"/>
          </a:xfrm>
          <a:prstGeom prst="rect">
            <a:avLst/>
          </a:prstGeom>
          <a:noFill/>
        </p:spPr>
        <p:txBody>
          <a:bodyPr wrap="square">
            <a:spAutoFit/>
          </a:bodyPr>
          <a:lstStyle/>
          <a:p>
            <a:pPr algn="ctr">
              <a:lnSpc>
                <a:spcPct val="107000"/>
              </a:lnSpc>
              <a:spcAft>
                <a:spcPts val="800"/>
              </a:spcAft>
            </a:pPr>
            <a:r>
              <a:rPr lang="pt-BR" sz="1800" b="1" u="sng" dirty="0">
                <a:solidFill>
                  <a:srgbClr val="002060"/>
                </a:solidFill>
                <a:latin typeface="Aptos" panose="020B0004020202020204" pitchFamily="34" charset="0"/>
                <a:ea typeface="Calibri" panose="020F0502020204030204" pitchFamily="34" charset="0"/>
                <a:cs typeface="Calibri" panose="020F0502020204030204" pitchFamily="34" charset="0"/>
              </a:rPr>
              <a:t>Estrutura de Supervisão da PREVIC</a:t>
            </a:r>
            <a:endParaRPr lang="pt-BR" sz="1800" u="sng" dirty="0">
              <a:solidFill>
                <a:srgbClr val="002060"/>
              </a:solidFill>
              <a:latin typeface="Aptos" panose="020B0004020202020204" pitchFamily="34" charset="0"/>
              <a:ea typeface="Calibri" panose="020F0502020204030204" pitchFamily="34" charset="0"/>
              <a:cs typeface="Times New Roman" panose="02020603050405020304" pitchFamily="18" charset="0"/>
            </a:endParaRPr>
          </a:p>
        </p:txBody>
      </p:sp>
      <p:cxnSp>
        <p:nvCxnSpPr>
          <p:cNvPr id="35" name="Conector de Seta Reta 34">
            <a:extLst>
              <a:ext uri="{FF2B5EF4-FFF2-40B4-BE49-F238E27FC236}">
                <a16:creationId xmlns:a16="http://schemas.microsoft.com/office/drawing/2014/main" id="{0EF98374-33C1-6A71-7400-4CCF29422DD4}"/>
              </a:ext>
            </a:extLst>
          </p:cNvPr>
          <p:cNvCxnSpPr>
            <a:cxnSpLocks/>
          </p:cNvCxnSpPr>
          <p:nvPr/>
        </p:nvCxnSpPr>
        <p:spPr>
          <a:xfrm flipV="1">
            <a:off x="1269368" y="1787270"/>
            <a:ext cx="820336" cy="1232089"/>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2" name="CaixaDeTexto 1">
            <a:extLst>
              <a:ext uri="{FF2B5EF4-FFF2-40B4-BE49-F238E27FC236}">
                <a16:creationId xmlns:a16="http://schemas.microsoft.com/office/drawing/2014/main" id="{254A2FE6-C9BA-27CF-54B4-A8ECE3334E62}"/>
              </a:ext>
            </a:extLst>
          </p:cNvPr>
          <p:cNvSpPr txBox="1"/>
          <p:nvPr/>
        </p:nvSpPr>
        <p:spPr>
          <a:xfrm>
            <a:off x="8271429" y="4193091"/>
            <a:ext cx="644978" cy="276999"/>
          </a:xfrm>
          <a:prstGeom prst="rect">
            <a:avLst/>
          </a:prstGeom>
          <a:noFill/>
        </p:spPr>
        <p:txBody>
          <a:bodyPr wrap="square" rtlCol="0">
            <a:spAutoFit/>
          </a:bodyPr>
          <a:lstStyle/>
          <a:p>
            <a:r>
              <a:rPr lang="pt-BR" sz="1200" dirty="0">
                <a:solidFill>
                  <a:srgbClr val="002060"/>
                </a:solidFill>
                <a:latin typeface="+mj-lt"/>
                <a:ea typeface="Source Sans Pro" panose="020B0503030403020204" pitchFamily="34" charset="0"/>
              </a:rPr>
              <a:t>47</a:t>
            </a:r>
          </a:p>
        </p:txBody>
      </p:sp>
      <p:grpSp>
        <p:nvGrpSpPr>
          <p:cNvPr id="9" name="Agrupar 8">
            <a:extLst>
              <a:ext uri="{FF2B5EF4-FFF2-40B4-BE49-F238E27FC236}">
                <a16:creationId xmlns:a16="http://schemas.microsoft.com/office/drawing/2014/main" id="{78A8D3BD-281F-9459-F017-6F2605CD4AB0}"/>
              </a:ext>
            </a:extLst>
          </p:cNvPr>
          <p:cNvGrpSpPr/>
          <p:nvPr/>
        </p:nvGrpSpPr>
        <p:grpSpPr>
          <a:xfrm>
            <a:off x="6736225" y="4704573"/>
            <a:ext cx="2026766" cy="306355"/>
            <a:chOff x="8981632" y="6272763"/>
            <a:chExt cx="2702355" cy="408473"/>
          </a:xfrm>
        </p:grpSpPr>
        <p:pic>
          <p:nvPicPr>
            <p:cNvPr id="25" name="Imagem 24" descr="Uma imagem contendo Interface gráfica do usuário&#10;&#10;Descrição gerada automaticamente">
              <a:extLst>
                <a:ext uri="{FF2B5EF4-FFF2-40B4-BE49-F238E27FC236}">
                  <a16:creationId xmlns:a16="http://schemas.microsoft.com/office/drawing/2014/main" id="{9D2898EE-1EEA-40B5-AD8C-6870355C2F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5165" y="6272763"/>
              <a:ext cx="1948822" cy="408473"/>
            </a:xfrm>
            <a:prstGeom prst="rect">
              <a:avLst/>
            </a:prstGeom>
          </p:spPr>
        </p:pic>
        <p:pic>
          <p:nvPicPr>
            <p:cNvPr id="26" name="Picture 2">
              <a:extLst>
                <a:ext uri="{FF2B5EF4-FFF2-40B4-BE49-F238E27FC236}">
                  <a16:creationId xmlns:a16="http://schemas.microsoft.com/office/drawing/2014/main" id="{409A01E5-CAF0-B9CB-D259-EB74E1419D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1632" y="6376652"/>
              <a:ext cx="606751" cy="200694"/>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Imagem 2" descr="Logotipo&#10;&#10;Descrição gerada automaticamente">
            <a:extLst>
              <a:ext uri="{FF2B5EF4-FFF2-40B4-BE49-F238E27FC236}">
                <a16:creationId xmlns:a16="http://schemas.microsoft.com/office/drawing/2014/main" id="{C1E3C885-9ECB-FB7E-C308-091D24C48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10" y="75590"/>
            <a:ext cx="625152" cy="678340"/>
          </a:xfrm>
          <a:prstGeom prst="rect">
            <a:avLst/>
          </a:prstGeom>
        </p:spPr>
      </p:pic>
      <p:pic>
        <p:nvPicPr>
          <p:cNvPr id="4" name="Imagem 3" descr="Texto&#10;&#10;O conteúdo gerado por IA pode estar incorreto.">
            <a:extLst>
              <a:ext uri="{FF2B5EF4-FFF2-40B4-BE49-F238E27FC236}">
                <a16:creationId xmlns:a16="http://schemas.microsoft.com/office/drawing/2014/main" id="{9ACA8A23-D6E5-1447-811A-CEDDB789CE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48241" y="-1"/>
            <a:ext cx="1595759" cy="698882"/>
          </a:xfrm>
          <a:prstGeom prst="rect">
            <a:avLst/>
          </a:prstGeom>
          <a:noFill/>
          <a:ln>
            <a:noFill/>
          </a:ln>
        </p:spPr>
      </p:pic>
    </p:spTree>
    <p:extLst>
      <p:ext uri="{BB962C8B-B14F-4D97-AF65-F5344CB8AC3E}">
        <p14:creationId xmlns:p14="http://schemas.microsoft.com/office/powerpoint/2010/main" val="11255361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5B4E5-2320-092B-D8C9-214AD1FDA52F}"/>
            </a:ext>
          </a:extLst>
        </p:cNvPr>
        <p:cNvGrpSpPr/>
        <p:nvPr/>
      </p:nvGrpSpPr>
      <p:grpSpPr>
        <a:xfrm>
          <a:off x="0" y="0"/>
          <a:ext cx="0" cy="0"/>
          <a:chOff x="0" y="0"/>
          <a:chExt cx="0" cy="0"/>
        </a:xfrm>
      </p:grpSpPr>
      <p:graphicFrame>
        <p:nvGraphicFramePr>
          <p:cNvPr id="2" name="Gráfico 1">
            <a:extLst>
              <a:ext uri="{FF2B5EF4-FFF2-40B4-BE49-F238E27FC236}">
                <a16:creationId xmlns:a16="http://schemas.microsoft.com/office/drawing/2014/main" id="{7A323294-4AAC-C877-827F-CA996D1769AE}"/>
              </a:ext>
            </a:extLst>
          </p:cNvPr>
          <p:cNvGraphicFramePr>
            <a:graphicFrameLocks/>
          </p:cNvGraphicFramePr>
          <p:nvPr>
            <p:extLst>
              <p:ext uri="{D42A27DB-BD31-4B8C-83A1-F6EECF244321}">
                <p14:modId xmlns:p14="http://schemas.microsoft.com/office/powerpoint/2010/main" val="1829327311"/>
              </p:ext>
            </p:extLst>
          </p:nvPr>
        </p:nvGraphicFramePr>
        <p:xfrm>
          <a:off x="1061684" y="1238461"/>
          <a:ext cx="7225392" cy="335552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18">
            <a:extLst>
              <a:ext uri="{FF2B5EF4-FFF2-40B4-BE49-F238E27FC236}">
                <a16:creationId xmlns:a16="http://schemas.microsoft.com/office/drawing/2014/main" id="{5F11A3D2-A680-BF6E-FCA0-F58FABABF008}"/>
              </a:ext>
            </a:extLst>
          </p:cNvPr>
          <p:cNvSpPr txBox="1"/>
          <p:nvPr/>
        </p:nvSpPr>
        <p:spPr>
          <a:xfrm>
            <a:off x="2997200" y="131241"/>
            <a:ext cx="3149600" cy="1090235"/>
          </a:xfrm>
          <a:prstGeom prst="rect">
            <a:avLst/>
          </a:prstGeom>
          <a:solidFill>
            <a:srgbClr val="1B567B"/>
          </a:solidFill>
          <a:ln>
            <a:solidFill>
              <a:schemeClr val="bg1"/>
            </a:solidFill>
          </a:ln>
        </p:spPr>
        <p:txBody>
          <a:bodyPr wrap="square" lIns="0" tIns="0" rIns="0" bIns="0" rtlCol="0" anchor="t">
            <a:spAutoFit/>
          </a:bodyPr>
          <a:lstStyle/>
          <a:p>
            <a:pPr marL="228594" lvl="1">
              <a:lnSpc>
                <a:spcPct val="150000"/>
              </a:lnSpc>
              <a:spcBef>
                <a:spcPct val="0"/>
              </a:spcBef>
            </a:pPr>
            <a:r>
              <a:rPr lang="en-US" sz="800" dirty="0">
                <a:solidFill>
                  <a:srgbClr val="002060"/>
                </a:solidFill>
                <a:latin typeface="Aptos" panose="020B0004020202020204" pitchFamily="34" charset="0"/>
                <a:ea typeface="Source Sans Pro" panose="020B0503030403020204" pitchFamily="34" charset="0"/>
              </a:rPr>
              <a:t>	</a:t>
            </a:r>
            <a:r>
              <a:rPr lang="en-US" sz="800" b="1" u="sng" dirty="0" err="1">
                <a:solidFill>
                  <a:schemeClr val="bg1"/>
                </a:solidFill>
                <a:latin typeface="Aptos" panose="020B0004020202020204" pitchFamily="34" charset="0"/>
                <a:ea typeface="Source Sans Pro" panose="020B0503030403020204" pitchFamily="34" charset="0"/>
              </a:rPr>
              <a:t>Viés</a:t>
            </a:r>
            <a:r>
              <a:rPr lang="en-US" sz="800" b="1" u="sng" dirty="0">
                <a:solidFill>
                  <a:schemeClr val="bg1"/>
                </a:solidFill>
                <a:latin typeface="Aptos" panose="020B0004020202020204" pitchFamily="34" charset="0"/>
                <a:ea typeface="Source Sans Pro" panose="020B0503030403020204" pitchFamily="34" charset="0"/>
              </a:rPr>
              <a:t> </a:t>
            </a:r>
            <a:r>
              <a:rPr lang="en-US" sz="800" b="1" u="sng" dirty="0" err="1">
                <a:solidFill>
                  <a:schemeClr val="bg1"/>
                </a:solidFill>
                <a:latin typeface="Aptos" panose="020B0004020202020204" pitchFamily="34" charset="0"/>
                <a:ea typeface="Source Sans Pro" panose="020B0503030403020204" pitchFamily="34" charset="0"/>
              </a:rPr>
              <a:t>Persecutório</a:t>
            </a:r>
            <a:r>
              <a:rPr lang="en-US" sz="800" b="1" u="sng" dirty="0">
                <a:solidFill>
                  <a:schemeClr val="bg1"/>
                </a:solidFill>
                <a:latin typeface="Aptos" panose="020B0004020202020204" pitchFamily="34" charset="0"/>
                <a:ea typeface="Source Sans Pro" panose="020B0503030403020204" pitchFamily="34" charset="0"/>
              </a:rPr>
              <a:t>:</a:t>
            </a:r>
            <a:endParaRPr lang="en-US" sz="800" dirty="0">
              <a:solidFill>
                <a:schemeClr val="bg1"/>
              </a:solidFill>
              <a:latin typeface="Aptos" panose="020B0004020202020204" pitchFamily="34" charset="0"/>
              <a:ea typeface="Source Sans Pro" panose="020B0503030403020204" pitchFamily="34" charset="0"/>
            </a:endParaRPr>
          </a:p>
          <a:p>
            <a:pPr marL="228594" lvl="1">
              <a:lnSpc>
                <a:spcPct val="150000"/>
              </a:lnSpc>
              <a:spcBef>
                <a:spcPct val="0"/>
              </a:spcBef>
            </a:pPr>
            <a:r>
              <a:rPr lang="en-US" sz="800" dirty="0">
                <a:solidFill>
                  <a:schemeClr val="bg1"/>
                </a:solidFill>
                <a:latin typeface="Aptos" panose="020B0004020202020204" pitchFamily="34" charset="0"/>
                <a:ea typeface="Source Sans Pro" panose="020B0503030403020204" pitchFamily="34" charset="0"/>
              </a:rPr>
              <a:t>- Lava </a:t>
            </a:r>
            <a:r>
              <a:rPr lang="en-US" sz="800" dirty="0" err="1">
                <a:solidFill>
                  <a:schemeClr val="bg1"/>
                </a:solidFill>
                <a:latin typeface="Aptos" panose="020B0004020202020204" pitchFamily="34" charset="0"/>
                <a:ea typeface="Source Sans Pro" panose="020B0503030403020204" pitchFamily="34" charset="0"/>
              </a:rPr>
              <a:t>Jato</a:t>
            </a:r>
            <a:r>
              <a:rPr lang="en-US" sz="800" dirty="0">
                <a:solidFill>
                  <a:schemeClr val="bg1"/>
                </a:solidFill>
                <a:latin typeface="Aptos" panose="020B0004020202020204" pitchFamily="34" charset="0"/>
                <a:ea typeface="Source Sans Pro" panose="020B0503030403020204" pitchFamily="34" charset="0"/>
              </a:rPr>
              <a:t> (</a:t>
            </a:r>
            <a:r>
              <a:rPr lang="en-US" sz="800" dirty="0" err="1">
                <a:solidFill>
                  <a:schemeClr val="bg1"/>
                </a:solidFill>
                <a:latin typeface="Aptos" panose="020B0004020202020204" pitchFamily="34" charset="0"/>
                <a:ea typeface="Source Sans Pro" panose="020B0503030403020204" pitchFamily="34" charset="0"/>
              </a:rPr>
              <a:t>início</a:t>
            </a:r>
            <a:r>
              <a:rPr lang="en-US" sz="800" dirty="0">
                <a:solidFill>
                  <a:schemeClr val="bg1"/>
                </a:solidFill>
                <a:latin typeface="Aptos" panose="020B0004020202020204" pitchFamily="34" charset="0"/>
                <a:ea typeface="Source Sans Pro" panose="020B0503030403020204" pitchFamily="34" charset="0"/>
              </a:rPr>
              <a:t> mar/2014);</a:t>
            </a:r>
          </a:p>
          <a:p>
            <a:pPr marL="228594" lvl="1">
              <a:lnSpc>
                <a:spcPct val="150000"/>
              </a:lnSpc>
              <a:spcBef>
                <a:spcPct val="0"/>
              </a:spcBef>
            </a:pPr>
            <a:r>
              <a:rPr lang="en-US" sz="800" dirty="0">
                <a:solidFill>
                  <a:schemeClr val="bg1"/>
                </a:solidFill>
                <a:latin typeface="Aptos" panose="020B0004020202020204" pitchFamily="34" charset="0"/>
                <a:ea typeface="Source Sans Pro" panose="020B0503030403020204" pitchFamily="34" charset="0"/>
              </a:rPr>
              <a:t>- CPI dos  </a:t>
            </a:r>
            <a:r>
              <a:rPr lang="en-US" sz="800" dirty="0" err="1">
                <a:solidFill>
                  <a:schemeClr val="bg1"/>
                </a:solidFill>
                <a:latin typeface="Aptos" panose="020B0004020202020204" pitchFamily="34" charset="0"/>
                <a:ea typeface="Source Sans Pro" panose="020B0503030403020204" pitchFamily="34" charset="0"/>
              </a:rPr>
              <a:t>Fundos</a:t>
            </a:r>
            <a:r>
              <a:rPr lang="en-US" sz="800" dirty="0">
                <a:solidFill>
                  <a:schemeClr val="bg1"/>
                </a:solidFill>
                <a:latin typeface="Aptos" panose="020B0004020202020204" pitchFamily="34" charset="0"/>
                <a:ea typeface="Source Sans Pro" panose="020B0503030403020204" pitchFamily="34" charset="0"/>
              </a:rPr>
              <a:t> de </a:t>
            </a:r>
            <a:r>
              <a:rPr lang="en-US" sz="800" dirty="0" err="1">
                <a:solidFill>
                  <a:schemeClr val="bg1"/>
                </a:solidFill>
                <a:latin typeface="Aptos" panose="020B0004020202020204" pitchFamily="34" charset="0"/>
                <a:ea typeface="Source Sans Pro" panose="020B0503030403020204" pitchFamily="34" charset="0"/>
              </a:rPr>
              <a:t>Pensão</a:t>
            </a:r>
            <a:r>
              <a:rPr lang="en-US" sz="800" dirty="0">
                <a:solidFill>
                  <a:schemeClr val="bg1"/>
                </a:solidFill>
                <a:latin typeface="Aptos" panose="020B0004020202020204" pitchFamily="34" charset="0"/>
                <a:ea typeface="Source Sans Pro" panose="020B0503030403020204" pitchFamily="34" charset="0"/>
              </a:rPr>
              <a:t> (ago/2015);</a:t>
            </a:r>
          </a:p>
          <a:p>
            <a:pPr marL="228594" lvl="1">
              <a:lnSpc>
                <a:spcPct val="150000"/>
              </a:lnSpc>
              <a:spcBef>
                <a:spcPct val="0"/>
              </a:spcBef>
            </a:pPr>
            <a:r>
              <a:rPr lang="en-US" sz="800" dirty="0">
                <a:solidFill>
                  <a:schemeClr val="bg1"/>
                </a:solidFill>
                <a:latin typeface="Aptos" panose="020B0004020202020204" pitchFamily="34" charset="0"/>
                <a:ea typeface="Source Sans Pro" panose="020B0503030403020204" pitchFamily="34" charset="0"/>
              </a:rPr>
              <a:t>- </a:t>
            </a:r>
            <a:r>
              <a:rPr lang="en-US" sz="800" dirty="0" err="1">
                <a:solidFill>
                  <a:schemeClr val="bg1"/>
                </a:solidFill>
                <a:latin typeface="Aptos" panose="020B0004020202020204" pitchFamily="34" charset="0"/>
                <a:ea typeface="Source Sans Pro" panose="020B0503030403020204" pitchFamily="34" charset="0"/>
              </a:rPr>
              <a:t>Operação</a:t>
            </a:r>
            <a:r>
              <a:rPr lang="en-US" sz="800" dirty="0">
                <a:solidFill>
                  <a:schemeClr val="bg1"/>
                </a:solidFill>
                <a:latin typeface="Aptos" panose="020B0004020202020204" pitchFamily="34" charset="0"/>
                <a:ea typeface="Source Sans Pro" panose="020B0503030403020204" pitchFamily="34" charset="0"/>
              </a:rPr>
              <a:t> Greenfield (set 2016 – maio2020)</a:t>
            </a:r>
          </a:p>
          <a:p>
            <a:pPr marL="228594" lvl="1">
              <a:lnSpc>
                <a:spcPct val="150000"/>
              </a:lnSpc>
              <a:spcBef>
                <a:spcPct val="0"/>
              </a:spcBef>
            </a:pPr>
            <a:r>
              <a:rPr lang="en-US" sz="800" dirty="0">
                <a:solidFill>
                  <a:schemeClr val="bg1"/>
                </a:solidFill>
                <a:latin typeface="Aptos" panose="020B0004020202020204" pitchFamily="34" charset="0"/>
                <a:ea typeface="Source Sans Pro" panose="020B0503030403020204" pitchFamily="34" charset="0"/>
              </a:rPr>
              <a:t>- Impeachment (</a:t>
            </a:r>
            <a:r>
              <a:rPr lang="en-US" sz="800" dirty="0" err="1">
                <a:solidFill>
                  <a:schemeClr val="bg1"/>
                </a:solidFill>
                <a:latin typeface="Aptos" panose="020B0004020202020204" pitchFamily="34" charset="0"/>
                <a:ea typeface="Source Sans Pro" panose="020B0503030403020204" pitchFamily="34" charset="0"/>
              </a:rPr>
              <a:t>início</a:t>
            </a:r>
            <a:r>
              <a:rPr lang="en-US" sz="800" dirty="0">
                <a:solidFill>
                  <a:schemeClr val="bg1"/>
                </a:solidFill>
                <a:latin typeface="Aptos" panose="020B0004020202020204" pitchFamily="34" charset="0"/>
                <a:ea typeface="Source Sans Pro" panose="020B0503030403020204" pitchFamily="34" charset="0"/>
              </a:rPr>
              <a:t> </a:t>
            </a:r>
            <a:r>
              <a:rPr lang="en-US" sz="800" dirty="0" err="1">
                <a:solidFill>
                  <a:schemeClr val="bg1"/>
                </a:solidFill>
                <a:latin typeface="Aptos" panose="020B0004020202020204" pitchFamily="34" charset="0"/>
                <a:ea typeface="Source Sans Pro" panose="020B0503030403020204" pitchFamily="34" charset="0"/>
              </a:rPr>
              <a:t>em</a:t>
            </a:r>
            <a:r>
              <a:rPr lang="en-US" sz="800" dirty="0">
                <a:solidFill>
                  <a:schemeClr val="bg1"/>
                </a:solidFill>
                <a:latin typeface="Aptos" panose="020B0004020202020204" pitchFamily="34" charset="0"/>
                <a:ea typeface="Source Sans Pro" panose="020B0503030403020204" pitchFamily="34" charset="0"/>
              </a:rPr>
              <a:t> </a:t>
            </a:r>
            <a:r>
              <a:rPr lang="en-US" sz="800" dirty="0" err="1">
                <a:solidFill>
                  <a:schemeClr val="bg1"/>
                </a:solidFill>
                <a:latin typeface="Aptos" panose="020B0004020202020204" pitchFamily="34" charset="0"/>
                <a:ea typeface="Source Sans Pro" panose="020B0503030403020204" pitchFamily="34" charset="0"/>
              </a:rPr>
              <a:t>dez</a:t>
            </a:r>
            <a:r>
              <a:rPr lang="en-US" sz="800" dirty="0">
                <a:solidFill>
                  <a:schemeClr val="bg1"/>
                </a:solidFill>
                <a:latin typeface="Aptos" panose="020B0004020202020204" pitchFamily="34" charset="0"/>
                <a:ea typeface="Source Sans Pro" panose="020B0503030403020204" pitchFamily="34" charset="0"/>
              </a:rPr>
              <a:t> 2015 e </a:t>
            </a:r>
            <a:r>
              <a:rPr lang="en-US" sz="800" dirty="0" err="1">
                <a:solidFill>
                  <a:schemeClr val="bg1"/>
                </a:solidFill>
                <a:latin typeface="Aptos" panose="020B0004020202020204" pitchFamily="34" charset="0"/>
                <a:ea typeface="Source Sans Pro" panose="020B0503030403020204" pitchFamily="34" charset="0"/>
              </a:rPr>
              <a:t>término</a:t>
            </a:r>
            <a:r>
              <a:rPr lang="en-US" sz="800" dirty="0">
                <a:solidFill>
                  <a:schemeClr val="bg1"/>
                </a:solidFill>
                <a:latin typeface="Aptos" panose="020B0004020202020204" pitchFamily="34" charset="0"/>
                <a:ea typeface="Source Sans Pro" panose="020B0503030403020204" pitchFamily="34" charset="0"/>
              </a:rPr>
              <a:t> ago 2016). </a:t>
            </a:r>
          </a:p>
          <a:p>
            <a:pPr marL="228594" lvl="1">
              <a:lnSpc>
                <a:spcPct val="150000"/>
              </a:lnSpc>
              <a:spcBef>
                <a:spcPct val="0"/>
              </a:spcBef>
            </a:pPr>
            <a:r>
              <a:rPr lang="en-US" sz="800" dirty="0">
                <a:solidFill>
                  <a:schemeClr val="bg1"/>
                </a:solidFill>
                <a:latin typeface="Aptos" panose="020B0004020202020204" pitchFamily="34" charset="0"/>
                <a:ea typeface="Source Sans Pro" panose="020B0503030403020204" pitchFamily="34" charset="0"/>
              </a:rPr>
              <a:t>- Governos </a:t>
            </a:r>
            <a:r>
              <a:rPr lang="en-US" sz="800" dirty="0" err="1">
                <a:solidFill>
                  <a:schemeClr val="bg1"/>
                </a:solidFill>
                <a:latin typeface="Aptos" panose="020B0004020202020204" pitchFamily="34" charset="0"/>
                <a:ea typeface="Source Sans Pro" panose="020B0503030403020204" pitchFamily="34" charset="0"/>
              </a:rPr>
              <a:t>anteriores</a:t>
            </a:r>
            <a:r>
              <a:rPr lang="en-US" sz="800" dirty="0">
                <a:solidFill>
                  <a:schemeClr val="bg1"/>
                </a:solidFill>
                <a:latin typeface="Aptos" panose="020B0004020202020204" pitchFamily="34" charset="0"/>
                <a:ea typeface="Source Sans Pro" panose="020B0503030403020204" pitchFamily="34" charset="0"/>
              </a:rPr>
              <a:t> </a:t>
            </a:r>
            <a:r>
              <a:rPr lang="en-US" sz="800" dirty="0" err="1">
                <a:solidFill>
                  <a:schemeClr val="bg1"/>
                </a:solidFill>
                <a:latin typeface="Aptos" panose="020B0004020202020204" pitchFamily="34" charset="0"/>
                <a:ea typeface="Source Sans Pro" panose="020B0503030403020204" pitchFamily="34" charset="0"/>
              </a:rPr>
              <a:t>ao</a:t>
            </a:r>
            <a:r>
              <a:rPr lang="en-US" sz="800" dirty="0">
                <a:solidFill>
                  <a:schemeClr val="bg1"/>
                </a:solidFill>
                <a:latin typeface="Aptos" panose="020B0004020202020204" pitchFamily="34" charset="0"/>
                <a:ea typeface="Source Sans Pro" panose="020B0503030403020204" pitchFamily="34" charset="0"/>
              </a:rPr>
              <a:t> 3º </a:t>
            </a:r>
            <a:r>
              <a:rPr lang="en-US" sz="800" dirty="0" err="1">
                <a:solidFill>
                  <a:schemeClr val="bg1"/>
                </a:solidFill>
                <a:latin typeface="Aptos" panose="020B0004020202020204" pitchFamily="34" charset="0"/>
                <a:ea typeface="Source Sans Pro" panose="020B0503030403020204" pitchFamily="34" charset="0"/>
              </a:rPr>
              <a:t>mandato</a:t>
            </a:r>
            <a:r>
              <a:rPr lang="en-US" sz="800" dirty="0">
                <a:solidFill>
                  <a:schemeClr val="bg1"/>
                </a:solidFill>
                <a:latin typeface="Aptos" panose="020B0004020202020204" pitchFamily="34" charset="0"/>
                <a:ea typeface="Source Sans Pro" panose="020B0503030403020204" pitchFamily="34" charset="0"/>
              </a:rPr>
              <a:t> Governo Lula.</a:t>
            </a:r>
            <a:endParaRPr lang="en-US" sz="800" dirty="0">
              <a:solidFill>
                <a:srgbClr val="002060"/>
              </a:solidFill>
              <a:latin typeface="Aptos" panose="020B0004020202020204" pitchFamily="34" charset="0"/>
            </a:endParaRPr>
          </a:p>
        </p:txBody>
      </p:sp>
      <p:sp>
        <p:nvSpPr>
          <p:cNvPr id="4" name="Elipse 3">
            <a:extLst>
              <a:ext uri="{FF2B5EF4-FFF2-40B4-BE49-F238E27FC236}">
                <a16:creationId xmlns:a16="http://schemas.microsoft.com/office/drawing/2014/main" id="{EBE6170B-6AE8-E753-C5A6-C78C8BADD893}"/>
              </a:ext>
            </a:extLst>
          </p:cNvPr>
          <p:cNvSpPr/>
          <p:nvPr/>
        </p:nvSpPr>
        <p:spPr>
          <a:xfrm>
            <a:off x="3999507" y="1761056"/>
            <a:ext cx="2244437" cy="1371087"/>
          </a:xfrm>
          <a:prstGeom prst="ellipse">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pt-BR"/>
          </a:p>
        </p:txBody>
      </p:sp>
      <p:sp>
        <p:nvSpPr>
          <p:cNvPr id="5" name="Seta: para a Esquerda e para Cima 4">
            <a:extLst>
              <a:ext uri="{FF2B5EF4-FFF2-40B4-BE49-F238E27FC236}">
                <a16:creationId xmlns:a16="http://schemas.microsoft.com/office/drawing/2014/main" id="{157C4001-643D-CFFF-A1BF-0AE58289B818}"/>
              </a:ext>
            </a:extLst>
          </p:cNvPr>
          <p:cNvSpPr/>
          <p:nvPr/>
        </p:nvSpPr>
        <p:spPr>
          <a:xfrm>
            <a:off x="6243944" y="2565444"/>
            <a:ext cx="850900" cy="527050"/>
          </a:xfrm>
          <a:prstGeom prst="lef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pt-BR"/>
          </a:p>
        </p:txBody>
      </p:sp>
      <p:sp>
        <p:nvSpPr>
          <p:cNvPr id="11" name="CaixaDeTexto 10">
            <a:extLst>
              <a:ext uri="{FF2B5EF4-FFF2-40B4-BE49-F238E27FC236}">
                <a16:creationId xmlns:a16="http://schemas.microsoft.com/office/drawing/2014/main" id="{CD08882D-3413-D14A-5E3A-79AA171590C6}"/>
              </a:ext>
            </a:extLst>
          </p:cNvPr>
          <p:cNvSpPr txBox="1"/>
          <p:nvPr/>
        </p:nvSpPr>
        <p:spPr>
          <a:xfrm>
            <a:off x="1620737" y="4590313"/>
            <a:ext cx="1897380" cy="253916"/>
          </a:xfrm>
          <a:prstGeom prst="rect">
            <a:avLst/>
          </a:prstGeom>
          <a:noFill/>
        </p:spPr>
        <p:txBody>
          <a:bodyPr wrap="square" rtlCol="0">
            <a:spAutoFit/>
          </a:bodyPr>
          <a:lstStyle/>
          <a:p>
            <a:r>
              <a:rPr lang="pt-BR" sz="1050" dirty="0">
                <a:latin typeface="Aptos" panose="020B0004020202020204" pitchFamily="34" charset="0"/>
              </a:rPr>
              <a:t>Fonte: Previc.</a:t>
            </a:r>
          </a:p>
        </p:txBody>
      </p:sp>
      <p:sp>
        <p:nvSpPr>
          <p:cNvPr id="6" name="CaixaDeTexto 5">
            <a:extLst>
              <a:ext uri="{FF2B5EF4-FFF2-40B4-BE49-F238E27FC236}">
                <a16:creationId xmlns:a16="http://schemas.microsoft.com/office/drawing/2014/main" id="{0761945B-44DD-CEF6-0CED-FE8C974A962F}"/>
              </a:ext>
            </a:extLst>
          </p:cNvPr>
          <p:cNvSpPr txBox="1"/>
          <p:nvPr/>
        </p:nvSpPr>
        <p:spPr>
          <a:xfrm>
            <a:off x="8639291" y="4208698"/>
            <a:ext cx="644978" cy="276999"/>
          </a:xfrm>
          <a:prstGeom prst="rect">
            <a:avLst/>
          </a:prstGeom>
          <a:noFill/>
        </p:spPr>
        <p:txBody>
          <a:bodyPr wrap="square" rtlCol="0">
            <a:spAutoFit/>
          </a:bodyPr>
          <a:lstStyle/>
          <a:p>
            <a:r>
              <a:rPr lang="pt-BR" sz="1200" dirty="0">
                <a:solidFill>
                  <a:srgbClr val="002060"/>
                </a:solidFill>
                <a:latin typeface="+mj-lt"/>
                <a:ea typeface="Source Sans Pro" panose="020B0503030403020204" pitchFamily="34" charset="0"/>
              </a:rPr>
              <a:t>48</a:t>
            </a:r>
          </a:p>
        </p:txBody>
      </p:sp>
      <p:grpSp>
        <p:nvGrpSpPr>
          <p:cNvPr id="15" name="Agrupar 14">
            <a:extLst>
              <a:ext uri="{FF2B5EF4-FFF2-40B4-BE49-F238E27FC236}">
                <a16:creationId xmlns:a16="http://schemas.microsoft.com/office/drawing/2014/main" id="{FF2DDE87-F085-1C29-29A4-A4B94F4F4191}"/>
              </a:ext>
            </a:extLst>
          </p:cNvPr>
          <p:cNvGrpSpPr/>
          <p:nvPr/>
        </p:nvGrpSpPr>
        <p:grpSpPr>
          <a:xfrm>
            <a:off x="6736225" y="4704573"/>
            <a:ext cx="2026766" cy="306355"/>
            <a:chOff x="8981632" y="6272763"/>
            <a:chExt cx="2702355" cy="408473"/>
          </a:xfrm>
        </p:grpSpPr>
        <p:pic>
          <p:nvPicPr>
            <p:cNvPr id="18" name="Imagem 17" descr="Uma imagem contendo Interface gráfica do usuário&#10;&#10;Descrição gerada automaticamente">
              <a:extLst>
                <a:ext uri="{FF2B5EF4-FFF2-40B4-BE49-F238E27FC236}">
                  <a16:creationId xmlns:a16="http://schemas.microsoft.com/office/drawing/2014/main" id="{2126A04F-5F21-8785-9CDE-DFD94B176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5165" y="6272763"/>
              <a:ext cx="1948822" cy="408473"/>
            </a:xfrm>
            <a:prstGeom prst="rect">
              <a:avLst/>
            </a:prstGeom>
          </p:spPr>
        </p:pic>
        <p:pic>
          <p:nvPicPr>
            <p:cNvPr id="19" name="Picture 2">
              <a:extLst>
                <a:ext uri="{FF2B5EF4-FFF2-40B4-BE49-F238E27FC236}">
                  <a16:creationId xmlns:a16="http://schemas.microsoft.com/office/drawing/2014/main" id="{BA10D4EA-3BA9-83CB-8F1C-1E069B8624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1632" y="6376652"/>
              <a:ext cx="606751" cy="200694"/>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Imagem 12" descr="Logotipo&#10;&#10;Descrição gerada automaticamente">
            <a:extLst>
              <a:ext uri="{FF2B5EF4-FFF2-40B4-BE49-F238E27FC236}">
                <a16:creationId xmlns:a16="http://schemas.microsoft.com/office/drawing/2014/main" id="{B19AFBAE-2EA1-641D-35A4-2657BBBD0E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1241"/>
            <a:ext cx="625152" cy="678340"/>
          </a:xfrm>
          <a:prstGeom prst="rect">
            <a:avLst/>
          </a:prstGeom>
        </p:spPr>
      </p:pic>
      <p:pic>
        <p:nvPicPr>
          <p:cNvPr id="7" name="Imagem 6" descr="Texto&#10;&#10;O conteúdo gerado por IA pode estar incorreto.">
            <a:extLst>
              <a:ext uri="{FF2B5EF4-FFF2-40B4-BE49-F238E27FC236}">
                <a16:creationId xmlns:a16="http://schemas.microsoft.com/office/drawing/2014/main" id="{0F39970B-489A-5058-7F0F-C91ADDA3F34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48241" y="-1"/>
            <a:ext cx="1595759" cy="698882"/>
          </a:xfrm>
          <a:prstGeom prst="rect">
            <a:avLst/>
          </a:prstGeom>
          <a:noFill/>
          <a:ln>
            <a:noFill/>
          </a:ln>
        </p:spPr>
      </p:pic>
    </p:spTree>
    <p:extLst>
      <p:ext uri="{BB962C8B-B14F-4D97-AF65-F5344CB8AC3E}">
        <p14:creationId xmlns:p14="http://schemas.microsoft.com/office/powerpoint/2010/main" val="39822719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06A99-1EA7-6815-11BE-23C171D52289}"/>
            </a:ext>
          </a:extLst>
        </p:cNvPr>
        <p:cNvGrpSpPr/>
        <p:nvPr/>
      </p:nvGrpSpPr>
      <p:grpSpPr>
        <a:xfrm>
          <a:off x="0" y="0"/>
          <a:ext cx="0" cy="0"/>
          <a:chOff x="0" y="0"/>
          <a:chExt cx="0" cy="0"/>
        </a:xfrm>
      </p:grpSpPr>
      <p:graphicFrame>
        <p:nvGraphicFramePr>
          <p:cNvPr id="2" name="Gráfico 1">
            <a:extLst>
              <a:ext uri="{FF2B5EF4-FFF2-40B4-BE49-F238E27FC236}">
                <a16:creationId xmlns:a16="http://schemas.microsoft.com/office/drawing/2014/main" id="{D9E4B9AF-5B0C-4070-EC1D-0FA796DB671C}"/>
              </a:ext>
            </a:extLst>
          </p:cNvPr>
          <p:cNvGraphicFramePr/>
          <p:nvPr>
            <p:extLst>
              <p:ext uri="{D42A27DB-BD31-4B8C-83A1-F6EECF244321}">
                <p14:modId xmlns:p14="http://schemas.microsoft.com/office/powerpoint/2010/main" val="1463515075"/>
              </p:ext>
            </p:extLst>
          </p:nvPr>
        </p:nvGraphicFramePr>
        <p:xfrm>
          <a:off x="573838" y="698881"/>
          <a:ext cx="7964372" cy="3758333"/>
        </p:xfrm>
        <a:graphic>
          <a:graphicData uri="http://schemas.openxmlformats.org/drawingml/2006/chart">
            <c:chart xmlns:c="http://schemas.openxmlformats.org/drawingml/2006/chart" xmlns:r="http://schemas.openxmlformats.org/officeDocument/2006/relationships" r:id="rId2"/>
          </a:graphicData>
        </a:graphic>
      </p:graphicFrame>
      <p:sp>
        <p:nvSpPr>
          <p:cNvPr id="5" name="CaixaDeTexto 4">
            <a:extLst>
              <a:ext uri="{FF2B5EF4-FFF2-40B4-BE49-F238E27FC236}">
                <a16:creationId xmlns:a16="http://schemas.microsoft.com/office/drawing/2014/main" id="{FC02EC12-5C60-AB26-83E7-9A911B75DC95}"/>
              </a:ext>
            </a:extLst>
          </p:cNvPr>
          <p:cNvSpPr txBox="1"/>
          <p:nvPr/>
        </p:nvSpPr>
        <p:spPr>
          <a:xfrm>
            <a:off x="573838" y="4457214"/>
            <a:ext cx="4572000" cy="312650"/>
          </a:xfrm>
          <a:prstGeom prst="rect">
            <a:avLst/>
          </a:prstGeom>
          <a:noFill/>
        </p:spPr>
        <p:txBody>
          <a:bodyPr wrap="square">
            <a:spAutoFit/>
          </a:bodyPr>
          <a:lstStyle/>
          <a:p>
            <a:pPr algn="just">
              <a:lnSpc>
                <a:spcPct val="107000"/>
              </a:lnSpc>
              <a:spcAft>
                <a:spcPts val="800"/>
              </a:spcAft>
            </a:pPr>
            <a:r>
              <a:rPr lang="pt-BR" dirty="0">
                <a:latin typeface="Aptos" panose="020B0004020202020204" pitchFamily="34" charset="0"/>
                <a:ea typeface="Calibri" panose="020F0502020204030204" pitchFamily="34" charset="0"/>
                <a:cs typeface="Calibri" panose="020F0502020204030204" pitchFamily="34" charset="0"/>
              </a:rPr>
              <a:t>Fonte: CGDC/PREVIC.</a:t>
            </a:r>
            <a:endParaRPr lang="pt-BR" sz="1800" dirty="0">
              <a:latin typeface="Aptos" panose="020B0004020202020204" pitchFamily="34" charset="0"/>
              <a:ea typeface="Calibri" panose="020F0502020204030204" pitchFamily="34" charset="0"/>
              <a:cs typeface="Times New Roman" panose="02020603050405020304" pitchFamily="18" charset="0"/>
            </a:endParaRPr>
          </a:p>
        </p:txBody>
      </p:sp>
      <p:sp>
        <p:nvSpPr>
          <p:cNvPr id="4" name="CaixaDeTexto 3">
            <a:extLst>
              <a:ext uri="{FF2B5EF4-FFF2-40B4-BE49-F238E27FC236}">
                <a16:creationId xmlns:a16="http://schemas.microsoft.com/office/drawing/2014/main" id="{3E968333-D86E-6EA3-A57B-2587670409F1}"/>
              </a:ext>
            </a:extLst>
          </p:cNvPr>
          <p:cNvSpPr txBox="1"/>
          <p:nvPr/>
        </p:nvSpPr>
        <p:spPr>
          <a:xfrm>
            <a:off x="8440502" y="4406974"/>
            <a:ext cx="644978" cy="276999"/>
          </a:xfrm>
          <a:prstGeom prst="rect">
            <a:avLst/>
          </a:prstGeom>
          <a:noFill/>
        </p:spPr>
        <p:txBody>
          <a:bodyPr wrap="square" rtlCol="0">
            <a:spAutoFit/>
          </a:bodyPr>
          <a:lstStyle/>
          <a:p>
            <a:r>
              <a:rPr lang="pt-BR" sz="1200" dirty="0">
                <a:solidFill>
                  <a:srgbClr val="002060"/>
                </a:solidFill>
                <a:latin typeface="+mj-lt"/>
                <a:ea typeface="Source Sans Pro" panose="020B0503030403020204" pitchFamily="34" charset="0"/>
              </a:rPr>
              <a:t>49</a:t>
            </a:r>
          </a:p>
        </p:txBody>
      </p:sp>
      <p:grpSp>
        <p:nvGrpSpPr>
          <p:cNvPr id="6" name="Agrupar 5">
            <a:extLst>
              <a:ext uri="{FF2B5EF4-FFF2-40B4-BE49-F238E27FC236}">
                <a16:creationId xmlns:a16="http://schemas.microsoft.com/office/drawing/2014/main" id="{23F15C6C-6559-9494-1B64-652C52D59F27}"/>
              </a:ext>
            </a:extLst>
          </p:cNvPr>
          <p:cNvGrpSpPr/>
          <p:nvPr/>
        </p:nvGrpSpPr>
        <p:grpSpPr>
          <a:xfrm>
            <a:off x="6736225" y="4704573"/>
            <a:ext cx="2026766" cy="306355"/>
            <a:chOff x="8981632" y="6272763"/>
            <a:chExt cx="2702355" cy="408473"/>
          </a:xfrm>
        </p:grpSpPr>
        <p:pic>
          <p:nvPicPr>
            <p:cNvPr id="7" name="Imagem 6" descr="Uma imagem contendo Interface gráfica do usuário&#10;&#10;Descrição gerada automaticamente">
              <a:extLst>
                <a:ext uri="{FF2B5EF4-FFF2-40B4-BE49-F238E27FC236}">
                  <a16:creationId xmlns:a16="http://schemas.microsoft.com/office/drawing/2014/main" id="{CBE18694-74D2-FD73-B773-8F4BAD20F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5165" y="6272763"/>
              <a:ext cx="1948822" cy="408473"/>
            </a:xfrm>
            <a:prstGeom prst="rect">
              <a:avLst/>
            </a:prstGeom>
          </p:spPr>
        </p:pic>
        <p:pic>
          <p:nvPicPr>
            <p:cNvPr id="9" name="Picture 2">
              <a:extLst>
                <a:ext uri="{FF2B5EF4-FFF2-40B4-BE49-F238E27FC236}">
                  <a16:creationId xmlns:a16="http://schemas.microsoft.com/office/drawing/2014/main" id="{A8F86714-949D-CE0A-D146-5913D83587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1632" y="6376652"/>
              <a:ext cx="606751" cy="200694"/>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Imagem 2" descr="Logotipo&#10;&#10;Descrição gerada automaticamente">
            <a:extLst>
              <a:ext uri="{FF2B5EF4-FFF2-40B4-BE49-F238E27FC236}">
                <a16:creationId xmlns:a16="http://schemas.microsoft.com/office/drawing/2014/main" id="{F6859747-DEF0-6350-B304-770285697A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14" y="2350409"/>
            <a:ext cx="625152" cy="678340"/>
          </a:xfrm>
          <a:prstGeom prst="rect">
            <a:avLst/>
          </a:prstGeom>
        </p:spPr>
      </p:pic>
      <p:pic>
        <p:nvPicPr>
          <p:cNvPr id="8" name="Imagem 7" descr="Texto&#10;&#10;O conteúdo gerado por IA pode estar incorreto.">
            <a:extLst>
              <a:ext uri="{FF2B5EF4-FFF2-40B4-BE49-F238E27FC236}">
                <a16:creationId xmlns:a16="http://schemas.microsoft.com/office/drawing/2014/main" id="{A421C679-6BAE-92C9-6D6D-C4145FE9BAF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48241" y="-1"/>
            <a:ext cx="1595759" cy="698882"/>
          </a:xfrm>
          <a:prstGeom prst="rect">
            <a:avLst/>
          </a:prstGeom>
          <a:noFill/>
          <a:ln>
            <a:noFill/>
          </a:ln>
        </p:spPr>
      </p:pic>
    </p:spTree>
    <p:extLst>
      <p:ext uri="{BB962C8B-B14F-4D97-AF65-F5344CB8AC3E}">
        <p14:creationId xmlns:p14="http://schemas.microsoft.com/office/powerpoint/2010/main" val="944174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2">
          <a:extLst>
            <a:ext uri="{FF2B5EF4-FFF2-40B4-BE49-F238E27FC236}">
              <a16:creationId xmlns:a16="http://schemas.microsoft.com/office/drawing/2014/main" id="{FB36070B-78B6-E7BF-C908-9F04CE729541}"/>
            </a:ext>
          </a:extLst>
        </p:cNvPr>
        <p:cNvGrpSpPr/>
        <p:nvPr/>
      </p:nvGrpSpPr>
      <p:grpSpPr>
        <a:xfrm>
          <a:off x="0" y="0"/>
          <a:ext cx="0" cy="0"/>
          <a:chOff x="0" y="0"/>
          <a:chExt cx="0" cy="0"/>
        </a:xfrm>
      </p:grpSpPr>
      <p:cxnSp>
        <p:nvCxnSpPr>
          <p:cNvPr id="4" name="Conector reto 3">
            <a:extLst>
              <a:ext uri="{FF2B5EF4-FFF2-40B4-BE49-F238E27FC236}">
                <a16:creationId xmlns:a16="http://schemas.microsoft.com/office/drawing/2014/main" id="{1935403C-1F40-684D-CE16-A471EA07E90C}"/>
              </a:ext>
            </a:extLst>
          </p:cNvPr>
          <p:cNvCxnSpPr/>
          <p:nvPr/>
        </p:nvCxnSpPr>
        <p:spPr>
          <a:xfrm>
            <a:off x="467447" y="1032324"/>
            <a:ext cx="5699760" cy="0"/>
          </a:xfrm>
          <a:prstGeom prst="line">
            <a:avLst/>
          </a:prstGeom>
          <a:ln>
            <a:solidFill>
              <a:srgbClr val="0E4C73"/>
            </a:solidFill>
          </a:ln>
        </p:spPr>
        <p:style>
          <a:lnRef idx="1">
            <a:schemeClr val="accent1"/>
          </a:lnRef>
          <a:fillRef idx="0">
            <a:schemeClr val="accent1"/>
          </a:fillRef>
          <a:effectRef idx="0">
            <a:schemeClr val="accent1"/>
          </a:effectRef>
          <a:fontRef idx="minor">
            <a:schemeClr val="tx1"/>
          </a:fontRef>
        </p:style>
      </p:cxnSp>
      <p:pic>
        <p:nvPicPr>
          <p:cNvPr id="3" name="Imagem 2" descr="Logotipo&#10;&#10;Descrição gerada automaticamente">
            <a:extLst>
              <a:ext uri="{FF2B5EF4-FFF2-40B4-BE49-F238E27FC236}">
                <a16:creationId xmlns:a16="http://schemas.microsoft.com/office/drawing/2014/main" id="{1998842F-2002-5BA4-F4E3-A2259120BB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387" y="235913"/>
            <a:ext cx="644083" cy="698882"/>
          </a:xfrm>
          <a:prstGeom prst="rect">
            <a:avLst/>
          </a:prstGeom>
        </p:spPr>
      </p:pic>
      <p:sp>
        <p:nvSpPr>
          <p:cNvPr id="5" name="CaixaDeTexto 4">
            <a:extLst>
              <a:ext uri="{FF2B5EF4-FFF2-40B4-BE49-F238E27FC236}">
                <a16:creationId xmlns:a16="http://schemas.microsoft.com/office/drawing/2014/main" id="{F9CF1810-8424-742F-7ACB-25189494BE39}"/>
              </a:ext>
            </a:extLst>
          </p:cNvPr>
          <p:cNvSpPr txBox="1"/>
          <p:nvPr/>
        </p:nvSpPr>
        <p:spPr>
          <a:xfrm>
            <a:off x="8481060" y="4759695"/>
            <a:ext cx="601980" cy="246221"/>
          </a:xfrm>
          <a:prstGeom prst="rect">
            <a:avLst/>
          </a:prstGeom>
          <a:noFill/>
        </p:spPr>
        <p:txBody>
          <a:bodyPr wrap="square" rtlCol="0">
            <a:spAutoFit/>
          </a:bodyPr>
          <a:lstStyle/>
          <a:p>
            <a:r>
              <a:rPr lang="pt-BR" sz="1000" dirty="0">
                <a:solidFill>
                  <a:schemeClr val="bg1"/>
                </a:solidFill>
                <a:latin typeface="Aptos" panose="020B0004020202020204" pitchFamily="34" charset="0"/>
              </a:rPr>
              <a:t>5</a:t>
            </a:r>
          </a:p>
        </p:txBody>
      </p:sp>
      <p:sp>
        <p:nvSpPr>
          <p:cNvPr id="6" name="Espaço Reservado para Texto 5">
            <a:extLst>
              <a:ext uri="{FF2B5EF4-FFF2-40B4-BE49-F238E27FC236}">
                <a16:creationId xmlns:a16="http://schemas.microsoft.com/office/drawing/2014/main" id="{2A4F9350-0365-54AB-B303-2D7AD133C038}"/>
              </a:ext>
            </a:extLst>
          </p:cNvPr>
          <p:cNvSpPr txBox="1">
            <a:spLocks/>
          </p:cNvSpPr>
          <p:nvPr/>
        </p:nvSpPr>
        <p:spPr>
          <a:xfrm>
            <a:off x="-321416" y="1346726"/>
            <a:ext cx="8802476" cy="38788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1397000" lvl="2" indent="-457200" algn="just">
              <a:lnSpc>
                <a:spcPct val="150000"/>
              </a:lnSpc>
              <a:buClr>
                <a:srgbClr val="1B567B"/>
              </a:buClr>
              <a:buSzPct val="105000"/>
              <a:buFont typeface="+mj-lt"/>
              <a:buAutoNum type="arabicPeriod"/>
            </a:pPr>
            <a:r>
              <a:rPr lang="pt-BR" sz="2400" dirty="0">
                <a:solidFill>
                  <a:srgbClr val="1B567B"/>
                </a:solidFill>
                <a:latin typeface="Aptos" panose="020B0004020202020204" pitchFamily="34" charset="0"/>
                <a:ea typeface="Calibri" panose="020F0502020204030204" pitchFamily="34" charset="0"/>
                <a:cs typeface="Calibri" panose="020F0502020204030204" pitchFamily="34" charset="0"/>
              </a:rPr>
              <a:t>Diagnóstico – GT/Transição 2022</a:t>
            </a:r>
          </a:p>
          <a:p>
            <a:pPr marL="1397000" lvl="2" indent="-457200" algn="just">
              <a:lnSpc>
                <a:spcPct val="150000"/>
              </a:lnSpc>
              <a:buClr>
                <a:srgbClr val="1B567B"/>
              </a:buClr>
              <a:buSzPct val="105000"/>
              <a:buFont typeface="+mj-lt"/>
              <a:buAutoNum type="arabicPeriod"/>
            </a:pPr>
            <a:r>
              <a:rPr lang="pt-BR" sz="2400" dirty="0">
                <a:solidFill>
                  <a:srgbClr val="1B567B"/>
                </a:solidFill>
                <a:latin typeface="Aptos" panose="020B0004020202020204" pitchFamily="34" charset="0"/>
                <a:ea typeface="Calibri" panose="020F0502020204030204" pitchFamily="34" charset="0"/>
                <a:cs typeface="Calibri" panose="020F0502020204030204" pitchFamily="34" charset="0"/>
              </a:rPr>
              <a:t>Ações realizadas (2023-2024)</a:t>
            </a:r>
          </a:p>
          <a:p>
            <a:pPr marL="1397000" lvl="2" indent="-457200" algn="just">
              <a:lnSpc>
                <a:spcPct val="150000"/>
              </a:lnSpc>
              <a:buClr>
                <a:srgbClr val="1B567B"/>
              </a:buClr>
              <a:buSzPct val="105000"/>
              <a:buFont typeface="+mj-lt"/>
              <a:buAutoNum type="arabicPeriod"/>
            </a:pPr>
            <a:r>
              <a:rPr lang="pt-BR" sz="2400" dirty="0">
                <a:solidFill>
                  <a:srgbClr val="1B567B"/>
                </a:solidFill>
                <a:latin typeface="Aptos" panose="020B0004020202020204" pitchFamily="34" charset="0"/>
                <a:ea typeface="Calibri" panose="020F0502020204030204" pitchFamily="34" charset="0"/>
                <a:cs typeface="Calibri" panose="020F0502020204030204" pitchFamily="34" charset="0"/>
              </a:rPr>
              <a:t>Agenda Normativa (2025-2026)</a:t>
            </a:r>
          </a:p>
          <a:p>
            <a:pPr marL="1397000" lvl="2" indent="-457200" algn="just">
              <a:lnSpc>
                <a:spcPct val="150000"/>
              </a:lnSpc>
              <a:buClr>
                <a:srgbClr val="1B567B"/>
              </a:buClr>
              <a:buSzPct val="105000"/>
              <a:buFont typeface="+mj-lt"/>
              <a:buAutoNum type="arabicPeriod"/>
            </a:pPr>
            <a:r>
              <a:rPr lang="pt-BR" sz="2400" dirty="0">
                <a:solidFill>
                  <a:srgbClr val="1B567B"/>
                </a:solidFill>
                <a:latin typeface="Aptos" panose="020B0004020202020204" pitchFamily="34" charset="0"/>
                <a:ea typeface="Calibri" panose="020F0502020204030204" pitchFamily="34" charset="0"/>
                <a:cs typeface="Calibri" panose="020F0502020204030204" pitchFamily="34" charset="0"/>
              </a:rPr>
              <a:t>Desafios e Perspectivas</a:t>
            </a:r>
          </a:p>
        </p:txBody>
      </p:sp>
      <p:sp>
        <p:nvSpPr>
          <p:cNvPr id="7" name="Título 4">
            <a:extLst>
              <a:ext uri="{FF2B5EF4-FFF2-40B4-BE49-F238E27FC236}">
                <a16:creationId xmlns:a16="http://schemas.microsoft.com/office/drawing/2014/main" id="{C7C3F2D7-FCDE-68CE-CC49-44EA7B4665DD}"/>
              </a:ext>
            </a:extLst>
          </p:cNvPr>
          <p:cNvSpPr txBox="1">
            <a:spLocks/>
          </p:cNvSpPr>
          <p:nvPr/>
        </p:nvSpPr>
        <p:spPr>
          <a:xfrm>
            <a:off x="1199453" y="476288"/>
            <a:ext cx="8666018" cy="574964"/>
          </a:xfrm>
          <a:prstGeom prst="rect">
            <a:avLst/>
          </a:prstGeom>
          <a:noFill/>
          <a:ln>
            <a:noFill/>
          </a:ln>
        </p:spPr>
        <p:txBody>
          <a:bodyPr spcFirstLastPara="1" wrap="square" lIns="91425" tIns="91425" rIns="91425" bIns="91425" anchor="b" anchorCtr="0">
            <a:normAutofit fontScale="600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pt-BR" dirty="0">
                <a:solidFill>
                  <a:srgbClr val="1B567B"/>
                </a:solidFill>
                <a:latin typeface="Aptos" panose="020B0004020202020204" pitchFamily="34" charset="0"/>
                <a:ea typeface="Calibri" panose="020F0502020204030204" pitchFamily="34" charset="0"/>
                <a:cs typeface="Calibri" panose="020F0502020204030204" pitchFamily="34" charset="0"/>
              </a:rPr>
              <a:t>      SUMÁRIO                        </a:t>
            </a:r>
          </a:p>
        </p:txBody>
      </p:sp>
      <p:pic>
        <p:nvPicPr>
          <p:cNvPr id="9" name="Imagem 8" descr="Texto&#10;&#10;O conteúdo gerado por IA pode estar incorreto.">
            <a:extLst>
              <a:ext uri="{FF2B5EF4-FFF2-40B4-BE49-F238E27FC236}">
                <a16:creationId xmlns:a16="http://schemas.microsoft.com/office/drawing/2014/main" id="{D80A1C32-44E0-F75C-B6DE-DA74DDF9579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04137" y="393179"/>
            <a:ext cx="1236674" cy="541616"/>
          </a:xfrm>
          <a:prstGeom prst="rect">
            <a:avLst/>
          </a:prstGeom>
          <a:noFill/>
          <a:ln>
            <a:noFill/>
          </a:ln>
        </p:spPr>
      </p:pic>
      <p:pic>
        <p:nvPicPr>
          <p:cNvPr id="10" name="Imagem 9" descr="Jornal com texto preto sobre fundo branco&#10;&#10;O conteúdo gerado por IA pode estar incorreto.">
            <a:extLst>
              <a:ext uri="{FF2B5EF4-FFF2-40B4-BE49-F238E27FC236}">
                <a16:creationId xmlns:a16="http://schemas.microsoft.com/office/drawing/2014/main" id="{C6A4E228-780F-D546-B975-59FD851F0416}"/>
              </a:ext>
            </a:extLst>
          </p:cNvPr>
          <p:cNvPicPr>
            <a:picLocks noChangeAspect="1"/>
          </p:cNvPicPr>
          <p:nvPr/>
        </p:nvPicPr>
        <p:blipFill>
          <a:blip r:embed="rId6"/>
          <a:stretch>
            <a:fillRect/>
          </a:stretch>
        </p:blipFill>
        <p:spPr>
          <a:xfrm>
            <a:off x="5812220" y="1346726"/>
            <a:ext cx="2920244" cy="2647993"/>
          </a:xfrm>
          <a:prstGeom prst="rect">
            <a:avLst/>
          </a:prstGeom>
        </p:spPr>
      </p:pic>
    </p:spTree>
    <p:extLst>
      <p:ext uri="{BB962C8B-B14F-4D97-AF65-F5344CB8AC3E}">
        <p14:creationId xmlns:p14="http://schemas.microsoft.com/office/powerpoint/2010/main" val="9698223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828F9-B236-952B-7230-A8424973CFA2}"/>
            </a:ext>
          </a:extLst>
        </p:cNvPr>
        <p:cNvGrpSpPr/>
        <p:nvPr/>
      </p:nvGrpSpPr>
      <p:grpSpPr>
        <a:xfrm>
          <a:off x="0" y="0"/>
          <a:ext cx="0" cy="0"/>
          <a:chOff x="0" y="0"/>
          <a:chExt cx="0" cy="0"/>
        </a:xfrm>
      </p:grpSpPr>
      <p:grpSp>
        <p:nvGrpSpPr>
          <p:cNvPr id="6" name="Agrupar 5">
            <a:extLst>
              <a:ext uri="{FF2B5EF4-FFF2-40B4-BE49-F238E27FC236}">
                <a16:creationId xmlns:a16="http://schemas.microsoft.com/office/drawing/2014/main" id="{7E814AB8-39E7-021E-C256-509EBF47E9B7}"/>
              </a:ext>
            </a:extLst>
          </p:cNvPr>
          <p:cNvGrpSpPr/>
          <p:nvPr/>
        </p:nvGrpSpPr>
        <p:grpSpPr>
          <a:xfrm>
            <a:off x="6736225" y="4704573"/>
            <a:ext cx="2026766" cy="306355"/>
            <a:chOff x="8981632" y="6272763"/>
            <a:chExt cx="2702355" cy="408473"/>
          </a:xfrm>
        </p:grpSpPr>
        <p:pic>
          <p:nvPicPr>
            <p:cNvPr id="7" name="Imagem 6" descr="Uma imagem contendo Interface gráfica do usuário&#10;&#10;Descrição gerada automaticamente">
              <a:extLst>
                <a:ext uri="{FF2B5EF4-FFF2-40B4-BE49-F238E27FC236}">
                  <a16:creationId xmlns:a16="http://schemas.microsoft.com/office/drawing/2014/main" id="{2C3A802B-72C8-7C42-0137-F76F29D545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5165" y="6272763"/>
              <a:ext cx="1948822" cy="408473"/>
            </a:xfrm>
            <a:prstGeom prst="rect">
              <a:avLst/>
            </a:prstGeom>
          </p:spPr>
        </p:pic>
        <p:pic>
          <p:nvPicPr>
            <p:cNvPr id="9" name="Picture 2">
              <a:extLst>
                <a:ext uri="{FF2B5EF4-FFF2-40B4-BE49-F238E27FC236}">
                  <a16:creationId xmlns:a16="http://schemas.microsoft.com/office/drawing/2014/main" id="{14312769-53AE-709E-C265-420424E49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1632" y="6376652"/>
              <a:ext cx="606751" cy="200694"/>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Imagem 2" descr="Logotipo&#10;&#10;Descrição gerada automaticamente">
            <a:extLst>
              <a:ext uri="{FF2B5EF4-FFF2-40B4-BE49-F238E27FC236}">
                <a16:creationId xmlns:a16="http://schemas.microsoft.com/office/drawing/2014/main" id="{A1863DE4-D8BC-1160-F239-EFDC5C05DB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3" y="38424"/>
            <a:ext cx="625152" cy="678340"/>
          </a:xfrm>
          <a:prstGeom prst="rect">
            <a:avLst/>
          </a:prstGeom>
        </p:spPr>
      </p:pic>
      <p:graphicFrame>
        <p:nvGraphicFramePr>
          <p:cNvPr id="8" name="Tabela 7">
            <a:extLst>
              <a:ext uri="{FF2B5EF4-FFF2-40B4-BE49-F238E27FC236}">
                <a16:creationId xmlns:a16="http://schemas.microsoft.com/office/drawing/2014/main" id="{D3DE6990-7F31-7704-F3F2-56F97DB4776D}"/>
              </a:ext>
            </a:extLst>
          </p:cNvPr>
          <p:cNvGraphicFramePr>
            <a:graphicFrameLocks noGrp="1"/>
          </p:cNvGraphicFramePr>
          <p:nvPr>
            <p:extLst>
              <p:ext uri="{D42A27DB-BD31-4B8C-83A1-F6EECF244321}">
                <p14:modId xmlns:p14="http://schemas.microsoft.com/office/powerpoint/2010/main" val="175668797"/>
              </p:ext>
            </p:extLst>
          </p:nvPr>
        </p:nvGraphicFramePr>
        <p:xfrm>
          <a:off x="381009" y="673245"/>
          <a:ext cx="8449310" cy="3969926"/>
        </p:xfrm>
        <a:graphic>
          <a:graphicData uri="http://schemas.openxmlformats.org/drawingml/2006/table">
            <a:tbl>
              <a:tblPr firstRow="1" firstCol="1" bandRow="1">
                <a:tableStyleId>{5C22544A-7EE6-4342-B048-85BDC9FD1C3A}</a:tableStyleId>
              </a:tblPr>
              <a:tblGrid>
                <a:gridCol w="4498390">
                  <a:extLst>
                    <a:ext uri="{9D8B030D-6E8A-4147-A177-3AD203B41FA5}">
                      <a16:colId xmlns:a16="http://schemas.microsoft.com/office/drawing/2014/main" val="2804818303"/>
                    </a:ext>
                  </a:extLst>
                </a:gridCol>
                <a:gridCol w="737783">
                  <a:extLst>
                    <a:ext uri="{9D8B030D-6E8A-4147-A177-3AD203B41FA5}">
                      <a16:colId xmlns:a16="http://schemas.microsoft.com/office/drawing/2014/main" val="504910117"/>
                    </a:ext>
                  </a:extLst>
                </a:gridCol>
                <a:gridCol w="737783">
                  <a:extLst>
                    <a:ext uri="{9D8B030D-6E8A-4147-A177-3AD203B41FA5}">
                      <a16:colId xmlns:a16="http://schemas.microsoft.com/office/drawing/2014/main" val="3096302718"/>
                    </a:ext>
                  </a:extLst>
                </a:gridCol>
                <a:gridCol w="737783">
                  <a:extLst>
                    <a:ext uri="{9D8B030D-6E8A-4147-A177-3AD203B41FA5}">
                      <a16:colId xmlns:a16="http://schemas.microsoft.com/office/drawing/2014/main" val="707199443"/>
                    </a:ext>
                  </a:extLst>
                </a:gridCol>
                <a:gridCol w="737783">
                  <a:extLst>
                    <a:ext uri="{9D8B030D-6E8A-4147-A177-3AD203B41FA5}">
                      <a16:colId xmlns:a16="http://schemas.microsoft.com/office/drawing/2014/main" val="813321047"/>
                    </a:ext>
                  </a:extLst>
                </a:gridCol>
                <a:gridCol w="999788">
                  <a:extLst>
                    <a:ext uri="{9D8B030D-6E8A-4147-A177-3AD203B41FA5}">
                      <a16:colId xmlns:a16="http://schemas.microsoft.com/office/drawing/2014/main" val="2575391437"/>
                    </a:ext>
                  </a:extLst>
                </a:gridCol>
              </a:tblGrid>
              <a:tr h="581588">
                <a:tc gridSpan="6">
                  <a:txBody>
                    <a:bodyPr/>
                    <a:lstStyle/>
                    <a:p>
                      <a:pPr>
                        <a:lnSpc>
                          <a:spcPct val="115000"/>
                        </a:lnSpc>
                        <a:spcAft>
                          <a:spcPts val="800"/>
                        </a:spcAft>
                        <a:buNone/>
                      </a:pPr>
                      <a:r>
                        <a:rPr lang="pt-BR" sz="1800" kern="0" dirty="0">
                          <a:solidFill>
                            <a:schemeClr val="tx1"/>
                          </a:solidFill>
                          <a:effectLst/>
                          <a:latin typeface="Aptos" panose="020B0004020202020204" pitchFamily="34" charset="0"/>
                        </a:rPr>
                        <a:t>Procedimentos Fiscais realizados pela PREVIC no período de 2021 a jun-2025.</a:t>
                      </a:r>
                    </a:p>
                    <a:p>
                      <a:pPr>
                        <a:lnSpc>
                          <a:spcPct val="115000"/>
                        </a:lnSpc>
                        <a:spcAft>
                          <a:spcPts val="800"/>
                        </a:spcAft>
                        <a:buNone/>
                      </a:pPr>
                      <a:endParaRPr lang="pt-BR"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lnB w="12700" cap="flat" cmpd="sng" algn="ctr">
                      <a:solidFill>
                        <a:schemeClr val="tx1"/>
                      </a:solidFill>
                      <a:prstDash val="solid"/>
                      <a:round/>
                      <a:headEnd type="none" w="med" len="med"/>
                      <a:tailEnd type="none" w="med" len="med"/>
                    </a:lnB>
                    <a:solidFill>
                      <a:schemeClr val="bg1"/>
                    </a:solidFill>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4050978949"/>
                  </a:ext>
                </a:extLst>
              </a:tr>
              <a:tr h="283116">
                <a:tc>
                  <a:txBody>
                    <a:bodyPr/>
                    <a:lstStyle/>
                    <a:p>
                      <a:pPr algn="ctr">
                        <a:lnSpc>
                          <a:spcPct val="115000"/>
                        </a:lnSpc>
                        <a:spcAft>
                          <a:spcPts val="800"/>
                        </a:spcAft>
                        <a:buNone/>
                      </a:pPr>
                      <a:r>
                        <a:rPr lang="pt-BR" sz="1600" u="none" kern="0" dirty="0">
                          <a:solidFill>
                            <a:schemeClr val="tx1"/>
                          </a:solidFill>
                          <a:effectLst/>
                          <a:latin typeface="Aptos" panose="020B0004020202020204" pitchFamily="34" charset="0"/>
                        </a:rPr>
                        <a:t>itens</a:t>
                      </a:r>
                      <a:endParaRPr lang="pt-BR" sz="160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15000"/>
                        </a:lnSpc>
                        <a:spcAft>
                          <a:spcPts val="800"/>
                        </a:spcAft>
                        <a:buNone/>
                      </a:pPr>
                      <a:r>
                        <a:rPr lang="pt-BR" sz="1600" u="none" kern="0" dirty="0">
                          <a:solidFill>
                            <a:schemeClr val="tx1"/>
                          </a:solidFill>
                          <a:effectLst/>
                          <a:latin typeface="Aptos" panose="020B0004020202020204" pitchFamily="34" charset="0"/>
                        </a:rPr>
                        <a:t>2021</a:t>
                      </a:r>
                      <a:endParaRPr lang="pt-BR" sz="160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15000"/>
                        </a:lnSpc>
                        <a:spcAft>
                          <a:spcPts val="800"/>
                        </a:spcAft>
                        <a:buNone/>
                      </a:pPr>
                      <a:r>
                        <a:rPr lang="pt-BR" sz="1600" u="none" kern="0" dirty="0">
                          <a:solidFill>
                            <a:schemeClr val="tx1"/>
                          </a:solidFill>
                          <a:effectLst/>
                          <a:latin typeface="Aptos" panose="020B0004020202020204" pitchFamily="34" charset="0"/>
                        </a:rPr>
                        <a:t>2022</a:t>
                      </a:r>
                      <a:endParaRPr lang="pt-BR" sz="160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15000"/>
                        </a:lnSpc>
                        <a:spcAft>
                          <a:spcPts val="800"/>
                        </a:spcAft>
                        <a:buNone/>
                      </a:pPr>
                      <a:r>
                        <a:rPr lang="pt-BR" sz="1600" u="none" kern="0" dirty="0">
                          <a:solidFill>
                            <a:schemeClr val="tx1"/>
                          </a:solidFill>
                          <a:effectLst/>
                          <a:latin typeface="Aptos" panose="020B0004020202020204" pitchFamily="34" charset="0"/>
                        </a:rPr>
                        <a:t>2023</a:t>
                      </a:r>
                      <a:endParaRPr lang="pt-BR" sz="160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15000"/>
                        </a:lnSpc>
                        <a:spcAft>
                          <a:spcPts val="800"/>
                        </a:spcAft>
                        <a:buNone/>
                      </a:pPr>
                      <a:r>
                        <a:rPr lang="pt-BR" sz="1600" u="none" kern="0" dirty="0">
                          <a:solidFill>
                            <a:schemeClr val="tx1"/>
                          </a:solidFill>
                          <a:effectLst/>
                          <a:latin typeface="Aptos" panose="020B0004020202020204" pitchFamily="34" charset="0"/>
                        </a:rPr>
                        <a:t>2024</a:t>
                      </a:r>
                      <a:endParaRPr lang="pt-BR" sz="160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15000"/>
                        </a:lnSpc>
                        <a:spcAft>
                          <a:spcPts val="800"/>
                        </a:spcAft>
                        <a:buNone/>
                      </a:pPr>
                      <a:r>
                        <a:rPr lang="pt-BR" sz="1600" u="none" kern="0" dirty="0" err="1">
                          <a:solidFill>
                            <a:schemeClr val="tx1"/>
                          </a:solidFill>
                          <a:effectLst/>
                          <a:latin typeface="Aptos" panose="020B0004020202020204" pitchFamily="34" charset="0"/>
                        </a:rPr>
                        <a:t>jun</a:t>
                      </a:r>
                      <a:r>
                        <a:rPr lang="pt-BR" sz="1600" u="none" kern="0" dirty="0">
                          <a:solidFill>
                            <a:schemeClr val="tx1"/>
                          </a:solidFill>
                          <a:effectLst/>
                          <a:latin typeface="Aptos" panose="020B0004020202020204" pitchFamily="34" charset="0"/>
                        </a:rPr>
                        <a:t>/25</a:t>
                      </a:r>
                      <a:endParaRPr lang="pt-BR" sz="1600"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1609584"/>
                  </a:ext>
                </a:extLst>
              </a:tr>
              <a:tr h="283116">
                <a:tc>
                  <a:txBody>
                    <a:bodyPr/>
                    <a:lstStyle/>
                    <a:p>
                      <a:pPr>
                        <a:lnSpc>
                          <a:spcPct val="115000"/>
                        </a:lnSpc>
                        <a:spcAft>
                          <a:spcPts val="800"/>
                        </a:spcAft>
                        <a:buNone/>
                      </a:pPr>
                      <a:r>
                        <a:rPr lang="pt-BR" sz="1600" kern="0" dirty="0">
                          <a:solidFill>
                            <a:schemeClr val="tx1"/>
                          </a:solidFill>
                          <a:effectLst/>
                          <a:latin typeface="Aptos" panose="020B0004020202020204" pitchFamily="34" charset="0"/>
                        </a:rPr>
                        <a:t>1. Fiscalizações diretas nas EFPC</a:t>
                      </a:r>
                      <a:endParaRPr lang="pt-BR"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r">
                        <a:lnSpc>
                          <a:spcPct val="115000"/>
                        </a:lnSpc>
                        <a:spcAft>
                          <a:spcPts val="800"/>
                        </a:spcAft>
                        <a:buNone/>
                      </a:pPr>
                      <a:r>
                        <a:rPr lang="pt-BR" sz="1600" kern="0" dirty="0">
                          <a:solidFill>
                            <a:schemeClr val="tx1"/>
                          </a:solidFill>
                          <a:effectLst/>
                          <a:latin typeface="Aptos" panose="020B0004020202020204" pitchFamily="34" charset="0"/>
                        </a:rPr>
                        <a:t>46</a:t>
                      </a:r>
                      <a:endParaRPr lang="pt-BR"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gn="r">
                        <a:lnSpc>
                          <a:spcPct val="115000"/>
                        </a:lnSpc>
                        <a:spcAft>
                          <a:spcPts val="800"/>
                        </a:spcAft>
                        <a:buNone/>
                      </a:pPr>
                      <a:r>
                        <a:rPr lang="pt-BR" sz="1600" kern="0" dirty="0">
                          <a:solidFill>
                            <a:schemeClr val="tx1"/>
                          </a:solidFill>
                          <a:effectLst/>
                          <a:latin typeface="Aptos" panose="020B0004020202020204" pitchFamily="34" charset="0"/>
                        </a:rPr>
                        <a:t>53</a:t>
                      </a:r>
                      <a:endParaRPr lang="pt-BR"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lnT w="12700" cap="flat" cmpd="sng" algn="ctr">
                      <a:solidFill>
                        <a:schemeClr val="tx1"/>
                      </a:solidFill>
                      <a:prstDash val="solid"/>
                      <a:round/>
                      <a:headEnd type="none" w="med" len="med"/>
                      <a:tailEnd type="none" w="med" len="med"/>
                    </a:lnT>
                    <a:solidFill>
                      <a:schemeClr val="bg1"/>
                    </a:solidFill>
                  </a:tcPr>
                </a:tc>
                <a:tc>
                  <a:txBody>
                    <a:bodyPr/>
                    <a:lstStyle/>
                    <a:p>
                      <a:pPr algn="r">
                        <a:lnSpc>
                          <a:spcPct val="115000"/>
                        </a:lnSpc>
                        <a:spcAft>
                          <a:spcPts val="800"/>
                        </a:spcAft>
                        <a:buNone/>
                      </a:pPr>
                      <a:r>
                        <a:rPr lang="pt-BR" sz="1600" kern="0" dirty="0">
                          <a:solidFill>
                            <a:schemeClr val="tx1"/>
                          </a:solidFill>
                          <a:effectLst/>
                          <a:latin typeface="Aptos" panose="020B0004020202020204" pitchFamily="34" charset="0"/>
                        </a:rPr>
                        <a:t>56</a:t>
                      </a:r>
                      <a:endParaRPr lang="pt-BR"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lnT w="12700" cap="flat" cmpd="sng" algn="ctr">
                      <a:solidFill>
                        <a:schemeClr val="tx1"/>
                      </a:solidFill>
                      <a:prstDash val="solid"/>
                      <a:round/>
                      <a:headEnd type="none" w="med" len="med"/>
                      <a:tailEnd type="none" w="med" len="med"/>
                    </a:lnT>
                    <a:solidFill>
                      <a:schemeClr val="bg1"/>
                    </a:solidFill>
                  </a:tcPr>
                </a:tc>
                <a:tc>
                  <a:txBody>
                    <a:bodyPr/>
                    <a:lstStyle/>
                    <a:p>
                      <a:pPr algn="r">
                        <a:lnSpc>
                          <a:spcPct val="115000"/>
                        </a:lnSpc>
                        <a:spcAft>
                          <a:spcPts val="800"/>
                        </a:spcAft>
                        <a:buNone/>
                      </a:pPr>
                      <a:r>
                        <a:rPr lang="pt-BR" sz="1600" kern="0" dirty="0">
                          <a:solidFill>
                            <a:schemeClr val="tx1"/>
                          </a:solidFill>
                          <a:effectLst/>
                          <a:latin typeface="Aptos" panose="020B0004020202020204" pitchFamily="34" charset="0"/>
                        </a:rPr>
                        <a:t>76</a:t>
                      </a:r>
                      <a:endParaRPr lang="pt-BR"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lnT w="12700" cap="flat" cmpd="sng" algn="ctr">
                      <a:solidFill>
                        <a:schemeClr val="tx1"/>
                      </a:solidFill>
                      <a:prstDash val="solid"/>
                      <a:round/>
                      <a:headEnd type="none" w="med" len="med"/>
                      <a:tailEnd type="none" w="med" len="med"/>
                    </a:lnT>
                    <a:solidFill>
                      <a:schemeClr val="bg1"/>
                    </a:solidFill>
                  </a:tcPr>
                </a:tc>
                <a:tc>
                  <a:txBody>
                    <a:bodyPr/>
                    <a:lstStyle/>
                    <a:p>
                      <a:pPr algn="r">
                        <a:lnSpc>
                          <a:spcPct val="115000"/>
                        </a:lnSpc>
                        <a:spcAft>
                          <a:spcPts val="800"/>
                        </a:spcAft>
                        <a:buNone/>
                      </a:pPr>
                      <a:r>
                        <a:rPr lang="pt-BR" sz="1600" kern="0" dirty="0">
                          <a:solidFill>
                            <a:schemeClr val="tx1"/>
                          </a:solidFill>
                          <a:effectLst/>
                          <a:latin typeface="Aptos" panose="020B0004020202020204" pitchFamily="34" charset="0"/>
                        </a:rPr>
                        <a:t>74**</a:t>
                      </a:r>
                      <a:endParaRPr lang="pt-BR"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589984165"/>
                  </a:ext>
                </a:extLst>
              </a:tr>
              <a:tr h="283116">
                <a:tc>
                  <a:txBody>
                    <a:bodyPr/>
                    <a:lstStyle/>
                    <a:p>
                      <a:pPr>
                        <a:lnSpc>
                          <a:spcPct val="115000"/>
                        </a:lnSpc>
                        <a:spcAft>
                          <a:spcPts val="800"/>
                        </a:spcAft>
                        <a:buNone/>
                      </a:pPr>
                      <a:r>
                        <a:rPr lang="pt-BR" sz="1600" kern="0" dirty="0">
                          <a:solidFill>
                            <a:schemeClr val="tx1"/>
                          </a:solidFill>
                          <a:effectLst/>
                          <a:latin typeface="Aptos" panose="020B0004020202020204" pitchFamily="34" charset="0"/>
                        </a:rPr>
                        <a:t>2. Determinações</a:t>
                      </a:r>
                      <a:endParaRPr lang="pt-BR"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lnR w="12700" cap="flat" cmpd="sng" algn="ctr">
                      <a:solidFill>
                        <a:schemeClr val="tx1"/>
                      </a:solidFill>
                      <a:prstDash val="solid"/>
                      <a:round/>
                      <a:headEnd type="none" w="med" len="med"/>
                      <a:tailEnd type="none" w="med" len="med"/>
                    </a:lnR>
                    <a:solidFill>
                      <a:schemeClr val="bg1"/>
                    </a:solidFill>
                  </a:tcPr>
                </a:tc>
                <a:tc>
                  <a:txBody>
                    <a:bodyPr/>
                    <a:lstStyle/>
                    <a:p>
                      <a:pPr algn="r">
                        <a:lnSpc>
                          <a:spcPct val="115000"/>
                        </a:lnSpc>
                        <a:spcAft>
                          <a:spcPts val="800"/>
                        </a:spcAft>
                        <a:buNone/>
                      </a:pPr>
                      <a:r>
                        <a:rPr lang="pt-BR" sz="1600" kern="0" dirty="0">
                          <a:solidFill>
                            <a:schemeClr val="tx1"/>
                          </a:solidFill>
                          <a:effectLst/>
                          <a:latin typeface="Aptos" panose="020B0004020202020204" pitchFamily="34" charset="0"/>
                        </a:rPr>
                        <a:t>34</a:t>
                      </a:r>
                      <a:endParaRPr lang="pt-BR"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solidFill>
                      <a:schemeClr val="bg1"/>
                    </a:solidFill>
                  </a:tcPr>
                </a:tc>
                <a:tc>
                  <a:txBody>
                    <a:bodyPr/>
                    <a:lstStyle/>
                    <a:p>
                      <a:pPr algn="r">
                        <a:lnSpc>
                          <a:spcPct val="115000"/>
                        </a:lnSpc>
                        <a:spcAft>
                          <a:spcPts val="800"/>
                        </a:spcAft>
                        <a:buNone/>
                      </a:pPr>
                      <a:r>
                        <a:rPr lang="pt-BR" sz="1600" kern="0">
                          <a:solidFill>
                            <a:schemeClr val="tx1"/>
                          </a:solidFill>
                          <a:effectLst/>
                          <a:latin typeface="Aptos" panose="020B0004020202020204" pitchFamily="34" charset="0"/>
                        </a:rPr>
                        <a:t>42</a:t>
                      </a:r>
                      <a:endParaRPr lang="pt-BR" sz="16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solidFill>
                      <a:schemeClr val="bg1"/>
                    </a:solidFill>
                  </a:tcPr>
                </a:tc>
                <a:tc>
                  <a:txBody>
                    <a:bodyPr/>
                    <a:lstStyle/>
                    <a:p>
                      <a:pPr algn="r">
                        <a:lnSpc>
                          <a:spcPct val="115000"/>
                        </a:lnSpc>
                        <a:spcAft>
                          <a:spcPts val="800"/>
                        </a:spcAft>
                        <a:buNone/>
                      </a:pPr>
                      <a:r>
                        <a:rPr lang="pt-BR" sz="1600" kern="0" dirty="0">
                          <a:solidFill>
                            <a:schemeClr val="tx1"/>
                          </a:solidFill>
                          <a:effectLst/>
                          <a:latin typeface="Aptos" panose="020B0004020202020204" pitchFamily="34" charset="0"/>
                        </a:rPr>
                        <a:t>69</a:t>
                      </a:r>
                      <a:endParaRPr lang="pt-BR"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solidFill>
                      <a:srgbClr val="FFFF00"/>
                    </a:solidFill>
                  </a:tcPr>
                </a:tc>
                <a:tc>
                  <a:txBody>
                    <a:bodyPr/>
                    <a:lstStyle/>
                    <a:p>
                      <a:pPr algn="r">
                        <a:lnSpc>
                          <a:spcPct val="115000"/>
                        </a:lnSpc>
                        <a:spcAft>
                          <a:spcPts val="800"/>
                        </a:spcAft>
                        <a:buNone/>
                      </a:pPr>
                      <a:r>
                        <a:rPr lang="pt-BR" sz="1600" kern="0" dirty="0">
                          <a:solidFill>
                            <a:schemeClr val="tx1"/>
                          </a:solidFill>
                          <a:effectLst/>
                          <a:latin typeface="Aptos" panose="020B0004020202020204" pitchFamily="34" charset="0"/>
                        </a:rPr>
                        <a:t>207</a:t>
                      </a:r>
                      <a:endParaRPr lang="pt-BR"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solidFill>
                      <a:srgbClr val="FFFF00"/>
                    </a:solidFill>
                  </a:tcPr>
                </a:tc>
                <a:tc>
                  <a:txBody>
                    <a:bodyPr/>
                    <a:lstStyle/>
                    <a:p>
                      <a:pPr algn="r">
                        <a:lnSpc>
                          <a:spcPct val="115000"/>
                        </a:lnSpc>
                        <a:spcAft>
                          <a:spcPts val="800"/>
                        </a:spcAft>
                        <a:buNone/>
                      </a:pPr>
                      <a:r>
                        <a:rPr lang="pt-BR" sz="1600" kern="0" dirty="0">
                          <a:solidFill>
                            <a:schemeClr val="tx1"/>
                          </a:solidFill>
                          <a:effectLst/>
                          <a:latin typeface="Aptos" panose="020B0004020202020204" pitchFamily="34" charset="0"/>
                        </a:rPr>
                        <a:t>18</a:t>
                      </a:r>
                      <a:endParaRPr lang="pt-BR"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solidFill>
                      <a:srgbClr val="FFFF00"/>
                    </a:solidFill>
                  </a:tcPr>
                </a:tc>
                <a:extLst>
                  <a:ext uri="{0D108BD9-81ED-4DB2-BD59-A6C34878D82A}">
                    <a16:rowId xmlns:a16="http://schemas.microsoft.com/office/drawing/2014/main" val="3954810899"/>
                  </a:ext>
                </a:extLst>
              </a:tr>
              <a:tr h="283116">
                <a:tc>
                  <a:txBody>
                    <a:bodyPr/>
                    <a:lstStyle/>
                    <a:p>
                      <a:pPr>
                        <a:lnSpc>
                          <a:spcPct val="115000"/>
                        </a:lnSpc>
                        <a:spcAft>
                          <a:spcPts val="800"/>
                        </a:spcAft>
                        <a:buNone/>
                      </a:pPr>
                      <a:r>
                        <a:rPr lang="pt-BR" sz="1600" kern="0" dirty="0">
                          <a:solidFill>
                            <a:schemeClr val="tx1"/>
                          </a:solidFill>
                          <a:effectLst/>
                          <a:latin typeface="Aptos" panose="020B0004020202020204" pitchFamily="34" charset="0"/>
                        </a:rPr>
                        <a:t>3. Recomendações</a:t>
                      </a:r>
                      <a:endParaRPr lang="pt-BR"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lnR w="12700" cap="flat" cmpd="sng" algn="ctr">
                      <a:solidFill>
                        <a:schemeClr val="tx1"/>
                      </a:solidFill>
                      <a:prstDash val="solid"/>
                      <a:round/>
                      <a:headEnd type="none" w="med" len="med"/>
                      <a:tailEnd type="none" w="med" len="med"/>
                    </a:lnR>
                    <a:solidFill>
                      <a:schemeClr val="bg1"/>
                    </a:solidFill>
                  </a:tcPr>
                </a:tc>
                <a:tc>
                  <a:txBody>
                    <a:bodyPr/>
                    <a:lstStyle/>
                    <a:p>
                      <a:pPr algn="r">
                        <a:lnSpc>
                          <a:spcPct val="115000"/>
                        </a:lnSpc>
                        <a:spcAft>
                          <a:spcPts val="800"/>
                        </a:spcAft>
                        <a:buNone/>
                      </a:pPr>
                      <a:r>
                        <a:rPr lang="pt-BR" sz="1600" kern="0" dirty="0">
                          <a:solidFill>
                            <a:schemeClr val="tx1"/>
                          </a:solidFill>
                          <a:effectLst/>
                          <a:latin typeface="Aptos" panose="020B0004020202020204" pitchFamily="34" charset="0"/>
                        </a:rPr>
                        <a:t>37</a:t>
                      </a:r>
                      <a:endParaRPr lang="pt-BR"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solidFill>
                      <a:schemeClr val="bg1"/>
                    </a:solidFill>
                  </a:tcPr>
                </a:tc>
                <a:tc>
                  <a:txBody>
                    <a:bodyPr/>
                    <a:lstStyle/>
                    <a:p>
                      <a:pPr algn="r">
                        <a:lnSpc>
                          <a:spcPct val="115000"/>
                        </a:lnSpc>
                        <a:spcAft>
                          <a:spcPts val="800"/>
                        </a:spcAft>
                        <a:buNone/>
                      </a:pPr>
                      <a:r>
                        <a:rPr lang="pt-BR" sz="1600" kern="0">
                          <a:solidFill>
                            <a:schemeClr val="tx1"/>
                          </a:solidFill>
                          <a:effectLst/>
                          <a:latin typeface="Aptos" panose="020B0004020202020204" pitchFamily="34" charset="0"/>
                        </a:rPr>
                        <a:t>47</a:t>
                      </a:r>
                      <a:endParaRPr lang="pt-BR" sz="16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solidFill>
                      <a:schemeClr val="bg1"/>
                    </a:solidFill>
                  </a:tcPr>
                </a:tc>
                <a:tc>
                  <a:txBody>
                    <a:bodyPr/>
                    <a:lstStyle/>
                    <a:p>
                      <a:pPr algn="r">
                        <a:lnSpc>
                          <a:spcPct val="115000"/>
                        </a:lnSpc>
                        <a:spcAft>
                          <a:spcPts val="800"/>
                        </a:spcAft>
                        <a:buNone/>
                      </a:pPr>
                      <a:r>
                        <a:rPr lang="pt-BR" sz="1600" kern="0">
                          <a:solidFill>
                            <a:schemeClr val="tx1"/>
                          </a:solidFill>
                          <a:effectLst/>
                          <a:latin typeface="Aptos" panose="020B0004020202020204" pitchFamily="34" charset="0"/>
                        </a:rPr>
                        <a:t>77</a:t>
                      </a:r>
                      <a:endParaRPr lang="pt-BR" sz="16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solidFill>
                      <a:srgbClr val="FFFF00"/>
                    </a:solidFill>
                  </a:tcPr>
                </a:tc>
                <a:tc>
                  <a:txBody>
                    <a:bodyPr/>
                    <a:lstStyle/>
                    <a:p>
                      <a:pPr algn="r">
                        <a:lnSpc>
                          <a:spcPct val="115000"/>
                        </a:lnSpc>
                        <a:spcAft>
                          <a:spcPts val="800"/>
                        </a:spcAft>
                        <a:buNone/>
                      </a:pPr>
                      <a:r>
                        <a:rPr lang="pt-BR" sz="1600" kern="0">
                          <a:solidFill>
                            <a:schemeClr val="tx1"/>
                          </a:solidFill>
                          <a:effectLst/>
                          <a:latin typeface="Aptos" panose="020B0004020202020204" pitchFamily="34" charset="0"/>
                        </a:rPr>
                        <a:t>283</a:t>
                      </a:r>
                      <a:endParaRPr lang="pt-BR" sz="16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solidFill>
                      <a:srgbClr val="FFFF00"/>
                    </a:solidFill>
                  </a:tcPr>
                </a:tc>
                <a:tc>
                  <a:txBody>
                    <a:bodyPr/>
                    <a:lstStyle/>
                    <a:p>
                      <a:pPr algn="r">
                        <a:lnSpc>
                          <a:spcPct val="115000"/>
                        </a:lnSpc>
                        <a:spcAft>
                          <a:spcPts val="800"/>
                        </a:spcAft>
                        <a:buNone/>
                      </a:pPr>
                      <a:r>
                        <a:rPr lang="pt-BR" sz="1600" kern="0" dirty="0">
                          <a:solidFill>
                            <a:schemeClr val="tx1"/>
                          </a:solidFill>
                          <a:effectLst/>
                          <a:latin typeface="Aptos" panose="020B0004020202020204" pitchFamily="34" charset="0"/>
                        </a:rPr>
                        <a:t>51</a:t>
                      </a:r>
                      <a:endParaRPr lang="pt-BR"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solidFill>
                      <a:srgbClr val="FFFF00"/>
                    </a:solidFill>
                  </a:tcPr>
                </a:tc>
                <a:extLst>
                  <a:ext uri="{0D108BD9-81ED-4DB2-BD59-A6C34878D82A}">
                    <a16:rowId xmlns:a16="http://schemas.microsoft.com/office/drawing/2014/main" val="69480919"/>
                  </a:ext>
                </a:extLst>
              </a:tr>
              <a:tr h="283116">
                <a:tc>
                  <a:txBody>
                    <a:bodyPr/>
                    <a:lstStyle/>
                    <a:p>
                      <a:pPr>
                        <a:lnSpc>
                          <a:spcPct val="115000"/>
                        </a:lnSpc>
                        <a:spcAft>
                          <a:spcPts val="800"/>
                        </a:spcAft>
                        <a:buNone/>
                      </a:pPr>
                      <a:r>
                        <a:rPr lang="pt-BR" sz="1600" kern="0" dirty="0">
                          <a:solidFill>
                            <a:schemeClr val="tx1"/>
                          </a:solidFill>
                          <a:effectLst/>
                          <a:latin typeface="Aptos" panose="020B0004020202020204" pitchFamily="34" charset="0"/>
                        </a:rPr>
                        <a:t>4. AI/Autos de Infração</a:t>
                      </a:r>
                      <a:endParaRPr lang="pt-BR"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lnR w="12700" cap="flat" cmpd="sng" algn="ctr">
                      <a:solidFill>
                        <a:schemeClr val="tx1"/>
                      </a:solidFill>
                      <a:prstDash val="solid"/>
                      <a:round/>
                      <a:headEnd type="none" w="med" len="med"/>
                      <a:tailEnd type="none" w="med" len="med"/>
                    </a:lnR>
                    <a:solidFill>
                      <a:schemeClr val="bg1"/>
                    </a:solidFill>
                  </a:tcPr>
                </a:tc>
                <a:tc>
                  <a:txBody>
                    <a:bodyPr/>
                    <a:lstStyle/>
                    <a:p>
                      <a:pPr algn="r">
                        <a:lnSpc>
                          <a:spcPct val="115000"/>
                        </a:lnSpc>
                        <a:spcAft>
                          <a:spcPts val="800"/>
                        </a:spcAft>
                        <a:buNone/>
                      </a:pPr>
                      <a:r>
                        <a:rPr lang="pt-BR" sz="1600" kern="0" dirty="0">
                          <a:solidFill>
                            <a:schemeClr val="tx1"/>
                          </a:solidFill>
                          <a:effectLst/>
                          <a:latin typeface="Aptos" panose="020B0004020202020204" pitchFamily="34" charset="0"/>
                        </a:rPr>
                        <a:t>7</a:t>
                      </a:r>
                      <a:endParaRPr lang="pt-BR"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solidFill>
                      <a:schemeClr val="bg1"/>
                    </a:solidFill>
                  </a:tcPr>
                </a:tc>
                <a:tc>
                  <a:txBody>
                    <a:bodyPr/>
                    <a:lstStyle/>
                    <a:p>
                      <a:pPr algn="r">
                        <a:lnSpc>
                          <a:spcPct val="115000"/>
                        </a:lnSpc>
                        <a:spcAft>
                          <a:spcPts val="800"/>
                        </a:spcAft>
                        <a:buNone/>
                      </a:pPr>
                      <a:r>
                        <a:rPr lang="pt-BR" sz="1600" kern="0" dirty="0">
                          <a:solidFill>
                            <a:schemeClr val="tx1"/>
                          </a:solidFill>
                          <a:effectLst/>
                          <a:latin typeface="Aptos" panose="020B0004020202020204" pitchFamily="34" charset="0"/>
                        </a:rPr>
                        <a:t>4</a:t>
                      </a:r>
                      <a:endParaRPr lang="pt-BR"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solidFill>
                      <a:schemeClr val="bg1"/>
                    </a:solidFill>
                  </a:tcPr>
                </a:tc>
                <a:tc>
                  <a:txBody>
                    <a:bodyPr/>
                    <a:lstStyle/>
                    <a:p>
                      <a:pPr algn="r">
                        <a:lnSpc>
                          <a:spcPct val="115000"/>
                        </a:lnSpc>
                        <a:spcAft>
                          <a:spcPts val="800"/>
                        </a:spcAft>
                        <a:buNone/>
                      </a:pPr>
                      <a:r>
                        <a:rPr lang="pt-BR" sz="1600" kern="0">
                          <a:solidFill>
                            <a:schemeClr val="tx1"/>
                          </a:solidFill>
                          <a:effectLst/>
                          <a:latin typeface="Aptos" panose="020B0004020202020204" pitchFamily="34" charset="0"/>
                        </a:rPr>
                        <a:t>4</a:t>
                      </a:r>
                      <a:endParaRPr lang="pt-BR" sz="16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solidFill>
                      <a:schemeClr val="bg1"/>
                    </a:solidFill>
                  </a:tcPr>
                </a:tc>
                <a:tc>
                  <a:txBody>
                    <a:bodyPr/>
                    <a:lstStyle/>
                    <a:p>
                      <a:pPr algn="r">
                        <a:lnSpc>
                          <a:spcPct val="115000"/>
                        </a:lnSpc>
                        <a:spcAft>
                          <a:spcPts val="800"/>
                        </a:spcAft>
                        <a:buNone/>
                      </a:pPr>
                      <a:r>
                        <a:rPr lang="pt-BR" sz="1600" kern="0" dirty="0">
                          <a:solidFill>
                            <a:schemeClr val="tx1"/>
                          </a:solidFill>
                          <a:effectLst/>
                          <a:highlight>
                            <a:srgbClr val="FFFF00"/>
                          </a:highlight>
                          <a:latin typeface="Aptos" panose="020B0004020202020204" pitchFamily="34" charset="0"/>
                        </a:rPr>
                        <a:t>1</a:t>
                      </a:r>
                      <a:endParaRPr lang="pt-BR" sz="1600" kern="100" dirty="0">
                        <a:solidFill>
                          <a:schemeClr val="tx1"/>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solidFill>
                      <a:schemeClr val="bg1"/>
                    </a:solidFill>
                  </a:tcPr>
                </a:tc>
                <a:tc>
                  <a:txBody>
                    <a:bodyPr/>
                    <a:lstStyle/>
                    <a:p>
                      <a:pPr algn="r">
                        <a:lnSpc>
                          <a:spcPct val="115000"/>
                        </a:lnSpc>
                        <a:spcAft>
                          <a:spcPts val="800"/>
                        </a:spcAft>
                        <a:buNone/>
                      </a:pPr>
                      <a:r>
                        <a:rPr lang="pt-BR" sz="1600" kern="0">
                          <a:solidFill>
                            <a:schemeClr val="tx1"/>
                          </a:solidFill>
                          <a:effectLst/>
                          <a:latin typeface="Aptos" panose="020B0004020202020204" pitchFamily="34" charset="0"/>
                        </a:rPr>
                        <a:t>5</a:t>
                      </a:r>
                      <a:endParaRPr lang="pt-BR" sz="16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solidFill>
                      <a:schemeClr val="bg1"/>
                    </a:solidFill>
                  </a:tcPr>
                </a:tc>
                <a:extLst>
                  <a:ext uri="{0D108BD9-81ED-4DB2-BD59-A6C34878D82A}">
                    <a16:rowId xmlns:a16="http://schemas.microsoft.com/office/drawing/2014/main" val="965727723"/>
                  </a:ext>
                </a:extLst>
              </a:tr>
              <a:tr h="283116">
                <a:tc>
                  <a:txBody>
                    <a:bodyPr/>
                    <a:lstStyle/>
                    <a:p>
                      <a:pPr>
                        <a:lnSpc>
                          <a:spcPct val="115000"/>
                        </a:lnSpc>
                        <a:spcAft>
                          <a:spcPts val="800"/>
                        </a:spcAft>
                        <a:buNone/>
                      </a:pPr>
                      <a:r>
                        <a:rPr lang="pt-BR" sz="1600" kern="0" dirty="0">
                          <a:solidFill>
                            <a:schemeClr val="tx1"/>
                          </a:solidFill>
                          <a:effectLst/>
                          <a:latin typeface="Aptos" panose="020B0004020202020204" pitchFamily="34" charset="0"/>
                        </a:rPr>
                        <a:t>5. TAC firmados*</a:t>
                      </a:r>
                      <a:endParaRPr lang="pt-BR"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lnR w="12700" cap="flat" cmpd="sng" algn="ctr">
                      <a:solidFill>
                        <a:schemeClr val="tx1"/>
                      </a:solidFill>
                      <a:prstDash val="solid"/>
                      <a:round/>
                      <a:headEnd type="none" w="med" len="med"/>
                      <a:tailEnd type="none" w="med" len="med"/>
                    </a:lnR>
                    <a:solidFill>
                      <a:schemeClr val="bg1"/>
                    </a:solidFill>
                  </a:tcPr>
                </a:tc>
                <a:tc>
                  <a:txBody>
                    <a:bodyPr/>
                    <a:lstStyle/>
                    <a:p>
                      <a:pPr algn="r">
                        <a:lnSpc>
                          <a:spcPct val="115000"/>
                        </a:lnSpc>
                        <a:spcAft>
                          <a:spcPts val="800"/>
                        </a:spcAft>
                        <a:buNone/>
                      </a:pPr>
                      <a:r>
                        <a:rPr lang="pt-BR" sz="1600" kern="0" dirty="0">
                          <a:solidFill>
                            <a:schemeClr val="tx1"/>
                          </a:solidFill>
                          <a:effectLst/>
                          <a:latin typeface="Aptos" panose="020B0004020202020204" pitchFamily="34" charset="0"/>
                        </a:rPr>
                        <a:t>0</a:t>
                      </a:r>
                      <a:endParaRPr lang="pt-BR"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solidFill>
                      <a:schemeClr val="bg1"/>
                    </a:solidFill>
                  </a:tcPr>
                </a:tc>
                <a:tc>
                  <a:txBody>
                    <a:bodyPr/>
                    <a:lstStyle/>
                    <a:p>
                      <a:pPr algn="r">
                        <a:lnSpc>
                          <a:spcPct val="115000"/>
                        </a:lnSpc>
                        <a:spcAft>
                          <a:spcPts val="800"/>
                        </a:spcAft>
                        <a:buNone/>
                      </a:pPr>
                      <a:r>
                        <a:rPr lang="pt-BR" sz="1600" kern="0">
                          <a:solidFill>
                            <a:schemeClr val="tx1"/>
                          </a:solidFill>
                          <a:effectLst/>
                          <a:latin typeface="Aptos" panose="020B0004020202020204" pitchFamily="34" charset="0"/>
                        </a:rPr>
                        <a:t>0</a:t>
                      </a:r>
                      <a:endParaRPr lang="pt-BR" sz="16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solidFill>
                      <a:schemeClr val="bg1"/>
                    </a:solidFill>
                  </a:tcPr>
                </a:tc>
                <a:tc>
                  <a:txBody>
                    <a:bodyPr/>
                    <a:lstStyle/>
                    <a:p>
                      <a:pPr algn="r">
                        <a:lnSpc>
                          <a:spcPct val="115000"/>
                        </a:lnSpc>
                        <a:spcAft>
                          <a:spcPts val="800"/>
                        </a:spcAft>
                        <a:buNone/>
                      </a:pPr>
                      <a:r>
                        <a:rPr lang="pt-BR" sz="1600" kern="0">
                          <a:solidFill>
                            <a:schemeClr val="tx1"/>
                          </a:solidFill>
                          <a:effectLst/>
                          <a:latin typeface="Aptos" panose="020B0004020202020204" pitchFamily="34" charset="0"/>
                        </a:rPr>
                        <a:t>1</a:t>
                      </a:r>
                      <a:endParaRPr lang="pt-BR" sz="16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solidFill>
                      <a:schemeClr val="bg1"/>
                    </a:solidFill>
                  </a:tcPr>
                </a:tc>
                <a:tc>
                  <a:txBody>
                    <a:bodyPr/>
                    <a:lstStyle/>
                    <a:p>
                      <a:pPr algn="r">
                        <a:lnSpc>
                          <a:spcPct val="115000"/>
                        </a:lnSpc>
                        <a:spcAft>
                          <a:spcPts val="800"/>
                        </a:spcAft>
                        <a:buNone/>
                      </a:pPr>
                      <a:r>
                        <a:rPr lang="pt-BR" sz="1600" kern="0">
                          <a:solidFill>
                            <a:schemeClr val="tx1"/>
                          </a:solidFill>
                          <a:effectLst/>
                          <a:latin typeface="Aptos" panose="020B0004020202020204" pitchFamily="34" charset="0"/>
                        </a:rPr>
                        <a:t>1</a:t>
                      </a:r>
                      <a:endParaRPr lang="pt-BR" sz="16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solidFill>
                      <a:schemeClr val="bg1"/>
                    </a:solidFill>
                  </a:tcPr>
                </a:tc>
                <a:tc>
                  <a:txBody>
                    <a:bodyPr/>
                    <a:lstStyle/>
                    <a:p>
                      <a:pPr algn="r">
                        <a:lnSpc>
                          <a:spcPct val="115000"/>
                        </a:lnSpc>
                        <a:spcAft>
                          <a:spcPts val="800"/>
                        </a:spcAft>
                        <a:buNone/>
                      </a:pPr>
                      <a:r>
                        <a:rPr lang="pt-BR" sz="1600" kern="0">
                          <a:solidFill>
                            <a:schemeClr val="tx1"/>
                          </a:solidFill>
                          <a:effectLst/>
                          <a:latin typeface="Aptos" panose="020B0004020202020204" pitchFamily="34" charset="0"/>
                        </a:rPr>
                        <a:t>0</a:t>
                      </a:r>
                      <a:endParaRPr lang="pt-BR" sz="16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solidFill>
                      <a:schemeClr val="bg1"/>
                    </a:solidFill>
                  </a:tcPr>
                </a:tc>
                <a:extLst>
                  <a:ext uri="{0D108BD9-81ED-4DB2-BD59-A6C34878D82A}">
                    <a16:rowId xmlns:a16="http://schemas.microsoft.com/office/drawing/2014/main" val="1667040645"/>
                  </a:ext>
                </a:extLst>
              </a:tr>
              <a:tr h="283116">
                <a:tc>
                  <a:txBody>
                    <a:bodyPr/>
                    <a:lstStyle/>
                    <a:p>
                      <a:pPr>
                        <a:lnSpc>
                          <a:spcPct val="115000"/>
                        </a:lnSpc>
                        <a:spcAft>
                          <a:spcPts val="800"/>
                        </a:spcAft>
                        <a:buNone/>
                      </a:pPr>
                      <a:r>
                        <a:rPr lang="pt-BR" sz="1600" kern="0" dirty="0">
                          <a:solidFill>
                            <a:schemeClr val="tx1"/>
                          </a:solidFill>
                          <a:effectLst/>
                          <a:latin typeface="Aptos" panose="020B0004020202020204" pitchFamily="34" charset="0"/>
                        </a:rPr>
                        <a:t>6. Representações Administrativas</a:t>
                      </a:r>
                      <a:endParaRPr lang="pt-BR"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lnR w="12700" cap="flat" cmpd="sng" algn="ctr">
                      <a:solidFill>
                        <a:schemeClr val="tx1"/>
                      </a:solidFill>
                      <a:prstDash val="solid"/>
                      <a:round/>
                      <a:headEnd type="none" w="med" len="med"/>
                      <a:tailEnd type="none" w="med" len="med"/>
                    </a:lnR>
                    <a:solidFill>
                      <a:schemeClr val="bg1"/>
                    </a:solidFill>
                  </a:tcPr>
                </a:tc>
                <a:tc>
                  <a:txBody>
                    <a:bodyPr/>
                    <a:lstStyle/>
                    <a:p>
                      <a:pPr algn="r">
                        <a:lnSpc>
                          <a:spcPct val="115000"/>
                        </a:lnSpc>
                        <a:spcAft>
                          <a:spcPts val="800"/>
                        </a:spcAft>
                        <a:buNone/>
                      </a:pPr>
                      <a:r>
                        <a:rPr lang="pt-BR" sz="1600" kern="0" dirty="0">
                          <a:solidFill>
                            <a:schemeClr val="tx1"/>
                          </a:solidFill>
                          <a:effectLst/>
                          <a:latin typeface="Aptos" panose="020B0004020202020204" pitchFamily="34" charset="0"/>
                        </a:rPr>
                        <a:t>2</a:t>
                      </a:r>
                      <a:endParaRPr lang="pt-BR"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solidFill>
                      <a:schemeClr val="bg1"/>
                    </a:solidFill>
                  </a:tcPr>
                </a:tc>
                <a:tc>
                  <a:txBody>
                    <a:bodyPr/>
                    <a:lstStyle/>
                    <a:p>
                      <a:pPr algn="r">
                        <a:lnSpc>
                          <a:spcPct val="115000"/>
                        </a:lnSpc>
                        <a:spcAft>
                          <a:spcPts val="800"/>
                        </a:spcAft>
                        <a:buNone/>
                      </a:pPr>
                      <a:r>
                        <a:rPr lang="pt-BR" sz="1600" kern="0">
                          <a:solidFill>
                            <a:schemeClr val="tx1"/>
                          </a:solidFill>
                          <a:effectLst/>
                          <a:latin typeface="Aptos" panose="020B0004020202020204" pitchFamily="34" charset="0"/>
                        </a:rPr>
                        <a:t>4</a:t>
                      </a:r>
                      <a:endParaRPr lang="pt-BR" sz="16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solidFill>
                      <a:schemeClr val="bg1"/>
                    </a:solidFill>
                  </a:tcPr>
                </a:tc>
                <a:tc>
                  <a:txBody>
                    <a:bodyPr/>
                    <a:lstStyle/>
                    <a:p>
                      <a:pPr algn="r">
                        <a:lnSpc>
                          <a:spcPct val="115000"/>
                        </a:lnSpc>
                        <a:spcAft>
                          <a:spcPts val="800"/>
                        </a:spcAft>
                        <a:buNone/>
                      </a:pPr>
                      <a:r>
                        <a:rPr lang="pt-BR" sz="1600" kern="0">
                          <a:solidFill>
                            <a:schemeClr val="tx1"/>
                          </a:solidFill>
                          <a:effectLst/>
                          <a:latin typeface="Aptos" panose="020B0004020202020204" pitchFamily="34" charset="0"/>
                        </a:rPr>
                        <a:t>0</a:t>
                      </a:r>
                      <a:endParaRPr lang="pt-BR" sz="16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solidFill>
                      <a:schemeClr val="bg1"/>
                    </a:solidFill>
                  </a:tcPr>
                </a:tc>
                <a:tc>
                  <a:txBody>
                    <a:bodyPr/>
                    <a:lstStyle/>
                    <a:p>
                      <a:pPr algn="r">
                        <a:lnSpc>
                          <a:spcPct val="115000"/>
                        </a:lnSpc>
                        <a:spcAft>
                          <a:spcPts val="800"/>
                        </a:spcAft>
                        <a:buNone/>
                      </a:pPr>
                      <a:r>
                        <a:rPr lang="pt-BR" sz="1600" kern="0">
                          <a:solidFill>
                            <a:schemeClr val="tx1"/>
                          </a:solidFill>
                          <a:effectLst/>
                          <a:latin typeface="Aptos" panose="020B0004020202020204" pitchFamily="34" charset="0"/>
                        </a:rPr>
                        <a:t>0</a:t>
                      </a:r>
                      <a:endParaRPr lang="pt-BR" sz="16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solidFill>
                      <a:schemeClr val="bg1"/>
                    </a:solidFill>
                  </a:tcPr>
                </a:tc>
                <a:tc>
                  <a:txBody>
                    <a:bodyPr/>
                    <a:lstStyle/>
                    <a:p>
                      <a:pPr algn="r">
                        <a:lnSpc>
                          <a:spcPct val="115000"/>
                        </a:lnSpc>
                        <a:spcAft>
                          <a:spcPts val="800"/>
                        </a:spcAft>
                        <a:buNone/>
                      </a:pPr>
                      <a:r>
                        <a:rPr lang="pt-BR" sz="1600" kern="0">
                          <a:solidFill>
                            <a:schemeClr val="tx1"/>
                          </a:solidFill>
                          <a:effectLst/>
                          <a:latin typeface="Aptos" panose="020B0004020202020204" pitchFamily="34" charset="0"/>
                        </a:rPr>
                        <a:t>0</a:t>
                      </a:r>
                      <a:endParaRPr lang="pt-BR" sz="16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solidFill>
                      <a:schemeClr val="bg1"/>
                    </a:solidFill>
                  </a:tcPr>
                </a:tc>
                <a:extLst>
                  <a:ext uri="{0D108BD9-81ED-4DB2-BD59-A6C34878D82A}">
                    <a16:rowId xmlns:a16="http://schemas.microsoft.com/office/drawing/2014/main" val="1074755941"/>
                  </a:ext>
                </a:extLst>
              </a:tr>
              <a:tr h="283116">
                <a:tc>
                  <a:txBody>
                    <a:bodyPr/>
                    <a:lstStyle/>
                    <a:p>
                      <a:pPr>
                        <a:lnSpc>
                          <a:spcPct val="115000"/>
                        </a:lnSpc>
                        <a:spcAft>
                          <a:spcPts val="800"/>
                        </a:spcAft>
                        <a:buNone/>
                      </a:pPr>
                      <a:r>
                        <a:rPr lang="pt-BR" sz="1600" kern="0" dirty="0">
                          <a:solidFill>
                            <a:schemeClr val="tx1"/>
                          </a:solidFill>
                          <a:effectLst/>
                          <a:latin typeface="Aptos" panose="020B0004020202020204" pitchFamily="34" charset="0"/>
                        </a:rPr>
                        <a:t>7. Representações Penais</a:t>
                      </a:r>
                      <a:endParaRPr lang="pt-BR"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15000"/>
                        </a:lnSpc>
                        <a:spcAft>
                          <a:spcPts val="800"/>
                        </a:spcAft>
                        <a:buNone/>
                      </a:pPr>
                      <a:r>
                        <a:rPr lang="pt-BR" sz="1600" kern="0" dirty="0">
                          <a:solidFill>
                            <a:schemeClr val="tx1"/>
                          </a:solidFill>
                          <a:effectLst/>
                          <a:latin typeface="Aptos" panose="020B0004020202020204" pitchFamily="34" charset="0"/>
                        </a:rPr>
                        <a:t>0</a:t>
                      </a:r>
                      <a:endParaRPr lang="pt-BR"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15000"/>
                        </a:lnSpc>
                        <a:spcAft>
                          <a:spcPts val="800"/>
                        </a:spcAft>
                        <a:buNone/>
                      </a:pPr>
                      <a:r>
                        <a:rPr lang="pt-BR" sz="1600" kern="0">
                          <a:solidFill>
                            <a:schemeClr val="tx1"/>
                          </a:solidFill>
                          <a:effectLst/>
                          <a:latin typeface="Aptos" panose="020B0004020202020204" pitchFamily="34" charset="0"/>
                        </a:rPr>
                        <a:t>0</a:t>
                      </a:r>
                      <a:endParaRPr lang="pt-BR" sz="16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15000"/>
                        </a:lnSpc>
                        <a:spcAft>
                          <a:spcPts val="800"/>
                        </a:spcAft>
                        <a:buNone/>
                      </a:pPr>
                      <a:r>
                        <a:rPr lang="pt-BR" sz="1600" kern="0">
                          <a:solidFill>
                            <a:schemeClr val="tx1"/>
                          </a:solidFill>
                          <a:effectLst/>
                          <a:latin typeface="Aptos" panose="020B0004020202020204" pitchFamily="34" charset="0"/>
                        </a:rPr>
                        <a:t>0</a:t>
                      </a:r>
                      <a:endParaRPr lang="pt-BR" sz="16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15000"/>
                        </a:lnSpc>
                        <a:spcAft>
                          <a:spcPts val="800"/>
                        </a:spcAft>
                        <a:buNone/>
                      </a:pPr>
                      <a:r>
                        <a:rPr lang="pt-BR" sz="1600" kern="0" dirty="0">
                          <a:solidFill>
                            <a:schemeClr val="tx1"/>
                          </a:solidFill>
                          <a:effectLst/>
                          <a:highlight>
                            <a:srgbClr val="FFFF00"/>
                          </a:highlight>
                          <a:latin typeface="Aptos" panose="020B0004020202020204" pitchFamily="34" charset="0"/>
                        </a:rPr>
                        <a:t>1</a:t>
                      </a:r>
                      <a:endParaRPr lang="pt-BR" sz="1600" kern="100" dirty="0">
                        <a:solidFill>
                          <a:schemeClr val="tx1"/>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15000"/>
                        </a:lnSpc>
                        <a:spcAft>
                          <a:spcPts val="800"/>
                        </a:spcAft>
                        <a:buNone/>
                      </a:pPr>
                      <a:r>
                        <a:rPr lang="pt-BR" sz="1600" kern="0" dirty="0">
                          <a:solidFill>
                            <a:schemeClr val="tx1"/>
                          </a:solidFill>
                          <a:effectLst/>
                          <a:latin typeface="Aptos" panose="020B0004020202020204" pitchFamily="34" charset="0"/>
                        </a:rPr>
                        <a:t>0</a:t>
                      </a:r>
                      <a:endParaRPr lang="pt-BR"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45875029"/>
                  </a:ext>
                </a:extLst>
              </a:tr>
              <a:tr h="340431">
                <a:tc>
                  <a:txBody>
                    <a:bodyPr/>
                    <a:lstStyle/>
                    <a:p>
                      <a:pPr>
                        <a:lnSpc>
                          <a:spcPct val="100000"/>
                        </a:lnSpc>
                        <a:spcAft>
                          <a:spcPts val="800"/>
                        </a:spcAft>
                        <a:buNone/>
                      </a:pPr>
                      <a:r>
                        <a:rPr lang="pt-BR" sz="1000" kern="0" dirty="0">
                          <a:solidFill>
                            <a:schemeClr val="tx1"/>
                          </a:solidFill>
                          <a:effectLst/>
                          <a:latin typeface="Aptos" panose="020B0004020202020204" pitchFamily="34" charset="0"/>
                        </a:rPr>
                        <a:t>Fonte: CGFD/DIFIS-PREVIC.</a:t>
                      </a:r>
                      <a:endParaRPr lang="pt-BR" sz="1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lnT w="12700" cap="flat" cmpd="sng" algn="ctr">
                      <a:solidFill>
                        <a:schemeClr val="tx1"/>
                      </a:solidFill>
                      <a:prstDash val="solid"/>
                      <a:round/>
                      <a:headEnd type="none" w="med" len="med"/>
                      <a:tailEnd type="none" w="med" len="med"/>
                    </a:lnT>
                    <a:solidFill>
                      <a:schemeClr val="bg1"/>
                    </a:solidFill>
                  </a:tcPr>
                </a:tc>
                <a:tc>
                  <a:txBody>
                    <a:bodyPr/>
                    <a:lstStyle/>
                    <a:p>
                      <a:pPr>
                        <a:lnSpc>
                          <a:spcPct val="100000"/>
                        </a:lnSpc>
                      </a:pPr>
                      <a:endParaRPr lang="pt-BR" sz="1000" kern="100" dirty="0">
                        <a:solidFill>
                          <a:schemeClr val="tx1"/>
                        </a:solidFill>
                        <a:effectLst/>
                        <a:latin typeface="Aptos" panose="020B0004020202020204" pitchFamily="34" charset="0"/>
                      </a:endParaRPr>
                    </a:p>
                  </a:txBody>
                  <a:tcPr marL="44450" marR="44450" marT="0" marB="0" anchor="b">
                    <a:lnT w="12700" cap="flat" cmpd="sng" algn="ctr">
                      <a:solidFill>
                        <a:schemeClr val="tx1"/>
                      </a:solidFill>
                      <a:prstDash val="solid"/>
                      <a:round/>
                      <a:headEnd type="none" w="med" len="med"/>
                      <a:tailEnd type="none" w="med" len="med"/>
                    </a:lnT>
                    <a:solidFill>
                      <a:schemeClr val="bg1"/>
                    </a:solidFill>
                  </a:tcPr>
                </a:tc>
                <a:tc>
                  <a:txBody>
                    <a:bodyPr/>
                    <a:lstStyle/>
                    <a:p>
                      <a:pPr>
                        <a:lnSpc>
                          <a:spcPct val="100000"/>
                        </a:lnSpc>
                      </a:pPr>
                      <a:endParaRPr lang="pt-BR" sz="1000" kern="100" dirty="0">
                        <a:solidFill>
                          <a:schemeClr val="tx1"/>
                        </a:solidFill>
                        <a:effectLst/>
                        <a:latin typeface="Aptos" panose="020B0004020202020204" pitchFamily="34" charset="0"/>
                      </a:endParaRPr>
                    </a:p>
                  </a:txBody>
                  <a:tcPr marL="44450" marR="44450" marT="0" marB="0" anchor="b">
                    <a:lnT w="12700" cap="flat" cmpd="sng" algn="ctr">
                      <a:solidFill>
                        <a:schemeClr val="tx1"/>
                      </a:solidFill>
                      <a:prstDash val="solid"/>
                      <a:round/>
                      <a:headEnd type="none" w="med" len="med"/>
                      <a:tailEnd type="none" w="med" len="med"/>
                    </a:lnT>
                    <a:solidFill>
                      <a:schemeClr val="bg1"/>
                    </a:solidFill>
                  </a:tcPr>
                </a:tc>
                <a:tc>
                  <a:txBody>
                    <a:bodyPr/>
                    <a:lstStyle/>
                    <a:p>
                      <a:pPr>
                        <a:lnSpc>
                          <a:spcPct val="100000"/>
                        </a:lnSpc>
                      </a:pPr>
                      <a:endParaRPr lang="pt-BR" sz="1000" kern="100" dirty="0">
                        <a:solidFill>
                          <a:schemeClr val="tx1"/>
                        </a:solidFill>
                        <a:effectLst/>
                        <a:latin typeface="Aptos" panose="020B0004020202020204" pitchFamily="34" charset="0"/>
                      </a:endParaRPr>
                    </a:p>
                  </a:txBody>
                  <a:tcPr marL="44450" marR="44450" marT="0" marB="0" anchor="b">
                    <a:lnT w="12700" cap="flat" cmpd="sng" algn="ctr">
                      <a:solidFill>
                        <a:schemeClr val="tx1"/>
                      </a:solidFill>
                      <a:prstDash val="solid"/>
                      <a:round/>
                      <a:headEnd type="none" w="med" len="med"/>
                      <a:tailEnd type="none" w="med" len="med"/>
                    </a:lnT>
                    <a:solidFill>
                      <a:schemeClr val="bg1"/>
                    </a:solidFill>
                  </a:tcPr>
                </a:tc>
                <a:tc>
                  <a:txBody>
                    <a:bodyPr/>
                    <a:lstStyle/>
                    <a:p>
                      <a:pPr>
                        <a:lnSpc>
                          <a:spcPct val="100000"/>
                        </a:lnSpc>
                      </a:pPr>
                      <a:endParaRPr lang="pt-BR" sz="1000" kern="100" dirty="0">
                        <a:solidFill>
                          <a:schemeClr val="tx1"/>
                        </a:solidFill>
                        <a:effectLst/>
                        <a:latin typeface="Aptos" panose="020B0004020202020204" pitchFamily="34" charset="0"/>
                      </a:endParaRPr>
                    </a:p>
                  </a:txBody>
                  <a:tcPr marL="44450" marR="44450" marT="0" marB="0" anchor="b">
                    <a:lnT w="12700" cap="flat" cmpd="sng" algn="ctr">
                      <a:solidFill>
                        <a:schemeClr val="tx1"/>
                      </a:solidFill>
                      <a:prstDash val="solid"/>
                      <a:round/>
                      <a:headEnd type="none" w="med" len="med"/>
                      <a:tailEnd type="none" w="med" len="med"/>
                    </a:lnT>
                    <a:solidFill>
                      <a:schemeClr val="bg1"/>
                    </a:solidFill>
                  </a:tcPr>
                </a:tc>
                <a:tc>
                  <a:txBody>
                    <a:bodyPr/>
                    <a:lstStyle/>
                    <a:p>
                      <a:pPr>
                        <a:lnSpc>
                          <a:spcPct val="100000"/>
                        </a:lnSpc>
                      </a:pPr>
                      <a:endParaRPr lang="pt-BR" sz="1000" kern="100" dirty="0">
                        <a:solidFill>
                          <a:schemeClr val="tx1"/>
                        </a:solidFill>
                        <a:effectLst/>
                        <a:latin typeface="Aptos" panose="020B0004020202020204" pitchFamily="34" charset="0"/>
                      </a:endParaRPr>
                    </a:p>
                  </a:txBody>
                  <a:tcPr marL="44450" marR="44450" marT="0" marB="0" anchor="b">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40539607"/>
                  </a:ext>
                </a:extLst>
              </a:tr>
              <a:tr h="340431">
                <a:tc gridSpan="4">
                  <a:txBody>
                    <a:bodyPr/>
                    <a:lstStyle/>
                    <a:p>
                      <a:pPr>
                        <a:lnSpc>
                          <a:spcPct val="100000"/>
                        </a:lnSpc>
                        <a:spcAft>
                          <a:spcPts val="800"/>
                        </a:spcAft>
                        <a:buNone/>
                      </a:pPr>
                      <a:r>
                        <a:rPr lang="pt-BR" sz="1000" b="1" kern="0" dirty="0">
                          <a:solidFill>
                            <a:schemeClr val="tx1"/>
                          </a:solidFill>
                          <a:effectLst/>
                          <a:latin typeface="Aptos" panose="020B0004020202020204" pitchFamily="34" charset="0"/>
                        </a:rPr>
                        <a:t>*Atualmente, há 3 TAC em andamento: Postalis, </a:t>
                      </a:r>
                      <a:r>
                        <a:rPr lang="pt-BR" sz="1000" b="1" kern="0" dirty="0" err="1">
                          <a:solidFill>
                            <a:schemeClr val="tx1"/>
                          </a:solidFill>
                          <a:effectLst/>
                          <a:latin typeface="Aptos" panose="020B0004020202020204" pitchFamily="34" charset="0"/>
                        </a:rPr>
                        <a:t>Ciasprev</a:t>
                      </a:r>
                      <a:r>
                        <a:rPr lang="pt-BR" sz="1000" b="1" kern="0" dirty="0">
                          <a:solidFill>
                            <a:schemeClr val="tx1"/>
                          </a:solidFill>
                          <a:effectLst/>
                          <a:latin typeface="Aptos" panose="020B0004020202020204" pitchFamily="34" charset="0"/>
                        </a:rPr>
                        <a:t> e Agros</a:t>
                      </a:r>
                      <a:endParaRPr lang="pt-BR" sz="10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solidFill>
                      <a:schemeClr val="bg1"/>
                    </a:solidFill>
                  </a:tcPr>
                </a:tc>
                <a:tc hMerge="1">
                  <a:txBody>
                    <a:bodyPr/>
                    <a:lstStyle/>
                    <a:p>
                      <a:endParaRPr lang="pt-BR"/>
                    </a:p>
                  </a:txBody>
                  <a:tcPr/>
                </a:tc>
                <a:tc hMerge="1">
                  <a:txBody>
                    <a:bodyPr/>
                    <a:lstStyle/>
                    <a:p>
                      <a:endParaRPr lang="pt-BR"/>
                    </a:p>
                  </a:txBody>
                  <a:tcPr/>
                </a:tc>
                <a:tc hMerge="1">
                  <a:txBody>
                    <a:bodyPr/>
                    <a:lstStyle/>
                    <a:p>
                      <a:endParaRPr lang="pt-BR"/>
                    </a:p>
                  </a:txBody>
                  <a:tcPr/>
                </a:tc>
                <a:tc>
                  <a:txBody>
                    <a:bodyPr/>
                    <a:lstStyle/>
                    <a:p>
                      <a:pPr>
                        <a:lnSpc>
                          <a:spcPct val="100000"/>
                        </a:lnSpc>
                      </a:pPr>
                      <a:endParaRPr lang="pt-BR" sz="1000" b="1" kern="100" dirty="0">
                        <a:solidFill>
                          <a:schemeClr val="tx1"/>
                        </a:solidFill>
                        <a:effectLst/>
                        <a:latin typeface="Aptos" panose="020B0004020202020204" pitchFamily="34" charset="0"/>
                      </a:endParaRPr>
                    </a:p>
                  </a:txBody>
                  <a:tcPr marL="44450" marR="44450" marT="0" marB="0" anchor="b">
                    <a:solidFill>
                      <a:schemeClr val="bg1"/>
                    </a:solidFill>
                  </a:tcPr>
                </a:tc>
                <a:tc>
                  <a:txBody>
                    <a:bodyPr/>
                    <a:lstStyle/>
                    <a:p>
                      <a:pPr>
                        <a:lnSpc>
                          <a:spcPct val="100000"/>
                        </a:lnSpc>
                      </a:pPr>
                      <a:endParaRPr lang="pt-BR" sz="1000" b="1" kern="100" dirty="0">
                        <a:solidFill>
                          <a:schemeClr val="tx1"/>
                        </a:solidFill>
                        <a:effectLst/>
                        <a:latin typeface="Aptos" panose="020B0004020202020204" pitchFamily="34" charset="0"/>
                      </a:endParaRPr>
                    </a:p>
                  </a:txBody>
                  <a:tcPr marL="44450" marR="44450" marT="0" marB="0" anchor="b">
                    <a:solidFill>
                      <a:schemeClr val="bg1"/>
                    </a:solidFill>
                  </a:tcPr>
                </a:tc>
                <a:extLst>
                  <a:ext uri="{0D108BD9-81ED-4DB2-BD59-A6C34878D82A}">
                    <a16:rowId xmlns:a16="http://schemas.microsoft.com/office/drawing/2014/main" val="2100579030"/>
                  </a:ext>
                </a:extLst>
              </a:tr>
              <a:tr h="340431">
                <a:tc>
                  <a:txBody>
                    <a:bodyPr/>
                    <a:lstStyle/>
                    <a:p>
                      <a:pPr>
                        <a:lnSpc>
                          <a:spcPct val="100000"/>
                        </a:lnSpc>
                        <a:spcAft>
                          <a:spcPts val="800"/>
                        </a:spcAft>
                        <a:buNone/>
                      </a:pPr>
                      <a:r>
                        <a:rPr lang="pt-BR" sz="1000" b="1" kern="0" dirty="0">
                          <a:solidFill>
                            <a:schemeClr val="tx1"/>
                          </a:solidFill>
                          <a:effectLst/>
                          <a:latin typeface="Aptos" panose="020B0004020202020204" pitchFamily="34" charset="0"/>
                        </a:rPr>
                        <a:t>** Das quais 10 já foram finalizadas</a:t>
                      </a:r>
                      <a:endParaRPr lang="pt-BR" sz="10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b">
                    <a:solidFill>
                      <a:schemeClr val="bg1"/>
                    </a:solidFill>
                  </a:tcPr>
                </a:tc>
                <a:tc>
                  <a:txBody>
                    <a:bodyPr/>
                    <a:lstStyle/>
                    <a:p>
                      <a:pPr>
                        <a:lnSpc>
                          <a:spcPct val="100000"/>
                        </a:lnSpc>
                      </a:pPr>
                      <a:endParaRPr lang="pt-BR" sz="1000" b="1" kern="100">
                        <a:solidFill>
                          <a:schemeClr val="tx1"/>
                        </a:solidFill>
                        <a:effectLst/>
                        <a:latin typeface="Aptos" panose="020B0004020202020204" pitchFamily="34" charset="0"/>
                      </a:endParaRPr>
                    </a:p>
                  </a:txBody>
                  <a:tcPr marL="44450" marR="44450" marT="0" marB="0" anchor="b">
                    <a:solidFill>
                      <a:schemeClr val="bg1"/>
                    </a:solidFill>
                  </a:tcPr>
                </a:tc>
                <a:tc>
                  <a:txBody>
                    <a:bodyPr/>
                    <a:lstStyle/>
                    <a:p>
                      <a:pPr>
                        <a:lnSpc>
                          <a:spcPct val="100000"/>
                        </a:lnSpc>
                      </a:pPr>
                      <a:endParaRPr lang="pt-BR" sz="1000" b="1" kern="100">
                        <a:solidFill>
                          <a:schemeClr val="tx1"/>
                        </a:solidFill>
                        <a:effectLst/>
                        <a:latin typeface="Aptos" panose="020B0004020202020204" pitchFamily="34" charset="0"/>
                      </a:endParaRPr>
                    </a:p>
                  </a:txBody>
                  <a:tcPr marL="44450" marR="44450" marT="0" marB="0" anchor="b">
                    <a:solidFill>
                      <a:schemeClr val="bg1"/>
                    </a:solidFill>
                  </a:tcPr>
                </a:tc>
                <a:tc>
                  <a:txBody>
                    <a:bodyPr/>
                    <a:lstStyle/>
                    <a:p>
                      <a:pPr>
                        <a:lnSpc>
                          <a:spcPct val="100000"/>
                        </a:lnSpc>
                      </a:pPr>
                      <a:endParaRPr lang="pt-BR" sz="1000" b="1" kern="100">
                        <a:solidFill>
                          <a:schemeClr val="tx1"/>
                        </a:solidFill>
                        <a:effectLst/>
                        <a:latin typeface="Aptos" panose="020B0004020202020204" pitchFamily="34" charset="0"/>
                      </a:endParaRPr>
                    </a:p>
                  </a:txBody>
                  <a:tcPr marL="44450" marR="44450" marT="0" marB="0" anchor="b">
                    <a:solidFill>
                      <a:schemeClr val="bg1"/>
                    </a:solidFill>
                  </a:tcPr>
                </a:tc>
                <a:tc>
                  <a:txBody>
                    <a:bodyPr/>
                    <a:lstStyle/>
                    <a:p>
                      <a:pPr>
                        <a:lnSpc>
                          <a:spcPct val="100000"/>
                        </a:lnSpc>
                      </a:pPr>
                      <a:endParaRPr lang="pt-BR" sz="1000" b="1" kern="100">
                        <a:solidFill>
                          <a:schemeClr val="tx1"/>
                        </a:solidFill>
                        <a:effectLst/>
                        <a:latin typeface="Aptos" panose="020B0004020202020204" pitchFamily="34" charset="0"/>
                      </a:endParaRPr>
                    </a:p>
                  </a:txBody>
                  <a:tcPr marL="44450" marR="44450" marT="0" marB="0" anchor="b">
                    <a:solidFill>
                      <a:schemeClr val="bg1"/>
                    </a:solidFill>
                  </a:tcPr>
                </a:tc>
                <a:tc>
                  <a:txBody>
                    <a:bodyPr/>
                    <a:lstStyle/>
                    <a:p>
                      <a:pPr>
                        <a:lnSpc>
                          <a:spcPct val="100000"/>
                        </a:lnSpc>
                      </a:pPr>
                      <a:endParaRPr lang="pt-BR" sz="1000" b="1" kern="100" dirty="0">
                        <a:solidFill>
                          <a:schemeClr val="tx1"/>
                        </a:solidFill>
                        <a:effectLst/>
                        <a:latin typeface="Aptos" panose="020B0004020202020204" pitchFamily="34" charset="0"/>
                      </a:endParaRPr>
                    </a:p>
                  </a:txBody>
                  <a:tcPr marL="44450" marR="44450" marT="0" marB="0" anchor="b">
                    <a:solidFill>
                      <a:schemeClr val="bg1"/>
                    </a:solidFill>
                  </a:tcPr>
                </a:tc>
                <a:extLst>
                  <a:ext uri="{0D108BD9-81ED-4DB2-BD59-A6C34878D82A}">
                    <a16:rowId xmlns:a16="http://schemas.microsoft.com/office/drawing/2014/main" val="2207946593"/>
                  </a:ext>
                </a:extLst>
              </a:tr>
            </a:tbl>
          </a:graphicData>
        </a:graphic>
      </p:graphicFrame>
      <p:sp>
        <p:nvSpPr>
          <p:cNvPr id="10" name="CaixaDeTexto 9">
            <a:extLst>
              <a:ext uri="{FF2B5EF4-FFF2-40B4-BE49-F238E27FC236}">
                <a16:creationId xmlns:a16="http://schemas.microsoft.com/office/drawing/2014/main" id="{847A3F07-F4F5-4051-8A7C-B2B238E07922}"/>
              </a:ext>
            </a:extLst>
          </p:cNvPr>
          <p:cNvSpPr txBox="1"/>
          <p:nvPr/>
        </p:nvSpPr>
        <p:spPr>
          <a:xfrm>
            <a:off x="8843010" y="4536269"/>
            <a:ext cx="601980" cy="246221"/>
          </a:xfrm>
          <a:prstGeom prst="rect">
            <a:avLst/>
          </a:prstGeom>
          <a:noFill/>
        </p:spPr>
        <p:txBody>
          <a:bodyPr wrap="square" rtlCol="0">
            <a:spAutoFit/>
          </a:bodyPr>
          <a:lstStyle/>
          <a:p>
            <a:r>
              <a:rPr lang="pt-BR" sz="1000" dirty="0">
                <a:solidFill>
                  <a:schemeClr val="tx1"/>
                </a:solidFill>
                <a:latin typeface="Aptos" panose="020B0004020202020204" pitchFamily="34" charset="0"/>
              </a:rPr>
              <a:t>50</a:t>
            </a:r>
          </a:p>
        </p:txBody>
      </p:sp>
      <p:pic>
        <p:nvPicPr>
          <p:cNvPr id="11" name="Imagem 10" descr="Texto&#10;&#10;O conteúdo gerado por IA pode estar incorreto.">
            <a:extLst>
              <a:ext uri="{FF2B5EF4-FFF2-40B4-BE49-F238E27FC236}">
                <a16:creationId xmlns:a16="http://schemas.microsoft.com/office/drawing/2014/main" id="{CCE7DD21-5436-E605-472C-1B65EE039D9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48241" y="-1"/>
            <a:ext cx="1595759" cy="698882"/>
          </a:xfrm>
          <a:prstGeom prst="rect">
            <a:avLst/>
          </a:prstGeom>
          <a:noFill/>
          <a:ln>
            <a:noFill/>
          </a:ln>
        </p:spPr>
      </p:pic>
    </p:spTree>
    <p:extLst>
      <p:ext uri="{BB962C8B-B14F-4D97-AF65-F5344CB8AC3E}">
        <p14:creationId xmlns:p14="http://schemas.microsoft.com/office/powerpoint/2010/main" val="14695425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3F4632B8-2A09-9DB2-74CA-9EAA2E7200F0}"/>
            </a:ext>
          </a:extLst>
        </p:cNvPr>
        <p:cNvGrpSpPr/>
        <p:nvPr/>
      </p:nvGrpSpPr>
      <p:grpSpPr>
        <a:xfrm>
          <a:off x="0" y="0"/>
          <a:ext cx="0" cy="0"/>
          <a:chOff x="0" y="0"/>
          <a:chExt cx="0" cy="0"/>
        </a:xfrm>
      </p:grpSpPr>
      <p:pic>
        <p:nvPicPr>
          <p:cNvPr id="3" name="Imagem 2" descr="Logotipo&#10;&#10;Descrição gerada automaticamente">
            <a:extLst>
              <a:ext uri="{FF2B5EF4-FFF2-40B4-BE49-F238E27FC236}">
                <a16:creationId xmlns:a16="http://schemas.microsoft.com/office/drawing/2014/main" id="{46E103B3-741E-32E5-0D27-DF2270743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3" y="0"/>
            <a:ext cx="644083" cy="698882"/>
          </a:xfrm>
          <a:prstGeom prst="rect">
            <a:avLst/>
          </a:prstGeom>
        </p:spPr>
      </p:pic>
      <p:sp>
        <p:nvSpPr>
          <p:cNvPr id="5" name="CaixaDeTexto 4">
            <a:extLst>
              <a:ext uri="{FF2B5EF4-FFF2-40B4-BE49-F238E27FC236}">
                <a16:creationId xmlns:a16="http://schemas.microsoft.com/office/drawing/2014/main" id="{21BFB542-6180-6031-7F76-7D3B10E70AA5}"/>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bg1"/>
                </a:solidFill>
                <a:latin typeface="Aptos" panose="020B0004020202020204" pitchFamily="34" charset="0"/>
              </a:rPr>
              <a:t>4</a:t>
            </a:r>
          </a:p>
        </p:txBody>
      </p:sp>
      <p:sp>
        <p:nvSpPr>
          <p:cNvPr id="7" name="Título 4">
            <a:extLst>
              <a:ext uri="{FF2B5EF4-FFF2-40B4-BE49-F238E27FC236}">
                <a16:creationId xmlns:a16="http://schemas.microsoft.com/office/drawing/2014/main" id="{40A8BB72-60D7-2C0A-5E79-0E94D0CB99B4}"/>
              </a:ext>
            </a:extLst>
          </p:cNvPr>
          <p:cNvSpPr txBox="1">
            <a:spLocks/>
          </p:cNvSpPr>
          <p:nvPr/>
        </p:nvSpPr>
        <p:spPr>
          <a:xfrm>
            <a:off x="-187187" y="2063135"/>
            <a:ext cx="9770624" cy="79526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pt-BR" sz="3600" dirty="0">
                <a:solidFill>
                  <a:srgbClr val="1B567B"/>
                </a:solidFill>
                <a:latin typeface="Aptos" panose="020B0004020202020204" pitchFamily="34" charset="0"/>
                <a:ea typeface="Calibri" panose="020F0502020204030204" pitchFamily="34" charset="0"/>
                <a:cs typeface="Calibri" panose="020F0502020204030204" pitchFamily="34" charset="0"/>
              </a:rPr>
              <a:t>5.1 Novo Regime Sancionador </a:t>
            </a:r>
          </a:p>
          <a:p>
            <a:r>
              <a:rPr lang="pt-BR" sz="2400" dirty="0">
                <a:solidFill>
                  <a:srgbClr val="1B567B"/>
                </a:solidFill>
                <a:latin typeface="Aptos" panose="020B0004020202020204" pitchFamily="34" charset="0"/>
                <a:ea typeface="Calibri" panose="020F0502020204030204" pitchFamily="34" charset="0"/>
                <a:cs typeface="Calibri" panose="020F0502020204030204" pitchFamily="34" charset="0"/>
              </a:rPr>
              <a:t>(revisão Decreto nº 4.942/2003)</a:t>
            </a:r>
            <a:r>
              <a:rPr lang="pt-BR" sz="2400" i="1" dirty="0">
                <a:solidFill>
                  <a:srgbClr val="1B567B"/>
                </a:solidFill>
                <a:latin typeface="Aptos" panose="020B0004020202020204" pitchFamily="34" charset="0"/>
                <a:ea typeface="Calibri" panose="020F0502020204030204" pitchFamily="34" charset="0"/>
                <a:cs typeface="Calibri" panose="020F0502020204030204" pitchFamily="34" charset="0"/>
              </a:rPr>
              <a:t>           </a:t>
            </a:r>
          </a:p>
        </p:txBody>
      </p:sp>
      <p:pic>
        <p:nvPicPr>
          <p:cNvPr id="9" name="Imagem 8" descr="Texto&#10;&#10;O conteúdo gerado por IA pode estar incorreto.">
            <a:extLst>
              <a:ext uri="{FF2B5EF4-FFF2-40B4-BE49-F238E27FC236}">
                <a16:creationId xmlns:a16="http://schemas.microsoft.com/office/drawing/2014/main" id="{91F40503-984D-4897-102F-5C3FC758B6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9000" y="134779"/>
            <a:ext cx="2903798" cy="1271753"/>
          </a:xfrm>
          <a:prstGeom prst="rect">
            <a:avLst/>
          </a:prstGeom>
          <a:noFill/>
          <a:ln>
            <a:noFill/>
          </a:ln>
        </p:spPr>
      </p:pic>
      <p:cxnSp>
        <p:nvCxnSpPr>
          <p:cNvPr id="2" name="Conector reto 1">
            <a:extLst>
              <a:ext uri="{FF2B5EF4-FFF2-40B4-BE49-F238E27FC236}">
                <a16:creationId xmlns:a16="http://schemas.microsoft.com/office/drawing/2014/main" id="{5EAC7176-4017-0B3D-C990-0969D829F970}"/>
              </a:ext>
            </a:extLst>
          </p:cNvPr>
          <p:cNvCxnSpPr/>
          <p:nvPr/>
        </p:nvCxnSpPr>
        <p:spPr>
          <a:xfrm>
            <a:off x="1918225" y="2368541"/>
            <a:ext cx="5699760" cy="0"/>
          </a:xfrm>
          <a:prstGeom prst="line">
            <a:avLst/>
          </a:prstGeom>
          <a:ln>
            <a:solidFill>
              <a:srgbClr val="0E4C73"/>
            </a:solidFill>
          </a:ln>
        </p:spPr>
        <p:style>
          <a:lnRef idx="1">
            <a:schemeClr val="accent1"/>
          </a:lnRef>
          <a:fillRef idx="0">
            <a:schemeClr val="accent1"/>
          </a:fillRef>
          <a:effectRef idx="0">
            <a:schemeClr val="accent1"/>
          </a:effectRef>
          <a:fontRef idx="minor">
            <a:schemeClr val="tx1"/>
          </a:fontRef>
        </p:style>
      </p:cxnSp>
      <p:sp>
        <p:nvSpPr>
          <p:cNvPr id="4" name="CaixaDeTexto 3">
            <a:extLst>
              <a:ext uri="{FF2B5EF4-FFF2-40B4-BE49-F238E27FC236}">
                <a16:creationId xmlns:a16="http://schemas.microsoft.com/office/drawing/2014/main" id="{50C55C3C-8FF3-3936-ED87-8F15AC4FF8AB}"/>
              </a:ext>
            </a:extLst>
          </p:cNvPr>
          <p:cNvSpPr txBox="1"/>
          <p:nvPr/>
        </p:nvSpPr>
        <p:spPr>
          <a:xfrm>
            <a:off x="8285173" y="4639389"/>
            <a:ext cx="601980" cy="246221"/>
          </a:xfrm>
          <a:prstGeom prst="rect">
            <a:avLst/>
          </a:prstGeom>
          <a:noFill/>
        </p:spPr>
        <p:txBody>
          <a:bodyPr wrap="square" rtlCol="0">
            <a:spAutoFit/>
          </a:bodyPr>
          <a:lstStyle/>
          <a:p>
            <a:r>
              <a:rPr lang="pt-BR" sz="1000" dirty="0">
                <a:solidFill>
                  <a:schemeClr val="tx1"/>
                </a:solidFill>
                <a:latin typeface="Aptos" panose="020B0004020202020204" pitchFamily="34" charset="0"/>
              </a:rPr>
              <a:t>51</a:t>
            </a:r>
          </a:p>
        </p:txBody>
      </p:sp>
    </p:spTree>
    <p:extLst>
      <p:ext uri="{BB962C8B-B14F-4D97-AF65-F5344CB8AC3E}">
        <p14:creationId xmlns:p14="http://schemas.microsoft.com/office/powerpoint/2010/main" val="38007388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6D99C-10CE-5032-C258-BC259075633D}"/>
            </a:ext>
          </a:extLst>
        </p:cNvPr>
        <p:cNvGrpSpPr/>
        <p:nvPr/>
      </p:nvGrpSpPr>
      <p:grpSpPr>
        <a:xfrm>
          <a:off x="0" y="0"/>
          <a:ext cx="0" cy="0"/>
          <a:chOff x="0" y="0"/>
          <a:chExt cx="0" cy="0"/>
        </a:xfrm>
      </p:grpSpPr>
      <p:sp>
        <p:nvSpPr>
          <p:cNvPr id="9" name="CaixaDeTexto 8">
            <a:extLst>
              <a:ext uri="{FF2B5EF4-FFF2-40B4-BE49-F238E27FC236}">
                <a16:creationId xmlns:a16="http://schemas.microsoft.com/office/drawing/2014/main" id="{012008D9-D7CD-3DE5-5460-DFBE9176FA7C}"/>
              </a:ext>
            </a:extLst>
          </p:cNvPr>
          <p:cNvSpPr txBox="1"/>
          <p:nvPr/>
        </p:nvSpPr>
        <p:spPr>
          <a:xfrm>
            <a:off x="404949" y="92677"/>
            <a:ext cx="8358042" cy="415498"/>
          </a:xfrm>
          <a:prstGeom prst="rect">
            <a:avLst/>
          </a:prstGeom>
          <a:noFill/>
        </p:spPr>
        <p:txBody>
          <a:bodyPr wrap="square" rtlCol="0">
            <a:spAutoFit/>
          </a:bodyPr>
          <a:lstStyle/>
          <a:p>
            <a:pPr algn="ctr"/>
            <a:r>
              <a:rPr lang="pt-BR" sz="2100" b="1" dirty="0">
                <a:solidFill>
                  <a:srgbClr val="11414B"/>
                </a:solidFill>
                <a:latin typeface="Aptos" panose="020B0004020202020204" pitchFamily="34" charset="0"/>
                <a:cs typeface="Calibri" panose="020F0502020204030204" pitchFamily="34" charset="0"/>
              </a:rPr>
              <a:t>2. MOTIVAÇÕES</a:t>
            </a:r>
          </a:p>
        </p:txBody>
      </p:sp>
      <p:sp>
        <p:nvSpPr>
          <p:cNvPr id="2" name="TextBox 8">
            <a:extLst>
              <a:ext uri="{FF2B5EF4-FFF2-40B4-BE49-F238E27FC236}">
                <a16:creationId xmlns:a16="http://schemas.microsoft.com/office/drawing/2014/main" id="{93618466-19D9-C5A7-F7C9-398ACB583606}"/>
              </a:ext>
            </a:extLst>
          </p:cNvPr>
          <p:cNvSpPr txBox="1"/>
          <p:nvPr/>
        </p:nvSpPr>
        <p:spPr>
          <a:xfrm>
            <a:off x="1239320" y="696639"/>
            <a:ext cx="7428530" cy="4604081"/>
          </a:xfrm>
          <a:prstGeom prst="rect">
            <a:avLst/>
          </a:prstGeom>
        </p:spPr>
        <p:txBody>
          <a:bodyPr wrap="square" lIns="0" tIns="0" rIns="0" bIns="0" rtlCol="0" anchor="t">
            <a:spAutoFit/>
          </a:bodyPr>
          <a:lstStyle/>
          <a:p>
            <a:pPr marL="300038" indent="-300038" algn="just">
              <a:lnSpc>
                <a:spcPts val="1500"/>
              </a:lnSpc>
              <a:buAutoNum type="romanLcPeriod"/>
            </a:pPr>
            <a:r>
              <a:rPr lang="pt-BR" sz="1050" b="1" u="sng" dirty="0">
                <a:solidFill>
                  <a:srgbClr val="11414B"/>
                </a:solidFill>
                <a:latin typeface="Aptos" panose="020B0004020202020204" pitchFamily="34" charset="0"/>
                <a:ea typeface="Calibri" panose="020F0502020204030204" pitchFamily="34" charset="0"/>
                <a:cs typeface="Calibri" panose="020F0502020204030204" pitchFamily="34" charset="0"/>
              </a:rPr>
              <a:t>Decreto Anacrônico</a:t>
            </a:r>
            <a:r>
              <a:rPr lang="pt-BR" sz="1050" dirty="0">
                <a:solidFill>
                  <a:srgbClr val="11414B"/>
                </a:solidFill>
                <a:latin typeface="Aptos" panose="020B0004020202020204" pitchFamily="34" charset="0"/>
                <a:ea typeface="Calibri" panose="020F0502020204030204" pitchFamily="34" charset="0"/>
                <a:cs typeface="Calibri" panose="020F0502020204030204" pitchFamily="34" charset="0"/>
              </a:rPr>
              <a:t>: SPC não existe mais (foi substituída pela PREVIC – Lei nº 12.154/2009)</a:t>
            </a:r>
          </a:p>
          <a:p>
            <a:pPr marL="300038" indent="-300038" algn="just">
              <a:lnSpc>
                <a:spcPts val="1500"/>
              </a:lnSpc>
              <a:buAutoNum type="romanLcPeriod"/>
            </a:pPr>
            <a:endParaRPr lang="pt-BR" sz="1050" dirty="0">
              <a:solidFill>
                <a:srgbClr val="11414B"/>
              </a:solidFill>
              <a:latin typeface="Aptos" panose="020B0004020202020204" pitchFamily="34" charset="0"/>
              <a:ea typeface="Calibri" panose="020F0502020204030204" pitchFamily="34" charset="0"/>
              <a:cs typeface="Calibri" panose="020F0502020204030204" pitchFamily="34" charset="0"/>
            </a:endParaRPr>
          </a:p>
          <a:p>
            <a:pPr marL="300038" indent="-300038" algn="just">
              <a:lnSpc>
                <a:spcPts val="1500"/>
              </a:lnSpc>
              <a:buAutoNum type="romanLcPeriod"/>
            </a:pPr>
            <a:r>
              <a:rPr lang="pt-BR" sz="1050" dirty="0">
                <a:solidFill>
                  <a:srgbClr val="11414B"/>
                </a:solidFill>
                <a:latin typeface="Aptos" panose="020B0004020202020204" pitchFamily="34" charset="0"/>
                <a:ea typeface="Calibri" panose="020F0502020204030204" pitchFamily="34" charset="0"/>
                <a:cs typeface="Calibri" panose="020F0502020204030204" pitchFamily="34" charset="0"/>
              </a:rPr>
              <a:t>Regulamentar os </a:t>
            </a:r>
            <a:r>
              <a:rPr lang="pt-BR" sz="1050" dirty="0" err="1">
                <a:solidFill>
                  <a:srgbClr val="11414B"/>
                </a:solidFill>
                <a:latin typeface="Aptos" panose="020B0004020202020204" pitchFamily="34" charset="0"/>
                <a:ea typeface="Calibri" panose="020F0502020204030204" pitchFamily="34" charset="0"/>
                <a:cs typeface="Calibri" panose="020F0502020204030204" pitchFamily="34" charset="0"/>
              </a:rPr>
              <a:t>arts</a:t>
            </a:r>
            <a:r>
              <a:rPr lang="pt-BR" sz="1050" dirty="0">
                <a:solidFill>
                  <a:srgbClr val="11414B"/>
                </a:solidFill>
                <a:latin typeface="Aptos" panose="020B0004020202020204" pitchFamily="34" charset="0"/>
                <a:ea typeface="Calibri" panose="020F0502020204030204" pitchFamily="34" charset="0"/>
                <a:cs typeface="Calibri" panose="020F0502020204030204" pitchFamily="34" charset="0"/>
              </a:rPr>
              <a:t>. 65 e 66 da LC 109/2001</a:t>
            </a:r>
          </a:p>
          <a:p>
            <a:pPr marL="300038" indent="-300038" algn="just">
              <a:lnSpc>
                <a:spcPts val="1500"/>
              </a:lnSpc>
              <a:buAutoNum type="romanLcPeriod"/>
            </a:pPr>
            <a:endParaRPr lang="pt-BR" sz="1050" dirty="0">
              <a:solidFill>
                <a:srgbClr val="11414B"/>
              </a:solidFill>
              <a:latin typeface="Aptos" panose="020B0004020202020204" pitchFamily="34" charset="0"/>
              <a:ea typeface="Calibri" panose="020F0502020204030204" pitchFamily="34" charset="0"/>
              <a:cs typeface="Calibri" panose="020F0502020204030204" pitchFamily="34" charset="0"/>
            </a:endParaRPr>
          </a:p>
          <a:p>
            <a:pPr marL="300038" indent="-300038" algn="just">
              <a:lnSpc>
                <a:spcPts val="1500"/>
              </a:lnSpc>
              <a:buAutoNum type="romanLcPeriod"/>
            </a:pPr>
            <a:r>
              <a:rPr lang="pt-BR" sz="1050" b="1" dirty="0">
                <a:solidFill>
                  <a:srgbClr val="11414B"/>
                </a:solidFill>
                <a:latin typeface="Aptos" panose="020B0004020202020204" pitchFamily="34" charset="0"/>
                <a:ea typeface="Calibri" panose="020F0502020204030204" pitchFamily="34" charset="0"/>
                <a:cs typeface="Calibri" panose="020F0502020204030204" pitchFamily="34" charset="0"/>
              </a:rPr>
              <a:t>Sugestão do Relatório da Transição Governamental 2022: uma das 10 medidas recomendadas</a:t>
            </a:r>
          </a:p>
          <a:p>
            <a:pPr marL="300038" indent="-300038" algn="just">
              <a:lnSpc>
                <a:spcPts val="1500"/>
              </a:lnSpc>
              <a:buAutoNum type="romanLcPeriod"/>
            </a:pPr>
            <a:endParaRPr lang="pt-BR" sz="1050" dirty="0">
              <a:solidFill>
                <a:srgbClr val="11414B"/>
              </a:solidFill>
              <a:latin typeface="Aptos" panose="020B0004020202020204" pitchFamily="34" charset="0"/>
              <a:ea typeface="Calibri" panose="020F0502020204030204" pitchFamily="34" charset="0"/>
              <a:cs typeface="Calibri" panose="020F0502020204030204" pitchFamily="34" charset="0"/>
            </a:endParaRPr>
          </a:p>
          <a:p>
            <a:pPr marL="300038" indent="-300038" algn="just">
              <a:lnSpc>
                <a:spcPts val="1500"/>
              </a:lnSpc>
              <a:buAutoNum type="romanLcPeriod"/>
            </a:pPr>
            <a:r>
              <a:rPr lang="pt-BR" sz="1050" dirty="0">
                <a:solidFill>
                  <a:srgbClr val="11414B"/>
                </a:solidFill>
                <a:latin typeface="Aptos" panose="020B0004020202020204" pitchFamily="34" charset="0"/>
                <a:ea typeface="Calibri" panose="020F0502020204030204" pitchFamily="34" charset="0"/>
                <a:cs typeface="Calibri" panose="020F0502020204030204" pitchFamily="34" charset="0"/>
              </a:rPr>
              <a:t>Apontamentos dos órgãos de Controle: CGU (relatório de avaliação nº 817137, de 25jun2021) e TCU (acórdão nº 1.808, de 30ago2023)</a:t>
            </a:r>
          </a:p>
          <a:p>
            <a:pPr marL="300038" indent="-300038" algn="just">
              <a:lnSpc>
                <a:spcPts val="1500"/>
              </a:lnSpc>
              <a:buAutoNum type="romanLcPeriod"/>
            </a:pPr>
            <a:endParaRPr lang="pt-BR" sz="1050" dirty="0">
              <a:solidFill>
                <a:srgbClr val="11414B"/>
              </a:solidFill>
              <a:latin typeface="Aptos" panose="020B0004020202020204" pitchFamily="34" charset="0"/>
              <a:ea typeface="Calibri" panose="020F0502020204030204" pitchFamily="34" charset="0"/>
              <a:cs typeface="Calibri" panose="020F0502020204030204" pitchFamily="34" charset="0"/>
            </a:endParaRPr>
          </a:p>
          <a:p>
            <a:pPr marL="300038" indent="-300038" algn="just">
              <a:lnSpc>
                <a:spcPts val="1500"/>
              </a:lnSpc>
              <a:buAutoNum type="romanLcPeriod"/>
            </a:pPr>
            <a:r>
              <a:rPr lang="pt-BR" sz="1050" dirty="0">
                <a:solidFill>
                  <a:srgbClr val="11414B"/>
                </a:solidFill>
                <a:latin typeface="Aptos" panose="020B0004020202020204" pitchFamily="34" charset="0"/>
                <a:ea typeface="Calibri" panose="020F0502020204030204" pitchFamily="34" charset="0"/>
                <a:cs typeface="Calibri" panose="020F0502020204030204" pitchFamily="34" charset="0"/>
              </a:rPr>
              <a:t>Em 2011, teve a PT MPS/CRPC nº 01/30.05.2011 que criou um GT para revisão do Decreto. Desde 2017 já foram elaboradas 09 (nove) minutas; Em 09/11/2022 a SURP/SPREV/MTP apresentou 01 (uma) minuta (</a:t>
            </a:r>
            <a:r>
              <a:rPr lang="pt-BR" sz="1050" b="1" u="sng" dirty="0">
                <a:solidFill>
                  <a:srgbClr val="11414B"/>
                </a:solidFill>
                <a:latin typeface="Aptos" panose="020B0004020202020204" pitchFamily="34" charset="0"/>
                <a:ea typeface="Calibri" panose="020F0502020204030204" pitchFamily="34" charset="0"/>
                <a:cs typeface="Calibri" panose="020F0502020204030204" pitchFamily="34" charset="0"/>
              </a:rPr>
              <a:t>EM nº 00027/2022/MTP, de 31out2022 </a:t>
            </a:r>
            <a:r>
              <a:rPr lang="pt-BR" sz="1050" dirty="0">
                <a:solidFill>
                  <a:srgbClr val="11414B"/>
                </a:solidFill>
                <a:latin typeface="Aptos" panose="020B0004020202020204" pitchFamily="34" charset="0"/>
                <a:ea typeface="Calibri" panose="020F0502020204030204" pitchFamily="34" charset="0"/>
                <a:cs typeface="Calibri" panose="020F0502020204030204" pitchFamily="34" charset="0"/>
              </a:rPr>
              <a:t>– multas milionárias; julgamento sumário Diretor de Fiscalização) para a SAG/SAJ-CC</a:t>
            </a:r>
          </a:p>
          <a:p>
            <a:pPr marL="300038" indent="-300038" algn="just">
              <a:lnSpc>
                <a:spcPts val="1500"/>
              </a:lnSpc>
              <a:buAutoNum type="romanLcPeriod"/>
            </a:pPr>
            <a:endParaRPr lang="pt-BR" sz="1050" dirty="0">
              <a:solidFill>
                <a:srgbClr val="11414B"/>
              </a:solidFill>
              <a:latin typeface="Aptos" panose="020B0004020202020204" pitchFamily="34" charset="0"/>
              <a:ea typeface="Calibri" panose="020F0502020204030204" pitchFamily="34" charset="0"/>
              <a:cs typeface="Calibri" panose="020F0502020204030204" pitchFamily="34" charset="0"/>
            </a:endParaRPr>
          </a:p>
          <a:p>
            <a:pPr marL="300038" indent="-300038" algn="just">
              <a:lnSpc>
                <a:spcPts val="1500"/>
              </a:lnSpc>
              <a:buAutoNum type="romanLcPeriod"/>
            </a:pPr>
            <a:r>
              <a:rPr lang="pt-BR" sz="1050" b="1" u="sng" dirty="0">
                <a:solidFill>
                  <a:srgbClr val="11414B"/>
                </a:solidFill>
                <a:latin typeface="Aptos" panose="020B0004020202020204" pitchFamily="34" charset="0"/>
                <a:ea typeface="Calibri" panose="020F0502020204030204" pitchFamily="34" charset="0"/>
                <a:cs typeface="Calibri" panose="020F0502020204030204" pitchFamily="34" charset="0"/>
              </a:rPr>
              <a:t>Alinhamento aos órgãos do COREMEC</a:t>
            </a:r>
            <a:r>
              <a:rPr lang="pt-BR" sz="1050" dirty="0">
                <a:solidFill>
                  <a:srgbClr val="11414B"/>
                </a:solidFill>
                <a:latin typeface="Aptos" panose="020B0004020202020204" pitchFamily="34" charset="0"/>
                <a:ea typeface="Calibri" panose="020F0502020204030204" pitchFamily="34" charset="0"/>
                <a:cs typeface="Calibri" panose="020F0502020204030204" pitchFamily="34" charset="0"/>
              </a:rPr>
              <a:t>: Bacen (Resolução 131/2021), CVM (Resolução 45/2021) e SUSEP (Resolução CNSP 393/2020)</a:t>
            </a:r>
          </a:p>
          <a:p>
            <a:pPr marL="300038" indent="-300038" algn="just">
              <a:lnSpc>
                <a:spcPts val="1500"/>
              </a:lnSpc>
              <a:buAutoNum type="romanLcPeriod"/>
            </a:pPr>
            <a:endParaRPr lang="pt-BR" sz="1050" dirty="0">
              <a:solidFill>
                <a:srgbClr val="11414B"/>
              </a:solidFill>
              <a:latin typeface="Aptos" panose="020B0004020202020204" pitchFamily="34" charset="0"/>
              <a:ea typeface="Calibri" panose="020F0502020204030204" pitchFamily="34" charset="0"/>
              <a:cs typeface="Calibri" panose="020F0502020204030204" pitchFamily="34" charset="0"/>
            </a:endParaRPr>
          </a:p>
          <a:p>
            <a:pPr marL="300038" indent="-300038" algn="just">
              <a:lnSpc>
                <a:spcPts val="1500"/>
              </a:lnSpc>
              <a:buAutoNum type="romanLcPeriod"/>
            </a:pPr>
            <a:r>
              <a:rPr lang="pt-BR" sz="1050" dirty="0">
                <a:solidFill>
                  <a:srgbClr val="11414B"/>
                </a:solidFill>
                <a:latin typeface="Aptos" panose="020B0004020202020204" pitchFamily="34" charset="0"/>
                <a:ea typeface="Calibri" panose="020F0502020204030204" pitchFamily="34" charset="0"/>
                <a:cs typeface="Calibri" panose="020F0502020204030204" pitchFamily="34" charset="0"/>
              </a:rPr>
              <a:t>Práticas regulatórias internacionais (lei 13.874/2019; e decreto 10.411/2020): </a:t>
            </a:r>
            <a:r>
              <a:rPr lang="pt-BR" sz="1050" i="1" dirty="0">
                <a:solidFill>
                  <a:srgbClr val="11414B"/>
                </a:solidFill>
                <a:latin typeface="Aptos" panose="020B0004020202020204" pitchFamily="34" charset="0"/>
                <a:ea typeface="Calibri" panose="020F0502020204030204" pitchFamily="34" charset="0"/>
                <a:cs typeface="Calibri" panose="020F0502020204030204" pitchFamily="34" charset="0"/>
              </a:rPr>
              <a:t>IOPS </a:t>
            </a:r>
            <a:r>
              <a:rPr lang="pt-BR" sz="1050" i="1" dirty="0" err="1">
                <a:solidFill>
                  <a:srgbClr val="11414B"/>
                </a:solidFill>
                <a:latin typeface="Aptos" panose="020B0004020202020204" pitchFamily="34" charset="0"/>
                <a:ea typeface="Calibri" panose="020F0502020204030204" pitchFamily="34" charset="0"/>
                <a:cs typeface="Calibri" panose="020F0502020204030204" pitchFamily="34" charset="0"/>
              </a:rPr>
              <a:t>Guidelines</a:t>
            </a:r>
            <a:r>
              <a:rPr lang="pt-BR" sz="1050" i="1" dirty="0">
                <a:solidFill>
                  <a:srgbClr val="11414B"/>
                </a:solidFill>
                <a:latin typeface="Aptos" panose="020B0004020202020204" pitchFamily="34" charset="0"/>
                <a:ea typeface="Calibri" panose="020F0502020204030204" pitchFamily="34" charset="0"/>
                <a:cs typeface="Calibri" panose="020F0502020204030204" pitchFamily="34" charset="0"/>
              </a:rPr>
              <a:t> for </a:t>
            </a:r>
            <a:r>
              <a:rPr lang="pt-BR" sz="1050" i="1" dirty="0" err="1">
                <a:solidFill>
                  <a:srgbClr val="11414B"/>
                </a:solidFill>
                <a:latin typeface="Aptos" panose="020B0004020202020204" pitchFamily="34" charset="0"/>
                <a:ea typeface="Calibri" panose="020F0502020204030204" pitchFamily="34" charset="0"/>
                <a:cs typeface="Calibri" panose="020F0502020204030204" pitchFamily="34" charset="0"/>
              </a:rPr>
              <a:t>Supervisory</a:t>
            </a:r>
            <a:r>
              <a:rPr lang="pt-BR" sz="1050" i="1" dirty="0">
                <a:solidFill>
                  <a:srgbClr val="11414B"/>
                </a:solidFill>
                <a:latin typeface="Aptos" panose="020B0004020202020204" pitchFamily="34" charset="0"/>
                <a:ea typeface="Calibri" panose="020F0502020204030204" pitchFamily="34" charset="0"/>
                <a:cs typeface="Calibri" panose="020F0502020204030204" pitchFamily="34" charset="0"/>
              </a:rPr>
              <a:t> </a:t>
            </a:r>
            <a:r>
              <a:rPr lang="pt-BR" sz="1050" i="1" dirty="0" err="1">
                <a:solidFill>
                  <a:srgbClr val="11414B"/>
                </a:solidFill>
                <a:latin typeface="Aptos" panose="020B0004020202020204" pitchFamily="34" charset="0"/>
                <a:ea typeface="Calibri" panose="020F0502020204030204" pitchFamily="34" charset="0"/>
                <a:cs typeface="Calibri" panose="020F0502020204030204" pitchFamily="34" charset="0"/>
              </a:rPr>
              <a:t>intervention</a:t>
            </a:r>
            <a:r>
              <a:rPr lang="pt-BR" sz="1050" i="1" dirty="0">
                <a:solidFill>
                  <a:srgbClr val="11414B"/>
                </a:solidFill>
                <a:latin typeface="Aptos" panose="020B0004020202020204" pitchFamily="34" charset="0"/>
                <a:ea typeface="Calibri" panose="020F0502020204030204" pitchFamily="34" charset="0"/>
                <a:cs typeface="Calibri" panose="020F0502020204030204" pitchFamily="34" charset="0"/>
              </a:rPr>
              <a:t>, </a:t>
            </a:r>
            <a:r>
              <a:rPr lang="pt-BR" sz="1050" i="1" dirty="0" err="1">
                <a:solidFill>
                  <a:srgbClr val="11414B"/>
                </a:solidFill>
                <a:latin typeface="Aptos" panose="020B0004020202020204" pitchFamily="34" charset="0"/>
                <a:ea typeface="Calibri" panose="020F0502020204030204" pitchFamily="34" charset="0"/>
                <a:cs typeface="Calibri" panose="020F0502020204030204" pitchFamily="34" charset="0"/>
              </a:rPr>
              <a:t>enforcement</a:t>
            </a:r>
            <a:r>
              <a:rPr lang="pt-BR" sz="1050" i="1" dirty="0">
                <a:solidFill>
                  <a:srgbClr val="11414B"/>
                </a:solidFill>
                <a:latin typeface="Aptos" panose="020B0004020202020204" pitchFamily="34" charset="0"/>
                <a:ea typeface="Calibri" panose="020F0502020204030204" pitchFamily="34" charset="0"/>
                <a:cs typeface="Calibri" panose="020F0502020204030204" pitchFamily="34" charset="0"/>
              </a:rPr>
              <a:t> </a:t>
            </a:r>
            <a:r>
              <a:rPr lang="pt-BR" sz="1050" i="1" dirty="0" err="1">
                <a:solidFill>
                  <a:srgbClr val="11414B"/>
                </a:solidFill>
                <a:latin typeface="Aptos" panose="020B0004020202020204" pitchFamily="34" charset="0"/>
                <a:ea typeface="Calibri" panose="020F0502020204030204" pitchFamily="34" charset="0"/>
                <a:cs typeface="Calibri" panose="020F0502020204030204" pitchFamily="34" charset="0"/>
              </a:rPr>
              <a:t>and</a:t>
            </a:r>
            <a:r>
              <a:rPr lang="pt-BR" sz="1050" i="1" dirty="0">
                <a:solidFill>
                  <a:srgbClr val="11414B"/>
                </a:solidFill>
                <a:latin typeface="Aptos" panose="020B0004020202020204" pitchFamily="34" charset="0"/>
                <a:ea typeface="Calibri" panose="020F0502020204030204" pitchFamily="34" charset="0"/>
                <a:cs typeface="Calibri" panose="020F0502020204030204" pitchFamily="34" charset="0"/>
              </a:rPr>
              <a:t> </a:t>
            </a:r>
            <a:r>
              <a:rPr lang="pt-BR" sz="1050" i="1" dirty="0" err="1">
                <a:solidFill>
                  <a:srgbClr val="11414B"/>
                </a:solidFill>
                <a:latin typeface="Aptos" panose="020B0004020202020204" pitchFamily="34" charset="0"/>
                <a:ea typeface="Calibri" panose="020F0502020204030204" pitchFamily="34" charset="0"/>
                <a:cs typeface="Calibri" panose="020F0502020204030204" pitchFamily="34" charset="0"/>
              </a:rPr>
              <a:t>sanctions</a:t>
            </a:r>
            <a:r>
              <a:rPr lang="pt-BR" sz="1050" i="1" dirty="0">
                <a:solidFill>
                  <a:srgbClr val="11414B"/>
                </a:solidFill>
                <a:latin typeface="Aptos" panose="020B0004020202020204" pitchFamily="34" charset="0"/>
                <a:ea typeface="Calibri" panose="020F0502020204030204" pitchFamily="34" charset="0"/>
                <a:cs typeface="Calibri" panose="020F0502020204030204" pitchFamily="34" charset="0"/>
              </a:rPr>
              <a:t>. </a:t>
            </a:r>
            <a:r>
              <a:rPr lang="pt-BR" sz="1050" i="1" dirty="0" err="1">
                <a:solidFill>
                  <a:srgbClr val="11414B"/>
                </a:solidFill>
                <a:latin typeface="Aptos" panose="020B0004020202020204" pitchFamily="34" charset="0"/>
                <a:ea typeface="Calibri" panose="020F0502020204030204" pitchFamily="34" charset="0"/>
                <a:cs typeface="Calibri" panose="020F0502020204030204" pitchFamily="34" charset="0"/>
              </a:rPr>
              <a:t>Nov</a:t>
            </a:r>
            <a:r>
              <a:rPr lang="pt-BR" sz="1050" i="1" dirty="0">
                <a:solidFill>
                  <a:srgbClr val="11414B"/>
                </a:solidFill>
                <a:latin typeface="Aptos" panose="020B0004020202020204" pitchFamily="34" charset="0"/>
                <a:ea typeface="Calibri" panose="020F0502020204030204" pitchFamily="34" charset="0"/>
                <a:cs typeface="Calibri" panose="020F0502020204030204" pitchFamily="34" charset="0"/>
              </a:rPr>
              <a:t>/2009</a:t>
            </a:r>
          </a:p>
          <a:p>
            <a:pPr marL="300038" indent="-300038" algn="just">
              <a:lnSpc>
                <a:spcPts val="1500"/>
              </a:lnSpc>
              <a:buAutoNum type="romanLcPeriod"/>
            </a:pPr>
            <a:endParaRPr lang="pt-BR" sz="1050" dirty="0">
              <a:solidFill>
                <a:srgbClr val="11414B"/>
              </a:solidFill>
              <a:latin typeface="Aptos" panose="020B0004020202020204" pitchFamily="34" charset="0"/>
              <a:ea typeface="Calibri" panose="020F0502020204030204" pitchFamily="34" charset="0"/>
              <a:cs typeface="Calibri" panose="020F0502020204030204" pitchFamily="34" charset="0"/>
            </a:endParaRPr>
          </a:p>
          <a:p>
            <a:pPr marL="300038" indent="-300038" algn="just">
              <a:lnSpc>
                <a:spcPts val="1500"/>
              </a:lnSpc>
              <a:buAutoNum type="romanLcPeriod"/>
            </a:pPr>
            <a:r>
              <a:rPr lang="pt-BR" sz="1050" dirty="0">
                <a:solidFill>
                  <a:srgbClr val="11414B"/>
                </a:solidFill>
                <a:latin typeface="Aptos" panose="020B0004020202020204" pitchFamily="34" charset="0"/>
                <a:ea typeface="Calibri" panose="020F0502020204030204" pitchFamily="34" charset="0"/>
                <a:cs typeface="Calibri" panose="020F0502020204030204" pitchFamily="34" charset="0"/>
              </a:rPr>
              <a:t>Processo administrativo eletrônico: Lei 13.105/2015 (NCPC); Decreto 8.539/2015</a:t>
            </a:r>
          </a:p>
          <a:p>
            <a:pPr marL="300038" indent="-300038" algn="just">
              <a:lnSpc>
                <a:spcPts val="1500"/>
              </a:lnSpc>
              <a:buAutoNum type="romanLcPeriod"/>
            </a:pPr>
            <a:endParaRPr lang="pt-BR" sz="1050" dirty="0">
              <a:solidFill>
                <a:srgbClr val="11414B"/>
              </a:solidFill>
              <a:latin typeface="Aptos" panose="020B0004020202020204" pitchFamily="34" charset="0"/>
              <a:ea typeface="Calibri" panose="020F0502020204030204" pitchFamily="34" charset="0"/>
              <a:cs typeface="Calibri" panose="020F0502020204030204" pitchFamily="34" charset="0"/>
            </a:endParaRPr>
          </a:p>
          <a:p>
            <a:pPr marL="300038" indent="-300038" algn="just">
              <a:lnSpc>
                <a:spcPts val="1500"/>
              </a:lnSpc>
              <a:buAutoNum type="romanLcPeriod"/>
            </a:pPr>
            <a:endParaRPr lang="pt-BR" sz="1050" dirty="0">
              <a:solidFill>
                <a:srgbClr val="11414B"/>
              </a:solidFill>
              <a:latin typeface="Aptos" panose="020B0004020202020204" pitchFamily="34" charset="0"/>
              <a:ea typeface="Calibri" panose="020F0502020204030204" pitchFamily="34" charset="0"/>
              <a:cs typeface="Calibri" panose="020F0502020204030204" pitchFamily="34" charset="0"/>
            </a:endParaRPr>
          </a:p>
          <a:p>
            <a:pPr marL="128588" indent="-128588" algn="just">
              <a:lnSpc>
                <a:spcPts val="1500"/>
              </a:lnSpc>
              <a:buFont typeface="Arial" panose="020B0604020202020204" pitchFamily="34" charset="0"/>
              <a:buChar char="•"/>
            </a:pPr>
            <a:endParaRPr lang="en-US" sz="1050" dirty="0">
              <a:solidFill>
                <a:srgbClr val="11414B"/>
              </a:solidFill>
              <a:latin typeface="Aptos" panose="020B0004020202020204" pitchFamily="34" charset="0"/>
              <a:ea typeface="Calibri" panose="020F0502020204030204" pitchFamily="34" charset="0"/>
              <a:cs typeface="Calibri" panose="020F0502020204030204" pitchFamily="34" charset="0"/>
            </a:endParaRPr>
          </a:p>
          <a:p>
            <a:pPr marL="128588" indent="-128588" algn="just">
              <a:lnSpc>
                <a:spcPts val="1500"/>
              </a:lnSpc>
              <a:buFont typeface="Arial" panose="020B0604020202020204" pitchFamily="34" charset="0"/>
              <a:buChar char="•"/>
            </a:pPr>
            <a:endParaRPr lang="en-US" sz="1050" dirty="0">
              <a:solidFill>
                <a:srgbClr val="11414B"/>
              </a:solidFill>
              <a:latin typeface="Aptos" panose="020B0004020202020204" pitchFamily="34" charset="0"/>
              <a:ea typeface="Calibri" panose="020F0502020204030204" pitchFamily="34" charset="0"/>
              <a:cs typeface="Calibri" panose="020F0502020204030204" pitchFamily="34" charset="0"/>
            </a:endParaRPr>
          </a:p>
        </p:txBody>
      </p:sp>
      <p:cxnSp>
        <p:nvCxnSpPr>
          <p:cNvPr id="3" name="Conector reto 2">
            <a:extLst>
              <a:ext uri="{FF2B5EF4-FFF2-40B4-BE49-F238E27FC236}">
                <a16:creationId xmlns:a16="http://schemas.microsoft.com/office/drawing/2014/main" id="{A5B0D86B-1693-8B1F-05B3-1A719D7CFDF3}"/>
              </a:ext>
            </a:extLst>
          </p:cNvPr>
          <p:cNvCxnSpPr/>
          <p:nvPr/>
        </p:nvCxnSpPr>
        <p:spPr>
          <a:xfrm flipV="1">
            <a:off x="1808019" y="478821"/>
            <a:ext cx="5829300" cy="6271"/>
          </a:xfrm>
          <a:prstGeom prst="line">
            <a:avLst/>
          </a:prstGeom>
        </p:spPr>
        <p:style>
          <a:lnRef idx="1">
            <a:schemeClr val="accent1"/>
          </a:lnRef>
          <a:fillRef idx="0">
            <a:schemeClr val="accent1"/>
          </a:fillRef>
          <a:effectRef idx="0">
            <a:schemeClr val="accent1"/>
          </a:effectRef>
          <a:fontRef idx="minor">
            <a:schemeClr val="tx1"/>
          </a:fontRef>
        </p:style>
      </p:cxnSp>
      <p:sp>
        <p:nvSpPr>
          <p:cNvPr id="6" name="CaixaDeTexto 5">
            <a:extLst>
              <a:ext uri="{FF2B5EF4-FFF2-40B4-BE49-F238E27FC236}">
                <a16:creationId xmlns:a16="http://schemas.microsoft.com/office/drawing/2014/main" id="{F0C30592-2094-9650-835A-D7150FCC483D}"/>
              </a:ext>
            </a:extLst>
          </p:cNvPr>
          <p:cNvSpPr txBox="1"/>
          <p:nvPr/>
        </p:nvSpPr>
        <p:spPr>
          <a:xfrm>
            <a:off x="8673406" y="4377609"/>
            <a:ext cx="644978" cy="276999"/>
          </a:xfrm>
          <a:prstGeom prst="rect">
            <a:avLst/>
          </a:prstGeom>
          <a:noFill/>
        </p:spPr>
        <p:txBody>
          <a:bodyPr wrap="square" rtlCol="0">
            <a:spAutoFit/>
          </a:bodyPr>
          <a:lstStyle/>
          <a:p>
            <a:r>
              <a:rPr lang="pt-BR" sz="1200" dirty="0">
                <a:solidFill>
                  <a:srgbClr val="002060"/>
                </a:solidFill>
                <a:latin typeface="+mj-lt"/>
                <a:ea typeface="Source Sans Pro" panose="020B0503030403020204" pitchFamily="34" charset="0"/>
              </a:rPr>
              <a:t>52</a:t>
            </a:r>
          </a:p>
        </p:txBody>
      </p:sp>
      <p:grpSp>
        <p:nvGrpSpPr>
          <p:cNvPr id="5" name="Agrupar 4">
            <a:extLst>
              <a:ext uri="{FF2B5EF4-FFF2-40B4-BE49-F238E27FC236}">
                <a16:creationId xmlns:a16="http://schemas.microsoft.com/office/drawing/2014/main" id="{2D392AE7-7C40-E859-55A3-F0C739EEC6D0}"/>
              </a:ext>
            </a:extLst>
          </p:cNvPr>
          <p:cNvGrpSpPr/>
          <p:nvPr/>
        </p:nvGrpSpPr>
        <p:grpSpPr>
          <a:xfrm>
            <a:off x="6736225" y="4704573"/>
            <a:ext cx="2026766" cy="306355"/>
            <a:chOff x="8981632" y="6272763"/>
            <a:chExt cx="2702355" cy="408473"/>
          </a:xfrm>
        </p:grpSpPr>
        <p:pic>
          <p:nvPicPr>
            <p:cNvPr id="7" name="Imagem 6" descr="Uma imagem contendo Interface gráfica do usuário&#10;&#10;Descrição gerada automaticamente">
              <a:extLst>
                <a:ext uri="{FF2B5EF4-FFF2-40B4-BE49-F238E27FC236}">
                  <a16:creationId xmlns:a16="http://schemas.microsoft.com/office/drawing/2014/main" id="{6897DEA1-AA45-D061-D2A6-5423AB6E06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5165" y="6272763"/>
              <a:ext cx="1948822" cy="408473"/>
            </a:xfrm>
            <a:prstGeom prst="rect">
              <a:avLst/>
            </a:prstGeom>
          </p:spPr>
        </p:pic>
        <p:pic>
          <p:nvPicPr>
            <p:cNvPr id="13" name="Picture 2">
              <a:extLst>
                <a:ext uri="{FF2B5EF4-FFF2-40B4-BE49-F238E27FC236}">
                  <a16:creationId xmlns:a16="http://schemas.microsoft.com/office/drawing/2014/main" id="{78074096-62DC-FDB7-26A5-EB339A1F1A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1632" y="6376652"/>
              <a:ext cx="606751" cy="20069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Imagem 3" descr="Logotipo&#10;&#10;Descrição gerada automaticamente">
            <a:extLst>
              <a:ext uri="{FF2B5EF4-FFF2-40B4-BE49-F238E27FC236}">
                <a16:creationId xmlns:a16="http://schemas.microsoft.com/office/drawing/2014/main" id="{60C2F8F4-E8B7-5DBA-DCF6-82B68925F4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14" y="1840771"/>
            <a:ext cx="1094830" cy="1187978"/>
          </a:xfrm>
          <a:prstGeom prst="rect">
            <a:avLst/>
          </a:prstGeom>
        </p:spPr>
      </p:pic>
      <p:pic>
        <p:nvPicPr>
          <p:cNvPr id="8" name="Imagem 7" descr="Texto&#10;&#10;O conteúdo gerado por IA pode estar incorreto.">
            <a:extLst>
              <a:ext uri="{FF2B5EF4-FFF2-40B4-BE49-F238E27FC236}">
                <a16:creationId xmlns:a16="http://schemas.microsoft.com/office/drawing/2014/main" id="{D20687A1-F84B-D66A-B35A-EA1E665E522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48241" y="-1"/>
            <a:ext cx="1595759" cy="698882"/>
          </a:xfrm>
          <a:prstGeom prst="rect">
            <a:avLst/>
          </a:prstGeom>
          <a:noFill/>
          <a:ln>
            <a:noFill/>
          </a:ln>
        </p:spPr>
      </p:pic>
    </p:spTree>
    <p:extLst>
      <p:ext uri="{BB962C8B-B14F-4D97-AF65-F5344CB8AC3E}">
        <p14:creationId xmlns:p14="http://schemas.microsoft.com/office/powerpoint/2010/main" val="3846593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AA69F-4DE6-CC62-2013-43C5CA999CC0}"/>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0EC3494C-91F9-CB70-EC67-A7BF2245D3D4}"/>
              </a:ext>
            </a:extLst>
          </p:cNvPr>
          <p:cNvSpPr txBox="1"/>
          <p:nvPr/>
        </p:nvSpPr>
        <p:spPr>
          <a:xfrm>
            <a:off x="711200" y="494445"/>
            <a:ext cx="8065535" cy="4301819"/>
          </a:xfrm>
          <a:prstGeom prst="rect">
            <a:avLst/>
          </a:prstGeom>
          <a:noFill/>
        </p:spPr>
        <p:txBody>
          <a:bodyPr wrap="square" rtlCol="0">
            <a:spAutoFit/>
          </a:bodyPr>
          <a:lstStyle/>
          <a:p>
            <a:pPr algn="just">
              <a:lnSpc>
                <a:spcPct val="105000"/>
              </a:lnSpc>
            </a:pPr>
            <a:r>
              <a:rPr lang="pt-BR" sz="1050" b="1" u="sng" dirty="0">
                <a:solidFill>
                  <a:srgbClr val="11414B"/>
                </a:solidFill>
                <a:latin typeface="Aptos" panose="020B0004020202020204" pitchFamily="34" charset="0"/>
                <a:cs typeface="Calibri" panose="020F0502020204030204" pitchFamily="34" charset="0"/>
              </a:rPr>
              <a:t>LEI COMPLEMENTAR Nº 109/2001</a:t>
            </a:r>
            <a:r>
              <a:rPr lang="pt-BR" sz="1050" b="1" dirty="0">
                <a:solidFill>
                  <a:srgbClr val="11414B"/>
                </a:solidFill>
                <a:latin typeface="Aptos" panose="020B0004020202020204" pitchFamily="34" charset="0"/>
                <a:cs typeface="Calibri" panose="020F0502020204030204" pitchFamily="34" charset="0"/>
              </a:rPr>
              <a:t>:</a:t>
            </a:r>
          </a:p>
          <a:p>
            <a:pPr algn="just">
              <a:lnSpc>
                <a:spcPct val="105000"/>
              </a:lnSpc>
            </a:pPr>
            <a:r>
              <a:rPr lang="pt-BR" sz="1200" dirty="0">
                <a:solidFill>
                  <a:srgbClr val="11414B"/>
                </a:solidFill>
                <a:latin typeface="Aptos" panose="020B0004020202020204" pitchFamily="34" charset="0"/>
                <a:ea typeface="Times New Roman" panose="02020603050405020304" pitchFamily="18" charset="0"/>
                <a:cs typeface="Calibri" panose="020F0502020204030204" pitchFamily="34" charset="0"/>
              </a:rPr>
              <a:t>Art. 65. A </a:t>
            </a:r>
            <a:r>
              <a:rPr lang="pt-BR" sz="1200" b="1" dirty="0">
                <a:solidFill>
                  <a:srgbClr val="11414B"/>
                </a:solidFill>
                <a:latin typeface="Aptos" panose="020B0004020202020204" pitchFamily="34" charset="0"/>
                <a:ea typeface="Times New Roman" panose="02020603050405020304" pitchFamily="18" charset="0"/>
                <a:cs typeface="Calibri" panose="020F0502020204030204" pitchFamily="34" charset="0"/>
              </a:rPr>
              <a:t>infração</a:t>
            </a:r>
            <a:r>
              <a:rPr lang="pt-BR" sz="1200" dirty="0">
                <a:solidFill>
                  <a:srgbClr val="11414B"/>
                </a:solidFill>
                <a:latin typeface="Aptos" panose="020B0004020202020204" pitchFamily="34" charset="0"/>
                <a:ea typeface="Times New Roman" panose="02020603050405020304" pitchFamily="18" charset="0"/>
                <a:cs typeface="Calibri" panose="020F0502020204030204" pitchFamily="34" charset="0"/>
              </a:rPr>
              <a:t> de qualquer disposição desta Lei Complementar ou de seu regulamento, para a qual não haja penalidade expressamente cominada, sujeita a pessoa física ou jurídica responsável, conforme o caso e a gravidade da infração, às seguintes </a:t>
            </a:r>
            <a:r>
              <a:rPr lang="pt-BR" sz="1200" b="1" dirty="0">
                <a:solidFill>
                  <a:srgbClr val="11414B"/>
                </a:solidFill>
                <a:latin typeface="Aptos" panose="020B0004020202020204" pitchFamily="34" charset="0"/>
                <a:ea typeface="Times New Roman" panose="02020603050405020304" pitchFamily="18" charset="0"/>
                <a:cs typeface="Calibri" panose="020F0502020204030204" pitchFamily="34" charset="0"/>
              </a:rPr>
              <a:t>penalidades administrativas</a:t>
            </a:r>
            <a:r>
              <a:rPr lang="pt-BR" sz="1200" dirty="0">
                <a:solidFill>
                  <a:srgbClr val="11414B"/>
                </a:solidFill>
                <a:latin typeface="Aptos" panose="020B0004020202020204" pitchFamily="34" charset="0"/>
                <a:ea typeface="Times New Roman" panose="02020603050405020304" pitchFamily="18" charset="0"/>
                <a:cs typeface="Calibri" panose="020F0502020204030204" pitchFamily="34" charset="0"/>
              </a:rPr>
              <a:t>, </a:t>
            </a:r>
            <a:r>
              <a:rPr lang="pt-BR" sz="1200" b="1" dirty="0">
                <a:solidFill>
                  <a:srgbClr val="11414B"/>
                </a:solidFill>
                <a:latin typeface="Aptos" panose="020B0004020202020204" pitchFamily="34" charset="0"/>
                <a:ea typeface="Times New Roman" panose="02020603050405020304" pitchFamily="18" charset="0"/>
                <a:cs typeface="Calibri" panose="020F0502020204030204" pitchFamily="34" charset="0"/>
              </a:rPr>
              <a:t>observado o disposto em regulamento</a:t>
            </a:r>
            <a:r>
              <a:rPr lang="pt-BR" sz="1200" dirty="0">
                <a:solidFill>
                  <a:srgbClr val="11414B"/>
                </a:solidFill>
                <a:latin typeface="Aptos" panose="020B0004020202020204" pitchFamily="34" charset="0"/>
                <a:ea typeface="Times New Roman" panose="02020603050405020304" pitchFamily="18" charset="0"/>
                <a:cs typeface="Calibri" panose="020F0502020204030204" pitchFamily="34" charset="0"/>
              </a:rPr>
              <a:t>:</a:t>
            </a:r>
          </a:p>
          <a:p>
            <a:pPr algn="just">
              <a:lnSpc>
                <a:spcPct val="105000"/>
              </a:lnSpc>
            </a:pPr>
            <a:r>
              <a:rPr lang="pt-BR" sz="1200" dirty="0">
                <a:solidFill>
                  <a:srgbClr val="11414B"/>
                </a:solidFill>
                <a:latin typeface="Aptos" panose="020B0004020202020204" pitchFamily="34" charset="0"/>
                <a:ea typeface="Times New Roman" panose="02020603050405020304" pitchFamily="18" charset="0"/>
                <a:cs typeface="Calibri" panose="020F0502020204030204" pitchFamily="34" charset="0"/>
              </a:rPr>
              <a:t>I - advertência;</a:t>
            </a:r>
          </a:p>
          <a:p>
            <a:pPr algn="just">
              <a:lnSpc>
                <a:spcPct val="105000"/>
              </a:lnSpc>
            </a:pPr>
            <a:r>
              <a:rPr lang="pt-BR" sz="1200" dirty="0">
                <a:solidFill>
                  <a:srgbClr val="11414B"/>
                </a:solidFill>
                <a:latin typeface="Aptos" panose="020B0004020202020204" pitchFamily="34" charset="0"/>
                <a:ea typeface="Times New Roman" panose="02020603050405020304" pitchFamily="18" charset="0"/>
                <a:cs typeface="Calibri" panose="020F0502020204030204" pitchFamily="34" charset="0"/>
              </a:rPr>
              <a:t>II - suspensão do exercício de atividades em entidades de previdência complementar pelo prazo de até cento e oitenta dias;</a:t>
            </a:r>
          </a:p>
          <a:p>
            <a:pPr algn="just">
              <a:lnSpc>
                <a:spcPct val="105000"/>
              </a:lnSpc>
            </a:pPr>
            <a:r>
              <a:rPr lang="pt-BR" sz="1200" dirty="0">
                <a:solidFill>
                  <a:srgbClr val="11414B"/>
                </a:solidFill>
                <a:latin typeface="Aptos" panose="020B0004020202020204" pitchFamily="34" charset="0"/>
                <a:ea typeface="Times New Roman" panose="02020603050405020304" pitchFamily="18" charset="0"/>
                <a:cs typeface="Calibri" panose="020F0502020204030204" pitchFamily="34" charset="0"/>
              </a:rPr>
              <a:t>III - inabilitação, pelo prazo de dois a dez anos, para o exercício de cargo ou função em entidades de previdência complementar, sociedades seguradoras, instituições financeiras e no serviço público; e</a:t>
            </a:r>
          </a:p>
          <a:p>
            <a:pPr algn="just">
              <a:lnSpc>
                <a:spcPct val="105000"/>
              </a:lnSpc>
            </a:pPr>
            <a:r>
              <a:rPr lang="pt-BR" sz="1200" dirty="0">
                <a:solidFill>
                  <a:srgbClr val="11414B"/>
                </a:solidFill>
                <a:latin typeface="Aptos" panose="020B0004020202020204" pitchFamily="34" charset="0"/>
                <a:ea typeface="Times New Roman" panose="02020603050405020304" pitchFamily="18" charset="0"/>
                <a:cs typeface="Calibri" panose="020F0502020204030204" pitchFamily="34" charset="0"/>
              </a:rPr>
              <a:t>IV - multa de dois mil reais a um milhão de reais, devendo esses valores, a partir da publicação desta Lei Complementar, ser reajustados de forma a preservar, em caráter permanente, seus valores reais.</a:t>
            </a:r>
          </a:p>
          <a:p>
            <a:pPr algn="just">
              <a:lnSpc>
                <a:spcPct val="105000"/>
              </a:lnSpc>
            </a:pPr>
            <a:endParaRPr lang="pt-BR" sz="1200" dirty="0">
              <a:solidFill>
                <a:srgbClr val="11414B"/>
              </a:solidFill>
              <a:latin typeface="Aptos" panose="020B0004020202020204" pitchFamily="34" charset="0"/>
              <a:ea typeface="Times New Roman" panose="02020603050405020304" pitchFamily="18" charset="0"/>
              <a:cs typeface="Calibri" panose="020F0502020204030204" pitchFamily="34" charset="0"/>
            </a:endParaRPr>
          </a:p>
          <a:p>
            <a:pPr algn="just">
              <a:lnSpc>
                <a:spcPct val="105000"/>
              </a:lnSpc>
            </a:pPr>
            <a:r>
              <a:rPr lang="pt-BR" sz="1200" dirty="0">
                <a:solidFill>
                  <a:srgbClr val="11414B"/>
                </a:solidFill>
                <a:latin typeface="Aptos" panose="020B0004020202020204" pitchFamily="34" charset="0"/>
                <a:ea typeface="Times New Roman" panose="02020603050405020304" pitchFamily="18" charset="0"/>
                <a:cs typeface="Calibri" panose="020F0502020204030204" pitchFamily="34" charset="0"/>
              </a:rPr>
              <a:t>Art. 66. As infrações serão apuradas mediante </a:t>
            </a:r>
            <a:r>
              <a:rPr lang="pt-BR" sz="1200" b="1" dirty="0">
                <a:solidFill>
                  <a:srgbClr val="11414B"/>
                </a:solidFill>
                <a:latin typeface="Aptos" panose="020B0004020202020204" pitchFamily="34" charset="0"/>
                <a:ea typeface="Times New Roman" panose="02020603050405020304" pitchFamily="18" charset="0"/>
                <a:cs typeface="Calibri" panose="020F0502020204030204" pitchFamily="34" charset="0"/>
              </a:rPr>
              <a:t>processo administrativo, na forma do regulamento</a:t>
            </a:r>
            <a:r>
              <a:rPr lang="pt-BR" sz="1200" dirty="0">
                <a:solidFill>
                  <a:srgbClr val="11414B"/>
                </a:solidFill>
                <a:latin typeface="Aptos" panose="020B0004020202020204" pitchFamily="34" charset="0"/>
                <a:ea typeface="Times New Roman" panose="02020603050405020304" pitchFamily="18" charset="0"/>
                <a:cs typeface="Calibri" panose="020F0502020204030204" pitchFamily="34" charset="0"/>
              </a:rPr>
              <a:t>, aplicando-se, no que couber, o disposto na Lei nº 9.784, de 29 de janeiro de 1999.</a:t>
            </a:r>
          </a:p>
          <a:p>
            <a:pPr algn="just">
              <a:lnSpc>
                <a:spcPct val="105000"/>
              </a:lnSpc>
            </a:pPr>
            <a:endParaRPr lang="pt-BR" sz="1200" dirty="0">
              <a:solidFill>
                <a:srgbClr val="11414B"/>
              </a:solidFill>
              <a:latin typeface="Aptos" panose="020B0004020202020204" pitchFamily="34" charset="0"/>
              <a:cs typeface="Calibri" panose="020F0502020204030204" pitchFamily="34" charset="0"/>
            </a:endParaRPr>
          </a:p>
          <a:p>
            <a:pPr>
              <a:lnSpc>
                <a:spcPct val="105000"/>
              </a:lnSpc>
            </a:pPr>
            <a:r>
              <a:rPr lang="pt-BR" sz="1050" b="1" u="sng" dirty="0">
                <a:solidFill>
                  <a:srgbClr val="11414B"/>
                </a:solidFill>
                <a:latin typeface="Aptos" panose="020B0004020202020204" pitchFamily="34" charset="0"/>
                <a:cs typeface="Calibri" panose="020F0502020204030204" pitchFamily="34" charset="0"/>
              </a:rPr>
              <a:t>REGULAMENTAÇÃO ATUAL</a:t>
            </a:r>
            <a:r>
              <a:rPr lang="pt-BR" sz="1050" b="1" dirty="0">
                <a:solidFill>
                  <a:srgbClr val="11414B"/>
                </a:solidFill>
                <a:latin typeface="Aptos" panose="020B0004020202020204" pitchFamily="34" charset="0"/>
                <a:cs typeface="Calibri" panose="020F0502020204030204" pitchFamily="34" charset="0"/>
              </a:rPr>
              <a:t>:</a:t>
            </a:r>
          </a:p>
          <a:p>
            <a:pPr marL="136922" indent="-136922" algn="just">
              <a:lnSpc>
                <a:spcPct val="105000"/>
              </a:lnSpc>
              <a:buFont typeface="Arial" panose="020B0604020202020204" pitchFamily="34" charset="0"/>
              <a:buChar char="•"/>
            </a:pPr>
            <a:r>
              <a:rPr lang="pt-BR" sz="1050" b="1" dirty="0">
                <a:solidFill>
                  <a:srgbClr val="11414B"/>
                </a:solidFill>
                <a:latin typeface="Aptos" panose="020B0004020202020204" pitchFamily="34" charset="0"/>
                <a:cs typeface="Calibri" panose="020F0502020204030204" pitchFamily="34" charset="0"/>
              </a:rPr>
              <a:t>Decreto nº 4.942/2003:</a:t>
            </a:r>
            <a:r>
              <a:rPr lang="pt-BR" sz="1200" dirty="0">
                <a:solidFill>
                  <a:srgbClr val="11414B"/>
                </a:solidFill>
                <a:latin typeface="Aptos" panose="020B0004020202020204" pitchFamily="34" charset="0"/>
                <a:cs typeface="Calibri" panose="020F0502020204030204" pitchFamily="34" charset="0"/>
              </a:rPr>
              <a:t> </a:t>
            </a:r>
            <a:r>
              <a:rPr lang="pt-BR" sz="1200" b="1" dirty="0">
                <a:solidFill>
                  <a:srgbClr val="11414B"/>
                </a:solidFill>
                <a:latin typeface="Aptos" panose="020B0004020202020204" pitchFamily="34" charset="0"/>
                <a:cs typeface="Calibri" panose="020F0502020204030204" pitchFamily="34" charset="0"/>
              </a:rPr>
              <a:t>Regulamenta o processo administrativo</a:t>
            </a:r>
            <a:r>
              <a:rPr lang="pt-BR" sz="1200" dirty="0">
                <a:solidFill>
                  <a:srgbClr val="11414B"/>
                </a:solidFill>
                <a:latin typeface="Aptos" panose="020B0004020202020204" pitchFamily="34" charset="0"/>
                <a:cs typeface="Calibri" panose="020F0502020204030204" pitchFamily="34" charset="0"/>
              </a:rPr>
              <a:t> para apuração de responsabilidade por infração à legislação no âmbito do regime da previdência complementar, operado pelas entidades fechadas de previdência complementar, de que trata o art. 66 da Lei Complementar nº 109, de 29 de maio de 2001, a aplicação das penalidades administrativas, e dá outras providências.</a:t>
            </a:r>
          </a:p>
          <a:p>
            <a:pPr marL="136922" indent="-136922" algn="just">
              <a:lnSpc>
                <a:spcPct val="105000"/>
              </a:lnSpc>
              <a:buFont typeface="Arial" panose="020B0604020202020204" pitchFamily="34" charset="0"/>
              <a:buChar char="•"/>
            </a:pPr>
            <a:r>
              <a:rPr lang="pt-BR" sz="1050" b="1" dirty="0">
                <a:solidFill>
                  <a:srgbClr val="11414B"/>
                </a:solidFill>
                <a:latin typeface="Aptos" panose="020B0004020202020204" pitchFamily="34" charset="0"/>
                <a:cs typeface="Calibri" panose="020F0502020204030204" pitchFamily="34" charset="0"/>
              </a:rPr>
              <a:t>Decreto nº 7.123/2010:</a:t>
            </a:r>
            <a:r>
              <a:rPr lang="pt-BR" sz="1200" dirty="0">
                <a:solidFill>
                  <a:srgbClr val="11414B"/>
                </a:solidFill>
                <a:latin typeface="Aptos" panose="020B0004020202020204" pitchFamily="34" charset="0"/>
                <a:cs typeface="Calibri" panose="020F0502020204030204" pitchFamily="34" charset="0"/>
              </a:rPr>
              <a:t> Dispõe sobre o Conselho Nacional de Previdência Complementar - CNPC e sobre a </a:t>
            </a:r>
            <a:r>
              <a:rPr lang="pt-BR" sz="1200" b="1" dirty="0">
                <a:solidFill>
                  <a:srgbClr val="11414B"/>
                </a:solidFill>
                <a:latin typeface="Aptos" panose="020B0004020202020204" pitchFamily="34" charset="0"/>
                <a:cs typeface="Calibri" panose="020F0502020204030204" pitchFamily="34" charset="0"/>
              </a:rPr>
              <a:t>Câmara de Recursos da Previdência Complementar - CRPC</a:t>
            </a:r>
            <a:r>
              <a:rPr lang="pt-BR" sz="1200" dirty="0">
                <a:solidFill>
                  <a:srgbClr val="11414B"/>
                </a:solidFill>
                <a:latin typeface="Aptos" panose="020B0004020202020204" pitchFamily="34" charset="0"/>
                <a:cs typeface="Calibri" panose="020F0502020204030204" pitchFamily="34" charset="0"/>
              </a:rPr>
              <a:t>, e dá outras providências.</a:t>
            </a:r>
          </a:p>
        </p:txBody>
      </p:sp>
      <p:sp>
        <p:nvSpPr>
          <p:cNvPr id="9" name="CaixaDeTexto 8">
            <a:extLst>
              <a:ext uri="{FF2B5EF4-FFF2-40B4-BE49-F238E27FC236}">
                <a16:creationId xmlns:a16="http://schemas.microsoft.com/office/drawing/2014/main" id="{C09BFA99-07CD-F96A-15AB-853DA8236E58}"/>
              </a:ext>
            </a:extLst>
          </p:cNvPr>
          <p:cNvSpPr txBox="1"/>
          <p:nvPr/>
        </p:nvSpPr>
        <p:spPr>
          <a:xfrm>
            <a:off x="404949" y="92677"/>
            <a:ext cx="8358042" cy="415498"/>
          </a:xfrm>
          <a:prstGeom prst="rect">
            <a:avLst/>
          </a:prstGeom>
          <a:noFill/>
        </p:spPr>
        <p:txBody>
          <a:bodyPr wrap="square" rtlCol="0">
            <a:spAutoFit/>
          </a:bodyPr>
          <a:lstStyle/>
          <a:p>
            <a:pPr algn="ctr"/>
            <a:r>
              <a:rPr lang="pt-BR" sz="2100" b="1" dirty="0">
                <a:solidFill>
                  <a:srgbClr val="11414B"/>
                </a:solidFill>
                <a:latin typeface="Aptos" panose="020B0004020202020204" pitchFamily="34" charset="0"/>
                <a:cs typeface="Calibri" panose="020F0502020204030204" pitchFamily="34" charset="0"/>
              </a:rPr>
              <a:t>3. FUNDAMENTO LEGAL</a:t>
            </a:r>
          </a:p>
        </p:txBody>
      </p:sp>
      <p:cxnSp>
        <p:nvCxnSpPr>
          <p:cNvPr id="2" name="Conector reto 1">
            <a:extLst>
              <a:ext uri="{FF2B5EF4-FFF2-40B4-BE49-F238E27FC236}">
                <a16:creationId xmlns:a16="http://schemas.microsoft.com/office/drawing/2014/main" id="{367D2C8C-EC54-5D3F-C67E-CB1FD2BBB22F}"/>
              </a:ext>
            </a:extLst>
          </p:cNvPr>
          <p:cNvCxnSpPr/>
          <p:nvPr/>
        </p:nvCxnSpPr>
        <p:spPr>
          <a:xfrm flipV="1">
            <a:off x="1808019" y="478821"/>
            <a:ext cx="5829300" cy="6271"/>
          </a:xfrm>
          <a:prstGeom prst="line">
            <a:avLst/>
          </a:prstGeom>
        </p:spPr>
        <p:style>
          <a:lnRef idx="1">
            <a:schemeClr val="accent1"/>
          </a:lnRef>
          <a:fillRef idx="0">
            <a:schemeClr val="accent1"/>
          </a:fillRef>
          <a:effectRef idx="0">
            <a:schemeClr val="accent1"/>
          </a:effectRef>
          <a:fontRef idx="minor">
            <a:schemeClr val="tx1"/>
          </a:fontRef>
        </p:style>
      </p:cxnSp>
      <p:sp>
        <p:nvSpPr>
          <p:cNvPr id="5" name="CaixaDeTexto 4">
            <a:extLst>
              <a:ext uri="{FF2B5EF4-FFF2-40B4-BE49-F238E27FC236}">
                <a16:creationId xmlns:a16="http://schemas.microsoft.com/office/drawing/2014/main" id="{822A8094-0F3B-9AF1-5AB9-BEEFB56BE01E}"/>
              </a:ext>
            </a:extLst>
          </p:cNvPr>
          <p:cNvSpPr txBox="1"/>
          <p:nvPr/>
        </p:nvSpPr>
        <p:spPr>
          <a:xfrm>
            <a:off x="8762991" y="4519265"/>
            <a:ext cx="644978" cy="276999"/>
          </a:xfrm>
          <a:prstGeom prst="rect">
            <a:avLst/>
          </a:prstGeom>
          <a:noFill/>
        </p:spPr>
        <p:txBody>
          <a:bodyPr wrap="square" rtlCol="0">
            <a:spAutoFit/>
          </a:bodyPr>
          <a:lstStyle/>
          <a:p>
            <a:r>
              <a:rPr lang="pt-BR" sz="1200" dirty="0">
                <a:solidFill>
                  <a:srgbClr val="002060"/>
                </a:solidFill>
                <a:latin typeface="+mj-lt"/>
                <a:ea typeface="Source Sans Pro" panose="020B0503030403020204" pitchFamily="34" charset="0"/>
              </a:rPr>
              <a:t>53</a:t>
            </a:r>
          </a:p>
        </p:txBody>
      </p:sp>
      <p:grpSp>
        <p:nvGrpSpPr>
          <p:cNvPr id="4" name="Agrupar 3">
            <a:extLst>
              <a:ext uri="{FF2B5EF4-FFF2-40B4-BE49-F238E27FC236}">
                <a16:creationId xmlns:a16="http://schemas.microsoft.com/office/drawing/2014/main" id="{052D9F02-B7B8-67BC-67E4-8A7EC05DC8E6}"/>
              </a:ext>
            </a:extLst>
          </p:cNvPr>
          <p:cNvGrpSpPr/>
          <p:nvPr/>
        </p:nvGrpSpPr>
        <p:grpSpPr>
          <a:xfrm>
            <a:off x="6736225" y="4704573"/>
            <a:ext cx="2026766" cy="306355"/>
            <a:chOff x="8981632" y="6272763"/>
            <a:chExt cx="2702355" cy="408473"/>
          </a:xfrm>
        </p:grpSpPr>
        <p:pic>
          <p:nvPicPr>
            <p:cNvPr id="11" name="Imagem 10" descr="Uma imagem contendo Interface gráfica do usuário&#10;&#10;Descrição gerada automaticamente">
              <a:extLst>
                <a:ext uri="{FF2B5EF4-FFF2-40B4-BE49-F238E27FC236}">
                  <a16:creationId xmlns:a16="http://schemas.microsoft.com/office/drawing/2014/main" id="{07CACC20-E552-DBD2-48A9-F2658AF0E9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5165" y="6272763"/>
              <a:ext cx="1948822" cy="408473"/>
            </a:xfrm>
            <a:prstGeom prst="rect">
              <a:avLst/>
            </a:prstGeom>
          </p:spPr>
        </p:pic>
        <p:pic>
          <p:nvPicPr>
            <p:cNvPr id="13" name="Picture 2">
              <a:extLst>
                <a:ext uri="{FF2B5EF4-FFF2-40B4-BE49-F238E27FC236}">
                  <a16:creationId xmlns:a16="http://schemas.microsoft.com/office/drawing/2014/main" id="{CE9ABB12-8685-87B6-14C4-4B1C90713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1632" y="6376652"/>
              <a:ext cx="606751" cy="200694"/>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Imagem 2" descr="Logotipo&#10;&#10;Descrição gerada automaticamente">
            <a:extLst>
              <a:ext uri="{FF2B5EF4-FFF2-40B4-BE49-F238E27FC236}">
                <a16:creationId xmlns:a16="http://schemas.microsoft.com/office/drawing/2014/main" id="{022D8A0D-4EE9-18FA-888C-E4DF8DBA4C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14" y="2057399"/>
            <a:ext cx="895187" cy="971349"/>
          </a:xfrm>
          <a:prstGeom prst="rect">
            <a:avLst/>
          </a:prstGeom>
        </p:spPr>
      </p:pic>
      <p:pic>
        <p:nvPicPr>
          <p:cNvPr id="7" name="Imagem 6" descr="Texto&#10;&#10;O conteúdo gerado por IA pode estar incorreto.">
            <a:extLst>
              <a:ext uri="{FF2B5EF4-FFF2-40B4-BE49-F238E27FC236}">
                <a16:creationId xmlns:a16="http://schemas.microsoft.com/office/drawing/2014/main" id="{3841287A-2A48-3599-2436-1F648232B8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51063" y="-1"/>
            <a:ext cx="1492937" cy="653850"/>
          </a:xfrm>
          <a:prstGeom prst="rect">
            <a:avLst/>
          </a:prstGeom>
          <a:noFill/>
          <a:ln>
            <a:noFill/>
          </a:ln>
        </p:spPr>
      </p:pic>
    </p:spTree>
    <p:extLst>
      <p:ext uri="{BB962C8B-B14F-4D97-AF65-F5344CB8AC3E}">
        <p14:creationId xmlns:p14="http://schemas.microsoft.com/office/powerpoint/2010/main" val="21545424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D71D2C00-93AF-C980-BD07-254F4EE76AA4}"/>
              </a:ext>
            </a:extLst>
          </p:cNvPr>
          <p:cNvSpPr txBox="1"/>
          <p:nvPr/>
        </p:nvSpPr>
        <p:spPr>
          <a:xfrm>
            <a:off x="855577" y="616226"/>
            <a:ext cx="7996323" cy="3695884"/>
          </a:xfrm>
          <a:prstGeom prst="rect">
            <a:avLst/>
          </a:prstGeom>
          <a:noFill/>
        </p:spPr>
        <p:txBody>
          <a:bodyPr wrap="square" rtlCol="0">
            <a:spAutoFit/>
          </a:bodyPr>
          <a:lstStyle/>
          <a:p>
            <a:pPr algn="just">
              <a:lnSpc>
                <a:spcPct val="105000"/>
              </a:lnSpc>
            </a:pPr>
            <a:r>
              <a:rPr lang="pt-BR" sz="1050" b="1" dirty="0">
                <a:solidFill>
                  <a:srgbClr val="11414B"/>
                </a:solidFill>
                <a:latin typeface="Aptos" panose="020B0004020202020204" pitchFamily="34" charset="0"/>
                <a:cs typeface="Calibri" panose="020F0502020204030204" pitchFamily="34" charset="0"/>
              </a:rPr>
              <a:t>EM MPS 00005/2024 (enviada à Casa Civil em 1º de agosto de 2024):</a:t>
            </a:r>
          </a:p>
          <a:p>
            <a:pPr algn="just">
              <a:lnSpc>
                <a:spcPct val="105000"/>
              </a:lnSpc>
            </a:pPr>
            <a:r>
              <a:rPr lang="pt-BR" sz="1200" dirty="0">
                <a:solidFill>
                  <a:srgbClr val="11414B"/>
                </a:solidFill>
                <a:latin typeface="Aptos" panose="020B0004020202020204" pitchFamily="34" charset="0"/>
                <a:ea typeface="Times New Roman" panose="02020603050405020304" pitchFamily="18" charset="0"/>
                <a:cs typeface="Calibri" panose="020F0502020204030204" pitchFamily="34" charset="0"/>
              </a:rPr>
              <a:t>Regulamenta a </a:t>
            </a:r>
            <a:r>
              <a:rPr lang="pt-BR" sz="1200" u="sng" dirty="0">
                <a:solidFill>
                  <a:srgbClr val="11414B"/>
                </a:solidFill>
                <a:latin typeface="Aptos" panose="020B0004020202020204" pitchFamily="34" charset="0"/>
                <a:ea typeface="Times New Roman" panose="02020603050405020304" pitchFamily="18" charset="0"/>
                <a:cs typeface="Calibri" panose="020F0502020204030204" pitchFamily="34" charset="0"/>
              </a:rPr>
              <a:t>supervisão e fiscalização </a:t>
            </a:r>
            <a:r>
              <a:rPr lang="pt-BR" sz="1200" dirty="0">
                <a:solidFill>
                  <a:srgbClr val="11414B"/>
                </a:solidFill>
                <a:latin typeface="Aptos" panose="020B0004020202020204" pitchFamily="34" charset="0"/>
                <a:ea typeface="Times New Roman" panose="02020603050405020304" pitchFamily="18" charset="0"/>
                <a:cs typeface="Calibri" panose="020F0502020204030204" pitchFamily="34" charset="0"/>
              </a:rPr>
              <a:t>das atividades e operações das entidades fechadas de previdência complementar, o processo administrativo para apuração de responsabilidade por descumprimento da legislação do regime de previdência complementar operado pelas entidades fechadas de previdência complementar e as infrações e </a:t>
            </a:r>
            <a:r>
              <a:rPr lang="pt-BR" sz="1200" u="sng" dirty="0">
                <a:solidFill>
                  <a:srgbClr val="11414B"/>
                </a:solidFill>
                <a:latin typeface="Aptos" panose="020B0004020202020204" pitchFamily="34" charset="0"/>
                <a:ea typeface="Times New Roman" panose="02020603050405020304" pitchFamily="18" charset="0"/>
                <a:cs typeface="Calibri" panose="020F0502020204030204" pitchFamily="34" charset="0"/>
              </a:rPr>
              <a:t>aplicação das penalidades administrativas</a:t>
            </a:r>
            <a:r>
              <a:rPr lang="pt-BR" sz="1200" dirty="0">
                <a:solidFill>
                  <a:srgbClr val="11414B"/>
                </a:solidFill>
                <a:latin typeface="Aptos" panose="020B0004020202020204" pitchFamily="34" charset="0"/>
                <a:ea typeface="Times New Roman" panose="02020603050405020304" pitchFamily="18" charset="0"/>
                <a:cs typeface="Calibri" panose="020F0502020204030204" pitchFamily="34" charset="0"/>
              </a:rPr>
              <a:t>, a responsabilidade pela falta de aporte das contribuições pelo patrocinador e a organização e o funcionamento da </a:t>
            </a:r>
            <a:r>
              <a:rPr lang="pt-BR" sz="1200" u="sng" dirty="0">
                <a:solidFill>
                  <a:srgbClr val="11414B"/>
                </a:solidFill>
                <a:latin typeface="Aptos" panose="020B0004020202020204" pitchFamily="34" charset="0"/>
                <a:ea typeface="Times New Roman" panose="02020603050405020304" pitchFamily="18" charset="0"/>
                <a:cs typeface="Calibri" panose="020F0502020204030204" pitchFamily="34" charset="0"/>
              </a:rPr>
              <a:t>Câmara de Recursos da Previdência Complementar</a:t>
            </a:r>
            <a:r>
              <a:rPr lang="pt-BR" sz="1200" dirty="0">
                <a:solidFill>
                  <a:srgbClr val="11414B"/>
                </a:solidFill>
                <a:latin typeface="Aptos" panose="020B0004020202020204" pitchFamily="34" charset="0"/>
                <a:ea typeface="Times New Roman" panose="02020603050405020304" pitchFamily="18" charset="0"/>
                <a:cs typeface="Calibri" panose="020F0502020204030204" pitchFamily="34" charset="0"/>
              </a:rPr>
              <a:t>.</a:t>
            </a:r>
          </a:p>
          <a:p>
            <a:pPr algn="just">
              <a:lnSpc>
                <a:spcPct val="105000"/>
              </a:lnSpc>
            </a:pPr>
            <a:endParaRPr lang="pt-BR" sz="1200" dirty="0">
              <a:solidFill>
                <a:srgbClr val="11414B"/>
              </a:solidFill>
              <a:latin typeface="Aptos" panose="020B0004020202020204" pitchFamily="34" charset="0"/>
              <a:cs typeface="Calibri" panose="020F0502020204030204" pitchFamily="34" charset="0"/>
            </a:endParaRPr>
          </a:p>
          <a:p>
            <a:pPr>
              <a:lnSpc>
                <a:spcPct val="105000"/>
              </a:lnSpc>
            </a:pPr>
            <a:r>
              <a:rPr lang="pt-BR" sz="1050" b="1" dirty="0">
                <a:solidFill>
                  <a:srgbClr val="11414B"/>
                </a:solidFill>
                <a:latin typeface="Aptos" panose="020B0004020202020204" pitchFamily="34" charset="0"/>
                <a:cs typeface="Calibri" panose="020F0502020204030204" pitchFamily="34" charset="0"/>
              </a:rPr>
              <a:t>REVOGAÇÕES:</a:t>
            </a:r>
          </a:p>
          <a:p>
            <a:pPr marL="136922" indent="-136922" algn="just">
              <a:lnSpc>
                <a:spcPct val="105000"/>
              </a:lnSpc>
              <a:buFont typeface="Arial" panose="020B0604020202020204" pitchFamily="34" charset="0"/>
              <a:buChar char="•"/>
            </a:pPr>
            <a:r>
              <a:rPr lang="pt-BR" sz="1200" dirty="0">
                <a:solidFill>
                  <a:srgbClr val="11414B"/>
                </a:solidFill>
                <a:latin typeface="Aptos" panose="020B0004020202020204" pitchFamily="34" charset="0"/>
                <a:cs typeface="Calibri" panose="020F0502020204030204" pitchFamily="34" charset="0"/>
              </a:rPr>
              <a:t>Revoga integralmente o Decreto nº 4.942/2003.</a:t>
            </a:r>
          </a:p>
          <a:p>
            <a:pPr marL="136922" indent="-136922" algn="just">
              <a:lnSpc>
                <a:spcPct val="105000"/>
              </a:lnSpc>
              <a:buFont typeface="Arial" panose="020B0604020202020204" pitchFamily="34" charset="0"/>
              <a:buChar char="•"/>
            </a:pPr>
            <a:r>
              <a:rPr lang="pt-BR" sz="1200" dirty="0">
                <a:solidFill>
                  <a:srgbClr val="11414B"/>
                </a:solidFill>
                <a:latin typeface="Aptos" panose="020B0004020202020204" pitchFamily="34" charset="0"/>
                <a:cs typeface="Calibri" panose="020F0502020204030204" pitchFamily="34" charset="0"/>
              </a:rPr>
              <a:t>Revoga parcialmente o Decreto nº 7.123/2010 (permanecerão vigentes apenas os dispositivos que tratam do Conselho Nacional de Previdência Complementar - CNPC).</a:t>
            </a:r>
          </a:p>
          <a:p>
            <a:pPr algn="just">
              <a:lnSpc>
                <a:spcPct val="105000"/>
              </a:lnSpc>
            </a:pPr>
            <a:endParaRPr lang="pt-BR" sz="1200" dirty="0">
              <a:solidFill>
                <a:srgbClr val="11414B"/>
              </a:solidFill>
              <a:latin typeface="Aptos" panose="020B0004020202020204" pitchFamily="34" charset="0"/>
              <a:cs typeface="Calibri" panose="020F0502020204030204" pitchFamily="34" charset="0"/>
            </a:endParaRPr>
          </a:p>
          <a:p>
            <a:pPr>
              <a:lnSpc>
                <a:spcPct val="105000"/>
              </a:lnSpc>
            </a:pPr>
            <a:r>
              <a:rPr lang="pt-BR" sz="1050" b="1" dirty="0">
                <a:solidFill>
                  <a:srgbClr val="11414B"/>
                </a:solidFill>
                <a:latin typeface="Aptos" panose="020B0004020202020204" pitchFamily="34" charset="0"/>
                <a:cs typeface="Calibri" panose="020F0502020204030204" pitchFamily="34" charset="0"/>
              </a:rPr>
              <a:t>VIGÊNCIA:</a:t>
            </a:r>
          </a:p>
          <a:p>
            <a:pPr marL="136922" indent="-136922" algn="just">
              <a:lnSpc>
                <a:spcPct val="105000"/>
              </a:lnSpc>
              <a:buFont typeface="Arial" panose="020B0604020202020204" pitchFamily="34" charset="0"/>
              <a:buChar char="•"/>
            </a:pPr>
            <a:r>
              <a:rPr lang="pt-BR" sz="1200" dirty="0">
                <a:solidFill>
                  <a:srgbClr val="11414B"/>
                </a:solidFill>
                <a:latin typeface="Aptos" panose="020B0004020202020204" pitchFamily="34" charset="0"/>
                <a:cs typeface="Calibri" panose="020F0502020204030204" pitchFamily="34" charset="0"/>
              </a:rPr>
              <a:t>Primeiro dia do terceiro mês subsequente a sua publicação, para que haja tempo suficiente de conhecimento e esclarecimento de seu conteúdo aos destinatários.</a:t>
            </a:r>
          </a:p>
          <a:p>
            <a:pPr marL="136922" indent="-136922" algn="just">
              <a:lnSpc>
                <a:spcPct val="105000"/>
              </a:lnSpc>
              <a:buFont typeface="Arial" panose="020B0604020202020204" pitchFamily="34" charset="0"/>
              <a:buChar char="•"/>
            </a:pPr>
            <a:r>
              <a:rPr lang="pt-BR" sz="1200" dirty="0">
                <a:solidFill>
                  <a:srgbClr val="11414B"/>
                </a:solidFill>
                <a:latin typeface="Aptos" panose="020B0004020202020204" pitchFamily="34" charset="0"/>
                <a:cs typeface="Calibri" panose="020F0502020204030204" pitchFamily="34" charset="0"/>
              </a:rPr>
              <a:t>Normas de caráter processual e procedimental serão aplicadas imediatamente, a partir da vigência.</a:t>
            </a:r>
          </a:p>
          <a:p>
            <a:pPr marL="136922" indent="-136922" algn="just">
              <a:lnSpc>
                <a:spcPct val="105000"/>
              </a:lnSpc>
              <a:buFont typeface="Arial" panose="020B0604020202020204" pitchFamily="34" charset="0"/>
              <a:buChar char="•"/>
            </a:pPr>
            <a:r>
              <a:rPr lang="pt-BR" sz="1200" dirty="0">
                <a:solidFill>
                  <a:srgbClr val="11414B"/>
                </a:solidFill>
                <a:latin typeface="Aptos" panose="020B0004020202020204" pitchFamily="34" charset="0"/>
                <a:cs typeface="Calibri" panose="020F0502020204030204" pitchFamily="34" charset="0"/>
              </a:rPr>
              <a:t>Validade dos atos praticados com base na regulamentação anterior será preservada.</a:t>
            </a:r>
          </a:p>
          <a:p>
            <a:pPr marL="136922" indent="-136922" algn="just">
              <a:lnSpc>
                <a:spcPct val="105000"/>
              </a:lnSpc>
              <a:buFont typeface="Arial" panose="020B0604020202020204" pitchFamily="34" charset="0"/>
              <a:buChar char="•"/>
            </a:pPr>
            <a:r>
              <a:rPr lang="pt-BR" sz="1200" dirty="0">
                <a:solidFill>
                  <a:srgbClr val="11414B"/>
                </a:solidFill>
                <a:latin typeface="Aptos" panose="020B0004020202020204" pitchFamily="34" charset="0"/>
                <a:cs typeface="Calibri" panose="020F0502020204030204" pitchFamily="34" charset="0"/>
              </a:rPr>
              <a:t>Infrações praticadas antes da entrada em vigor continuarão sujeitas à tipificação e penalidades previstas na regulamentação anterior, salvo quando a nova regulamentação for mais benéfica (respeitada a coisa julgada).</a:t>
            </a:r>
          </a:p>
        </p:txBody>
      </p:sp>
      <p:sp>
        <p:nvSpPr>
          <p:cNvPr id="9" name="CaixaDeTexto 8">
            <a:extLst>
              <a:ext uri="{FF2B5EF4-FFF2-40B4-BE49-F238E27FC236}">
                <a16:creationId xmlns:a16="http://schemas.microsoft.com/office/drawing/2014/main" id="{01BEEE4B-9DF2-F762-23C3-E92D8EE02032}"/>
              </a:ext>
            </a:extLst>
          </p:cNvPr>
          <p:cNvSpPr txBox="1"/>
          <p:nvPr/>
        </p:nvSpPr>
        <p:spPr>
          <a:xfrm>
            <a:off x="404949" y="92677"/>
            <a:ext cx="8358042" cy="415498"/>
          </a:xfrm>
          <a:prstGeom prst="rect">
            <a:avLst/>
          </a:prstGeom>
          <a:noFill/>
        </p:spPr>
        <p:txBody>
          <a:bodyPr wrap="square" rtlCol="0">
            <a:spAutoFit/>
          </a:bodyPr>
          <a:lstStyle/>
          <a:p>
            <a:pPr algn="ctr"/>
            <a:r>
              <a:rPr lang="pt-BR" sz="2100" b="1" dirty="0">
                <a:solidFill>
                  <a:srgbClr val="11414B"/>
                </a:solidFill>
                <a:latin typeface="Aptos" panose="020B0004020202020204" pitchFamily="34" charset="0"/>
                <a:cs typeface="Calibri" panose="020F0502020204030204" pitchFamily="34" charset="0"/>
              </a:rPr>
              <a:t>4. NOVO DECRETO - EM MPS 00005/2024 </a:t>
            </a:r>
          </a:p>
        </p:txBody>
      </p:sp>
      <p:cxnSp>
        <p:nvCxnSpPr>
          <p:cNvPr id="2" name="Conector reto 1">
            <a:extLst>
              <a:ext uri="{FF2B5EF4-FFF2-40B4-BE49-F238E27FC236}">
                <a16:creationId xmlns:a16="http://schemas.microsoft.com/office/drawing/2014/main" id="{15D6ACF2-8617-78D2-C4F7-DA2776193ED9}"/>
              </a:ext>
            </a:extLst>
          </p:cNvPr>
          <p:cNvCxnSpPr/>
          <p:nvPr/>
        </p:nvCxnSpPr>
        <p:spPr>
          <a:xfrm flipV="1">
            <a:off x="1808019" y="478821"/>
            <a:ext cx="5829300" cy="6271"/>
          </a:xfrm>
          <a:prstGeom prst="line">
            <a:avLst/>
          </a:prstGeom>
        </p:spPr>
        <p:style>
          <a:lnRef idx="1">
            <a:schemeClr val="accent1"/>
          </a:lnRef>
          <a:fillRef idx="0">
            <a:schemeClr val="accent1"/>
          </a:fillRef>
          <a:effectRef idx="0">
            <a:schemeClr val="accent1"/>
          </a:effectRef>
          <a:fontRef idx="minor">
            <a:schemeClr val="tx1"/>
          </a:fontRef>
        </p:style>
      </p:cxnSp>
      <p:sp>
        <p:nvSpPr>
          <p:cNvPr id="5" name="CaixaDeTexto 4">
            <a:extLst>
              <a:ext uri="{FF2B5EF4-FFF2-40B4-BE49-F238E27FC236}">
                <a16:creationId xmlns:a16="http://schemas.microsoft.com/office/drawing/2014/main" id="{DED088F7-BC9B-7637-C969-E15FEDDD7279}"/>
              </a:ext>
            </a:extLst>
          </p:cNvPr>
          <p:cNvSpPr txBox="1"/>
          <p:nvPr/>
        </p:nvSpPr>
        <p:spPr>
          <a:xfrm>
            <a:off x="8667851" y="4427574"/>
            <a:ext cx="644978" cy="276999"/>
          </a:xfrm>
          <a:prstGeom prst="rect">
            <a:avLst/>
          </a:prstGeom>
          <a:noFill/>
        </p:spPr>
        <p:txBody>
          <a:bodyPr wrap="square" rtlCol="0">
            <a:spAutoFit/>
          </a:bodyPr>
          <a:lstStyle/>
          <a:p>
            <a:r>
              <a:rPr lang="pt-BR" sz="1200" dirty="0">
                <a:solidFill>
                  <a:srgbClr val="002060"/>
                </a:solidFill>
                <a:latin typeface="+mj-lt"/>
                <a:ea typeface="Source Sans Pro" panose="020B0503030403020204" pitchFamily="34" charset="0"/>
              </a:rPr>
              <a:t>54</a:t>
            </a:r>
          </a:p>
        </p:txBody>
      </p:sp>
      <p:grpSp>
        <p:nvGrpSpPr>
          <p:cNvPr id="4" name="Agrupar 3">
            <a:extLst>
              <a:ext uri="{FF2B5EF4-FFF2-40B4-BE49-F238E27FC236}">
                <a16:creationId xmlns:a16="http://schemas.microsoft.com/office/drawing/2014/main" id="{9928FCD9-C39C-2235-D79C-DA9E43A57CEC}"/>
              </a:ext>
            </a:extLst>
          </p:cNvPr>
          <p:cNvGrpSpPr/>
          <p:nvPr/>
        </p:nvGrpSpPr>
        <p:grpSpPr>
          <a:xfrm>
            <a:off x="6736225" y="4704573"/>
            <a:ext cx="2026766" cy="306355"/>
            <a:chOff x="8981632" y="6272763"/>
            <a:chExt cx="2702355" cy="408473"/>
          </a:xfrm>
        </p:grpSpPr>
        <p:pic>
          <p:nvPicPr>
            <p:cNvPr id="11" name="Imagem 10" descr="Uma imagem contendo Interface gráfica do usuário&#10;&#10;Descrição gerada automaticamente">
              <a:extLst>
                <a:ext uri="{FF2B5EF4-FFF2-40B4-BE49-F238E27FC236}">
                  <a16:creationId xmlns:a16="http://schemas.microsoft.com/office/drawing/2014/main" id="{B27A3471-DECA-BFE1-FA5D-FF8113D72B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5165" y="6272763"/>
              <a:ext cx="1948822" cy="408473"/>
            </a:xfrm>
            <a:prstGeom prst="rect">
              <a:avLst/>
            </a:prstGeom>
          </p:spPr>
        </p:pic>
        <p:pic>
          <p:nvPicPr>
            <p:cNvPr id="13" name="Picture 2">
              <a:extLst>
                <a:ext uri="{FF2B5EF4-FFF2-40B4-BE49-F238E27FC236}">
                  <a16:creationId xmlns:a16="http://schemas.microsoft.com/office/drawing/2014/main" id="{E5DFCE78-3E01-BD07-E732-1798ECCDBB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1632" y="6376652"/>
              <a:ext cx="606751" cy="200694"/>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Imagem 2" descr="Logotipo&#10;&#10;Descrição gerada automaticamente">
            <a:extLst>
              <a:ext uri="{FF2B5EF4-FFF2-40B4-BE49-F238E27FC236}">
                <a16:creationId xmlns:a16="http://schemas.microsoft.com/office/drawing/2014/main" id="{D5AD4E5B-214C-7AE2-231B-67F18B8BE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14" y="2044699"/>
            <a:ext cx="906891" cy="984049"/>
          </a:xfrm>
          <a:prstGeom prst="rect">
            <a:avLst/>
          </a:prstGeom>
        </p:spPr>
      </p:pic>
      <p:pic>
        <p:nvPicPr>
          <p:cNvPr id="7" name="Imagem 6" descr="Texto&#10;&#10;O conteúdo gerado por IA pode estar incorreto.">
            <a:extLst>
              <a:ext uri="{FF2B5EF4-FFF2-40B4-BE49-F238E27FC236}">
                <a16:creationId xmlns:a16="http://schemas.microsoft.com/office/drawing/2014/main" id="{1A114D96-D970-7478-D3A0-1B8035CB900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48241" y="-1"/>
            <a:ext cx="1595759" cy="698882"/>
          </a:xfrm>
          <a:prstGeom prst="rect">
            <a:avLst/>
          </a:prstGeom>
          <a:noFill/>
          <a:ln>
            <a:noFill/>
          </a:ln>
        </p:spPr>
      </p:pic>
    </p:spTree>
    <p:extLst>
      <p:ext uri="{BB962C8B-B14F-4D97-AF65-F5344CB8AC3E}">
        <p14:creationId xmlns:p14="http://schemas.microsoft.com/office/powerpoint/2010/main" val="21254098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D71D2C00-93AF-C980-BD07-254F4EE76AA4}"/>
              </a:ext>
            </a:extLst>
          </p:cNvPr>
          <p:cNvSpPr txBox="1"/>
          <p:nvPr/>
        </p:nvSpPr>
        <p:spPr>
          <a:xfrm>
            <a:off x="965202" y="693138"/>
            <a:ext cx="7702649" cy="3889463"/>
          </a:xfrm>
          <a:prstGeom prst="rect">
            <a:avLst/>
          </a:prstGeom>
          <a:noFill/>
        </p:spPr>
        <p:txBody>
          <a:bodyPr wrap="square" rtlCol="0">
            <a:spAutoFit/>
          </a:bodyPr>
          <a:lstStyle/>
          <a:p>
            <a:pPr marL="136922" indent="-136922" algn="just">
              <a:lnSpc>
                <a:spcPct val="105000"/>
              </a:lnSpc>
              <a:spcAft>
                <a:spcPts val="450"/>
              </a:spcAft>
              <a:buFont typeface="Arial" panose="020B0604020202020204" pitchFamily="34" charset="0"/>
              <a:buChar char="•"/>
            </a:pPr>
            <a:r>
              <a:rPr lang="pt-BR" sz="1050" b="1" dirty="0">
                <a:solidFill>
                  <a:srgbClr val="11414B"/>
                </a:solidFill>
                <a:latin typeface="Aptos" panose="020B0004020202020204" pitchFamily="34" charset="0"/>
                <a:cs typeface="Calibri" panose="020F0502020204030204" pitchFamily="34" charset="0"/>
              </a:rPr>
              <a:t>MODERNIZAÇÃO NORMATIVA:</a:t>
            </a:r>
            <a:r>
              <a:rPr lang="pt-BR" sz="1500" dirty="0">
                <a:solidFill>
                  <a:srgbClr val="11414B"/>
                </a:solidFill>
                <a:latin typeface="Aptos" panose="020B0004020202020204" pitchFamily="34" charset="0"/>
                <a:cs typeface="Calibri" panose="020F0502020204030204" pitchFamily="34" charset="0"/>
              </a:rPr>
              <a:t> </a:t>
            </a:r>
            <a:r>
              <a:rPr lang="pt-BR" sz="1200" dirty="0">
                <a:solidFill>
                  <a:srgbClr val="11414B"/>
                </a:solidFill>
                <a:latin typeface="Aptos" panose="020B0004020202020204" pitchFamily="34" charset="0"/>
                <a:cs typeface="Calibri" panose="020F0502020204030204" pitchFamily="34" charset="0"/>
              </a:rPr>
              <a:t>Atende anseio do segmento de previdência complementar fechada (tanto no Governo como nas </a:t>
            </a:r>
            <a:r>
              <a:rPr lang="pt-BR" sz="1200" b="1" u="sng" dirty="0">
                <a:solidFill>
                  <a:srgbClr val="11414B"/>
                </a:solidFill>
                <a:latin typeface="Aptos" panose="020B0004020202020204" pitchFamily="34" charset="0"/>
                <a:cs typeface="Calibri" panose="020F0502020204030204" pitchFamily="34" charset="0"/>
              </a:rPr>
              <a:t>entidades representativas da sociedade civil</a:t>
            </a:r>
            <a:r>
              <a:rPr lang="pt-BR" sz="1200" dirty="0">
                <a:solidFill>
                  <a:srgbClr val="11414B"/>
                </a:solidFill>
                <a:latin typeface="Aptos" panose="020B0004020202020204" pitchFamily="34" charset="0"/>
                <a:cs typeface="Calibri" panose="020F0502020204030204" pitchFamily="34" charset="0"/>
              </a:rPr>
              <a:t>) quanto à necessidade de sua revisão, pois a regulamentação atual encontra-se defasada e inadequada.</a:t>
            </a:r>
          </a:p>
          <a:p>
            <a:pPr marL="136922" indent="-136922" algn="just">
              <a:lnSpc>
                <a:spcPct val="105000"/>
              </a:lnSpc>
              <a:spcAft>
                <a:spcPts val="450"/>
              </a:spcAft>
              <a:buFont typeface="Arial" panose="020B0604020202020204" pitchFamily="34" charset="0"/>
              <a:buChar char="•"/>
            </a:pPr>
            <a:endParaRPr lang="pt-BR" sz="1200" dirty="0">
              <a:solidFill>
                <a:srgbClr val="11414B"/>
              </a:solidFill>
              <a:latin typeface="Aptos" panose="020B0004020202020204" pitchFamily="34" charset="0"/>
              <a:cs typeface="Calibri" panose="020F0502020204030204" pitchFamily="34" charset="0"/>
            </a:endParaRPr>
          </a:p>
          <a:p>
            <a:pPr marL="136922" indent="-136922" algn="just">
              <a:lnSpc>
                <a:spcPct val="105000"/>
              </a:lnSpc>
              <a:spcAft>
                <a:spcPts val="450"/>
              </a:spcAft>
              <a:buFont typeface="Arial" panose="020B0604020202020204" pitchFamily="34" charset="0"/>
              <a:buChar char="•"/>
            </a:pPr>
            <a:r>
              <a:rPr lang="pt-BR" sz="1050" b="1" dirty="0">
                <a:solidFill>
                  <a:srgbClr val="11414B"/>
                </a:solidFill>
                <a:latin typeface="Aptos" panose="020B0004020202020204" pitchFamily="34" charset="0"/>
                <a:cs typeface="Calibri" panose="020F0502020204030204" pitchFamily="34" charset="0"/>
              </a:rPr>
              <a:t>CONSOLIDAÇÃO NORMATIVA:</a:t>
            </a:r>
            <a:r>
              <a:rPr lang="pt-BR" sz="1500" dirty="0">
                <a:solidFill>
                  <a:srgbClr val="11414B"/>
                </a:solidFill>
                <a:latin typeface="Aptos" panose="020B0004020202020204" pitchFamily="34" charset="0"/>
                <a:cs typeface="Calibri" panose="020F0502020204030204" pitchFamily="34" charset="0"/>
              </a:rPr>
              <a:t> </a:t>
            </a:r>
            <a:r>
              <a:rPr lang="pt-BR" sz="1200" dirty="0">
                <a:solidFill>
                  <a:srgbClr val="11414B"/>
                </a:solidFill>
                <a:latin typeface="Aptos" panose="020B0004020202020204" pitchFamily="34" charset="0"/>
                <a:cs typeface="Calibri" panose="020F0502020204030204" pitchFamily="34" charset="0"/>
              </a:rPr>
              <a:t>Possibilita melhor sistematização e compreensão do processo administrativo sancionador, ao reunir em um único decreto os temas atualmente tratados no Decreto nº 4.942/2003 (infrações e processo em primeira instância, na Previc) e no Decreto nº 7.123/2010 (processo em segunda instância, na CRPC).</a:t>
            </a:r>
          </a:p>
          <a:p>
            <a:pPr marL="136922" indent="-136922" algn="just">
              <a:lnSpc>
                <a:spcPct val="105000"/>
              </a:lnSpc>
              <a:spcAft>
                <a:spcPts val="450"/>
              </a:spcAft>
              <a:buFont typeface="Arial" panose="020B0604020202020204" pitchFamily="34" charset="0"/>
              <a:buChar char="•"/>
            </a:pPr>
            <a:endParaRPr lang="pt-BR" sz="1200" dirty="0">
              <a:solidFill>
                <a:srgbClr val="11414B"/>
              </a:solidFill>
              <a:latin typeface="Aptos" panose="020B0004020202020204" pitchFamily="34" charset="0"/>
              <a:cs typeface="Calibri" panose="020F0502020204030204" pitchFamily="34" charset="0"/>
            </a:endParaRPr>
          </a:p>
          <a:p>
            <a:pPr marL="136922" indent="-136922" algn="just">
              <a:lnSpc>
                <a:spcPct val="105000"/>
              </a:lnSpc>
              <a:spcAft>
                <a:spcPts val="450"/>
              </a:spcAft>
              <a:buFont typeface="Arial" panose="020B0604020202020204" pitchFamily="34" charset="0"/>
              <a:buChar char="•"/>
            </a:pPr>
            <a:r>
              <a:rPr lang="pt-BR" sz="1050" b="1" dirty="0">
                <a:solidFill>
                  <a:srgbClr val="11414B"/>
                </a:solidFill>
                <a:latin typeface="Aptos" panose="020B0004020202020204" pitchFamily="34" charset="0"/>
                <a:cs typeface="Calibri" panose="020F0502020204030204" pitchFamily="34" charset="0"/>
              </a:rPr>
              <a:t>ALINHAMENTO ENTRE PROCESSOS SANCIONADORES:</a:t>
            </a:r>
            <a:r>
              <a:rPr lang="pt-BR" sz="1500" dirty="0">
                <a:solidFill>
                  <a:srgbClr val="11414B"/>
                </a:solidFill>
                <a:latin typeface="Aptos" panose="020B0004020202020204" pitchFamily="34" charset="0"/>
                <a:cs typeface="Calibri" panose="020F0502020204030204" pitchFamily="34" charset="0"/>
              </a:rPr>
              <a:t> </a:t>
            </a:r>
            <a:r>
              <a:rPr lang="pt-BR" sz="1200" dirty="0">
                <a:solidFill>
                  <a:srgbClr val="11414B"/>
                </a:solidFill>
                <a:latin typeface="Aptos" panose="020B0004020202020204" pitchFamily="34" charset="0"/>
                <a:cs typeface="Calibri" panose="020F0502020204030204" pitchFamily="34" charset="0"/>
              </a:rPr>
              <a:t>Adota boas práticas previstas nos normativos de órgãos de fiscalização e julgamento de infrações de outras atividades econômicas similares (Bacen, CVM, Susep, CRSFN, CRSNSP).</a:t>
            </a:r>
          </a:p>
          <a:p>
            <a:pPr marL="136922" indent="-136922" algn="just">
              <a:lnSpc>
                <a:spcPct val="105000"/>
              </a:lnSpc>
              <a:spcAft>
                <a:spcPts val="450"/>
              </a:spcAft>
              <a:buFont typeface="Arial" panose="020B0604020202020204" pitchFamily="34" charset="0"/>
              <a:buChar char="•"/>
            </a:pPr>
            <a:endParaRPr lang="pt-BR" sz="1200" dirty="0">
              <a:solidFill>
                <a:srgbClr val="11414B"/>
              </a:solidFill>
              <a:latin typeface="Aptos" panose="020B0004020202020204" pitchFamily="34" charset="0"/>
              <a:cs typeface="Calibri" panose="020F0502020204030204" pitchFamily="34" charset="0"/>
            </a:endParaRPr>
          </a:p>
          <a:p>
            <a:pPr marL="136922" indent="-136922" algn="just">
              <a:lnSpc>
                <a:spcPct val="105000"/>
              </a:lnSpc>
              <a:spcAft>
                <a:spcPts val="450"/>
              </a:spcAft>
              <a:buFont typeface="Arial" panose="020B0604020202020204" pitchFamily="34" charset="0"/>
              <a:buChar char="•"/>
            </a:pPr>
            <a:r>
              <a:rPr lang="pt-BR" sz="1050" b="1" dirty="0">
                <a:solidFill>
                  <a:srgbClr val="11414B"/>
                </a:solidFill>
                <a:latin typeface="Aptos" panose="020B0004020202020204" pitchFamily="34" charset="0"/>
                <a:cs typeface="Calibri" panose="020F0502020204030204" pitchFamily="34" charset="0"/>
              </a:rPr>
              <a:t>SUPERVISÃO E FISCALIZAÇÃO:</a:t>
            </a:r>
            <a:r>
              <a:rPr lang="pt-BR" sz="1500" dirty="0">
                <a:solidFill>
                  <a:srgbClr val="11414B"/>
                </a:solidFill>
                <a:latin typeface="Aptos" panose="020B0004020202020204" pitchFamily="34" charset="0"/>
                <a:cs typeface="Calibri" panose="020F0502020204030204" pitchFamily="34" charset="0"/>
              </a:rPr>
              <a:t> </a:t>
            </a:r>
            <a:r>
              <a:rPr lang="pt-BR" sz="1050" dirty="0">
                <a:solidFill>
                  <a:srgbClr val="11414B"/>
                </a:solidFill>
                <a:latin typeface="Aptos" panose="020B0004020202020204" pitchFamily="34" charset="0"/>
                <a:cs typeface="Calibri" panose="020F0502020204030204" pitchFamily="34" charset="0"/>
              </a:rPr>
              <a:t>Estabelece princípios e diretrizes a serem observados na supervisão e fiscalização da previdência complementar fechada, fortalecendo a </a:t>
            </a:r>
            <a:r>
              <a:rPr lang="pt-BR" sz="1050" b="1" u="sng" dirty="0">
                <a:solidFill>
                  <a:srgbClr val="11414B"/>
                </a:solidFill>
                <a:latin typeface="Aptos" panose="020B0004020202020204" pitchFamily="34" charset="0"/>
                <a:cs typeface="Calibri" panose="020F0502020204030204" pitchFamily="34" charset="0"/>
              </a:rPr>
              <a:t>SBR/supervisão baseada em riscos e o ARG/ato regular de gestão</a:t>
            </a:r>
            <a:r>
              <a:rPr lang="pt-BR" sz="1050" dirty="0">
                <a:solidFill>
                  <a:srgbClr val="11414B"/>
                </a:solidFill>
                <a:latin typeface="Aptos" panose="020B0004020202020204" pitchFamily="34" charset="0"/>
                <a:cs typeface="Calibri" panose="020F0502020204030204" pitchFamily="34" charset="0"/>
              </a:rPr>
              <a:t>, o que resultará em maior estabilidade e segurança para o órgão fiscalizador (Previc) e para os fiscalizados (dirigentes, conselheiros e outros profissionais das EFPC).</a:t>
            </a:r>
          </a:p>
        </p:txBody>
      </p:sp>
      <p:sp>
        <p:nvSpPr>
          <p:cNvPr id="9" name="CaixaDeTexto 8">
            <a:extLst>
              <a:ext uri="{FF2B5EF4-FFF2-40B4-BE49-F238E27FC236}">
                <a16:creationId xmlns:a16="http://schemas.microsoft.com/office/drawing/2014/main" id="{01BEEE4B-9DF2-F762-23C3-E92D8EE02032}"/>
              </a:ext>
            </a:extLst>
          </p:cNvPr>
          <p:cNvSpPr txBox="1"/>
          <p:nvPr/>
        </p:nvSpPr>
        <p:spPr>
          <a:xfrm>
            <a:off x="404949" y="92677"/>
            <a:ext cx="8358042" cy="415498"/>
          </a:xfrm>
          <a:prstGeom prst="rect">
            <a:avLst/>
          </a:prstGeom>
          <a:noFill/>
        </p:spPr>
        <p:txBody>
          <a:bodyPr wrap="square" rtlCol="0">
            <a:spAutoFit/>
          </a:bodyPr>
          <a:lstStyle/>
          <a:p>
            <a:pPr algn="ctr"/>
            <a:r>
              <a:rPr lang="pt-BR" sz="2100" b="1" dirty="0">
                <a:solidFill>
                  <a:srgbClr val="11414B"/>
                </a:solidFill>
                <a:latin typeface="Aptos" panose="020B0004020202020204" pitchFamily="34" charset="0"/>
                <a:cs typeface="Calibri" panose="020F0502020204030204" pitchFamily="34" charset="0"/>
              </a:rPr>
              <a:t>5. PRINCIPAIS AVANÇOS</a:t>
            </a:r>
          </a:p>
        </p:txBody>
      </p:sp>
      <p:cxnSp>
        <p:nvCxnSpPr>
          <p:cNvPr id="2" name="Conector reto 1">
            <a:extLst>
              <a:ext uri="{FF2B5EF4-FFF2-40B4-BE49-F238E27FC236}">
                <a16:creationId xmlns:a16="http://schemas.microsoft.com/office/drawing/2014/main" id="{E778E05E-DB74-24D8-5F72-615FB4FCFEA0}"/>
              </a:ext>
            </a:extLst>
          </p:cNvPr>
          <p:cNvCxnSpPr/>
          <p:nvPr/>
        </p:nvCxnSpPr>
        <p:spPr>
          <a:xfrm flipV="1">
            <a:off x="1808019" y="478821"/>
            <a:ext cx="5829300" cy="6271"/>
          </a:xfrm>
          <a:prstGeom prst="line">
            <a:avLst/>
          </a:prstGeom>
        </p:spPr>
        <p:style>
          <a:lnRef idx="1">
            <a:schemeClr val="accent1"/>
          </a:lnRef>
          <a:fillRef idx="0">
            <a:schemeClr val="accent1"/>
          </a:fillRef>
          <a:effectRef idx="0">
            <a:schemeClr val="accent1"/>
          </a:effectRef>
          <a:fontRef idx="minor">
            <a:schemeClr val="tx1"/>
          </a:fontRef>
        </p:style>
      </p:cxnSp>
      <p:sp>
        <p:nvSpPr>
          <p:cNvPr id="5" name="CaixaDeTexto 4">
            <a:extLst>
              <a:ext uri="{FF2B5EF4-FFF2-40B4-BE49-F238E27FC236}">
                <a16:creationId xmlns:a16="http://schemas.microsoft.com/office/drawing/2014/main" id="{F95AE266-B220-8CFD-AB4D-9C1C63464B98}"/>
              </a:ext>
            </a:extLst>
          </p:cNvPr>
          <p:cNvSpPr txBox="1"/>
          <p:nvPr/>
        </p:nvSpPr>
        <p:spPr>
          <a:xfrm>
            <a:off x="8762991" y="4731830"/>
            <a:ext cx="644978" cy="276999"/>
          </a:xfrm>
          <a:prstGeom prst="rect">
            <a:avLst/>
          </a:prstGeom>
          <a:noFill/>
        </p:spPr>
        <p:txBody>
          <a:bodyPr wrap="square" rtlCol="0">
            <a:spAutoFit/>
          </a:bodyPr>
          <a:lstStyle/>
          <a:p>
            <a:r>
              <a:rPr lang="pt-BR" sz="1200" dirty="0">
                <a:solidFill>
                  <a:srgbClr val="002060"/>
                </a:solidFill>
                <a:latin typeface="+mj-lt"/>
                <a:ea typeface="Source Sans Pro" panose="020B0503030403020204" pitchFamily="34" charset="0"/>
              </a:rPr>
              <a:t>55</a:t>
            </a:r>
          </a:p>
        </p:txBody>
      </p:sp>
      <p:grpSp>
        <p:nvGrpSpPr>
          <p:cNvPr id="4" name="Agrupar 3">
            <a:extLst>
              <a:ext uri="{FF2B5EF4-FFF2-40B4-BE49-F238E27FC236}">
                <a16:creationId xmlns:a16="http://schemas.microsoft.com/office/drawing/2014/main" id="{CF9E4A3E-224F-A30E-F2A6-6E59EAE1C61F}"/>
              </a:ext>
            </a:extLst>
          </p:cNvPr>
          <p:cNvGrpSpPr/>
          <p:nvPr/>
        </p:nvGrpSpPr>
        <p:grpSpPr>
          <a:xfrm>
            <a:off x="6736225" y="4704573"/>
            <a:ext cx="2026766" cy="306355"/>
            <a:chOff x="8981632" y="6272763"/>
            <a:chExt cx="2702355" cy="408473"/>
          </a:xfrm>
        </p:grpSpPr>
        <p:pic>
          <p:nvPicPr>
            <p:cNvPr id="11" name="Imagem 10" descr="Uma imagem contendo Interface gráfica do usuário&#10;&#10;Descrição gerada automaticamente">
              <a:extLst>
                <a:ext uri="{FF2B5EF4-FFF2-40B4-BE49-F238E27FC236}">
                  <a16:creationId xmlns:a16="http://schemas.microsoft.com/office/drawing/2014/main" id="{7EEDFB96-F443-025C-A656-3F5FE9060B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5165" y="6272763"/>
              <a:ext cx="1948822" cy="408473"/>
            </a:xfrm>
            <a:prstGeom prst="rect">
              <a:avLst/>
            </a:prstGeom>
          </p:spPr>
        </p:pic>
        <p:pic>
          <p:nvPicPr>
            <p:cNvPr id="13" name="Picture 2">
              <a:extLst>
                <a:ext uri="{FF2B5EF4-FFF2-40B4-BE49-F238E27FC236}">
                  <a16:creationId xmlns:a16="http://schemas.microsoft.com/office/drawing/2014/main" id="{D784C88D-83BF-F507-CF19-2B16C0E66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1632" y="6376652"/>
              <a:ext cx="606751" cy="200694"/>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Imagem 2" descr="Texto, Carta&#10;&#10;O conteúdo gerado por IA pode estar incorreto.">
            <a:extLst>
              <a:ext uri="{FF2B5EF4-FFF2-40B4-BE49-F238E27FC236}">
                <a16:creationId xmlns:a16="http://schemas.microsoft.com/office/drawing/2014/main" id="{13D662AC-EB9C-953A-AAE0-15A1D9C2DBC4}"/>
              </a:ext>
            </a:extLst>
          </p:cNvPr>
          <p:cNvPicPr>
            <a:picLocks noChangeAspect="1"/>
          </p:cNvPicPr>
          <p:nvPr/>
        </p:nvPicPr>
        <p:blipFill>
          <a:blip r:embed="rId4"/>
          <a:stretch>
            <a:fillRect/>
          </a:stretch>
        </p:blipFill>
        <p:spPr>
          <a:xfrm>
            <a:off x="79258" y="693138"/>
            <a:ext cx="837702" cy="1132270"/>
          </a:xfrm>
          <a:prstGeom prst="rect">
            <a:avLst/>
          </a:prstGeom>
        </p:spPr>
      </p:pic>
      <p:pic>
        <p:nvPicPr>
          <p:cNvPr id="7" name="Imagem 6" descr="Texto, Carta&#10;&#10;O conteúdo gerado por IA pode estar incorreto.">
            <a:extLst>
              <a:ext uri="{FF2B5EF4-FFF2-40B4-BE49-F238E27FC236}">
                <a16:creationId xmlns:a16="http://schemas.microsoft.com/office/drawing/2014/main" id="{BE041320-06D6-72C1-F2ED-0321C672785D}"/>
              </a:ext>
            </a:extLst>
          </p:cNvPr>
          <p:cNvPicPr>
            <a:picLocks noChangeAspect="1"/>
          </p:cNvPicPr>
          <p:nvPr/>
        </p:nvPicPr>
        <p:blipFill>
          <a:blip r:embed="rId5"/>
          <a:stretch>
            <a:fillRect/>
          </a:stretch>
        </p:blipFill>
        <p:spPr>
          <a:xfrm>
            <a:off x="75968" y="2680854"/>
            <a:ext cx="855660" cy="1207546"/>
          </a:xfrm>
          <a:prstGeom prst="rect">
            <a:avLst/>
          </a:prstGeom>
        </p:spPr>
      </p:pic>
      <p:sp>
        <p:nvSpPr>
          <p:cNvPr id="15" name="CaixaDeTexto 14">
            <a:extLst>
              <a:ext uri="{FF2B5EF4-FFF2-40B4-BE49-F238E27FC236}">
                <a16:creationId xmlns:a16="http://schemas.microsoft.com/office/drawing/2014/main" id="{B3EBF091-B047-138C-75A4-1A3CD4DC19DB}"/>
              </a:ext>
            </a:extLst>
          </p:cNvPr>
          <p:cNvSpPr txBox="1"/>
          <p:nvPr/>
        </p:nvSpPr>
        <p:spPr>
          <a:xfrm>
            <a:off x="20486" y="1877250"/>
            <a:ext cx="2853266" cy="196208"/>
          </a:xfrm>
          <a:prstGeom prst="rect">
            <a:avLst/>
          </a:prstGeom>
          <a:noFill/>
        </p:spPr>
        <p:txBody>
          <a:bodyPr wrap="square" rtlCol="0">
            <a:spAutoFit/>
          </a:bodyPr>
          <a:lstStyle/>
          <a:p>
            <a:r>
              <a:rPr lang="pt-BR" sz="675" b="1" i="1" dirty="0">
                <a:solidFill>
                  <a:srgbClr val="FF0000"/>
                </a:solidFill>
                <a:latin typeface="Calibri" panose="020F0502020204030204" pitchFamily="34" charset="0"/>
                <a:ea typeface="Calibri" panose="020F0502020204030204" pitchFamily="34" charset="0"/>
                <a:cs typeface="Calibri" panose="020F0502020204030204" pitchFamily="34" charset="0"/>
              </a:rPr>
              <a:t>Ofício ao PR/22abr</a:t>
            </a:r>
          </a:p>
        </p:txBody>
      </p:sp>
      <p:sp>
        <p:nvSpPr>
          <p:cNvPr id="17" name="CaixaDeTexto 16">
            <a:extLst>
              <a:ext uri="{FF2B5EF4-FFF2-40B4-BE49-F238E27FC236}">
                <a16:creationId xmlns:a16="http://schemas.microsoft.com/office/drawing/2014/main" id="{946612FF-7BDE-3D6D-DD99-F6D264B04D14}"/>
              </a:ext>
            </a:extLst>
          </p:cNvPr>
          <p:cNvSpPr txBox="1"/>
          <p:nvPr/>
        </p:nvSpPr>
        <p:spPr>
          <a:xfrm>
            <a:off x="-1343" y="3935444"/>
            <a:ext cx="2853266" cy="190501"/>
          </a:xfrm>
          <a:prstGeom prst="rect">
            <a:avLst/>
          </a:prstGeom>
          <a:noFill/>
        </p:spPr>
        <p:txBody>
          <a:bodyPr wrap="square" rtlCol="0">
            <a:spAutoFit/>
          </a:bodyPr>
          <a:lstStyle/>
          <a:p>
            <a:r>
              <a:rPr lang="pt-BR" sz="638" b="1" i="1" dirty="0" err="1">
                <a:solidFill>
                  <a:srgbClr val="FF0000"/>
                </a:solidFill>
                <a:latin typeface="Calibri" panose="020F0502020204030204" pitchFamily="34" charset="0"/>
                <a:ea typeface="Calibri" panose="020F0502020204030204" pitchFamily="34" charset="0"/>
                <a:cs typeface="Calibri" panose="020F0502020204030204" pitchFamily="34" charset="0"/>
              </a:rPr>
              <a:t>Manifestoção</a:t>
            </a:r>
            <a:r>
              <a:rPr lang="pt-BR" sz="638" b="1" i="1" dirty="0">
                <a:solidFill>
                  <a:srgbClr val="FF0000"/>
                </a:solidFill>
                <a:latin typeface="Calibri" panose="020F0502020204030204" pitchFamily="34" charset="0"/>
                <a:ea typeface="Calibri" panose="020F0502020204030204" pitchFamily="34" charset="0"/>
                <a:cs typeface="Calibri" panose="020F0502020204030204" pitchFamily="34" charset="0"/>
              </a:rPr>
              <a:t> à CC/03/</a:t>
            </a:r>
            <a:r>
              <a:rPr lang="pt-BR" sz="638" b="1" i="1" dirty="0" err="1">
                <a:solidFill>
                  <a:srgbClr val="FF0000"/>
                </a:solidFill>
                <a:latin typeface="Calibri" panose="020F0502020204030204" pitchFamily="34" charset="0"/>
                <a:ea typeface="Calibri" panose="020F0502020204030204" pitchFamily="34" charset="0"/>
                <a:cs typeface="Calibri" panose="020F0502020204030204" pitchFamily="34" charset="0"/>
              </a:rPr>
              <a:t>abr</a:t>
            </a:r>
            <a:endParaRPr lang="pt-BR" sz="638" b="1"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Retângulo 17">
            <a:extLst>
              <a:ext uri="{FF2B5EF4-FFF2-40B4-BE49-F238E27FC236}">
                <a16:creationId xmlns:a16="http://schemas.microsoft.com/office/drawing/2014/main" id="{28ADBE10-2C14-FA51-8B08-42ADE454DBC7}"/>
              </a:ext>
            </a:extLst>
          </p:cNvPr>
          <p:cNvSpPr/>
          <p:nvPr/>
        </p:nvSpPr>
        <p:spPr>
          <a:xfrm>
            <a:off x="1015814" y="2680854"/>
            <a:ext cx="7684481" cy="797934"/>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50"/>
          </a:p>
        </p:txBody>
      </p:sp>
      <p:pic>
        <p:nvPicPr>
          <p:cNvPr id="8" name="Imagem 7" descr="Texto&#10;&#10;O conteúdo gerado por IA pode estar incorreto.">
            <a:extLst>
              <a:ext uri="{FF2B5EF4-FFF2-40B4-BE49-F238E27FC236}">
                <a16:creationId xmlns:a16="http://schemas.microsoft.com/office/drawing/2014/main" id="{097546E3-C87F-B70A-AE45-25B0F453AE6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48241" y="-1"/>
            <a:ext cx="1595759" cy="698882"/>
          </a:xfrm>
          <a:prstGeom prst="rect">
            <a:avLst/>
          </a:prstGeom>
          <a:noFill/>
          <a:ln>
            <a:noFill/>
          </a:ln>
        </p:spPr>
      </p:pic>
    </p:spTree>
    <p:extLst>
      <p:ext uri="{BB962C8B-B14F-4D97-AF65-F5344CB8AC3E}">
        <p14:creationId xmlns:p14="http://schemas.microsoft.com/office/powerpoint/2010/main" val="5898421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D71D2C00-93AF-C980-BD07-254F4EE76AA4}"/>
              </a:ext>
            </a:extLst>
          </p:cNvPr>
          <p:cNvSpPr txBox="1"/>
          <p:nvPr/>
        </p:nvSpPr>
        <p:spPr>
          <a:xfrm>
            <a:off x="853678" y="390567"/>
            <a:ext cx="7814174" cy="4557145"/>
          </a:xfrm>
          <a:prstGeom prst="rect">
            <a:avLst/>
          </a:prstGeom>
          <a:noFill/>
        </p:spPr>
        <p:txBody>
          <a:bodyPr wrap="square" rtlCol="0">
            <a:spAutoFit/>
          </a:bodyPr>
          <a:lstStyle/>
          <a:p>
            <a:pPr marL="136922" indent="-136922" algn="just">
              <a:lnSpc>
                <a:spcPct val="105000"/>
              </a:lnSpc>
              <a:spcAft>
                <a:spcPts val="450"/>
              </a:spcAft>
              <a:buFont typeface="Arial" panose="020B0604020202020204" pitchFamily="34" charset="0"/>
              <a:buChar char="•"/>
            </a:pPr>
            <a:r>
              <a:rPr lang="pt-BR" sz="1050" b="1" dirty="0">
                <a:solidFill>
                  <a:srgbClr val="11414B"/>
                </a:solidFill>
                <a:latin typeface="Aptos" panose="020B0004020202020204" pitchFamily="34" charset="0"/>
                <a:cs typeface="Calibri" panose="020F0502020204030204" pitchFamily="34" charset="0"/>
              </a:rPr>
              <a:t>INSTRUMENTOS PREVENTIVOS E ALTERNATIVOS:</a:t>
            </a:r>
            <a:r>
              <a:rPr lang="pt-BR" sz="1050" dirty="0">
                <a:solidFill>
                  <a:srgbClr val="11414B"/>
                </a:solidFill>
                <a:latin typeface="Aptos" panose="020B0004020202020204" pitchFamily="34" charset="0"/>
                <a:cs typeface="Calibri" panose="020F0502020204030204" pitchFamily="34" charset="0"/>
              </a:rPr>
              <a:t> </a:t>
            </a:r>
            <a:r>
              <a:rPr lang="pt-BR" sz="1200" dirty="0">
                <a:solidFill>
                  <a:srgbClr val="11414B"/>
                </a:solidFill>
                <a:latin typeface="Aptos" panose="020B0004020202020204" pitchFamily="34" charset="0"/>
                <a:cs typeface="Calibri" panose="020F0502020204030204" pitchFamily="34" charset="0"/>
              </a:rPr>
              <a:t>Define instrumentos que podem ser adotados de forma preventiva ou alternativa à lavratura do auto de infração, como guias e manuais de melhores práticas, súmulas administrativas, recomendações, determinações e </a:t>
            </a:r>
            <a:r>
              <a:rPr lang="pt-BR" sz="1200" b="1" u="sng" dirty="0">
                <a:solidFill>
                  <a:srgbClr val="11414B"/>
                </a:solidFill>
                <a:latin typeface="Aptos" panose="020B0004020202020204" pitchFamily="34" charset="0"/>
                <a:cs typeface="Calibri" panose="020F0502020204030204" pitchFamily="34" charset="0"/>
              </a:rPr>
              <a:t>TAC/termos de ajustamento de conduta</a:t>
            </a:r>
            <a:r>
              <a:rPr lang="pt-BR" sz="1200" dirty="0">
                <a:solidFill>
                  <a:srgbClr val="11414B"/>
                </a:solidFill>
                <a:latin typeface="Aptos" panose="020B0004020202020204" pitchFamily="34" charset="0"/>
                <a:cs typeface="Calibri" panose="020F0502020204030204" pitchFamily="34" charset="0"/>
              </a:rPr>
              <a:t>.</a:t>
            </a:r>
          </a:p>
          <a:p>
            <a:pPr marL="136922" indent="-136922" algn="just">
              <a:lnSpc>
                <a:spcPct val="105000"/>
              </a:lnSpc>
              <a:spcAft>
                <a:spcPts val="450"/>
              </a:spcAft>
              <a:buFont typeface="Arial" panose="020B0604020202020204" pitchFamily="34" charset="0"/>
              <a:buChar char="•"/>
            </a:pPr>
            <a:endParaRPr lang="pt-BR" sz="900" dirty="0">
              <a:solidFill>
                <a:srgbClr val="11414B"/>
              </a:solidFill>
              <a:latin typeface="Aptos" panose="020B0004020202020204" pitchFamily="34" charset="0"/>
              <a:cs typeface="Calibri" panose="020F0502020204030204" pitchFamily="34" charset="0"/>
            </a:endParaRPr>
          </a:p>
          <a:p>
            <a:pPr marL="136922" indent="-136922" algn="just">
              <a:lnSpc>
                <a:spcPct val="105000"/>
              </a:lnSpc>
              <a:spcAft>
                <a:spcPts val="450"/>
              </a:spcAft>
              <a:buFont typeface="Arial" panose="020B0604020202020204" pitchFamily="34" charset="0"/>
              <a:buChar char="•"/>
            </a:pPr>
            <a:r>
              <a:rPr lang="pt-BR" sz="1050" b="1" u="sng" dirty="0">
                <a:solidFill>
                  <a:srgbClr val="11414B"/>
                </a:solidFill>
                <a:latin typeface="Aptos" panose="020B0004020202020204" pitchFamily="34" charset="0"/>
                <a:cs typeface="Calibri" panose="020F0502020204030204" pitchFamily="34" charset="0"/>
              </a:rPr>
              <a:t>MEDIDAS ACAUTELATÓRIAS</a:t>
            </a:r>
            <a:r>
              <a:rPr lang="pt-BR" sz="1050" b="1" dirty="0">
                <a:solidFill>
                  <a:srgbClr val="11414B"/>
                </a:solidFill>
                <a:latin typeface="Aptos" panose="020B0004020202020204" pitchFamily="34" charset="0"/>
                <a:cs typeface="Calibri" panose="020F0502020204030204" pitchFamily="34" charset="0"/>
              </a:rPr>
              <a:t>:</a:t>
            </a:r>
            <a:r>
              <a:rPr lang="pt-BR" sz="1050" dirty="0">
                <a:solidFill>
                  <a:srgbClr val="11414B"/>
                </a:solidFill>
                <a:latin typeface="Aptos" panose="020B0004020202020204" pitchFamily="34" charset="0"/>
                <a:cs typeface="Calibri" panose="020F0502020204030204" pitchFamily="34" charset="0"/>
              </a:rPr>
              <a:t> </a:t>
            </a:r>
            <a:r>
              <a:rPr lang="pt-BR" sz="1200" dirty="0">
                <a:solidFill>
                  <a:srgbClr val="11414B"/>
                </a:solidFill>
                <a:latin typeface="Aptos" panose="020B0004020202020204" pitchFamily="34" charset="0"/>
                <a:cs typeface="Calibri" panose="020F0502020204030204" pitchFamily="34" charset="0"/>
              </a:rPr>
              <a:t>Define medidas para evitar ou interromper a prática de atos irregulares, como o afastamento temporário de dirigentes e conselheiros, </a:t>
            </a:r>
            <a:r>
              <a:rPr lang="pt-BR" sz="1200" b="1" u="sng" dirty="0">
                <a:solidFill>
                  <a:srgbClr val="11414B"/>
                </a:solidFill>
                <a:latin typeface="Aptos" panose="020B0004020202020204" pitchFamily="34" charset="0"/>
                <a:cs typeface="Calibri" panose="020F0502020204030204" pitchFamily="34" charset="0"/>
              </a:rPr>
              <a:t>a cessação dos atos em curso </a:t>
            </a:r>
            <a:r>
              <a:rPr lang="pt-BR" sz="1200" dirty="0">
                <a:solidFill>
                  <a:srgbClr val="11414B"/>
                </a:solidFill>
                <a:latin typeface="Aptos" panose="020B0004020202020204" pitchFamily="34" charset="0"/>
                <a:cs typeface="Calibri" panose="020F0502020204030204" pitchFamily="34" charset="0"/>
              </a:rPr>
              <a:t>ou outras providências para preservar o funcionamento da entidade e proteger o bem jurídico tutelado.</a:t>
            </a:r>
          </a:p>
          <a:p>
            <a:pPr marL="136922" indent="-136922" algn="just">
              <a:lnSpc>
                <a:spcPct val="105000"/>
              </a:lnSpc>
              <a:spcAft>
                <a:spcPts val="450"/>
              </a:spcAft>
              <a:buFont typeface="Arial" panose="020B0604020202020204" pitchFamily="34" charset="0"/>
              <a:buChar char="•"/>
            </a:pPr>
            <a:endParaRPr lang="pt-BR" sz="900" dirty="0">
              <a:solidFill>
                <a:srgbClr val="11414B"/>
              </a:solidFill>
              <a:latin typeface="Aptos" panose="020B0004020202020204" pitchFamily="34" charset="0"/>
              <a:cs typeface="Calibri" panose="020F0502020204030204" pitchFamily="34" charset="0"/>
            </a:endParaRPr>
          </a:p>
          <a:p>
            <a:pPr marL="136922" indent="-136922" algn="just">
              <a:lnSpc>
                <a:spcPct val="105000"/>
              </a:lnSpc>
              <a:spcAft>
                <a:spcPts val="450"/>
              </a:spcAft>
              <a:buFont typeface="Arial" panose="020B0604020202020204" pitchFamily="34" charset="0"/>
              <a:buChar char="•"/>
            </a:pPr>
            <a:r>
              <a:rPr lang="pt-BR" sz="1050" b="1" dirty="0">
                <a:solidFill>
                  <a:srgbClr val="11414B"/>
                </a:solidFill>
                <a:latin typeface="Aptos" panose="020B0004020202020204" pitchFamily="34" charset="0"/>
                <a:cs typeface="Calibri" panose="020F0502020204030204" pitchFamily="34" charset="0"/>
              </a:rPr>
              <a:t>ATO REGULAR DE GESTÃO: </a:t>
            </a:r>
            <a:r>
              <a:rPr lang="pt-BR" sz="1200" dirty="0">
                <a:solidFill>
                  <a:srgbClr val="11414B"/>
                </a:solidFill>
                <a:latin typeface="Aptos" panose="020B0004020202020204" pitchFamily="34" charset="0"/>
                <a:cs typeface="Calibri" panose="020F0502020204030204" pitchFamily="34" charset="0"/>
              </a:rPr>
              <a:t>Boa fé, cumprimento do dever fiduciário, mediante decisão negocial informada (dever de diligência), refletida (dever de informar e dever de agir) e desinteressada (dever de lealdade) -&gt; validada pelo Acórdão TCU nº 964/2024.</a:t>
            </a:r>
          </a:p>
          <a:p>
            <a:pPr marL="136922" indent="-136922" algn="just">
              <a:lnSpc>
                <a:spcPct val="105000"/>
              </a:lnSpc>
              <a:spcAft>
                <a:spcPts val="450"/>
              </a:spcAft>
              <a:buFont typeface="Arial" panose="020B0604020202020204" pitchFamily="34" charset="0"/>
              <a:buChar char="•"/>
            </a:pPr>
            <a:endParaRPr lang="pt-BR" sz="900" dirty="0">
              <a:solidFill>
                <a:srgbClr val="11414B"/>
              </a:solidFill>
              <a:latin typeface="Aptos" panose="020B0004020202020204" pitchFamily="34" charset="0"/>
              <a:cs typeface="Calibri" panose="020F0502020204030204" pitchFamily="34" charset="0"/>
            </a:endParaRPr>
          </a:p>
          <a:p>
            <a:pPr marL="136922" indent="-136922" algn="just">
              <a:lnSpc>
                <a:spcPct val="105000"/>
              </a:lnSpc>
              <a:spcAft>
                <a:spcPts val="450"/>
              </a:spcAft>
              <a:buFont typeface="Arial" panose="020B0604020202020204" pitchFamily="34" charset="0"/>
              <a:buChar char="•"/>
            </a:pPr>
            <a:r>
              <a:rPr lang="pt-BR" sz="1050" b="1" dirty="0">
                <a:solidFill>
                  <a:srgbClr val="11414B"/>
                </a:solidFill>
                <a:latin typeface="Aptos" panose="020B0004020202020204" pitchFamily="34" charset="0"/>
                <a:cs typeface="Calibri" panose="020F0502020204030204" pitchFamily="34" charset="0"/>
              </a:rPr>
              <a:t>INSTITUTOS JURÍDICOS:</a:t>
            </a:r>
            <a:r>
              <a:rPr lang="pt-BR" sz="1050" dirty="0">
                <a:solidFill>
                  <a:srgbClr val="11414B"/>
                </a:solidFill>
                <a:latin typeface="Aptos" panose="020B0004020202020204" pitchFamily="34" charset="0"/>
                <a:cs typeface="Calibri" panose="020F0502020204030204" pitchFamily="34" charset="0"/>
              </a:rPr>
              <a:t> </a:t>
            </a:r>
            <a:r>
              <a:rPr lang="pt-BR" sz="1200" dirty="0">
                <a:solidFill>
                  <a:srgbClr val="11414B"/>
                </a:solidFill>
                <a:latin typeface="Aptos" panose="020B0004020202020204" pitchFamily="34" charset="0"/>
                <a:cs typeface="Calibri" panose="020F0502020204030204" pitchFamily="34" charset="0"/>
              </a:rPr>
              <a:t>Disciplina com maior clareza alguns institutos jurídicos relevantes e seus efeitos, como infração continuada ou permanente, preclusão, prescrição, reincidência e revelia.</a:t>
            </a:r>
          </a:p>
          <a:p>
            <a:pPr marL="136922" indent="-136922" algn="just">
              <a:lnSpc>
                <a:spcPct val="105000"/>
              </a:lnSpc>
              <a:spcAft>
                <a:spcPts val="450"/>
              </a:spcAft>
              <a:buFont typeface="Arial" panose="020B0604020202020204" pitchFamily="34" charset="0"/>
              <a:buChar char="•"/>
            </a:pPr>
            <a:endParaRPr lang="pt-BR" sz="900" dirty="0">
              <a:solidFill>
                <a:srgbClr val="11414B"/>
              </a:solidFill>
              <a:latin typeface="Aptos" panose="020B0004020202020204" pitchFamily="34" charset="0"/>
              <a:cs typeface="Calibri" panose="020F0502020204030204" pitchFamily="34" charset="0"/>
            </a:endParaRPr>
          </a:p>
          <a:p>
            <a:pPr marL="136922" indent="-136922" algn="just">
              <a:lnSpc>
                <a:spcPct val="105000"/>
              </a:lnSpc>
              <a:spcAft>
                <a:spcPts val="450"/>
              </a:spcAft>
              <a:buFont typeface="Arial" panose="020B0604020202020204" pitchFamily="34" charset="0"/>
              <a:buChar char="•"/>
            </a:pPr>
            <a:r>
              <a:rPr lang="pt-BR" sz="1050" b="1" dirty="0">
                <a:solidFill>
                  <a:srgbClr val="11414B"/>
                </a:solidFill>
                <a:latin typeface="Aptos" panose="020B0004020202020204" pitchFamily="34" charset="0"/>
                <a:cs typeface="Calibri" panose="020F0502020204030204" pitchFamily="34" charset="0"/>
              </a:rPr>
              <a:t>SUJEITOS ATIVOS:</a:t>
            </a:r>
            <a:r>
              <a:rPr lang="pt-BR" sz="1050" dirty="0">
                <a:solidFill>
                  <a:srgbClr val="11414B"/>
                </a:solidFill>
                <a:latin typeface="Aptos" panose="020B0004020202020204" pitchFamily="34" charset="0"/>
                <a:cs typeface="Calibri" panose="020F0502020204030204" pitchFamily="34" charset="0"/>
              </a:rPr>
              <a:t> </a:t>
            </a:r>
            <a:r>
              <a:rPr lang="pt-BR" sz="1200" dirty="0">
                <a:solidFill>
                  <a:srgbClr val="11414B"/>
                </a:solidFill>
                <a:latin typeface="Aptos" panose="020B0004020202020204" pitchFamily="34" charset="0"/>
                <a:cs typeface="Calibri" panose="020F0502020204030204" pitchFamily="34" charset="0"/>
              </a:rPr>
              <a:t>Define as pessoas que podem ser sujeito ativo da infração, conforme seu nível de responsabilidade.</a:t>
            </a:r>
          </a:p>
          <a:p>
            <a:pPr marL="136922" indent="-136922" algn="just">
              <a:lnSpc>
                <a:spcPct val="105000"/>
              </a:lnSpc>
              <a:spcAft>
                <a:spcPts val="450"/>
              </a:spcAft>
              <a:buFont typeface="Arial" panose="020B0604020202020204" pitchFamily="34" charset="0"/>
              <a:buChar char="•"/>
            </a:pPr>
            <a:endParaRPr lang="pt-BR" sz="900" dirty="0">
              <a:solidFill>
                <a:srgbClr val="11414B"/>
              </a:solidFill>
              <a:latin typeface="Aptos" panose="020B0004020202020204" pitchFamily="34" charset="0"/>
              <a:cs typeface="Calibri" panose="020F0502020204030204" pitchFamily="34" charset="0"/>
            </a:endParaRPr>
          </a:p>
          <a:p>
            <a:pPr marL="136922" indent="-136922" algn="just">
              <a:lnSpc>
                <a:spcPct val="105000"/>
              </a:lnSpc>
              <a:spcAft>
                <a:spcPts val="450"/>
              </a:spcAft>
              <a:buFont typeface="Arial" panose="020B0604020202020204" pitchFamily="34" charset="0"/>
              <a:buChar char="•"/>
            </a:pPr>
            <a:r>
              <a:rPr lang="pt-BR" sz="1050" b="1" dirty="0">
                <a:solidFill>
                  <a:srgbClr val="11414B"/>
                </a:solidFill>
                <a:latin typeface="Aptos" panose="020B0004020202020204" pitchFamily="34" charset="0"/>
                <a:cs typeface="Calibri" panose="020F0502020204030204" pitchFamily="34" charset="0"/>
              </a:rPr>
              <a:t>DOSIMETRIA DAS PENAS:</a:t>
            </a:r>
            <a:r>
              <a:rPr lang="pt-BR" sz="1050" dirty="0">
                <a:solidFill>
                  <a:srgbClr val="11414B"/>
                </a:solidFill>
                <a:latin typeface="Aptos" panose="020B0004020202020204" pitchFamily="34" charset="0"/>
                <a:cs typeface="Calibri" panose="020F0502020204030204" pitchFamily="34" charset="0"/>
              </a:rPr>
              <a:t> </a:t>
            </a:r>
            <a:r>
              <a:rPr lang="pt-BR" sz="1200" dirty="0">
                <a:solidFill>
                  <a:srgbClr val="11414B"/>
                </a:solidFill>
                <a:latin typeface="Aptos" panose="020B0004020202020204" pitchFamily="34" charset="0"/>
                <a:cs typeface="Calibri" panose="020F0502020204030204" pitchFamily="34" charset="0"/>
              </a:rPr>
              <a:t>Estabelece a </a:t>
            </a:r>
            <a:r>
              <a:rPr lang="pt-BR" sz="1200" b="1" u="sng" dirty="0">
                <a:solidFill>
                  <a:srgbClr val="11414B"/>
                </a:solidFill>
                <a:latin typeface="Aptos" panose="020B0004020202020204" pitchFamily="34" charset="0"/>
                <a:cs typeface="Calibri" panose="020F0502020204030204" pitchFamily="34" charset="0"/>
              </a:rPr>
              <a:t>adequada individualização das condutas</a:t>
            </a:r>
            <a:r>
              <a:rPr lang="pt-BR" sz="1200" dirty="0">
                <a:solidFill>
                  <a:srgbClr val="11414B"/>
                </a:solidFill>
                <a:latin typeface="Aptos" panose="020B0004020202020204" pitchFamily="34" charset="0"/>
                <a:cs typeface="Calibri" panose="020F0502020204030204" pitchFamily="34" charset="0"/>
              </a:rPr>
              <a:t>, considerando como critérios para a definição da penalidade as condições pessoais do sujeito ativo, o grau de participação no ato e a culpabilidade.</a:t>
            </a:r>
          </a:p>
        </p:txBody>
      </p:sp>
      <p:sp>
        <p:nvSpPr>
          <p:cNvPr id="9" name="CaixaDeTexto 8">
            <a:extLst>
              <a:ext uri="{FF2B5EF4-FFF2-40B4-BE49-F238E27FC236}">
                <a16:creationId xmlns:a16="http://schemas.microsoft.com/office/drawing/2014/main" id="{01BEEE4B-9DF2-F762-23C3-E92D8EE02032}"/>
              </a:ext>
            </a:extLst>
          </p:cNvPr>
          <p:cNvSpPr txBox="1"/>
          <p:nvPr/>
        </p:nvSpPr>
        <p:spPr>
          <a:xfrm>
            <a:off x="404948" y="-63635"/>
            <a:ext cx="8358042" cy="415498"/>
          </a:xfrm>
          <a:prstGeom prst="rect">
            <a:avLst/>
          </a:prstGeom>
          <a:noFill/>
        </p:spPr>
        <p:txBody>
          <a:bodyPr wrap="square" rtlCol="0">
            <a:spAutoFit/>
          </a:bodyPr>
          <a:lstStyle/>
          <a:p>
            <a:pPr algn="ctr"/>
            <a:r>
              <a:rPr lang="pt-BR" sz="2100" b="1" dirty="0">
                <a:solidFill>
                  <a:srgbClr val="11414B"/>
                </a:solidFill>
                <a:latin typeface="Aptos" panose="020B0004020202020204" pitchFamily="34" charset="0"/>
                <a:cs typeface="Calibri" panose="020F0502020204030204" pitchFamily="34" charset="0"/>
              </a:rPr>
              <a:t>5. PRINCIPAIS AVANÇOS </a:t>
            </a:r>
            <a:r>
              <a:rPr lang="pt-BR" sz="2100" dirty="0">
                <a:solidFill>
                  <a:srgbClr val="11414B"/>
                </a:solidFill>
                <a:latin typeface="Aptos" panose="020B0004020202020204" pitchFamily="34" charset="0"/>
                <a:cs typeface="Calibri" panose="020F0502020204030204" pitchFamily="34" charset="0"/>
              </a:rPr>
              <a:t>(cont.)</a:t>
            </a:r>
            <a:endParaRPr lang="pt-BR" sz="2100" b="1" dirty="0">
              <a:solidFill>
                <a:srgbClr val="11414B"/>
              </a:solidFill>
              <a:latin typeface="Aptos" panose="020B0004020202020204" pitchFamily="34" charset="0"/>
              <a:cs typeface="Calibri" panose="020F0502020204030204" pitchFamily="34" charset="0"/>
            </a:endParaRPr>
          </a:p>
        </p:txBody>
      </p:sp>
      <p:cxnSp>
        <p:nvCxnSpPr>
          <p:cNvPr id="2" name="Conector reto 1">
            <a:extLst>
              <a:ext uri="{FF2B5EF4-FFF2-40B4-BE49-F238E27FC236}">
                <a16:creationId xmlns:a16="http://schemas.microsoft.com/office/drawing/2014/main" id="{99EEBE81-6F43-6736-CAE1-9CFC5DA0DF54}"/>
              </a:ext>
            </a:extLst>
          </p:cNvPr>
          <p:cNvCxnSpPr/>
          <p:nvPr/>
        </p:nvCxnSpPr>
        <p:spPr>
          <a:xfrm flipV="1">
            <a:off x="1745673" y="282615"/>
            <a:ext cx="5829300" cy="6271"/>
          </a:xfrm>
          <a:prstGeom prst="line">
            <a:avLst/>
          </a:prstGeom>
        </p:spPr>
        <p:style>
          <a:lnRef idx="1">
            <a:schemeClr val="accent1"/>
          </a:lnRef>
          <a:fillRef idx="0">
            <a:schemeClr val="accent1"/>
          </a:fillRef>
          <a:effectRef idx="0">
            <a:schemeClr val="accent1"/>
          </a:effectRef>
          <a:fontRef idx="minor">
            <a:schemeClr val="tx1"/>
          </a:fontRef>
        </p:style>
      </p:cxnSp>
      <p:sp>
        <p:nvSpPr>
          <p:cNvPr id="7" name="CaixaDeTexto 6">
            <a:extLst>
              <a:ext uri="{FF2B5EF4-FFF2-40B4-BE49-F238E27FC236}">
                <a16:creationId xmlns:a16="http://schemas.microsoft.com/office/drawing/2014/main" id="{3C529A82-136A-3A17-0BEC-9608A8A72F52}"/>
              </a:ext>
            </a:extLst>
          </p:cNvPr>
          <p:cNvSpPr txBox="1"/>
          <p:nvPr/>
        </p:nvSpPr>
        <p:spPr>
          <a:xfrm>
            <a:off x="8762990" y="4733929"/>
            <a:ext cx="644978" cy="276999"/>
          </a:xfrm>
          <a:prstGeom prst="rect">
            <a:avLst/>
          </a:prstGeom>
          <a:noFill/>
        </p:spPr>
        <p:txBody>
          <a:bodyPr wrap="square" rtlCol="0">
            <a:spAutoFit/>
          </a:bodyPr>
          <a:lstStyle/>
          <a:p>
            <a:r>
              <a:rPr lang="pt-BR" sz="1200" dirty="0">
                <a:solidFill>
                  <a:srgbClr val="002060"/>
                </a:solidFill>
                <a:latin typeface="+mj-lt"/>
                <a:ea typeface="Source Sans Pro" panose="020B0503030403020204" pitchFamily="34" charset="0"/>
              </a:rPr>
              <a:t>56</a:t>
            </a:r>
          </a:p>
        </p:txBody>
      </p:sp>
      <p:grpSp>
        <p:nvGrpSpPr>
          <p:cNvPr id="4" name="Agrupar 3">
            <a:extLst>
              <a:ext uri="{FF2B5EF4-FFF2-40B4-BE49-F238E27FC236}">
                <a16:creationId xmlns:a16="http://schemas.microsoft.com/office/drawing/2014/main" id="{2067459B-E8D9-A2F8-11FF-D37FB1BA72EC}"/>
              </a:ext>
            </a:extLst>
          </p:cNvPr>
          <p:cNvGrpSpPr/>
          <p:nvPr/>
        </p:nvGrpSpPr>
        <p:grpSpPr>
          <a:xfrm>
            <a:off x="6736225" y="4704573"/>
            <a:ext cx="2026766" cy="306355"/>
            <a:chOff x="8981632" y="6272763"/>
            <a:chExt cx="2702355" cy="408473"/>
          </a:xfrm>
        </p:grpSpPr>
        <p:pic>
          <p:nvPicPr>
            <p:cNvPr id="5" name="Imagem 4" descr="Uma imagem contendo Interface gráfica do usuário&#10;&#10;Descrição gerada automaticamente">
              <a:extLst>
                <a:ext uri="{FF2B5EF4-FFF2-40B4-BE49-F238E27FC236}">
                  <a16:creationId xmlns:a16="http://schemas.microsoft.com/office/drawing/2014/main" id="{B304BCC7-E861-0C25-B1F7-2D8ADAA99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5165" y="6272763"/>
              <a:ext cx="1948822" cy="408473"/>
            </a:xfrm>
            <a:prstGeom prst="rect">
              <a:avLst/>
            </a:prstGeom>
          </p:spPr>
        </p:pic>
        <p:pic>
          <p:nvPicPr>
            <p:cNvPr id="13" name="Picture 2">
              <a:extLst>
                <a:ext uri="{FF2B5EF4-FFF2-40B4-BE49-F238E27FC236}">
                  <a16:creationId xmlns:a16="http://schemas.microsoft.com/office/drawing/2014/main" id="{928C4D38-153C-E89B-2BA5-DC920A4DB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1632" y="6376652"/>
              <a:ext cx="606751" cy="200694"/>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Imagem 2" descr="Logotipo&#10;&#10;Descrição gerada automaticamente">
            <a:extLst>
              <a:ext uri="{FF2B5EF4-FFF2-40B4-BE49-F238E27FC236}">
                <a16:creationId xmlns:a16="http://schemas.microsoft.com/office/drawing/2014/main" id="{97AB12B1-05BB-BAC7-AC09-37A577CE65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14" y="2046761"/>
            <a:ext cx="904991" cy="981988"/>
          </a:xfrm>
          <a:prstGeom prst="rect">
            <a:avLst/>
          </a:prstGeom>
        </p:spPr>
      </p:pic>
      <p:sp>
        <p:nvSpPr>
          <p:cNvPr id="11" name="Retângulo 10">
            <a:extLst>
              <a:ext uri="{FF2B5EF4-FFF2-40B4-BE49-F238E27FC236}">
                <a16:creationId xmlns:a16="http://schemas.microsoft.com/office/drawing/2014/main" id="{9CC76B7C-8D8E-319D-0F7B-B89CE0013927}"/>
              </a:ext>
            </a:extLst>
          </p:cNvPr>
          <p:cNvSpPr/>
          <p:nvPr/>
        </p:nvSpPr>
        <p:spPr>
          <a:xfrm>
            <a:off x="883751" y="2046761"/>
            <a:ext cx="7814173" cy="712546"/>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50"/>
          </a:p>
        </p:txBody>
      </p:sp>
      <p:pic>
        <p:nvPicPr>
          <p:cNvPr id="8" name="Imagem 7" descr="Texto&#10;&#10;O conteúdo gerado por IA pode estar incorreto.">
            <a:extLst>
              <a:ext uri="{FF2B5EF4-FFF2-40B4-BE49-F238E27FC236}">
                <a16:creationId xmlns:a16="http://schemas.microsoft.com/office/drawing/2014/main" id="{29B6FFAD-646F-7DAF-38FF-6B3EAD5E1EC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8821" y="-18330"/>
            <a:ext cx="1252252" cy="548439"/>
          </a:xfrm>
          <a:prstGeom prst="rect">
            <a:avLst/>
          </a:prstGeom>
          <a:noFill/>
          <a:ln>
            <a:noFill/>
          </a:ln>
        </p:spPr>
      </p:pic>
    </p:spTree>
    <p:extLst>
      <p:ext uri="{BB962C8B-B14F-4D97-AF65-F5344CB8AC3E}">
        <p14:creationId xmlns:p14="http://schemas.microsoft.com/office/powerpoint/2010/main" val="13450993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D71D2C00-93AF-C980-BD07-254F4EE76AA4}"/>
              </a:ext>
            </a:extLst>
          </p:cNvPr>
          <p:cNvSpPr txBox="1"/>
          <p:nvPr/>
        </p:nvSpPr>
        <p:spPr>
          <a:xfrm>
            <a:off x="797056" y="617664"/>
            <a:ext cx="7949109" cy="4106765"/>
          </a:xfrm>
          <a:prstGeom prst="rect">
            <a:avLst/>
          </a:prstGeom>
          <a:noFill/>
        </p:spPr>
        <p:txBody>
          <a:bodyPr wrap="square" rtlCol="0">
            <a:spAutoFit/>
          </a:bodyPr>
          <a:lstStyle/>
          <a:p>
            <a:pPr marL="136922" indent="-136922" algn="just">
              <a:lnSpc>
                <a:spcPct val="105000"/>
              </a:lnSpc>
              <a:spcAft>
                <a:spcPts val="450"/>
              </a:spcAft>
              <a:buFont typeface="Arial" panose="020B0604020202020204" pitchFamily="34" charset="0"/>
              <a:buChar char="•"/>
            </a:pPr>
            <a:r>
              <a:rPr lang="pt-BR" sz="1050" b="1" dirty="0">
                <a:solidFill>
                  <a:srgbClr val="11414B"/>
                </a:solidFill>
                <a:latin typeface="Aptos" panose="020B0004020202020204" pitchFamily="34" charset="0"/>
                <a:cs typeface="Calibri" panose="020F0502020204030204" pitchFamily="34" charset="0"/>
              </a:rPr>
              <a:t>DETALHAMENTO DAS INFRAÇÕES:</a:t>
            </a:r>
            <a:r>
              <a:rPr lang="pt-BR" sz="1500" dirty="0">
                <a:solidFill>
                  <a:srgbClr val="11414B"/>
                </a:solidFill>
                <a:latin typeface="Aptos" panose="020B0004020202020204" pitchFamily="34" charset="0"/>
                <a:cs typeface="Calibri" panose="020F0502020204030204" pitchFamily="34" charset="0"/>
              </a:rPr>
              <a:t> </a:t>
            </a:r>
            <a:r>
              <a:rPr lang="pt-BR" sz="1200" dirty="0">
                <a:solidFill>
                  <a:srgbClr val="11414B"/>
                </a:solidFill>
                <a:latin typeface="Aptos" panose="020B0004020202020204" pitchFamily="34" charset="0"/>
                <a:cs typeface="Calibri" panose="020F0502020204030204" pitchFamily="34" charset="0"/>
              </a:rPr>
              <a:t>As infrações são melhor detalhadas, </a:t>
            </a:r>
            <a:r>
              <a:rPr lang="pt-BR" sz="1200" b="1" u="sng" dirty="0">
                <a:solidFill>
                  <a:srgbClr val="11414B"/>
                </a:solidFill>
                <a:latin typeface="Aptos" panose="020B0004020202020204" pitchFamily="34" charset="0"/>
                <a:cs typeface="Calibri" panose="020F0502020204030204" pitchFamily="34" charset="0"/>
              </a:rPr>
              <a:t>passando dos atuais 48 para 64 tipificações</a:t>
            </a:r>
            <a:r>
              <a:rPr lang="pt-BR" sz="1200" dirty="0">
                <a:solidFill>
                  <a:srgbClr val="11414B"/>
                </a:solidFill>
                <a:latin typeface="Aptos" panose="020B0004020202020204" pitchFamily="34" charset="0"/>
                <a:cs typeface="Calibri" panose="020F0502020204030204" pitchFamily="34" charset="0"/>
              </a:rPr>
              <a:t>, e reunidas em </a:t>
            </a:r>
            <a:r>
              <a:rPr lang="pt-BR" sz="1200" b="1" u="sng" dirty="0">
                <a:solidFill>
                  <a:srgbClr val="11414B"/>
                </a:solidFill>
                <a:latin typeface="Aptos" panose="020B0004020202020204" pitchFamily="34" charset="0"/>
                <a:cs typeface="Calibri" panose="020F0502020204030204" pitchFamily="34" charset="0"/>
              </a:rPr>
              <a:t>três grupos: leve, média ou grave</a:t>
            </a:r>
            <a:r>
              <a:rPr lang="pt-BR" sz="1200" dirty="0">
                <a:solidFill>
                  <a:srgbClr val="11414B"/>
                </a:solidFill>
                <a:latin typeface="Aptos" panose="020B0004020202020204" pitchFamily="34" charset="0"/>
                <a:cs typeface="Calibri" panose="020F0502020204030204" pitchFamily="34" charset="0"/>
              </a:rPr>
              <a:t>. Elimina o tipo infracional genérico por </a:t>
            </a:r>
            <a:r>
              <a:rPr lang="pt-BR" sz="1200" i="1" dirty="0">
                <a:solidFill>
                  <a:srgbClr val="11414B"/>
                </a:solidFill>
                <a:latin typeface="Aptos" panose="020B0004020202020204" pitchFamily="34" charset="0"/>
                <a:cs typeface="Calibri" panose="020F0502020204030204" pitchFamily="34" charset="0"/>
              </a:rPr>
              <a:t>“violar quaisquer outros dispositivos”</a:t>
            </a:r>
            <a:r>
              <a:rPr lang="pt-BR" sz="1200" dirty="0">
                <a:solidFill>
                  <a:srgbClr val="11414B"/>
                </a:solidFill>
                <a:latin typeface="Aptos" panose="020B0004020202020204" pitchFamily="34" charset="0"/>
                <a:cs typeface="Calibri" panose="020F0502020204030204" pitchFamily="34" charset="0"/>
              </a:rPr>
              <a:t> da legislação.</a:t>
            </a:r>
          </a:p>
          <a:p>
            <a:pPr marL="136922" indent="-136922" algn="just">
              <a:lnSpc>
                <a:spcPct val="105000"/>
              </a:lnSpc>
              <a:spcAft>
                <a:spcPts val="450"/>
              </a:spcAft>
              <a:buFont typeface="Arial" panose="020B0604020202020204" pitchFamily="34" charset="0"/>
              <a:buChar char="•"/>
            </a:pPr>
            <a:endParaRPr lang="pt-BR" sz="1200" b="1" dirty="0">
              <a:solidFill>
                <a:srgbClr val="11414B"/>
              </a:solidFill>
              <a:latin typeface="Aptos" panose="020B0004020202020204" pitchFamily="34" charset="0"/>
              <a:cs typeface="Calibri" panose="020F0502020204030204" pitchFamily="34" charset="0"/>
            </a:endParaRPr>
          </a:p>
          <a:p>
            <a:pPr marL="136922" indent="-136922" algn="just">
              <a:lnSpc>
                <a:spcPct val="105000"/>
              </a:lnSpc>
              <a:spcAft>
                <a:spcPts val="450"/>
              </a:spcAft>
              <a:buFont typeface="Arial" panose="020B0604020202020204" pitchFamily="34" charset="0"/>
              <a:buChar char="•"/>
            </a:pPr>
            <a:r>
              <a:rPr lang="pt-BR" sz="1050" b="1" dirty="0">
                <a:solidFill>
                  <a:srgbClr val="11414B"/>
                </a:solidFill>
                <a:latin typeface="Aptos" panose="020B0004020202020204" pitchFamily="34" charset="0"/>
                <a:cs typeface="Calibri" panose="020F0502020204030204" pitchFamily="34" charset="0"/>
              </a:rPr>
              <a:t>VALOR DAS MULTAS:</a:t>
            </a:r>
            <a:r>
              <a:rPr lang="pt-BR" sz="1500" dirty="0">
                <a:solidFill>
                  <a:srgbClr val="11414B"/>
                </a:solidFill>
                <a:latin typeface="Aptos" panose="020B0004020202020204" pitchFamily="34" charset="0"/>
                <a:cs typeface="Calibri" panose="020F0502020204030204" pitchFamily="34" charset="0"/>
              </a:rPr>
              <a:t> </a:t>
            </a:r>
            <a:r>
              <a:rPr lang="pt-BR" sz="1200" dirty="0">
                <a:solidFill>
                  <a:srgbClr val="11414B"/>
                </a:solidFill>
                <a:latin typeface="Aptos" panose="020B0004020202020204" pitchFamily="34" charset="0"/>
                <a:cs typeface="Calibri" panose="020F0502020204030204" pitchFamily="34" charset="0"/>
              </a:rPr>
              <a:t>Os valores das multas são agravados, compatibilizando-se com os intervalos estabelecidos no art. 65, inciso IV da Lei Complementar nº 109/2001: infração leve - 1 a 5 vezes o valor mínimo; média - 5 a 50 vezes; grave - 10 a 100 vezes [</a:t>
            </a:r>
            <a:r>
              <a:rPr lang="pt-BR" sz="1200" b="1" u="sng" dirty="0">
                <a:solidFill>
                  <a:srgbClr val="11414B"/>
                </a:solidFill>
                <a:latin typeface="Aptos" panose="020B0004020202020204" pitchFamily="34" charset="0"/>
                <a:cs typeface="Calibri" panose="020F0502020204030204" pitchFamily="34" charset="0"/>
              </a:rPr>
              <a:t>podendo estas chegar a 500 vezes (R$ 4.276.728,38), quando se tratar de infração dolosa com indícios de crime e que resulte em prejuízo financeiro </a:t>
            </a:r>
            <a:r>
              <a:rPr lang="pt-BR" sz="1200" dirty="0">
                <a:solidFill>
                  <a:srgbClr val="11414B"/>
                </a:solidFill>
                <a:latin typeface="Aptos" panose="020B0004020202020204" pitchFamily="34" charset="0"/>
                <a:cs typeface="Calibri" panose="020F0502020204030204" pitchFamily="34" charset="0"/>
              </a:rPr>
              <a:t>superior ao valor da multa]. </a:t>
            </a:r>
            <a:r>
              <a:rPr lang="pt-BR" sz="1200" u="sng" dirty="0">
                <a:solidFill>
                  <a:srgbClr val="11414B"/>
                </a:solidFill>
                <a:latin typeface="Aptos" panose="020B0004020202020204" pitchFamily="34" charset="0"/>
                <a:cs typeface="Calibri" panose="020F0502020204030204" pitchFamily="34" charset="0"/>
              </a:rPr>
              <a:t>O valor mínimo atualizado em 2025 é de R$ 8.553,49</a:t>
            </a:r>
            <a:r>
              <a:rPr lang="pt-BR" sz="1200" dirty="0">
                <a:solidFill>
                  <a:srgbClr val="11414B"/>
                </a:solidFill>
                <a:latin typeface="Aptos" panose="020B0004020202020204" pitchFamily="34" charset="0"/>
                <a:cs typeface="Calibri" panose="020F0502020204030204" pitchFamily="34" charset="0"/>
              </a:rPr>
              <a:t>.</a:t>
            </a:r>
          </a:p>
          <a:p>
            <a:pPr marL="136922" indent="-136922" algn="just">
              <a:lnSpc>
                <a:spcPct val="105000"/>
              </a:lnSpc>
              <a:spcAft>
                <a:spcPts val="450"/>
              </a:spcAft>
              <a:buFont typeface="Arial" panose="020B0604020202020204" pitchFamily="34" charset="0"/>
              <a:buChar char="•"/>
            </a:pPr>
            <a:endParaRPr lang="pt-BR" sz="1200" dirty="0">
              <a:solidFill>
                <a:srgbClr val="11414B"/>
              </a:solidFill>
              <a:latin typeface="Aptos" panose="020B0004020202020204" pitchFamily="34" charset="0"/>
              <a:cs typeface="Calibri" panose="020F0502020204030204" pitchFamily="34" charset="0"/>
            </a:endParaRPr>
          </a:p>
          <a:p>
            <a:pPr marL="136922" indent="-136922" algn="just">
              <a:lnSpc>
                <a:spcPct val="105000"/>
              </a:lnSpc>
              <a:spcAft>
                <a:spcPts val="450"/>
              </a:spcAft>
              <a:buFont typeface="Arial" panose="020B0604020202020204" pitchFamily="34" charset="0"/>
              <a:buChar char="•"/>
            </a:pPr>
            <a:r>
              <a:rPr lang="pt-BR" sz="1050" b="1" dirty="0">
                <a:solidFill>
                  <a:srgbClr val="11414B"/>
                </a:solidFill>
                <a:latin typeface="Aptos" panose="020B0004020202020204" pitchFamily="34" charset="0"/>
                <a:cs typeface="Calibri" panose="020F0502020204030204" pitchFamily="34" charset="0"/>
              </a:rPr>
              <a:t>PEDIDO DE REVISÃO</a:t>
            </a:r>
            <a:r>
              <a:rPr lang="pt-BR" sz="1200" dirty="0">
                <a:solidFill>
                  <a:srgbClr val="11414B"/>
                </a:solidFill>
                <a:latin typeface="Aptos" panose="020B0004020202020204" pitchFamily="34" charset="0"/>
                <a:cs typeface="Calibri" panose="020F0502020204030204" pitchFamily="34" charset="0"/>
              </a:rPr>
              <a:t>:  Novo Decreto permite a apresentação de </a:t>
            </a:r>
            <a:r>
              <a:rPr lang="pt-BR" sz="1200" b="1" u="sng" dirty="0">
                <a:solidFill>
                  <a:srgbClr val="11414B"/>
                </a:solidFill>
                <a:latin typeface="Aptos" panose="020B0004020202020204" pitchFamily="34" charset="0"/>
                <a:cs typeface="Calibri" panose="020F0502020204030204" pitchFamily="34" charset="0"/>
              </a:rPr>
              <a:t>pedido de revisão para modificar a penalidade </a:t>
            </a:r>
            <a:r>
              <a:rPr lang="pt-BR" sz="1200" dirty="0">
                <a:solidFill>
                  <a:srgbClr val="11414B"/>
                </a:solidFill>
                <a:latin typeface="Aptos" panose="020B0004020202020204" pitchFamily="34" charset="0"/>
                <a:cs typeface="Calibri" panose="020F0502020204030204" pitchFamily="34" charset="0"/>
              </a:rPr>
              <a:t>aplicada por decisão administrativa definitiva, quando surgirem fatos novos ou circunstâncias relevantes suscetíveis de justificar a inadequação da sanção aplicada. O pedido de revisão de penalidade deverá ser apresentado perante a Diretoria Colegiada da PREVIC/Superintendência Nacional de Previdência Complementar.</a:t>
            </a:r>
          </a:p>
          <a:p>
            <a:pPr marL="136922" indent="-136922" algn="just">
              <a:lnSpc>
                <a:spcPct val="105000"/>
              </a:lnSpc>
              <a:spcAft>
                <a:spcPts val="450"/>
              </a:spcAft>
              <a:buFont typeface="Arial" panose="020B0604020202020204" pitchFamily="34" charset="0"/>
              <a:buChar char="•"/>
            </a:pPr>
            <a:endParaRPr lang="pt-BR" sz="1200" dirty="0">
              <a:solidFill>
                <a:srgbClr val="11414B"/>
              </a:solidFill>
              <a:latin typeface="Aptos" panose="020B0004020202020204" pitchFamily="34" charset="0"/>
              <a:cs typeface="Calibri" panose="020F0502020204030204" pitchFamily="34" charset="0"/>
            </a:endParaRPr>
          </a:p>
          <a:p>
            <a:pPr marL="136922" indent="-136922" algn="just">
              <a:lnSpc>
                <a:spcPct val="105000"/>
              </a:lnSpc>
              <a:spcAft>
                <a:spcPts val="450"/>
              </a:spcAft>
              <a:buFont typeface="Arial" panose="020B0604020202020204" pitchFamily="34" charset="0"/>
              <a:buChar char="•"/>
            </a:pPr>
            <a:r>
              <a:rPr lang="pt-BR" sz="1050" b="1" dirty="0">
                <a:solidFill>
                  <a:srgbClr val="11414B"/>
                </a:solidFill>
                <a:latin typeface="Aptos" panose="020B0004020202020204" pitchFamily="34" charset="0"/>
                <a:cs typeface="Calibri" panose="020F0502020204030204" pitchFamily="34" charset="0"/>
              </a:rPr>
              <a:t>CRPC:</a:t>
            </a:r>
            <a:r>
              <a:rPr lang="pt-BR" sz="1500" dirty="0">
                <a:solidFill>
                  <a:srgbClr val="11414B"/>
                </a:solidFill>
                <a:latin typeface="Aptos" panose="020B0004020202020204" pitchFamily="34" charset="0"/>
                <a:cs typeface="Calibri" panose="020F0502020204030204" pitchFamily="34" charset="0"/>
              </a:rPr>
              <a:t> </a:t>
            </a:r>
            <a:r>
              <a:rPr lang="pt-BR" sz="1200" dirty="0">
                <a:solidFill>
                  <a:srgbClr val="11414B"/>
                </a:solidFill>
                <a:latin typeface="Aptos" panose="020B0004020202020204" pitchFamily="34" charset="0"/>
                <a:cs typeface="Calibri" panose="020F0502020204030204" pitchFamily="34" charset="0"/>
              </a:rPr>
              <a:t>Aperfeiçoa e define com maior clareza os aspectos relacionados ao funcionamento da CRPC, tais como: </a:t>
            </a:r>
            <a:r>
              <a:rPr lang="pt-BR" sz="1200" b="1" u="sng" dirty="0">
                <a:solidFill>
                  <a:srgbClr val="11414B"/>
                </a:solidFill>
                <a:latin typeface="Aptos" panose="020B0004020202020204" pitchFamily="34" charset="0"/>
                <a:cs typeface="Calibri" panose="020F0502020204030204" pitchFamily="34" charset="0"/>
              </a:rPr>
              <a:t>composição (exclui a participação da PREVIC</a:t>
            </a:r>
            <a:r>
              <a:rPr lang="pt-BR" sz="1200" dirty="0">
                <a:solidFill>
                  <a:srgbClr val="11414B"/>
                </a:solidFill>
                <a:latin typeface="Aptos" panose="020B0004020202020204" pitchFamily="34" charset="0"/>
                <a:cs typeface="Calibri" panose="020F0502020204030204" pitchFamily="34" charset="0"/>
              </a:rPr>
              <a:t>), designação, recondução, substituição, mandato, impedimento e suspeição.</a:t>
            </a:r>
          </a:p>
        </p:txBody>
      </p:sp>
      <p:sp>
        <p:nvSpPr>
          <p:cNvPr id="9" name="CaixaDeTexto 8">
            <a:extLst>
              <a:ext uri="{FF2B5EF4-FFF2-40B4-BE49-F238E27FC236}">
                <a16:creationId xmlns:a16="http://schemas.microsoft.com/office/drawing/2014/main" id="{01BEEE4B-9DF2-F762-23C3-E92D8EE02032}"/>
              </a:ext>
            </a:extLst>
          </p:cNvPr>
          <p:cNvSpPr txBox="1"/>
          <p:nvPr/>
        </p:nvSpPr>
        <p:spPr>
          <a:xfrm>
            <a:off x="404949" y="92677"/>
            <a:ext cx="8358042" cy="415498"/>
          </a:xfrm>
          <a:prstGeom prst="rect">
            <a:avLst/>
          </a:prstGeom>
          <a:noFill/>
        </p:spPr>
        <p:txBody>
          <a:bodyPr wrap="square" rtlCol="0">
            <a:spAutoFit/>
          </a:bodyPr>
          <a:lstStyle/>
          <a:p>
            <a:pPr algn="ctr"/>
            <a:r>
              <a:rPr lang="pt-BR" sz="2100" b="1" dirty="0">
                <a:solidFill>
                  <a:srgbClr val="11414B"/>
                </a:solidFill>
                <a:latin typeface="Aptos" panose="020B0004020202020204" pitchFamily="34" charset="0"/>
                <a:cs typeface="Calibri" panose="020F0502020204030204" pitchFamily="34" charset="0"/>
              </a:rPr>
              <a:t>5. PRINCIPAIS AVANÇOS </a:t>
            </a:r>
            <a:r>
              <a:rPr lang="pt-BR" sz="2100" dirty="0">
                <a:solidFill>
                  <a:srgbClr val="11414B"/>
                </a:solidFill>
                <a:latin typeface="Aptos" panose="020B0004020202020204" pitchFamily="34" charset="0"/>
                <a:cs typeface="Calibri" panose="020F0502020204030204" pitchFamily="34" charset="0"/>
              </a:rPr>
              <a:t>(cont.)</a:t>
            </a:r>
          </a:p>
        </p:txBody>
      </p:sp>
      <p:cxnSp>
        <p:nvCxnSpPr>
          <p:cNvPr id="2" name="Conector reto 1">
            <a:extLst>
              <a:ext uri="{FF2B5EF4-FFF2-40B4-BE49-F238E27FC236}">
                <a16:creationId xmlns:a16="http://schemas.microsoft.com/office/drawing/2014/main" id="{A87D28F0-CD42-DFA9-088E-985F1C88FD7F}"/>
              </a:ext>
            </a:extLst>
          </p:cNvPr>
          <p:cNvCxnSpPr/>
          <p:nvPr/>
        </p:nvCxnSpPr>
        <p:spPr>
          <a:xfrm flipV="1">
            <a:off x="1808019" y="478821"/>
            <a:ext cx="5829300" cy="6271"/>
          </a:xfrm>
          <a:prstGeom prst="line">
            <a:avLst/>
          </a:prstGeom>
        </p:spPr>
        <p:style>
          <a:lnRef idx="1">
            <a:schemeClr val="accent1"/>
          </a:lnRef>
          <a:fillRef idx="0">
            <a:schemeClr val="accent1"/>
          </a:fillRef>
          <a:effectRef idx="0">
            <a:schemeClr val="accent1"/>
          </a:effectRef>
          <a:fontRef idx="minor">
            <a:schemeClr val="tx1"/>
          </a:fontRef>
        </p:style>
      </p:cxnSp>
      <p:sp>
        <p:nvSpPr>
          <p:cNvPr id="5" name="CaixaDeTexto 4">
            <a:extLst>
              <a:ext uri="{FF2B5EF4-FFF2-40B4-BE49-F238E27FC236}">
                <a16:creationId xmlns:a16="http://schemas.microsoft.com/office/drawing/2014/main" id="{8F642267-802D-859C-D1CA-FF54B6BDA60C}"/>
              </a:ext>
            </a:extLst>
          </p:cNvPr>
          <p:cNvSpPr txBox="1"/>
          <p:nvPr/>
        </p:nvSpPr>
        <p:spPr>
          <a:xfrm>
            <a:off x="8821511" y="4857750"/>
            <a:ext cx="644978" cy="276999"/>
          </a:xfrm>
          <a:prstGeom prst="rect">
            <a:avLst/>
          </a:prstGeom>
          <a:noFill/>
        </p:spPr>
        <p:txBody>
          <a:bodyPr wrap="square" rtlCol="0">
            <a:spAutoFit/>
          </a:bodyPr>
          <a:lstStyle/>
          <a:p>
            <a:r>
              <a:rPr lang="pt-BR" sz="1200" dirty="0">
                <a:solidFill>
                  <a:srgbClr val="002060"/>
                </a:solidFill>
                <a:latin typeface="+mj-lt"/>
                <a:ea typeface="Source Sans Pro" panose="020B0503030403020204" pitchFamily="34" charset="0"/>
              </a:rPr>
              <a:t>57</a:t>
            </a:r>
          </a:p>
        </p:txBody>
      </p:sp>
      <p:grpSp>
        <p:nvGrpSpPr>
          <p:cNvPr id="4" name="Agrupar 3">
            <a:extLst>
              <a:ext uri="{FF2B5EF4-FFF2-40B4-BE49-F238E27FC236}">
                <a16:creationId xmlns:a16="http://schemas.microsoft.com/office/drawing/2014/main" id="{B90B313C-4614-C7D7-04EC-98E17CF69D40}"/>
              </a:ext>
            </a:extLst>
          </p:cNvPr>
          <p:cNvGrpSpPr/>
          <p:nvPr/>
        </p:nvGrpSpPr>
        <p:grpSpPr>
          <a:xfrm>
            <a:off x="6736225" y="4704573"/>
            <a:ext cx="2026766" cy="306355"/>
            <a:chOff x="8981632" y="6272763"/>
            <a:chExt cx="2702355" cy="408473"/>
          </a:xfrm>
        </p:grpSpPr>
        <p:pic>
          <p:nvPicPr>
            <p:cNvPr id="11" name="Imagem 10" descr="Uma imagem contendo Interface gráfica do usuário&#10;&#10;Descrição gerada automaticamente">
              <a:extLst>
                <a:ext uri="{FF2B5EF4-FFF2-40B4-BE49-F238E27FC236}">
                  <a16:creationId xmlns:a16="http://schemas.microsoft.com/office/drawing/2014/main" id="{49908042-D632-3F8E-B35F-0CE9D0093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5165" y="6272763"/>
              <a:ext cx="1948822" cy="408473"/>
            </a:xfrm>
            <a:prstGeom prst="rect">
              <a:avLst/>
            </a:prstGeom>
          </p:spPr>
        </p:pic>
        <p:pic>
          <p:nvPicPr>
            <p:cNvPr id="13" name="Picture 2">
              <a:extLst>
                <a:ext uri="{FF2B5EF4-FFF2-40B4-BE49-F238E27FC236}">
                  <a16:creationId xmlns:a16="http://schemas.microsoft.com/office/drawing/2014/main" id="{219FEB92-2C82-4921-B822-8A82431CB8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1632" y="6376652"/>
              <a:ext cx="606751" cy="200694"/>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Imagem 2" descr="Logotipo&#10;&#10;Descrição gerada automaticamente">
            <a:extLst>
              <a:ext uri="{FF2B5EF4-FFF2-40B4-BE49-F238E27FC236}">
                <a16:creationId xmlns:a16="http://schemas.microsoft.com/office/drawing/2014/main" id="{AC89DB61-A74F-215F-5AE8-7432AF90F2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14" y="2108199"/>
            <a:ext cx="848370" cy="920549"/>
          </a:xfrm>
          <a:prstGeom prst="rect">
            <a:avLst/>
          </a:prstGeom>
        </p:spPr>
      </p:pic>
      <p:sp>
        <p:nvSpPr>
          <p:cNvPr id="7" name="Retângulo 6">
            <a:extLst>
              <a:ext uri="{FF2B5EF4-FFF2-40B4-BE49-F238E27FC236}">
                <a16:creationId xmlns:a16="http://schemas.microsoft.com/office/drawing/2014/main" id="{20EEF12E-8CAF-DCAB-9FB5-D6D3EE48D89D}"/>
              </a:ext>
            </a:extLst>
          </p:cNvPr>
          <p:cNvSpPr/>
          <p:nvPr/>
        </p:nvSpPr>
        <p:spPr>
          <a:xfrm>
            <a:off x="797057" y="2784764"/>
            <a:ext cx="8024454" cy="1111828"/>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50"/>
          </a:p>
        </p:txBody>
      </p:sp>
      <p:pic>
        <p:nvPicPr>
          <p:cNvPr id="8" name="Imagem 7" descr="Texto&#10;&#10;O conteúdo gerado por IA pode estar incorreto.">
            <a:extLst>
              <a:ext uri="{FF2B5EF4-FFF2-40B4-BE49-F238E27FC236}">
                <a16:creationId xmlns:a16="http://schemas.microsoft.com/office/drawing/2014/main" id="{4DF6EE20-69D3-FD11-774E-229187AE3A2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48241" y="-1"/>
            <a:ext cx="1595759" cy="698882"/>
          </a:xfrm>
          <a:prstGeom prst="rect">
            <a:avLst/>
          </a:prstGeom>
          <a:noFill/>
          <a:ln>
            <a:noFill/>
          </a:ln>
        </p:spPr>
      </p:pic>
    </p:spTree>
    <p:extLst>
      <p:ext uri="{BB962C8B-B14F-4D97-AF65-F5344CB8AC3E}">
        <p14:creationId xmlns:p14="http://schemas.microsoft.com/office/powerpoint/2010/main" val="34931064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BE7CAE3E-D6C4-B62B-28B9-77B3B163D6BD}"/>
            </a:ext>
          </a:extLst>
        </p:cNvPr>
        <p:cNvGrpSpPr/>
        <p:nvPr/>
      </p:nvGrpSpPr>
      <p:grpSpPr>
        <a:xfrm>
          <a:off x="0" y="0"/>
          <a:ext cx="0" cy="0"/>
          <a:chOff x="0" y="0"/>
          <a:chExt cx="0" cy="0"/>
        </a:xfrm>
      </p:grpSpPr>
      <p:pic>
        <p:nvPicPr>
          <p:cNvPr id="3" name="Imagem 2" descr="Logotipo&#10;&#10;Descrição gerada automaticamente">
            <a:extLst>
              <a:ext uri="{FF2B5EF4-FFF2-40B4-BE49-F238E27FC236}">
                <a16:creationId xmlns:a16="http://schemas.microsoft.com/office/drawing/2014/main" id="{AE21BA00-535F-C4D8-9B1F-15220F027D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3" y="0"/>
            <a:ext cx="644083" cy="698882"/>
          </a:xfrm>
          <a:prstGeom prst="rect">
            <a:avLst/>
          </a:prstGeom>
        </p:spPr>
      </p:pic>
      <p:sp>
        <p:nvSpPr>
          <p:cNvPr id="5" name="CaixaDeTexto 4">
            <a:extLst>
              <a:ext uri="{FF2B5EF4-FFF2-40B4-BE49-F238E27FC236}">
                <a16:creationId xmlns:a16="http://schemas.microsoft.com/office/drawing/2014/main" id="{2C903C6A-7DC2-B31A-DB55-5A7A457895F0}"/>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bg1"/>
                </a:solidFill>
                <a:latin typeface="Aptos" panose="020B0004020202020204" pitchFamily="34" charset="0"/>
              </a:rPr>
              <a:t>4</a:t>
            </a:r>
          </a:p>
        </p:txBody>
      </p:sp>
      <p:sp>
        <p:nvSpPr>
          <p:cNvPr id="7" name="Título 4">
            <a:extLst>
              <a:ext uri="{FF2B5EF4-FFF2-40B4-BE49-F238E27FC236}">
                <a16:creationId xmlns:a16="http://schemas.microsoft.com/office/drawing/2014/main" id="{625BBBCC-8FE3-A2F2-CC1D-2DB4BCE0D1BB}"/>
              </a:ext>
            </a:extLst>
          </p:cNvPr>
          <p:cNvSpPr txBox="1">
            <a:spLocks/>
          </p:cNvSpPr>
          <p:nvPr/>
        </p:nvSpPr>
        <p:spPr>
          <a:xfrm>
            <a:off x="-187187" y="2063135"/>
            <a:ext cx="9770624" cy="79526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pt-BR" sz="3600" dirty="0">
                <a:solidFill>
                  <a:srgbClr val="1B567B"/>
                </a:solidFill>
                <a:latin typeface="Aptos" panose="020B0004020202020204" pitchFamily="34" charset="0"/>
                <a:ea typeface="Calibri" panose="020F0502020204030204" pitchFamily="34" charset="0"/>
                <a:cs typeface="Calibri" panose="020F0502020204030204" pitchFamily="34" charset="0"/>
              </a:rPr>
              <a:t>5.2 Fiscalização do TCU</a:t>
            </a:r>
          </a:p>
        </p:txBody>
      </p:sp>
      <p:pic>
        <p:nvPicPr>
          <p:cNvPr id="9" name="Imagem 8" descr="Texto&#10;&#10;O conteúdo gerado por IA pode estar incorreto.">
            <a:extLst>
              <a:ext uri="{FF2B5EF4-FFF2-40B4-BE49-F238E27FC236}">
                <a16:creationId xmlns:a16="http://schemas.microsoft.com/office/drawing/2014/main" id="{C08AABDF-3D03-FAAC-FE2F-971ED05C77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9000" y="134779"/>
            <a:ext cx="2903798" cy="1271753"/>
          </a:xfrm>
          <a:prstGeom prst="rect">
            <a:avLst/>
          </a:prstGeom>
          <a:noFill/>
          <a:ln>
            <a:noFill/>
          </a:ln>
        </p:spPr>
      </p:pic>
      <p:cxnSp>
        <p:nvCxnSpPr>
          <p:cNvPr id="2" name="Conector reto 1">
            <a:extLst>
              <a:ext uri="{FF2B5EF4-FFF2-40B4-BE49-F238E27FC236}">
                <a16:creationId xmlns:a16="http://schemas.microsoft.com/office/drawing/2014/main" id="{1B74B617-F4BE-D47C-848F-22B21DB0D2B8}"/>
              </a:ext>
            </a:extLst>
          </p:cNvPr>
          <p:cNvCxnSpPr/>
          <p:nvPr/>
        </p:nvCxnSpPr>
        <p:spPr>
          <a:xfrm>
            <a:off x="1907340" y="2858398"/>
            <a:ext cx="5699760" cy="0"/>
          </a:xfrm>
          <a:prstGeom prst="line">
            <a:avLst/>
          </a:prstGeom>
          <a:ln>
            <a:solidFill>
              <a:srgbClr val="0E4C73"/>
            </a:solidFill>
          </a:ln>
        </p:spPr>
        <p:style>
          <a:lnRef idx="1">
            <a:schemeClr val="accent1"/>
          </a:lnRef>
          <a:fillRef idx="0">
            <a:schemeClr val="accent1"/>
          </a:fillRef>
          <a:effectRef idx="0">
            <a:schemeClr val="accent1"/>
          </a:effectRef>
          <a:fontRef idx="minor">
            <a:schemeClr val="tx1"/>
          </a:fontRef>
        </p:style>
      </p:cxnSp>
      <p:sp>
        <p:nvSpPr>
          <p:cNvPr id="4" name="CaixaDeTexto 3">
            <a:extLst>
              <a:ext uri="{FF2B5EF4-FFF2-40B4-BE49-F238E27FC236}">
                <a16:creationId xmlns:a16="http://schemas.microsoft.com/office/drawing/2014/main" id="{BFA24214-A085-F4BC-EE58-184F93032BB8}"/>
              </a:ext>
            </a:extLst>
          </p:cNvPr>
          <p:cNvSpPr txBox="1"/>
          <p:nvPr/>
        </p:nvSpPr>
        <p:spPr>
          <a:xfrm>
            <a:off x="8438230" y="4639389"/>
            <a:ext cx="601980" cy="246221"/>
          </a:xfrm>
          <a:prstGeom prst="rect">
            <a:avLst/>
          </a:prstGeom>
          <a:noFill/>
        </p:spPr>
        <p:txBody>
          <a:bodyPr wrap="square" rtlCol="0">
            <a:spAutoFit/>
          </a:bodyPr>
          <a:lstStyle/>
          <a:p>
            <a:r>
              <a:rPr lang="pt-BR" sz="1000" dirty="0">
                <a:solidFill>
                  <a:schemeClr val="tx1"/>
                </a:solidFill>
                <a:latin typeface="Aptos" panose="020B0004020202020204" pitchFamily="34" charset="0"/>
              </a:rPr>
              <a:t>58</a:t>
            </a:r>
          </a:p>
        </p:txBody>
      </p:sp>
    </p:spTree>
    <p:extLst>
      <p:ext uri="{BB962C8B-B14F-4D97-AF65-F5344CB8AC3E}">
        <p14:creationId xmlns:p14="http://schemas.microsoft.com/office/powerpoint/2010/main" val="37391213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B9DA9BF2-6351-31C5-B9E5-40E731354925}"/>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F6296FBC-6461-DFC7-6969-094061615D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61" y="4538772"/>
            <a:ext cx="573250" cy="622326"/>
          </a:xfrm>
          <a:prstGeom prst="rect">
            <a:avLst/>
          </a:prstGeom>
        </p:spPr>
      </p:pic>
      <p:sp>
        <p:nvSpPr>
          <p:cNvPr id="9" name="CaixaDeTexto 8">
            <a:extLst>
              <a:ext uri="{FF2B5EF4-FFF2-40B4-BE49-F238E27FC236}">
                <a16:creationId xmlns:a16="http://schemas.microsoft.com/office/drawing/2014/main" id="{63E82280-BC3C-D60E-965F-E998CFF0A60A}"/>
              </a:ext>
            </a:extLst>
          </p:cNvPr>
          <p:cNvSpPr txBox="1"/>
          <p:nvPr/>
        </p:nvSpPr>
        <p:spPr>
          <a:xfrm>
            <a:off x="8802589" y="4726824"/>
            <a:ext cx="601980" cy="246221"/>
          </a:xfrm>
          <a:prstGeom prst="rect">
            <a:avLst/>
          </a:prstGeom>
          <a:noFill/>
        </p:spPr>
        <p:txBody>
          <a:bodyPr wrap="square" rtlCol="0">
            <a:spAutoFit/>
          </a:bodyPr>
          <a:lstStyle/>
          <a:p>
            <a:r>
              <a:rPr lang="pt-BR" sz="1000" dirty="0">
                <a:solidFill>
                  <a:schemeClr val="bg1"/>
                </a:solidFill>
                <a:latin typeface="Calibri" panose="020F0502020204030204" pitchFamily="34" charset="0"/>
                <a:ea typeface="Calibri" panose="020F0502020204030204" pitchFamily="34" charset="0"/>
                <a:cs typeface="Calibri" panose="020F0502020204030204" pitchFamily="34" charset="0"/>
              </a:rPr>
              <a:t>11</a:t>
            </a:r>
          </a:p>
        </p:txBody>
      </p:sp>
      <p:sp>
        <p:nvSpPr>
          <p:cNvPr id="10" name="Título 4">
            <a:extLst>
              <a:ext uri="{FF2B5EF4-FFF2-40B4-BE49-F238E27FC236}">
                <a16:creationId xmlns:a16="http://schemas.microsoft.com/office/drawing/2014/main" id="{26C7A9F4-5077-D17D-A685-A468DC51772E}"/>
              </a:ext>
            </a:extLst>
          </p:cNvPr>
          <p:cNvSpPr txBox="1">
            <a:spLocks/>
          </p:cNvSpPr>
          <p:nvPr/>
        </p:nvSpPr>
        <p:spPr>
          <a:xfrm>
            <a:off x="110003" y="169583"/>
            <a:ext cx="8861553" cy="63516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just"/>
            <a:endParaRPr lang="pt-BR" sz="32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Espaço Reservado para Texto 2">
            <a:extLst>
              <a:ext uri="{FF2B5EF4-FFF2-40B4-BE49-F238E27FC236}">
                <a16:creationId xmlns:a16="http://schemas.microsoft.com/office/drawing/2014/main" id="{CC066916-580A-11C2-1E00-EC85D1716899}"/>
              </a:ext>
            </a:extLst>
          </p:cNvPr>
          <p:cNvSpPr txBox="1">
            <a:spLocks/>
          </p:cNvSpPr>
          <p:nvPr/>
        </p:nvSpPr>
        <p:spPr>
          <a:xfrm>
            <a:off x="122061" y="714116"/>
            <a:ext cx="8861553" cy="2205318"/>
          </a:xfrm>
          <a:prstGeom prst="rect">
            <a:avLst/>
          </a:prstGeom>
        </p:spPr>
        <p:txBody>
          <a:bodyPr>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Bef>
                <a:spcPts val="0"/>
              </a:spcBef>
              <a:spcAft>
                <a:spcPts val="600"/>
              </a:spcAft>
              <a:buSzPct val="80000"/>
              <a:tabLst>
                <a:tab pos="180975" algn="l"/>
              </a:tabLst>
            </a:pPr>
            <a:r>
              <a:rPr lang="pt-BR" sz="2000" dirty="0">
                <a:solidFill>
                  <a:srgbClr val="0E4C73"/>
                </a:solidFill>
                <a:latin typeface="Aptos" panose="020B0004020202020204" pitchFamily="34" charset="0"/>
                <a:ea typeface="Calibri" panose="020F0502020204030204" pitchFamily="34" charset="0"/>
                <a:cs typeface="Calibri" panose="020F0502020204030204" pitchFamily="34" charset="0"/>
              </a:rPr>
              <a:t>1. </a:t>
            </a:r>
            <a:r>
              <a:rPr lang="pt-BR" sz="2000" u="sng" dirty="0">
                <a:solidFill>
                  <a:srgbClr val="0E4C73"/>
                </a:solidFill>
                <a:latin typeface="Aptos" panose="020B0004020202020204" pitchFamily="34" charset="0"/>
                <a:ea typeface="Calibri" panose="020F0502020204030204" pitchFamily="34" charset="0"/>
                <a:cs typeface="Calibri" panose="020F0502020204030204" pitchFamily="34" charset="0"/>
              </a:rPr>
              <a:t>Escopo</a:t>
            </a:r>
            <a:r>
              <a:rPr lang="pt-BR" sz="2000" dirty="0">
                <a:solidFill>
                  <a:srgbClr val="0E4C73"/>
                </a:solidFill>
                <a:latin typeface="Aptos" panose="020B0004020202020204" pitchFamily="34" charset="0"/>
                <a:ea typeface="Calibri" panose="020F0502020204030204" pitchFamily="34" charset="0"/>
                <a:cs typeface="Calibri" panose="020F0502020204030204" pitchFamily="34" charset="0"/>
              </a:rPr>
              <a:t>: 29 EFPC (05 RJU; 01 em liquidação; 05 vinculadas ao BB): 69 planos (34 BD, 16 CD e 19 CV); 363 Patrocinadores (304 </a:t>
            </a:r>
            <a:r>
              <a:rPr lang="pt-BR" sz="2000" dirty="0" err="1">
                <a:solidFill>
                  <a:srgbClr val="0E4C73"/>
                </a:solidFill>
                <a:latin typeface="Aptos" panose="020B0004020202020204" pitchFamily="34" charset="0"/>
                <a:ea typeface="Calibri" panose="020F0502020204030204" pitchFamily="34" charset="0"/>
                <a:cs typeface="Calibri" panose="020F0502020204030204" pitchFamily="34" charset="0"/>
              </a:rPr>
              <a:t>Funpresp’s</a:t>
            </a:r>
            <a:r>
              <a:rPr lang="pt-BR" sz="2000" dirty="0">
                <a:solidFill>
                  <a:srgbClr val="0E4C73"/>
                </a:solidFill>
                <a:latin typeface="Aptos" panose="020B0004020202020204" pitchFamily="34" charset="0"/>
                <a:ea typeface="Calibri" panose="020F0502020204030204" pitchFamily="34" charset="0"/>
                <a:cs typeface="Calibri" panose="020F0502020204030204" pitchFamily="34" charset="0"/>
              </a:rPr>
              <a:t>); R$ 669 bilhões</a:t>
            </a:r>
          </a:p>
          <a:p>
            <a:pPr algn="just">
              <a:spcAft>
                <a:spcPts val="600"/>
              </a:spcAft>
              <a:buSzPct val="80000"/>
              <a:tabLst>
                <a:tab pos="180975" algn="l"/>
              </a:tabLst>
            </a:pPr>
            <a:r>
              <a:rPr lang="pt-BR" sz="2000" dirty="0">
                <a:solidFill>
                  <a:srgbClr val="0E4C73"/>
                </a:solidFill>
                <a:latin typeface="Aptos" panose="020B0004020202020204" pitchFamily="34" charset="0"/>
                <a:ea typeface="Calibri" panose="020F0502020204030204" pitchFamily="34" charset="0"/>
                <a:cs typeface="Calibri" panose="020F0502020204030204" pitchFamily="34" charset="0"/>
              </a:rPr>
              <a:t>2. </a:t>
            </a:r>
            <a:r>
              <a:rPr lang="pt-BR" sz="2000" u="sng" dirty="0">
                <a:solidFill>
                  <a:srgbClr val="0E4C73"/>
                </a:solidFill>
                <a:latin typeface="Aptos" panose="020B0004020202020204" pitchFamily="34" charset="0"/>
                <a:ea typeface="Calibri" panose="020F0502020204030204" pitchFamily="34" charset="0"/>
                <a:cs typeface="Calibri" panose="020F0502020204030204" pitchFamily="34" charset="0"/>
              </a:rPr>
              <a:t>TCU se autoproclama competente – Acordão nº 3.133, de 2012</a:t>
            </a:r>
            <a:r>
              <a:rPr lang="pt-BR" sz="2000" dirty="0">
                <a:solidFill>
                  <a:srgbClr val="0E4C73"/>
                </a:solidFill>
                <a:latin typeface="Aptos" panose="020B0004020202020204" pitchFamily="34" charset="0"/>
                <a:ea typeface="Calibri" panose="020F0502020204030204" pitchFamily="34" charset="0"/>
                <a:cs typeface="Calibri" panose="020F0502020204030204" pitchFamily="34" charset="0"/>
              </a:rPr>
              <a:t>: </a:t>
            </a:r>
          </a:p>
          <a:p>
            <a:pPr algn="just">
              <a:spcAft>
                <a:spcPts val="600"/>
              </a:spcAft>
              <a:buSzPct val="80000"/>
              <a:tabLst>
                <a:tab pos="180975" algn="l"/>
              </a:tabLst>
            </a:pPr>
            <a:r>
              <a:rPr lang="pt-BR" sz="600" i="1" dirty="0">
                <a:solidFill>
                  <a:srgbClr val="FF0000"/>
                </a:solidFill>
                <a:latin typeface="Aptos" panose="020B0004020202020204" pitchFamily="34" charset="0"/>
              </a:rPr>
              <a:t>“1. Os recursos que integram </a:t>
            </a:r>
            <a:r>
              <a:rPr lang="pt-BR" sz="600" b="1" i="1" u="sng" dirty="0">
                <a:solidFill>
                  <a:srgbClr val="FF0000"/>
                </a:solidFill>
                <a:latin typeface="Aptos" panose="020B0004020202020204" pitchFamily="34" charset="0"/>
              </a:rPr>
              <a:t>as contas individuais dos participantes das EFPC</a:t>
            </a:r>
            <a:r>
              <a:rPr lang="pt-BR" sz="600" i="1" dirty="0">
                <a:solidFill>
                  <a:srgbClr val="FF0000"/>
                </a:solidFill>
                <a:latin typeface="Aptos" panose="020B0004020202020204" pitchFamily="34" charset="0"/>
              </a:rPr>
              <a:t>, quer oriundos do patrocínio de órgãos públicos ou de entidade de natureza jurídica de direito privado, quer das contribuições individuais dos participantes, enquanto administrados pelas Entidades Fechadas de Previdência Complementar (EFPC), </a:t>
            </a:r>
            <a:r>
              <a:rPr lang="pt-BR" sz="600" b="1" i="1" u="sng" dirty="0">
                <a:solidFill>
                  <a:srgbClr val="FF0000"/>
                </a:solidFill>
                <a:latin typeface="Aptos" panose="020B0004020202020204" pitchFamily="34" charset="0"/>
              </a:rPr>
              <a:t>são considerados de caráter público</a:t>
            </a:r>
            <a:r>
              <a:rPr lang="pt-BR" sz="600" i="1" dirty="0">
                <a:solidFill>
                  <a:srgbClr val="FF0000"/>
                </a:solidFill>
                <a:latin typeface="Aptos" panose="020B0004020202020204" pitchFamily="34" charset="0"/>
              </a:rPr>
              <a:t>. </a:t>
            </a:r>
          </a:p>
          <a:p>
            <a:pPr algn="just">
              <a:spcAft>
                <a:spcPts val="600"/>
              </a:spcAft>
              <a:buSzPct val="80000"/>
              <a:tabLst>
                <a:tab pos="180975" algn="l"/>
              </a:tabLst>
            </a:pPr>
            <a:r>
              <a:rPr lang="pt-BR" sz="600" i="1" dirty="0">
                <a:solidFill>
                  <a:srgbClr val="FF0000"/>
                </a:solidFill>
                <a:latin typeface="Aptos" panose="020B0004020202020204" pitchFamily="34" charset="0"/>
              </a:rPr>
              <a:t>2. </a:t>
            </a:r>
            <a:r>
              <a:rPr lang="pt-BR" sz="600" i="1" u="sng" dirty="0">
                <a:solidFill>
                  <a:srgbClr val="FF0000"/>
                </a:solidFill>
                <a:latin typeface="Aptos" panose="020B0004020202020204" pitchFamily="34" charset="0"/>
              </a:rPr>
              <a:t>O Tribunal, quando for o caso de sua atuação fiscalizatória de primeira ou segunda ordem</a:t>
            </a:r>
            <a:r>
              <a:rPr lang="pt-BR" sz="600" i="1" dirty="0">
                <a:solidFill>
                  <a:srgbClr val="FF0000"/>
                </a:solidFill>
                <a:latin typeface="Aptos" panose="020B0004020202020204" pitchFamily="34" charset="0"/>
              </a:rPr>
              <a:t>, sobretudo nas hipóteses de operações que gerem ou possam gerar prejuízos ao erário, </a:t>
            </a:r>
            <a:r>
              <a:rPr lang="pt-BR" sz="600" i="1" u="sng" dirty="0">
                <a:solidFill>
                  <a:srgbClr val="FF0000"/>
                </a:solidFill>
                <a:latin typeface="Aptos" panose="020B0004020202020204" pitchFamily="34" charset="0"/>
              </a:rPr>
              <a:t>verificará o cumprimento </a:t>
            </a:r>
            <a:r>
              <a:rPr lang="pt-BR" sz="600" i="1" dirty="0">
                <a:solidFill>
                  <a:srgbClr val="FF0000"/>
                </a:solidFill>
                <a:latin typeface="Aptos" panose="020B0004020202020204" pitchFamily="34" charset="0"/>
              </a:rPr>
              <a:t>dos dispositivos das Constituição Federal, das Leis Complementares </a:t>
            </a:r>
            <a:r>
              <a:rPr lang="pt-BR" sz="600" i="1" dirty="0" err="1">
                <a:solidFill>
                  <a:srgbClr val="FF0000"/>
                </a:solidFill>
                <a:latin typeface="Aptos" panose="020B0004020202020204" pitchFamily="34" charset="0"/>
              </a:rPr>
              <a:t>nºs</a:t>
            </a:r>
            <a:r>
              <a:rPr lang="pt-BR" sz="600" i="1" dirty="0">
                <a:solidFill>
                  <a:srgbClr val="FF0000"/>
                </a:solidFill>
                <a:latin typeface="Aptos" panose="020B0004020202020204" pitchFamily="34" charset="0"/>
              </a:rPr>
              <a:t> 108/2001 e 109/2001, bem como as regulações expedidas pelo Conselho Nacional de Previdência Complementar, pelo Conselho Monetário Nacional entre outras leis e normas infralegais, mediante a utilização dos procedimentos previstos em sua lei orgânica, em seu regimento interno, em suas resoluções administrativas, instruções e decisões normativas, a exemplo de tomadas de contas especiais, inspeções, auditorias, acompanhamentos, monitoramentos, relatórios de gestão etc.  </a:t>
            </a:r>
          </a:p>
          <a:p>
            <a:pPr algn="just">
              <a:spcAft>
                <a:spcPts val="600"/>
              </a:spcAft>
              <a:buSzPct val="80000"/>
              <a:tabLst>
                <a:tab pos="180975" algn="l"/>
              </a:tabLst>
            </a:pPr>
            <a:r>
              <a:rPr lang="pt-BR" sz="600" i="1" dirty="0">
                <a:solidFill>
                  <a:srgbClr val="FF0000"/>
                </a:solidFill>
                <a:latin typeface="Aptos" panose="020B0004020202020204" pitchFamily="34" charset="0"/>
              </a:rPr>
              <a:t>3. </a:t>
            </a:r>
            <a:r>
              <a:rPr lang="pt-BR" sz="600" b="1" i="1" u="sng" dirty="0">
                <a:solidFill>
                  <a:srgbClr val="FF0000"/>
                </a:solidFill>
                <a:latin typeface="Aptos" panose="020B0004020202020204" pitchFamily="34" charset="0"/>
              </a:rPr>
              <a:t>A competência constitucional do TCU para fiscalizar a aplicação de recursos pelas EFPC</a:t>
            </a:r>
            <a:r>
              <a:rPr lang="pt-BR" sz="600" i="1" dirty="0">
                <a:solidFill>
                  <a:srgbClr val="FF0000"/>
                </a:solidFill>
                <a:latin typeface="Aptos" panose="020B0004020202020204" pitchFamily="34" charset="0"/>
              </a:rPr>
              <a:t>, direta ou indiretamente, </a:t>
            </a:r>
            <a:r>
              <a:rPr lang="pt-BR" sz="600" i="1" u="sng" dirty="0">
                <a:solidFill>
                  <a:srgbClr val="FF0000"/>
                </a:solidFill>
                <a:latin typeface="Aptos" panose="020B0004020202020204" pitchFamily="34" charset="0"/>
              </a:rPr>
              <a:t>não ilide nem se sobrepõe a outros controles </a:t>
            </a:r>
            <a:r>
              <a:rPr lang="pt-BR" sz="600" i="1" dirty="0">
                <a:solidFill>
                  <a:srgbClr val="FF0000"/>
                </a:solidFill>
                <a:latin typeface="Aptos" panose="020B0004020202020204" pitchFamily="34" charset="0"/>
              </a:rPr>
              <a:t>previstos no ordenamento jurídico, como o realizado pelos entes patrocinadores, pela Superintendência Nacional de Previdência Complementar e por outros órgãos a quem lei ou a Constituição Federal atribui competência.”</a:t>
            </a:r>
            <a:r>
              <a:rPr lang="pt-BR" sz="600" b="1" u="sng" dirty="0">
                <a:solidFill>
                  <a:srgbClr val="FF0000"/>
                </a:solidFill>
                <a:latin typeface="Aptos" panose="020B0004020202020204" pitchFamily="34" charset="0"/>
                <a:ea typeface="Calibri" panose="020F0502020204030204" pitchFamily="34" charset="0"/>
                <a:cs typeface="Calibri" panose="020F0502020204030204" pitchFamily="34" charset="0"/>
              </a:rPr>
              <a:t> </a:t>
            </a:r>
          </a:p>
          <a:p>
            <a:pPr lvl="1" algn="just">
              <a:spcAft>
                <a:spcPts val="600"/>
              </a:spcAft>
              <a:buClr>
                <a:srgbClr val="206894"/>
              </a:buClr>
              <a:buSzPct val="80000"/>
              <a:tabLst>
                <a:tab pos="180975" algn="l"/>
              </a:tabLst>
            </a:pPr>
            <a:r>
              <a:rPr lang="pt-BR" sz="2000" dirty="0">
                <a:solidFill>
                  <a:srgbClr val="0E4C73"/>
                </a:solidFill>
                <a:latin typeface="Aptos" panose="020B0004020202020204" pitchFamily="34" charset="0"/>
                <a:ea typeface="Calibri" panose="020F0502020204030204" pitchFamily="34" charset="0"/>
                <a:cs typeface="Calibri" panose="020F0502020204030204" pitchFamily="34" charset="0"/>
              </a:rPr>
              <a:t>3. </a:t>
            </a:r>
            <a:r>
              <a:rPr lang="pt-BR" sz="2000" dirty="0" err="1">
                <a:solidFill>
                  <a:srgbClr val="0E4C73"/>
                </a:solidFill>
                <a:latin typeface="Aptos" panose="020B0004020202020204" pitchFamily="34" charset="0"/>
                <a:ea typeface="Calibri" panose="020F0502020204030204" pitchFamily="34" charset="0"/>
                <a:cs typeface="Calibri" panose="020F0502020204030204" pitchFamily="34" charset="0"/>
              </a:rPr>
              <a:t>jan</a:t>
            </a:r>
            <a:r>
              <a:rPr lang="pt-BR" sz="2000" dirty="0">
                <a:solidFill>
                  <a:srgbClr val="0E4C73"/>
                </a:solidFill>
                <a:latin typeface="Aptos" panose="020B0004020202020204" pitchFamily="34" charset="0"/>
                <a:ea typeface="Calibri" panose="020F0502020204030204" pitchFamily="34" charset="0"/>
                <a:cs typeface="Calibri" panose="020F0502020204030204" pitchFamily="34" charset="0"/>
              </a:rPr>
              <a:t>/2025: 33 processos em tramitação (denúncias, representações, TCE, Monitoramento, Relatório de auditoria e Levantamentos) </a:t>
            </a:r>
          </a:p>
          <a:p>
            <a:pPr algn="just"/>
            <a:r>
              <a:rPr lang="pt-BR" sz="2000" dirty="0">
                <a:solidFill>
                  <a:srgbClr val="0E4C73"/>
                </a:solidFill>
                <a:latin typeface="Aptos" panose="020B0004020202020204" pitchFamily="34" charset="0"/>
                <a:ea typeface="Calibri" panose="020F0502020204030204" pitchFamily="34" charset="0"/>
                <a:cs typeface="Calibri" panose="020F0502020204030204" pitchFamily="34" charset="0"/>
              </a:rPr>
              <a:t>4. ACÓRDÃO nº 780/2025, TCU/Plenário, 09/</a:t>
            </a:r>
            <a:r>
              <a:rPr lang="pt-BR" sz="2000" dirty="0" err="1">
                <a:solidFill>
                  <a:srgbClr val="0E4C73"/>
                </a:solidFill>
                <a:latin typeface="Aptos" panose="020B0004020202020204" pitchFamily="34" charset="0"/>
                <a:ea typeface="Calibri" panose="020F0502020204030204" pitchFamily="34" charset="0"/>
                <a:cs typeface="Calibri" panose="020F0502020204030204" pitchFamily="34" charset="0"/>
              </a:rPr>
              <a:t>abr</a:t>
            </a:r>
            <a:r>
              <a:rPr lang="pt-BR" sz="2000" dirty="0">
                <a:solidFill>
                  <a:srgbClr val="0E4C73"/>
                </a:solidFill>
                <a:latin typeface="Aptos" panose="020B0004020202020204" pitchFamily="34" charset="0"/>
                <a:ea typeface="Calibri" panose="020F0502020204030204" pitchFamily="34" charset="0"/>
                <a:cs typeface="Calibri" panose="020F0502020204030204" pitchFamily="34" charset="0"/>
              </a:rPr>
              <a:t>/2024: </a:t>
            </a:r>
            <a:r>
              <a:rPr lang="pt-BR" sz="1600" dirty="0">
                <a:solidFill>
                  <a:srgbClr val="0E4C73"/>
                </a:solidFill>
                <a:latin typeface="Aptos" panose="020B0004020202020204" pitchFamily="34" charset="0"/>
                <a:ea typeface="Calibri" panose="020F0502020204030204" pitchFamily="34" charset="0"/>
                <a:cs typeface="Calibri" panose="020F0502020204030204" pitchFamily="34" charset="0"/>
              </a:rPr>
              <a:t>Relatório de Levantamento/</a:t>
            </a:r>
            <a:r>
              <a:rPr lang="pt-BR" sz="1600" dirty="0" err="1">
                <a:solidFill>
                  <a:srgbClr val="0E4C73"/>
                </a:solidFill>
                <a:latin typeface="Aptos" panose="020B0004020202020204" pitchFamily="34" charset="0"/>
                <a:ea typeface="Calibri" panose="020F0502020204030204" pitchFamily="34" charset="0"/>
                <a:cs typeface="Calibri" panose="020F0502020204030204" pitchFamily="34" charset="0"/>
              </a:rPr>
              <a:t>AudBancos</a:t>
            </a:r>
            <a:r>
              <a:rPr lang="pt-BR" sz="1600" dirty="0">
                <a:solidFill>
                  <a:srgbClr val="0E4C73"/>
                </a:solidFill>
                <a:latin typeface="Aptos" panose="020B0004020202020204" pitchFamily="34" charset="0"/>
                <a:ea typeface="Calibri" panose="020F0502020204030204" pitchFamily="34" charset="0"/>
                <a:cs typeface="Calibri" panose="020F0502020204030204" pitchFamily="34" charset="0"/>
              </a:rPr>
              <a:t> – Avaliação preliminar dos resultados do plano 1 da Previ-BB; “prejuízo” acumulado de aproximadamente R$ 17,7 bilhões (voto Ministro Relator vs. Relatório </a:t>
            </a:r>
            <a:r>
              <a:rPr lang="pt-BR" sz="1600" dirty="0" err="1">
                <a:solidFill>
                  <a:srgbClr val="0E4C73"/>
                </a:solidFill>
                <a:latin typeface="Aptos" panose="020B0004020202020204" pitchFamily="34" charset="0"/>
                <a:ea typeface="Calibri" panose="020F0502020204030204" pitchFamily="34" charset="0"/>
                <a:cs typeface="Calibri" panose="020F0502020204030204" pitchFamily="34" charset="0"/>
              </a:rPr>
              <a:t>AudBancos</a:t>
            </a:r>
            <a:r>
              <a:rPr lang="pt-BR" sz="1600" dirty="0">
                <a:solidFill>
                  <a:srgbClr val="0E4C73"/>
                </a:solidFill>
                <a:latin typeface="Aptos" panose="020B0004020202020204" pitchFamily="34" charset="0"/>
                <a:ea typeface="Calibri" panose="020F0502020204030204" pitchFamily="34" charset="0"/>
                <a:cs typeface="Calibri" panose="020F0502020204030204" pitchFamily="34" charset="0"/>
              </a:rPr>
              <a:t>)</a:t>
            </a:r>
            <a:r>
              <a:rPr lang="pt-BR" sz="2000" dirty="0">
                <a:solidFill>
                  <a:srgbClr val="0E4C73"/>
                </a:solidFill>
                <a:latin typeface="Aptos" panose="020B0004020202020204" pitchFamily="34" charset="0"/>
                <a:ea typeface="Calibri" panose="020F0502020204030204" pitchFamily="34" charset="0"/>
                <a:cs typeface="Calibri" panose="020F0502020204030204" pitchFamily="34" charset="0"/>
              </a:rPr>
              <a:t> </a:t>
            </a:r>
          </a:p>
          <a:p>
            <a:pPr algn="just"/>
            <a:r>
              <a:rPr lang="pt-BR" sz="2000" dirty="0">
                <a:solidFill>
                  <a:srgbClr val="0E4C73"/>
                </a:solidFill>
                <a:latin typeface="Aptos" panose="020B0004020202020204" pitchFamily="34" charset="0"/>
                <a:ea typeface="Calibri" panose="020F0502020204030204" pitchFamily="34" charset="0"/>
                <a:cs typeface="Calibri" panose="020F0502020204030204" pitchFamily="34" charset="0"/>
              </a:rPr>
              <a:t>5. IN 99/2025 (ARG; </a:t>
            </a:r>
            <a:r>
              <a:rPr lang="pt-BR" sz="2000" dirty="0" err="1">
                <a:solidFill>
                  <a:srgbClr val="0E4C73"/>
                </a:solidFill>
                <a:latin typeface="Aptos" panose="020B0004020202020204" pitchFamily="34" charset="0"/>
                <a:ea typeface="Calibri" panose="020F0502020204030204" pitchFamily="34" charset="0"/>
                <a:cs typeface="Calibri" panose="020F0502020204030204" pitchFamily="34" charset="0"/>
              </a:rPr>
              <a:t>PED’s</a:t>
            </a:r>
            <a:r>
              <a:rPr lang="pt-BR" sz="2000" dirty="0">
                <a:solidFill>
                  <a:srgbClr val="0E4C73"/>
                </a:solidFill>
                <a:latin typeface="Aptos" panose="020B0004020202020204" pitchFamily="34" charset="0"/>
                <a:ea typeface="Calibri" panose="020F0502020204030204" pitchFamily="34" charset="0"/>
                <a:cs typeface="Calibri" panose="020F0502020204030204" pitchFamily="34" charset="0"/>
              </a:rPr>
              <a:t>; Monitoramento Riscos) vs. ACT c/Previc (em andamento; art. 25 LC 108/2001). </a:t>
            </a:r>
          </a:p>
          <a:p>
            <a:pPr marL="514350" indent="-400050">
              <a:buClr>
                <a:schemeClr val="tx1"/>
              </a:buClr>
              <a:buFont typeface="+mj-lt"/>
              <a:buAutoNum type="romanLcPeriod"/>
            </a:pPr>
            <a:endParaRPr lang="pt-BR" sz="2400" dirty="0">
              <a:solidFill>
                <a:srgbClr val="092F47"/>
              </a:solidFill>
              <a:latin typeface="Aptos" panose="020B0004020202020204" pitchFamily="34" charset="0"/>
            </a:endParaRPr>
          </a:p>
        </p:txBody>
      </p:sp>
      <p:cxnSp>
        <p:nvCxnSpPr>
          <p:cNvPr id="3" name="Conector reto 2">
            <a:extLst>
              <a:ext uri="{FF2B5EF4-FFF2-40B4-BE49-F238E27FC236}">
                <a16:creationId xmlns:a16="http://schemas.microsoft.com/office/drawing/2014/main" id="{A9B86CAD-C647-EF11-21D2-69B9680AF207}"/>
              </a:ext>
            </a:extLst>
          </p:cNvPr>
          <p:cNvCxnSpPr>
            <a:cxnSpLocks/>
          </p:cNvCxnSpPr>
          <p:nvPr/>
        </p:nvCxnSpPr>
        <p:spPr>
          <a:xfrm>
            <a:off x="1077769" y="539022"/>
            <a:ext cx="54216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aixaDeTexto 5">
            <a:extLst>
              <a:ext uri="{FF2B5EF4-FFF2-40B4-BE49-F238E27FC236}">
                <a16:creationId xmlns:a16="http://schemas.microsoft.com/office/drawing/2014/main" id="{F55F76C2-9E6C-261E-0F9A-2BCF60E5E5F7}"/>
              </a:ext>
            </a:extLst>
          </p:cNvPr>
          <p:cNvSpPr txBox="1"/>
          <p:nvPr/>
        </p:nvSpPr>
        <p:spPr>
          <a:xfrm>
            <a:off x="1809983" y="51038"/>
            <a:ext cx="6057514" cy="523220"/>
          </a:xfrm>
          <a:prstGeom prst="rect">
            <a:avLst/>
          </a:prstGeom>
          <a:noFill/>
        </p:spPr>
        <p:txBody>
          <a:bodyPr wrap="square">
            <a:spAutoFit/>
          </a:bodyPr>
          <a:lstStyle/>
          <a:p>
            <a:r>
              <a:rPr lang="pt-BR" sz="2800" b="1" dirty="0">
                <a:solidFill>
                  <a:srgbClr val="1B567B"/>
                </a:solidFill>
                <a:latin typeface="Aptos" panose="020B0004020202020204" pitchFamily="34" charset="0"/>
                <a:ea typeface="Calibri" panose="020F0502020204030204" pitchFamily="34" charset="0"/>
                <a:cs typeface="Calibri" panose="020F0502020204030204" pitchFamily="34" charset="0"/>
              </a:rPr>
              <a:t>Fiscalização do TCU</a:t>
            </a:r>
            <a:endParaRPr lang="pt-BR" sz="2800" b="1" dirty="0">
              <a:latin typeface="Aptos" panose="020B0004020202020204" pitchFamily="34" charset="0"/>
            </a:endParaRPr>
          </a:p>
        </p:txBody>
      </p:sp>
      <p:sp>
        <p:nvSpPr>
          <p:cNvPr id="4" name="CaixaDeTexto 3">
            <a:extLst>
              <a:ext uri="{FF2B5EF4-FFF2-40B4-BE49-F238E27FC236}">
                <a16:creationId xmlns:a16="http://schemas.microsoft.com/office/drawing/2014/main" id="{E3F96BB3-E60D-14F1-8A4C-36FF2439E1BE}"/>
              </a:ext>
            </a:extLst>
          </p:cNvPr>
          <p:cNvSpPr txBox="1"/>
          <p:nvPr/>
        </p:nvSpPr>
        <p:spPr>
          <a:xfrm>
            <a:off x="8542020" y="4867400"/>
            <a:ext cx="601980" cy="246221"/>
          </a:xfrm>
          <a:prstGeom prst="rect">
            <a:avLst/>
          </a:prstGeom>
          <a:noFill/>
        </p:spPr>
        <p:txBody>
          <a:bodyPr wrap="square" rtlCol="0">
            <a:spAutoFit/>
          </a:bodyPr>
          <a:lstStyle/>
          <a:p>
            <a:r>
              <a:rPr lang="pt-BR" sz="1000" dirty="0">
                <a:solidFill>
                  <a:schemeClr val="tx1"/>
                </a:solidFill>
                <a:latin typeface="Aptos" panose="020B0004020202020204" pitchFamily="34" charset="0"/>
              </a:rPr>
              <a:t>59</a:t>
            </a:r>
          </a:p>
        </p:txBody>
      </p:sp>
      <p:pic>
        <p:nvPicPr>
          <p:cNvPr id="5" name="Imagem 4" descr="Texto&#10;&#10;O conteúdo gerado por IA pode estar incorreto.">
            <a:extLst>
              <a:ext uri="{FF2B5EF4-FFF2-40B4-BE49-F238E27FC236}">
                <a16:creationId xmlns:a16="http://schemas.microsoft.com/office/drawing/2014/main" id="{7633DD73-F684-CF8F-833B-77D27013E8B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00666" y="-1"/>
            <a:ext cx="1243334" cy="544533"/>
          </a:xfrm>
          <a:prstGeom prst="rect">
            <a:avLst/>
          </a:prstGeom>
          <a:noFill/>
          <a:ln>
            <a:noFill/>
          </a:ln>
        </p:spPr>
      </p:pic>
      <p:pic>
        <p:nvPicPr>
          <p:cNvPr id="7" name="Imagem 6" descr="Logotipo&#10;&#10;Descrição gerada automaticamente">
            <a:extLst>
              <a:ext uri="{FF2B5EF4-FFF2-40B4-BE49-F238E27FC236}">
                <a16:creationId xmlns:a16="http://schemas.microsoft.com/office/drawing/2014/main" id="{016F6880-0283-4F28-064F-1EEB35EE57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62" y="51038"/>
            <a:ext cx="334124" cy="362551"/>
          </a:xfrm>
          <a:prstGeom prst="rect">
            <a:avLst/>
          </a:prstGeom>
        </p:spPr>
      </p:pic>
    </p:spTree>
    <p:extLst>
      <p:ext uri="{BB962C8B-B14F-4D97-AF65-F5344CB8AC3E}">
        <p14:creationId xmlns:p14="http://schemas.microsoft.com/office/powerpoint/2010/main" val="1326616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5" name="Título 4">
            <a:extLst>
              <a:ext uri="{FF2B5EF4-FFF2-40B4-BE49-F238E27FC236}">
                <a16:creationId xmlns:a16="http://schemas.microsoft.com/office/drawing/2014/main" id="{B278A77F-973C-401C-F53E-069E3187F52B}"/>
              </a:ext>
            </a:extLst>
          </p:cNvPr>
          <p:cNvSpPr>
            <a:spLocks noGrp="1"/>
          </p:cNvSpPr>
          <p:nvPr>
            <p:ph type="title"/>
          </p:nvPr>
        </p:nvSpPr>
        <p:spPr>
          <a:xfrm>
            <a:off x="97663" y="0"/>
            <a:ext cx="8232903" cy="577417"/>
          </a:xfrm>
        </p:spPr>
        <p:txBody>
          <a:bodyPr>
            <a:normAutofit/>
          </a:bodyPr>
          <a:lstStyle/>
          <a:p>
            <a:pPr algn="ctr"/>
            <a:r>
              <a:rPr lang="pt-BR" sz="3200" dirty="0">
                <a:solidFill>
                  <a:srgbClr val="1B567B"/>
                </a:solidFill>
                <a:latin typeface="Aptos" panose="020B0004020202020204" pitchFamily="34" charset="0"/>
              </a:rPr>
              <a:t>Panorama Geral – Previdência Complementar</a:t>
            </a:r>
          </a:p>
        </p:txBody>
      </p:sp>
      <p:sp>
        <p:nvSpPr>
          <p:cNvPr id="4" name="CaixaDeTexto 3">
            <a:extLst>
              <a:ext uri="{FF2B5EF4-FFF2-40B4-BE49-F238E27FC236}">
                <a16:creationId xmlns:a16="http://schemas.microsoft.com/office/drawing/2014/main" id="{A90847D5-1F3D-F6CE-B545-1DD45360DE99}"/>
              </a:ext>
            </a:extLst>
          </p:cNvPr>
          <p:cNvSpPr txBox="1"/>
          <p:nvPr/>
        </p:nvSpPr>
        <p:spPr>
          <a:xfrm>
            <a:off x="8843010" y="4738573"/>
            <a:ext cx="60198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000" b="0"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3</a:t>
            </a:r>
          </a:p>
        </p:txBody>
      </p:sp>
      <p:grpSp>
        <p:nvGrpSpPr>
          <p:cNvPr id="7" name="Agrupar 6">
            <a:extLst>
              <a:ext uri="{FF2B5EF4-FFF2-40B4-BE49-F238E27FC236}">
                <a16:creationId xmlns:a16="http://schemas.microsoft.com/office/drawing/2014/main" id="{EFDBBD4A-4CD0-27D1-1377-D3EF5A0D3777}"/>
              </a:ext>
            </a:extLst>
          </p:cNvPr>
          <p:cNvGrpSpPr/>
          <p:nvPr/>
        </p:nvGrpSpPr>
        <p:grpSpPr>
          <a:xfrm>
            <a:off x="610107" y="473039"/>
            <a:ext cx="7832853" cy="3354722"/>
            <a:chOff x="282447" y="850885"/>
            <a:chExt cx="8716439" cy="3733152"/>
          </a:xfrm>
        </p:grpSpPr>
        <p:pic>
          <p:nvPicPr>
            <p:cNvPr id="8" name="Imagem 7">
              <a:extLst>
                <a:ext uri="{FF2B5EF4-FFF2-40B4-BE49-F238E27FC236}">
                  <a16:creationId xmlns:a16="http://schemas.microsoft.com/office/drawing/2014/main" id="{9CF7B5F8-F325-B8C2-DF45-3276FF2DC7F2}"/>
                </a:ext>
              </a:extLst>
            </p:cNvPr>
            <p:cNvPicPr>
              <a:picLocks noChangeAspect="1"/>
            </p:cNvPicPr>
            <p:nvPr/>
          </p:nvPicPr>
          <p:blipFill>
            <a:blip r:embed="rId3"/>
            <a:stretch>
              <a:fillRect/>
            </a:stretch>
          </p:blipFill>
          <p:spPr>
            <a:xfrm>
              <a:off x="7447158" y="850885"/>
              <a:ext cx="1414395" cy="3395766"/>
            </a:xfrm>
            <a:prstGeom prst="rect">
              <a:avLst/>
            </a:prstGeom>
          </p:spPr>
        </p:pic>
        <p:grpSp>
          <p:nvGrpSpPr>
            <p:cNvPr id="9" name="Agrupar 8">
              <a:extLst>
                <a:ext uri="{FF2B5EF4-FFF2-40B4-BE49-F238E27FC236}">
                  <a16:creationId xmlns:a16="http://schemas.microsoft.com/office/drawing/2014/main" id="{B32ECD69-E33F-1056-3E3C-1C545AD0B53D}"/>
                </a:ext>
              </a:extLst>
            </p:cNvPr>
            <p:cNvGrpSpPr/>
            <p:nvPr/>
          </p:nvGrpSpPr>
          <p:grpSpPr>
            <a:xfrm>
              <a:off x="282447" y="954420"/>
              <a:ext cx="6864646" cy="3395766"/>
              <a:chOff x="282447" y="954420"/>
              <a:chExt cx="6864646" cy="3395766"/>
            </a:xfrm>
          </p:grpSpPr>
          <p:pic>
            <p:nvPicPr>
              <p:cNvPr id="23" name="Imagem 22">
                <a:extLst>
                  <a:ext uri="{FF2B5EF4-FFF2-40B4-BE49-F238E27FC236}">
                    <a16:creationId xmlns:a16="http://schemas.microsoft.com/office/drawing/2014/main" id="{D168A7BC-9013-472F-E86D-C0AF2CBF97CF}"/>
                  </a:ext>
                </a:extLst>
              </p:cNvPr>
              <p:cNvPicPr>
                <a:picLocks noChangeAspect="1"/>
              </p:cNvPicPr>
              <p:nvPr/>
            </p:nvPicPr>
            <p:blipFill>
              <a:blip r:embed="rId4">
                <a:duotone>
                  <a:prstClr val="black"/>
                  <a:schemeClr val="accent1">
                    <a:tint val="45000"/>
                    <a:satMod val="400000"/>
                  </a:schemeClr>
                </a:duotone>
              </a:blip>
              <a:stretch>
                <a:fillRect/>
              </a:stretch>
            </p:blipFill>
            <p:spPr>
              <a:xfrm>
                <a:off x="282447" y="954420"/>
                <a:ext cx="6864646" cy="3395766"/>
              </a:xfrm>
              <a:prstGeom prst="rect">
                <a:avLst/>
              </a:prstGeom>
              <a:effectLst>
                <a:outerShdw blurRad="50800" dist="38100" dir="2700000" algn="tl" rotWithShape="0">
                  <a:prstClr val="black">
                    <a:alpha val="40000"/>
                  </a:prstClr>
                </a:outerShdw>
              </a:effectLst>
            </p:spPr>
          </p:pic>
          <p:sp>
            <p:nvSpPr>
              <p:cNvPr id="24" name="Título 1">
                <a:extLst>
                  <a:ext uri="{FF2B5EF4-FFF2-40B4-BE49-F238E27FC236}">
                    <a16:creationId xmlns:a16="http://schemas.microsoft.com/office/drawing/2014/main" id="{335C6F76-A588-D241-D1CE-039141E87FE3}"/>
                  </a:ext>
                </a:extLst>
              </p:cNvPr>
              <p:cNvSpPr txBox="1">
                <a:spLocks/>
              </p:cNvSpPr>
              <p:nvPr/>
            </p:nvSpPr>
            <p:spPr>
              <a:xfrm>
                <a:off x="301721" y="1854315"/>
                <a:ext cx="2122247" cy="1503858"/>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pt-BR" sz="3600" b="1" i="0" u="none" strike="noStrike" kern="1200" cap="none" spc="0" normalizeH="0" baseline="0" noProof="0" dirty="0">
                    <a:ln>
                      <a:noFill/>
                    </a:ln>
                    <a:solidFill>
                      <a:prstClr val="white"/>
                    </a:solidFill>
                    <a:effectLst/>
                    <a:uLnTx/>
                    <a:uFillTx/>
                    <a:latin typeface="Aptos" panose="020B0004020202020204" pitchFamily="34" charset="0"/>
                    <a:cs typeface="Arial" panose="020B0604020202020204" pitchFamily="34" charset="0"/>
                    <a:sym typeface="Arial"/>
                  </a:rPr>
                  <a:t>267</a:t>
                </a:r>
              </a:p>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pt-BR" sz="3200" b="1" i="0" u="none" strike="noStrike" kern="1200" cap="none" spc="0" normalizeH="0" baseline="0" noProof="0" dirty="0">
                    <a:ln>
                      <a:noFill/>
                    </a:ln>
                    <a:solidFill>
                      <a:prstClr val="white"/>
                    </a:solidFill>
                    <a:effectLst/>
                    <a:uLnTx/>
                    <a:uFillTx/>
                    <a:latin typeface="Aptos" panose="020B0004020202020204" pitchFamily="34" charset="0"/>
                    <a:cs typeface="Arial" panose="020B0604020202020204" pitchFamily="34" charset="0"/>
                    <a:sym typeface="Arial"/>
                  </a:rPr>
                  <a:t>EFPC</a:t>
                </a:r>
              </a:p>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pt-BR" sz="2800" b="1" i="0" u="none" strike="noStrike" kern="1200" cap="none" spc="0" normalizeH="0" baseline="0" noProof="0" dirty="0">
                    <a:ln>
                      <a:noFill/>
                    </a:ln>
                    <a:solidFill>
                      <a:srgbClr val="4472C4">
                        <a:lumMod val="20000"/>
                        <a:lumOff val="80000"/>
                      </a:srgbClr>
                    </a:solidFill>
                    <a:effectLst/>
                    <a:uLnTx/>
                    <a:uFillTx/>
                    <a:latin typeface="Aptos" panose="020B0004020202020204" pitchFamily="34" charset="0"/>
                    <a:cs typeface="Arial" panose="020B0604020202020204" pitchFamily="34" charset="0"/>
                    <a:sym typeface="Arial"/>
                  </a:rPr>
                  <a:t>ativas</a:t>
                </a:r>
                <a:r>
                  <a:rPr kumimoji="0" lang="pt-BR" sz="3200" b="1" i="0" u="none" strike="noStrike" kern="1200" cap="none" spc="0" normalizeH="0" baseline="0" noProof="0" dirty="0">
                    <a:ln>
                      <a:noFill/>
                    </a:ln>
                    <a:solidFill>
                      <a:prstClr val="white"/>
                    </a:solidFill>
                    <a:effectLst/>
                    <a:uLnTx/>
                    <a:uFillTx/>
                    <a:latin typeface="Aptos" panose="020B0004020202020204" pitchFamily="34" charset="0"/>
                    <a:cs typeface="Arial" panose="020B0604020202020204" pitchFamily="34" charset="0"/>
                    <a:sym typeface="Arial"/>
                  </a:rPr>
                  <a:t> </a:t>
                </a:r>
              </a:p>
            </p:txBody>
          </p:sp>
          <p:sp>
            <p:nvSpPr>
              <p:cNvPr id="25" name="Título 1">
                <a:extLst>
                  <a:ext uri="{FF2B5EF4-FFF2-40B4-BE49-F238E27FC236}">
                    <a16:creationId xmlns:a16="http://schemas.microsoft.com/office/drawing/2014/main" id="{6E037156-DC4B-EA94-63B2-92F1AF7D9CDA}"/>
                  </a:ext>
                </a:extLst>
              </p:cNvPr>
              <p:cNvSpPr txBox="1">
                <a:spLocks/>
              </p:cNvSpPr>
              <p:nvPr/>
            </p:nvSpPr>
            <p:spPr>
              <a:xfrm>
                <a:off x="2574001" y="1812466"/>
                <a:ext cx="2331291" cy="1838501"/>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80000"/>
                  </a:lnSpc>
                  <a:spcBef>
                    <a:spcPts val="600"/>
                  </a:spcBef>
                  <a:spcAft>
                    <a:spcPts val="0"/>
                  </a:spcAft>
                  <a:buClr>
                    <a:srgbClr val="000000"/>
                  </a:buClr>
                  <a:buSzTx/>
                  <a:buFont typeface="Arial"/>
                  <a:buNone/>
                  <a:tabLst/>
                  <a:defRPr/>
                </a:pPr>
                <a:r>
                  <a:rPr kumimoji="0" lang="pt-BR" sz="4000" b="1" i="0" u="none" strike="noStrike" kern="1200" cap="none" spc="0" normalizeH="0" baseline="0" noProof="0" dirty="0">
                    <a:ln>
                      <a:noFill/>
                    </a:ln>
                    <a:solidFill>
                      <a:srgbClr val="092F47"/>
                    </a:solidFill>
                    <a:effectLst/>
                    <a:uLnTx/>
                    <a:uFillTx/>
                    <a:latin typeface="Aptos" panose="020B0004020202020204" pitchFamily="34" charset="0"/>
                    <a:cs typeface="Arial" panose="020B0604020202020204" pitchFamily="34" charset="0"/>
                    <a:sym typeface="Arial"/>
                  </a:rPr>
                  <a:t>1.174</a:t>
                </a:r>
              </a:p>
              <a:p>
                <a:pPr marL="0" marR="0" lvl="0" indent="0" algn="ctr" defTabSz="1219170" rtl="0" eaLnBrk="1" fontAlgn="auto" latinLnBrk="0" hangingPunct="1">
                  <a:lnSpc>
                    <a:spcPct val="80000"/>
                  </a:lnSpc>
                  <a:spcBef>
                    <a:spcPts val="600"/>
                  </a:spcBef>
                  <a:spcAft>
                    <a:spcPts val="0"/>
                  </a:spcAft>
                  <a:buClr>
                    <a:srgbClr val="000000"/>
                  </a:buClr>
                  <a:buSzTx/>
                  <a:buFont typeface="Arial"/>
                  <a:buNone/>
                  <a:tabLst/>
                  <a:defRPr/>
                </a:pPr>
                <a:r>
                  <a:rPr kumimoji="0" lang="pt-BR" sz="2400" b="1" i="0" u="none" strike="noStrike" kern="1200" cap="none" spc="0" normalizeH="0" baseline="0" noProof="0" dirty="0">
                    <a:ln>
                      <a:noFill/>
                    </a:ln>
                    <a:solidFill>
                      <a:srgbClr val="076D45"/>
                    </a:solidFill>
                    <a:effectLst/>
                    <a:uLnTx/>
                    <a:uFillTx/>
                    <a:latin typeface="Aptos" panose="020B0004020202020204" pitchFamily="34" charset="0"/>
                    <a:cs typeface="Arial" panose="020B0604020202020204" pitchFamily="34" charset="0"/>
                    <a:sym typeface="Arial"/>
                  </a:rPr>
                  <a:t> </a:t>
                </a:r>
                <a:r>
                  <a:rPr kumimoji="0" lang="pt-BR" sz="2400" b="1" i="0" u="none" strike="noStrike" kern="1200" cap="none" spc="-50" normalizeH="0" baseline="0" noProof="0" dirty="0">
                    <a:ln>
                      <a:noFill/>
                    </a:ln>
                    <a:solidFill>
                      <a:srgbClr val="0E4C73"/>
                    </a:solidFill>
                    <a:effectLst/>
                    <a:uLnTx/>
                    <a:uFillTx/>
                    <a:latin typeface="Aptos" panose="020B0004020202020204" pitchFamily="34" charset="0"/>
                    <a:cs typeface="Arial" panose="020B0604020202020204" pitchFamily="34" charset="0"/>
                    <a:sym typeface="Arial"/>
                  </a:rPr>
                  <a:t>planos </a:t>
                </a:r>
              </a:p>
              <a:p>
                <a:pPr marL="0" marR="0" lvl="0" indent="0" algn="ctr" defTabSz="1219170" rtl="0" eaLnBrk="1" fontAlgn="auto" latinLnBrk="0" hangingPunct="1">
                  <a:lnSpc>
                    <a:spcPct val="80000"/>
                  </a:lnSpc>
                  <a:spcBef>
                    <a:spcPct val="0"/>
                  </a:spcBef>
                  <a:spcAft>
                    <a:spcPts val="0"/>
                  </a:spcAft>
                  <a:buClr>
                    <a:srgbClr val="000000"/>
                  </a:buClr>
                  <a:buSzTx/>
                  <a:buFont typeface="Arial"/>
                  <a:buNone/>
                  <a:tabLst/>
                  <a:defRPr/>
                </a:pPr>
                <a:r>
                  <a:rPr kumimoji="0" lang="pt-BR" sz="2400" b="1" i="0" u="none" strike="noStrike" kern="1200" cap="none" spc="-50" normalizeH="0" baseline="0" noProof="0" dirty="0">
                    <a:ln>
                      <a:noFill/>
                    </a:ln>
                    <a:solidFill>
                      <a:srgbClr val="0E4C73"/>
                    </a:solidFill>
                    <a:effectLst/>
                    <a:uLnTx/>
                    <a:uFillTx/>
                    <a:latin typeface="Aptos" panose="020B0004020202020204" pitchFamily="34" charset="0"/>
                    <a:cs typeface="Arial" panose="020B0604020202020204" pitchFamily="34" charset="0"/>
                    <a:sym typeface="Arial"/>
                  </a:rPr>
                  <a:t>de </a:t>
                </a:r>
              </a:p>
              <a:p>
                <a:pPr marL="0" marR="0" lvl="0" indent="0" algn="ctr" defTabSz="1219170" rtl="0" eaLnBrk="1" fontAlgn="auto" latinLnBrk="0" hangingPunct="1">
                  <a:lnSpc>
                    <a:spcPct val="80000"/>
                  </a:lnSpc>
                  <a:spcBef>
                    <a:spcPct val="0"/>
                  </a:spcBef>
                  <a:spcAft>
                    <a:spcPts val="0"/>
                  </a:spcAft>
                  <a:buClr>
                    <a:srgbClr val="000000"/>
                  </a:buClr>
                  <a:buSzTx/>
                  <a:buFont typeface="Arial"/>
                  <a:buNone/>
                  <a:tabLst/>
                  <a:defRPr/>
                </a:pPr>
                <a:r>
                  <a:rPr kumimoji="0" lang="pt-BR" sz="2400" b="1" i="0" u="none" strike="noStrike" kern="1200" cap="none" spc="-50" normalizeH="0" baseline="0" noProof="0" dirty="0">
                    <a:ln>
                      <a:noFill/>
                    </a:ln>
                    <a:solidFill>
                      <a:srgbClr val="0E4C73"/>
                    </a:solidFill>
                    <a:effectLst/>
                    <a:uLnTx/>
                    <a:uFillTx/>
                    <a:latin typeface="Aptos" panose="020B0004020202020204" pitchFamily="34" charset="0"/>
                    <a:cs typeface="Arial" panose="020B0604020202020204" pitchFamily="34" charset="0"/>
                    <a:sym typeface="Arial"/>
                  </a:rPr>
                  <a:t>benefícios</a:t>
                </a:r>
              </a:p>
            </p:txBody>
          </p:sp>
          <p:sp>
            <p:nvSpPr>
              <p:cNvPr id="26" name="Título 1">
                <a:extLst>
                  <a:ext uri="{FF2B5EF4-FFF2-40B4-BE49-F238E27FC236}">
                    <a16:creationId xmlns:a16="http://schemas.microsoft.com/office/drawing/2014/main" id="{3D79BDE1-2D14-C584-5AAA-2E8384279AB3}"/>
                  </a:ext>
                </a:extLst>
              </p:cNvPr>
              <p:cNvSpPr txBox="1">
                <a:spLocks/>
              </p:cNvSpPr>
              <p:nvPr/>
            </p:nvSpPr>
            <p:spPr>
              <a:xfrm>
                <a:off x="5055325" y="1733724"/>
                <a:ext cx="2091768" cy="1745042"/>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pt-BR" sz="2400" b="1" i="0" u="none" strike="noStrike" kern="1200" cap="none" spc="0" normalizeH="0" baseline="0" noProof="0" dirty="0">
                    <a:ln>
                      <a:noFill/>
                    </a:ln>
                    <a:solidFill>
                      <a:srgbClr val="4472C4">
                        <a:lumMod val="20000"/>
                        <a:lumOff val="80000"/>
                      </a:srgbClr>
                    </a:solidFill>
                    <a:effectLst/>
                    <a:uLnTx/>
                    <a:uFillTx/>
                    <a:latin typeface="Aptos" panose="020B0004020202020204" pitchFamily="34" charset="0"/>
                    <a:cs typeface="Arial" panose="020B0604020202020204" pitchFamily="34" charset="0"/>
                    <a:sym typeface="Arial"/>
                  </a:rPr>
                  <a:t>R$</a:t>
                </a:r>
              </a:p>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pt-BR" sz="3600" b="1" i="0" u="none" strike="noStrike" kern="1200" cap="none" spc="0" normalizeH="0" baseline="0" noProof="0" dirty="0">
                    <a:ln>
                      <a:noFill/>
                    </a:ln>
                    <a:solidFill>
                      <a:prstClr val="white"/>
                    </a:solidFill>
                    <a:effectLst/>
                    <a:uLnTx/>
                    <a:uFillTx/>
                    <a:latin typeface="Aptos" panose="020B0004020202020204" pitchFamily="34" charset="0"/>
                    <a:cs typeface="Arial" panose="020B0604020202020204" pitchFamily="34" charset="0"/>
                    <a:sym typeface="Arial"/>
                  </a:rPr>
                  <a:t>1,31</a:t>
                </a:r>
                <a:r>
                  <a:rPr kumimoji="0" lang="pt-BR" sz="2400" b="1" i="0" u="none" strike="noStrike" kern="1200" cap="none" spc="0" normalizeH="0" baseline="0" noProof="0" dirty="0">
                    <a:ln>
                      <a:noFill/>
                    </a:ln>
                    <a:solidFill>
                      <a:prstClr val="white"/>
                    </a:solidFill>
                    <a:effectLst/>
                    <a:uLnTx/>
                    <a:uFillTx/>
                    <a:latin typeface="Aptos" panose="020B0004020202020204" pitchFamily="34" charset="0"/>
                    <a:cs typeface="Arial" panose="020B0604020202020204" pitchFamily="34" charset="0"/>
                    <a:sym typeface="Arial"/>
                  </a:rPr>
                  <a:t> trilhão</a:t>
                </a:r>
              </a:p>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pt-BR" sz="2400" b="1" i="0" u="none" strike="noStrike" kern="1200" cap="none" spc="0" normalizeH="0" baseline="0" noProof="0" dirty="0">
                    <a:ln>
                      <a:noFill/>
                    </a:ln>
                    <a:solidFill>
                      <a:srgbClr val="4472C4">
                        <a:lumMod val="20000"/>
                        <a:lumOff val="80000"/>
                      </a:srgbClr>
                    </a:solidFill>
                    <a:effectLst/>
                    <a:uLnTx/>
                    <a:uFillTx/>
                    <a:latin typeface="Aptos" panose="020B0004020202020204" pitchFamily="34" charset="0"/>
                    <a:cs typeface="Arial" panose="020B0604020202020204" pitchFamily="34" charset="0"/>
                    <a:sym typeface="Arial"/>
                  </a:rPr>
                  <a:t>em ativos</a:t>
                </a:r>
              </a:p>
            </p:txBody>
          </p:sp>
        </p:grpSp>
        <p:sp>
          <p:nvSpPr>
            <p:cNvPr id="17" name="Título 1">
              <a:extLst>
                <a:ext uri="{FF2B5EF4-FFF2-40B4-BE49-F238E27FC236}">
                  <a16:creationId xmlns:a16="http://schemas.microsoft.com/office/drawing/2014/main" id="{91CC4F5B-3DEE-8730-E928-1EAB2020C6D0}"/>
                </a:ext>
              </a:extLst>
            </p:cNvPr>
            <p:cNvSpPr txBox="1">
              <a:spLocks/>
            </p:cNvSpPr>
            <p:nvPr/>
          </p:nvSpPr>
          <p:spPr>
            <a:xfrm>
              <a:off x="7282627" y="1216180"/>
              <a:ext cx="1716259" cy="433644"/>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80000"/>
                </a:lnSpc>
                <a:spcBef>
                  <a:spcPct val="0"/>
                </a:spcBef>
                <a:spcAft>
                  <a:spcPts val="0"/>
                </a:spcAft>
                <a:buClr>
                  <a:srgbClr val="000000"/>
                </a:buClr>
                <a:buSzTx/>
                <a:buFont typeface="Arial"/>
                <a:buNone/>
                <a:tabLst/>
                <a:defRPr/>
              </a:pPr>
              <a:r>
                <a:rPr kumimoji="0" lang="pt-BR" sz="1100" b="1" i="0" u="none" strike="noStrike" kern="1200" cap="none" spc="0" normalizeH="0" baseline="0" noProof="0" dirty="0">
                  <a:ln>
                    <a:noFill/>
                  </a:ln>
                  <a:solidFill>
                    <a:srgbClr val="44546A"/>
                  </a:solidFill>
                  <a:effectLst/>
                  <a:uLnTx/>
                  <a:uFillTx/>
                  <a:latin typeface="Aptos" panose="020B0004020202020204" pitchFamily="34" charset="0"/>
                  <a:ea typeface="+mj-ea"/>
                  <a:cs typeface="Arial" panose="020B0604020202020204" pitchFamily="34" charset="0"/>
                  <a:sym typeface="Arial"/>
                </a:rPr>
                <a:t>8,1 milhões </a:t>
              </a:r>
            </a:p>
            <a:p>
              <a:pPr marL="0" marR="0" lvl="0" indent="0" algn="ctr" defTabSz="1219170" rtl="0" eaLnBrk="1" fontAlgn="auto" latinLnBrk="0" hangingPunct="1">
                <a:lnSpc>
                  <a:spcPct val="80000"/>
                </a:lnSpc>
                <a:spcBef>
                  <a:spcPct val="0"/>
                </a:spcBef>
                <a:spcAft>
                  <a:spcPts val="0"/>
                </a:spcAft>
                <a:buClr>
                  <a:srgbClr val="000000"/>
                </a:buClr>
                <a:buSzTx/>
                <a:buFont typeface="Arial"/>
                <a:buNone/>
                <a:tabLst/>
                <a:defRPr/>
              </a:pPr>
              <a:r>
                <a:rPr kumimoji="0" lang="pt-BR" sz="1100" b="1" i="0" u="none" strike="noStrike" kern="1200" cap="none" spc="0" normalizeH="0" baseline="0" noProof="0" dirty="0">
                  <a:ln>
                    <a:noFill/>
                  </a:ln>
                  <a:solidFill>
                    <a:srgbClr val="206894"/>
                  </a:solidFill>
                  <a:effectLst/>
                  <a:uLnTx/>
                  <a:uFillTx/>
                  <a:latin typeface="Aptos" panose="020B0004020202020204" pitchFamily="34" charset="0"/>
                  <a:ea typeface="+mj-ea"/>
                  <a:cs typeface="Arial" panose="020B0604020202020204" pitchFamily="34" charset="0"/>
                  <a:sym typeface="Arial"/>
                </a:rPr>
                <a:t>população total </a:t>
              </a:r>
            </a:p>
          </p:txBody>
        </p:sp>
        <p:sp>
          <p:nvSpPr>
            <p:cNvPr id="18" name="Título 1">
              <a:extLst>
                <a:ext uri="{FF2B5EF4-FFF2-40B4-BE49-F238E27FC236}">
                  <a16:creationId xmlns:a16="http://schemas.microsoft.com/office/drawing/2014/main" id="{A60B227C-2031-F0BF-419C-BEB12E21694C}"/>
                </a:ext>
              </a:extLst>
            </p:cNvPr>
            <p:cNvSpPr txBox="1">
              <a:spLocks/>
            </p:cNvSpPr>
            <p:nvPr/>
          </p:nvSpPr>
          <p:spPr>
            <a:xfrm>
              <a:off x="7282627" y="2077943"/>
              <a:ext cx="1716259" cy="433644"/>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80000"/>
                </a:lnSpc>
                <a:spcBef>
                  <a:spcPct val="0"/>
                </a:spcBef>
                <a:spcAft>
                  <a:spcPts val="0"/>
                </a:spcAft>
                <a:buClr>
                  <a:srgbClr val="000000"/>
                </a:buClr>
                <a:buSzTx/>
                <a:buFont typeface="Arial"/>
                <a:buNone/>
                <a:tabLst/>
                <a:defRPr/>
              </a:pPr>
              <a:r>
                <a:rPr kumimoji="0" lang="pt-BR" sz="1100" b="1" i="0" u="none" strike="noStrike" kern="1200" cap="none" spc="0" normalizeH="0" baseline="0" noProof="0" dirty="0">
                  <a:ln>
                    <a:noFill/>
                  </a:ln>
                  <a:solidFill>
                    <a:srgbClr val="44546A"/>
                  </a:solidFill>
                  <a:effectLst/>
                  <a:uLnTx/>
                  <a:uFillTx/>
                  <a:latin typeface="Aptos" panose="020B0004020202020204" pitchFamily="34" charset="0"/>
                  <a:ea typeface="+mj-ea"/>
                  <a:cs typeface="Arial" panose="020B0604020202020204" pitchFamily="34" charset="0"/>
                  <a:sym typeface="Arial"/>
                </a:rPr>
                <a:t>3,9 milhões </a:t>
              </a:r>
            </a:p>
            <a:p>
              <a:pPr marL="0" marR="0" lvl="0" indent="0" algn="ctr" defTabSz="1219170" rtl="0" eaLnBrk="1" fontAlgn="auto" latinLnBrk="0" hangingPunct="1">
                <a:lnSpc>
                  <a:spcPct val="80000"/>
                </a:lnSpc>
                <a:spcBef>
                  <a:spcPct val="0"/>
                </a:spcBef>
                <a:spcAft>
                  <a:spcPts val="0"/>
                </a:spcAft>
                <a:buClr>
                  <a:srgbClr val="000000"/>
                </a:buClr>
                <a:buSzTx/>
                <a:buFont typeface="Arial"/>
                <a:buNone/>
                <a:tabLst/>
                <a:defRPr/>
              </a:pPr>
              <a:r>
                <a:rPr kumimoji="0" lang="pt-BR" sz="1100" b="1" i="0" u="none" strike="noStrike" kern="1200" cap="none" spc="0" normalizeH="0" baseline="0" noProof="0" dirty="0">
                  <a:ln>
                    <a:noFill/>
                  </a:ln>
                  <a:solidFill>
                    <a:srgbClr val="206894"/>
                  </a:solidFill>
                  <a:effectLst/>
                  <a:uLnTx/>
                  <a:uFillTx/>
                  <a:latin typeface="Aptos" panose="020B0004020202020204" pitchFamily="34" charset="0"/>
                  <a:ea typeface="+mj-ea"/>
                  <a:cs typeface="Arial" panose="020B0604020202020204" pitchFamily="34" charset="0"/>
                  <a:sym typeface="Arial"/>
                </a:rPr>
                <a:t>participantes e assistidos</a:t>
              </a:r>
            </a:p>
            <a:p>
              <a:pPr marL="0" marR="0" lvl="0" indent="0" algn="ctr" defTabSz="1219170" rtl="0" eaLnBrk="1" fontAlgn="auto" latinLnBrk="0" hangingPunct="1">
                <a:lnSpc>
                  <a:spcPct val="80000"/>
                </a:lnSpc>
                <a:spcBef>
                  <a:spcPct val="0"/>
                </a:spcBef>
                <a:spcAft>
                  <a:spcPts val="0"/>
                </a:spcAft>
                <a:buClr>
                  <a:srgbClr val="000000"/>
                </a:buClr>
                <a:buSzTx/>
                <a:buFont typeface="Arial"/>
                <a:buNone/>
                <a:tabLst/>
                <a:defRPr/>
              </a:pPr>
              <a:endParaRPr kumimoji="0" lang="pt-BR" sz="1100" b="1" i="0" u="none" strike="noStrike" kern="1200" cap="none" spc="0" normalizeH="0" baseline="0" noProof="0" dirty="0">
                <a:ln>
                  <a:noFill/>
                </a:ln>
                <a:solidFill>
                  <a:srgbClr val="44546A"/>
                </a:solidFill>
                <a:effectLst/>
                <a:uLnTx/>
                <a:uFillTx/>
                <a:latin typeface="Aptos" panose="020B0004020202020204" pitchFamily="34" charset="0"/>
                <a:ea typeface="+mj-ea"/>
                <a:cs typeface="Arial" panose="020B0604020202020204" pitchFamily="34" charset="0"/>
                <a:sym typeface="Arial"/>
              </a:endParaRPr>
            </a:p>
          </p:txBody>
        </p:sp>
        <p:sp>
          <p:nvSpPr>
            <p:cNvPr id="19" name="Título 1">
              <a:extLst>
                <a:ext uri="{FF2B5EF4-FFF2-40B4-BE49-F238E27FC236}">
                  <a16:creationId xmlns:a16="http://schemas.microsoft.com/office/drawing/2014/main" id="{D5C63553-A89C-7432-9460-A3A242B6434B}"/>
                </a:ext>
              </a:extLst>
            </p:cNvPr>
            <p:cNvSpPr txBox="1">
              <a:spLocks/>
            </p:cNvSpPr>
            <p:nvPr/>
          </p:nvSpPr>
          <p:spPr>
            <a:xfrm>
              <a:off x="7282627" y="3045123"/>
              <a:ext cx="1716259" cy="433644"/>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80000"/>
                </a:lnSpc>
                <a:spcBef>
                  <a:spcPct val="0"/>
                </a:spcBef>
                <a:spcAft>
                  <a:spcPts val="0"/>
                </a:spcAft>
                <a:buClr>
                  <a:srgbClr val="000000"/>
                </a:buClr>
                <a:buSzTx/>
                <a:buFont typeface="Arial"/>
                <a:buNone/>
                <a:tabLst/>
                <a:defRPr/>
              </a:pPr>
              <a:r>
                <a:rPr kumimoji="0" lang="pt-BR" sz="1100" b="1" i="0" u="none" strike="noStrike" kern="1200" cap="none" spc="0" normalizeH="0" baseline="0" noProof="0" dirty="0">
                  <a:ln>
                    <a:noFill/>
                  </a:ln>
                  <a:solidFill>
                    <a:srgbClr val="44546A"/>
                  </a:solidFill>
                  <a:effectLst/>
                  <a:uLnTx/>
                  <a:uFillTx/>
                  <a:latin typeface="Aptos" panose="020B0004020202020204" pitchFamily="34" charset="0"/>
                  <a:ea typeface="+mj-ea"/>
                  <a:cs typeface="Arial" panose="020B0604020202020204" pitchFamily="34" charset="0"/>
                  <a:sym typeface="Arial"/>
                </a:rPr>
                <a:t>4,2 milhões </a:t>
              </a:r>
            </a:p>
            <a:p>
              <a:pPr marL="0" marR="0" lvl="0" indent="0" algn="ctr" defTabSz="1219170" rtl="0" eaLnBrk="1" fontAlgn="auto" latinLnBrk="0" hangingPunct="1">
                <a:lnSpc>
                  <a:spcPct val="80000"/>
                </a:lnSpc>
                <a:spcBef>
                  <a:spcPct val="0"/>
                </a:spcBef>
                <a:spcAft>
                  <a:spcPts val="0"/>
                </a:spcAft>
                <a:buClr>
                  <a:srgbClr val="000000"/>
                </a:buClr>
                <a:buSzTx/>
                <a:buFont typeface="Arial"/>
                <a:buNone/>
                <a:tabLst/>
                <a:defRPr/>
              </a:pPr>
              <a:r>
                <a:rPr kumimoji="0" lang="pt-BR" sz="1100" b="1" i="0" u="none" strike="noStrike" kern="1200" cap="none" spc="0" normalizeH="0" baseline="0" noProof="0" dirty="0">
                  <a:ln>
                    <a:noFill/>
                  </a:ln>
                  <a:solidFill>
                    <a:srgbClr val="206894"/>
                  </a:solidFill>
                  <a:effectLst/>
                  <a:uLnTx/>
                  <a:uFillTx/>
                  <a:latin typeface="Aptos" panose="020B0004020202020204" pitchFamily="34" charset="0"/>
                  <a:ea typeface="+mj-ea"/>
                  <a:cs typeface="Arial" panose="020B0604020202020204" pitchFamily="34" charset="0"/>
                  <a:sym typeface="Arial"/>
                </a:rPr>
                <a:t>designados</a:t>
              </a:r>
            </a:p>
            <a:p>
              <a:pPr marL="0" marR="0" lvl="0" indent="0" algn="l" defTabSz="1219170" rtl="0" eaLnBrk="1" fontAlgn="auto" latinLnBrk="0" hangingPunct="1">
                <a:lnSpc>
                  <a:spcPct val="80000"/>
                </a:lnSpc>
                <a:spcBef>
                  <a:spcPct val="0"/>
                </a:spcBef>
                <a:spcAft>
                  <a:spcPts val="0"/>
                </a:spcAft>
                <a:buClr>
                  <a:srgbClr val="000000"/>
                </a:buClr>
                <a:buSzTx/>
                <a:buFont typeface="Arial"/>
                <a:buNone/>
                <a:tabLst/>
                <a:defRPr/>
              </a:pPr>
              <a:endParaRPr kumimoji="0" lang="pt-BR" sz="1100" b="1" i="0" u="none" strike="noStrike" kern="1200" cap="none" spc="0" normalizeH="0" baseline="0" noProof="0" dirty="0">
                <a:ln>
                  <a:noFill/>
                </a:ln>
                <a:solidFill>
                  <a:srgbClr val="44546A"/>
                </a:solidFill>
                <a:effectLst/>
                <a:uLnTx/>
                <a:uFillTx/>
                <a:latin typeface="Aptos" panose="020B0004020202020204" pitchFamily="34" charset="0"/>
                <a:ea typeface="+mj-ea"/>
                <a:cs typeface="Arial" panose="020B0604020202020204" pitchFamily="34" charset="0"/>
                <a:sym typeface="Arial"/>
              </a:endParaRPr>
            </a:p>
          </p:txBody>
        </p:sp>
        <p:sp>
          <p:nvSpPr>
            <p:cNvPr id="21" name="Título 1">
              <a:extLst>
                <a:ext uri="{FF2B5EF4-FFF2-40B4-BE49-F238E27FC236}">
                  <a16:creationId xmlns:a16="http://schemas.microsoft.com/office/drawing/2014/main" id="{69143F06-55AC-D4DA-97AF-191757076786}"/>
                </a:ext>
              </a:extLst>
            </p:cNvPr>
            <p:cNvSpPr txBox="1">
              <a:spLocks/>
            </p:cNvSpPr>
            <p:nvPr/>
          </p:nvSpPr>
          <p:spPr>
            <a:xfrm>
              <a:off x="7282627" y="3868343"/>
              <a:ext cx="1716259" cy="715694"/>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80000"/>
                </a:lnSpc>
                <a:spcBef>
                  <a:spcPct val="0"/>
                </a:spcBef>
                <a:spcAft>
                  <a:spcPts val="0"/>
                </a:spcAft>
                <a:buClr>
                  <a:srgbClr val="000000"/>
                </a:buClr>
                <a:buSzTx/>
                <a:buFont typeface="Arial"/>
                <a:buNone/>
                <a:tabLst/>
                <a:defRPr/>
              </a:pPr>
              <a:r>
                <a:rPr kumimoji="0" lang="pt-BR" sz="1100" b="1" i="0" u="none" strike="noStrike" kern="1200" cap="none" spc="0" normalizeH="0" baseline="0" noProof="0" dirty="0">
                  <a:ln>
                    <a:noFill/>
                  </a:ln>
                  <a:solidFill>
                    <a:srgbClr val="44546A"/>
                  </a:solidFill>
                  <a:effectLst/>
                  <a:uLnTx/>
                  <a:uFillTx/>
                  <a:latin typeface="Aptos" panose="020B0004020202020204" pitchFamily="34" charset="0"/>
                  <a:ea typeface="+mj-ea"/>
                  <a:cs typeface="Arial" panose="020B0604020202020204" pitchFamily="34" charset="0"/>
                  <a:sym typeface="Arial"/>
                </a:rPr>
                <a:t>4.193* </a:t>
              </a:r>
            </a:p>
            <a:p>
              <a:pPr marL="0" marR="0" lvl="0" indent="0" algn="ctr" defTabSz="1219170" rtl="0" eaLnBrk="1" fontAlgn="auto" latinLnBrk="0" hangingPunct="1">
                <a:lnSpc>
                  <a:spcPct val="80000"/>
                </a:lnSpc>
                <a:spcBef>
                  <a:spcPct val="0"/>
                </a:spcBef>
                <a:spcAft>
                  <a:spcPts val="0"/>
                </a:spcAft>
                <a:buClr>
                  <a:srgbClr val="000000"/>
                </a:buClr>
                <a:buSzTx/>
                <a:buFont typeface="Arial"/>
                <a:buNone/>
                <a:tabLst/>
                <a:defRPr/>
              </a:pPr>
              <a:r>
                <a:rPr kumimoji="0" lang="pt-BR" sz="1100" b="1" i="0" u="none" strike="noStrike" kern="1200" cap="none" spc="0" normalizeH="0" baseline="0" noProof="0" dirty="0">
                  <a:ln>
                    <a:noFill/>
                  </a:ln>
                  <a:solidFill>
                    <a:srgbClr val="206894"/>
                  </a:solidFill>
                  <a:effectLst/>
                  <a:uLnTx/>
                  <a:uFillTx/>
                  <a:latin typeface="Aptos" panose="020B0004020202020204" pitchFamily="34" charset="0"/>
                  <a:ea typeface="+mj-ea"/>
                  <a:cs typeface="Arial" panose="020B0604020202020204" pitchFamily="34" charset="0"/>
                  <a:sym typeface="Arial"/>
                </a:rPr>
                <a:t>patrocinadores </a:t>
              </a:r>
            </a:p>
            <a:p>
              <a:pPr marL="0" marR="0" lvl="0" indent="0" algn="ctr" defTabSz="1219170" rtl="0" eaLnBrk="1" fontAlgn="auto" latinLnBrk="0" hangingPunct="1">
                <a:lnSpc>
                  <a:spcPct val="80000"/>
                </a:lnSpc>
                <a:spcBef>
                  <a:spcPct val="0"/>
                </a:spcBef>
                <a:spcAft>
                  <a:spcPts val="0"/>
                </a:spcAft>
                <a:buClr>
                  <a:srgbClr val="000000"/>
                </a:buClr>
                <a:buSzTx/>
                <a:buFont typeface="Arial"/>
                <a:buNone/>
                <a:tabLst/>
                <a:defRPr/>
              </a:pPr>
              <a:r>
                <a:rPr kumimoji="0" lang="pt-BR" sz="1100" b="1" i="0" u="none" strike="noStrike" kern="1200" cap="none" spc="0" normalizeH="0" baseline="0" noProof="0" dirty="0">
                  <a:ln>
                    <a:noFill/>
                  </a:ln>
                  <a:solidFill>
                    <a:srgbClr val="206894"/>
                  </a:solidFill>
                  <a:effectLst/>
                  <a:uLnTx/>
                  <a:uFillTx/>
                  <a:latin typeface="Aptos" panose="020B0004020202020204" pitchFamily="34" charset="0"/>
                  <a:ea typeface="+mj-ea"/>
                  <a:cs typeface="Arial" panose="020B0604020202020204" pitchFamily="34" charset="0"/>
                  <a:sym typeface="Arial"/>
                </a:rPr>
                <a:t>e instituidores</a:t>
              </a:r>
            </a:p>
          </p:txBody>
        </p:sp>
      </p:grpSp>
      <p:sp>
        <p:nvSpPr>
          <p:cNvPr id="2" name="Elipse 1">
            <a:extLst>
              <a:ext uri="{FF2B5EF4-FFF2-40B4-BE49-F238E27FC236}">
                <a16:creationId xmlns:a16="http://schemas.microsoft.com/office/drawing/2014/main" id="{74F600E0-A47D-B18F-780D-79C4723FEFF3}"/>
              </a:ext>
            </a:extLst>
          </p:cNvPr>
          <p:cNvSpPr/>
          <p:nvPr/>
        </p:nvSpPr>
        <p:spPr>
          <a:xfrm>
            <a:off x="6900679" y="473039"/>
            <a:ext cx="1486367" cy="752586"/>
          </a:xfrm>
          <a:prstGeom prst="ellipse">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3" name="CaixaDeTexto 2">
            <a:extLst>
              <a:ext uri="{FF2B5EF4-FFF2-40B4-BE49-F238E27FC236}">
                <a16:creationId xmlns:a16="http://schemas.microsoft.com/office/drawing/2014/main" id="{498884D9-E800-EFE8-88EB-E5EFC1777031}"/>
              </a:ext>
            </a:extLst>
          </p:cNvPr>
          <p:cNvSpPr txBox="1"/>
          <p:nvPr/>
        </p:nvSpPr>
        <p:spPr>
          <a:xfrm>
            <a:off x="8442960" y="1137090"/>
            <a:ext cx="635724" cy="415498"/>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050" b="1" i="1" u="none" strike="noStrike" kern="0" cap="none" spc="0" normalizeH="0" baseline="0" noProof="0" dirty="0">
                <a:ln>
                  <a:noFill/>
                </a:ln>
                <a:solidFill>
                  <a:srgbClr val="000000"/>
                </a:solidFill>
                <a:effectLst/>
                <a:uLnTx/>
                <a:uFillTx/>
                <a:latin typeface="Aptos" panose="020B0004020202020204" pitchFamily="34" charset="0"/>
                <a:sym typeface="Arial"/>
              </a:rPr>
              <a:t>Classe média</a:t>
            </a:r>
          </a:p>
        </p:txBody>
      </p:sp>
      <p:cxnSp>
        <p:nvCxnSpPr>
          <p:cNvPr id="10" name="Conector de Seta Reta 9">
            <a:extLst>
              <a:ext uri="{FF2B5EF4-FFF2-40B4-BE49-F238E27FC236}">
                <a16:creationId xmlns:a16="http://schemas.microsoft.com/office/drawing/2014/main" id="{4CF58784-B92B-896D-E2D5-7346D543998F}"/>
              </a:ext>
            </a:extLst>
          </p:cNvPr>
          <p:cNvCxnSpPr/>
          <p:nvPr/>
        </p:nvCxnSpPr>
        <p:spPr>
          <a:xfrm>
            <a:off x="8319549" y="990976"/>
            <a:ext cx="179891" cy="1356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CaixaDeTexto 10">
            <a:extLst>
              <a:ext uri="{FF2B5EF4-FFF2-40B4-BE49-F238E27FC236}">
                <a16:creationId xmlns:a16="http://schemas.microsoft.com/office/drawing/2014/main" id="{99114DAE-E202-DA51-8F86-EE42D1555B07}"/>
              </a:ext>
            </a:extLst>
          </p:cNvPr>
          <p:cNvSpPr txBox="1"/>
          <p:nvPr/>
        </p:nvSpPr>
        <p:spPr>
          <a:xfrm>
            <a:off x="1369297" y="3750806"/>
            <a:ext cx="4215074" cy="738664"/>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400" b="0" i="1" u="sng" strike="noStrike" kern="0" cap="none" spc="0" normalizeH="0" baseline="0" noProof="0" dirty="0">
                <a:ln>
                  <a:noFill/>
                </a:ln>
                <a:solidFill>
                  <a:srgbClr val="000000"/>
                </a:solidFill>
                <a:effectLst/>
                <a:uLnTx/>
                <a:uFillTx/>
                <a:latin typeface="Aptos" panose="020B0004020202020204" pitchFamily="34" charset="0"/>
                <a:sym typeface="Arial"/>
              </a:rPr>
              <a:t>Valor  médio do Benefício mensal:</a:t>
            </a:r>
          </a:p>
          <a:p>
            <a:pPr marL="228600" marR="0" lvl="0" indent="-228600" algn="l" defTabSz="914400" rtl="0" eaLnBrk="1" fontAlgn="auto" latinLnBrk="0" hangingPunct="1">
              <a:lnSpc>
                <a:spcPct val="100000"/>
              </a:lnSpc>
              <a:spcBef>
                <a:spcPts val="0"/>
              </a:spcBef>
              <a:spcAft>
                <a:spcPts val="0"/>
              </a:spcAft>
              <a:buClr>
                <a:srgbClr val="000000"/>
              </a:buClr>
              <a:buSzTx/>
              <a:buFont typeface="Arial"/>
              <a:buAutoNum type="arabicPeriod"/>
              <a:tabLst/>
              <a:defRPr/>
            </a:pPr>
            <a:r>
              <a:rPr kumimoji="0" lang="pt-BR" sz="1400" b="0" i="1" u="none" strike="noStrike" kern="0" cap="none" spc="0" normalizeH="0" baseline="0" noProof="0" dirty="0">
                <a:ln>
                  <a:noFill/>
                </a:ln>
                <a:solidFill>
                  <a:srgbClr val="000000"/>
                </a:solidFill>
                <a:effectLst/>
                <a:uLnTx/>
                <a:uFillTx/>
                <a:latin typeface="Aptos" panose="020B0004020202020204" pitchFamily="34" charset="0"/>
                <a:sym typeface="Arial"/>
              </a:rPr>
              <a:t>Aposentadorias.......................R$ 7.177,00</a:t>
            </a:r>
          </a:p>
          <a:p>
            <a:pPr marL="228600" marR="0" lvl="0" indent="-228600" algn="l" defTabSz="914400" rtl="0" eaLnBrk="1" fontAlgn="auto" latinLnBrk="0" hangingPunct="1">
              <a:lnSpc>
                <a:spcPct val="100000"/>
              </a:lnSpc>
              <a:spcBef>
                <a:spcPts val="0"/>
              </a:spcBef>
              <a:spcAft>
                <a:spcPts val="0"/>
              </a:spcAft>
              <a:buClr>
                <a:srgbClr val="000000"/>
              </a:buClr>
              <a:buSzTx/>
              <a:buFont typeface="Arial"/>
              <a:buAutoNum type="arabicPeriod"/>
              <a:tabLst/>
              <a:defRPr/>
            </a:pPr>
            <a:r>
              <a:rPr kumimoji="0" lang="pt-BR" sz="1400" b="0" i="1" u="none" strike="noStrike" kern="0" cap="none" spc="0" normalizeH="0" baseline="0" noProof="0" dirty="0">
                <a:ln>
                  <a:noFill/>
                </a:ln>
                <a:solidFill>
                  <a:srgbClr val="000000"/>
                </a:solidFill>
                <a:effectLst/>
                <a:uLnTx/>
                <a:uFillTx/>
                <a:latin typeface="Aptos" panose="020B0004020202020204" pitchFamily="34" charset="0"/>
                <a:sym typeface="Arial"/>
              </a:rPr>
              <a:t>Pensões.................................R$ 4.002,00</a:t>
            </a:r>
          </a:p>
        </p:txBody>
      </p:sp>
      <p:cxnSp>
        <p:nvCxnSpPr>
          <p:cNvPr id="6" name="Conector reto 5">
            <a:extLst>
              <a:ext uri="{FF2B5EF4-FFF2-40B4-BE49-F238E27FC236}">
                <a16:creationId xmlns:a16="http://schemas.microsoft.com/office/drawing/2014/main" id="{62D5CA17-C4E7-9098-30C7-E0B2C11B4E46}"/>
              </a:ext>
            </a:extLst>
          </p:cNvPr>
          <p:cNvCxnSpPr/>
          <p:nvPr/>
        </p:nvCxnSpPr>
        <p:spPr>
          <a:xfrm>
            <a:off x="1200918" y="484645"/>
            <a:ext cx="569976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CaixaDeTexto 11">
            <a:extLst>
              <a:ext uri="{FF2B5EF4-FFF2-40B4-BE49-F238E27FC236}">
                <a16:creationId xmlns:a16="http://schemas.microsoft.com/office/drawing/2014/main" id="{5D4D975B-D278-ABB6-8ADF-2B1514F302D3}"/>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tx1"/>
                </a:solidFill>
                <a:latin typeface="Aptos" panose="020B0004020202020204" pitchFamily="34" charset="0"/>
              </a:rPr>
              <a:t>6</a:t>
            </a:r>
          </a:p>
        </p:txBody>
      </p:sp>
      <p:pic>
        <p:nvPicPr>
          <p:cNvPr id="13" name="Imagem 12" descr="Texto&#10;&#10;O conteúdo gerado por IA pode estar incorreto.">
            <a:extLst>
              <a:ext uri="{FF2B5EF4-FFF2-40B4-BE49-F238E27FC236}">
                <a16:creationId xmlns:a16="http://schemas.microsoft.com/office/drawing/2014/main" id="{ADFD0FD0-C484-8081-12B7-30A1CD2BEDC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16850" y="4601884"/>
            <a:ext cx="1236674" cy="541616"/>
          </a:xfrm>
          <a:prstGeom prst="rect">
            <a:avLst/>
          </a:prstGeom>
          <a:noFill/>
          <a:ln>
            <a:noFill/>
          </a:ln>
        </p:spPr>
      </p:pic>
      <p:pic>
        <p:nvPicPr>
          <p:cNvPr id="14" name="Imagem 13" descr="Logotipo&#10;&#10;Descrição gerada automaticamente">
            <a:extLst>
              <a:ext uri="{FF2B5EF4-FFF2-40B4-BE49-F238E27FC236}">
                <a16:creationId xmlns:a16="http://schemas.microsoft.com/office/drawing/2014/main" id="{7E0027F8-0B1F-4982-0065-8A11127FDA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249" y="4489470"/>
            <a:ext cx="644083" cy="698882"/>
          </a:xfrm>
          <a:prstGeom prst="rect">
            <a:avLst/>
          </a:prstGeom>
        </p:spPr>
      </p:pic>
    </p:spTree>
    <p:extLst>
      <p:ext uri="{BB962C8B-B14F-4D97-AF65-F5344CB8AC3E}">
        <p14:creationId xmlns:p14="http://schemas.microsoft.com/office/powerpoint/2010/main" val="23925190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34EA09D7-8017-56E4-610C-AF080FCF4B50}"/>
            </a:ext>
          </a:extLst>
        </p:cNvPr>
        <p:cNvGrpSpPr/>
        <p:nvPr/>
      </p:nvGrpSpPr>
      <p:grpSpPr>
        <a:xfrm>
          <a:off x="0" y="0"/>
          <a:ext cx="0" cy="0"/>
          <a:chOff x="0" y="0"/>
          <a:chExt cx="0" cy="0"/>
        </a:xfrm>
      </p:grpSpPr>
      <p:pic>
        <p:nvPicPr>
          <p:cNvPr id="3" name="Imagem 2" descr="Logotipo&#10;&#10;Descrição gerada automaticamente">
            <a:extLst>
              <a:ext uri="{FF2B5EF4-FFF2-40B4-BE49-F238E27FC236}">
                <a16:creationId xmlns:a16="http://schemas.microsoft.com/office/drawing/2014/main" id="{C37CF6A3-320B-96A9-06B0-29A87EDB74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3" y="0"/>
            <a:ext cx="644083" cy="698882"/>
          </a:xfrm>
          <a:prstGeom prst="rect">
            <a:avLst/>
          </a:prstGeom>
        </p:spPr>
      </p:pic>
      <p:sp>
        <p:nvSpPr>
          <p:cNvPr id="5" name="CaixaDeTexto 4">
            <a:extLst>
              <a:ext uri="{FF2B5EF4-FFF2-40B4-BE49-F238E27FC236}">
                <a16:creationId xmlns:a16="http://schemas.microsoft.com/office/drawing/2014/main" id="{5D79A049-275B-8B1D-3CB7-F98763FCCDF6}"/>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bg1"/>
                </a:solidFill>
                <a:latin typeface="Aptos" panose="020B0004020202020204" pitchFamily="34" charset="0"/>
              </a:rPr>
              <a:t>4</a:t>
            </a:r>
          </a:p>
        </p:txBody>
      </p:sp>
      <p:sp>
        <p:nvSpPr>
          <p:cNvPr id="7" name="Título 4">
            <a:extLst>
              <a:ext uri="{FF2B5EF4-FFF2-40B4-BE49-F238E27FC236}">
                <a16:creationId xmlns:a16="http://schemas.microsoft.com/office/drawing/2014/main" id="{D86BED62-58A8-1C1B-CFEA-C3DC10BA3F28}"/>
              </a:ext>
            </a:extLst>
          </p:cNvPr>
          <p:cNvSpPr txBox="1">
            <a:spLocks/>
          </p:cNvSpPr>
          <p:nvPr/>
        </p:nvSpPr>
        <p:spPr>
          <a:xfrm>
            <a:off x="-187187" y="2063135"/>
            <a:ext cx="9770624" cy="79526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pt-BR" sz="3600" dirty="0">
                <a:solidFill>
                  <a:srgbClr val="1B567B"/>
                </a:solidFill>
                <a:latin typeface="Aptos" panose="020B0004020202020204" pitchFamily="34" charset="0"/>
                <a:ea typeface="Calibri" panose="020F0502020204030204" pitchFamily="34" charset="0"/>
                <a:cs typeface="Calibri" panose="020F0502020204030204" pitchFamily="34" charset="0"/>
              </a:rPr>
              <a:t>6. Desafios e Perspectivas</a:t>
            </a:r>
          </a:p>
        </p:txBody>
      </p:sp>
      <p:pic>
        <p:nvPicPr>
          <p:cNvPr id="9" name="Imagem 8" descr="Texto&#10;&#10;O conteúdo gerado por IA pode estar incorreto.">
            <a:extLst>
              <a:ext uri="{FF2B5EF4-FFF2-40B4-BE49-F238E27FC236}">
                <a16:creationId xmlns:a16="http://schemas.microsoft.com/office/drawing/2014/main" id="{11974629-982E-2AFE-0377-FAD13BBA7B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9000" y="134779"/>
            <a:ext cx="2903798" cy="1271753"/>
          </a:xfrm>
          <a:prstGeom prst="rect">
            <a:avLst/>
          </a:prstGeom>
          <a:noFill/>
          <a:ln>
            <a:noFill/>
          </a:ln>
        </p:spPr>
      </p:pic>
      <p:cxnSp>
        <p:nvCxnSpPr>
          <p:cNvPr id="2" name="Conector reto 1">
            <a:extLst>
              <a:ext uri="{FF2B5EF4-FFF2-40B4-BE49-F238E27FC236}">
                <a16:creationId xmlns:a16="http://schemas.microsoft.com/office/drawing/2014/main" id="{B56D7E0F-0E15-491E-FC6A-A4B71C20446C}"/>
              </a:ext>
            </a:extLst>
          </p:cNvPr>
          <p:cNvCxnSpPr/>
          <p:nvPr/>
        </p:nvCxnSpPr>
        <p:spPr>
          <a:xfrm>
            <a:off x="1907340" y="2858398"/>
            <a:ext cx="5699760" cy="0"/>
          </a:xfrm>
          <a:prstGeom prst="line">
            <a:avLst/>
          </a:prstGeom>
          <a:ln>
            <a:solidFill>
              <a:srgbClr val="0E4C73"/>
            </a:solidFill>
          </a:ln>
        </p:spPr>
        <p:style>
          <a:lnRef idx="1">
            <a:schemeClr val="accent1"/>
          </a:lnRef>
          <a:fillRef idx="0">
            <a:schemeClr val="accent1"/>
          </a:fillRef>
          <a:effectRef idx="0">
            <a:schemeClr val="accent1"/>
          </a:effectRef>
          <a:fontRef idx="minor">
            <a:schemeClr val="tx1"/>
          </a:fontRef>
        </p:style>
      </p:cxnSp>
      <p:sp>
        <p:nvSpPr>
          <p:cNvPr id="4" name="CaixaDeTexto 3">
            <a:extLst>
              <a:ext uri="{FF2B5EF4-FFF2-40B4-BE49-F238E27FC236}">
                <a16:creationId xmlns:a16="http://schemas.microsoft.com/office/drawing/2014/main" id="{A956B23D-960E-E318-748F-9810E57C5687}"/>
              </a:ext>
            </a:extLst>
          </p:cNvPr>
          <p:cNvSpPr txBox="1"/>
          <p:nvPr/>
        </p:nvSpPr>
        <p:spPr>
          <a:xfrm>
            <a:off x="8380818" y="4639389"/>
            <a:ext cx="601980" cy="246221"/>
          </a:xfrm>
          <a:prstGeom prst="rect">
            <a:avLst/>
          </a:prstGeom>
          <a:noFill/>
        </p:spPr>
        <p:txBody>
          <a:bodyPr wrap="square" rtlCol="0">
            <a:spAutoFit/>
          </a:bodyPr>
          <a:lstStyle/>
          <a:p>
            <a:r>
              <a:rPr lang="pt-BR" sz="1000" dirty="0">
                <a:solidFill>
                  <a:schemeClr val="tx1"/>
                </a:solidFill>
                <a:latin typeface="Aptos" panose="020B0004020202020204" pitchFamily="34" charset="0"/>
              </a:rPr>
              <a:t>60</a:t>
            </a:r>
          </a:p>
        </p:txBody>
      </p:sp>
    </p:spTree>
    <p:extLst>
      <p:ext uri="{BB962C8B-B14F-4D97-AF65-F5344CB8AC3E}">
        <p14:creationId xmlns:p14="http://schemas.microsoft.com/office/powerpoint/2010/main" val="7708307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B8FFE96F-F198-B69F-999B-F60D3840123B}"/>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512B921B-C200-8D9A-7449-E7E6EE9A0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61" y="4538772"/>
            <a:ext cx="573250" cy="622326"/>
          </a:xfrm>
          <a:prstGeom prst="rect">
            <a:avLst/>
          </a:prstGeom>
        </p:spPr>
      </p:pic>
      <p:sp>
        <p:nvSpPr>
          <p:cNvPr id="9" name="CaixaDeTexto 8">
            <a:extLst>
              <a:ext uri="{FF2B5EF4-FFF2-40B4-BE49-F238E27FC236}">
                <a16:creationId xmlns:a16="http://schemas.microsoft.com/office/drawing/2014/main" id="{E15323E2-1AF8-5165-3E83-B2618E4C2BAE}"/>
              </a:ext>
            </a:extLst>
          </p:cNvPr>
          <p:cNvSpPr txBox="1"/>
          <p:nvPr/>
        </p:nvSpPr>
        <p:spPr>
          <a:xfrm>
            <a:off x="8802589" y="4726824"/>
            <a:ext cx="601980" cy="246221"/>
          </a:xfrm>
          <a:prstGeom prst="rect">
            <a:avLst/>
          </a:prstGeom>
          <a:noFill/>
        </p:spPr>
        <p:txBody>
          <a:bodyPr wrap="square" rtlCol="0">
            <a:spAutoFit/>
          </a:bodyPr>
          <a:lstStyle/>
          <a:p>
            <a:r>
              <a:rPr lang="pt-BR" sz="1000" dirty="0">
                <a:solidFill>
                  <a:schemeClr val="bg1"/>
                </a:solidFill>
                <a:latin typeface="Calibri" panose="020F0502020204030204" pitchFamily="34" charset="0"/>
                <a:ea typeface="Calibri" panose="020F0502020204030204" pitchFamily="34" charset="0"/>
                <a:cs typeface="Calibri" panose="020F0502020204030204" pitchFamily="34" charset="0"/>
              </a:rPr>
              <a:t>12</a:t>
            </a:r>
          </a:p>
        </p:txBody>
      </p:sp>
      <p:sp>
        <p:nvSpPr>
          <p:cNvPr id="10" name="Título 4">
            <a:extLst>
              <a:ext uri="{FF2B5EF4-FFF2-40B4-BE49-F238E27FC236}">
                <a16:creationId xmlns:a16="http://schemas.microsoft.com/office/drawing/2014/main" id="{F210C58C-B9B8-1B38-C3D0-88DB53321DA0}"/>
              </a:ext>
            </a:extLst>
          </p:cNvPr>
          <p:cNvSpPr txBox="1">
            <a:spLocks/>
          </p:cNvSpPr>
          <p:nvPr/>
        </p:nvSpPr>
        <p:spPr>
          <a:xfrm>
            <a:off x="-58964" y="-139197"/>
            <a:ext cx="8861553" cy="63516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pt-BR" sz="3200" b="1" dirty="0">
                <a:solidFill>
                  <a:srgbClr val="002060"/>
                </a:solidFill>
                <a:latin typeface="Aptos" panose="020B0004020202020204" pitchFamily="34" charset="0"/>
                <a:ea typeface="Calibri" panose="020F0502020204030204" pitchFamily="34" charset="0"/>
                <a:cs typeface="Calibri" panose="020F0502020204030204" pitchFamily="34" charset="0"/>
              </a:rPr>
              <a:t>Agenda Normativa 2025</a:t>
            </a:r>
          </a:p>
        </p:txBody>
      </p:sp>
      <p:sp>
        <p:nvSpPr>
          <p:cNvPr id="12" name="Espaço Reservado para Texto 2">
            <a:extLst>
              <a:ext uri="{FF2B5EF4-FFF2-40B4-BE49-F238E27FC236}">
                <a16:creationId xmlns:a16="http://schemas.microsoft.com/office/drawing/2014/main" id="{A1F56246-9AD5-FD9B-977A-48670D793146}"/>
              </a:ext>
            </a:extLst>
          </p:cNvPr>
          <p:cNvSpPr txBox="1">
            <a:spLocks/>
          </p:cNvSpPr>
          <p:nvPr/>
        </p:nvSpPr>
        <p:spPr>
          <a:xfrm>
            <a:off x="905660" y="178383"/>
            <a:ext cx="7523328" cy="2205318"/>
          </a:xfrm>
          <a:prstGeom prst="rect">
            <a:avLst/>
          </a:prstGeom>
        </p:spPr>
        <p:txBody>
          <a:bodyPr>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8000" lvl="0" algn="just">
              <a:spcAft>
                <a:spcPts val="1200"/>
              </a:spcAft>
            </a:pPr>
            <a:endParaRPr lang="pt-BR" sz="2400" b="1" kern="100" dirty="0">
              <a:solidFill>
                <a:srgbClr val="092F47"/>
              </a:solidFill>
              <a:latin typeface="Aptos" panose="020B0004020202020204" pitchFamily="34" charset="0"/>
              <a:ea typeface="Calibri" panose="020F0502020204030204" pitchFamily="34" charset="0"/>
              <a:cs typeface="Calibri" panose="020F0502020204030204" pitchFamily="34" charset="0"/>
            </a:endParaRPr>
          </a:p>
          <a:p>
            <a:pPr marL="342900" indent="-342900" algn="just">
              <a:spcBef>
                <a:spcPts val="0"/>
              </a:spcBef>
              <a:spcAft>
                <a:spcPts val="600"/>
              </a:spcAft>
              <a:buClr>
                <a:srgbClr val="092F47"/>
              </a:buClr>
              <a:buSzPct val="80000"/>
              <a:buFont typeface="Wingdings" panose="05000000000000000000" pitchFamily="2" charset="2"/>
              <a:buChar char="ü"/>
              <a:tabLst>
                <a:tab pos="180975" algn="l"/>
              </a:tabLst>
            </a:pPr>
            <a:r>
              <a:rPr lang="pt-BR" sz="2400" dirty="0">
                <a:solidFill>
                  <a:srgbClr val="FF0000"/>
                </a:solidFill>
                <a:latin typeface="Aptos" panose="020B0004020202020204" pitchFamily="34" charset="0"/>
                <a:ea typeface="Calibri" panose="020F0502020204030204" pitchFamily="34" charset="0"/>
                <a:cs typeface="Calibri" panose="020F0502020204030204" pitchFamily="34" charset="0"/>
              </a:rPr>
              <a:t>Revisão do Decreto nº 4.942/2003</a:t>
            </a:r>
          </a:p>
          <a:p>
            <a:pPr marL="342900" indent="-342900" algn="just">
              <a:spcBef>
                <a:spcPts val="0"/>
              </a:spcBef>
              <a:spcAft>
                <a:spcPts val="600"/>
              </a:spcAft>
              <a:buClr>
                <a:srgbClr val="092F47"/>
              </a:buClr>
              <a:buSzPct val="60000"/>
              <a:buFont typeface="Wingdings" panose="05000000000000000000" pitchFamily="2" charset="2"/>
              <a:buChar char="ü"/>
              <a:tabLst>
                <a:tab pos="180975" algn="l"/>
              </a:tabLst>
            </a:pPr>
            <a:r>
              <a:rPr lang="pt-BR" sz="2400" dirty="0">
                <a:solidFill>
                  <a:srgbClr val="092F47"/>
                </a:solidFill>
                <a:latin typeface="Aptos" panose="020B0004020202020204" pitchFamily="34" charset="0"/>
                <a:ea typeface="Calibri" panose="020F0502020204030204" pitchFamily="34" charset="0"/>
                <a:cs typeface="Calibri" panose="020F0502020204030204" pitchFamily="34" charset="0"/>
              </a:rPr>
              <a:t>Consulta Pública – Resolução Previc nº 23</a:t>
            </a:r>
          </a:p>
          <a:p>
            <a:pPr marL="342900" indent="-342900" algn="just">
              <a:spcBef>
                <a:spcPts val="0"/>
              </a:spcBef>
              <a:spcAft>
                <a:spcPts val="600"/>
              </a:spcAft>
              <a:buClr>
                <a:srgbClr val="092F47"/>
              </a:buClr>
              <a:buSzPct val="60000"/>
              <a:buFont typeface="Wingdings" panose="05000000000000000000" pitchFamily="2" charset="2"/>
              <a:buChar char="ü"/>
              <a:tabLst>
                <a:tab pos="180975" algn="l"/>
              </a:tabLst>
            </a:pPr>
            <a:r>
              <a:rPr lang="pt-BR" sz="2400" dirty="0">
                <a:solidFill>
                  <a:srgbClr val="092F47"/>
                </a:solidFill>
                <a:latin typeface="Aptos" panose="020B0004020202020204" pitchFamily="34" charset="0"/>
                <a:ea typeface="Calibri" panose="020F0502020204030204" pitchFamily="34" charset="0"/>
                <a:cs typeface="Calibri" panose="020F0502020204030204" pitchFamily="34" charset="0"/>
              </a:rPr>
              <a:t>Regulação/CNPC: </a:t>
            </a:r>
          </a:p>
          <a:p>
            <a:pPr lvl="7" algn="just">
              <a:spcAft>
                <a:spcPts val="600"/>
              </a:spcAft>
              <a:buSzPct val="60000"/>
              <a:tabLst>
                <a:tab pos="180975" algn="l"/>
              </a:tabLst>
            </a:pPr>
            <a:r>
              <a:rPr lang="pt-BR" sz="2400" b="1" dirty="0">
                <a:solidFill>
                  <a:srgbClr val="092F47"/>
                </a:solidFill>
                <a:latin typeface="Aptos" panose="020B0004020202020204" pitchFamily="34" charset="0"/>
                <a:ea typeface="Calibri" panose="020F0502020204030204" pitchFamily="34" charset="0"/>
                <a:cs typeface="Calibri" panose="020F0502020204030204" pitchFamily="34" charset="0"/>
              </a:rPr>
              <a:t>		</a:t>
            </a:r>
            <a:r>
              <a:rPr lang="pt-BR" sz="2000" dirty="0">
                <a:solidFill>
                  <a:srgbClr val="092F47"/>
                </a:solidFill>
                <a:latin typeface="Aptos" panose="020B0004020202020204" pitchFamily="34" charset="0"/>
                <a:ea typeface="Calibri" panose="020F0502020204030204" pitchFamily="34" charset="0"/>
                <a:cs typeface="Calibri" panose="020F0502020204030204" pitchFamily="34" charset="0"/>
              </a:rPr>
              <a:t>i. Déficits/parâmetros técnicos atuariais (resolução 30); </a:t>
            </a:r>
          </a:p>
          <a:p>
            <a:pPr lvl="7" algn="just">
              <a:spcAft>
                <a:spcPts val="600"/>
              </a:spcAft>
              <a:buSzPct val="60000"/>
              <a:tabLst>
                <a:tab pos="180975" algn="l"/>
              </a:tabLst>
            </a:pPr>
            <a:r>
              <a:rPr lang="pt-BR" sz="2000" dirty="0">
                <a:solidFill>
                  <a:srgbClr val="092F47"/>
                </a:solidFill>
                <a:latin typeface="Aptos" panose="020B0004020202020204" pitchFamily="34" charset="0"/>
                <a:ea typeface="Calibri" panose="020F0502020204030204" pitchFamily="34" charset="0"/>
                <a:cs typeface="Calibri" panose="020F0502020204030204" pitchFamily="34" charset="0"/>
              </a:rPr>
              <a:t>		</a:t>
            </a:r>
            <a:r>
              <a:rPr lang="pt-BR" sz="2000" dirty="0" err="1">
                <a:solidFill>
                  <a:srgbClr val="092F47"/>
                </a:solidFill>
                <a:latin typeface="Aptos" panose="020B0004020202020204" pitchFamily="34" charset="0"/>
                <a:ea typeface="Calibri" panose="020F0502020204030204" pitchFamily="34" charset="0"/>
                <a:cs typeface="Calibri" panose="020F0502020204030204" pitchFamily="34" charset="0"/>
              </a:rPr>
              <a:t>ii</a:t>
            </a:r>
            <a:r>
              <a:rPr lang="pt-BR" sz="2000" dirty="0">
                <a:solidFill>
                  <a:srgbClr val="092F47"/>
                </a:solidFill>
                <a:latin typeface="Aptos" panose="020B0004020202020204" pitchFamily="34" charset="0"/>
                <a:ea typeface="Calibri" panose="020F0502020204030204" pitchFamily="34" charset="0"/>
                <a:cs typeface="Calibri" panose="020F0502020204030204" pitchFamily="34" charset="0"/>
              </a:rPr>
              <a:t>. Viabilidade Planos/EFPC (resolução 35);</a:t>
            </a:r>
          </a:p>
          <a:p>
            <a:pPr lvl="7" algn="just">
              <a:spcAft>
                <a:spcPts val="600"/>
              </a:spcAft>
              <a:buSzPct val="60000"/>
              <a:tabLst>
                <a:tab pos="180975" algn="l"/>
              </a:tabLst>
            </a:pPr>
            <a:r>
              <a:rPr lang="pt-BR" sz="2000" dirty="0">
                <a:solidFill>
                  <a:srgbClr val="092F47"/>
                </a:solidFill>
                <a:latin typeface="Aptos" panose="020B0004020202020204" pitchFamily="34" charset="0"/>
                <a:ea typeface="Calibri" panose="020F0502020204030204" pitchFamily="34" charset="0"/>
                <a:cs typeface="Calibri" panose="020F0502020204030204" pitchFamily="34" charset="0"/>
              </a:rPr>
              <a:t>		</a:t>
            </a:r>
            <a:r>
              <a:rPr lang="pt-BR" sz="2000" dirty="0" err="1">
                <a:solidFill>
                  <a:srgbClr val="092F47"/>
                </a:solidFill>
                <a:latin typeface="Aptos" panose="020B0004020202020204" pitchFamily="34" charset="0"/>
                <a:ea typeface="Calibri" panose="020F0502020204030204" pitchFamily="34" charset="0"/>
                <a:cs typeface="Calibri" panose="020F0502020204030204" pitchFamily="34" charset="0"/>
              </a:rPr>
              <a:t>iii</a:t>
            </a:r>
            <a:r>
              <a:rPr lang="pt-BR" sz="2000" dirty="0">
                <a:solidFill>
                  <a:srgbClr val="092F47"/>
                </a:solidFill>
                <a:latin typeface="Aptos" panose="020B0004020202020204" pitchFamily="34" charset="0"/>
                <a:ea typeface="Calibri" panose="020F0502020204030204" pitchFamily="34" charset="0"/>
                <a:cs typeface="Calibri" panose="020F0502020204030204" pitchFamily="34" charset="0"/>
              </a:rPr>
              <a:t>. Seleção de dirigentes (resolução 39); </a:t>
            </a:r>
          </a:p>
          <a:p>
            <a:pPr lvl="7" algn="just">
              <a:spcAft>
                <a:spcPts val="600"/>
              </a:spcAft>
              <a:buSzPct val="60000"/>
              <a:tabLst>
                <a:tab pos="180975" algn="l"/>
              </a:tabLst>
            </a:pPr>
            <a:r>
              <a:rPr lang="pt-BR" sz="2000" dirty="0">
                <a:solidFill>
                  <a:srgbClr val="092F47"/>
                </a:solidFill>
                <a:latin typeface="Aptos" panose="020B0004020202020204" pitchFamily="34" charset="0"/>
                <a:ea typeface="Calibri" panose="020F0502020204030204" pitchFamily="34" charset="0"/>
                <a:cs typeface="Calibri" panose="020F0502020204030204" pitchFamily="34" charset="0"/>
              </a:rPr>
              <a:t>		</a:t>
            </a:r>
            <a:r>
              <a:rPr lang="pt-BR" sz="2000" dirty="0" err="1">
                <a:solidFill>
                  <a:srgbClr val="092F47"/>
                </a:solidFill>
                <a:latin typeface="Aptos" panose="020B0004020202020204" pitchFamily="34" charset="0"/>
                <a:ea typeface="Calibri" panose="020F0502020204030204" pitchFamily="34" charset="0"/>
                <a:cs typeface="Calibri" panose="020F0502020204030204" pitchFamily="34" charset="0"/>
              </a:rPr>
              <a:t>iv</a:t>
            </a:r>
            <a:r>
              <a:rPr lang="pt-BR" sz="2000" dirty="0">
                <a:solidFill>
                  <a:srgbClr val="092F47"/>
                </a:solidFill>
                <a:latin typeface="Aptos" panose="020B0004020202020204" pitchFamily="34" charset="0"/>
                <a:ea typeface="Calibri" panose="020F0502020204030204" pitchFamily="34" charset="0"/>
                <a:cs typeface="Calibri" panose="020F0502020204030204" pitchFamily="34" charset="0"/>
              </a:rPr>
              <a:t>. Plano família/Governança da EFPC (resolução 54);</a:t>
            </a:r>
          </a:p>
          <a:p>
            <a:pPr lvl="7" algn="just">
              <a:spcAft>
                <a:spcPts val="600"/>
              </a:spcAft>
              <a:buSzPct val="60000"/>
              <a:tabLst>
                <a:tab pos="180975" algn="l"/>
              </a:tabLst>
            </a:pPr>
            <a:r>
              <a:rPr lang="pt-BR" sz="2000" dirty="0">
                <a:solidFill>
                  <a:srgbClr val="092F47"/>
                </a:solidFill>
                <a:latin typeface="Aptos" panose="020B0004020202020204" pitchFamily="34" charset="0"/>
                <a:ea typeface="Calibri" panose="020F0502020204030204" pitchFamily="34" charset="0"/>
                <a:cs typeface="Calibri" panose="020F0502020204030204" pitchFamily="34" charset="0"/>
              </a:rPr>
              <a:t>		v. Institutos (resolução 50); e </a:t>
            </a:r>
          </a:p>
          <a:p>
            <a:pPr lvl="7" algn="just">
              <a:spcAft>
                <a:spcPts val="600"/>
              </a:spcAft>
              <a:buSzPct val="60000"/>
              <a:tabLst>
                <a:tab pos="180975" algn="l"/>
              </a:tabLst>
            </a:pPr>
            <a:r>
              <a:rPr lang="pt-BR" sz="2000" dirty="0">
                <a:solidFill>
                  <a:srgbClr val="092F47"/>
                </a:solidFill>
                <a:latin typeface="Aptos" panose="020B0004020202020204" pitchFamily="34" charset="0"/>
                <a:ea typeface="Calibri" panose="020F0502020204030204" pitchFamily="34" charset="0"/>
                <a:cs typeface="Calibri" panose="020F0502020204030204" pitchFamily="34" charset="0"/>
              </a:rPr>
              <a:t>		vi. Licenciamento (resolução 40).</a:t>
            </a:r>
          </a:p>
          <a:p>
            <a:pPr marL="514350" indent="-400050">
              <a:buClr>
                <a:schemeClr val="tx1"/>
              </a:buClr>
              <a:buFont typeface="+mj-lt"/>
              <a:buAutoNum type="romanLcPeriod"/>
            </a:pPr>
            <a:endParaRPr lang="pt-BR" sz="2400" dirty="0">
              <a:solidFill>
                <a:srgbClr val="092F47"/>
              </a:solidFill>
              <a:latin typeface="Aptos" panose="020B0004020202020204" pitchFamily="34" charset="0"/>
            </a:endParaRPr>
          </a:p>
        </p:txBody>
      </p:sp>
      <p:cxnSp>
        <p:nvCxnSpPr>
          <p:cNvPr id="3" name="Conector reto 2">
            <a:extLst>
              <a:ext uri="{FF2B5EF4-FFF2-40B4-BE49-F238E27FC236}">
                <a16:creationId xmlns:a16="http://schemas.microsoft.com/office/drawing/2014/main" id="{44F17278-6FE2-7F86-4528-DF4B8604F20D}"/>
              </a:ext>
            </a:extLst>
          </p:cNvPr>
          <p:cNvCxnSpPr>
            <a:cxnSpLocks/>
          </p:cNvCxnSpPr>
          <p:nvPr/>
        </p:nvCxnSpPr>
        <p:spPr>
          <a:xfrm>
            <a:off x="1661012" y="491411"/>
            <a:ext cx="54216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CaixaDeTexto 4">
            <a:extLst>
              <a:ext uri="{FF2B5EF4-FFF2-40B4-BE49-F238E27FC236}">
                <a16:creationId xmlns:a16="http://schemas.microsoft.com/office/drawing/2014/main" id="{66BDF9A9-5075-B86B-3C96-2F4A44E874C8}"/>
              </a:ext>
            </a:extLst>
          </p:cNvPr>
          <p:cNvSpPr txBox="1"/>
          <p:nvPr/>
        </p:nvSpPr>
        <p:spPr>
          <a:xfrm>
            <a:off x="-1" y="4681835"/>
            <a:ext cx="8861553" cy="461665"/>
          </a:xfrm>
          <a:prstGeom prst="rect">
            <a:avLst/>
          </a:prstGeom>
          <a:noFill/>
        </p:spPr>
        <p:txBody>
          <a:bodyPr wrap="square">
            <a:spAutoFit/>
          </a:bodyPr>
          <a:lstStyle/>
          <a:p>
            <a:r>
              <a:rPr lang="pt-BR" sz="1200" dirty="0">
                <a:latin typeface="Aptos" panose="020B0004020202020204" pitchFamily="34" charset="0"/>
                <a:ea typeface="Calibri" panose="020F0502020204030204" pitchFamily="34" charset="0"/>
                <a:cs typeface="Calibri" panose="020F0502020204030204" pitchFamily="34" charset="0"/>
                <a:hlinkClick r:id="rId4"/>
              </a:rPr>
              <a:t>https://www.gov.br/previc/pt-br/acesso-a-informacao-1/institucional/agenda-regulatoria-previc/agenda-regulatoria-2024-2025</a:t>
            </a:r>
            <a:endParaRPr lang="pt-BR" sz="1200" dirty="0">
              <a:latin typeface="Aptos" panose="020B0004020202020204" pitchFamily="34" charset="0"/>
              <a:ea typeface="Calibri" panose="020F0502020204030204" pitchFamily="34" charset="0"/>
              <a:cs typeface="Calibri" panose="020F0502020204030204" pitchFamily="34" charset="0"/>
            </a:endParaRPr>
          </a:p>
          <a:p>
            <a:endParaRPr lang="pt-BR" sz="1200" dirty="0">
              <a:latin typeface="Aptos" panose="020B0004020202020204" pitchFamily="34" charset="0"/>
              <a:ea typeface="Calibri" panose="020F0502020204030204" pitchFamily="34" charset="0"/>
              <a:cs typeface="Calibri" panose="020F0502020204030204" pitchFamily="34" charset="0"/>
            </a:endParaRPr>
          </a:p>
        </p:txBody>
      </p:sp>
      <p:pic>
        <p:nvPicPr>
          <p:cNvPr id="6" name="Imagem 5" descr="Texto&#10;&#10;O conteúdo gerado por IA pode estar incorreto.">
            <a:extLst>
              <a:ext uri="{FF2B5EF4-FFF2-40B4-BE49-F238E27FC236}">
                <a16:creationId xmlns:a16="http://schemas.microsoft.com/office/drawing/2014/main" id="{A4148E0C-1793-A14F-DCD6-EF9592EEACE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19050" y="109556"/>
            <a:ext cx="2024950" cy="886851"/>
          </a:xfrm>
          <a:prstGeom prst="rect">
            <a:avLst/>
          </a:prstGeom>
          <a:noFill/>
          <a:ln>
            <a:noFill/>
          </a:ln>
        </p:spPr>
      </p:pic>
      <p:sp>
        <p:nvSpPr>
          <p:cNvPr id="7" name="CaixaDeTexto 6">
            <a:extLst>
              <a:ext uri="{FF2B5EF4-FFF2-40B4-BE49-F238E27FC236}">
                <a16:creationId xmlns:a16="http://schemas.microsoft.com/office/drawing/2014/main" id="{8FBABDDD-1A23-72F9-6388-1D243A9628DF}"/>
              </a:ext>
            </a:extLst>
          </p:cNvPr>
          <p:cNvSpPr txBox="1"/>
          <p:nvPr/>
        </p:nvSpPr>
        <p:spPr>
          <a:xfrm>
            <a:off x="8512552" y="4364082"/>
            <a:ext cx="601980" cy="246221"/>
          </a:xfrm>
          <a:prstGeom prst="rect">
            <a:avLst/>
          </a:prstGeom>
          <a:noFill/>
        </p:spPr>
        <p:txBody>
          <a:bodyPr wrap="square" rtlCol="0">
            <a:spAutoFit/>
          </a:bodyPr>
          <a:lstStyle/>
          <a:p>
            <a:r>
              <a:rPr lang="pt-BR" sz="1000" dirty="0">
                <a:solidFill>
                  <a:schemeClr val="tx1"/>
                </a:solidFill>
                <a:latin typeface="Aptos" panose="020B0004020202020204" pitchFamily="34" charset="0"/>
              </a:rPr>
              <a:t>61</a:t>
            </a:r>
          </a:p>
        </p:txBody>
      </p:sp>
      <p:pic>
        <p:nvPicPr>
          <p:cNvPr id="8" name="Imagem 7" descr="Logotipo&#10;&#10;Descrição gerada automaticamente">
            <a:extLst>
              <a:ext uri="{FF2B5EF4-FFF2-40B4-BE49-F238E27FC236}">
                <a16:creationId xmlns:a16="http://schemas.microsoft.com/office/drawing/2014/main" id="{20A92D6A-24CB-015D-D64D-625E66B3FF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3" y="0"/>
            <a:ext cx="644083" cy="698882"/>
          </a:xfrm>
          <a:prstGeom prst="rect">
            <a:avLst/>
          </a:prstGeom>
        </p:spPr>
      </p:pic>
    </p:spTree>
    <p:extLst>
      <p:ext uri="{BB962C8B-B14F-4D97-AF65-F5344CB8AC3E}">
        <p14:creationId xmlns:p14="http://schemas.microsoft.com/office/powerpoint/2010/main" val="7168005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35101237-1F6E-0FAB-E47C-BE1DACA0B000}"/>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26954769-43B5-420D-486E-27AAA7DB7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31" y="4521174"/>
            <a:ext cx="573250" cy="622326"/>
          </a:xfrm>
          <a:prstGeom prst="rect">
            <a:avLst/>
          </a:prstGeom>
        </p:spPr>
      </p:pic>
      <p:sp>
        <p:nvSpPr>
          <p:cNvPr id="9" name="CaixaDeTexto 8">
            <a:extLst>
              <a:ext uri="{FF2B5EF4-FFF2-40B4-BE49-F238E27FC236}">
                <a16:creationId xmlns:a16="http://schemas.microsoft.com/office/drawing/2014/main" id="{D4C09A4F-3F5C-D2AA-2A8E-1552879C2B9D}"/>
              </a:ext>
            </a:extLst>
          </p:cNvPr>
          <p:cNvSpPr txBox="1"/>
          <p:nvPr/>
        </p:nvSpPr>
        <p:spPr>
          <a:xfrm>
            <a:off x="8802589" y="4726824"/>
            <a:ext cx="601980" cy="246221"/>
          </a:xfrm>
          <a:prstGeom prst="rect">
            <a:avLst/>
          </a:prstGeom>
          <a:noFill/>
        </p:spPr>
        <p:txBody>
          <a:bodyPr wrap="square" rtlCol="0">
            <a:spAutoFit/>
          </a:bodyPr>
          <a:lstStyle/>
          <a:p>
            <a:r>
              <a:rPr lang="pt-BR" sz="1000" dirty="0">
                <a:solidFill>
                  <a:schemeClr val="bg1"/>
                </a:solidFill>
                <a:latin typeface="Calibri" panose="020F0502020204030204" pitchFamily="34" charset="0"/>
                <a:ea typeface="Calibri" panose="020F0502020204030204" pitchFamily="34" charset="0"/>
                <a:cs typeface="Calibri" panose="020F0502020204030204" pitchFamily="34" charset="0"/>
              </a:rPr>
              <a:t>13</a:t>
            </a:r>
          </a:p>
        </p:txBody>
      </p:sp>
      <p:sp>
        <p:nvSpPr>
          <p:cNvPr id="10" name="Título 4">
            <a:extLst>
              <a:ext uri="{FF2B5EF4-FFF2-40B4-BE49-F238E27FC236}">
                <a16:creationId xmlns:a16="http://schemas.microsoft.com/office/drawing/2014/main" id="{90F36067-BA50-72D2-314D-8E34F7AA7784}"/>
              </a:ext>
            </a:extLst>
          </p:cNvPr>
          <p:cNvSpPr txBox="1">
            <a:spLocks/>
          </p:cNvSpPr>
          <p:nvPr/>
        </p:nvSpPr>
        <p:spPr>
          <a:xfrm>
            <a:off x="174519" y="-64659"/>
            <a:ext cx="8861553" cy="63516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pt-BR" sz="3200" b="1" dirty="0">
                <a:solidFill>
                  <a:srgbClr val="002060"/>
                </a:solidFill>
                <a:latin typeface="Calibri" panose="020F0502020204030204" pitchFamily="34" charset="0"/>
                <a:ea typeface="Calibri" panose="020F0502020204030204" pitchFamily="34" charset="0"/>
                <a:cs typeface="Calibri" panose="020F0502020204030204" pitchFamily="34" charset="0"/>
              </a:rPr>
              <a:t>Desafios e Perspectivas</a:t>
            </a:r>
          </a:p>
        </p:txBody>
      </p:sp>
      <p:sp>
        <p:nvSpPr>
          <p:cNvPr id="12" name="Espaço Reservado para Texto 2">
            <a:extLst>
              <a:ext uri="{FF2B5EF4-FFF2-40B4-BE49-F238E27FC236}">
                <a16:creationId xmlns:a16="http://schemas.microsoft.com/office/drawing/2014/main" id="{77B60BB3-3D66-9996-6C60-31FCE4BE6E3E}"/>
              </a:ext>
            </a:extLst>
          </p:cNvPr>
          <p:cNvSpPr txBox="1">
            <a:spLocks/>
          </p:cNvSpPr>
          <p:nvPr/>
        </p:nvSpPr>
        <p:spPr>
          <a:xfrm>
            <a:off x="-2886" y="0"/>
            <a:ext cx="9146886" cy="2205318"/>
          </a:xfrm>
          <a:prstGeom prst="rect">
            <a:avLst/>
          </a:prstGeom>
        </p:spPr>
        <p:txBody>
          <a:bodyPr>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8000" lvl="0" algn="just">
              <a:spcAft>
                <a:spcPts val="1200"/>
              </a:spcAft>
            </a:pPr>
            <a:endParaRPr lang="pt-BR" sz="2050" b="1" kern="100" dirty="0">
              <a:solidFill>
                <a:srgbClr val="092F47"/>
              </a:solidFill>
              <a:latin typeface="Aptos" panose="020B0004020202020204" pitchFamily="34" charset="0"/>
              <a:ea typeface="Calibri" panose="020F0502020204030204" pitchFamily="34" charset="0"/>
              <a:cs typeface="Calibri" panose="020F0502020204030204" pitchFamily="34" charset="0"/>
            </a:endParaRPr>
          </a:p>
          <a:p>
            <a:pPr marL="514350" indent="-514350" algn="just">
              <a:spcBef>
                <a:spcPts val="0"/>
              </a:spcBef>
              <a:spcAft>
                <a:spcPts val="600"/>
              </a:spcAft>
              <a:buClr>
                <a:srgbClr val="092F47"/>
              </a:buClr>
              <a:buSzPct val="80000"/>
              <a:buFont typeface="+mj-lt"/>
              <a:buAutoNum type="romanLcPeriod"/>
              <a:tabLst>
                <a:tab pos="180975" algn="l"/>
              </a:tabLst>
            </a:pPr>
            <a:r>
              <a:rPr lang="pt-BR" sz="2050" u="sng" dirty="0">
                <a:solidFill>
                  <a:srgbClr val="092F47"/>
                </a:solidFill>
                <a:latin typeface="Aptos" panose="020B0004020202020204" pitchFamily="34" charset="0"/>
                <a:ea typeface="Calibri" panose="020F0502020204030204" pitchFamily="34" charset="0"/>
                <a:cs typeface="Calibri" panose="020F0502020204030204" pitchFamily="34" charset="0"/>
              </a:rPr>
              <a:t>Fomento</a:t>
            </a:r>
            <a:r>
              <a:rPr lang="pt-BR" sz="2050" dirty="0">
                <a:solidFill>
                  <a:srgbClr val="092F47"/>
                </a:solidFill>
                <a:latin typeface="Aptos" panose="020B0004020202020204" pitchFamily="34" charset="0"/>
                <a:ea typeface="Calibri" panose="020F0502020204030204" pitchFamily="34" charset="0"/>
                <a:cs typeface="Calibri" panose="020F0502020204030204" pitchFamily="34" charset="0"/>
              </a:rPr>
              <a:t> da Previdência Complementar: Plano Nacional (COFOM)</a:t>
            </a:r>
          </a:p>
          <a:p>
            <a:pPr marL="514350" indent="-514350" algn="just">
              <a:spcBef>
                <a:spcPts val="0"/>
              </a:spcBef>
              <a:spcAft>
                <a:spcPts val="600"/>
              </a:spcAft>
              <a:buClr>
                <a:srgbClr val="092F47"/>
              </a:buClr>
              <a:buSzPct val="80000"/>
              <a:buFont typeface="+mj-lt"/>
              <a:buAutoNum type="romanLcPeriod"/>
              <a:tabLst>
                <a:tab pos="180975" algn="l"/>
              </a:tabLst>
            </a:pPr>
            <a:r>
              <a:rPr lang="pt-BR" sz="2050" dirty="0">
                <a:solidFill>
                  <a:srgbClr val="092F47"/>
                </a:solidFill>
                <a:latin typeface="Aptos" panose="020B0004020202020204" pitchFamily="34" charset="0"/>
                <a:ea typeface="Calibri" panose="020F0502020204030204" pitchFamily="34" charset="0"/>
                <a:cs typeface="Calibri" panose="020F0502020204030204" pitchFamily="34" charset="0"/>
              </a:rPr>
              <a:t>Investimentos: </a:t>
            </a:r>
            <a:r>
              <a:rPr lang="pt-BR" sz="2050" u="sng" dirty="0">
                <a:solidFill>
                  <a:srgbClr val="092F47"/>
                </a:solidFill>
                <a:latin typeface="Aptos" panose="020B0004020202020204" pitchFamily="34" charset="0"/>
                <a:ea typeface="Calibri" panose="020F0502020204030204" pitchFamily="34" charset="0"/>
                <a:cs typeface="Calibri" panose="020F0502020204030204" pitchFamily="34" charset="0"/>
              </a:rPr>
              <a:t>diversificação</a:t>
            </a:r>
            <a:r>
              <a:rPr lang="pt-BR" sz="2050" dirty="0">
                <a:solidFill>
                  <a:srgbClr val="092F47"/>
                </a:solidFill>
                <a:latin typeface="Aptos" panose="020B0004020202020204" pitchFamily="34" charset="0"/>
                <a:ea typeface="Calibri" panose="020F0502020204030204" pitchFamily="34" charset="0"/>
                <a:cs typeface="Calibri" panose="020F0502020204030204" pitchFamily="34" charset="0"/>
              </a:rPr>
              <a:t> do portfólio (vs. NTN-B; “imunização”) e pauta ASGI</a:t>
            </a:r>
          </a:p>
          <a:p>
            <a:pPr marL="514350" indent="-514350" algn="just">
              <a:spcBef>
                <a:spcPts val="0"/>
              </a:spcBef>
              <a:spcAft>
                <a:spcPts val="600"/>
              </a:spcAft>
              <a:buClr>
                <a:srgbClr val="092F47"/>
              </a:buClr>
              <a:buSzPct val="60000"/>
              <a:buFont typeface="+mj-lt"/>
              <a:buAutoNum type="romanLcPeriod"/>
              <a:tabLst>
                <a:tab pos="180975" algn="l"/>
              </a:tabLst>
            </a:pPr>
            <a:r>
              <a:rPr lang="pt-BR" sz="2050" dirty="0">
                <a:solidFill>
                  <a:srgbClr val="092F47"/>
                </a:solidFill>
                <a:latin typeface="Aptos" panose="020B0004020202020204" pitchFamily="34" charset="0"/>
                <a:ea typeface="Calibri" panose="020F0502020204030204" pitchFamily="34" charset="0"/>
                <a:cs typeface="Calibri" panose="020F0502020204030204" pitchFamily="34" charset="0"/>
              </a:rPr>
              <a:t>Melhorar a </a:t>
            </a:r>
            <a:r>
              <a:rPr lang="pt-BR" sz="2050" u="sng" dirty="0">
                <a:solidFill>
                  <a:srgbClr val="092F47"/>
                </a:solidFill>
                <a:latin typeface="Aptos" panose="020B0004020202020204" pitchFamily="34" charset="0"/>
                <a:ea typeface="Calibri" panose="020F0502020204030204" pitchFamily="34" charset="0"/>
                <a:cs typeface="Calibri" panose="020F0502020204030204" pitchFamily="34" charset="0"/>
              </a:rPr>
              <a:t>Comunicação</a:t>
            </a:r>
            <a:r>
              <a:rPr lang="pt-BR" sz="2050" dirty="0">
                <a:solidFill>
                  <a:srgbClr val="092F47"/>
                </a:solidFill>
                <a:latin typeface="Aptos" panose="020B0004020202020204" pitchFamily="34" charset="0"/>
                <a:ea typeface="Calibri" panose="020F0502020204030204" pitchFamily="34" charset="0"/>
                <a:cs typeface="Calibri" panose="020F0502020204030204" pitchFamily="34" charset="0"/>
              </a:rPr>
              <a:t> com Participantes e “fora da bolha” – foco é o participante (EFPC não é </a:t>
            </a:r>
            <a:r>
              <a:rPr lang="pt-BR" sz="2050" i="1" dirty="0" err="1">
                <a:solidFill>
                  <a:srgbClr val="092F47"/>
                </a:solidFill>
                <a:latin typeface="Aptos" panose="020B0004020202020204" pitchFamily="34" charset="0"/>
                <a:ea typeface="Calibri" panose="020F0502020204030204" pitchFamily="34" charset="0"/>
                <a:cs typeface="Calibri" panose="020F0502020204030204" pitchFamily="34" charset="0"/>
              </a:rPr>
              <a:t>asset</a:t>
            </a:r>
            <a:r>
              <a:rPr lang="pt-BR" sz="2050" dirty="0">
                <a:solidFill>
                  <a:srgbClr val="092F47"/>
                </a:solidFill>
                <a:latin typeface="Aptos" panose="020B0004020202020204" pitchFamily="34" charset="0"/>
                <a:ea typeface="Calibri" panose="020F0502020204030204" pitchFamily="34" charset="0"/>
                <a:cs typeface="Calibri" panose="020F0502020204030204" pitchFamily="34" charset="0"/>
              </a:rPr>
              <a:t> (Top5/Focus; Carta do Gestor, Boletim c/coluna social); combate à desinformação (grande imprensa)</a:t>
            </a:r>
          </a:p>
          <a:p>
            <a:pPr marL="514350" indent="-514350" algn="just">
              <a:spcBef>
                <a:spcPts val="0"/>
              </a:spcBef>
              <a:spcAft>
                <a:spcPts val="600"/>
              </a:spcAft>
              <a:buClr>
                <a:srgbClr val="092F47"/>
              </a:buClr>
              <a:buSzPct val="60000"/>
              <a:buFont typeface="+mj-lt"/>
              <a:buAutoNum type="romanLcPeriod"/>
              <a:tabLst>
                <a:tab pos="180975" algn="l"/>
              </a:tabLst>
            </a:pPr>
            <a:r>
              <a:rPr lang="pt-BR" sz="2050" dirty="0">
                <a:solidFill>
                  <a:srgbClr val="092F47"/>
                </a:solidFill>
                <a:latin typeface="Aptos" panose="020B0004020202020204" pitchFamily="34" charset="0"/>
                <a:ea typeface="Calibri" panose="020F0502020204030204" pitchFamily="34" charset="0"/>
                <a:cs typeface="Calibri" panose="020F0502020204030204" pitchFamily="34" charset="0"/>
              </a:rPr>
              <a:t>Fortalecer a </a:t>
            </a:r>
            <a:r>
              <a:rPr lang="pt-BR" sz="2050" u="sng" dirty="0">
                <a:solidFill>
                  <a:srgbClr val="092F47"/>
                </a:solidFill>
                <a:latin typeface="Aptos" panose="020B0004020202020204" pitchFamily="34" charset="0"/>
                <a:ea typeface="Calibri" panose="020F0502020204030204" pitchFamily="34" charset="0"/>
                <a:cs typeface="Calibri" panose="020F0502020204030204" pitchFamily="34" charset="0"/>
              </a:rPr>
              <a:t>Governança</a:t>
            </a:r>
            <a:r>
              <a:rPr lang="pt-BR" sz="2050" dirty="0">
                <a:solidFill>
                  <a:srgbClr val="092F47"/>
                </a:solidFill>
                <a:latin typeface="Aptos" panose="020B0004020202020204" pitchFamily="34" charset="0"/>
                <a:ea typeface="Calibri" panose="020F0502020204030204" pitchFamily="34" charset="0"/>
                <a:cs typeface="Calibri" panose="020F0502020204030204" pitchFamily="34" charset="0"/>
              </a:rPr>
              <a:t> [“prêmio”: 1-3bp/ano; atributos (liderança, CD alto nível; orçamento de risco); PLR; plano de sucessão; full </a:t>
            </a:r>
            <a:r>
              <a:rPr lang="pt-BR" sz="2050" dirty="0" err="1">
                <a:solidFill>
                  <a:srgbClr val="092F47"/>
                </a:solidFill>
                <a:latin typeface="Aptos" panose="020B0004020202020204" pitchFamily="34" charset="0"/>
                <a:ea typeface="Calibri" panose="020F0502020204030204" pitchFamily="34" charset="0"/>
                <a:cs typeface="Calibri" panose="020F0502020204030204" pitchFamily="34" charset="0"/>
              </a:rPr>
              <a:t>disclosure</a:t>
            </a:r>
            <a:r>
              <a:rPr lang="pt-BR" sz="2050" dirty="0">
                <a:solidFill>
                  <a:srgbClr val="092F47"/>
                </a:solidFill>
                <a:latin typeface="Aptos" panose="020B0004020202020204" pitchFamily="34" charset="0"/>
                <a:ea typeface="Calibri" panose="020F0502020204030204" pitchFamily="34" charset="0"/>
                <a:cs typeface="Calibri" panose="020F0502020204030204" pitchFamily="34" charset="0"/>
              </a:rPr>
              <a:t>/Painel Previc-Cidadão]  </a:t>
            </a:r>
          </a:p>
          <a:p>
            <a:pPr marL="514350" indent="-514350" algn="just">
              <a:spcBef>
                <a:spcPts val="0"/>
              </a:spcBef>
              <a:spcAft>
                <a:spcPts val="600"/>
              </a:spcAft>
              <a:buClr>
                <a:srgbClr val="092F47"/>
              </a:buClr>
              <a:buSzPct val="60000"/>
              <a:buFont typeface="+mj-lt"/>
              <a:buAutoNum type="romanLcPeriod"/>
              <a:tabLst>
                <a:tab pos="180975" algn="l"/>
              </a:tabLst>
            </a:pPr>
            <a:r>
              <a:rPr lang="pt-BR" sz="2050" u="sng" dirty="0">
                <a:solidFill>
                  <a:srgbClr val="092F47"/>
                </a:solidFill>
                <a:latin typeface="Aptos" panose="020B0004020202020204" pitchFamily="34" charset="0"/>
                <a:ea typeface="Calibri" panose="020F0502020204030204" pitchFamily="34" charset="0"/>
                <a:cs typeface="Calibri" panose="020F0502020204030204" pitchFamily="34" charset="0"/>
              </a:rPr>
              <a:t>Evitar o sombreamento </a:t>
            </a:r>
            <a:r>
              <a:rPr lang="pt-BR" sz="2050" dirty="0">
                <a:solidFill>
                  <a:srgbClr val="092F47"/>
                </a:solidFill>
                <a:latin typeface="Aptos" panose="020B0004020202020204" pitchFamily="34" charset="0"/>
                <a:ea typeface="Calibri" panose="020F0502020204030204" pitchFamily="34" charset="0"/>
                <a:cs typeface="Calibri" panose="020F0502020204030204" pitchFamily="34" charset="0"/>
              </a:rPr>
              <a:t>c/outros órgãos de controle externo – ARG e “apagão de canetas” nas EFPC</a:t>
            </a:r>
          </a:p>
          <a:p>
            <a:pPr marL="514350" indent="-514350" algn="just">
              <a:spcBef>
                <a:spcPts val="0"/>
              </a:spcBef>
              <a:spcAft>
                <a:spcPts val="600"/>
              </a:spcAft>
              <a:buClr>
                <a:srgbClr val="092F47"/>
              </a:buClr>
              <a:buSzPct val="60000"/>
              <a:buFont typeface="+mj-lt"/>
              <a:buAutoNum type="romanLcPeriod"/>
              <a:tabLst>
                <a:tab pos="180975" algn="l"/>
              </a:tabLst>
            </a:pPr>
            <a:r>
              <a:rPr lang="pt-BR" sz="2050" dirty="0">
                <a:solidFill>
                  <a:srgbClr val="092F47"/>
                </a:solidFill>
                <a:latin typeface="Aptos" panose="020B0004020202020204" pitchFamily="34" charset="0"/>
                <a:ea typeface="Calibri" panose="020F0502020204030204" pitchFamily="34" charset="0"/>
                <a:cs typeface="Calibri" panose="020F0502020204030204" pitchFamily="34" charset="0"/>
              </a:rPr>
              <a:t>Proporcionalidade regulatória/normativa e </a:t>
            </a:r>
            <a:r>
              <a:rPr lang="pt-BR" sz="2050" u="sng" dirty="0" err="1">
                <a:solidFill>
                  <a:srgbClr val="092F47"/>
                </a:solidFill>
                <a:latin typeface="Aptos" panose="020B0004020202020204" pitchFamily="34" charset="0"/>
                <a:ea typeface="Calibri" panose="020F0502020204030204" pitchFamily="34" charset="0"/>
                <a:cs typeface="Calibri" panose="020F0502020204030204" pitchFamily="34" charset="0"/>
              </a:rPr>
              <a:t>autoregulação</a:t>
            </a:r>
            <a:r>
              <a:rPr lang="pt-BR" sz="2050" dirty="0">
                <a:solidFill>
                  <a:srgbClr val="092F47"/>
                </a:solidFill>
                <a:latin typeface="Aptos" panose="020B0004020202020204" pitchFamily="34" charset="0"/>
                <a:ea typeface="Calibri" panose="020F0502020204030204" pitchFamily="34" charset="0"/>
                <a:cs typeface="Calibri" panose="020F0502020204030204" pitchFamily="34" charset="0"/>
              </a:rPr>
              <a:t>/</a:t>
            </a:r>
            <a:r>
              <a:rPr lang="pt-BR" sz="2050" dirty="0" err="1">
                <a:solidFill>
                  <a:srgbClr val="092F47"/>
                </a:solidFill>
                <a:latin typeface="Aptos" panose="020B0004020202020204" pitchFamily="34" charset="0"/>
                <a:ea typeface="Calibri" panose="020F0502020204030204" pitchFamily="34" charset="0"/>
                <a:cs typeface="Calibri" panose="020F0502020204030204" pitchFamily="34" charset="0"/>
              </a:rPr>
              <a:t>autosupervisão</a:t>
            </a:r>
            <a:endParaRPr lang="pt-BR" sz="2050" dirty="0">
              <a:solidFill>
                <a:srgbClr val="092F47"/>
              </a:solidFill>
              <a:latin typeface="Aptos" panose="020B0004020202020204" pitchFamily="34" charset="0"/>
              <a:ea typeface="Calibri" panose="020F0502020204030204" pitchFamily="34" charset="0"/>
              <a:cs typeface="Calibri" panose="020F0502020204030204" pitchFamily="34" charset="0"/>
            </a:endParaRPr>
          </a:p>
          <a:p>
            <a:pPr marL="514350" indent="-514350" algn="just">
              <a:spcBef>
                <a:spcPts val="0"/>
              </a:spcBef>
              <a:spcAft>
                <a:spcPts val="600"/>
              </a:spcAft>
              <a:buClr>
                <a:srgbClr val="092F47"/>
              </a:buClr>
              <a:buSzPct val="60000"/>
              <a:buFont typeface="+mj-lt"/>
              <a:buAutoNum type="romanLcPeriod"/>
              <a:tabLst>
                <a:tab pos="180975" algn="l"/>
              </a:tabLst>
            </a:pPr>
            <a:r>
              <a:rPr lang="pt-BR" sz="2050" dirty="0">
                <a:solidFill>
                  <a:srgbClr val="092F47"/>
                </a:solidFill>
                <a:latin typeface="Aptos" panose="020B0004020202020204" pitchFamily="34" charset="0"/>
                <a:ea typeface="Calibri" panose="020F0502020204030204" pitchFamily="34" charset="0"/>
                <a:cs typeface="Calibri" panose="020F0502020204030204" pitchFamily="34" charset="0"/>
              </a:rPr>
              <a:t>Estruturação da PREVIC vs. “</a:t>
            </a:r>
            <a:r>
              <a:rPr lang="pt-BR" sz="2050" u="sng" dirty="0">
                <a:solidFill>
                  <a:srgbClr val="092F47"/>
                </a:solidFill>
                <a:latin typeface="Aptos" panose="020B0004020202020204" pitchFamily="34" charset="0"/>
                <a:ea typeface="Calibri" panose="020F0502020204030204" pitchFamily="34" charset="0"/>
                <a:cs typeface="Calibri" panose="020F0502020204030204" pitchFamily="34" charset="0"/>
              </a:rPr>
              <a:t>Twin </a:t>
            </a:r>
            <a:r>
              <a:rPr lang="pt-BR" sz="2050" u="sng" dirty="0" err="1">
                <a:solidFill>
                  <a:srgbClr val="092F47"/>
                </a:solidFill>
                <a:latin typeface="Aptos" panose="020B0004020202020204" pitchFamily="34" charset="0"/>
                <a:ea typeface="Calibri" panose="020F0502020204030204" pitchFamily="34" charset="0"/>
                <a:cs typeface="Calibri" panose="020F0502020204030204" pitchFamily="34" charset="0"/>
              </a:rPr>
              <a:t>Peaks</a:t>
            </a:r>
            <a:r>
              <a:rPr lang="pt-BR" sz="2050" dirty="0">
                <a:solidFill>
                  <a:srgbClr val="092F47"/>
                </a:solidFill>
                <a:latin typeface="Aptos" panose="020B0004020202020204" pitchFamily="34" charset="0"/>
                <a:ea typeface="Calibri" panose="020F0502020204030204" pitchFamily="34" charset="0"/>
                <a:cs typeface="Calibri" panose="020F0502020204030204" pitchFamily="34" charset="0"/>
              </a:rPr>
              <a:t>” (PEC 65/2023)</a:t>
            </a:r>
          </a:p>
          <a:p>
            <a:pPr marL="342900" indent="-342900" algn="just">
              <a:spcBef>
                <a:spcPts val="0"/>
              </a:spcBef>
              <a:spcAft>
                <a:spcPts val="600"/>
              </a:spcAft>
              <a:buSzPct val="60000"/>
              <a:buFont typeface="Wingdings" panose="05000000000000000000" pitchFamily="2" charset="2"/>
              <a:buChar char="ü"/>
              <a:tabLst>
                <a:tab pos="180975" algn="l"/>
              </a:tabLst>
            </a:pPr>
            <a:endParaRPr lang="pt-BR" sz="2050" dirty="0">
              <a:solidFill>
                <a:srgbClr val="092F47"/>
              </a:solidFill>
              <a:latin typeface="Aptos" panose="020B0004020202020204" pitchFamily="34" charset="0"/>
              <a:ea typeface="Calibri" panose="020F0502020204030204" pitchFamily="34" charset="0"/>
              <a:cs typeface="Calibri" panose="020F0502020204030204" pitchFamily="34" charset="0"/>
            </a:endParaRPr>
          </a:p>
          <a:p>
            <a:pPr marL="342900" indent="-342900" algn="just">
              <a:spcBef>
                <a:spcPts val="0"/>
              </a:spcBef>
              <a:spcAft>
                <a:spcPts val="600"/>
              </a:spcAft>
              <a:buSzPct val="60000"/>
              <a:buFont typeface="Wingdings" panose="05000000000000000000" pitchFamily="2" charset="2"/>
              <a:buChar char="ü"/>
              <a:tabLst>
                <a:tab pos="180975" algn="l"/>
              </a:tabLst>
            </a:pPr>
            <a:endParaRPr lang="pt-BR" sz="2050" dirty="0">
              <a:solidFill>
                <a:srgbClr val="092F47"/>
              </a:solidFill>
              <a:latin typeface="Aptos" panose="020B0004020202020204" pitchFamily="34" charset="0"/>
              <a:ea typeface="Calibri" panose="020F0502020204030204" pitchFamily="34" charset="0"/>
              <a:cs typeface="Calibri" panose="020F0502020204030204" pitchFamily="34" charset="0"/>
            </a:endParaRPr>
          </a:p>
          <a:p>
            <a:pPr marL="514350" indent="-400050">
              <a:buClr>
                <a:schemeClr val="tx1"/>
              </a:buClr>
              <a:buFont typeface="+mj-lt"/>
              <a:buAutoNum type="romanLcPeriod"/>
            </a:pPr>
            <a:endParaRPr lang="pt-BR" sz="2050" dirty="0">
              <a:solidFill>
                <a:srgbClr val="092F47"/>
              </a:solidFill>
              <a:latin typeface="Aptos" panose="020B0004020202020204" pitchFamily="34" charset="0"/>
            </a:endParaRPr>
          </a:p>
        </p:txBody>
      </p:sp>
      <p:cxnSp>
        <p:nvCxnSpPr>
          <p:cNvPr id="3" name="Conector reto 2">
            <a:extLst>
              <a:ext uri="{FF2B5EF4-FFF2-40B4-BE49-F238E27FC236}">
                <a16:creationId xmlns:a16="http://schemas.microsoft.com/office/drawing/2014/main" id="{685885D1-3FED-5B0D-C946-C9150397C490}"/>
              </a:ext>
            </a:extLst>
          </p:cNvPr>
          <p:cNvCxnSpPr>
            <a:cxnSpLocks/>
          </p:cNvCxnSpPr>
          <p:nvPr/>
        </p:nvCxnSpPr>
        <p:spPr>
          <a:xfrm>
            <a:off x="1522783" y="423357"/>
            <a:ext cx="5421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m 4" descr="Texto&#10;&#10;O conteúdo gerado por IA pode estar incorreto.">
            <a:extLst>
              <a:ext uri="{FF2B5EF4-FFF2-40B4-BE49-F238E27FC236}">
                <a16:creationId xmlns:a16="http://schemas.microsoft.com/office/drawing/2014/main" id="{737C7EE8-B8A2-6B42-DC1C-364599DA42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88165" y="0"/>
            <a:ext cx="1315413" cy="576101"/>
          </a:xfrm>
          <a:prstGeom prst="rect">
            <a:avLst/>
          </a:prstGeom>
          <a:noFill/>
          <a:ln>
            <a:noFill/>
          </a:ln>
        </p:spPr>
      </p:pic>
      <p:sp>
        <p:nvSpPr>
          <p:cNvPr id="6" name="CaixaDeTexto 5">
            <a:extLst>
              <a:ext uri="{FF2B5EF4-FFF2-40B4-BE49-F238E27FC236}">
                <a16:creationId xmlns:a16="http://schemas.microsoft.com/office/drawing/2014/main" id="{A0B33CC6-192E-6355-BA2D-4592EFCF5989}"/>
              </a:ext>
            </a:extLst>
          </p:cNvPr>
          <p:cNvSpPr txBox="1"/>
          <p:nvPr/>
        </p:nvSpPr>
        <p:spPr>
          <a:xfrm>
            <a:off x="8542020" y="4794551"/>
            <a:ext cx="601980" cy="246221"/>
          </a:xfrm>
          <a:prstGeom prst="rect">
            <a:avLst/>
          </a:prstGeom>
          <a:noFill/>
        </p:spPr>
        <p:txBody>
          <a:bodyPr wrap="square" rtlCol="0">
            <a:spAutoFit/>
          </a:bodyPr>
          <a:lstStyle/>
          <a:p>
            <a:r>
              <a:rPr lang="pt-BR" sz="1000" dirty="0">
                <a:solidFill>
                  <a:schemeClr val="tx1"/>
                </a:solidFill>
                <a:latin typeface="Aptos" panose="020B0004020202020204" pitchFamily="34" charset="0"/>
              </a:rPr>
              <a:t>62</a:t>
            </a:r>
          </a:p>
        </p:txBody>
      </p:sp>
      <p:pic>
        <p:nvPicPr>
          <p:cNvPr id="7" name="Imagem 6" descr="Logotipo&#10;&#10;Descrição gerada automaticamente">
            <a:extLst>
              <a:ext uri="{FF2B5EF4-FFF2-40B4-BE49-F238E27FC236}">
                <a16:creationId xmlns:a16="http://schemas.microsoft.com/office/drawing/2014/main" id="{0DA77422-1BA8-0368-98BF-E4D6F98FC0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4" y="-5600"/>
            <a:ext cx="530930" cy="576102"/>
          </a:xfrm>
          <a:prstGeom prst="rect">
            <a:avLst/>
          </a:prstGeom>
        </p:spPr>
      </p:pic>
    </p:spTree>
    <p:extLst>
      <p:ext uri="{BB962C8B-B14F-4D97-AF65-F5344CB8AC3E}">
        <p14:creationId xmlns:p14="http://schemas.microsoft.com/office/powerpoint/2010/main" val="22817564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C0C60418-52C7-A300-0282-FAAD172D0E93}"/>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D30F799E-859F-7942-3C08-ECA10E4009FD}"/>
              </a:ext>
            </a:extLst>
          </p:cNvPr>
          <p:cNvSpPr txBox="1"/>
          <p:nvPr/>
        </p:nvSpPr>
        <p:spPr>
          <a:xfrm>
            <a:off x="8817594" y="4747913"/>
            <a:ext cx="269549" cy="361894"/>
          </a:xfrm>
          <a:prstGeom prst="rect">
            <a:avLst/>
          </a:prstGeom>
          <a:noFill/>
        </p:spPr>
        <p:txBody>
          <a:bodyPr wrap="square" rtlCol="0">
            <a:spAutoFit/>
          </a:bodyPr>
          <a:lstStyle/>
          <a:p>
            <a:r>
              <a:rPr lang="pt-BR" sz="876" dirty="0">
                <a:solidFill>
                  <a:schemeClr val="bg1"/>
                </a:solidFill>
              </a:rPr>
              <a:t>22</a:t>
            </a:r>
          </a:p>
        </p:txBody>
      </p:sp>
      <p:pic>
        <p:nvPicPr>
          <p:cNvPr id="8" name="Imagem 7" descr="Uma imagem contendo Logotipo">
            <a:extLst>
              <a:ext uri="{FF2B5EF4-FFF2-40B4-BE49-F238E27FC236}">
                <a16:creationId xmlns:a16="http://schemas.microsoft.com/office/drawing/2014/main" id="{9DBC4428-763A-4EA0-04D3-1CA6AE644A48}"/>
              </a:ext>
            </a:extLst>
          </p:cNvPr>
          <p:cNvPicPr>
            <a:picLocks noChangeAspect="1"/>
          </p:cNvPicPr>
          <p:nvPr/>
        </p:nvPicPr>
        <p:blipFill>
          <a:blip r:embed="rId3"/>
          <a:stretch>
            <a:fillRect/>
          </a:stretch>
        </p:blipFill>
        <p:spPr>
          <a:xfrm>
            <a:off x="2475454" y="157643"/>
            <a:ext cx="3500041" cy="1647765"/>
          </a:xfrm>
          <a:prstGeom prst="rect">
            <a:avLst/>
          </a:prstGeom>
          <a:ln>
            <a:solidFill>
              <a:schemeClr val="tx1"/>
            </a:solidFill>
          </a:ln>
        </p:spPr>
      </p:pic>
      <p:sp>
        <p:nvSpPr>
          <p:cNvPr id="10" name="CaixaDeTexto 9">
            <a:extLst>
              <a:ext uri="{FF2B5EF4-FFF2-40B4-BE49-F238E27FC236}">
                <a16:creationId xmlns:a16="http://schemas.microsoft.com/office/drawing/2014/main" id="{2DFBB638-B255-B45A-94B5-9C95D2876698}"/>
              </a:ext>
            </a:extLst>
          </p:cNvPr>
          <p:cNvSpPr txBox="1"/>
          <p:nvPr/>
        </p:nvSpPr>
        <p:spPr>
          <a:xfrm>
            <a:off x="1227327" y="1865067"/>
            <a:ext cx="5730987" cy="2556341"/>
          </a:xfrm>
          <a:prstGeom prst="rect">
            <a:avLst/>
          </a:prstGeom>
          <a:noFill/>
          <a:ln>
            <a:solidFill>
              <a:srgbClr val="002060"/>
            </a:solidFill>
          </a:ln>
        </p:spPr>
        <p:txBody>
          <a:bodyPr wrap="square">
            <a:spAutoFit/>
          </a:bodyPr>
          <a:lstStyle/>
          <a:p>
            <a:pPr algn="just" fontAlgn="base">
              <a:spcAft>
                <a:spcPts val="938"/>
              </a:spcAft>
            </a:pPr>
            <a:r>
              <a:rPr lang="pt-BR" sz="876" dirty="0">
                <a:solidFill>
                  <a:srgbClr val="092F47"/>
                </a:solidFill>
                <a:latin typeface="rawline"/>
              </a:rPr>
              <a:t>O Prêmio PREVIC de Monografia tem como objetivo estimular a pesquisa e a elaboração de trabalhos técnicos e acadêmicos sobre previdência complementar fechada. </a:t>
            </a:r>
          </a:p>
          <a:p>
            <a:pPr algn="just" fontAlgn="base">
              <a:spcAft>
                <a:spcPts val="938"/>
              </a:spcAft>
            </a:pPr>
            <a:r>
              <a:rPr lang="pt-BR" sz="876" u="sng" dirty="0">
                <a:solidFill>
                  <a:srgbClr val="092F47"/>
                </a:solidFill>
                <a:highlight>
                  <a:srgbClr val="FFFF00"/>
                </a:highlight>
                <a:latin typeface="rawline"/>
              </a:rPr>
              <a:t>Inscrições de 08/7/2025 a 05/9/2025</a:t>
            </a:r>
          </a:p>
          <a:p>
            <a:pPr algn="just" fontAlgn="base">
              <a:spcAft>
                <a:spcPts val="938"/>
              </a:spcAft>
            </a:pPr>
            <a:r>
              <a:rPr lang="pt-BR" sz="876" b="1" u="sng" dirty="0">
                <a:solidFill>
                  <a:srgbClr val="092F47"/>
                </a:solidFill>
                <a:latin typeface="rawline"/>
              </a:rPr>
              <a:t>Eixos Temáticos </a:t>
            </a:r>
            <a:endParaRPr lang="pt-BR" sz="876" u="sng" dirty="0">
              <a:solidFill>
                <a:srgbClr val="092F47"/>
              </a:solidFill>
              <a:latin typeface="rawline"/>
            </a:endParaRPr>
          </a:p>
          <a:p>
            <a:pPr algn="just" fontAlgn="base">
              <a:buNone/>
            </a:pPr>
            <a:r>
              <a:rPr lang="pt-BR" sz="876" b="1" dirty="0">
                <a:solidFill>
                  <a:srgbClr val="092F47"/>
                </a:solidFill>
                <a:latin typeface="rawline"/>
              </a:rPr>
              <a:t>1. </a:t>
            </a:r>
            <a:r>
              <a:rPr lang="pt-BR" sz="876" dirty="0">
                <a:solidFill>
                  <a:srgbClr val="092F47"/>
                </a:solidFill>
                <a:latin typeface="rawline"/>
              </a:rPr>
              <a:t>Comunicação e Atendimento aos Participantes e Assistidos </a:t>
            </a:r>
          </a:p>
          <a:p>
            <a:pPr algn="just" fontAlgn="base">
              <a:buNone/>
            </a:pPr>
            <a:r>
              <a:rPr lang="pt-BR" sz="876" b="1" dirty="0">
                <a:solidFill>
                  <a:srgbClr val="092F47"/>
                </a:solidFill>
                <a:latin typeface="rawline"/>
              </a:rPr>
              <a:t>2. </a:t>
            </a:r>
            <a:r>
              <a:rPr lang="pt-BR" sz="876" dirty="0">
                <a:solidFill>
                  <a:srgbClr val="092F47"/>
                </a:solidFill>
                <a:latin typeface="rawline"/>
              </a:rPr>
              <a:t>Solvência dos planos de benefícios</a:t>
            </a:r>
          </a:p>
          <a:p>
            <a:pPr algn="just" fontAlgn="base">
              <a:buNone/>
            </a:pPr>
            <a:r>
              <a:rPr lang="pt-BR" sz="876" b="1" dirty="0">
                <a:solidFill>
                  <a:srgbClr val="092F47"/>
                </a:solidFill>
                <a:latin typeface="rawline"/>
              </a:rPr>
              <a:t>3. </a:t>
            </a:r>
            <a:r>
              <a:rPr lang="pt-BR" sz="876" dirty="0">
                <a:solidFill>
                  <a:srgbClr val="092F47"/>
                </a:solidFill>
                <a:latin typeface="rawline"/>
              </a:rPr>
              <a:t>Governança e Liderança</a:t>
            </a:r>
          </a:p>
          <a:p>
            <a:pPr algn="just" fontAlgn="base">
              <a:buNone/>
            </a:pPr>
            <a:br>
              <a:rPr lang="pt-BR" sz="876" dirty="0">
                <a:solidFill>
                  <a:srgbClr val="092F47"/>
                </a:solidFill>
                <a:latin typeface="rawline"/>
              </a:rPr>
            </a:br>
            <a:endParaRPr lang="pt-BR" sz="876" dirty="0">
              <a:solidFill>
                <a:srgbClr val="092F47"/>
              </a:solidFill>
              <a:latin typeface="rawline"/>
            </a:endParaRPr>
          </a:p>
          <a:p>
            <a:pPr algn="just" fontAlgn="base">
              <a:spcAft>
                <a:spcPts val="938"/>
              </a:spcAft>
            </a:pPr>
            <a:r>
              <a:rPr lang="pt-BR" sz="876" b="1" u="sng" dirty="0">
                <a:solidFill>
                  <a:srgbClr val="092F47"/>
                </a:solidFill>
                <a:latin typeface="rawline"/>
              </a:rPr>
              <a:t>Premiação</a:t>
            </a:r>
            <a:endParaRPr lang="pt-BR" sz="876" u="sng" dirty="0">
              <a:solidFill>
                <a:srgbClr val="092F47"/>
              </a:solidFill>
              <a:latin typeface="rawline"/>
            </a:endParaRPr>
          </a:p>
          <a:p>
            <a:pPr algn="just" fontAlgn="base">
              <a:spcAft>
                <a:spcPts val="938"/>
              </a:spcAft>
            </a:pPr>
            <a:r>
              <a:rPr lang="pt-BR" sz="876" dirty="0">
                <a:solidFill>
                  <a:srgbClr val="092F47"/>
                </a:solidFill>
                <a:latin typeface="rawline"/>
              </a:rPr>
              <a:t>O Prêmio PREVIC de Monografia pagará R$ 10 mil a cada um dos trabalhos vencedores, nas três categorias. E R$ 5 mil ao segundo melhor trabalho de cada uma das três categorias.</a:t>
            </a:r>
          </a:p>
          <a:p>
            <a:pPr algn="just" fontAlgn="base">
              <a:spcAft>
                <a:spcPts val="938"/>
              </a:spcAft>
            </a:pPr>
            <a:r>
              <a:rPr lang="pt-BR" sz="876" dirty="0">
                <a:solidFill>
                  <a:srgbClr val="092F47"/>
                </a:solidFill>
                <a:latin typeface="rawline"/>
              </a:rPr>
              <a:t>Os dois primeiros colocados de cada tema e os agraciados com menção honrosa receberão certificado e terão seus trabalhos publicados no site da PREVIC.</a:t>
            </a:r>
          </a:p>
        </p:txBody>
      </p:sp>
      <p:pic>
        <p:nvPicPr>
          <p:cNvPr id="2" name="Imagem 1" descr="Interface gráfica do usuário, Aplicativo&#10;&#10;O conteúdo gerado por IA pode estar incorreto.">
            <a:extLst>
              <a:ext uri="{FF2B5EF4-FFF2-40B4-BE49-F238E27FC236}">
                <a16:creationId xmlns:a16="http://schemas.microsoft.com/office/drawing/2014/main" id="{A9BF4B4A-3533-3EBB-EC9D-ECA87B48AA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9186"/>
            <a:ext cx="9144000" cy="5359470"/>
          </a:xfrm>
          <a:prstGeom prst="rect">
            <a:avLst/>
          </a:prstGeom>
        </p:spPr>
      </p:pic>
      <p:pic>
        <p:nvPicPr>
          <p:cNvPr id="4" name="Imagem 3" descr="Texto&#10;&#10;O conteúdo gerado por IA pode estar incorreto.">
            <a:extLst>
              <a:ext uri="{FF2B5EF4-FFF2-40B4-BE49-F238E27FC236}">
                <a16:creationId xmlns:a16="http://schemas.microsoft.com/office/drawing/2014/main" id="{1008FE9F-014B-19FB-FC9C-99E4CE3887B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66520" y="33693"/>
            <a:ext cx="2385848" cy="1044911"/>
          </a:xfrm>
          <a:prstGeom prst="rect">
            <a:avLst/>
          </a:prstGeom>
          <a:solidFill>
            <a:schemeClr val="bg1"/>
          </a:solidFill>
          <a:ln>
            <a:noFill/>
          </a:ln>
        </p:spPr>
      </p:pic>
      <p:sp>
        <p:nvSpPr>
          <p:cNvPr id="5" name="CaixaDeTexto 4">
            <a:extLst>
              <a:ext uri="{FF2B5EF4-FFF2-40B4-BE49-F238E27FC236}">
                <a16:creationId xmlns:a16="http://schemas.microsoft.com/office/drawing/2014/main" id="{44964850-DFF3-368B-E6E4-7A630FEEAA8F}"/>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bg1"/>
                </a:solidFill>
                <a:latin typeface="Aptos" panose="020B0004020202020204" pitchFamily="34" charset="0"/>
              </a:rPr>
              <a:t>63</a:t>
            </a:r>
          </a:p>
        </p:txBody>
      </p:sp>
      <p:pic>
        <p:nvPicPr>
          <p:cNvPr id="6" name="Imagem 5" descr="Logotipo&#10;&#10;Descrição gerada automaticamente">
            <a:extLst>
              <a:ext uri="{FF2B5EF4-FFF2-40B4-BE49-F238E27FC236}">
                <a16:creationId xmlns:a16="http://schemas.microsoft.com/office/drawing/2014/main" id="{29A649B3-E141-B8E7-3E48-06807E1789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296" y="33693"/>
            <a:ext cx="644083" cy="698882"/>
          </a:xfrm>
          <a:prstGeom prst="rect">
            <a:avLst/>
          </a:prstGeom>
          <a:solidFill>
            <a:schemeClr val="bg1"/>
          </a:solidFill>
        </p:spPr>
      </p:pic>
    </p:spTree>
    <p:extLst>
      <p:ext uri="{BB962C8B-B14F-4D97-AF65-F5344CB8AC3E}">
        <p14:creationId xmlns:p14="http://schemas.microsoft.com/office/powerpoint/2010/main" val="7147968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1">
          <a:extLst>
            <a:ext uri="{FF2B5EF4-FFF2-40B4-BE49-F238E27FC236}">
              <a16:creationId xmlns:a16="http://schemas.microsoft.com/office/drawing/2014/main" id="{6F246986-6DEF-2E97-E4A9-BB46F7A3C195}"/>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21EA8791-EB93-7816-A8CC-7A63B61D4BC6}"/>
              </a:ext>
            </a:extLst>
          </p:cNvPr>
          <p:cNvSpPr txBox="1"/>
          <p:nvPr/>
        </p:nvSpPr>
        <p:spPr>
          <a:xfrm>
            <a:off x="8763000" y="4797924"/>
            <a:ext cx="601980" cy="246221"/>
          </a:xfrm>
          <a:prstGeom prst="rect">
            <a:avLst/>
          </a:prstGeom>
          <a:noFill/>
        </p:spPr>
        <p:txBody>
          <a:bodyPr wrap="square" rtlCol="0">
            <a:spAutoFit/>
          </a:bodyPr>
          <a:lstStyle/>
          <a:p>
            <a:r>
              <a:rPr lang="pt-BR" sz="1000" dirty="0">
                <a:solidFill>
                  <a:schemeClr val="bg1"/>
                </a:solidFill>
                <a:latin typeface="Aptos" panose="020B0004020202020204" pitchFamily="34" charset="0"/>
              </a:rPr>
              <a:t>64</a:t>
            </a:r>
          </a:p>
        </p:txBody>
      </p:sp>
      <p:pic>
        <p:nvPicPr>
          <p:cNvPr id="6" name="Imagem 5" descr="Interface gráfica do usuário, Texto, Aplicativo&#10;&#10;O conteúdo gerado por IA pode estar incorreto.">
            <a:extLst>
              <a:ext uri="{FF2B5EF4-FFF2-40B4-BE49-F238E27FC236}">
                <a16:creationId xmlns:a16="http://schemas.microsoft.com/office/drawing/2014/main" id="{25C13A27-B530-C4F6-5EE9-21629558D50C}"/>
              </a:ext>
            </a:extLst>
          </p:cNvPr>
          <p:cNvPicPr>
            <a:picLocks noChangeAspect="1"/>
          </p:cNvPicPr>
          <p:nvPr/>
        </p:nvPicPr>
        <p:blipFill>
          <a:blip r:embed="rId4"/>
          <a:stretch>
            <a:fillRect/>
          </a:stretch>
        </p:blipFill>
        <p:spPr>
          <a:xfrm>
            <a:off x="306059" y="11143"/>
            <a:ext cx="2195386" cy="4549422"/>
          </a:xfrm>
          <a:prstGeom prst="rect">
            <a:avLst/>
          </a:prstGeom>
        </p:spPr>
      </p:pic>
      <p:pic>
        <p:nvPicPr>
          <p:cNvPr id="12" name="Imagem 11" descr="Interface gráfica do usuário, Texto, Aplicativo&#10;&#10;O conteúdo gerado por IA pode estar incorreto.">
            <a:extLst>
              <a:ext uri="{FF2B5EF4-FFF2-40B4-BE49-F238E27FC236}">
                <a16:creationId xmlns:a16="http://schemas.microsoft.com/office/drawing/2014/main" id="{BFAA8482-9259-1861-B5C8-E2C8924B682D}"/>
              </a:ext>
            </a:extLst>
          </p:cNvPr>
          <p:cNvPicPr>
            <a:picLocks noChangeAspect="1"/>
          </p:cNvPicPr>
          <p:nvPr/>
        </p:nvPicPr>
        <p:blipFill>
          <a:blip r:embed="rId4"/>
          <a:stretch>
            <a:fillRect/>
          </a:stretch>
        </p:blipFill>
        <p:spPr>
          <a:xfrm>
            <a:off x="6567614" y="11143"/>
            <a:ext cx="2195386" cy="4549422"/>
          </a:xfrm>
          <a:prstGeom prst="rect">
            <a:avLst/>
          </a:prstGeom>
        </p:spPr>
      </p:pic>
      <p:pic>
        <p:nvPicPr>
          <p:cNvPr id="15" name="Imagem 14" descr="Texto&#10;&#10;O conteúdo gerado por IA pode estar incorreto.">
            <a:extLst>
              <a:ext uri="{FF2B5EF4-FFF2-40B4-BE49-F238E27FC236}">
                <a16:creationId xmlns:a16="http://schemas.microsoft.com/office/drawing/2014/main" id="{06BD24E6-1A60-5B57-2217-0193AEC5353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64177" y="4617398"/>
            <a:ext cx="1072703" cy="469803"/>
          </a:xfrm>
          <a:prstGeom prst="rect">
            <a:avLst/>
          </a:prstGeom>
          <a:solidFill>
            <a:schemeClr val="bg1"/>
          </a:solidFill>
          <a:ln>
            <a:noFill/>
          </a:ln>
        </p:spPr>
      </p:pic>
      <p:pic>
        <p:nvPicPr>
          <p:cNvPr id="7" name="Imagem 6" descr="Tabela&#10;&#10;O conteúdo gerado por IA pode estar incorreto.">
            <a:extLst>
              <a:ext uri="{FF2B5EF4-FFF2-40B4-BE49-F238E27FC236}">
                <a16:creationId xmlns:a16="http://schemas.microsoft.com/office/drawing/2014/main" id="{579CEF49-734A-3342-D484-F34D917D3CFB}"/>
              </a:ext>
            </a:extLst>
          </p:cNvPr>
          <p:cNvPicPr>
            <a:picLocks noChangeAspect="1"/>
          </p:cNvPicPr>
          <p:nvPr/>
        </p:nvPicPr>
        <p:blipFill>
          <a:blip r:embed="rId6"/>
          <a:stretch>
            <a:fillRect/>
          </a:stretch>
        </p:blipFill>
        <p:spPr>
          <a:xfrm>
            <a:off x="2857301" y="60410"/>
            <a:ext cx="3354457" cy="4459111"/>
          </a:xfrm>
          <a:prstGeom prst="rect">
            <a:avLst/>
          </a:prstGeom>
          <a:ln>
            <a:solidFill>
              <a:schemeClr val="tx1"/>
            </a:solidFill>
          </a:ln>
        </p:spPr>
      </p:pic>
    </p:spTree>
    <p:extLst>
      <p:ext uri="{BB962C8B-B14F-4D97-AF65-F5344CB8AC3E}">
        <p14:creationId xmlns:p14="http://schemas.microsoft.com/office/powerpoint/2010/main" val="1107235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F3C4D8CC-04BC-32C6-B6AE-46BDF6890761}"/>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7E124D9B-C279-D2AF-B786-BE60AFA51BC8}"/>
              </a:ext>
            </a:extLst>
          </p:cNvPr>
          <p:cNvSpPr txBox="1"/>
          <p:nvPr/>
        </p:nvSpPr>
        <p:spPr>
          <a:xfrm>
            <a:off x="-187114" y="2175802"/>
            <a:ext cx="5479627" cy="646331"/>
          </a:xfrm>
          <a:prstGeom prst="rect">
            <a:avLst/>
          </a:prstGeom>
          <a:noFill/>
        </p:spPr>
        <p:txBody>
          <a:bodyPr wrap="square" rtlCol="0">
            <a:spAutoFit/>
          </a:bodyPr>
          <a:lstStyle/>
          <a:p>
            <a:pPr algn="ctr"/>
            <a:r>
              <a:rPr lang="pt-BR" sz="3600" b="1" dirty="0">
                <a:solidFill>
                  <a:srgbClr val="092F47"/>
                </a:solidFill>
                <a:effectLst>
                  <a:outerShdw blurRad="38100" dist="38100" dir="2700000" algn="tl">
                    <a:srgbClr val="000000">
                      <a:alpha val="43137"/>
                    </a:srgbClr>
                  </a:outerShdw>
                </a:effectLst>
                <a:latin typeface="Aptos" panose="020B0004020202020204" pitchFamily="34" charset="0"/>
              </a:rPr>
              <a:t>OBRIGADO!</a:t>
            </a:r>
          </a:p>
        </p:txBody>
      </p:sp>
      <p:pic>
        <p:nvPicPr>
          <p:cNvPr id="4" name="Imagem 3" descr="Logotipo&#10;&#10;Descrição gerada automaticamente">
            <a:extLst>
              <a:ext uri="{FF2B5EF4-FFF2-40B4-BE49-F238E27FC236}">
                <a16:creationId xmlns:a16="http://schemas.microsoft.com/office/drawing/2014/main" id="{EE5C528C-B2D1-3D52-8D7B-F4B9086AF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3243" y="89386"/>
            <a:ext cx="709457" cy="769817"/>
          </a:xfrm>
          <a:prstGeom prst="rect">
            <a:avLst/>
          </a:prstGeom>
        </p:spPr>
      </p:pic>
      <p:sp>
        <p:nvSpPr>
          <p:cNvPr id="5" name="CaixaDeTexto 4">
            <a:extLst>
              <a:ext uri="{FF2B5EF4-FFF2-40B4-BE49-F238E27FC236}">
                <a16:creationId xmlns:a16="http://schemas.microsoft.com/office/drawing/2014/main" id="{3078A096-ED63-D6C8-0715-BD1ED7274789}"/>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bg1"/>
                </a:solidFill>
                <a:latin typeface="Aptos" panose="020B0004020202020204" pitchFamily="34" charset="0"/>
              </a:rPr>
              <a:t>65</a:t>
            </a:r>
          </a:p>
        </p:txBody>
      </p:sp>
      <p:cxnSp>
        <p:nvCxnSpPr>
          <p:cNvPr id="6" name="Conector reto 5">
            <a:extLst>
              <a:ext uri="{FF2B5EF4-FFF2-40B4-BE49-F238E27FC236}">
                <a16:creationId xmlns:a16="http://schemas.microsoft.com/office/drawing/2014/main" id="{694EE9E9-E4DD-78ED-D071-9A8D77F18B32}"/>
              </a:ext>
            </a:extLst>
          </p:cNvPr>
          <p:cNvCxnSpPr>
            <a:cxnSpLocks/>
          </p:cNvCxnSpPr>
          <p:nvPr/>
        </p:nvCxnSpPr>
        <p:spPr>
          <a:xfrm>
            <a:off x="455118" y="2830094"/>
            <a:ext cx="4569385"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a16="http://schemas.microsoft.com/office/drawing/2014/main" id="{00D31D0E-7A76-80DF-296B-A7179A09C719}"/>
              </a:ext>
            </a:extLst>
          </p:cNvPr>
          <p:cNvSpPr txBox="1"/>
          <p:nvPr/>
        </p:nvSpPr>
        <p:spPr>
          <a:xfrm>
            <a:off x="241495" y="2916435"/>
            <a:ext cx="4996629" cy="830997"/>
          </a:xfrm>
          <a:prstGeom prst="rect">
            <a:avLst/>
          </a:prstGeom>
          <a:noFill/>
        </p:spPr>
        <p:txBody>
          <a:bodyPr wrap="square">
            <a:spAutoFit/>
          </a:bodyPr>
          <a:lstStyle/>
          <a:p>
            <a:pPr algn="ctr"/>
            <a:endParaRPr lang="pt-BR" sz="1200" i="1" dirty="0">
              <a:solidFill>
                <a:srgbClr val="092F47"/>
              </a:solidFill>
              <a:latin typeface="Aptos" panose="020B0004020202020204" pitchFamily="34" charset="0"/>
            </a:endParaRPr>
          </a:p>
          <a:p>
            <a:pPr algn="ctr"/>
            <a:r>
              <a:rPr lang="pt-BR" sz="1200" b="1" i="1" dirty="0">
                <a:solidFill>
                  <a:srgbClr val="092F47"/>
                </a:solidFill>
                <a:latin typeface="Aptos" panose="020B0004020202020204" pitchFamily="34" charset="0"/>
              </a:rPr>
              <a:t>Ricardo Pena – Diretor-Superintendente</a:t>
            </a:r>
          </a:p>
          <a:p>
            <a:pPr algn="ctr"/>
            <a:r>
              <a:rPr lang="pt-BR" sz="1200" i="1" dirty="0">
                <a:solidFill>
                  <a:srgbClr val="092F47"/>
                </a:solidFill>
                <a:latin typeface="Aptos" panose="020B0004020202020204" pitchFamily="34" charset="0"/>
              </a:rPr>
              <a:t>e-mail: </a:t>
            </a:r>
            <a:r>
              <a:rPr lang="pt-BR" sz="1200" i="1" dirty="0">
                <a:solidFill>
                  <a:srgbClr val="092F47"/>
                </a:solidFill>
                <a:latin typeface="Aptos" panose="020B0004020202020204" pitchFamily="34" charset="0"/>
                <a:hlinkClick r:id="rId4"/>
              </a:rPr>
              <a:t>previc.gab@previc.gov.br</a:t>
            </a:r>
            <a:endParaRPr lang="pt-BR" sz="1200" i="1" dirty="0">
              <a:solidFill>
                <a:srgbClr val="092F47"/>
              </a:solidFill>
              <a:latin typeface="Aptos" panose="020B0004020202020204" pitchFamily="34" charset="0"/>
            </a:endParaRPr>
          </a:p>
          <a:p>
            <a:pPr algn="ctr"/>
            <a:r>
              <a:rPr lang="pt-BR" sz="1200" i="1" dirty="0">
                <a:solidFill>
                  <a:srgbClr val="092F47"/>
                </a:solidFill>
                <a:latin typeface="Aptos" panose="020B0004020202020204" pitchFamily="34" charset="0"/>
              </a:rPr>
              <a:t>Fone: +55 (61) 2021-2315</a:t>
            </a:r>
          </a:p>
        </p:txBody>
      </p:sp>
      <p:pic>
        <p:nvPicPr>
          <p:cNvPr id="7" name="Imagem 6" descr="Texto&#10;&#10;O conteúdo gerado por IA pode estar incorreto.">
            <a:extLst>
              <a:ext uri="{FF2B5EF4-FFF2-40B4-BE49-F238E27FC236}">
                <a16:creationId xmlns:a16="http://schemas.microsoft.com/office/drawing/2014/main" id="{6E400207-90B9-6C71-B14A-BE956AAAD7F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1967" y="845678"/>
            <a:ext cx="3018901" cy="1322164"/>
          </a:xfrm>
          <a:prstGeom prst="rect">
            <a:avLst/>
          </a:prstGeom>
          <a:noFill/>
          <a:ln>
            <a:noFill/>
          </a:ln>
        </p:spPr>
      </p:pic>
    </p:spTree>
    <p:extLst>
      <p:ext uri="{BB962C8B-B14F-4D97-AF65-F5344CB8AC3E}">
        <p14:creationId xmlns:p14="http://schemas.microsoft.com/office/powerpoint/2010/main" val="31285011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7204E9BA-039C-01DE-63F5-DE06C671AB43}"/>
            </a:ext>
          </a:extLst>
        </p:cNvPr>
        <p:cNvGrpSpPr/>
        <p:nvPr/>
      </p:nvGrpSpPr>
      <p:grpSpPr>
        <a:xfrm>
          <a:off x="0" y="0"/>
          <a:ext cx="0" cy="0"/>
          <a:chOff x="0" y="0"/>
          <a:chExt cx="0" cy="0"/>
        </a:xfrm>
      </p:grpSpPr>
      <p:sp>
        <p:nvSpPr>
          <p:cNvPr id="5" name="CaixaDeTexto 4">
            <a:extLst>
              <a:ext uri="{FF2B5EF4-FFF2-40B4-BE49-F238E27FC236}">
                <a16:creationId xmlns:a16="http://schemas.microsoft.com/office/drawing/2014/main" id="{1A55D53C-C290-2016-9ED2-BA60F404C015}"/>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bg1"/>
                </a:solidFill>
                <a:latin typeface="Aptos" panose="020B0004020202020204" pitchFamily="34" charset="0"/>
              </a:rPr>
              <a:t>66/66</a:t>
            </a:r>
          </a:p>
        </p:txBody>
      </p:sp>
      <p:pic>
        <p:nvPicPr>
          <p:cNvPr id="7" name="Imagem 6" descr="Texto&#10;&#10;O conteúdo gerado por IA pode estar incorreto.">
            <a:extLst>
              <a:ext uri="{FF2B5EF4-FFF2-40B4-BE49-F238E27FC236}">
                <a16:creationId xmlns:a16="http://schemas.microsoft.com/office/drawing/2014/main" id="{CB8A1E8D-65F4-E355-EF0F-E4420B40F5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517" y="1390191"/>
            <a:ext cx="4723765" cy="2068830"/>
          </a:xfrm>
          <a:prstGeom prst="rect">
            <a:avLst/>
          </a:prstGeom>
          <a:noFill/>
          <a:ln>
            <a:noFill/>
          </a:ln>
        </p:spPr>
      </p:pic>
    </p:spTree>
    <p:extLst>
      <p:ext uri="{BB962C8B-B14F-4D97-AF65-F5344CB8AC3E}">
        <p14:creationId xmlns:p14="http://schemas.microsoft.com/office/powerpoint/2010/main" val="2922320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2">
          <a:extLst>
            <a:ext uri="{FF2B5EF4-FFF2-40B4-BE49-F238E27FC236}">
              <a16:creationId xmlns:a16="http://schemas.microsoft.com/office/drawing/2014/main" id="{B712CD6B-1CFF-81F7-2B4C-05794D95A265}"/>
            </a:ext>
          </a:extLst>
        </p:cNvPr>
        <p:cNvGrpSpPr/>
        <p:nvPr/>
      </p:nvGrpSpPr>
      <p:grpSpPr>
        <a:xfrm>
          <a:off x="0" y="0"/>
          <a:ext cx="0" cy="0"/>
          <a:chOff x="0" y="0"/>
          <a:chExt cx="0" cy="0"/>
        </a:xfrm>
      </p:grpSpPr>
      <p:sp>
        <p:nvSpPr>
          <p:cNvPr id="5" name="CaixaDeTexto 4">
            <a:extLst>
              <a:ext uri="{FF2B5EF4-FFF2-40B4-BE49-F238E27FC236}">
                <a16:creationId xmlns:a16="http://schemas.microsoft.com/office/drawing/2014/main" id="{207ADC5F-110A-2795-6503-FDB7DD3D33FE}"/>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bg1"/>
                </a:solidFill>
                <a:latin typeface="Aptos" panose="020B0004020202020204" pitchFamily="34" charset="0"/>
              </a:rPr>
              <a:t>7</a:t>
            </a:r>
          </a:p>
        </p:txBody>
      </p:sp>
      <p:sp>
        <p:nvSpPr>
          <p:cNvPr id="6" name="CaixaDeTexto 5">
            <a:extLst>
              <a:ext uri="{FF2B5EF4-FFF2-40B4-BE49-F238E27FC236}">
                <a16:creationId xmlns:a16="http://schemas.microsoft.com/office/drawing/2014/main" id="{ACD64468-1FC1-41A1-4937-41B7BB6FFB59}"/>
              </a:ext>
            </a:extLst>
          </p:cNvPr>
          <p:cNvSpPr txBox="1"/>
          <p:nvPr/>
        </p:nvSpPr>
        <p:spPr>
          <a:xfrm>
            <a:off x="0" y="430925"/>
            <a:ext cx="2575034" cy="4708981"/>
          </a:xfrm>
          <a:prstGeom prst="rect">
            <a:avLst/>
          </a:prstGeom>
          <a:noFill/>
        </p:spPr>
        <p:txBody>
          <a:bodyPr wrap="square" rtlCol="0">
            <a:spAutoFit/>
          </a:bodyPr>
          <a:lstStyle/>
          <a:p>
            <a:pPr algn="just"/>
            <a:r>
              <a:rPr lang="pt-BR" u="sng" dirty="0">
                <a:solidFill>
                  <a:srgbClr val="00B050"/>
                </a:solidFill>
                <a:latin typeface="Aptos" panose="020B0004020202020204" pitchFamily="34" charset="0"/>
              </a:rPr>
              <a:t>O que já fizemos</a:t>
            </a:r>
          </a:p>
          <a:p>
            <a:pPr algn="just"/>
            <a:endParaRPr lang="pt-BR" sz="800" dirty="0">
              <a:solidFill>
                <a:srgbClr val="00B050"/>
              </a:solidFill>
              <a:latin typeface="Aptos" panose="020B0004020202020204" pitchFamily="34" charset="0"/>
            </a:endParaRPr>
          </a:p>
          <a:p>
            <a:pPr marL="342900" indent="-342900" algn="just">
              <a:buClr>
                <a:srgbClr val="00B050"/>
              </a:buClr>
              <a:buAutoNum type="arabicPeriod"/>
            </a:pPr>
            <a:r>
              <a:rPr lang="pt-BR" dirty="0">
                <a:solidFill>
                  <a:srgbClr val="00B050"/>
                </a:solidFill>
                <a:latin typeface="Aptos" panose="020B0004020202020204" pitchFamily="34" charset="0"/>
              </a:rPr>
              <a:t>Resolução PREVIC nº 23 (Segmentação; ARG; Associações como 3º interessado; novo PAF; COFOM e CNA)</a:t>
            </a:r>
          </a:p>
          <a:p>
            <a:pPr marL="342900" indent="-342900" algn="just">
              <a:buClr>
                <a:srgbClr val="00B050"/>
              </a:buClr>
              <a:buAutoNum type="arabicPeriod"/>
            </a:pPr>
            <a:endParaRPr lang="pt-BR" sz="800" dirty="0">
              <a:solidFill>
                <a:srgbClr val="00B050"/>
              </a:solidFill>
              <a:latin typeface="Aptos" panose="020B0004020202020204" pitchFamily="34" charset="0"/>
            </a:endParaRPr>
          </a:p>
          <a:p>
            <a:pPr marL="342900" indent="-342900" algn="just">
              <a:buClr>
                <a:srgbClr val="00B050"/>
              </a:buClr>
              <a:buAutoNum type="arabicPeriod"/>
            </a:pPr>
            <a:r>
              <a:rPr lang="pt-BR" dirty="0">
                <a:solidFill>
                  <a:srgbClr val="00B050"/>
                </a:solidFill>
                <a:latin typeface="Aptos" panose="020B0004020202020204" pitchFamily="34" charset="0"/>
              </a:rPr>
              <a:t>Resolução CMN nº 5202/2025</a:t>
            </a:r>
          </a:p>
          <a:p>
            <a:pPr marL="342900" indent="-342900" algn="just">
              <a:buClr>
                <a:srgbClr val="00B050"/>
              </a:buClr>
              <a:buAutoNum type="arabicPeriod"/>
            </a:pPr>
            <a:endParaRPr lang="pt-BR" sz="800" dirty="0">
              <a:solidFill>
                <a:srgbClr val="00B050"/>
              </a:solidFill>
              <a:latin typeface="Aptos" panose="020B0004020202020204" pitchFamily="34" charset="0"/>
            </a:endParaRPr>
          </a:p>
          <a:p>
            <a:pPr marL="342900" indent="-342900" algn="just">
              <a:buClr>
                <a:srgbClr val="00B050"/>
              </a:buClr>
              <a:buAutoNum type="arabicPeriod"/>
            </a:pPr>
            <a:r>
              <a:rPr lang="pt-BR" dirty="0">
                <a:solidFill>
                  <a:srgbClr val="00B050"/>
                </a:solidFill>
                <a:latin typeface="Aptos" panose="020B0004020202020204" pitchFamily="34" charset="0"/>
              </a:rPr>
              <a:t>Tecnologia: 02 projetos AI; EVA; Busca-Norma/Web</a:t>
            </a:r>
          </a:p>
          <a:p>
            <a:pPr marL="342900" indent="-342900" algn="just">
              <a:buClr>
                <a:srgbClr val="00B050"/>
              </a:buClr>
              <a:buAutoNum type="arabicPeriod"/>
            </a:pPr>
            <a:endParaRPr lang="pt-BR" sz="800" dirty="0">
              <a:solidFill>
                <a:srgbClr val="00B050"/>
              </a:solidFill>
              <a:latin typeface="Aptos" panose="020B0004020202020204" pitchFamily="34" charset="0"/>
            </a:endParaRPr>
          </a:p>
          <a:p>
            <a:pPr marL="342900" indent="-342900" algn="just">
              <a:buClr>
                <a:srgbClr val="00B050"/>
              </a:buClr>
              <a:buAutoNum type="arabicPeriod"/>
            </a:pPr>
            <a:r>
              <a:rPr lang="pt-BR" dirty="0">
                <a:solidFill>
                  <a:srgbClr val="00B050"/>
                </a:solidFill>
                <a:latin typeface="Aptos" panose="020B0004020202020204" pitchFamily="34" charset="0"/>
              </a:rPr>
              <a:t>IN Conjunta c/Susep e IR</a:t>
            </a:r>
          </a:p>
          <a:p>
            <a:pPr marL="342900" indent="-342900" algn="just">
              <a:buClr>
                <a:srgbClr val="00B050"/>
              </a:buClr>
              <a:buAutoNum type="arabicPeriod"/>
            </a:pPr>
            <a:endParaRPr lang="pt-BR" sz="800" dirty="0">
              <a:solidFill>
                <a:srgbClr val="00B050"/>
              </a:solidFill>
              <a:latin typeface="Aptos" panose="020B0004020202020204" pitchFamily="34" charset="0"/>
            </a:endParaRPr>
          </a:p>
          <a:p>
            <a:pPr marL="342900" indent="-342900" algn="just">
              <a:buClr>
                <a:srgbClr val="00B050"/>
              </a:buClr>
              <a:buAutoNum type="arabicPeriod"/>
            </a:pPr>
            <a:r>
              <a:rPr lang="pt-BR" dirty="0">
                <a:solidFill>
                  <a:srgbClr val="00B050"/>
                </a:solidFill>
                <a:latin typeface="Aptos" panose="020B0004020202020204" pitchFamily="34" charset="0"/>
              </a:rPr>
              <a:t>Regimento Interno; Concurso (30 novos servidores)</a:t>
            </a:r>
          </a:p>
          <a:p>
            <a:pPr marL="342900" indent="-342900" algn="just">
              <a:buClr>
                <a:srgbClr val="00B050"/>
              </a:buClr>
              <a:buAutoNum type="arabicPeriod"/>
            </a:pPr>
            <a:endParaRPr lang="pt-BR" sz="800" dirty="0">
              <a:solidFill>
                <a:srgbClr val="00B050"/>
              </a:solidFill>
              <a:latin typeface="Aptos" panose="020B0004020202020204" pitchFamily="34" charset="0"/>
            </a:endParaRPr>
          </a:p>
          <a:p>
            <a:pPr marL="342900" indent="-342900" algn="just">
              <a:buClr>
                <a:srgbClr val="00B050"/>
              </a:buClr>
              <a:buAutoNum type="arabicPeriod"/>
            </a:pPr>
            <a:r>
              <a:rPr lang="pt-BR" dirty="0">
                <a:solidFill>
                  <a:srgbClr val="00B050"/>
                </a:solidFill>
                <a:latin typeface="Aptos" panose="020B0004020202020204" pitchFamily="34" charset="0"/>
              </a:rPr>
              <a:t>Acordos: Postalis; FAPES; Portus; ICATU/</a:t>
            </a:r>
            <a:r>
              <a:rPr lang="pt-BR" dirty="0" err="1">
                <a:solidFill>
                  <a:srgbClr val="00B050"/>
                </a:solidFill>
                <a:latin typeface="Aptos" panose="020B0004020202020204" pitchFamily="34" charset="0"/>
              </a:rPr>
              <a:t>Ceconsud</a:t>
            </a:r>
            <a:r>
              <a:rPr lang="pt-BR" dirty="0">
                <a:solidFill>
                  <a:srgbClr val="00B050"/>
                </a:solidFill>
                <a:latin typeface="Aptos" panose="020B0004020202020204" pitchFamily="34" charset="0"/>
              </a:rPr>
              <a:t>; Valia; Funcef</a:t>
            </a:r>
          </a:p>
          <a:p>
            <a:pPr marL="342900" indent="-342900" algn="just">
              <a:buAutoNum type="arabicPeriod"/>
            </a:pPr>
            <a:endParaRPr lang="pt-BR" dirty="0">
              <a:solidFill>
                <a:srgbClr val="00B050"/>
              </a:solidFill>
              <a:latin typeface="Aptos" panose="020B0004020202020204" pitchFamily="34" charset="0"/>
            </a:endParaRPr>
          </a:p>
        </p:txBody>
      </p:sp>
      <p:sp>
        <p:nvSpPr>
          <p:cNvPr id="7" name="CaixaDeTexto 6">
            <a:extLst>
              <a:ext uri="{FF2B5EF4-FFF2-40B4-BE49-F238E27FC236}">
                <a16:creationId xmlns:a16="http://schemas.microsoft.com/office/drawing/2014/main" id="{587DF384-1BA1-0062-1D4A-2D3DBEACE7FE}"/>
              </a:ext>
            </a:extLst>
          </p:cNvPr>
          <p:cNvSpPr txBox="1"/>
          <p:nvPr/>
        </p:nvSpPr>
        <p:spPr>
          <a:xfrm>
            <a:off x="2669101" y="430925"/>
            <a:ext cx="2456793" cy="3493264"/>
          </a:xfrm>
          <a:prstGeom prst="rect">
            <a:avLst/>
          </a:prstGeom>
          <a:noFill/>
        </p:spPr>
        <p:txBody>
          <a:bodyPr wrap="square" rtlCol="0">
            <a:spAutoFit/>
          </a:bodyPr>
          <a:lstStyle/>
          <a:p>
            <a:pPr algn="just"/>
            <a:r>
              <a:rPr lang="pt-BR" u="sng" dirty="0">
                <a:solidFill>
                  <a:srgbClr val="0E4C73"/>
                </a:solidFill>
                <a:latin typeface="Aptos" panose="020B0004020202020204" pitchFamily="34" charset="0"/>
              </a:rPr>
              <a:t>O que ajudamos a fazer</a:t>
            </a:r>
          </a:p>
          <a:p>
            <a:pPr algn="just"/>
            <a:endParaRPr lang="pt-BR" dirty="0">
              <a:solidFill>
                <a:srgbClr val="0E4C73"/>
              </a:solidFill>
              <a:latin typeface="Aptos" panose="020B0004020202020204" pitchFamily="34" charset="0"/>
            </a:endParaRPr>
          </a:p>
          <a:p>
            <a:pPr marL="342900" indent="-342900" algn="just">
              <a:buClr>
                <a:srgbClr val="0E4C73"/>
              </a:buClr>
              <a:buAutoNum type="arabicPeriod"/>
            </a:pPr>
            <a:r>
              <a:rPr lang="pt-BR" dirty="0">
                <a:solidFill>
                  <a:srgbClr val="0E4C73"/>
                </a:solidFill>
                <a:latin typeface="Aptos" panose="020B0004020202020204" pitchFamily="34" charset="0"/>
              </a:rPr>
              <a:t>Lei nº 14.803/2024 (escolha regime tributário)</a:t>
            </a:r>
          </a:p>
          <a:p>
            <a:pPr marL="342900" indent="-342900" algn="just">
              <a:buClr>
                <a:srgbClr val="0E4C73"/>
              </a:buClr>
              <a:buAutoNum type="arabicPeriod"/>
            </a:pPr>
            <a:endParaRPr lang="pt-BR" dirty="0">
              <a:solidFill>
                <a:srgbClr val="0E4C73"/>
              </a:solidFill>
              <a:latin typeface="Aptos" panose="020B0004020202020204" pitchFamily="34" charset="0"/>
            </a:endParaRPr>
          </a:p>
          <a:p>
            <a:pPr marL="342900" indent="-342900" algn="just">
              <a:buClr>
                <a:srgbClr val="0E4C73"/>
              </a:buClr>
              <a:buAutoNum type="arabicPeriod"/>
            </a:pPr>
            <a:r>
              <a:rPr lang="pt-BR" dirty="0">
                <a:solidFill>
                  <a:srgbClr val="0E4C73"/>
                </a:solidFill>
                <a:latin typeface="Aptos" panose="020B0004020202020204" pitchFamily="34" charset="0"/>
              </a:rPr>
              <a:t>Resoluções CNPC (59/retirada; 60/adesão automática; 61/marcação; 62/PGA)</a:t>
            </a:r>
          </a:p>
          <a:p>
            <a:pPr marL="342900" indent="-342900" algn="just">
              <a:buClr>
                <a:srgbClr val="0E4C73"/>
              </a:buClr>
              <a:buAutoNum type="arabicPeriod"/>
            </a:pPr>
            <a:endParaRPr lang="pt-BR" dirty="0">
              <a:solidFill>
                <a:srgbClr val="0E4C73"/>
              </a:solidFill>
              <a:latin typeface="Aptos" panose="020B0004020202020204" pitchFamily="34" charset="0"/>
            </a:endParaRPr>
          </a:p>
          <a:p>
            <a:pPr marL="342900" indent="-342900" algn="just">
              <a:buClr>
                <a:srgbClr val="0E4C73"/>
              </a:buClr>
              <a:buAutoNum type="arabicPeriod"/>
            </a:pPr>
            <a:r>
              <a:rPr lang="pt-BR" dirty="0" err="1">
                <a:solidFill>
                  <a:srgbClr val="0E4C73"/>
                </a:solidFill>
                <a:latin typeface="Aptos" panose="020B0004020202020204" pitchFamily="34" charset="0"/>
              </a:rPr>
              <a:t>IN’s</a:t>
            </a:r>
            <a:r>
              <a:rPr lang="pt-BR" dirty="0">
                <a:solidFill>
                  <a:srgbClr val="0E4C73"/>
                </a:solidFill>
                <a:latin typeface="Aptos" panose="020B0004020202020204" pitchFamily="34" charset="0"/>
              </a:rPr>
              <a:t> 99 e 100/TCU</a:t>
            </a:r>
          </a:p>
          <a:p>
            <a:pPr marL="342900" indent="-342900" algn="just">
              <a:buClr>
                <a:srgbClr val="0E4C73"/>
              </a:buClr>
              <a:buAutoNum type="arabicPeriod"/>
            </a:pPr>
            <a:endParaRPr lang="pt-BR" dirty="0">
              <a:solidFill>
                <a:srgbClr val="0E4C73"/>
              </a:solidFill>
              <a:latin typeface="Aptos" panose="020B0004020202020204" pitchFamily="34" charset="0"/>
            </a:endParaRPr>
          </a:p>
          <a:p>
            <a:pPr marL="342900" indent="-342900" algn="just">
              <a:buClr>
                <a:schemeClr val="bg1">
                  <a:lumMod val="50000"/>
                </a:schemeClr>
              </a:buClr>
              <a:buAutoNum type="arabicPeriod"/>
            </a:pPr>
            <a:r>
              <a:rPr lang="pt-BR" b="1" dirty="0">
                <a:solidFill>
                  <a:schemeClr val="bg1">
                    <a:lumMod val="50000"/>
                  </a:schemeClr>
                </a:solidFill>
                <a:latin typeface="Aptos" panose="020B0004020202020204" pitchFamily="34" charset="0"/>
              </a:rPr>
              <a:t>Lei nº 15.179/2025 </a:t>
            </a:r>
            <a:r>
              <a:rPr lang="pt-BR" sz="1100" b="1" dirty="0">
                <a:solidFill>
                  <a:schemeClr val="bg1">
                    <a:lumMod val="50000"/>
                  </a:schemeClr>
                </a:solidFill>
                <a:latin typeface="Aptos" panose="020B0004020202020204" pitchFamily="34" charset="0"/>
              </a:rPr>
              <a:t>(crédito consignado; art.1-B)</a:t>
            </a:r>
          </a:p>
          <a:p>
            <a:pPr marL="342900" indent="-342900" algn="just">
              <a:buClr>
                <a:schemeClr val="bg1">
                  <a:lumMod val="50000"/>
                </a:schemeClr>
              </a:buClr>
              <a:buAutoNum type="arabicPeriod"/>
            </a:pPr>
            <a:endParaRPr lang="pt-BR" dirty="0">
              <a:solidFill>
                <a:schemeClr val="bg1">
                  <a:lumMod val="50000"/>
                </a:schemeClr>
              </a:solidFill>
              <a:latin typeface="Aptos" panose="020B0004020202020204" pitchFamily="34" charset="0"/>
            </a:endParaRPr>
          </a:p>
        </p:txBody>
      </p:sp>
      <p:sp>
        <p:nvSpPr>
          <p:cNvPr id="8" name="CaixaDeTexto 7">
            <a:extLst>
              <a:ext uri="{FF2B5EF4-FFF2-40B4-BE49-F238E27FC236}">
                <a16:creationId xmlns:a16="http://schemas.microsoft.com/office/drawing/2014/main" id="{860D143D-A398-17EC-3B84-E8E39C2FC4D9}"/>
              </a:ext>
            </a:extLst>
          </p:cNvPr>
          <p:cNvSpPr txBox="1"/>
          <p:nvPr/>
        </p:nvSpPr>
        <p:spPr>
          <a:xfrm>
            <a:off x="5041814" y="294293"/>
            <a:ext cx="2659118" cy="4062651"/>
          </a:xfrm>
          <a:prstGeom prst="rect">
            <a:avLst/>
          </a:prstGeom>
          <a:noFill/>
        </p:spPr>
        <p:txBody>
          <a:bodyPr wrap="square" rtlCol="0">
            <a:spAutoFit/>
          </a:bodyPr>
          <a:lstStyle/>
          <a:p>
            <a:pPr algn="just"/>
            <a:r>
              <a:rPr lang="pt-BR" u="sng" dirty="0">
                <a:solidFill>
                  <a:srgbClr val="FF0000"/>
                </a:solidFill>
                <a:latin typeface="Aptos" panose="020B0004020202020204" pitchFamily="34" charset="0"/>
              </a:rPr>
              <a:t>O que estamos tentando</a:t>
            </a:r>
          </a:p>
          <a:p>
            <a:pPr algn="just"/>
            <a:r>
              <a:rPr lang="pt-BR" u="sng" dirty="0">
                <a:solidFill>
                  <a:srgbClr val="FF0000"/>
                </a:solidFill>
                <a:latin typeface="Aptos" panose="020B0004020202020204" pitchFamily="34" charset="0"/>
              </a:rPr>
              <a:t>fazer</a:t>
            </a:r>
          </a:p>
          <a:p>
            <a:pPr algn="just"/>
            <a:endParaRPr lang="pt-BR" sz="800" dirty="0">
              <a:solidFill>
                <a:srgbClr val="FF0000"/>
              </a:solidFill>
              <a:latin typeface="Aptos" panose="020B0004020202020204" pitchFamily="34" charset="0"/>
            </a:endParaRPr>
          </a:p>
          <a:p>
            <a:pPr marL="342900" indent="-342900" algn="just">
              <a:buClr>
                <a:srgbClr val="FF0000"/>
              </a:buClr>
              <a:buAutoNum type="arabicPeriod"/>
            </a:pPr>
            <a:r>
              <a:rPr lang="pt-BR" dirty="0">
                <a:solidFill>
                  <a:srgbClr val="FF0000"/>
                </a:solidFill>
                <a:latin typeface="Aptos" panose="020B0004020202020204" pitchFamily="34" charset="0"/>
              </a:rPr>
              <a:t>Novo regime sancionador</a:t>
            </a:r>
          </a:p>
          <a:p>
            <a:pPr marL="342900" indent="-342900" algn="just">
              <a:buClr>
                <a:srgbClr val="FF0000"/>
              </a:buClr>
              <a:buAutoNum type="arabicPeriod"/>
            </a:pPr>
            <a:endParaRPr lang="pt-BR" sz="800" dirty="0">
              <a:solidFill>
                <a:srgbClr val="FF0000"/>
              </a:solidFill>
              <a:latin typeface="Aptos" panose="020B0004020202020204" pitchFamily="34" charset="0"/>
            </a:endParaRPr>
          </a:p>
          <a:p>
            <a:pPr marL="342900" indent="-342900" algn="just">
              <a:buClr>
                <a:srgbClr val="FF0000"/>
              </a:buClr>
              <a:buAutoNum type="arabicPeriod"/>
            </a:pPr>
            <a:r>
              <a:rPr lang="pt-BR" dirty="0">
                <a:solidFill>
                  <a:srgbClr val="FF0000"/>
                </a:solidFill>
                <a:latin typeface="Aptos" panose="020B0004020202020204" pitchFamily="34" charset="0"/>
              </a:rPr>
              <a:t>Resoluções CNPC nº 30/2018 (solvência; déficits); 50/2022 (BPD); 40/2021 (licenciamento)</a:t>
            </a:r>
          </a:p>
          <a:p>
            <a:pPr marL="342900" indent="-342900" algn="just">
              <a:buClr>
                <a:srgbClr val="FF0000"/>
              </a:buClr>
              <a:buAutoNum type="arabicPeriod"/>
            </a:pPr>
            <a:endParaRPr lang="pt-BR" sz="800" dirty="0">
              <a:solidFill>
                <a:srgbClr val="FF0000"/>
              </a:solidFill>
              <a:latin typeface="Aptos" panose="020B0004020202020204" pitchFamily="34" charset="0"/>
            </a:endParaRPr>
          </a:p>
          <a:p>
            <a:pPr marL="342900" indent="-342900" algn="just">
              <a:buClr>
                <a:srgbClr val="FF0000"/>
              </a:buClr>
              <a:buAutoNum type="arabicPeriod"/>
            </a:pPr>
            <a:r>
              <a:rPr lang="pt-BR" dirty="0">
                <a:solidFill>
                  <a:srgbClr val="FF0000"/>
                </a:solidFill>
                <a:latin typeface="Aptos" panose="020B0004020202020204" pitchFamily="34" charset="0"/>
              </a:rPr>
              <a:t>ACT c/ TCU (reduzir “sombreamento”)</a:t>
            </a:r>
          </a:p>
          <a:p>
            <a:pPr marL="342900" indent="-342900" algn="just">
              <a:buClr>
                <a:srgbClr val="FF0000"/>
              </a:buClr>
              <a:buAutoNum type="arabicPeriod"/>
            </a:pPr>
            <a:endParaRPr lang="pt-BR" sz="800" dirty="0">
              <a:solidFill>
                <a:srgbClr val="FF0000"/>
              </a:solidFill>
              <a:latin typeface="Aptos" panose="020B0004020202020204" pitchFamily="34" charset="0"/>
            </a:endParaRPr>
          </a:p>
          <a:p>
            <a:pPr marL="342900" indent="-342900" algn="just">
              <a:buClr>
                <a:srgbClr val="FF0000"/>
              </a:buClr>
              <a:buAutoNum type="arabicPeriod"/>
            </a:pPr>
            <a:r>
              <a:rPr lang="pt-BR" dirty="0">
                <a:solidFill>
                  <a:srgbClr val="FF0000"/>
                </a:solidFill>
                <a:latin typeface="Aptos" panose="020B0004020202020204" pitchFamily="34" charset="0"/>
              </a:rPr>
              <a:t>Estrutura da PREVIC (novo Decreto)</a:t>
            </a:r>
          </a:p>
          <a:p>
            <a:pPr marL="342900" indent="-342900" algn="just">
              <a:buClr>
                <a:srgbClr val="FF0000"/>
              </a:buClr>
              <a:buAutoNum type="arabicPeriod"/>
            </a:pPr>
            <a:endParaRPr lang="pt-BR" sz="800" dirty="0">
              <a:solidFill>
                <a:srgbClr val="FF0000"/>
              </a:solidFill>
              <a:latin typeface="Aptos" panose="020B0004020202020204" pitchFamily="34" charset="0"/>
            </a:endParaRPr>
          </a:p>
          <a:p>
            <a:pPr marL="342900" indent="-342900" algn="just">
              <a:buClr>
                <a:srgbClr val="FF0000"/>
              </a:buClr>
              <a:buAutoNum type="arabicPeriod"/>
            </a:pPr>
            <a:r>
              <a:rPr lang="pt-BR" dirty="0">
                <a:solidFill>
                  <a:srgbClr val="FF0000"/>
                </a:solidFill>
                <a:latin typeface="Aptos" panose="020B0004020202020204" pitchFamily="34" charset="0"/>
              </a:rPr>
              <a:t>SIS/TI_PREVIC</a:t>
            </a:r>
          </a:p>
          <a:p>
            <a:pPr marL="342900" indent="-342900" algn="just">
              <a:buClr>
                <a:srgbClr val="FF0000"/>
              </a:buClr>
              <a:buAutoNum type="arabicPeriod"/>
            </a:pPr>
            <a:endParaRPr lang="pt-BR" sz="800" dirty="0">
              <a:solidFill>
                <a:srgbClr val="FF0000"/>
              </a:solidFill>
              <a:latin typeface="Aptos" panose="020B0004020202020204" pitchFamily="34" charset="0"/>
            </a:endParaRPr>
          </a:p>
          <a:p>
            <a:pPr marL="342900" indent="-342900" algn="just">
              <a:buClr>
                <a:srgbClr val="FF0000"/>
              </a:buClr>
              <a:buAutoNum type="arabicPeriod"/>
            </a:pPr>
            <a:r>
              <a:rPr lang="pt-BR" dirty="0">
                <a:solidFill>
                  <a:srgbClr val="FF0000"/>
                </a:solidFill>
                <a:latin typeface="Aptos" panose="020B0004020202020204" pitchFamily="34" charset="0"/>
              </a:rPr>
              <a:t>Revisão COSIT 354/2017</a:t>
            </a:r>
          </a:p>
          <a:p>
            <a:pPr marL="342900" indent="-342900" algn="just">
              <a:buClr>
                <a:srgbClr val="FF0000"/>
              </a:buClr>
              <a:buAutoNum type="arabicPeriod"/>
            </a:pPr>
            <a:endParaRPr lang="pt-BR" sz="800" dirty="0">
              <a:solidFill>
                <a:srgbClr val="FF0000"/>
              </a:solidFill>
              <a:latin typeface="Aptos" panose="020B0004020202020204" pitchFamily="34" charset="0"/>
            </a:endParaRPr>
          </a:p>
          <a:p>
            <a:pPr marL="342900" indent="-342900" algn="just">
              <a:buClr>
                <a:srgbClr val="FF0000"/>
              </a:buClr>
              <a:buAutoNum type="arabicPeriod"/>
            </a:pPr>
            <a:r>
              <a:rPr lang="pt-BR" dirty="0">
                <a:solidFill>
                  <a:srgbClr val="FF0000"/>
                </a:solidFill>
                <a:latin typeface="Aptos" panose="020B0004020202020204" pitchFamily="34" charset="0"/>
              </a:rPr>
              <a:t>Plano Nacional de Fomento</a:t>
            </a:r>
          </a:p>
        </p:txBody>
      </p:sp>
      <p:cxnSp>
        <p:nvCxnSpPr>
          <p:cNvPr id="10" name="Conector reto 9">
            <a:extLst>
              <a:ext uri="{FF2B5EF4-FFF2-40B4-BE49-F238E27FC236}">
                <a16:creationId xmlns:a16="http://schemas.microsoft.com/office/drawing/2014/main" id="{25112C8F-8257-6C3B-F29D-AA0329666892}"/>
              </a:ext>
            </a:extLst>
          </p:cNvPr>
          <p:cNvCxnSpPr/>
          <p:nvPr/>
        </p:nvCxnSpPr>
        <p:spPr>
          <a:xfrm>
            <a:off x="2575034" y="609600"/>
            <a:ext cx="0" cy="38362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ector reto 10">
            <a:extLst>
              <a:ext uri="{FF2B5EF4-FFF2-40B4-BE49-F238E27FC236}">
                <a16:creationId xmlns:a16="http://schemas.microsoft.com/office/drawing/2014/main" id="{74C39C18-659D-3EB7-B84C-70B4D42C0F11}"/>
              </a:ext>
            </a:extLst>
          </p:cNvPr>
          <p:cNvCxnSpPr/>
          <p:nvPr/>
        </p:nvCxnSpPr>
        <p:spPr>
          <a:xfrm>
            <a:off x="5101459" y="653612"/>
            <a:ext cx="0" cy="3836276"/>
          </a:xfrm>
          <a:prstGeom prst="line">
            <a:avLst/>
          </a:prstGeom>
        </p:spPr>
        <p:style>
          <a:lnRef idx="1">
            <a:schemeClr val="accent1"/>
          </a:lnRef>
          <a:fillRef idx="0">
            <a:schemeClr val="accent1"/>
          </a:fillRef>
          <a:effectRef idx="0">
            <a:schemeClr val="accent1"/>
          </a:effectRef>
          <a:fontRef idx="minor">
            <a:schemeClr val="tx1"/>
          </a:fontRef>
        </p:style>
      </p:cxnSp>
      <p:sp>
        <p:nvSpPr>
          <p:cNvPr id="2" name="Título 3">
            <a:extLst>
              <a:ext uri="{FF2B5EF4-FFF2-40B4-BE49-F238E27FC236}">
                <a16:creationId xmlns:a16="http://schemas.microsoft.com/office/drawing/2014/main" id="{21536A83-406A-8A06-89A3-441F6D011310}"/>
              </a:ext>
            </a:extLst>
          </p:cNvPr>
          <p:cNvSpPr txBox="1">
            <a:spLocks/>
          </p:cNvSpPr>
          <p:nvPr/>
        </p:nvSpPr>
        <p:spPr>
          <a:xfrm>
            <a:off x="2575034" y="-111617"/>
            <a:ext cx="8521700" cy="5730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RPr/>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pt-BR" altLang="pt-BR" sz="2800" b="1" u="sng" dirty="0">
                <a:solidFill>
                  <a:schemeClr val="tx1"/>
                </a:solidFill>
                <a:latin typeface="Aptos" panose="020B0004020202020204" pitchFamily="34" charset="0"/>
                <a:ea typeface="Calibri" panose="020F0502020204030204" pitchFamily="34" charset="0"/>
                <a:cs typeface="Calibri" panose="020F0502020204030204" pitchFamily="34" charset="0"/>
              </a:rPr>
              <a:t>RESUMO</a:t>
            </a:r>
            <a:endParaRPr lang="pt-BR" sz="2800" u="sng" dirty="0">
              <a:solidFill>
                <a:schemeClr val="tx1"/>
              </a:solidFill>
              <a:latin typeface="Aptos" panose="020B0004020202020204" pitchFamily="34" charset="0"/>
            </a:endParaRPr>
          </a:p>
        </p:txBody>
      </p:sp>
      <p:sp>
        <p:nvSpPr>
          <p:cNvPr id="3" name="CaixaDeTexto 2">
            <a:extLst>
              <a:ext uri="{FF2B5EF4-FFF2-40B4-BE49-F238E27FC236}">
                <a16:creationId xmlns:a16="http://schemas.microsoft.com/office/drawing/2014/main" id="{2C86E4B4-A296-485B-9037-8D112FAC3111}"/>
              </a:ext>
            </a:extLst>
          </p:cNvPr>
          <p:cNvSpPr txBox="1"/>
          <p:nvPr/>
        </p:nvSpPr>
        <p:spPr>
          <a:xfrm>
            <a:off x="2634678" y="3266238"/>
            <a:ext cx="2382699" cy="338810"/>
          </a:xfrm>
          <a:prstGeom prst="rect">
            <a:avLst/>
          </a:prstGeom>
          <a:noFill/>
          <a:ln>
            <a:solidFill>
              <a:schemeClr val="bg1">
                <a:lumMod val="50000"/>
              </a:schemeClr>
            </a:solidFill>
          </a:ln>
        </p:spPr>
        <p:txBody>
          <a:bodyPr wrap="square" rtlCol="0">
            <a:spAutoFit/>
          </a:bodyPr>
          <a:lstStyle/>
          <a:p>
            <a:endParaRPr lang="pt-BR" dirty="0">
              <a:latin typeface="Aptos" panose="020B0004020202020204" pitchFamily="34" charset="0"/>
            </a:endParaRPr>
          </a:p>
        </p:txBody>
      </p:sp>
      <p:pic>
        <p:nvPicPr>
          <p:cNvPr id="4" name="Imagem 3" descr="Texto&#10;&#10;O conteúdo gerado por IA pode estar incorreto.">
            <a:extLst>
              <a:ext uri="{FF2B5EF4-FFF2-40B4-BE49-F238E27FC236}">
                <a16:creationId xmlns:a16="http://schemas.microsoft.com/office/drawing/2014/main" id="{3F240023-6F91-A27C-8B7B-60001980684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92673" y="430925"/>
            <a:ext cx="1224921" cy="536469"/>
          </a:xfrm>
          <a:prstGeom prst="rect">
            <a:avLst/>
          </a:prstGeom>
          <a:solidFill>
            <a:schemeClr val="bg1"/>
          </a:solidFill>
          <a:ln>
            <a:noFill/>
          </a:ln>
        </p:spPr>
      </p:pic>
    </p:spTree>
    <p:extLst>
      <p:ext uri="{BB962C8B-B14F-4D97-AF65-F5344CB8AC3E}">
        <p14:creationId xmlns:p14="http://schemas.microsoft.com/office/powerpoint/2010/main" val="1227081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51FEBA5A-9DE2-1E7F-8D65-DF4C6E61A4B0}"/>
            </a:ext>
          </a:extLst>
        </p:cNvPr>
        <p:cNvGrpSpPr/>
        <p:nvPr/>
      </p:nvGrpSpPr>
      <p:grpSpPr>
        <a:xfrm>
          <a:off x="0" y="0"/>
          <a:ext cx="0" cy="0"/>
          <a:chOff x="0" y="0"/>
          <a:chExt cx="0" cy="0"/>
        </a:xfrm>
      </p:grpSpPr>
      <p:pic>
        <p:nvPicPr>
          <p:cNvPr id="3" name="Imagem 2" descr="Logotipo&#10;&#10;Descrição gerada automaticamente">
            <a:extLst>
              <a:ext uri="{FF2B5EF4-FFF2-40B4-BE49-F238E27FC236}">
                <a16:creationId xmlns:a16="http://schemas.microsoft.com/office/drawing/2014/main" id="{504A55D3-AAE9-978D-6958-8B49626A1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3" y="0"/>
            <a:ext cx="644083" cy="698882"/>
          </a:xfrm>
          <a:prstGeom prst="rect">
            <a:avLst/>
          </a:prstGeom>
        </p:spPr>
      </p:pic>
      <p:sp>
        <p:nvSpPr>
          <p:cNvPr id="5" name="CaixaDeTexto 4">
            <a:extLst>
              <a:ext uri="{FF2B5EF4-FFF2-40B4-BE49-F238E27FC236}">
                <a16:creationId xmlns:a16="http://schemas.microsoft.com/office/drawing/2014/main" id="{9F8D8CDB-4BAC-BD8B-FA73-B3A4E43F6AAE}"/>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bg1"/>
                </a:solidFill>
                <a:latin typeface="Aptos" panose="020B0004020202020204" pitchFamily="34" charset="0"/>
              </a:rPr>
              <a:t>4</a:t>
            </a:r>
          </a:p>
        </p:txBody>
      </p:sp>
      <p:sp>
        <p:nvSpPr>
          <p:cNvPr id="7" name="Título 4">
            <a:extLst>
              <a:ext uri="{FF2B5EF4-FFF2-40B4-BE49-F238E27FC236}">
                <a16:creationId xmlns:a16="http://schemas.microsoft.com/office/drawing/2014/main" id="{DFA94931-A620-7057-62FC-A171DCCAE565}"/>
              </a:ext>
            </a:extLst>
          </p:cNvPr>
          <p:cNvSpPr txBox="1">
            <a:spLocks/>
          </p:cNvSpPr>
          <p:nvPr/>
        </p:nvSpPr>
        <p:spPr>
          <a:xfrm>
            <a:off x="253268" y="2284268"/>
            <a:ext cx="8666018" cy="57496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pt-BR" sz="4800" dirty="0">
                <a:solidFill>
                  <a:srgbClr val="1B567B"/>
                </a:solidFill>
                <a:latin typeface="Aptos" panose="020B0004020202020204" pitchFamily="34" charset="0"/>
                <a:ea typeface="Calibri" panose="020F0502020204030204" pitchFamily="34" charset="0"/>
                <a:cs typeface="Calibri" panose="020F0502020204030204" pitchFamily="34" charset="0"/>
              </a:rPr>
              <a:t>      1. Diagnóstico e Ações                     </a:t>
            </a:r>
          </a:p>
        </p:txBody>
      </p:sp>
      <p:pic>
        <p:nvPicPr>
          <p:cNvPr id="9" name="Imagem 8" descr="Texto&#10;&#10;O conteúdo gerado por IA pode estar incorreto.">
            <a:extLst>
              <a:ext uri="{FF2B5EF4-FFF2-40B4-BE49-F238E27FC236}">
                <a16:creationId xmlns:a16="http://schemas.microsoft.com/office/drawing/2014/main" id="{47266C6E-C3A7-6C24-1822-1CA74EF358F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9000" y="134779"/>
            <a:ext cx="2903798" cy="1271753"/>
          </a:xfrm>
          <a:prstGeom prst="rect">
            <a:avLst/>
          </a:prstGeom>
          <a:noFill/>
          <a:ln>
            <a:noFill/>
          </a:ln>
        </p:spPr>
      </p:pic>
      <p:cxnSp>
        <p:nvCxnSpPr>
          <p:cNvPr id="2" name="Conector reto 1">
            <a:extLst>
              <a:ext uri="{FF2B5EF4-FFF2-40B4-BE49-F238E27FC236}">
                <a16:creationId xmlns:a16="http://schemas.microsoft.com/office/drawing/2014/main" id="{20962DD0-9D0C-7056-1988-226D3A08BBC7}"/>
              </a:ext>
            </a:extLst>
          </p:cNvPr>
          <p:cNvCxnSpPr/>
          <p:nvPr/>
        </p:nvCxnSpPr>
        <p:spPr>
          <a:xfrm>
            <a:off x="1129599" y="2859232"/>
            <a:ext cx="5699760" cy="0"/>
          </a:xfrm>
          <a:prstGeom prst="line">
            <a:avLst/>
          </a:prstGeom>
          <a:ln>
            <a:solidFill>
              <a:srgbClr val="0E4C73"/>
            </a:solidFill>
          </a:ln>
        </p:spPr>
        <p:style>
          <a:lnRef idx="1">
            <a:schemeClr val="accent1"/>
          </a:lnRef>
          <a:fillRef idx="0">
            <a:schemeClr val="accent1"/>
          </a:fillRef>
          <a:effectRef idx="0">
            <a:schemeClr val="accent1"/>
          </a:effectRef>
          <a:fontRef idx="minor">
            <a:schemeClr val="tx1"/>
          </a:fontRef>
        </p:style>
      </p:cxnSp>
      <p:sp>
        <p:nvSpPr>
          <p:cNvPr id="4" name="CaixaDeTexto 3">
            <a:extLst>
              <a:ext uri="{FF2B5EF4-FFF2-40B4-BE49-F238E27FC236}">
                <a16:creationId xmlns:a16="http://schemas.microsoft.com/office/drawing/2014/main" id="{AD2EBC89-5CE1-D77E-9B28-443F68EF8F07}"/>
              </a:ext>
            </a:extLst>
          </p:cNvPr>
          <p:cNvSpPr txBox="1"/>
          <p:nvPr/>
        </p:nvSpPr>
        <p:spPr>
          <a:xfrm>
            <a:off x="8084032" y="4762500"/>
            <a:ext cx="601980" cy="246221"/>
          </a:xfrm>
          <a:prstGeom prst="rect">
            <a:avLst/>
          </a:prstGeom>
          <a:noFill/>
        </p:spPr>
        <p:txBody>
          <a:bodyPr wrap="square" rtlCol="0">
            <a:spAutoFit/>
          </a:bodyPr>
          <a:lstStyle/>
          <a:p>
            <a:r>
              <a:rPr lang="pt-BR" sz="1000" dirty="0">
                <a:solidFill>
                  <a:schemeClr val="tx1"/>
                </a:solidFill>
                <a:latin typeface="Aptos" panose="020B0004020202020204" pitchFamily="34" charset="0"/>
              </a:rPr>
              <a:t>8</a:t>
            </a:r>
          </a:p>
        </p:txBody>
      </p:sp>
    </p:spTree>
    <p:extLst>
      <p:ext uri="{BB962C8B-B14F-4D97-AF65-F5344CB8AC3E}">
        <p14:creationId xmlns:p14="http://schemas.microsoft.com/office/powerpoint/2010/main" val="1453683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8714" y="267961"/>
            <a:ext cx="904560" cy="982000"/>
          </a:xfrm>
          <a:prstGeom prst="rect">
            <a:avLst/>
          </a:prstGeom>
        </p:spPr>
      </p:pic>
      <p:sp>
        <p:nvSpPr>
          <p:cNvPr id="3" name="Espaço Reservado para Texto 5">
            <a:extLst>
              <a:ext uri="{FF2B5EF4-FFF2-40B4-BE49-F238E27FC236}">
                <a16:creationId xmlns:a16="http://schemas.microsoft.com/office/drawing/2014/main" id="{1981D397-6A23-B419-3ECB-C75888CCD7F9}"/>
              </a:ext>
            </a:extLst>
          </p:cNvPr>
          <p:cNvSpPr txBox="1">
            <a:spLocks/>
          </p:cNvSpPr>
          <p:nvPr/>
        </p:nvSpPr>
        <p:spPr>
          <a:xfrm>
            <a:off x="-222890" y="722749"/>
            <a:ext cx="8802476" cy="38788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457200" lvl="1" indent="0" algn="just">
              <a:buSzPct val="60000"/>
            </a:pPr>
            <a:r>
              <a:rPr lang="pt-BR" sz="1800" b="1" i="1" dirty="0">
                <a:solidFill>
                  <a:srgbClr val="1B567B"/>
                </a:solidFill>
                <a:latin typeface="Aptos" panose="020B0004020202020204" pitchFamily="34" charset="0"/>
                <a:ea typeface="Calibri" panose="020F0502020204030204" pitchFamily="34" charset="0"/>
                <a:cs typeface="Calibri" panose="020F0502020204030204" pitchFamily="34" charset="0"/>
              </a:rPr>
              <a:t>           Relatório da Transição Governamental de 2022 (08 medidas):</a:t>
            </a:r>
          </a:p>
          <a:p>
            <a:pPr marL="1397000" lvl="2" indent="-457200" algn="just">
              <a:lnSpc>
                <a:spcPct val="150000"/>
              </a:lnSpc>
              <a:buClr>
                <a:srgbClr val="1B567B"/>
              </a:buClr>
              <a:buSzPct val="100000"/>
              <a:buFont typeface="+mj-lt"/>
              <a:buAutoNum type="arabicParenR"/>
            </a:pPr>
            <a:r>
              <a:rPr lang="pt-BR" sz="2000" dirty="0">
                <a:solidFill>
                  <a:srgbClr val="1B567B"/>
                </a:solidFill>
                <a:latin typeface="Aptos" panose="020B0004020202020204" pitchFamily="34" charset="0"/>
                <a:ea typeface="Calibri" panose="020F0502020204030204" pitchFamily="34" charset="0"/>
                <a:cs typeface="Calibri" panose="020F0502020204030204" pitchFamily="34" charset="0"/>
              </a:rPr>
              <a:t>Proteger os direitos e os interesses dos participantes/assistidos</a:t>
            </a:r>
          </a:p>
          <a:p>
            <a:pPr marL="1397000" lvl="2" indent="-457200" algn="just">
              <a:lnSpc>
                <a:spcPct val="150000"/>
              </a:lnSpc>
              <a:buClr>
                <a:srgbClr val="1B567B"/>
              </a:buClr>
              <a:buSzPct val="100000"/>
              <a:buFont typeface="+mj-lt"/>
              <a:buAutoNum type="arabicParenR"/>
            </a:pPr>
            <a:r>
              <a:rPr lang="pt-BR" sz="2000" dirty="0">
                <a:solidFill>
                  <a:srgbClr val="1B567B"/>
                </a:solidFill>
                <a:latin typeface="Aptos" panose="020B0004020202020204" pitchFamily="34" charset="0"/>
                <a:ea typeface="Calibri" panose="020F0502020204030204" pitchFamily="34" charset="0"/>
                <a:cs typeface="Calibri" panose="020F0502020204030204" pitchFamily="34" charset="0"/>
              </a:rPr>
              <a:t>Descriminalizar a gestão das EFPC (ato regular de gestão)</a:t>
            </a:r>
          </a:p>
          <a:p>
            <a:pPr marL="1397000" lvl="2" indent="-457200" algn="just">
              <a:lnSpc>
                <a:spcPct val="150000"/>
              </a:lnSpc>
              <a:buClr>
                <a:srgbClr val="1B567B"/>
              </a:buClr>
              <a:buSzPct val="100000"/>
              <a:buFont typeface="+mj-lt"/>
              <a:buAutoNum type="arabicParenR"/>
            </a:pPr>
            <a:r>
              <a:rPr lang="pt-BR" sz="2000" dirty="0">
                <a:solidFill>
                  <a:srgbClr val="1B567B"/>
                </a:solidFill>
                <a:latin typeface="Aptos" panose="020B0004020202020204" pitchFamily="34" charset="0"/>
                <a:ea typeface="Calibri" panose="020F0502020204030204" pitchFamily="34" charset="0"/>
                <a:cs typeface="Calibri" panose="020F0502020204030204" pitchFamily="34" charset="0"/>
              </a:rPr>
              <a:t>Fomentar o crescimento da previdência complementar</a:t>
            </a:r>
          </a:p>
          <a:p>
            <a:pPr marL="1397000" lvl="2" indent="-457200" algn="just">
              <a:lnSpc>
                <a:spcPct val="150000"/>
              </a:lnSpc>
              <a:buClr>
                <a:srgbClr val="1B567B"/>
              </a:buClr>
              <a:buSzPct val="100000"/>
              <a:buFont typeface="+mj-lt"/>
              <a:buAutoNum type="arabicParenR"/>
            </a:pPr>
            <a:r>
              <a:rPr lang="pt-BR" sz="2000" dirty="0">
                <a:solidFill>
                  <a:srgbClr val="1B567B"/>
                </a:solidFill>
                <a:latin typeface="Aptos" panose="020B0004020202020204" pitchFamily="34" charset="0"/>
                <a:ea typeface="Calibri" panose="020F0502020204030204" pitchFamily="34" charset="0"/>
                <a:cs typeface="Calibri" panose="020F0502020204030204" pitchFamily="34" charset="0"/>
              </a:rPr>
              <a:t>Rever o regime sancionador (Decreto nº 4942/2003)</a:t>
            </a:r>
          </a:p>
          <a:p>
            <a:pPr marL="1397000" lvl="2" indent="-457200" algn="just">
              <a:lnSpc>
                <a:spcPct val="150000"/>
              </a:lnSpc>
              <a:buClr>
                <a:srgbClr val="1B567B"/>
              </a:buClr>
              <a:buSzPct val="100000"/>
              <a:buFont typeface="+mj-lt"/>
              <a:buAutoNum type="arabicParenR"/>
            </a:pPr>
            <a:r>
              <a:rPr lang="pt-BR" sz="2000" dirty="0">
                <a:solidFill>
                  <a:srgbClr val="1B567B"/>
                </a:solidFill>
                <a:latin typeface="Aptos" panose="020B0004020202020204" pitchFamily="34" charset="0"/>
                <a:ea typeface="Calibri" panose="020F0502020204030204" pitchFamily="34" charset="0"/>
                <a:cs typeface="Calibri" panose="020F0502020204030204" pitchFamily="34" charset="0"/>
              </a:rPr>
              <a:t>Reimplantar a SBR (novo PAF-2023)</a:t>
            </a:r>
          </a:p>
          <a:p>
            <a:pPr marL="1397000" lvl="2" indent="-457200" algn="just">
              <a:lnSpc>
                <a:spcPct val="150000"/>
              </a:lnSpc>
              <a:buClr>
                <a:srgbClr val="1B567B"/>
              </a:buClr>
              <a:buSzPct val="100000"/>
              <a:buFont typeface="+mj-lt"/>
              <a:buAutoNum type="arabicParenR"/>
            </a:pPr>
            <a:r>
              <a:rPr lang="pt-BR" sz="2000" dirty="0">
                <a:solidFill>
                  <a:srgbClr val="1B567B"/>
                </a:solidFill>
                <a:latin typeface="Aptos" panose="020B0004020202020204" pitchFamily="34" charset="0"/>
                <a:ea typeface="Calibri" panose="020F0502020204030204" pitchFamily="34" charset="0"/>
                <a:cs typeface="Calibri" panose="020F0502020204030204" pitchFamily="34" charset="0"/>
              </a:rPr>
              <a:t>Rever financeirização dos planos de benefícios</a:t>
            </a:r>
          </a:p>
          <a:p>
            <a:pPr marL="1397000" lvl="2" indent="-457200" algn="just">
              <a:lnSpc>
                <a:spcPct val="150000"/>
              </a:lnSpc>
              <a:buClr>
                <a:srgbClr val="1B567B"/>
              </a:buClr>
              <a:buSzPct val="100000"/>
              <a:buFont typeface="+mj-lt"/>
              <a:buAutoNum type="arabicParenR"/>
            </a:pPr>
            <a:r>
              <a:rPr lang="pt-BR" sz="2000" dirty="0">
                <a:solidFill>
                  <a:srgbClr val="1B567B"/>
                </a:solidFill>
                <a:latin typeface="Aptos" panose="020B0004020202020204" pitchFamily="34" charset="0"/>
                <a:ea typeface="Calibri" panose="020F0502020204030204" pitchFamily="34" charset="0"/>
                <a:cs typeface="Calibri" panose="020F0502020204030204" pitchFamily="34" charset="0"/>
              </a:rPr>
              <a:t>4994 CMN (imóveis, FIP, 175CVM e “descarbonizar portfólio”)</a:t>
            </a:r>
          </a:p>
          <a:p>
            <a:pPr marL="1397000" lvl="2" indent="-457200" algn="just">
              <a:lnSpc>
                <a:spcPct val="150000"/>
              </a:lnSpc>
              <a:buClr>
                <a:srgbClr val="1B567B"/>
              </a:buClr>
              <a:buSzPct val="100000"/>
              <a:buFont typeface="+mj-lt"/>
              <a:buAutoNum type="arabicParenR"/>
            </a:pPr>
            <a:r>
              <a:rPr lang="pt-BR" sz="2000" dirty="0">
                <a:solidFill>
                  <a:srgbClr val="1B567B"/>
                </a:solidFill>
                <a:latin typeface="Aptos" panose="020B0004020202020204" pitchFamily="34" charset="0"/>
                <a:ea typeface="Calibri" panose="020F0502020204030204" pitchFamily="34" charset="0"/>
                <a:cs typeface="Calibri" panose="020F0502020204030204" pitchFamily="34" charset="0"/>
              </a:rPr>
              <a:t>Fortalecer a atuação da Previc</a:t>
            </a:r>
          </a:p>
        </p:txBody>
      </p:sp>
      <p:sp>
        <p:nvSpPr>
          <p:cNvPr id="7" name="Título 4">
            <a:extLst>
              <a:ext uri="{FF2B5EF4-FFF2-40B4-BE49-F238E27FC236}">
                <a16:creationId xmlns:a16="http://schemas.microsoft.com/office/drawing/2014/main" id="{91896D0B-887D-729D-3F21-1F24B69910A0}"/>
              </a:ext>
            </a:extLst>
          </p:cNvPr>
          <p:cNvSpPr txBox="1">
            <a:spLocks/>
          </p:cNvSpPr>
          <p:nvPr/>
        </p:nvSpPr>
        <p:spPr>
          <a:xfrm>
            <a:off x="477982" y="22578"/>
            <a:ext cx="8666018" cy="574964"/>
          </a:xfrm>
          <a:prstGeom prst="rect">
            <a:avLst/>
          </a:prstGeom>
          <a:noFill/>
          <a:ln>
            <a:noFill/>
          </a:ln>
        </p:spPr>
        <p:txBody>
          <a:bodyPr spcFirstLastPara="1" wrap="square" lIns="91425" tIns="91425" rIns="91425" bIns="91425" anchor="b" anchorCtr="0">
            <a:normAutofit fontScale="600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pt-BR" dirty="0">
                <a:solidFill>
                  <a:srgbClr val="1B567B"/>
                </a:solidFill>
                <a:latin typeface="Aptos" panose="020B0004020202020204" pitchFamily="34" charset="0"/>
                <a:ea typeface="Calibri" panose="020F0502020204030204" pitchFamily="34" charset="0"/>
                <a:cs typeface="Calibri" panose="020F0502020204030204" pitchFamily="34" charset="0"/>
              </a:rPr>
              <a:t>      1.1 Diagnóstico</a:t>
            </a:r>
          </a:p>
        </p:txBody>
      </p:sp>
      <p:cxnSp>
        <p:nvCxnSpPr>
          <p:cNvPr id="8" name="Conector reto 7">
            <a:extLst>
              <a:ext uri="{FF2B5EF4-FFF2-40B4-BE49-F238E27FC236}">
                <a16:creationId xmlns:a16="http://schemas.microsoft.com/office/drawing/2014/main" id="{B53563D8-07E7-209B-4EAA-70C1C7F7C7A2}"/>
              </a:ext>
            </a:extLst>
          </p:cNvPr>
          <p:cNvCxnSpPr>
            <a:cxnSpLocks/>
          </p:cNvCxnSpPr>
          <p:nvPr/>
        </p:nvCxnSpPr>
        <p:spPr>
          <a:xfrm>
            <a:off x="1086019" y="558801"/>
            <a:ext cx="5421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Imagem 1">
            <a:extLst>
              <a:ext uri="{FF2B5EF4-FFF2-40B4-BE49-F238E27FC236}">
                <a16:creationId xmlns:a16="http://schemas.microsoft.com/office/drawing/2014/main" id="{039101D8-A8F1-265A-8016-EED525D60D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61" y="4538772"/>
            <a:ext cx="573250" cy="622326"/>
          </a:xfrm>
          <a:prstGeom prst="rect">
            <a:avLst/>
          </a:prstGeom>
        </p:spPr>
      </p:pic>
      <p:sp>
        <p:nvSpPr>
          <p:cNvPr id="6" name="CaixaDeTexto 5">
            <a:extLst>
              <a:ext uri="{FF2B5EF4-FFF2-40B4-BE49-F238E27FC236}">
                <a16:creationId xmlns:a16="http://schemas.microsoft.com/office/drawing/2014/main" id="{BA646DBF-6876-A606-334C-97CD68A2721C}"/>
              </a:ext>
            </a:extLst>
          </p:cNvPr>
          <p:cNvSpPr txBox="1"/>
          <p:nvPr/>
        </p:nvSpPr>
        <p:spPr>
          <a:xfrm>
            <a:off x="8802589" y="4726824"/>
            <a:ext cx="601980" cy="246221"/>
          </a:xfrm>
          <a:prstGeom prst="rect">
            <a:avLst/>
          </a:prstGeom>
          <a:noFill/>
        </p:spPr>
        <p:txBody>
          <a:bodyPr wrap="square" rtlCol="0">
            <a:spAutoFit/>
          </a:bodyPr>
          <a:lstStyle/>
          <a:p>
            <a:r>
              <a:rPr lang="pt-BR" sz="1000" dirty="0">
                <a:solidFill>
                  <a:schemeClr val="bg1"/>
                </a:solidFill>
                <a:latin typeface="Calibri" panose="020F0502020204030204" pitchFamily="34" charset="0"/>
                <a:ea typeface="Calibri" panose="020F0502020204030204" pitchFamily="34" charset="0"/>
                <a:cs typeface="Calibri" panose="020F0502020204030204" pitchFamily="34" charset="0"/>
              </a:rPr>
              <a:t>3</a:t>
            </a:r>
          </a:p>
        </p:txBody>
      </p:sp>
      <p:pic>
        <p:nvPicPr>
          <p:cNvPr id="9" name="Imagem 8" descr="Texto&#10;&#10;O conteúdo gerado por IA pode estar incorreto.">
            <a:extLst>
              <a:ext uri="{FF2B5EF4-FFF2-40B4-BE49-F238E27FC236}">
                <a16:creationId xmlns:a16="http://schemas.microsoft.com/office/drawing/2014/main" id="{A2A185CE-B6AA-46B0-058F-98CA702B28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4805" y="60838"/>
            <a:ext cx="2078988" cy="910518"/>
          </a:xfrm>
          <a:prstGeom prst="rect">
            <a:avLst/>
          </a:prstGeom>
          <a:noFill/>
          <a:ln>
            <a:noFill/>
          </a:ln>
        </p:spPr>
      </p:pic>
      <p:pic>
        <p:nvPicPr>
          <p:cNvPr id="10" name="Imagem 9" descr="Logotipo&#10;&#10;Descrição gerada automaticamente">
            <a:extLst>
              <a:ext uri="{FF2B5EF4-FFF2-40B4-BE49-F238E27FC236}">
                <a16:creationId xmlns:a16="http://schemas.microsoft.com/office/drawing/2014/main" id="{5C325BAE-F8F3-094D-398D-E79D2FA168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8714" y="1916879"/>
            <a:ext cx="1245841" cy="1351838"/>
          </a:xfrm>
          <a:prstGeom prst="rect">
            <a:avLst/>
          </a:prstGeom>
        </p:spPr>
      </p:pic>
      <p:sp>
        <p:nvSpPr>
          <p:cNvPr id="11" name="CaixaDeTexto 10">
            <a:extLst>
              <a:ext uri="{FF2B5EF4-FFF2-40B4-BE49-F238E27FC236}">
                <a16:creationId xmlns:a16="http://schemas.microsoft.com/office/drawing/2014/main" id="{407E216E-843D-E69F-4C55-8CDB141E8314}"/>
              </a:ext>
            </a:extLst>
          </p:cNvPr>
          <p:cNvSpPr txBox="1"/>
          <p:nvPr/>
        </p:nvSpPr>
        <p:spPr>
          <a:xfrm>
            <a:off x="7879080" y="4762500"/>
            <a:ext cx="601980" cy="246221"/>
          </a:xfrm>
          <a:prstGeom prst="rect">
            <a:avLst/>
          </a:prstGeom>
          <a:noFill/>
        </p:spPr>
        <p:txBody>
          <a:bodyPr wrap="square" rtlCol="0">
            <a:spAutoFit/>
          </a:bodyPr>
          <a:lstStyle/>
          <a:p>
            <a:r>
              <a:rPr lang="pt-BR" sz="1000" dirty="0">
                <a:solidFill>
                  <a:schemeClr val="tx1"/>
                </a:solidFill>
                <a:latin typeface="Aptos" panose="020B0004020202020204" pitchFamily="34" charset="0"/>
              </a:rPr>
              <a:t>9</a:t>
            </a:r>
          </a:p>
        </p:txBody>
      </p:sp>
    </p:spTree>
    <p:extLst>
      <p:ext uri="{BB962C8B-B14F-4D97-AF65-F5344CB8AC3E}">
        <p14:creationId xmlns:p14="http://schemas.microsoft.com/office/powerpoint/2010/main" val="1305281027"/>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ersonalizar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17043</TotalTime>
  <Words>5363</Words>
  <Application>Microsoft Office PowerPoint</Application>
  <PresentationFormat>Apresentação na tela (16:9)</PresentationFormat>
  <Paragraphs>710</Paragraphs>
  <Slides>66</Slides>
  <Notes>53</Notes>
  <HiddenSlides>0</HiddenSlides>
  <MMClips>0</MMClips>
  <ScaleCrop>false</ScaleCrop>
  <HeadingPairs>
    <vt:vector size="6" baseType="variant">
      <vt:variant>
        <vt:lpstr>Fontes usadas</vt:lpstr>
      </vt:variant>
      <vt:variant>
        <vt:i4>8</vt:i4>
      </vt:variant>
      <vt:variant>
        <vt:lpstr>Tema</vt:lpstr>
      </vt:variant>
      <vt:variant>
        <vt:i4>2</vt:i4>
      </vt:variant>
      <vt:variant>
        <vt:lpstr>Títulos de slides</vt:lpstr>
      </vt:variant>
      <vt:variant>
        <vt:i4>66</vt:i4>
      </vt:variant>
    </vt:vector>
  </HeadingPairs>
  <TitlesOfParts>
    <vt:vector size="76" baseType="lpstr">
      <vt:lpstr>Aptos</vt:lpstr>
      <vt:lpstr>Arial</vt:lpstr>
      <vt:lpstr>Calibri</vt:lpstr>
      <vt:lpstr>Calibri Light</vt:lpstr>
      <vt:lpstr>rawline</vt:lpstr>
      <vt:lpstr>Source Sans Pro</vt:lpstr>
      <vt:lpstr>Symbol</vt:lpstr>
      <vt:lpstr>Wingdings</vt:lpstr>
      <vt:lpstr>Simple Light</vt:lpstr>
      <vt:lpstr>Personalizar design</vt:lpstr>
      <vt:lpstr>Apresentação do PowerPoint</vt:lpstr>
      <vt:lpstr>Apresentação do PowerPoint</vt:lpstr>
      <vt:lpstr>Apresentação do PowerPoint</vt:lpstr>
      <vt:lpstr>Apresentação do PowerPoint</vt:lpstr>
      <vt:lpstr>Apresentação do PowerPoint</vt:lpstr>
      <vt:lpstr>Panorama Geral – Previdência Complementar</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Agenda 2024-2025 – normativos da Previc</vt:lpstr>
      <vt:lpstr>Apresentação do PowerPoint</vt:lpstr>
      <vt:lpstr>Portfólio de Investimentos das EFPC – R$ 1,31 tri </vt:lpstr>
      <vt:lpstr>Evolução do Portfólio de Investimentos das EFPC (2014-2025)</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Resultado das EFPC/BR: déficit vs. superávit</vt:lpstr>
      <vt:lpstr>Solvência dos planos de benefícios: BR vs. Países OECD</vt:lpstr>
      <vt:lpstr>Apresentação do PowerPoint</vt:lpstr>
      <vt:lpstr>Apresentação do PowerPoint</vt:lpstr>
      <vt:lpstr>Apresentação do PowerPoint</vt:lpstr>
      <vt:lpstr>Apresentação do PowerPoint</vt:lpstr>
      <vt:lpstr>Proposta de Novas Regras: Res. 30</vt:lpstr>
      <vt:lpstr>Proposta de Novas Regras: Res. 30</vt:lpstr>
      <vt:lpstr>Taxa de Juros e Passivo Atuarial</vt:lpstr>
      <vt:lpstr>Taxa de Juros e Passivo Atuarial</vt:lpstr>
      <vt:lpstr>Apresentação do PowerPoint</vt:lpstr>
      <vt:lpstr>Apresentação do PowerPoint</vt:lpstr>
      <vt:lpstr>Matriz de Risco - Fiscalização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Ricardo Pena Pinheiro - PREVICDF</dc:creator>
  <cp:lastModifiedBy>Francisco José Freire Ribeiro - PREVICDF</cp:lastModifiedBy>
  <cp:revision>440</cp:revision>
  <cp:lastPrinted>2025-07-28T21:36:59Z</cp:lastPrinted>
  <dcterms:modified xsi:type="dcterms:W3CDTF">2025-08-04T14:15:19Z</dcterms:modified>
</cp:coreProperties>
</file>