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6" r:id="rId11"/>
    <p:sldId id="267" r:id="rId12"/>
    <p:sldId id="281" r:id="rId13"/>
    <p:sldId id="282" r:id="rId14"/>
    <p:sldId id="283" r:id="rId15"/>
    <p:sldId id="268" r:id="rId16"/>
    <p:sldId id="289" r:id="rId17"/>
    <p:sldId id="284" r:id="rId18"/>
    <p:sldId id="285" r:id="rId19"/>
    <p:sldId id="286" r:id="rId20"/>
    <p:sldId id="287" r:id="rId21"/>
    <p:sldId id="288" r:id="rId22"/>
    <p:sldId id="269" r:id="rId23"/>
    <p:sldId id="273" r:id="rId24"/>
    <p:sldId id="274" r:id="rId25"/>
    <p:sldId id="275" r:id="rId26"/>
    <p:sldId id="276" r:id="rId27"/>
    <p:sldId id="277" r:id="rId2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41A8F-DD3B-477B-BE55-BDD172AD80CC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A271-BE73-40E9-8D9F-A4D7234791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735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0513-78C0-4C07-A7EF-E53192E20B1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09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15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982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78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Gené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0952"/>
          <a:stretch>
            <a:fillRect/>
          </a:stretch>
        </p:blipFill>
        <p:spPr bwMode="auto">
          <a:xfrm>
            <a:off x="0" y="0"/>
            <a:ext cx="12192000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8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AEC-2220-459C-ADC8-EC288F01CBA6}" type="datetime1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1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182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0952"/>
          <a:stretch>
            <a:fillRect/>
          </a:stretch>
        </p:blipFill>
        <p:spPr bwMode="auto">
          <a:xfrm>
            <a:off x="0" y="0"/>
            <a:ext cx="12192000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2143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000099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2718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D09D7EF-4E30-4B6B-8971-03FEC87E962E}" type="datetime1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1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2367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825625"/>
            <a:ext cx="1116076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B355-F5E7-4D92-BE83-36B35A4A15EC}" type="datetime1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043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Por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0" y="0"/>
            <a:ext cx="12192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8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lang="pt-BR" sz="1800" b="0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935-02DD-48F1-A593-07363FB3EEA4}" type="datetime1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1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607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50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590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2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243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61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82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02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8544-AE4A-4DBF-A43F-4E8D95C3E279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1B4C-5AE6-4921-8829-5D3C678A05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83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9329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-119924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6000" b="1" dirty="0" smtClean="0"/>
              <a:t>FIESP</a:t>
            </a:r>
            <a:endParaRPr lang="pt-BR" sz="6000" b="1" dirty="0"/>
          </a:p>
          <a:p>
            <a:pPr algn="ctr"/>
            <a:endParaRPr lang="pt-BR" sz="4000" b="1" dirty="0"/>
          </a:p>
          <a:p>
            <a:pPr algn="ctr"/>
            <a:r>
              <a:rPr lang="pt-BR" sz="4000" b="1" dirty="0" smtClean="0"/>
              <a:t>Investimentos privados em portos</a:t>
            </a: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/>
              <a:t>Edinho Araújo</a:t>
            </a:r>
          </a:p>
          <a:p>
            <a:pPr algn="ctr"/>
            <a:r>
              <a:rPr lang="pt-BR" sz="2800" b="1" dirty="0"/>
              <a:t>Ministro – Chefe da Secretaria de Portos</a:t>
            </a:r>
            <a:br>
              <a:rPr lang="pt-BR" sz="2800" b="1" dirty="0"/>
            </a:br>
            <a:endParaRPr lang="pt-BR" sz="2800" b="1" dirty="0"/>
          </a:p>
          <a:p>
            <a:pPr algn="ctr"/>
            <a:r>
              <a:rPr lang="pt-BR" sz="2400" dirty="0"/>
              <a:t>São Paulo 15/06/2015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85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>
                <a:latin typeface="+mn-lt"/>
              </a:rPr>
              <a:t>NOVA ETAPA DE CONCESSÕES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51078" y="4476708"/>
            <a:ext cx="2902764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50 novos arrendamentos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R$ 11,9 bi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058550" y="4458867"/>
            <a:ext cx="2088232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63 novos </a:t>
            </a:r>
            <a:r>
              <a:rPr lang="pt-BR" sz="2400" b="1" dirty="0" err="1">
                <a:solidFill>
                  <a:schemeClr val="tx1"/>
                </a:solidFill>
              </a:rPr>
              <a:t>TUPs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R$ 14,7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451490" y="4483845"/>
            <a:ext cx="2896532" cy="176582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24 renovações de arrendamentos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R$ 10,8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074334" y="5503333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603638" y="5519019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851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4000" b="1" dirty="0">
                <a:solidFill>
                  <a:schemeClr val="tx1"/>
                </a:solidFill>
              </a:rPr>
              <a:t>Investimentos </a:t>
            </a:r>
            <a:r>
              <a:rPr lang="pt-BR" sz="4000" b="1" dirty="0" smtClean="0">
                <a:solidFill>
                  <a:schemeClr val="tx1"/>
                </a:solidFill>
              </a:rPr>
              <a:t>projetados em </a:t>
            </a:r>
            <a:r>
              <a:rPr lang="pt-BR" sz="4000" b="1" dirty="0">
                <a:solidFill>
                  <a:schemeClr val="tx1"/>
                </a:solidFill>
              </a:rPr>
              <a:t>portos</a:t>
            </a: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R$ 37,4 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5342468" y="5502852"/>
            <a:ext cx="15917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7221855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195890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/>
              <a:t>Portos</a:t>
            </a:r>
          </a:p>
        </p:txBody>
      </p:sp>
    </p:spTree>
    <p:extLst>
      <p:ext uri="{BB962C8B-B14F-4D97-AF65-F5344CB8AC3E}">
        <p14:creationId xmlns:p14="http://schemas.microsoft.com/office/powerpoint/2010/main" xmlns="" val="80910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2826" y="61124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60135" y="320729"/>
            <a:ext cx="7551533" cy="293914"/>
          </a:xfrm>
        </p:spPr>
        <p:txBody>
          <a:bodyPr>
            <a:noAutofit/>
          </a:bodyPr>
          <a:lstStyle/>
          <a:p>
            <a:r>
              <a:rPr lang="pt-BR" sz="3600" b="1" i="0" dirty="0">
                <a:solidFill>
                  <a:schemeClr val="tx1"/>
                </a:solidFill>
                <a:latin typeface="+mn-lt"/>
              </a:rPr>
              <a:t>Licitação do Bloco 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227783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29 terminais </a:t>
            </a:r>
            <a:r>
              <a:rPr lang="pt-BR" b="1" dirty="0" smtClean="0">
                <a:solidFill>
                  <a:schemeClr val="tx1"/>
                </a:solidFill>
              </a:rPr>
              <a:t>aprovados </a:t>
            </a:r>
            <a:r>
              <a:rPr lang="pt-BR" b="1" dirty="0">
                <a:solidFill>
                  <a:schemeClr val="tx1"/>
                </a:solidFill>
              </a:rPr>
              <a:t>pelo </a:t>
            </a:r>
            <a:r>
              <a:rPr lang="pt-BR" b="1" dirty="0" smtClean="0">
                <a:solidFill>
                  <a:schemeClr val="tx1"/>
                </a:solidFill>
              </a:rPr>
              <a:t>TCU – 9 </a:t>
            </a:r>
            <a:r>
              <a:rPr lang="pt-BR" b="1" dirty="0">
                <a:solidFill>
                  <a:schemeClr val="tx1"/>
                </a:solidFill>
              </a:rPr>
              <a:t>em Santos e 20 no </a:t>
            </a:r>
            <a:r>
              <a:rPr lang="pt-BR" b="1" dirty="0" smtClean="0">
                <a:solidFill>
                  <a:schemeClr val="tx1"/>
                </a:solidFill>
              </a:rPr>
              <a:t>Pará</a:t>
            </a: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Investimentos de R$ 4,7 bilhões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Licitação em </a:t>
            </a:r>
            <a:r>
              <a:rPr lang="pt-BR" b="1" dirty="0" smtClean="0">
                <a:solidFill>
                  <a:schemeClr val="tx1"/>
                </a:solidFill>
              </a:rPr>
              <a:t>2015 </a:t>
            </a:r>
            <a:r>
              <a:rPr lang="pt-BR" b="1" dirty="0">
                <a:solidFill>
                  <a:schemeClr val="tx1"/>
                </a:solidFill>
              </a:rPr>
              <a:t>– 2 </a:t>
            </a:r>
            <a:r>
              <a:rPr lang="pt-BR" b="1" dirty="0" smtClean="0">
                <a:solidFill>
                  <a:schemeClr val="tx1"/>
                </a:solidFill>
              </a:rPr>
              <a:t>etapas</a:t>
            </a: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35701" y="2894772"/>
            <a:ext cx="3200400" cy="32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19535" y="3780393"/>
          <a:ext cx="5416164" cy="2316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99219"/>
                <a:gridCol w="3244205"/>
                <a:gridCol w="1472740"/>
              </a:tblGrid>
              <a:tr h="3089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Etapa</a:t>
                      </a:r>
                      <a:endParaRPr lang="pt-BR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/ Porto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41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 – Pará (5) e Santos (1)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 – Santos (2)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2,1 </a:t>
                      </a:r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9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– Pará (2) e Santos (4)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 e de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Contêineres – Pará (1) e Santos (2)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Combustíveis e GLP – Pará (12)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9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4,7 bi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8971167" y="3550444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9356930" y="3431382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9518900" y="5260182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677275" y="36137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Santarém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40501" y="320906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Vila do Conde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82241" y="5216366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552575" y="6330950"/>
            <a:ext cx="7058025" cy="3651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Prazo previsto para licitação – 2º semestre de 2015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3"/>
          <p:cNvGrpSpPr>
            <a:grpSpLocks noChangeAspect="1"/>
          </p:cNvGrpSpPr>
          <p:nvPr/>
        </p:nvGrpSpPr>
        <p:grpSpPr>
          <a:xfrm>
            <a:off x="5394358" y="2116183"/>
            <a:ext cx="4928759" cy="3267314"/>
            <a:chOff x="243928" y="1346450"/>
            <a:chExt cx="8331378" cy="552293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43928" y="1346450"/>
              <a:ext cx="8331378" cy="552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orma livre 2"/>
            <p:cNvSpPr/>
            <p:nvPr/>
          </p:nvSpPr>
          <p:spPr>
            <a:xfrm>
              <a:off x="2702258" y="3079331"/>
              <a:ext cx="3111689" cy="1549542"/>
            </a:xfrm>
            <a:custGeom>
              <a:avLst/>
              <a:gdLst>
                <a:gd name="connsiteX0" fmla="*/ 3098042 w 3111689"/>
                <a:gd name="connsiteY0" fmla="*/ 0 h 955343"/>
                <a:gd name="connsiteX1" fmla="*/ 13647 w 3111689"/>
                <a:gd name="connsiteY1" fmla="*/ 27295 h 955343"/>
                <a:gd name="connsiteX2" fmla="*/ 0 w 3111689"/>
                <a:gd name="connsiteY2" fmla="*/ 818865 h 955343"/>
                <a:gd name="connsiteX3" fmla="*/ 0 w 3111689"/>
                <a:gd name="connsiteY3" fmla="*/ 955343 h 955343"/>
                <a:gd name="connsiteX4" fmla="*/ 3111689 w 3111689"/>
                <a:gd name="connsiteY4" fmla="*/ 887104 h 955343"/>
                <a:gd name="connsiteX5" fmla="*/ 3098042 w 3111689"/>
                <a:gd name="connsiteY5" fmla="*/ 0 h 955343"/>
                <a:gd name="connsiteX0" fmla="*/ 3098042 w 3111689"/>
                <a:gd name="connsiteY0" fmla="*/ 0 h 955343"/>
                <a:gd name="connsiteX1" fmla="*/ 13647 w 3111689"/>
                <a:gd name="connsiteY1" fmla="*/ 27295 h 955343"/>
                <a:gd name="connsiteX2" fmla="*/ 0 w 3111689"/>
                <a:gd name="connsiteY2" fmla="*/ 818865 h 955343"/>
                <a:gd name="connsiteX3" fmla="*/ 0 w 3111689"/>
                <a:gd name="connsiteY3" fmla="*/ 955343 h 955343"/>
                <a:gd name="connsiteX4" fmla="*/ 3111689 w 3111689"/>
                <a:gd name="connsiteY4" fmla="*/ 938373 h 955343"/>
                <a:gd name="connsiteX5" fmla="*/ 3098042 w 3111689"/>
                <a:gd name="connsiteY5" fmla="*/ 0 h 9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1689" h="955343">
                  <a:moveTo>
                    <a:pt x="3098042" y="0"/>
                  </a:moveTo>
                  <a:lnTo>
                    <a:pt x="13647" y="27295"/>
                  </a:lnTo>
                  <a:lnTo>
                    <a:pt x="0" y="818865"/>
                  </a:lnTo>
                  <a:lnTo>
                    <a:pt x="0" y="955343"/>
                  </a:lnTo>
                  <a:lnTo>
                    <a:pt x="3111689" y="938373"/>
                  </a:lnTo>
                  <a:lnTo>
                    <a:pt x="3098042" y="0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28108" y="2196653"/>
          <a:ext cx="3553663" cy="3159119"/>
        </p:xfrm>
        <a:graphic>
          <a:graphicData uri="http://schemas.openxmlformats.org/drawingml/2006/table">
            <a:tbl>
              <a:tblPr firstCol="1">
                <a:tableStyleId>{E8034E78-7F5D-4C2E-B375-FC64B27BC917}</a:tableStyleId>
              </a:tblPr>
              <a:tblGrid>
                <a:gridCol w="2069214"/>
                <a:gridCol w="1484449"/>
              </a:tblGrid>
              <a:tr h="339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TERMINAL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STS07 - Macuco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INVEST. PREVIST  S/ BENEFÍC.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R$ 143,63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CARGA PREVISTA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Carga Geral - Celulose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4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 MOV. FUTURA (TON)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1,82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  <a:endParaRPr lang="pt-BR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162" marR="39162" marT="39162" marB="39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ctrTitle"/>
          </p:nvPr>
        </p:nvSpPr>
        <p:spPr>
          <a:xfrm>
            <a:off x="102550" y="24492"/>
            <a:ext cx="9161193" cy="57966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1 – Estado de São Paulo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37596" y="496803"/>
            <a:ext cx="7551533" cy="293914"/>
          </a:xfrm>
        </p:spPr>
        <p:txBody>
          <a:bodyPr>
            <a:no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latin typeface="+mn-lt"/>
              </a:rPr>
              <a:t>Macuco – Carga Geral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853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3"/>
          <p:cNvGrpSpPr>
            <a:grpSpLocks noChangeAspect="1"/>
          </p:cNvGrpSpPr>
          <p:nvPr/>
        </p:nvGrpSpPr>
        <p:grpSpPr>
          <a:xfrm>
            <a:off x="5748291" y="2329074"/>
            <a:ext cx="4752000" cy="3152490"/>
            <a:chOff x="737208" y="1358078"/>
            <a:chExt cx="6755517" cy="448163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37208" y="1358078"/>
              <a:ext cx="6755517" cy="448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orma livre 2"/>
            <p:cNvSpPr/>
            <p:nvPr/>
          </p:nvSpPr>
          <p:spPr>
            <a:xfrm>
              <a:off x="914400" y="2995963"/>
              <a:ext cx="5454870" cy="472966"/>
            </a:xfrm>
            <a:custGeom>
              <a:avLst/>
              <a:gdLst>
                <a:gd name="connsiteX0" fmla="*/ 0 w 5454869"/>
                <a:gd name="connsiteY0" fmla="*/ 63062 h 472966"/>
                <a:gd name="connsiteX1" fmla="*/ 0 w 5454869"/>
                <a:gd name="connsiteY1" fmla="*/ 472966 h 472966"/>
                <a:gd name="connsiteX2" fmla="*/ 5454869 w 5454869"/>
                <a:gd name="connsiteY2" fmla="*/ 409904 h 472966"/>
                <a:gd name="connsiteX3" fmla="*/ 5454869 w 5454869"/>
                <a:gd name="connsiteY3" fmla="*/ 0 h 472966"/>
                <a:gd name="connsiteX4" fmla="*/ 0 w 5454869"/>
                <a:gd name="connsiteY4" fmla="*/ 63062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869" h="472966">
                  <a:moveTo>
                    <a:pt x="0" y="63062"/>
                  </a:moveTo>
                  <a:lnTo>
                    <a:pt x="0" y="472966"/>
                  </a:lnTo>
                  <a:lnTo>
                    <a:pt x="5454869" y="409904"/>
                  </a:lnTo>
                  <a:lnTo>
                    <a:pt x="5454869" y="0"/>
                  </a:lnTo>
                  <a:lnTo>
                    <a:pt x="0" y="63062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1803502" y="2281847"/>
          <a:ext cx="3781752" cy="32308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134185"/>
                <a:gridCol w="1647567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STS36 - Paquetá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effectLst/>
                        </a:rPr>
                        <a:t>R$ 199,55 mi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effectLst/>
                        </a:rPr>
                        <a:t>Carga Geral - Celulose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1,82 milh.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ítulo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1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Subtítulo 25"/>
          <p:cNvSpPr>
            <a:spLocks noGrp="1"/>
          </p:cNvSpPr>
          <p:nvPr>
            <p:ph type="subTitle" idx="1"/>
          </p:nvPr>
        </p:nvSpPr>
        <p:spPr>
          <a:xfrm>
            <a:off x="1728539" y="497433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Paquetá – Carga Geral</a:t>
            </a:r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474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5682390" y="2313212"/>
            <a:ext cx="4752000" cy="3185321"/>
            <a:chOff x="179512" y="2492896"/>
            <a:chExt cx="4752000" cy="318532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79512" y="2492896"/>
              <a:ext cx="4752000" cy="318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Forma livre 5"/>
            <p:cNvSpPr/>
            <p:nvPr/>
          </p:nvSpPr>
          <p:spPr>
            <a:xfrm>
              <a:off x="1892206" y="3221861"/>
              <a:ext cx="1318656" cy="1260343"/>
            </a:xfrm>
            <a:custGeom>
              <a:avLst/>
              <a:gdLst>
                <a:gd name="connsiteX0" fmla="*/ 3797300 w 4368800"/>
                <a:gd name="connsiteY0" fmla="*/ 2133600 h 2133600"/>
                <a:gd name="connsiteX1" fmla="*/ 3803650 w 4368800"/>
                <a:gd name="connsiteY1" fmla="*/ 1822450 h 2133600"/>
                <a:gd name="connsiteX2" fmla="*/ 4197350 w 4368800"/>
                <a:gd name="connsiteY2" fmla="*/ 1111250 h 2133600"/>
                <a:gd name="connsiteX3" fmla="*/ 4324350 w 4368800"/>
                <a:gd name="connsiteY3" fmla="*/ 1111250 h 2133600"/>
                <a:gd name="connsiteX4" fmla="*/ 4368800 w 4368800"/>
                <a:gd name="connsiteY4" fmla="*/ 190500 h 2133600"/>
                <a:gd name="connsiteX5" fmla="*/ 95250 w 4368800"/>
                <a:gd name="connsiteY5" fmla="*/ 0 h 2133600"/>
                <a:gd name="connsiteX6" fmla="*/ 127000 w 4368800"/>
                <a:gd name="connsiteY6" fmla="*/ 171450 h 2133600"/>
                <a:gd name="connsiteX7" fmla="*/ 0 w 4368800"/>
                <a:gd name="connsiteY7" fmla="*/ 228600 h 2133600"/>
                <a:gd name="connsiteX8" fmla="*/ 19050 w 4368800"/>
                <a:gd name="connsiteY8" fmla="*/ 336550 h 2133600"/>
                <a:gd name="connsiteX9" fmla="*/ 69850 w 4368800"/>
                <a:gd name="connsiteY9" fmla="*/ 349250 h 2133600"/>
                <a:gd name="connsiteX10" fmla="*/ 120650 w 4368800"/>
                <a:gd name="connsiteY10" fmla="*/ 546100 h 2133600"/>
                <a:gd name="connsiteX11" fmla="*/ 450850 w 4368800"/>
                <a:gd name="connsiteY11" fmla="*/ 615950 h 2133600"/>
                <a:gd name="connsiteX12" fmla="*/ 400050 w 4368800"/>
                <a:gd name="connsiteY12" fmla="*/ 2032000 h 2133600"/>
                <a:gd name="connsiteX13" fmla="*/ 3797300 w 4368800"/>
                <a:gd name="connsiteY13" fmla="*/ 2133600 h 2133600"/>
                <a:gd name="connsiteX0" fmla="*/ 3797300 w 4368800"/>
                <a:gd name="connsiteY0" fmla="*/ 2133600 h 2133600"/>
                <a:gd name="connsiteX1" fmla="*/ 3803650 w 4368800"/>
                <a:gd name="connsiteY1" fmla="*/ 1822450 h 2133600"/>
                <a:gd name="connsiteX2" fmla="*/ 4197350 w 4368800"/>
                <a:gd name="connsiteY2" fmla="*/ 1111250 h 2133600"/>
                <a:gd name="connsiteX3" fmla="*/ 4324350 w 4368800"/>
                <a:gd name="connsiteY3" fmla="*/ 1111250 h 2133600"/>
                <a:gd name="connsiteX4" fmla="*/ 4368800 w 4368800"/>
                <a:gd name="connsiteY4" fmla="*/ 190500 h 2133600"/>
                <a:gd name="connsiteX5" fmla="*/ 95250 w 4368800"/>
                <a:gd name="connsiteY5" fmla="*/ 0 h 2133600"/>
                <a:gd name="connsiteX6" fmla="*/ 127000 w 4368800"/>
                <a:gd name="connsiteY6" fmla="*/ 171450 h 2133600"/>
                <a:gd name="connsiteX7" fmla="*/ 0 w 4368800"/>
                <a:gd name="connsiteY7" fmla="*/ 228600 h 2133600"/>
                <a:gd name="connsiteX8" fmla="*/ 19050 w 4368800"/>
                <a:gd name="connsiteY8" fmla="*/ 336550 h 2133600"/>
                <a:gd name="connsiteX9" fmla="*/ 69850 w 4368800"/>
                <a:gd name="connsiteY9" fmla="*/ 349250 h 2133600"/>
                <a:gd name="connsiteX10" fmla="*/ 146050 w 4368800"/>
                <a:gd name="connsiteY10" fmla="*/ 692150 h 2133600"/>
                <a:gd name="connsiteX11" fmla="*/ 450850 w 4368800"/>
                <a:gd name="connsiteY11" fmla="*/ 615950 h 2133600"/>
                <a:gd name="connsiteX12" fmla="*/ 400050 w 4368800"/>
                <a:gd name="connsiteY12" fmla="*/ 2032000 h 2133600"/>
                <a:gd name="connsiteX13" fmla="*/ 3797300 w 4368800"/>
                <a:gd name="connsiteY13" fmla="*/ 2133600 h 2133600"/>
                <a:gd name="connsiteX0" fmla="*/ 3797300 w 4324349"/>
                <a:gd name="connsiteY0" fmla="*/ 2133600 h 2133600"/>
                <a:gd name="connsiteX1" fmla="*/ 3803650 w 4324349"/>
                <a:gd name="connsiteY1" fmla="*/ 1822450 h 2133600"/>
                <a:gd name="connsiteX2" fmla="*/ 4197350 w 4324349"/>
                <a:gd name="connsiteY2" fmla="*/ 1111250 h 2133600"/>
                <a:gd name="connsiteX3" fmla="*/ 4324350 w 4324349"/>
                <a:gd name="connsiteY3" fmla="*/ 1111250 h 2133600"/>
                <a:gd name="connsiteX4" fmla="*/ 2206896 w 4324349"/>
                <a:gd name="connsiteY4" fmla="*/ 117629 h 2133600"/>
                <a:gd name="connsiteX5" fmla="*/ 95250 w 4324349"/>
                <a:gd name="connsiteY5" fmla="*/ 0 h 2133600"/>
                <a:gd name="connsiteX6" fmla="*/ 127000 w 4324349"/>
                <a:gd name="connsiteY6" fmla="*/ 171450 h 2133600"/>
                <a:gd name="connsiteX7" fmla="*/ 0 w 4324349"/>
                <a:gd name="connsiteY7" fmla="*/ 228600 h 2133600"/>
                <a:gd name="connsiteX8" fmla="*/ 19050 w 4324349"/>
                <a:gd name="connsiteY8" fmla="*/ 336550 h 2133600"/>
                <a:gd name="connsiteX9" fmla="*/ 69850 w 4324349"/>
                <a:gd name="connsiteY9" fmla="*/ 349250 h 2133600"/>
                <a:gd name="connsiteX10" fmla="*/ 146050 w 4324349"/>
                <a:gd name="connsiteY10" fmla="*/ 692150 h 2133600"/>
                <a:gd name="connsiteX11" fmla="*/ 450850 w 4324349"/>
                <a:gd name="connsiteY11" fmla="*/ 615950 h 2133600"/>
                <a:gd name="connsiteX12" fmla="*/ 400050 w 4324349"/>
                <a:gd name="connsiteY12" fmla="*/ 2032000 h 2133600"/>
                <a:gd name="connsiteX13" fmla="*/ 3797300 w 4324349"/>
                <a:gd name="connsiteY13" fmla="*/ 2133600 h 2133600"/>
                <a:gd name="connsiteX0" fmla="*/ 3797300 w 4197350"/>
                <a:gd name="connsiteY0" fmla="*/ 2133600 h 2133600"/>
                <a:gd name="connsiteX1" fmla="*/ 3803650 w 4197350"/>
                <a:gd name="connsiteY1" fmla="*/ 1822450 h 2133600"/>
                <a:gd name="connsiteX2" fmla="*/ 4197350 w 4197350"/>
                <a:gd name="connsiteY2" fmla="*/ 1111250 h 2133600"/>
                <a:gd name="connsiteX3" fmla="*/ 2206896 w 4197350"/>
                <a:gd name="connsiteY3" fmla="*/ 117629 h 2133600"/>
                <a:gd name="connsiteX4" fmla="*/ 95250 w 4197350"/>
                <a:gd name="connsiteY4" fmla="*/ 0 h 2133600"/>
                <a:gd name="connsiteX5" fmla="*/ 127000 w 4197350"/>
                <a:gd name="connsiteY5" fmla="*/ 171450 h 2133600"/>
                <a:gd name="connsiteX6" fmla="*/ 0 w 4197350"/>
                <a:gd name="connsiteY6" fmla="*/ 228600 h 2133600"/>
                <a:gd name="connsiteX7" fmla="*/ 19050 w 4197350"/>
                <a:gd name="connsiteY7" fmla="*/ 336550 h 2133600"/>
                <a:gd name="connsiteX8" fmla="*/ 69850 w 4197350"/>
                <a:gd name="connsiteY8" fmla="*/ 349250 h 2133600"/>
                <a:gd name="connsiteX9" fmla="*/ 146050 w 4197350"/>
                <a:gd name="connsiteY9" fmla="*/ 692150 h 2133600"/>
                <a:gd name="connsiteX10" fmla="*/ 450850 w 4197350"/>
                <a:gd name="connsiteY10" fmla="*/ 615950 h 2133600"/>
                <a:gd name="connsiteX11" fmla="*/ 400050 w 4197350"/>
                <a:gd name="connsiteY11" fmla="*/ 2032000 h 2133600"/>
                <a:gd name="connsiteX12" fmla="*/ 3797300 w 4197350"/>
                <a:gd name="connsiteY12" fmla="*/ 2133600 h 2133600"/>
                <a:gd name="connsiteX0" fmla="*/ 3797300 w 3803650"/>
                <a:gd name="connsiteY0" fmla="*/ 2133600 h 2133600"/>
                <a:gd name="connsiteX1" fmla="*/ 3803650 w 3803650"/>
                <a:gd name="connsiteY1" fmla="*/ 1822450 h 2133600"/>
                <a:gd name="connsiteX2" fmla="*/ 2206896 w 3803650"/>
                <a:gd name="connsiteY2" fmla="*/ 117629 h 2133600"/>
                <a:gd name="connsiteX3" fmla="*/ 95250 w 3803650"/>
                <a:gd name="connsiteY3" fmla="*/ 0 h 2133600"/>
                <a:gd name="connsiteX4" fmla="*/ 127000 w 3803650"/>
                <a:gd name="connsiteY4" fmla="*/ 171450 h 2133600"/>
                <a:gd name="connsiteX5" fmla="*/ 0 w 3803650"/>
                <a:gd name="connsiteY5" fmla="*/ 228600 h 2133600"/>
                <a:gd name="connsiteX6" fmla="*/ 19050 w 3803650"/>
                <a:gd name="connsiteY6" fmla="*/ 336550 h 2133600"/>
                <a:gd name="connsiteX7" fmla="*/ 69850 w 3803650"/>
                <a:gd name="connsiteY7" fmla="*/ 349250 h 2133600"/>
                <a:gd name="connsiteX8" fmla="*/ 146050 w 3803650"/>
                <a:gd name="connsiteY8" fmla="*/ 692150 h 2133600"/>
                <a:gd name="connsiteX9" fmla="*/ 450850 w 3803650"/>
                <a:gd name="connsiteY9" fmla="*/ 615950 h 2133600"/>
                <a:gd name="connsiteX10" fmla="*/ 400050 w 3803650"/>
                <a:gd name="connsiteY10" fmla="*/ 2032000 h 2133600"/>
                <a:gd name="connsiteX11" fmla="*/ 3797300 w 3803650"/>
                <a:gd name="connsiteY11" fmla="*/ 2133600 h 2133600"/>
                <a:gd name="connsiteX0" fmla="*/ 3797300 w 3797300"/>
                <a:gd name="connsiteY0" fmla="*/ 2133600 h 2133600"/>
                <a:gd name="connsiteX1" fmla="*/ 2206896 w 3797300"/>
                <a:gd name="connsiteY1" fmla="*/ 117629 h 2133600"/>
                <a:gd name="connsiteX2" fmla="*/ 95250 w 3797300"/>
                <a:gd name="connsiteY2" fmla="*/ 0 h 2133600"/>
                <a:gd name="connsiteX3" fmla="*/ 127000 w 3797300"/>
                <a:gd name="connsiteY3" fmla="*/ 171450 h 2133600"/>
                <a:gd name="connsiteX4" fmla="*/ 0 w 3797300"/>
                <a:gd name="connsiteY4" fmla="*/ 228600 h 2133600"/>
                <a:gd name="connsiteX5" fmla="*/ 19050 w 3797300"/>
                <a:gd name="connsiteY5" fmla="*/ 336550 h 2133600"/>
                <a:gd name="connsiteX6" fmla="*/ 69850 w 3797300"/>
                <a:gd name="connsiteY6" fmla="*/ 349250 h 2133600"/>
                <a:gd name="connsiteX7" fmla="*/ 146050 w 3797300"/>
                <a:gd name="connsiteY7" fmla="*/ 692150 h 2133600"/>
                <a:gd name="connsiteX8" fmla="*/ 450850 w 3797300"/>
                <a:gd name="connsiteY8" fmla="*/ 615950 h 2133600"/>
                <a:gd name="connsiteX9" fmla="*/ 400050 w 3797300"/>
                <a:gd name="connsiteY9" fmla="*/ 2032000 h 2133600"/>
                <a:gd name="connsiteX10" fmla="*/ 3797300 w 3797300"/>
                <a:gd name="connsiteY10" fmla="*/ 2133600 h 2133600"/>
                <a:gd name="connsiteX0" fmla="*/ 2194091 w 2206895"/>
                <a:gd name="connsiteY0" fmla="*/ 2182181 h 2182181"/>
                <a:gd name="connsiteX1" fmla="*/ 2206896 w 2206895"/>
                <a:gd name="connsiteY1" fmla="*/ 117629 h 2182181"/>
                <a:gd name="connsiteX2" fmla="*/ 95250 w 2206895"/>
                <a:gd name="connsiteY2" fmla="*/ 0 h 2182181"/>
                <a:gd name="connsiteX3" fmla="*/ 127000 w 2206895"/>
                <a:gd name="connsiteY3" fmla="*/ 171450 h 2182181"/>
                <a:gd name="connsiteX4" fmla="*/ 0 w 2206895"/>
                <a:gd name="connsiteY4" fmla="*/ 228600 h 2182181"/>
                <a:gd name="connsiteX5" fmla="*/ 19050 w 2206895"/>
                <a:gd name="connsiteY5" fmla="*/ 336550 h 2182181"/>
                <a:gd name="connsiteX6" fmla="*/ 69850 w 2206895"/>
                <a:gd name="connsiteY6" fmla="*/ 349250 h 2182181"/>
                <a:gd name="connsiteX7" fmla="*/ 146050 w 2206895"/>
                <a:gd name="connsiteY7" fmla="*/ 692150 h 2182181"/>
                <a:gd name="connsiteX8" fmla="*/ 450850 w 2206895"/>
                <a:gd name="connsiteY8" fmla="*/ 615950 h 2182181"/>
                <a:gd name="connsiteX9" fmla="*/ 400050 w 2206895"/>
                <a:gd name="connsiteY9" fmla="*/ 2032000 h 2182181"/>
                <a:gd name="connsiteX10" fmla="*/ 2194091 w 2206895"/>
                <a:gd name="connsiteY10" fmla="*/ 2182181 h 2182181"/>
                <a:gd name="connsiteX0" fmla="*/ 2169798 w 2206897"/>
                <a:gd name="connsiteY0" fmla="*/ 2109308 h 2109308"/>
                <a:gd name="connsiteX1" fmla="*/ 2206896 w 2206897"/>
                <a:gd name="connsiteY1" fmla="*/ 117629 h 2109308"/>
                <a:gd name="connsiteX2" fmla="*/ 95250 w 2206897"/>
                <a:gd name="connsiteY2" fmla="*/ 0 h 2109308"/>
                <a:gd name="connsiteX3" fmla="*/ 127000 w 2206897"/>
                <a:gd name="connsiteY3" fmla="*/ 171450 h 2109308"/>
                <a:gd name="connsiteX4" fmla="*/ 0 w 2206897"/>
                <a:gd name="connsiteY4" fmla="*/ 228600 h 2109308"/>
                <a:gd name="connsiteX5" fmla="*/ 19050 w 2206897"/>
                <a:gd name="connsiteY5" fmla="*/ 336550 h 2109308"/>
                <a:gd name="connsiteX6" fmla="*/ 69850 w 2206897"/>
                <a:gd name="connsiteY6" fmla="*/ 349250 h 2109308"/>
                <a:gd name="connsiteX7" fmla="*/ 146050 w 2206897"/>
                <a:gd name="connsiteY7" fmla="*/ 692150 h 2109308"/>
                <a:gd name="connsiteX8" fmla="*/ 450850 w 2206897"/>
                <a:gd name="connsiteY8" fmla="*/ 615950 h 2109308"/>
                <a:gd name="connsiteX9" fmla="*/ 400050 w 2206897"/>
                <a:gd name="connsiteY9" fmla="*/ 2032000 h 2109308"/>
                <a:gd name="connsiteX10" fmla="*/ 2169798 w 2206897"/>
                <a:gd name="connsiteY10" fmla="*/ 2109308 h 210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897" h="2109308">
                  <a:moveTo>
                    <a:pt x="2169798" y="2109308"/>
                  </a:moveTo>
                  <a:cubicBezTo>
                    <a:pt x="2174066" y="1421124"/>
                    <a:pt x="2202628" y="805813"/>
                    <a:pt x="2206896" y="117629"/>
                  </a:cubicBezTo>
                  <a:lnTo>
                    <a:pt x="95250" y="0"/>
                  </a:lnTo>
                  <a:lnTo>
                    <a:pt x="127000" y="171450"/>
                  </a:lnTo>
                  <a:lnTo>
                    <a:pt x="0" y="228600"/>
                  </a:lnTo>
                  <a:lnTo>
                    <a:pt x="19050" y="336550"/>
                  </a:lnTo>
                  <a:lnTo>
                    <a:pt x="69850" y="349250"/>
                  </a:lnTo>
                  <a:lnTo>
                    <a:pt x="146050" y="692150"/>
                  </a:lnTo>
                  <a:lnTo>
                    <a:pt x="450850" y="615950"/>
                  </a:lnTo>
                  <a:lnTo>
                    <a:pt x="400050" y="2032000"/>
                  </a:lnTo>
                  <a:lnTo>
                    <a:pt x="2169798" y="2109308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62313" y="2290637"/>
          <a:ext cx="3699373" cy="32308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27093"/>
                <a:gridCol w="1672280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STS04 - Ponta da Praia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R$ 296,85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Grãos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6,50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1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>
          <a:xfrm>
            <a:off x="1728539" y="505671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Ponta da Praia – Granéis Vegetais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09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63779" y="1815268"/>
            <a:ext cx="3361210" cy="33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8915" y="2147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1785" y="332151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3600" b="1" i="0" dirty="0">
                <a:solidFill>
                  <a:schemeClr val="tx1"/>
                </a:solidFill>
                <a:latin typeface="+mn-lt"/>
              </a:rPr>
              <a:t>Novo desenho do Bloco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>
                <a:solidFill>
                  <a:schemeClr val="tx1"/>
                </a:solidFill>
              </a:rPr>
              <a:pPr/>
              <a:t>15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677095" y="963687"/>
            <a:ext cx="8407990" cy="4743224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21 terminais –  </a:t>
            </a:r>
            <a:r>
              <a:rPr lang="pt-BR" sz="2400" b="1" dirty="0" err="1"/>
              <a:t>Suape</a:t>
            </a:r>
            <a:r>
              <a:rPr lang="pt-BR" sz="2400" b="1" dirty="0"/>
              <a:t>, Aratu, Rio de Janeiro, São Sebastião, Santos, Paranaguá, São Francisco do Sul, Manaus, Santana e </a:t>
            </a:r>
            <a:r>
              <a:rPr lang="pt-BR" sz="2400" b="1" dirty="0" err="1"/>
              <a:t>Itaqui</a:t>
            </a:r>
            <a:endParaRPr lang="pt-BR" sz="2400" b="1" dirty="0"/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Investimentos de R$ 7,2 bilhões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Licitação por </a:t>
            </a:r>
            <a:r>
              <a:rPr lang="pt-BR" sz="2400" b="1" dirty="0" smtClean="0"/>
              <a:t>outorga</a:t>
            </a: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1315391"/>
              </p:ext>
            </p:extLst>
          </p:nvPr>
        </p:nvGraphicFramePr>
        <p:xfrm>
          <a:off x="1552575" y="3332647"/>
          <a:ext cx="6172409" cy="2640925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507217"/>
                <a:gridCol w="3448595"/>
                <a:gridCol w="1216597"/>
              </a:tblGrid>
              <a:tr h="2918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Porto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Contêineres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Manaus, Paranaguá, Santana, Suape (2),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São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Sebastião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 São Francisco do Sul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3,2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Minerais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Itaqui, Paranaguá, Aratu e Suape (2)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Suape, Santos, Rio de Janeiro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 Paranaguá (3)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Líquidos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Paranaguá e Itaqui</a:t>
                      </a:r>
                      <a:endParaRPr lang="pt-B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0,3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22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7,2 bilhões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025342" y="27501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Manaus</a:t>
            </a:r>
          </a:p>
        </p:txBody>
      </p:sp>
      <p:sp>
        <p:nvSpPr>
          <p:cNvPr id="9" name="Elipse 8"/>
          <p:cNvSpPr/>
          <p:nvPr/>
        </p:nvSpPr>
        <p:spPr>
          <a:xfrm>
            <a:off x="8228217" y="2654217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159567" y="2203043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815750" y="246882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566715" y="285734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188387" y="3379706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871737" y="4214654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628850" y="429236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519313" y="4350619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392467" y="4471348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411438" y="4589769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165040" y="2078952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Santana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662010" y="2286563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Itaqui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180953" y="2706369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Suape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979681" y="340788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Aratu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833875" y="402653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Rio de Janeiro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606548" y="4292360"/>
            <a:ext cx="792533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São Sebastião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379532" y="4410650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Paranaguá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207816" y="459816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São Francisco do Sul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129448" y="4193671"/>
            <a:ext cx="440664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" b="1" dirty="0">
                <a:ea typeface="+mj-ea"/>
                <a:cs typeface="+mj-cs"/>
              </a:rPr>
              <a:t>Santos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552575" y="6330950"/>
            <a:ext cx="7058025" cy="3651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Prazo previsto para licitação – 1º semestre de 2016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8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297341" y="2164313"/>
            <a:ext cx="5263566" cy="3168515"/>
            <a:chOff x="107504" y="1484784"/>
            <a:chExt cx="6100638" cy="36724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20" b="8455"/>
            <a:stretch/>
          </p:blipFill>
          <p:spPr bwMode="auto">
            <a:xfrm>
              <a:off x="107504" y="1484784"/>
              <a:ext cx="6100638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a livre 2"/>
            <p:cNvSpPr/>
            <p:nvPr/>
          </p:nvSpPr>
          <p:spPr>
            <a:xfrm>
              <a:off x="3563888" y="2925600"/>
              <a:ext cx="1573427" cy="1902941"/>
            </a:xfrm>
            <a:custGeom>
              <a:avLst/>
              <a:gdLst>
                <a:gd name="connsiteX0" fmla="*/ 617837 w 1573427"/>
                <a:gd name="connsiteY0" fmla="*/ 0 h 1902941"/>
                <a:gd name="connsiteX1" fmla="*/ 1540475 w 1573427"/>
                <a:gd name="connsiteY1" fmla="*/ 0 h 1902941"/>
                <a:gd name="connsiteX2" fmla="*/ 1573427 w 1573427"/>
                <a:gd name="connsiteY2" fmla="*/ 1902941 h 1902941"/>
                <a:gd name="connsiteX3" fmla="*/ 0 w 1573427"/>
                <a:gd name="connsiteY3" fmla="*/ 1878227 h 1902941"/>
                <a:gd name="connsiteX4" fmla="*/ 0 w 1573427"/>
                <a:gd name="connsiteY4" fmla="*/ 1688757 h 1902941"/>
                <a:gd name="connsiteX5" fmla="*/ 642551 w 1573427"/>
                <a:gd name="connsiteY5" fmla="*/ 1664043 h 1902941"/>
                <a:gd name="connsiteX6" fmla="*/ 617837 w 1573427"/>
                <a:gd name="connsiteY6" fmla="*/ 0 h 190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427" h="1902941">
                  <a:moveTo>
                    <a:pt x="617837" y="0"/>
                  </a:moveTo>
                  <a:lnTo>
                    <a:pt x="1540475" y="0"/>
                  </a:lnTo>
                  <a:lnTo>
                    <a:pt x="1573427" y="1902941"/>
                  </a:lnTo>
                  <a:lnTo>
                    <a:pt x="0" y="1878227"/>
                  </a:lnTo>
                  <a:lnTo>
                    <a:pt x="0" y="1688757"/>
                  </a:lnTo>
                  <a:lnTo>
                    <a:pt x="642551" y="1664043"/>
                  </a:lnTo>
                  <a:lnTo>
                    <a:pt x="617837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245410" y="3880677"/>
              <a:ext cx="864095" cy="392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</a:rPr>
                <a:t>SSB01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2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São Sebastião - Contêineres</a:t>
            </a: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178AFAC-5AD8-4214-AD5A-685727641B43}" type="slidenum">
              <a:rPr lang="en-US" sz="1000">
                <a:solidFill>
                  <a:srgbClr val="999999"/>
                </a:solidFill>
              </a:rPr>
              <a:pPr algn="r" eaLnBrk="1" hangingPunct="1"/>
              <a:t>16</a:t>
            </a:fld>
            <a:endParaRPr lang="en-US" sz="1000" dirty="0">
              <a:solidFill>
                <a:srgbClr val="999999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662400" y="2167315"/>
          <a:ext cx="3505200" cy="32308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52865"/>
                <a:gridCol w="1452335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SSB01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SÃO SEBASTIÃO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3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1.077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Ro</a:t>
                      </a:r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</a:t>
                      </a:r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contêineres </a:t>
                      </a:r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 carga geral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9,08 </a:t>
                      </a:r>
                      <a:r>
                        <a:rPr lang="pt-BR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milh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416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3"/>
          <p:cNvGrpSpPr>
            <a:grpSpLocks noChangeAspect="1"/>
          </p:cNvGrpSpPr>
          <p:nvPr/>
        </p:nvGrpSpPr>
        <p:grpSpPr>
          <a:xfrm>
            <a:off x="5773003" y="2373920"/>
            <a:ext cx="4752000" cy="3130225"/>
            <a:chOff x="251521" y="1377750"/>
            <a:chExt cx="7705030" cy="507543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51521" y="1377750"/>
              <a:ext cx="7705030" cy="5075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orma livre 2"/>
            <p:cNvSpPr/>
            <p:nvPr/>
          </p:nvSpPr>
          <p:spPr>
            <a:xfrm>
              <a:off x="2333411" y="2319517"/>
              <a:ext cx="2705100" cy="3378201"/>
            </a:xfrm>
            <a:custGeom>
              <a:avLst/>
              <a:gdLst>
                <a:gd name="connsiteX0" fmla="*/ 2755900 w 2755900"/>
                <a:gd name="connsiteY0" fmla="*/ 3187700 h 3390900"/>
                <a:gd name="connsiteX1" fmla="*/ 2146300 w 2755900"/>
                <a:gd name="connsiteY1" fmla="*/ 0 h 3390900"/>
                <a:gd name="connsiteX2" fmla="*/ 381000 w 2755900"/>
                <a:gd name="connsiteY2" fmla="*/ 50800 h 3390900"/>
                <a:gd name="connsiteX3" fmla="*/ 190500 w 2755900"/>
                <a:gd name="connsiteY3" fmla="*/ 241300 h 3390900"/>
                <a:gd name="connsiteX4" fmla="*/ 101600 w 2755900"/>
                <a:gd name="connsiteY4" fmla="*/ 444500 h 3390900"/>
                <a:gd name="connsiteX5" fmla="*/ 38100 w 2755900"/>
                <a:gd name="connsiteY5" fmla="*/ 660400 h 3390900"/>
                <a:gd name="connsiteX6" fmla="*/ 0 w 2755900"/>
                <a:gd name="connsiteY6" fmla="*/ 876300 h 3390900"/>
                <a:gd name="connsiteX7" fmla="*/ 63500 w 2755900"/>
                <a:gd name="connsiteY7" fmla="*/ 1104900 h 3390900"/>
                <a:gd name="connsiteX8" fmla="*/ 152400 w 2755900"/>
                <a:gd name="connsiteY8" fmla="*/ 1231900 h 3390900"/>
                <a:gd name="connsiteX9" fmla="*/ 381000 w 2755900"/>
                <a:gd name="connsiteY9" fmla="*/ 1473200 h 3390900"/>
                <a:gd name="connsiteX10" fmla="*/ 635000 w 2755900"/>
                <a:gd name="connsiteY10" fmla="*/ 1625600 h 3390900"/>
                <a:gd name="connsiteX11" fmla="*/ 850900 w 2755900"/>
                <a:gd name="connsiteY11" fmla="*/ 1879600 h 3390900"/>
                <a:gd name="connsiteX12" fmla="*/ 952500 w 2755900"/>
                <a:gd name="connsiteY12" fmla="*/ 2082800 h 3390900"/>
                <a:gd name="connsiteX13" fmla="*/ 1054100 w 2755900"/>
                <a:gd name="connsiteY13" fmla="*/ 2273300 h 3390900"/>
                <a:gd name="connsiteX14" fmla="*/ 1092200 w 2755900"/>
                <a:gd name="connsiteY14" fmla="*/ 2451100 h 3390900"/>
                <a:gd name="connsiteX15" fmla="*/ 1104900 w 2755900"/>
                <a:gd name="connsiteY15" fmla="*/ 2692400 h 3390900"/>
                <a:gd name="connsiteX16" fmla="*/ 1041400 w 2755900"/>
                <a:gd name="connsiteY16" fmla="*/ 3073400 h 3390900"/>
                <a:gd name="connsiteX17" fmla="*/ 952500 w 2755900"/>
                <a:gd name="connsiteY17" fmla="*/ 3238500 h 3390900"/>
                <a:gd name="connsiteX18" fmla="*/ 1371600 w 2755900"/>
                <a:gd name="connsiteY18" fmla="*/ 3086100 h 3390900"/>
                <a:gd name="connsiteX19" fmla="*/ 1447800 w 2755900"/>
                <a:gd name="connsiteY19" fmla="*/ 3390900 h 3390900"/>
                <a:gd name="connsiteX20" fmla="*/ 2705100 w 2755900"/>
                <a:gd name="connsiteY20" fmla="*/ 3175000 h 3390900"/>
                <a:gd name="connsiteX21" fmla="*/ 2133600 w 2755900"/>
                <a:gd name="connsiteY21" fmla="*/ 241300 h 3390900"/>
                <a:gd name="connsiteX0" fmla="*/ 2139950 w 2705100"/>
                <a:gd name="connsiteY0" fmla="*/ 254000 h 3390900"/>
                <a:gd name="connsiteX1" fmla="*/ 2146300 w 2705100"/>
                <a:gd name="connsiteY1" fmla="*/ 0 h 3390900"/>
                <a:gd name="connsiteX2" fmla="*/ 381000 w 2705100"/>
                <a:gd name="connsiteY2" fmla="*/ 50800 h 3390900"/>
                <a:gd name="connsiteX3" fmla="*/ 190500 w 2705100"/>
                <a:gd name="connsiteY3" fmla="*/ 241300 h 3390900"/>
                <a:gd name="connsiteX4" fmla="*/ 101600 w 2705100"/>
                <a:gd name="connsiteY4" fmla="*/ 444500 h 3390900"/>
                <a:gd name="connsiteX5" fmla="*/ 38100 w 2705100"/>
                <a:gd name="connsiteY5" fmla="*/ 660400 h 3390900"/>
                <a:gd name="connsiteX6" fmla="*/ 0 w 2705100"/>
                <a:gd name="connsiteY6" fmla="*/ 876300 h 3390900"/>
                <a:gd name="connsiteX7" fmla="*/ 63500 w 2705100"/>
                <a:gd name="connsiteY7" fmla="*/ 1104900 h 3390900"/>
                <a:gd name="connsiteX8" fmla="*/ 152400 w 2705100"/>
                <a:gd name="connsiteY8" fmla="*/ 1231900 h 3390900"/>
                <a:gd name="connsiteX9" fmla="*/ 381000 w 2705100"/>
                <a:gd name="connsiteY9" fmla="*/ 1473200 h 3390900"/>
                <a:gd name="connsiteX10" fmla="*/ 635000 w 2705100"/>
                <a:gd name="connsiteY10" fmla="*/ 1625600 h 3390900"/>
                <a:gd name="connsiteX11" fmla="*/ 850900 w 2705100"/>
                <a:gd name="connsiteY11" fmla="*/ 1879600 h 3390900"/>
                <a:gd name="connsiteX12" fmla="*/ 952500 w 2705100"/>
                <a:gd name="connsiteY12" fmla="*/ 2082800 h 3390900"/>
                <a:gd name="connsiteX13" fmla="*/ 1054100 w 2705100"/>
                <a:gd name="connsiteY13" fmla="*/ 2273300 h 3390900"/>
                <a:gd name="connsiteX14" fmla="*/ 1092200 w 2705100"/>
                <a:gd name="connsiteY14" fmla="*/ 2451100 h 3390900"/>
                <a:gd name="connsiteX15" fmla="*/ 1104900 w 2705100"/>
                <a:gd name="connsiteY15" fmla="*/ 2692400 h 3390900"/>
                <a:gd name="connsiteX16" fmla="*/ 1041400 w 2705100"/>
                <a:gd name="connsiteY16" fmla="*/ 3073400 h 3390900"/>
                <a:gd name="connsiteX17" fmla="*/ 952500 w 2705100"/>
                <a:gd name="connsiteY17" fmla="*/ 3238500 h 3390900"/>
                <a:gd name="connsiteX18" fmla="*/ 1371600 w 2705100"/>
                <a:gd name="connsiteY18" fmla="*/ 3086100 h 3390900"/>
                <a:gd name="connsiteX19" fmla="*/ 1447800 w 2705100"/>
                <a:gd name="connsiteY19" fmla="*/ 3390900 h 3390900"/>
                <a:gd name="connsiteX20" fmla="*/ 2705100 w 2705100"/>
                <a:gd name="connsiteY20" fmla="*/ 3175000 h 3390900"/>
                <a:gd name="connsiteX21" fmla="*/ 2133600 w 2705100"/>
                <a:gd name="connsiteY21" fmla="*/ 241300 h 3390900"/>
                <a:gd name="connsiteX0" fmla="*/ 2139950 w 2705100"/>
                <a:gd name="connsiteY0" fmla="*/ 241300 h 3378200"/>
                <a:gd name="connsiteX1" fmla="*/ 2095500 w 2705100"/>
                <a:gd name="connsiteY1" fmla="*/ 0 h 3378200"/>
                <a:gd name="connsiteX2" fmla="*/ 381000 w 2705100"/>
                <a:gd name="connsiteY2" fmla="*/ 38100 h 3378200"/>
                <a:gd name="connsiteX3" fmla="*/ 190500 w 2705100"/>
                <a:gd name="connsiteY3" fmla="*/ 228600 h 3378200"/>
                <a:gd name="connsiteX4" fmla="*/ 101600 w 2705100"/>
                <a:gd name="connsiteY4" fmla="*/ 431800 h 3378200"/>
                <a:gd name="connsiteX5" fmla="*/ 38100 w 2705100"/>
                <a:gd name="connsiteY5" fmla="*/ 647700 h 3378200"/>
                <a:gd name="connsiteX6" fmla="*/ 0 w 2705100"/>
                <a:gd name="connsiteY6" fmla="*/ 863600 h 3378200"/>
                <a:gd name="connsiteX7" fmla="*/ 63500 w 2705100"/>
                <a:gd name="connsiteY7" fmla="*/ 1092200 h 3378200"/>
                <a:gd name="connsiteX8" fmla="*/ 152400 w 2705100"/>
                <a:gd name="connsiteY8" fmla="*/ 1219200 h 3378200"/>
                <a:gd name="connsiteX9" fmla="*/ 381000 w 2705100"/>
                <a:gd name="connsiteY9" fmla="*/ 1460500 h 3378200"/>
                <a:gd name="connsiteX10" fmla="*/ 635000 w 2705100"/>
                <a:gd name="connsiteY10" fmla="*/ 1612900 h 3378200"/>
                <a:gd name="connsiteX11" fmla="*/ 850900 w 2705100"/>
                <a:gd name="connsiteY11" fmla="*/ 1866900 h 3378200"/>
                <a:gd name="connsiteX12" fmla="*/ 952500 w 2705100"/>
                <a:gd name="connsiteY12" fmla="*/ 2070100 h 3378200"/>
                <a:gd name="connsiteX13" fmla="*/ 1054100 w 2705100"/>
                <a:gd name="connsiteY13" fmla="*/ 2260600 h 3378200"/>
                <a:gd name="connsiteX14" fmla="*/ 1092200 w 2705100"/>
                <a:gd name="connsiteY14" fmla="*/ 2438400 h 3378200"/>
                <a:gd name="connsiteX15" fmla="*/ 1104900 w 2705100"/>
                <a:gd name="connsiteY15" fmla="*/ 2679700 h 3378200"/>
                <a:gd name="connsiteX16" fmla="*/ 1041400 w 2705100"/>
                <a:gd name="connsiteY16" fmla="*/ 3060700 h 3378200"/>
                <a:gd name="connsiteX17" fmla="*/ 952500 w 2705100"/>
                <a:gd name="connsiteY17" fmla="*/ 3225800 h 3378200"/>
                <a:gd name="connsiteX18" fmla="*/ 1371600 w 2705100"/>
                <a:gd name="connsiteY18" fmla="*/ 3073400 h 3378200"/>
                <a:gd name="connsiteX19" fmla="*/ 1447800 w 2705100"/>
                <a:gd name="connsiteY19" fmla="*/ 3378200 h 3378200"/>
                <a:gd name="connsiteX20" fmla="*/ 2705100 w 2705100"/>
                <a:gd name="connsiteY20" fmla="*/ 3162300 h 3378200"/>
                <a:gd name="connsiteX21" fmla="*/ 2133600 w 2705100"/>
                <a:gd name="connsiteY21" fmla="*/ 228600 h 33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100" h="3378200">
                  <a:moveTo>
                    <a:pt x="2139950" y="241300"/>
                  </a:moveTo>
                  <a:lnTo>
                    <a:pt x="2095500" y="0"/>
                  </a:lnTo>
                  <a:lnTo>
                    <a:pt x="381000" y="38100"/>
                  </a:lnTo>
                  <a:lnTo>
                    <a:pt x="190500" y="228600"/>
                  </a:lnTo>
                  <a:lnTo>
                    <a:pt x="101600" y="431800"/>
                  </a:lnTo>
                  <a:lnTo>
                    <a:pt x="38100" y="647700"/>
                  </a:lnTo>
                  <a:lnTo>
                    <a:pt x="0" y="863600"/>
                  </a:lnTo>
                  <a:lnTo>
                    <a:pt x="63500" y="1092200"/>
                  </a:lnTo>
                  <a:lnTo>
                    <a:pt x="152400" y="1219200"/>
                  </a:lnTo>
                  <a:lnTo>
                    <a:pt x="381000" y="1460500"/>
                  </a:lnTo>
                  <a:lnTo>
                    <a:pt x="635000" y="1612900"/>
                  </a:lnTo>
                  <a:lnTo>
                    <a:pt x="850900" y="1866900"/>
                  </a:lnTo>
                  <a:lnTo>
                    <a:pt x="952500" y="2070100"/>
                  </a:lnTo>
                  <a:lnTo>
                    <a:pt x="1054100" y="2260600"/>
                  </a:lnTo>
                  <a:lnTo>
                    <a:pt x="1092200" y="2438400"/>
                  </a:lnTo>
                  <a:lnTo>
                    <a:pt x="1104900" y="2679700"/>
                  </a:lnTo>
                  <a:lnTo>
                    <a:pt x="1041400" y="3060700"/>
                  </a:lnTo>
                  <a:lnTo>
                    <a:pt x="952500" y="3225800"/>
                  </a:lnTo>
                  <a:lnTo>
                    <a:pt x="1371600" y="3073400"/>
                  </a:lnTo>
                  <a:lnTo>
                    <a:pt x="1447800" y="3378200"/>
                  </a:lnTo>
                  <a:lnTo>
                    <a:pt x="2705100" y="3162300"/>
                  </a:lnTo>
                  <a:lnTo>
                    <a:pt x="2133600" y="228600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80922" y="2270766"/>
          <a:ext cx="3771381" cy="33070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74387"/>
                <a:gridCol w="1696994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STS13 - Barnabé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R$ 187,94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Derivados de Petróleo, Químicos, Soda Cáustica, Outros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0,69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2 – Estado de São Paulo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6471454" y="543206"/>
            <a:ext cx="7551533" cy="293914"/>
          </a:xfrm>
        </p:spPr>
        <p:txBody>
          <a:bodyPr>
            <a:no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latin typeface="+mn-lt"/>
              </a:rPr>
              <a:t>Barnabé – Granéis Líquidos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809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5713944" y="2420135"/>
            <a:ext cx="4752000" cy="3151884"/>
            <a:chOff x="211067" y="2636912"/>
            <a:chExt cx="4752000" cy="3151884"/>
          </a:xfrm>
        </p:grpSpPr>
        <p:sp>
          <p:nvSpPr>
            <p:cNvPr id="22" name="Forma livre 2"/>
            <p:cNvSpPr/>
            <p:nvPr/>
          </p:nvSpPr>
          <p:spPr>
            <a:xfrm>
              <a:off x="2030585" y="3203515"/>
              <a:ext cx="1684398" cy="877093"/>
            </a:xfrm>
            <a:custGeom>
              <a:avLst/>
              <a:gdLst>
                <a:gd name="connsiteX0" fmla="*/ 2714171 w 2714171"/>
                <a:gd name="connsiteY0" fmla="*/ 1422400 h 1422400"/>
                <a:gd name="connsiteX1" fmla="*/ 2685143 w 2714171"/>
                <a:gd name="connsiteY1" fmla="*/ 116114 h 1422400"/>
                <a:gd name="connsiteX2" fmla="*/ 0 w 2714171"/>
                <a:gd name="connsiteY2" fmla="*/ 0 h 1422400"/>
                <a:gd name="connsiteX3" fmla="*/ 14514 w 2714171"/>
                <a:gd name="connsiteY3" fmla="*/ 319314 h 1422400"/>
                <a:gd name="connsiteX4" fmla="*/ 928914 w 2714171"/>
                <a:gd name="connsiteY4" fmla="*/ 304800 h 1422400"/>
                <a:gd name="connsiteX5" fmla="*/ 943429 w 2714171"/>
                <a:gd name="connsiteY5" fmla="*/ 1393371 h 1422400"/>
                <a:gd name="connsiteX6" fmla="*/ 2714171 w 2714171"/>
                <a:gd name="connsiteY6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43429 w 2743200"/>
                <a:gd name="connsiteY5" fmla="*/ 1393371 h 1422400"/>
                <a:gd name="connsiteX6" fmla="*/ 2714171 w 2743200"/>
                <a:gd name="connsiteY6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43429 w 2743200"/>
                <a:gd name="connsiteY5" fmla="*/ 1393371 h 1422400"/>
                <a:gd name="connsiteX6" fmla="*/ 1168399 w 2743200"/>
                <a:gd name="connsiteY6" fmla="*/ 1404484 h 1422400"/>
                <a:gd name="connsiteX7" fmla="*/ 2714171 w 2743200"/>
                <a:gd name="connsiteY7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35037 w 2743200"/>
                <a:gd name="connsiteY5" fmla="*/ 1042534 h 1422400"/>
                <a:gd name="connsiteX6" fmla="*/ 943429 w 2743200"/>
                <a:gd name="connsiteY6" fmla="*/ 1393371 h 1422400"/>
                <a:gd name="connsiteX7" fmla="*/ 1168399 w 2743200"/>
                <a:gd name="connsiteY7" fmla="*/ 1404484 h 1422400"/>
                <a:gd name="connsiteX8" fmla="*/ 2714171 w 2743200"/>
                <a:gd name="connsiteY8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35037 w 2743200"/>
                <a:gd name="connsiteY5" fmla="*/ 1042534 h 1422400"/>
                <a:gd name="connsiteX6" fmla="*/ 1048204 w 2743200"/>
                <a:gd name="connsiteY6" fmla="*/ 1240971 h 1422400"/>
                <a:gd name="connsiteX7" fmla="*/ 1168399 w 2743200"/>
                <a:gd name="connsiteY7" fmla="*/ 1404484 h 1422400"/>
                <a:gd name="connsiteX8" fmla="*/ 2714171 w 2743200"/>
                <a:gd name="connsiteY8" fmla="*/ 1422400 h 1422400"/>
                <a:gd name="connsiteX0" fmla="*/ 2714171 w 2714171"/>
                <a:gd name="connsiteY0" fmla="*/ 1422400 h 1422400"/>
                <a:gd name="connsiteX1" fmla="*/ 2673752 w 2714171"/>
                <a:gd name="connsiteY1" fmla="*/ 58057 h 1422400"/>
                <a:gd name="connsiteX2" fmla="*/ 0 w 2714171"/>
                <a:gd name="connsiteY2" fmla="*/ 0 h 1422400"/>
                <a:gd name="connsiteX3" fmla="*/ 14514 w 2714171"/>
                <a:gd name="connsiteY3" fmla="*/ 319314 h 1422400"/>
                <a:gd name="connsiteX4" fmla="*/ 928914 w 2714171"/>
                <a:gd name="connsiteY4" fmla="*/ 304800 h 1422400"/>
                <a:gd name="connsiteX5" fmla="*/ 935037 w 2714171"/>
                <a:gd name="connsiteY5" fmla="*/ 1042534 h 1422400"/>
                <a:gd name="connsiteX6" fmla="*/ 1048204 w 2714171"/>
                <a:gd name="connsiteY6" fmla="*/ 1240971 h 1422400"/>
                <a:gd name="connsiteX7" fmla="*/ 1168399 w 2714171"/>
                <a:gd name="connsiteY7" fmla="*/ 1404484 h 1422400"/>
                <a:gd name="connsiteX8" fmla="*/ 2714171 w 2714171"/>
                <a:gd name="connsiteY8" fmla="*/ 1422400 h 1422400"/>
                <a:gd name="connsiteX0" fmla="*/ 2714171 w 2731625"/>
                <a:gd name="connsiteY0" fmla="*/ 1422400 h 1422400"/>
                <a:gd name="connsiteX1" fmla="*/ 2731625 w 2731625"/>
                <a:gd name="connsiteY1" fmla="*/ 34907 h 1422400"/>
                <a:gd name="connsiteX2" fmla="*/ 0 w 2731625"/>
                <a:gd name="connsiteY2" fmla="*/ 0 h 1422400"/>
                <a:gd name="connsiteX3" fmla="*/ 14514 w 2731625"/>
                <a:gd name="connsiteY3" fmla="*/ 319314 h 1422400"/>
                <a:gd name="connsiteX4" fmla="*/ 928914 w 2731625"/>
                <a:gd name="connsiteY4" fmla="*/ 304800 h 1422400"/>
                <a:gd name="connsiteX5" fmla="*/ 935037 w 2731625"/>
                <a:gd name="connsiteY5" fmla="*/ 1042534 h 1422400"/>
                <a:gd name="connsiteX6" fmla="*/ 1048204 w 2731625"/>
                <a:gd name="connsiteY6" fmla="*/ 1240971 h 1422400"/>
                <a:gd name="connsiteX7" fmla="*/ 1168399 w 2731625"/>
                <a:gd name="connsiteY7" fmla="*/ 1404484 h 1422400"/>
                <a:gd name="connsiteX8" fmla="*/ 2714171 w 2731625"/>
                <a:gd name="connsiteY8" fmla="*/ 142240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625" h="1422400">
                  <a:moveTo>
                    <a:pt x="2714171" y="1422400"/>
                  </a:moveTo>
                  <a:lnTo>
                    <a:pt x="2731625" y="34907"/>
                  </a:lnTo>
                  <a:lnTo>
                    <a:pt x="0" y="0"/>
                  </a:lnTo>
                  <a:lnTo>
                    <a:pt x="14514" y="319314"/>
                  </a:lnTo>
                  <a:lnTo>
                    <a:pt x="928914" y="304800"/>
                  </a:lnTo>
                  <a:lnTo>
                    <a:pt x="935037" y="1042534"/>
                  </a:lnTo>
                  <a:lnTo>
                    <a:pt x="1048204" y="1240971"/>
                  </a:lnTo>
                  <a:lnTo>
                    <a:pt x="1168399" y="1404484"/>
                  </a:lnTo>
                  <a:lnTo>
                    <a:pt x="2714171" y="1422400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015346" y="3203515"/>
              <a:ext cx="1708801" cy="187949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167746" y="3355915"/>
              <a:ext cx="1708801" cy="187949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11067" y="2636912"/>
              <a:ext cx="4752000" cy="31518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tângulo 25"/>
            <p:cNvSpPr/>
            <p:nvPr/>
          </p:nvSpPr>
          <p:spPr>
            <a:xfrm>
              <a:off x="2006182" y="3343900"/>
              <a:ext cx="1708801" cy="199964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586255" y="3579084"/>
              <a:ext cx="1153131" cy="295652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771799" y="4074917"/>
              <a:ext cx="967587" cy="181674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43705" y="2364367"/>
          <a:ext cx="3750933" cy="32308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185745"/>
                <a:gridCol w="1565188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STS11 - </a:t>
                      </a:r>
                      <a:r>
                        <a:rPr lang="pt-BR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Outeirinhos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R$ 136,43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Fertilizantes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3,30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663952" y="18448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Títu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2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1728539" y="497433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 err="1">
                <a:solidFill>
                  <a:schemeClr val="tx1"/>
                </a:solidFill>
                <a:latin typeface="+mn-lt"/>
              </a:rPr>
              <a:t>Outeirinhos</a:t>
            </a:r>
            <a:r>
              <a:rPr lang="pt-BR" sz="2000" b="1" i="0" dirty="0">
                <a:solidFill>
                  <a:schemeClr val="tx1"/>
                </a:solidFill>
                <a:latin typeface="+mn-lt"/>
              </a:rPr>
              <a:t> – Granéis Minerais</a:t>
            </a: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65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5617013" y="2312144"/>
            <a:ext cx="4752000" cy="3132000"/>
            <a:chOff x="180040" y="2529248"/>
            <a:chExt cx="4752000" cy="3132000"/>
          </a:xfrm>
        </p:grpSpPr>
        <p:sp>
          <p:nvSpPr>
            <p:cNvPr id="21" name="Forma livre 2"/>
            <p:cNvSpPr/>
            <p:nvPr/>
          </p:nvSpPr>
          <p:spPr>
            <a:xfrm>
              <a:off x="2030585" y="3851587"/>
              <a:ext cx="1684398" cy="877093"/>
            </a:xfrm>
            <a:custGeom>
              <a:avLst/>
              <a:gdLst>
                <a:gd name="connsiteX0" fmla="*/ 2714171 w 2714171"/>
                <a:gd name="connsiteY0" fmla="*/ 1422400 h 1422400"/>
                <a:gd name="connsiteX1" fmla="*/ 2685143 w 2714171"/>
                <a:gd name="connsiteY1" fmla="*/ 116114 h 1422400"/>
                <a:gd name="connsiteX2" fmla="*/ 0 w 2714171"/>
                <a:gd name="connsiteY2" fmla="*/ 0 h 1422400"/>
                <a:gd name="connsiteX3" fmla="*/ 14514 w 2714171"/>
                <a:gd name="connsiteY3" fmla="*/ 319314 h 1422400"/>
                <a:gd name="connsiteX4" fmla="*/ 928914 w 2714171"/>
                <a:gd name="connsiteY4" fmla="*/ 304800 h 1422400"/>
                <a:gd name="connsiteX5" fmla="*/ 943429 w 2714171"/>
                <a:gd name="connsiteY5" fmla="*/ 1393371 h 1422400"/>
                <a:gd name="connsiteX6" fmla="*/ 2714171 w 2714171"/>
                <a:gd name="connsiteY6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43429 w 2743200"/>
                <a:gd name="connsiteY5" fmla="*/ 1393371 h 1422400"/>
                <a:gd name="connsiteX6" fmla="*/ 2714171 w 2743200"/>
                <a:gd name="connsiteY6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43429 w 2743200"/>
                <a:gd name="connsiteY5" fmla="*/ 1393371 h 1422400"/>
                <a:gd name="connsiteX6" fmla="*/ 1168399 w 2743200"/>
                <a:gd name="connsiteY6" fmla="*/ 1404484 h 1422400"/>
                <a:gd name="connsiteX7" fmla="*/ 2714171 w 2743200"/>
                <a:gd name="connsiteY7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35037 w 2743200"/>
                <a:gd name="connsiteY5" fmla="*/ 1042534 h 1422400"/>
                <a:gd name="connsiteX6" fmla="*/ 943429 w 2743200"/>
                <a:gd name="connsiteY6" fmla="*/ 1393371 h 1422400"/>
                <a:gd name="connsiteX7" fmla="*/ 1168399 w 2743200"/>
                <a:gd name="connsiteY7" fmla="*/ 1404484 h 1422400"/>
                <a:gd name="connsiteX8" fmla="*/ 2714171 w 2743200"/>
                <a:gd name="connsiteY8" fmla="*/ 1422400 h 1422400"/>
                <a:gd name="connsiteX0" fmla="*/ 2714171 w 2743200"/>
                <a:gd name="connsiteY0" fmla="*/ 1422400 h 1422400"/>
                <a:gd name="connsiteX1" fmla="*/ 2743200 w 2743200"/>
                <a:gd name="connsiteY1" fmla="*/ 58057 h 1422400"/>
                <a:gd name="connsiteX2" fmla="*/ 0 w 2743200"/>
                <a:gd name="connsiteY2" fmla="*/ 0 h 1422400"/>
                <a:gd name="connsiteX3" fmla="*/ 14514 w 2743200"/>
                <a:gd name="connsiteY3" fmla="*/ 319314 h 1422400"/>
                <a:gd name="connsiteX4" fmla="*/ 928914 w 2743200"/>
                <a:gd name="connsiteY4" fmla="*/ 304800 h 1422400"/>
                <a:gd name="connsiteX5" fmla="*/ 935037 w 2743200"/>
                <a:gd name="connsiteY5" fmla="*/ 1042534 h 1422400"/>
                <a:gd name="connsiteX6" fmla="*/ 1048204 w 2743200"/>
                <a:gd name="connsiteY6" fmla="*/ 1240971 h 1422400"/>
                <a:gd name="connsiteX7" fmla="*/ 1168399 w 2743200"/>
                <a:gd name="connsiteY7" fmla="*/ 1404484 h 1422400"/>
                <a:gd name="connsiteX8" fmla="*/ 2714171 w 2743200"/>
                <a:gd name="connsiteY8" fmla="*/ 1422400 h 1422400"/>
                <a:gd name="connsiteX0" fmla="*/ 2714171 w 2714171"/>
                <a:gd name="connsiteY0" fmla="*/ 1422400 h 1422400"/>
                <a:gd name="connsiteX1" fmla="*/ 2673752 w 2714171"/>
                <a:gd name="connsiteY1" fmla="*/ 58057 h 1422400"/>
                <a:gd name="connsiteX2" fmla="*/ 0 w 2714171"/>
                <a:gd name="connsiteY2" fmla="*/ 0 h 1422400"/>
                <a:gd name="connsiteX3" fmla="*/ 14514 w 2714171"/>
                <a:gd name="connsiteY3" fmla="*/ 319314 h 1422400"/>
                <a:gd name="connsiteX4" fmla="*/ 928914 w 2714171"/>
                <a:gd name="connsiteY4" fmla="*/ 304800 h 1422400"/>
                <a:gd name="connsiteX5" fmla="*/ 935037 w 2714171"/>
                <a:gd name="connsiteY5" fmla="*/ 1042534 h 1422400"/>
                <a:gd name="connsiteX6" fmla="*/ 1048204 w 2714171"/>
                <a:gd name="connsiteY6" fmla="*/ 1240971 h 1422400"/>
                <a:gd name="connsiteX7" fmla="*/ 1168399 w 2714171"/>
                <a:gd name="connsiteY7" fmla="*/ 1404484 h 1422400"/>
                <a:gd name="connsiteX8" fmla="*/ 2714171 w 2714171"/>
                <a:gd name="connsiteY8" fmla="*/ 1422400 h 1422400"/>
                <a:gd name="connsiteX0" fmla="*/ 2714171 w 2731625"/>
                <a:gd name="connsiteY0" fmla="*/ 1422400 h 1422400"/>
                <a:gd name="connsiteX1" fmla="*/ 2731625 w 2731625"/>
                <a:gd name="connsiteY1" fmla="*/ 34907 h 1422400"/>
                <a:gd name="connsiteX2" fmla="*/ 0 w 2731625"/>
                <a:gd name="connsiteY2" fmla="*/ 0 h 1422400"/>
                <a:gd name="connsiteX3" fmla="*/ 14514 w 2731625"/>
                <a:gd name="connsiteY3" fmla="*/ 319314 h 1422400"/>
                <a:gd name="connsiteX4" fmla="*/ 928914 w 2731625"/>
                <a:gd name="connsiteY4" fmla="*/ 304800 h 1422400"/>
                <a:gd name="connsiteX5" fmla="*/ 935037 w 2731625"/>
                <a:gd name="connsiteY5" fmla="*/ 1042534 h 1422400"/>
                <a:gd name="connsiteX6" fmla="*/ 1048204 w 2731625"/>
                <a:gd name="connsiteY6" fmla="*/ 1240971 h 1422400"/>
                <a:gd name="connsiteX7" fmla="*/ 1168399 w 2731625"/>
                <a:gd name="connsiteY7" fmla="*/ 1404484 h 1422400"/>
                <a:gd name="connsiteX8" fmla="*/ 2714171 w 2731625"/>
                <a:gd name="connsiteY8" fmla="*/ 142240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625" h="1422400">
                  <a:moveTo>
                    <a:pt x="2714171" y="1422400"/>
                  </a:moveTo>
                  <a:lnTo>
                    <a:pt x="2731625" y="34907"/>
                  </a:lnTo>
                  <a:lnTo>
                    <a:pt x="0" y="0"/>
                  </a:lnTo>
                  <a:lnTo>
                    <a:pt x="14514" y="319314"/>
                  </a:lnTo>
                  <a:lnTo>
                    <a:pt x="928914" y="304800"/>
                  </a:lnTo>
                  <a:lnTo>
                    <a:pt x="935037" y="1042534"/>
                  </a:lnTo>
                  <a:lnTo>
                    <a:pt x="1048204" y="1240971"/>
                  </a:lnTo>
                  <a:lnTo>
                    <a:pt x="1168399" y="1404484"/>
                  </a:lnTo>
                  <a:lnTo>
                    <a:pt x="2714171" y="1422400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3" name="Grupo 3"/>
            <p:cNvGrpSpPr>
              <a:grpSpLocks/>
            </p:cNvGrpSpPr>
            <p:nvPr/>
          </p:nvGrpSpPr>
          <p:grpSpPr>
            <a:xfrm>
              <a:off x="180040" y="2529248"/>
              <a:ext cx="4752000" cy="3132000"/>
              <a:chOff x="1671144" y="1303378"/>
              <a:chExt cx="5801712" cy="4193628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671144" y="1303378"/>
                <a:ext cx="5801712" cy="41936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Forma livre 2"/>
              <p:cNvSpPr/>
              <p:nvPr/>
            </p:nvSpPr>
            <p:spPr>
              <a:xfrm>
                <a:off x="3683000" y="3104766"/>
                <a:ext cx="1981200" cy="482026"/>
              </a:xfrm>
              <a:custGeom>
                <a:avLst/>
                <a:gdLst>
                  <a:gd name="connsiteX0" fmla="*/ 1974850 w 1981200"/>
                  <a:gd name="connsiteY0" fmla="*/ 1403350 h 1403350"/>
                  <a:gd name="connsiteX1" fmla="*/ 0 w 1981200"/>
                  <a:gd name="connsiteY1" fmla="*/ 1403350 h 1403350"/>
                  <a:gd name="connsiteX2" fmla="*/ 12700 w 1981200"/>
                  <a:gd name="connsiteY2" fmla="*/ 6350 h 1403350"/>
                  <a:gd name="connsiteX3" fmla="*/ 1981200 w 1981200"/>
                  <a:gd name="connsiteY3" fmla="*/ 0 h 1403350"/>
                  <a:gd name="connsiteX4" fmla="*/ 1974850 w 1981200"/>
                  <a:gd name="connsiteY4" fmla="*/ 1403350 h 140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200" h="1403350">
                    <a:moveTo>
                      <a:pt x="1974850" y="1403350"/>
                    </a:moveTo>
                    <a:lnTo>
                      <a:pt x="0" y="1403350"/>
                    </a:lnTo>
                    <a:lnTo>
                      <a:pt x="12700" y="6350"/>
                    </a:lnTo>
                    <a:lnTo>
                      <a:pt x="1981200" y="0"/>
                    </a:lnTo>
                    <a:cubicBezTo>
                      <a:pt x="1979083" y="467783"/>
                      <a:pt x="1976967" y="935567"/>
                      <a:pt x="1974850" y="140335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Forma livre 2"/>
            <p:cNvSpPr/>
            <p:nvPr/>
          </p:nvSpPr>
          <p:spPr>
            <a:xfrm>
              <a:off x="1835696" y="4292574"/>
              <a:ext cx="1622739" cy="288000"/>
            </a:xfrm>
            <a:custGeom>
              <a:avLst/>
              <a:gdLst>
                <a:gd name="connsiteX0" fmla="*/ 1974850 w 1981200"/>
                <a:gd name="connsiteY0" fmla="*/ 1403350 h 1403350"/>
                <a:gd name="connsiteX1" fmla="*/ 0 w 1981200"/>
                <a:gd name="connsiteY1" fmla="*/ 1403350 h 1403350"/>
                <a:gd name="connsiteX2" fmla="*/ 12700 w 1981200"/>
                <a:gd name="connsiteY2" fmla="*/ 6350 h 1403350"/>
                <a:gd name="connsiteX3" fmla="*/ 1981200 w 1981200"/>
                <a:gd name="connsiteY3" fmla="*/ 0 h 1403350"/>
                <a:gd name="connsiteX4" fmla="*/ 1974850 w 1981200"/>
                <a:gd name="connsiteY4" fmla="*/ 1403350 h 14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403350">
                  <a:moveTo>
                    <a:pt x="1974850" y="1403350"/>
                  </a:moveTo>
                  <a:lnTo>
                    <a:pt x="0" y="1403350"/>
                  </a:lnTo>
                  <a:lnTo>
                    <a:pt x="12700" y="6350"/>
                  </a:lnTo>
                  <a:lnTo>
                    <a:pt x="1981200" y="0"/>
                  </a:lnTo>
                  <a:cubicBezTo>
                    <a:pt x="1979083" y="467783"/>
                    <a:pt x="1976967" y="935567"/>
                    <a:pt x="1974850" y="1403350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2" name="Forma livre 2"/>
            <p:cNvSpPr/>
            <p:nvPr/>
          </p:nvSpPr>
          <p:spPr>
            <a:xfrm>
              <a:off x="1835696" y="4653168"/>
              <a:ext cx="1622739" cy="252000"/>
            </a:xfrm>
            <a:custGeom>
              <a:avLst/>
              <a:gdLst>
                <a:gd name="connsiteX0" fmla="*/ 1974850 w 1981200"/>
                <a:gd name="connsiteY0" fmla="*/ 1403350 h 1403350"/>
                <a:gd name="connsiteX1" fmla="*/ 0 w 1981200"/>
                <a:gd name="connsiteY1" fmla="*/ 1403350 h 1403350"/>
                <a:gd name="connsiteX2" fmla="*/ 12700 w 1981200"/>
                <a:gd name="connsiteY2" fmla="*/ 6350 h 1403350"/>
                <a:gd name="connsiteX3" fmla="*/ 1981200 w 1981200"/>
                <a:gd name="connsiteY3" fmla="*/ 0 h 1403350"/>
                <a:gd name="connsiteX4" fmla="*/ 1974850 w 1981200"/>
                <a:gd name="connsiteY4" fmla="*/ 1403350 h 14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403350">
                  <a:moveTo>
                    <a:pt x="1974850" y="1403350"/>
                  </a:moveTo>
                  <a:lnTo>
                    <a:pt x="0" y="1403350"/>
                  </a:lnTo>
                  <a:lnTo>
                    <a:pt x="12700" y="6350"/>
                  </a:lnTo>
                  <a:lnTo>
                    <a:pt x="1981200" y="0"/>
                  </a:lnTo>
                  <a:cubicBezTo>
                    <a:pt x="1979083" y="467783"/>
                    <a:pt x="1976967" y="935567"/>
                    <a:pt x="1974850" y="1403350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768417" y="2531411"/>
          <a:ext cx="3643842" cy="267843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20988"/>
                <a:gridCol w="1622854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STS20 - </a:t>
                      </a:r>
                      <a:r>
                        <a:rPr lang="pt-BR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Outeirinhos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R$ 149,98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 / Fertilizantes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2,20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ítulo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2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Subtítulo 23"/>
          <p:cNvSpPr>
            <a:spLocks noGrp="1"/>
          </p:cNvSpPr>
          <p:nvPr>
            <p:ph type="subTitle" idx="1"/>
          </p:nvPr>
        </p:nvSpPr>
        <p:spPr>
          <a:xfrm>
            <a:off x="1728539" y="513909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 err="1">
                <a:solidFill>
                  <a:schemeClr val="tx1"/>
                </a:solidFill>
                <a:latin typeface="+mn-lt"/>
              </a:rPr>
              <a:t>Outeirinhos</a:t>
            </a:r>
            <a:r>
              <a:rPr lang="pt-BR" sz="2000" b="1" i="0" dirty="0">
                <a:solidFill>
                  <a:schemeClr val="tx1"/>
                </a:solidFill>
                <a:latin typeface="+mn-lt"/>
              </a:rPr>
              <a:t> – Granéis Minerais</a:t>
            </a:r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576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144" y="-2382592"/>
            <a:ext cx="12360144" cy="9270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5800" y="-552803"/>
            <a:ext cx="10668000" cy="60577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800" b="1" dirty="0"/>
              <a:t>PROGRAMA DE INVESTIMENTO</a:t>
            </a:r>
          </a:p>
          <a:p>
            <a:pPr algn="ctr"/>
            <a:r>
              <a:rPr lang="pt-BR" sz="4800" b="1" dirty="0"/>
              <a:t> EM LOGÍSTICA</a:t>
            </a:r>
          </a:p>
          <a:p>
            <a:pPr algn="ctr"/>
            <a:r>
              <a:rPr lang="pt-BR" sz="4800" b="1" dirty="0"/>
              <a:t> 2015-2018</a:t>
            </a:r>
          </a:p>
          <a:p>
            <a:pPr algn="ctr"/>
            <a:endParaRPr lang="pt-BR" sz="48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818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"/>
          <p:cNvGrpSpPr>
            <a:grpSpLocks noChangeAspect="1"/>
          </p:cNvGrpSpPr>
          <p:nvPr/>
        </p:nvGrpSpPr>
        <p:grpSpPr>
          <a:xfrm>
            <a:off x="5732346" y="2179926"/>
            <a:ext cx="4752000" cy="3142987"/>
            <a:chOff x="1006401" y="1284889"/>
            <a:chExt cx="7705725" cy="509659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06401" y="1284889"/>
              <a:ext cx="7705725" cy="5096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orma livre 4"/>
            <p:cNvSpPr/>
            <p:nvPr/>
          </p:nvSpPr>
          <p:spPr>
            <a:xfrm>
              <a:off x="6691313" y="3295650"/>
              <a:ext cx="1147762" cy="757238"/>
            </a:xfrm>
            <a:custGeom>
              <a:avLst/>
              <a:gdLst>
                <a:gd name="connsiteX0" fmla="*/ 0 w 1147762"/>
                <a:gd name="connsiteY0" fmla="*/ 14288 h 757238"/>
                <a:gd name="connsiteX1" fmla="*/ 9525 w 1147762"/>
                <a:gd name="connsiteY1" fmla="*/ 600075 h 757238"/>
                <a:gd name="connsiteX2" fmla="*/ 209550 w 1147762"/>
                <a:gd name="connsiteY2" fmla="*/ 600075 h 757238"/>
                <a:gd name="connsiteX3" fmla="*/ 223837 w 1147762"/>
                <a:gd name="connsiteY3" fmla="*/ 757238 h 757238"/>
                <a:gd name="connsiteX4" fmla="*/ 671512 w 1147762"/>
                <a:gd name="connsiteY4" fmla="*/ 738188 h 757238"/>
                <a:gd name="connsiteX5" fmla="*/ 661987 w 1147762"/>
                <a:gd name="connsiteY5" fmla="*/ 433388 h 757238"/>
                <a:gd name="connsiteX6" fmla="*/ 1147762 w 1147762"/>
                <a:gd name="connsiteY6" fmla="*/ 419100 h 757238"/>
                <a:gd name="connsiteX7" fmla="*/ 1128712 w 1147762"/>
                <a:gd name="connsiteY7" fmla="*/ 95250 h 757238"/>
                <a:gd name="connsiteX8" fmla="*/ 800100 w 1147762"/>
                <a:gd name="connsiteY8" fmla="*/ 100013 h 757238"/>
                <a:gd name="connsiteX9" fmla="*/ 795337 w 1147762"/>
                <a:gd name="connsiteY9" fmla="*/ 0 h 757238"/>
                <a:gd name="connsiteX10" fmla="*/ 0 w 1147762"/>
                <a:gd name="connsiteY10" fmla="*/ 1428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762" h="757238">
                  <a:moveTo>
                    <a:pt x="0" y="14288"/>
                  </a:moveTo>
                  <a:lnTo>
                    <a:pt x="9525" y="600075"/>
                  </a:lnTo>
                  <a:lnTo>
                    <a:pt x="209550" y="600075"/>
                  </a:lnTo>
                  <a:lnTo>
                    <a:pt x="223837" y="757238"/>
                  </a:lnTo>
                  <a:lnTo>
                    <a:pt x="671512" y="738188"/>
                  </a:lnTo>
                  <a:lnTo>
                    <a:pt x="661987" y="433388"/>
                  </a:lnTo>
                  <a:lnTo>
                    <a:pt x="1147762" y="419100"/>
                  </a:lnTo>
                  <a:lnTo>
                    <a:pt x="1128712" y="95250"/>
                  </a:lnTo>
                  <a:lnTo>
                    <a:pt x="800100" y="100013"/>
                  </a:lnTo>
                  <a:lnTo>
                    <a:pt x="795337" y="0"/>
                  </a:lnTo>
                  <a:lnTo>
                    <a:pt x="0" y="14288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37599" y="2078827"/>
          <a:ext cx="3897082" cy="33070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208325"/>
                <a:gridCol w="1688757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STS25 - </a:t>
                      </a:r>
                      <a:r>
                        <a:rPr lang="pt-BR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Alamoa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R$ 156,80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Derivados de Petróleo, Químicos, Etanol, Óleos Vegetais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0,35 milh.</a:t>
                      </a:r>
                      <a:endParaRPr lang="pt-BR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ítu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2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1728539" y="513909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 err="1">
                <a:solidFill>
                  <a:schemeClr val="tx1"/>
                </a:solidFill>
                <a:latin typeface="+mn-lt"/>
              </a:rPr>
              <a:t>Alamoa</a:t>
            </a:r>
            <a:r>
              <a:rPr lang="pt-BR" sz="2000" b="1" i="0" dirty="0">
                <a:solidFill>
                  <a:schemeClr val="tx1"/>
                </a:solidFill>
                <a:latin typeface="+mn-lt"/>
              </a:rPr>
              <a:t> – Granéis Líquidos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428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3"/>
          <p:cNvGrpSpPr>
            <a:grpSpLocks noChangeAspect="1"/>
          </p:cNvGrpSpPr>
          <p:nvPr/>
        </p:nvGrpSpPr>
        <p:grpSpPr>
          <a:xfrm>
            <a:off x="5740053" y="2191246"/>
            <a:ext cx="4752000" cy="3146008"/>
            <a:chOff x="250130" y="1351239"/>
            <a:chExt cx="7706420" cy="510194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50130" y="1351239"/>
              <a:ext cx="7706420" cy="510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orma livre 2"/>
            <p:cNvSpPr/>
            <p:nvPr/>
          </p:nvSpPr>
          <p:spPr>
            <a:xfrm>
              <a:off x="2365829" y="2336800"/>
              <a:ext cx="2554514" cy="1944914"/>
            </a:xfrm>
            <a:custGeom>
              <a:avLst/>
              <a:gdLst>
                <a:gd name="connsiteX0" fmla="*/ 2438400 w 2554514"/>
                <a:gd name="connsiteY0" fmla="*/ 159657 h 2046514"/>
                <a:gd name="connsiteX1" fmla="*/ 362857 w 2554514"/>
                <a:gd name="connsiteY1" fmla="*/ 0 h 2046514"/>
                <a:gd name="connsiteX2" fmla="*/ 58057 w 2554514"/>
                <a:gd name="connsiteY2" fmla="*/ 87086 h 2046514"/>
                <a:gd name="connsiteX3" fmla="*/ 43542 w 2554514"/>
                <a:gd name="connsiteY3" fmla="*/ 203200 h 2046514"/>
                <a:gd name="connsiteX4" fmla="*/ 0 w 2554514"/>
                <a:gd name="connsiteY4" fmla="*/ 246743 h 2046514"/>
                <a:gd name="connsiteX5" fmla="*/ 101600 w 2554514"/>
                <a:gd name="connsiteY5" fmla="*/ 2046514 h 2046514"/>
                <a:gd name="connsiteX6" fmla="*/ 2554514 w 2554514"/>
                <a:gd name="connsiteY6" fmla="*/ 1944914 h 2046514"/>
                <a:gd name="connsiteX7" fmla="*/ 2438400 w 2554514"/>
                <a:gd name="connsiteY7" fmla="*/ 159657 h 2046514"/>
                <a:gd name="connsiteX0" fmla="*/ 2438400 w 2554514"/>
                <a:gd name="connsiteY0" fmla="*/ 159657 h 1944914"/>
                <a:gd name="connsiteX1" fmla="*/ 362857 w 2554514"/>
                <a:gd name="connsiteY1" fmla="*/ 0 h 1944914"/>
                <a:gd name="connsiteX2" fmla="*/ 58057 w 2554514"/>
                <a:gd name="connsiteY2" fmla="*/ 87086 h 1944914"/>
                <a:gd name="connsiteX3" fmla="*/ 43542 w 2554514"/>
                <a:gd name="connsiteY3" fmla="*/ 203200 h 1944914"/>
                <a:gd name="connsiteX4" fmla="*/ 0 w 2554514"/>
                <a:gd name="connsiteY4" fmla="*/ 246743 h 1944914"/>
                <a:gd name="connsiteX5" fmla="*/ 101600 w 2554514"/>
                <a:gd name="connsiteY5" fmla="*/ 1944914 h 1944914"/>
                <a:gd name="connsiteX6" fmla="*/ 2554514 w 2554514"/>
                <a:gd name="connsiteY6" fmla="*/ 1944914 h 1944914"/>
                <a:gd name="connsiteX7" fmla="*/ 2438400 w 2554514"/>
                <a:gd name="connsiteY7" fmla="*/ 159657 h 194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4514" h="1944914">
                  <a:moveTo>
                    <a:pt x="2438400" y="159657"/>
                  </a:moveTo>
                  <a:lnTo>
                    <a:pt x="362857" y="0"/>
                  </a:lnTo>
                  <a:lnTo>
                    <a:pt x="58057" y="87086"/>
                  </a:lnTo>
                  <a:lnTo>
                    <a:pt x="43542" y="203200"/>
                  </a:lnTo>
                  <a:lnTo>
                    <a:pt x="0" y="246743"/>
                  </a:lnTo>
                  <a:lnTo>
                    <a:pt x="101600" y="1944914"/>
                  </a:lnTo>
                  <a:lnTo>
                    <a:pt x="2554514" y="1944914"/>
                  </a:lnTo>
                  <a:lnTo>
                    <a:pt x="2438400" y="159657"/>
                  </a:ln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738184" y="2132542"/>
          <a:ext cx="3855308" cy="32308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64406"/>
                <a:gridCol w="1790902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NOME DO TERMINAL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STS15 – Conceiçãozinha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INVEST. PREVIST  S/ BENEFÍC.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R$ 34,20 mi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PREVISTA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Contêineres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CAPACIDADE MOV. FUTURA (TON)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0,13 milh.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PRAZO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 anos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ítulo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BLOCO 1 – FASE 2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1728539" y="513909"/>
            <a:ext cx="7551533" cy="293914"/>
          </a:xfrm>
        </p:spPr>
        <p:txBody>
          <a:bodyPr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Conceiçãozinha - Contêineres</a:t>
            </a: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177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4139" y="1495497"/>
            <a:ext cx="5122497" cy="51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4138" y="103236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latin typeface="+mn-lt"/>
              </a:rPr>
              <a:t>AUTORIZAÇÃO DE TUPS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4139" y="496969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2015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6776879" y="1562528"/>
            <a:ext cx="4076648" cy="3570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/>
              <a:t>Uma prova concreta do interesse privado na área portuária: há demanda por Terminais de Uso Privado em 16 estados.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6505575" y="5147990"/>
          <a:ext cx="3867150" cy="1240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75"/>
                <a:gridCol w="1933575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TUPs 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816949" y="2160776"/>
            <a:ext cx="5001941" cy="4064540"/>
            <a:chOff x="1622729" y="2250191"/>
            <a:chExt cx="4506732" cy="4076275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211960" y="623335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 flipH="1">
              <a:off x="4095376" y="493572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 flipH="1">
              <a:off x="3075406" y="264480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flipH="1">
              <a:off x="5409392" y="499922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 flipH="1">
              <a:off x="4113155" y="225019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 flipH="1">
              <a:off x="5697539" y="3895254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 flipH="1">
              <a:off x="4199600" y="470904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 flipH="1">
              <a:off x="5035983" y="2644802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 flipH="1">
              <a:off x="3812037" y="2436625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H="1">
              <a:off x="3717879" y="2571685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 flipH="1">
              <a:off x="5338876" y="515435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 flipH="1">
              <a:off x="2697034" y="341919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 flipH="1">
              <a:off x="4234432" y="504250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flipH="1">
              <a:off x="4856808" y="538424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446399" y="5189759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 flipH="1">
              <a:off x="3045566" y="267360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 flipH="1">
              <a:off x="1622729" y="335026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 flipH="1">
              <a:off x="5081832" y="524917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flipH="1">
              <a:off x="4435179" y="588526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 flipH="1">
              <a:off x="5398758" y="503112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 flipH="1">
              <a:off x="4536601" y="244928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flipH="1">
              <a:off x="4511212" y="2427491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4427984" y="558801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5134615" y="525054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 flipH="1">
              <a:off x="5182013" y="525862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5231158" y="523182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 flipH="1">
              <a:off x="5200977" y="5280274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 flipH="1">
              <a:off x="5131657" y="528832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080749" y="6078122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052896" y="6113968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4188451" y="6261360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160190" y="625674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483162" y="5244936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4515568" y="5309297"/>
              <a:ext cx="64813" cy="651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 flipH="1">
              <a:off x="6064648" y="3161545"/>
              <a:ext cx="64813" cy="65106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3" name="Oval 7"/>
          <p:cNvSpPr>
            <a:spLocks noChangeArrowheads="1"/>
          </p:cNvSpPr>
          <p:nvPr/>
        </p:nvSpPr>
        <p:spPr bwMode="auto">
          <a:xfrm flipH="1">
            <a:off x="6083177" y="4799667"/>
            <a:ext cx="71935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53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4180350912\Downloads\MP - Concessoes\Mapas\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398" y="1151165"/>
            <a:ext cx="5369552" cy="54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7129346" y="1688352"/>
            <a:ext cx="3442010" cy="198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Prorrogação de contratos de Arrendamentos de Terminais nos Portos Públicos em 9 estados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6578123" y="4741185"/>
          <a:ext cx="3766984" cy="1240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3281"/>
                <a:gridCol w="1683703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Pedidos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24</a:t>
                      </a:r>
                      <a:endParaRPr lang="pt-B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10,8</a:t>
                      </a:r>
                      <a:endParaRPr lang="pt-B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7"/>
          <p:cNvSpPr>
            <a:spLocks noChangeArrowheads="1"/>
          </p:cNvSpPr>
          <p:nvPr/>
        </p:nvSpPr>
        <p:spPr bwMode="auto">
          <a:xfrm flipH="1">
            <a:off x="6419766" y="360757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 flipH="1">
            <a:off x="5354545" y="5139063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flipH="1">
            <a:off x="5797415" y="496980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H="1">
            <a:off x="5859908" y="495441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flipH="1">
            <a:off x="5101612" y="5360318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5069205" y="563219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flipH="1">
            <a:off x="6973417" y="2841147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 flipH="1">
            <a:off x="5727309" y="226520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flipH="1">
            <a:off x="5101611" y="531865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5927740" y="495683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 flipH="1">
            <a:off x="4416655" y="2264874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flipH="1">
            <a:off x="5091149" y="2075740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 flipH="1">
            <a:off x="6204262" y="4676267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 flipH="1">
            <a:off x="5246544" y="5152514"/>
            <a:ext cx="108000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628957" y="420218"/>
            <a:ext cx="8326328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3600" dirty="0"/>
              <a:t>NOVOS INVESTIMENTOS EM ARRENDAMENTOS EXISTENTES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148298" y="4030852"/>
            <a:ext cx="75276" cy="85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790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Critérios de concessão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590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A licitação será por maior movimentação de carga e menor </a:t>
            </a:r>
            <a:r>
              <a:rPr lang="pt-BR" b="1" dirty="0" smtClean="0"/>
              <a:t>tarifa, </a:t>
            </a:r>
            <a:r>
              <a:rPr lang="pt-BR" b="1" dirty="0"/>
              <a:t>ou por outorga onerosa?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  <a:p>
            <a:r>
              <a:rPr lang="pt-BR" sz="3100" dirty="0"/>
              <a:t>No 1º bloco de arrendamentos portuários analisado e liberado pelo TCU o sistema proposto era o de menor tarifa. </a:t>
            </a:r>
            <a:br>
              <a:rPr lang="pt-BR" sz="3100" dirty="0"/>
            </a:br>
            <a:endParaRPr lang="pt-BR" sz="3100" dirty="0"/>
          </a:p>
          <a:p>
            <a:r>
              <a:rPr lang="pt-BR" sz="3100" dirty="0"/>
              <a:t>A presidência da República publicou no último dia 9 um decreto ampliando os critérios para licitar as concessões, incluindo também a possibilidade de outorga onerosa. </a:t>
            </a:r>
            <a:br>
              <a:rPr lang="pt-BR" sz="3100" dirty="0"/>
            </a:br>
            <a:endParaRPr lang="pt-BR" sz="3100" dirty="0"/>
          </a:p>
          <a:p>
            <a:r>
              <a:rPr lang="pt-BR" sz="3100" dirty="0"/>
              <a:t>As licitações do bloco 2, previstas para o primeiro semestre de 2016, serão por outorga onerosa.</a:t>
            </a:r>
            <a:br>
              <a:rPr lang="pt-BR" sz="3100" dirty="0"/>
            </a:br>
            <a:endParaRPr lang="pt-BR" sz="3100" dirty="0"/>
          </a:p>
          <a:p>
            <a:r>
              <a:rPr lang="pt-BR" sz="3100" dirty="0"/>
              <a:t>As do bloco 1 serão motivo de consulta ao TCU. Se houver concordância do Tribunal elas também serão licitadas por meio de outorga.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017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Parceira com o setor privado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302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Quais as vantagens dessa parceria </a:t>
            </a:r>
            <a:r>
              <a:rPr lang="pt-BR" b="1" dirty="0" smtClean="0"/>
              <a:t>entre a Secretaria </a:t>
            </a:r>
            <a:r>
              <a:rPr lang="pt-BR" b="1" dirty="0"/>
              <a:t>de Portos e </a:t>
            </a:r>
            <a:r>
              <a:rPr lang="pt-BR" b="1" dirty="0" smtClean="0"/>
              <a:t>a iniciativa </a:t>
            </a:r>
            <a:r>
              <a:rPr lang="pt-BR" b="1" dirty="0"/>
              <a:t>privada</a:t>
            </a:r>
            <a:r>
              <a:rPr lang="pt-BR" b="1" dirty="0" smtClean="0"/>
              <a:t>?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•	</a:t>
            </a:r>
            <a:r>
              <a:rPr lang="pt-BR" sz="3600" dirty="0"/>
              <a:t>Novos investimentos tornarão os portos brasileiros muito mais competitivos e eficientes, modernizando um setor estratégico para a economia brasileira. </a:t>
            </a:r>
            <a:br>
              <a:rPr lang="pt-BR" sz="3600" dirty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•	Este amplo programa de investimentos irá destravar e dar uma nova dinâmica ao sistema portuário brasileiro, seja nos portos públicos organizados, seja nas novas instalações privadas. </a:t>
            </a:r>
            <a:br>
              <a:rPr lang="pt-BR" sz="3600" dirty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•	Possibilidade </a:t>
            </a:r>
            <a:r>
              <a:rPr lang="pt-BR" sz="3600" dirty="0" smtClean="0"/>
              <a:t>de aporte imediato </a:t>
            </a:r>
            <a:r>
              <a:rPr lang="pt-BR" sz="3600" dirty="0"/>
              <a:t>de </a:t>
            </a:r>
            <a:r>
              <a:rPr lang="pt-BR" sz="3600" dirty="0" smtClean="0"/>
              <a:t>capital, </a:t>
            </a:r>
            <a:r>
              <a:rPr lang="pt-BR" sz="3600" dirty="0"/>
              <a:t>menos burocracia e maior agilidade </a:t>
            </a:r>
            <a:r>
              <a:rPr lang="pt-BR" sz="3600" dirty="0" smtClean="0"/>
              <a:t>nos processos</a:t>
            </a:r>
            <a:endParaRPr lang="pt-BR" sz="3600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3557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4435" y="563337"/>
            <a:ext cx="7535636" cy="579664"/>
          </a:xfrm>
        </p:spPr>
        <p:txBody>
          <a:bodyPr/>
          <a:lstStyle/>
          <a:p>
            <a:r>
              <a:rPr lang="pt-BR" dirty="0"/>
              <a:t>OS PORTOS E O CENÁRIO ECONÔMICO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446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•	</a:t>
            </a:r>
            <a:r>
              <a:rPr lang="pt-BR" sz="3000" dirty="0"/>
              <a:t>Os portos são uma das molas que vão alavancar a economia brasileira em curto, médio e longo prazos</a:t>
            </a:r>
            <a:r>
              <a:rPr lang="pt-BR" sz="3000" dirty="0" smtClean="0"/>
              <a:t>, e especialmente no </a:t>
            </a:r>
            <a:r>
              <a:rPr lang="pt-BR" sz="3000" dirty="0"/>
              <a:t>processo de retomada do crescimento após os ajustes </a:t>
            </a:r>
            <a:r>
              <a:rPr lang="pt-BR" sz="3000" dirty="0" smtClean="0"/>
              <a:t>econômicos. 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  <a:p>
            <a:pPr marL="0" indent="0">
              <a:buNone/>
            </a:pPr>
            <a:r>
              <a:rPr lang="pt-BR" sz="3000" dirty="0"/>
              <a:t>•	Pelos portos brasileiros passam hoje 95% da corrente de comércio do Brasil. </a:t>
            </a:r>
            <a:br>
              <a:rPr lang="pt-BR" sz="3000" dirty="0"/>
            </a:br>
            <a:endParaRPr lang="pt-BR" sz="3000" dirty="0"/>
          </a:p>
          <a:p>
            <a:pPr marL="0" indent="0">
              <a:buNone/>
            </a:pPr>
            <a:r>
              <a:rPr lang="pt-BR" sz="3000" dirty="0"/>
              <a:t>•	Esta parceria significa investimento para crescer e avançar, gerando empregos e renda, e criando condições para o bem-estar do povo brasileiro.</a:t>
            </a:r>
            <a:br>
              <a:rPr lang="pt-BR" sz="3000" dirty="0"/>
            </a:br>
            <a:endParaRPr lang="pt-BR" sz="3000" dirty="0"/>
          </a:p>
          <a:p>
            <a:pPr marL="0" indent="0">
              <a:buNone/>
            </a:pPr>
            <a:r>
              <a:rPr lang="pt-BR" sz="3000" b="1" dirty="0"/>
              <a:t>•	Renovo minha confiança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85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-711200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4800" b="1" dirty="0"/>
          </a:p>
          <a:p>
            <a:pPr algn="ctr"/>
            <a:endParaRPr lang="pt-BR" sz="4800" b="1" dirty="0"/>
          </a:p>
          <a:p>
            <a:pPr algn="ctr"/>
            <a:r>
              <a:rPr lang="pt-BR" sz="4800" b="1" dirty="0"/>
              <a:t>Muito obrigado!</a:t>
            </a:r>
            <a:br>
              <a:rPr lang="pt-BR" sz="4800" b="1" dirty="0"/>
            </a:br>
            <a:endParaRPr lang="pt-BR" sz="4800" b="1" dirty="0"/>
          </a:p>
          <a:p>
            <a:pPr algn="ctr"/>
            <a:endParaRPr lang="pt-BR" sz="4800" b="1" dirty="0"/>
          </a:p>
          <a:p>
            <a:pPr algn="ctr"/>
            <a:r>
              <a:rPr lang="pt-BR" sz="4000" b="1" dirty="0"/>
              <a:t>Edinho Araújo</a:t>
            </a:r>
          </a:p>
          <a:p>
            <a:pPr algn="ctr"/>
            <a:r>
              <a:rPr lang="pt-BR" sz="3200" b="1" dirty="0"/>
              <a:t>Ministro-Chefe da Secretaria de Portos</a:t>
            </a:r>
          </a:p>
          <a:p>
            <a:pPr algn="ctr"/>
            <a:r>
              <a:rPr lang="pt-BR" sz="4800" b="1" dirty="0"/>
              <a:t>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767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914525" y="1971676"/>
            <a:ext cx="8191500" cy="210502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4400" b="1" dirty="0">
                <a:solidFill>
                  <a:schemeClr val="tx1"/>
                </a:solidFill>
              </a:rPr>
              <a:t>Investimentos projetados </a:t>
            </a:r>
            <a:endParaRPr lang="pt-BR" sz="7200" b="1" dirty="0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BR" sz="7200" b="1" dirty="0">
                <a:solidFill>
                  <a:schemeClr val="tx1"/>
                </a:solidFill>
              </a:rPr>
              <a:t>R$ 198,4 bilhões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93517" y="4519680"/>
            <a:ext cx="2238509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A partir de 2019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R$ 129,2 bi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316688" y="5457573"/>
            <a:ext cx="1800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2559100" y="4529205"/>
            <a:ext cx="2315225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2015-2018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R$ 69,2 bi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2870891" y="545757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1625449" y="229959"/>
            <a:ext cx="890873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r>
              <a:rPr lang="pt-BR" sz="4800" dirty="0"/>
              <a:t>NOVA ETAPA DE CONCESSÕES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102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851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>
                <a:solidFill>
                  <a:schemeClr val="tx1"/>
                </a:solidFill>
              </a:rPr>
              <a:t>Investimentos projetados </a:t>
            </a:r>
            <a:endParaRPr lang="pt-BR" sz="8800" b="1" dirty="0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R$ 198,4 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0151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Rodovias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R$ 66,1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18973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393267" y="5503333"/>
            <a:ext cx="14816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713544" y="5672667"/>
            <a:ext cx="25315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97829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Ferrovias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R$ 86,4 bi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15507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R$ 37,4 bi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8331854" y="4476708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</a:rPr>
              <a:t>Aeroportos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R$ 8,5 bi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40690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24840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842772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1625449" y="229959"/>
            <a:ext cx="753563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r>
              <a:rPr lang="pt-BR" dirty="0"/>
              <a:t>NOVA ETAPA DE CONCESSÕES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012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8664"/>
            <a:ext cx="9144000" cy="579664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  <a:latin typeface="+mn-lt"/>
              </a:rPr>
              <a:t>CENÁRIO DE CRESCIMENTO E INVESTIMENTO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981950" y="6373770"/>
            <a:ext cx="2057400" cy="365125"/>
          </a:xfrm>
        </p:spPr>
        <p:txBody>
          <a:bodyPr/>
          <a:lstStyle/>
          <a:p>
            <a:pPr>
              <a:defRPr/>
            </a:pPr>
            <a:fld id="{5D677141-CDD9-4441-A318-F6BEE31DE106}" type="slidenum">
              <a:rPr lang="pt-B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524001" y="1256214"/>
            <a:ext cx="9029365" cy="4571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600" b="1" dirty="0"/>
              <a:t>A retomada do crescimento depende de mais investimentos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t-BR" sz="16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600" b="1" dirty="0"/>
              <a:t>Isso exige: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/>
              <a:t>estabilidade macroeconômica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/>
              <a:t>previsibilidade regulatória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/>
              <a:t>participação do setor privado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/>
              <a:t>coordenação entre o setor público e o setor privado</a:t>
            </a: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3960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///M:/SECOM/CAMPANHAS/CAMPANHAS%202015/PROGRAMA%20DE%20INVESTIMENTO%20EM%20LOGISTICA/27-05/abre-porto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24001" y="-1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7200" b="1" dirty="0"/>
          </a:p>
          <a:p>
            <a:pPr algn="ctr"/>
            <a:r>
              <a:rPr lang="pt-BR" sz="7200" b="1" dirty="0"/>
              <a:t>     PORTOS</a:t>
            </a:r>
          </a:p>
        </p:txBody>
      </p:sp>
    </p:spTree>
    <p:extLst>
      <p:ext uri="{BB962C8B-B14F-4D97-AF65-F5344CB8AC3E}">
        <p14:creationId xmlns:p14="http://schemas.microsoft.com/office/powerpoint/2010/main" xmlns="" val="92798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>
          <a:xfrm>
            <a:off x="1654176" y="209550"/>
            <a:ext cx="7535863" cy="5794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altLang="pt-BR" sz="4000" b="1">
                <a:latin typeface="+mn-lt"/>
              </a:rPr>
              <a:t>INVESTIMENTOS EM PORTOS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628078" y="1150938"/>
            <a:ext cx="9039922" cy="5453062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pt-BR" sz="3600" b="1" dirty="0"/>
              <a:t>A Nova Lei de Portos - Lei 12.815, </a:t>
            </a:r>
            <a:br>
              <a:rPr lang="pt-BR" sz="3600" b="1" dirty="0"/>
            </a:br>
            <a:r>
              <a:rPr lang="pt-BR" sz="3600" b="1" dirty="0"/>
              <a:t>de 2013, originária da MP 595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/>
              <a:t>Permitiu aumento do investimento em terminais privados, sem exigência de carga própria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/>
              <a:t>Estabeleceu as diretrizes para a licitação de novos arrendamentos e a renovação dos arrendamentos existentes, visando:</a:t>
            </a:r>
            <a:endParaRPr lang="pt-BR" sz="2400" b="1" dirty="0"/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Modernizar e aumentar a capacidade dos terminais portuários</a:t>
            </a:r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Dar escala competitiva a esses terminais</a:t>
            </a:r>
          </a:p>
          <a:p>
            <a:pPr marL="804863" lvl="2" indent="-27305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/>
              <a:t>Reduzir os custos para atender a demanda por movimentação de carga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56A73C-E999-4564-AC99-179BA87BEA22}" type="slidenum">
              <a:rPr lang="pt-BR" altLang="pt-BR">
                <a:solidFill>
                  <a:srgbClr val="898989"/>
                </a:solidFill>
              </a:rPr>
              <a:pPr/>
              <a:t>7</a:t>
            </a:fld>
            <a:endParaRPr lang="pt-BR" altLang="pt-B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ABERTURA PARA O SETOR PRIVADO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728788" y="1151164"/>
            <a:ext cx="8596312" cy="5518196"/>
          </a:xfrm>
        </p:spPr>
        <p:txBody>
          <a:bodyPr>
            <a:normAutofit fontScale="85000" lnSpcReduction="20000"/>
          </a:bodyPr>
          <a:lstStyle/>
          <a:p>
            <a:r>
              <a:rPr lang="pt-BR" sz="3400" dirty="0"/>
              <a:t>Pela nova Lei dos Portos, cabe à Secretaria de Portos autorizar a instalação de Terminais de Uso Privado, dentro ou fora da área dos portos organizados</a:t>
            </a:r>
            <a:br>
              <a:rPr lang="pt-BR" sz="3400" dirty="0"/>
            </a:br>
            <a:endParaRPr lang="pt-BR" sz="3400" dirty="0"/>
          </a:p>
          <a:p>
            <a:r>
              <a:rPr lang="pt-BR" sz="3400" dirty="0"/>
              <a:t>O interesse pelos </a:t>
            </a:r>
            <a:r>
              <a:rPr lang="pt-BR" sz="3400" dirty="0" err="1"/>
              <a:t>TUPs</a:t>
            </a:r>
            <a:r>
              <a:rPr lang="pt-BR" sz="3400" dirty="0"/>
              <a:t> cresceu após a nova lei garantir que os terminais movimentem carga própria e também de terceiros </a:t>
            </a:r>
            <a:br>
              <a:rPr lang="pt-BR" sz="3400" dirty="0"/>
            </a:br>
            <a:endParaRPr lang="pt-BR" sz="3400" dirty="0"/>
          </a:p>
          <a:p>
            <a:r>
              <a:rPr lang="pt-BR" sz="3400" dirty="0"/>
              <a:t>A lei também </a:t>
            </a:r>
            <a:r>
              <a:rPr lang="pt-BR" sz="3400" dirty="0" smtClean="0"/>
              <a:t>autorizou</a:t>
            </a:r>
            <a:r>
              <a:rPr lang="pt-BR" sz="3400" dirty="0" smtClean="0"/>
              <a:t> </a:t>
            </a:r>
            <a:r>
              <a:rPr lang="pt-BR" sz="3400" dirty="0"/>
              <a:t>os arrendamentos de áreas portuárias para operadores privados</a:t>
            </a:r>
            <a:br>
              <a:rPr lang="pt-BR" sz="3400" dirty="0"/>
            </a:br>
            <a:endParaRPr lang="pt-BR" sz="3400" dirty="0"/>
          </a:p>
          <a:p>
            <a:r>
              <a:rPr lang="pt-BR" sz="3400" dirty="0"/>
              <a:t>E as prorrogações antecipadas de contratos a vencer em curto prazo. A prorrogação </a:t>
            </a:r>
            <a:r>
              <a:rPr lang="pt-BR" sz="3400" dirty="0" smtClean="0"/>
              <a:t>antecipa </a:t>
            </a:r>
            <a:r>
              <a:rPr lang="pt-BR" sz="3400" dirty="0"/>
              <a:t>investimentos futuros, </a:t>
            </a:r>
            <a:r>
              <a:rPr lang="pt-BR" sz="3400" dirty="0" smtClean="0"/>
              <a:t>e da </a:t>
            </a:r>
            <a:r>
              <a:rPr lang="pt-BR" sz="3400" dirty="0"/>
              <a:t>maior segurança ao </a:t>
            </a:r>
            <a:r>
              <a:rPr lang="pt-BR" sz="3400" dirty="0" smtClean="0"/>
              <a:t>operador </a:t>
            </a:r>
            <a:r>
              <a:rPr lang="pt-BR" sz="3400" dirty="0"/>
              <a:t>para </a:t>
            </a:r>
            <a:r>
              <a:rPr lang="pt-BR" sz="3400"/>
              <a:t>investir </a:t>
            </a:r>
            <a:r>
              <a:rPr lang="pt-BR" sz="3400" smtClean="0"/>
              <a:t>em </a:t>
            </a:r>
            <a:r>
              <a:rPr lang="pt-BR" sz="3400" dirty="0"/>
              <a:t>seu terminal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02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ela 134"/>
          <p:cNvGraphicFramePr>
            <a:graphicFrameLocks noGrp="1"/>
          </p:cNvGraphicFramePr>
          <p:nvPr>
            <p:extLst/>
          </p:nvPr>
        </p:nvGraphicFramePr>
        <p:xfrm>
          <a:off x="2147471" y="1410560"/>
          <a:ext cx="7631003" cy="435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519"/>
                <a:gridCol w="1866679"/>
                <a:gridCol w="1643091"/>
                <a:gridCol w="1932714"/>
              </a:tblGrid>
              <a:tr h="842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TERMINAIS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Quantidade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(R$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bi)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74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TUPs</a:t>
                      </a:r>
                      <a:endParaRPr lang="pt-BR" sz="3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(Terminais</a:t>
                      </a: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Uso Privado)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Já construídos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Autorizados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</a:rPr>
                        <a:t>20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6,9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Em expansão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4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Arrendamentos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Prorrogações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3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1" y="120286"/>
            <a:ext cx="7994469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200" b="1" dirty="0">
                <a:latin typeface="+mn-lt"/>
              </a:rPr>
              <a:t>INVESTIMENTOS SOB A NOVA LEI DE PORTOS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77141-CDD9-4441-A318-F6BEE31DE10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780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1074</Words>
  <Application>Microsoft Office PowerPoint</Application>
  <PresentationFormat>Personalizar</PresentationFormat>
  <Paragraphs>345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CENÁRIO DE CRESCIMENTO E INVESTIMENTO</vt:lpstr>
      <vt:lpstr>Slide 6</vt:lpstr>
      <vt:lpstr>INVESTIMENTOS EM PORTOS</vt:lpstr>
      <vt:lpstr>ABERTURA PARA O SETOR PRIVADO</vt:lpstr>
      <vt:lpstr>INVESTIMENTOS SOB A NOVA LEI DE PORTOS</vt:lpstr>
      <vt:lpstr>NOVA ETAPA DE CONCESSÕES</vt:lpstr>
      <vt:lpstr>ARRENDAMENTOS</vt:lpstr>
      <vt:lpstr>BLOCO 1 – FASE 1 – Estado de São Paulo</vt:lpstr>
      <vt:lpstr>BLOCO 1 – FASE 1</vt:lpstr>
      <vt:lpstr>BLOCO 1 – FASE 1</vt:lpstr>
      <vt:lpstr>ARRENDAMENTOS</vt:lpstr>
      <vt:lpstr>BLOCO 2</vt:lpstr>
      <vt:lpstr>BLOCO 1 – FASE 2 – Estado de São Paulo</vt:lpstr>
      <vt:lpstr>BLOCO 1 – FASE 2</vt:lpstr>
      <vt:lpstr>BLOCO 1 – FASE 2</vt:lpstr>
      <vt:lpstr>BLOCO 1 – FASE 2</vt:lpstr>
      <vt:lpstr>BLOCO 1 – FASE 2</vt:lpstr>
      <vt:lpstr>AUTORIZAÇÃO DE TUPS</vt:lpstr>
      <vt:lpstr>Slide 23</vt:lpstr>
      <vt:lpstr>Critérios de concessão</vt:lpstr>
      <vt:lpstr>Parceira com o setor privado</vt:lpstr>
      <vt:lpstr>OS PORTOS E O CENÁRIO ECONÔMICO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Novelino Alonso Soler</dc:creator>
  <cp:lastModifiedBy>sep</cp:lastModifiedBy>
  <cp:revision>18</cp:revision>
  <cp:lastPrinted>2015-06-12T19:42:10Z</cp:lastPrinted>
  <dcterms:created xsi:type="dcterms:W3CDTF">2015-06-12T13:04:03Z</dcterms:created>
  <dcterms:modified xsi:type="dcterms:W3CDTF">2015-06-15T14:39:40Z</dcterms:modified>
</cp:coreProperties>
</file>