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1" r:id="rId2"/>
    <p:sldId id="400" r:id="rId3"/>
    <p:sldId id="393" r:id="rId4"/>
    <p:sldId id="394" r:id="rId5"/>
    <p:sldId id="392" r:id="rId6"/>
    <p:sldId id="256" r:id="rId7"/>
    <p:sldId id="258" r:id="rId8"/>
    <p:sldId id="395" r:id="rId9"/>
    <p:sldId id="259" r:id="rId10"/>
    <p:sldId id="260" r:id="rId11"/>
    <p:sldId id="261" r:id="rId12"/>
    <p:sldId id="263" r:id="rId13"/>
    <p:sldId id="265" r:id="rId14"/>
    <p:sldId id="266" r:id="rId15"/>
    <p:sldId id="396" r:id="rId16"/>
    <p:sldId id="397" r:id="rId17"/>
    <p:sldId id="398" r:id="rId18"/>
    <p:sldId id="399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3528A-5168-4BA9-814A-064C7121E582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A715A-D3B7-4114-84F9-2FD5C5D8C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67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A715A-D3B7-4114-84F9-2FD5C5D8C44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62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FC58-7415-4EEE-A6DC-0FC4DCDB2E06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1E37-E522-4306-9E7E-9DBA1DC59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47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FC58-7415-4EEE-A6DC-0FC4DCDB2E06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1E37-E522-4306-9E7E-9DBA1DC59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12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FC58-7415-4EEE-A6DC-0FC4DCDB2E06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1E37-E522-4306-9E7E-9DBA1DC59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12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" y="1825625"/>
            <a:ext cx="837057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B355-F5E7-4D92-BE83-36B35A4A15EC}" type="datetime1">
              <a:rPr lang="pt-BR" smtClean="0"/>
              <a:pPr/>
              <a:t>12/06/2015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709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-Por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///M:/SECOM/CAMPANHAS/CAMPANHAS%202015/PROGRAMA%20DE%20INVESTIMENTO%20EM%20LOGISTICA/27-05/miolo-rodovias.jpg"/>
          <p:cNvPicPr>
            <a:picLocks noChangeAspect="1" noChangeArrowheads="1"/>
          </p:cNvPicPr>
          <p:nvPr userDrawn="1"/>
        </p:nvPicPr>
        <p:blipFill>
          <a:blip r:embed="rId2" cstate="print"/>
          <a:srcRect b="11667"/>
          <a:stretch>
            <a:fillRect/>
          </a:stretch>
        </p:blipFill>
        <p:spPr bwMode="auto">
          <a:xfrm>
            <a:off x="0" y="0"/>
            <a:ext cx="91440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107" y="24492"/>
            <a:ext cx="7535636" cy="579664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38" y="563337"/>
            <a:ext cx="7551533" cy="293914"/>
          </a:xfrm>
        </p:spPr>
        <p:txBody>
          <a:bodyPr>
            <a:normAutofit/>
          </a:bodyPr>
          <a:lstStyle>
            <a:lvl1pPr marL="0" indent="0" algn="l">
              <a:buNone/>
              <a:defRPr lang="pt-BR" sz="1800" b="0" i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935-02DD-48F1-A593-07363FB3EEA4}" type="datetime1">
              <a:rPr lang="pt-BR" smtClean="0"/>
              <a:pPr/>
              <a:t>12/06/2015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204788" y="1151164"/>
            <a:ext cx="8596312" cy="474322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6454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-Genér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///M:/SECOM/CAMPANHAS/CAMPANHAS%202015/PROGRAMA%20DE%20INVESTIMENTO%20EM%20LOGISTICA/27-05/miolo-rodovias.jpg"/>
          <p:cNvPicPr>
            <a:picLocks noChangeAspect="1" noChangeArrowheads="1"/>
          </p:cNvPicPr>
          <p:nvPr userDrawn="1"/>
        </p:nvPicPr>
        <p:blipFill>
          <a:blip r:embed="rId2" cstate="print"/>
          <a:srcRect b="10952"/>
          <a:stretch>
            <a:fillRect/>
          </a:stretch>
        </p:blipFill>
        <p:spPr bwMode="auto">
          <a:xfrm>
            <a:off x="0" y="0"/>
            <a:ext cx="9144000" cy="61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107" y="24492"/>
            <a:ext cx="7535636" cy="579664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38" y="563337"/>
            <a:ext cx="7551533" cy="293914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AEC-2220-459C-ADC8-EC288F01CBA6}" type="datetime1">
              <a:rPr lang="pt-BR" smtClean="0"/>
              <a:pPr/>
              <a:t>12/06/2015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204788" y="1151164"/>
            <a:ext cx="8596312" cy="474322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036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le:///M:/SECOM/CAMPANHAS/CAMPANHAS%202015/PROGRAMA%20DE%20INVESTIMENTO%20EM%20LOGISTICA/27-05/miolo-rodovias.jpg"/>
          <p:cNvPicPr>
            <a:picLocks noChangeAspect="1" noChangeArrowheads="1"/>
          </p:cNvPicPr>
          <p:nvPr userDrawn="1"/>
        </p:nvPicPr>
        <p:blipFill>
          <a:blip r:embed="rId2" cstate="print"/>
          <a:srcRect b="10952"/>
          <a:stretch>
            <a:fillRect/>
          </a:stretch>
        </p:blipFill>
        <p:spPr bwMode="auto">
          <a:xfrm>
            <a:off x="0" y="0"/>
            <a:ext cx="9144000" cy="61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04107" y="24492"/>
            <a:ext cx="7535636" cy="579664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000099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04538" y="563337"/>
            <a:ext cx="7551533" cy="293914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CD09D7EF-4E30-4B6B-8971-03FEC87E962E}" type="datetime1">
              <a:rPr lang="pt-BR" smtClean="0"/>
              <a:pPr/>
              <a:t>12/06/2015</a:t>
            </a:fld>
            <a:endParaRPr lang="pt-B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204788" y="1151164"/>
            <a:ext cx="8596312" cy="474322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62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FC58-7415-4EEE-A6DC-0FC4DCDB2E06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1E37-E522-4306-9E7E-9DBA1DC59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67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FC58-7415-4EEE-A6DC-0FC4DCDB2E06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1E37-E522-4306-9E7E-9DBA1DC59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07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FC58-7415-4EEE-A6DC-0FC4DCDB2E06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1E37-E522-4306-9E7E-9DBA1DC59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66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FC58-7415-4EEE-A6DC-0FC4DCDB2E06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1E37-E522-4306-9E7E-9DBA1DC59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95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FC58-7415-4EEE-A6DC-0FC4DCDB2E06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1E37-E522-4306-9E7E-9DBA1DC59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47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FC58-7415-4EEE-A6DC-0FC4DCDB2E06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1E37-E522-4306-9E7E-9DBA1DC59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6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FC58-7415-4EEE-A6DC-0FC4DCDB2E06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1E37-E522-4306-9E7E-9DBA1DC59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07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FC58-7415-4EEE-A6DC-0FC4DCDB2E06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1E37-E522-4306-9E7E-9DBA1DC59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35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FC58-7415-4EEE-A6DC-0FC4DCDB2E06}" type="datetimeFigureOut">
              <a:rPr lang="pt-BR" smtClean="0"/>
              <a:t>12/06/2015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1E37-E522-4306-9E7E-9DBA1DC59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49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t-BR"/>
          </a:p>
        </p:txBody>
      </p:sp>
      <p:pic>
        <p:nvPicPr>
          <p:cNvPr id="4" name="Imagem 3" descr="C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16632"/>
            <a:ext cx="9144000" cy="51733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4800" b="1" dirty="0" smtClean="0"/>
              <a:t>Diálogos Capitais</a:t>
            </a:r>
          </a:p>
          <a:p>
            <a:pPr algn="ctr"/>
            <a:endParaRPr lang="pt-BR" sz="4000" b="1" dirty="0" smtClean="0"/>
          </a:p>
          <a:p>
            <a:pPr algn="ctr"/>
            <a:r>
              <a:rPr lang="pt-BR" sz="3200" b="1" dirty="0" smtClean="0"/>
              <a:t>Infraestrutura – o motor do crescimento </a:t>
            </a:r>
            <a:br>
              <a:rPr lang="pt-BR" sz="3200" b="1" dirty="0" smtClean="0"/>
            </a:br>
            <a:endParaRPr lang="pt-BR" sz="3200" b="1" dirty="0"/>
          </a:p>
          <a:p>
            <a:pPr algn="ctr"/>
            <a:r>
              <a:rPr lang="pt-BR" sz="3200" b="1" dirty="0" smtClean="0"/>
              <a:t>Carta Capital</a:t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Edinho Araújo</a:t>
            </a:r>
          </a:p>
          <a:p>
            <a:pPr algn="ctr"/>
            <a:r>
              <a:rPr lang="pt-BR" sz="2800" b="1" dirty="0" smtClean="0"/>
              <a:t>Ministro – Chefe da Secretaria de Portos</a:t>
            </a:r>
            <a:br>
              <a:rPr lang="pt-BR" sz="2800" b="1" dirty="0" smtClean="0"/>
            </a:br>
            <a:endParaRPr lang="pt-BR" sz="2800" b="1" dirty="0" smtClean="0"/>
          </a:p>
          <a:p>
            <a:pPr algn="ctr"/>
            <a:r>
              <a:rPr lang="pt-BR" sz="2400" dirty="0" smtClean="0"/>
              <a:t>São Paulo 15/06/2015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6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700" b="1" dirty="0">
                <a:solidFill>
                  <a:schemeClr val="tx1"/>
                </a:solidFill>
                <a:latin typeface="+mn-lt"/>
              </a:rPr>
              <a:t>NOVA ETAPA DE CONCESSÕES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27078" y="4476707"/>
            <a:ext cx="2902764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50 novos arrendamentos 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R$ 11,9 bi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534550" y="4458866"/>
            <a:ext cx="2088232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63 novos </a:t>
            </a:r>
            <a:r>
              <a:rPr lang="pt-BR" sz="2400" b="1" dirty="0" err="1" smtClean="0">
                <a:solidFill>
                  <a:schemeClr val="tx1"/>
                </a:solidFill>
              </a:rPr>
              <a:t>TUPs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R$ 14,7 bi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5927490" y="4483844"/>
            <a:ext cx="2896532" cy="1765825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24 renovações de arrendamentos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R$ 10,8 bi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550333" y="5503333"/>
            <a:ext cx="25315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6079637" y="5519019"/>
            <a:ext cx="25315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327078" y="1795939"/>
            <a:ext cx="8496944" cy="2232248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4000" b="1" dirty="0" smtClean="0">
                <a:solidFill>
                  <a:schemeClr val="tx1"/>
                </a:solidFill>
              </a:rPr>
              <a:t>Investimentos projetados  em portos</a:t>
            </a:r>
          </a:p>
          <a:p>
            <a:pPr algn="ctr">
              <a:lnSpc>
                <a:spcPct val="85000"/>
              </a:lnSpc>
            </a:pPr>
            <a:r>
              <a:rPr lang="pt-BR" sz="8800" b="1" dirty="0">
                <a:solidFill>
                  <a:schemeClr val="tx1"/>
                </a:solidFill>
              </a:rPr>
              <a:t>R$ 37,4 </a:t>
            </a:r>
            <a:r>
              <a:rPr lang="pt-BR" sz="8800" b="1" dirty="0" smtClean="0">
                <a:solidFill>
                  <a:schemeClr val="tx1"/>
                </a:solidFill>
              </a:rPr>
              <a:t>bilhões</a:t>
            </a:r>
            <a:endParaRPr lang="pt-BR" sz="5400" b="1" dirty="0">
              <a:solidFill>
                <a:schemeClr val="tx1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3818467" y="5502852"/>
            <a:ext cx="15917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5697854" y="0"/>
            <a:ext cx="2745105" cy="906780"/>
          </a:xfrm>
          <a:custGeom>
            <a:avLst/>
            <a:gdLst>
              <a:gd name="connsiteX0" fmla="*/ 0 w 1645920"/>
              <a:gd name="connsiteY0" fmla="*/ 906780 h 906780"/>
              <a:gd name="connsiteX1" fmla="*/ 226695 w 1645920"/>
              <a:gd name="connsiteY1" fmla="*/ 0 h 906780"/>
              <a:gd name="connsiteX2" fmla="*/ 1645920 w 1645920"/>
              <a:gd name="connsiteY2" fmla="*/ 0 h 906780"/>
              <a:gd name="connsiteX3" fmla="*/ 1419225 w 1645920"/>
              <a:gd name="connsiteY3" fmla="*/ 906780 h 906780"/>
              <a:gd name="connsiteX4" fmla="*/ 0 w 1645920"/>
              <a:gd name="connsiteY4" fmla="*/ 906780 h 906780"/>
              <a:gd name="connsiteX0" fmla="*/ 0 w 2438400"/>
              <a:gd name="connsiteY0" fmla="*/ 906780 h 906780"/>
              <a:gd name="connsiteX1" fmla="*/ 226695 w 2438400"/>
              <a:gd name="connsiteY1" fmla="*/ 0 h 906780"/>
              <a:gd name="connsiteX2" fmla="*/ 2438400 w 2438400"/>
              <a:gd name="connsiteY2" fmla="*/ 0 h 906780"/>
              <a:gd name="connsiteX3" fmla="*/ 1419225 w 2438400"/>
              <a:gd name="connsiteY3" fmla="*/ 906780 h 906780"/>
              <a:gd name="connsiteX4" fmla="*/ 0 w 2438400"/>
              <a:gd name="connsiteY4" fmla="*/ 906780 h 906780"/>
              <a:gd name="connsiteX0" fmla="*/ 0 w 3238500"/>
              <a:gd name="connsiteY0" fmla="*/ 906780 h 906780"/>
              <a:gd name="connsiteX1" fmla="*/ 1026795 w 3238500"/>
              <a:gd name="connsiteY1" fmla="*/ 0 h 906780"/>
              <a:gd name="connsiteX2" fmla="*/ 3238500 w 3238500"/>
              <a:gd name="connsiteY2" fmla="*/ 0 h 906780"/>
              <a:gd name="connsiteX3" fmla="*/ 2219325 w 3238500"/>
              <a:gd name="connsiteY3" fmla="*/ 906780 h 906780"/>
              <a:gd name="connsiteX4" fmla="*/ 0 w 3238500"/>
              <a:gd name="connsiteY4" fmla="*/ 906780 h 906780"/>
              <a:gd name="connsiteX0" fmla="*/ 0 w 3337560"/>
              <a:gd name="connsiteY0" fmla="*/ 906780 h 906780"/>
              <a:gd name="connsiteX1" fmla="*/ 1125855 w 3337560"/>
              <a:gd name="connsiteY1" fmla="*/ 0 h 906780"/>
              <a:gd name="connsiteX2" fmla="*/ 3337560 w 3337560"/>
              <a:gd name="connsiteY2" fmla="*/ 0 h 906780"/>
              <a:gd name="connsiteX3" fmla="*/ 2318385 w 3337560"/>
              <a:gd name="connsiteY3" fmla="*/ 906780 h 906780"/>
              <a:gd name="connsiteX4" fmla="*/ 0 w 3337560"/>
              <a:gd name="connsiteY4" fmla="*/ 906780 h 906780"/>
              <a:gd name="connsiteX0" fmla="*/ 0 w 2735580"/>
              <a:gd name="connsiteY0" fmla="*/ 891540 h 906780"/>
              <a:gd name="connsiteX1" fmla="*/ 52387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35580"/>
              <a:gd name="connsiteY0" fmla="*/ 891540 h 906780"/>
              <a:gd name="connsiteX1" fmla="*/ 1080135 w 2735580"/>
              <a:gd name="connsiteY1" fmla="*/ 0 h 906780"/>
              <a:gd name="connsiteX2" fmla="*/ 2735580 w 2735580"/>
              <a:gd name="connsiteY2" fmla="*/ 0 h 906780"/>
              <a:gd name="connsiteX3" fmla="*/ 1716405 w 2735580"/>
              <a:gd name="connsiteY3" fmla="*/ 906780 h 906780"/>
              <a:gd name="connsiteX4" fmla="*/ 0 w 2735580"/>
              <a:gd name="connsiteY4" fmla="*/ 891540 h 906780"/>
              <a:gd name="connsiteX0" fmla="*/ 0 w 2745105"/>
              <a:gd name="connsiteY0" fmla="*/ 905827 h 906780"/>
              <a:gd name="connsiteX1" fmla="*/ 1089660 w 2745105"/>
              <a:gd name="connsiteY1" fmla="*/ 0 h 906780"/>
              <a:gd name="connsiteX2" fmla="*/ 2745105 w 2745105"/>
              <a:gd name="connsiteY2" fmla="*/ 0 h 906780"/>
              <a:gd name="connsiteX3" fmla="*/ 1725930 w 2745105"/>
              <a:gd name="connsiteY3" fmla="*/ 906780 h 906780"/>
              <a:gd name="connsiteX4" fmla="*/ 0 w 2745105"/>
              <a:gd name="connsiteY4" fmla="*/ 905827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105" h="906780">
                <a:moveTo>
                  <a:pt x="0" y="905827"/>
                </a:moveTo>
                <a:lnTo>
                  <a:pt x="1089660" y="0"/>
                </a:lnTo>
                <a:lnTo>
                  <a:pt x="2745105" y="0"/>
                </a:lnTo>
                <a:lnTo>
                  <a:pt x="1725930" y="906780"/>
                </a:lnTo>
                <a:lnTo>
                  <a:pt x="0" y="905827"/>
                </a:lnTo>
                <a:close/>
              </a:path>
            </a:pathLst>
          </a:cu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5671889" y="261938"/>
            <a:ext cx="1814761" cy="693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pt-BR" sz="2000" b="1" dirty="0" smtClean="0"/>
              <a:t>Portos</a:t>
            </a:r>
            <a:endParaRPr kumimoji="0" lang="pt-BR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085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826" y="61124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+mn-lt"/>
              </a:rPr>
              <a:t>ARRENDAMENTOS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36134" y="320729"/>
            <a:ext cx="7551533" cy="293914"/>
          </a:xfrm>
        </p:spPr>
        <p:txBody>
          <a:bodyPr>
            <a:noAutofit/>
          </a:bodyPr>
          <a:lstStyle/>
          <a:p>
            <a:r>
              <a:rPr lang="pt-BR" sz="3600" b="1" i="0" dirty="0" smtClean="0">
                <a:solidFill>
                  <a:schemeClr val="tx1"/>
                </a:solidFill>
                <a:latin typeface="+mn-lt"/>
              </a:rPr>
              <a:t>Licitação do Bloco 1</a:t>
            </a:r>
            <a:endParaRPr lang="pt-BR" sz="36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204788" y="1151164"/>
            <a:ext cx="8596312" cy="2277836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pt-BR" b="1" dirty="0">
                <a:solidFill>
                  <a:schemeClr val="tx1"/>
                </a:solidFill>
              </a:rPr>
              <a:t>29 terminais </a:t>
            </a:r>
            <a:r>
              <a:rPr lang="pt-BR" b="1" dirty="0" smtClean="0">
                <a:solidFill>
                  <a:schemeClr val="tx1"/>
                </a:solidFill>
              </a:rPr>
              <a:t>aprovados </a:t>
            </a:r>
            <a:r>
              <a:rPr lang="pt-BR" b="1" dirty="0">
                <a:solidFill>
                  <a:schemeClr val="tx1"/>
                </a:solidFill>
              </a:rPr>
              <a:t>pelo </a:t>
            </a:r>
            <a:r>
              <a:rPr lang="pt-BR" b="1" dirty="0" smtClean="0">
                <a:solidFill>
                  <a:schemeClr val="tx1"/>
                </a:solidFill>
              </a:rPr>
              <a:t>TCU – 9 </a:t>
            </a:r>
            <a:r>
              <a:rPr lang="pt-BR" b="1" dirty="0">
                <a:solidFill>
                  <a:schemeClr val="tx1"/>
                </a:solidFill>
              </a:rPr>
              <a:t>em Santos e 20 no </a:t>
            </a:r>
            <a:r>
              <a:rPr lang="pt-BR" b="1" dirty="0" smtClean="0">
                <a:solidFill>
                  <a:schemeClr val="tx1"/>
                </a:solidFill>
              </a:rPr>
              <a:t>Pará</a:t>
            </a: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pt-BR" b="1" dirty="0">
                <a:solidFill>
                  <a:schemeClr val="tx1"/>
                </a:solidFill>
              </a:rPr>
              <a:t>Investimentos de R$ 4,7 bilhões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pt-BR" b="1" dirty="0">
                <a:solidFill>
                  <a:schemeClr val="tx1"/>
                </a:solidFill>
              </a:rPr>
              <a:t>Licitação em </a:t>
            </a:r>
            <a:r>
              <a:rPr lang="pt-BR" b="1" dirty="0" smtClean="0">
                <a:solidFill>
                  <a:schemeClr val="tx1"/>
                </a:solidFill>
              </a:rPr>
              <a:t>2015 </a:t>
            </a:r>
            <a:r>
              <a:rPr lang="pt-BR" b="1" dirty="0">
                <a:solidFill>
                  <a:schemeClr val="tx1"/>
                </a:solidFill>
              </a:rPr>
              <a:t>– 2 </a:t>
            </a:r>
            <a:r>
              <a:rPr lang="pt-BR" b="1" dirty="0" smtClean="0">
                <a:solidFill>
                  <a:schemeClr val="tx1"/>
                </a:solidFill>
              </a:rPr>
              <a:t>etapas</a:t>
            </a:r>
          </a:p>
        </p:txBody>
      </p:sp>
      <p:pic>
        <p:nvPicPr>
          <p:cNvPr id="7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701" y="2894771"/>
            <a:ext cx="3200400" cy="321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72618"/>
              </p:ext>
            </p:extLst>
          </p:nvPr>
        </p:nvGraphicFramePr>
        <p:xfrm>
          <a:off x="395535" y="3780393"/>
          <a:ext cx="5416164" cy="2316360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699219"/>
                <a:gridCol w="3244205"/>
                <a:gridCol w="1472740"/>
              </a:tblGrid>
              <a:tr h="3089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Etapa</a:t>
                      </a:r>
                      <a:endParaRPr lang="pt-BR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Tipo de Carga / Porto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Investimento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41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Grãos – Pará (5) e Santos (1)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Celulose – Santos (2)</a:t>
                      </a: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2,1 </a:t>
                      </a:r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bi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695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Granéis – Pará (2) e Santos (4)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Carga Geral e de</a:t>
                      </a:r>
                      <a:r>
                        <a:rPr lang="pt-BR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Contêineres – Pará (1) e Santos (2)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Combustíveis e GLP – Pará (12)</a:t>
                      </a: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2,6 </a:t>
                      </a:r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bi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9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4,7 bi</a:t>
                      </a:r>
                      <a:endParaRPr lang="pt-BR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4275" marR="34275" marT="34275" marB="342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>
          <a:xfrm>
            <a:off x="7447166" y="3550443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832929" y="3431381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994899" y="5260181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153274" y="3613784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Santarém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616500" y="3209064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Vila do Conde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058240" y="5216366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Santos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115616" y="6237312"/>
            <a:ext cx="6120680" cy="484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Prazo previsto para </a:t>
            </a:r>
            <a:r>
              <a:rPr lang="pt-BR" b="1" dirty="0" smtClean="0">
                <a:solidFill>
                  <a:schemeClr val="tx1"/>
                </a:solidFill>
              </a:rPr>
              <a:t>licitação FASE 1 </a:t>
            </a:r>
            <a:r>
              <a:rPr lang="pt-BR" b="1" dirty="0">
                <a:solidFill>
                  <a:schemeClr val="tx1"/>
                </a:solidFill>
              </a:rPr>
              <a:t>– 2º semestre de 2015</a:t>
            </a:r>
          </a:p>
        </p:txBody>
      </p:sp>
    </p:spTree>
    <p:extLst>
      <p:ext uri="{BB962C8B-B14F-4D97-AF65-F5344CB8AC3E}">
        <p14:creationId xmlns:p14="http://schemas.microsoft.com/office/powerpoint/2010/main" val="28275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39779" y="1815267"/>
            <a:ext cx="3361210" cy="33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5085" y="2147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4000" b="1" dirty="0">
                <a:solidFill>
                  <a:schemeClr val="tx1"/>
                </a:solidFill>
                <a:latin typeface="+mn-lt"/>
              </a:rPr>
              <a:t>ARRENDAMENTOS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7784" y="332151"/>
            <a:ext cx="7551533" cy="29391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3600" b="1" i="0" dirty="0" smtClean="0">
                <a:solidFill>
                  <a:schemeClr val="tx1"/>
                </a:solidFill>
                <a:latin typeface="+mn-lt"/>
              </a:rPr>
              <a:t>Novo desenho </a:t>
            </a:r>
            <a:r>
              <a:rPr lang="pt-BR" sz="3600" b="1" i="0" dirty="0">
                <a:solidFill>
                  <a:schemeClr val="tx1"/>
                </a:solidFill>
                <a:latin typeface="+mn-lt"/>
              </a:rPr>
              <a:t>do </a:t>
            </a:r>
            <a:r>
              <a:rPr lang="pt-BR" sz="3600" b="1" i="0" dirty="0" smtClean="0">
                <a:solidFill>
                  <a:schemeClr val="tx1"/>
                </a:solidFill>
                <a:latin typeface="+mn-lt"/>
              </a:rPr>
              <a:t>Bloco </a:t>
            </a:r>
            <a:r>
              <a:rPr lang="pt-BR" sz="3600" b="1" i="0" dirty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>
                <a:solidFill>
                  <a:schemeClr val="tx1"/>
                </a:solidFill>
              </a:rPr>
              <a:pPr/>
              <a:t>12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45660" y="911815"/>
            <a:ext cx="8407990" cy="4743224"/>
          </a:xfrm>
        </p:spPr>
        <p:txBody>
          <a:bodyPr>
            <a:norm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tx1"/>
                </a:solidFill>
              </a:rPr>
              <a:t>21 </a:t>
            </a:r>
            <a:r>
              <a:rPr lang="pt-BR" sz="2400" b="1" dirty="0" smtClean="0">
                <a:solidFill>
                  <a:schemeClr val="tx1"/>
                </a:solidFill>
              </a:rPr>
              <a:t>terminais –  </a:t>
            </a:r>
            <a:r>
              <a:rPr lang="pt-BR" sz="2400" b="1" dirty="0" err="1" smtClean="0">
                <a:solidFill>
                  <a:schemeClr val="tx1"/>
                </a:solidFill>
              </a:rPr>
              <a:t>Suape</a:t>
            </a:r>
            <a:r>
              <a:rPr lang="pt-BR" sz="2400" b="1" dirty="0" smtClean="0">
                <a:solidFill>
                  <a:schemeClr val="tx1"/>
                </a:solidFill>
              </a:rPr>
              <a:t>, Aratu, Rio de Janeiro, São Sebastião, Santos, Paranaguá, São Francisco do Sul, Manaus, Santana e </a:t>
            </a:r>
            <a:r>
              <a:rPr lang="pt-BR" sz="2400" b="1" dirty="0" err="1" smtClean="0">
                <a:solidFill>
                  <a:schemeClr val="tx1"/>
                </a:solidFill>
              </a:rPr>
              <a:t>Itaqui</a:t>
            </a:r>
            <a:endParaRPr lang="pt-BR" sz="2400" b="1" dirty="0">
              <a:solidFill>
                <a:schemeClr val="tx1"/>
              </a:solidFill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tx1"/>
                </a:solidFill>
              </a:rPr>
              <a:t>Investimentos de R$ </a:t>
            </a:r>
            <a:r>
              <a:rPr lang="pt-BR" sz="2400" b="1" dirty="0" smtClean="0">
                <a:solidFill>
                  <a:schemeClr val="tx1"/>
                </a:solidFill>
              </a:rPr>
              <a:t>7,2 bilhões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tx1"/>
                </a:solidFill>
              </a:rPr>
              <a:t>Licitação por </a:t>
            </a:r>
            <a:r>
              <a:rPr lang="pt-BR" sz="2400" b="1" dirty="0" smtClean="0">
                <a:solidFill>
                  <a:schemeClr val="tx1"/>
                </a:solidFill>
              </a:rPr>
              <a:t>outorga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Previsão de licitação no 1º semestre/2016</a:t>
            </a:r>
            <a:endParaRPr lang="pt-BR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894451"/>
              </p:ext>
            </p:extLst>
          </p:nvPr>
        </p:nvGraphicFramePr>
        <p:xfrm>
          <a:off x="321265" y="3655000"/>
          <a:ext cx="6172409" cy="2640925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1507217"/>
                <a:gridCol w="3448595"/>
                <a:gridCol w="1216597"/>
              </a:tblGrid>
              <a:tr h="2918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Tipo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Porto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Investimento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14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Contêineres </a:t>
                      </a:r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e </a:t>
                      </a:r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Carga Geral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Manaus, Paranaguá, Santana, Suape (2), </a:t>
                      </a:r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São </a:t>
                      </a:r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Sebastião</a:t>
                      </a:r>
                      <a:r>
                        <a:rPr lang="pt-BR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 São Francisco do Sul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3,2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Granéis Minerais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Itaqui, Paranaguá, Aratu e Suape (2)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1,8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14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Grãos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Suape, Santos, Rio de Janeiro</a:t>
                      </a:r>
                      <a:r>
                        <a:rPr lang="pt-BR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e Paranaguá (3)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1,8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8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Granéis Líquidos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Santos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0,1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8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Celulose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Paranaguá e Itaqui</a:t>
                      </a:r>
                      <a:endParaRPr lang="pt-BR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0,3 bi</a:t>
                      </a:r>
                      <a:endParaRPr lang="pt-BR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22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pt-B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7,2 bilhões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501341" y="2750184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Manaus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704216" y="2654216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635566" y="2203042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291749" y="2468820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9042714" y="2857340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664386" y="3379705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347736" y="4214653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8104849" y="4292360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995312" y="4350618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868466" y="4471347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7887437" y="4589768"/>
            <a:ext cx="63341" cy="63341"/>
          </a:xfrm>
          <a:prstGeom prst="ellipse">
            <a:avLst/>
          </a:prstGeom>
          <a:solidFill>
            <a:srgbClr val="0219C6"/>
          </a:solidFill>
          <a:ln>
            <a:solidFill>
              <a:srgbClr val="022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641039" y="2078952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Santana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138009" y="2286563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Itaqui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656952" y="2706369"/>
            <a:ext cx="1119277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Suape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455681" y="3407881"/>
            <a:ext cx="687812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Aratu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309875" y="4026531"/>
            <a:ext cx="687812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Rio de Janeiro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082547" y="4292360"/>
            <a:ext cx="792533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São Sebastião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855532" y="4410650"/>
            <a:ext cx="687812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Paranaguá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683816" y="4598161"/>
            <a:ext cx="687812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São Francisco do Sul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605448" y="4193671"/>
            <a:ext cx="440664" cy="2143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" b="1" noProof="0" dirty="0" smtClean="0">
                <a:ea typeface="+mj-ea"/>
                <a:cs typeface="+mj-cs"/>
              </a:rPr>
              <a:t>Santos</a:t>
            </a:r>
            <a:endParaRPr kumimoji="0" lang="pt-BR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633011" y="6371161"/>
            <a:ext cx="7065896" cy="4046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Prazo previsto para licitação – </a:t>
            </a:r>
            <a:r>
              <a:rPr lang="pt-BR" sz="2400" b="1" dirty="0" smtClean="0">
                <a:solidFill>
                  <a:schemeClr val="tx1"/>
                </a:solidFill>
              </a:rPr>
              <a:t>1º </a:t>
            </a:r>
            <a:r>
              <a:rPr lang="pt-BR" sz="2400" b="1" dirty="0">
                <a:solidFill>
                  <a:schemeClr val="tx1"/>
                </a:solidFill>
              </a:rPr>
              <a:t>semestre de 2016</a:t>
            </a:r>
          </a:p>
        </p:txBody>
      </p:sp>
    </p:spTree>
    <p:extLst>
      <p:ext uri="{BB962C8B-B14F-4D97-AF65-F5344CB8AC3E}">
        <p14:creationId xmlns:p14="http://schemas.microsoft.com/office/powerpoint/2010/main" val="273989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38" y="1495496"/>
            <a:ext cx="5122497" cy="51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138" y="103236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4000" b="1" dirty="0">
                <a:solidFill>
                  <a:schemeClr val="tx1"/>
                </a:solidFill>
                <a:latin typeface="+mn-lt"/>
              </a:rPr>
              <a:t>AUTORIZAÇÃO DE TUPS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138" y="496969"/>
            <a:ext cx="7551533" cy="29391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2000" b="1" i="0" dirty="0">
                <a:solidFill>
                  <a:schemeClr val="tx1"/>
                </a:solidFill>
                <a:latin typeface="+mn-lt"/>
              </a:rPr>
              <a:t>2015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5252879" y="1562527"/>
            <a:ext cx="4076648" cy="3570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/>
              <a:t>Uma prova concreta do interesse privado na área </a:t>
            </a:r>
            <a:r>
              <a:rPr lang="pt-BR" sz="3000" b="1" dirty="0" smtClean="0"/>
              <a:t>portuária: há </a:t>
            </a:r>
            <a:r>
              <a:rPr lang="pt-BR" sz="3000" b="1" dirty="0"/>
              <a:t>demanda por Terminais de Uso Privado em 16 estados. </a:t>
            </a:r>
            <a:endParaRPr lang="pt-BR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38649"/>
              </p:ext>
            </p:extLst>
          </p:nvPr>
        </p:nvGraphicFramePr>
        <p:xfrm>
          <a:off x="4981575" y="5147990"/>
          <a:ext cx="3867150" cy="1240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3575"/>
                <a:gridCol w="1933575"/>
              </a:tblGrid>
              <a:tr h="76110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TUPs em análise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Investimento </a:t>
                      </a:r>
                    </a:p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(R$ Bilhões)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7921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14,7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292948" y="2161866"/>
            <a:ext cx="5001941" cy="4059507"/>
            <a:chOff x="1622729" y="2251284"/>
            <a:chExt cx="4506732" cy="4071228"/>
          </a:xfrm>
        </p:grpSpPr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4211960" y="6237312"/>
              <a:ext cx="64813" cy="5719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" name="Oval 26"/>
            <p:cNvSpPr>
              <a:spLocks noChangeArrowheads="1"/>
            </p:cNvSpPr>
            <p:nvPr/>
          </p:nvSpPr>
          <p:spPr bwMode="auto">
            <a:xfrm flipH="1">
              <a:off x="4095376" y="4936821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 flipH="1">
              <a:off x="3075406" y="2645895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 flipH="1">
              <a:off x="5409392" y="5000322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 flipH="1">
              <a:off x="4113155" y="2251284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 flipH="1">
              <a:off x="5697539" y="3896347"/>
              <a:ext cx="64813" cy="62920"/>
            </a:xfrm>
            <a:prstGeom prst="ellipse">
              <a:avLst/>
            </a:prstGeom>
            <a:solidFill>
              <a:srgbClr val="001A9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 flipH="1">
              <a:off x="4199600" y="4710140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 flipH="1">
              <a:off x="5035983" y="2645895"/>
              <a:ext cx="64813" cy="62920"/>
            </a:xfrm>
            <a:prstGeom prst="ellipse">
              <a:avLst/>
            </a:prstGeom>
            <a:solidFill>
              <a:srgbClr val="001A9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 flipH="1">
              <a:off x="3812037" y="2437718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H="1">
              <a:off x="3717879" y="2572778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 flipH="1">
              <a:off x="5338876" y="5155444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 flipH="1">
              <a:off x="2697034" y="3420290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 flipH="1">
              <a:off x="4234432" y="5043595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 flipH="1">
              <a:off x="4856808" y="5385342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4446399" y="5190852"/>
              <a:ext cx="64813" cy="629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 flipH="1">
              <a:off x="3045566" y="2674700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 flipH="1">
              <a:off x="1622729" y="3351353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 flipH="1">
              <a:off x="5081832" y="5250267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 flipH="1">
              <a:off x="4435179" y="5886360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 flipH="1">
              <a:off x="5398758" y="5032221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 flipH="1">
              <a:off x="4536601" y="2450373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 flipH="1">
              <a:off x="4511212" y="2428585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4427984" y="5589108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5134615" y="5251635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 flipH="1">
              <a:off x="5182013" y="5259715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 flipH="1">
              <a:off x="5231158" y="5232919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 flipH="1">
              <a:off x="5200977" y="5281368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 flipH="1">
              <a:off x="5131657" y="5289421"/>
              <a:ext cx="64813" cy="629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Oval 25"/>
            <p:cNvSpPr>
              <a:spLocks noChangeArrowheads="1"/>
            </p:cNvSpPr>
            <p:nvPr/>
          </p:nvSpPr>
          <p:spPr bwMode="auto">
            <a:xfrm>
              <a:off x="4080749" y="6082076"/>
              <a:ext cx="64813" cy="5719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4052896" y="6115061"/>
              <a:ext cx="64813" cy="629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4188451" y="6265313"/>
              <a:ext cx="64813" cy="5719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4160190" y="6260700"/>
              <a:ext cx="64813" cy="5719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483162" y="5246030"/>
              <a:ext cx="64813" cy="629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4515568" y="5310390"/>
              <a:ext cx="64813" cy="629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 flipH="1">
              <a:off x="6064648" y="3162638"/>
              <a:ext cx="64813" cy="62920"/>
            </a:xfrm>
            <a:prstGeom prst="ellipse">
              <a:avLst/>
            </a:prstGeom>
            <a:solidFill>
              <a:srgbClr val="001A9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3" name="Oval 7"/>
          <p:cNvSpPr>
            <a:spLocks noChangeArrowheads="1"/>
          </p:cNvSpPr>
          <p:nvPr/>
        </p:nvSpPr>
        <p:spPr bwMode="auto">
          <a:xfrm flipH="1">
            <a:off x="4559176" y="4800756"/>
            <a:ext cx="71935" cy="6273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4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04180350912\Downloads\MP - Concessoes\Mapas\4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8" y="1151164"/>
            <a:ext cx="5369552" cy="54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5605346" y="1688352"/>
            <a:ext cx="3442010" cy="1984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dirty="0" smtClean="0">
                <a:solidFill>
                  <a:schemeClr val="tx1"/>
                </a:solidFill>
              </a:rPr>
              <a:t>Prorrogação de </a:t>
            </a:r>
            <a:r>
              <a:rPr lang="pt-BR" b="1" dirty="0">
                <a:solidFill>
                  <a:schemeClr val="tx1"/>
                </a:solidFill>
              </a:rPr>
              <a:t>contratos de Arrendamentos de Terminais nos Portos </a:t>
            </a:r>
            <a:r>
              <a:rPr lang="pt-BR" b="1" dirty="0" smtClean="0">
                <a:solidFill>
                  <a:schemeClr val="tx1"/>
                </a:solidFill>
              </a:rPr>
              <a:t>Públicos em 9 estados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50061"/>
              </p:ext>
            </p:extLst>
          </p:nvPr>
        </p:nvGraphicFramePr>
        <p:xfrm>
          <a:off x="5054123" y="4741185"/>
          <a:ext cx="3766984" cy="1240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3281"/>
                <a:gridCol w="1683703"/>
              </a:tblGrid>
              <a:tr h="76110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Pedidos 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</a:rPr>
                        <a:t>em análise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Investimento </a:t>
                      </a:r>
                    </a:p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(R$ Bilhões)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7921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24</a:t>
                      </a:r>
                      <a:endParaRPr lang="pt-BR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10,8</a:t>
                      </a:r>
                      <a:endParaRPr lang="pt-BR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Oval 7"/>
          <p:cNvSpPr>
            <a:spLocks noChangeArrowheads="1"/>
          </p:cNvSpPr>
          <p:nvPr/>
        </p:nvSpPr>
        <p:spPr bwMode="auto">
          <a:xfrm flipH="1">
            <a:off x="4895765" y="3607573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 flipH="1">
            <a:off x="3830544" y="5139062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 flipH="1">
            <a:off x="4273414" y="4969803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flipH="1">
            <a:off x="4335907" y="4954409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 flipH="1">
            <a:off x="3577611" y="5360317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 flipH="1">
            <a:off x="3545204" y="5632189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 flipH="1">
            <a:off x="5449416" y="2841146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 flipH="1">
            <a:off x="4203308" y="2265199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 flipH="1">
            <a:off x="3577610" y="5318649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 flipH="1">
            <a:off x="4403739" y="4956829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 flipH="1">
            <a:off x="2892654" y="2264873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 flipH="1">
            <a:off x="3567148" y="2075739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 flipH="1">
            <a:off x="4680261" y="4676266"/>
            <a:ext cx="64813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 flipH="1">
            <a:off x="3722544" y="5152513"/>
            <a:ext cx="108000" cy="6491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altLang="pt-BR" sz="3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104957" y="420218"/>
            <a:ext cx="8326328" cy="57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4000" b="1"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t-BR" sz="3600" dirty="0"/>
              <a:t>NOVOS INVESTIMENTOS EM ARRENDAMENTOS EXISTENTES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624298" y="4030851"/>
            <a:ext cx="75276" cy="852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4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4788" y="116632"/>
            <a:ext cx="7535636" cy="579664"/>
          </a:xfrm>
        </p:spPr>
        <p:txBody>
          <a:bodyPr/>
          <a:lstStyle/>
          <a:p>
            <a:r>
              <a:rPr lang="pt-BR" dirty="0"/>
              <a:t>Critérios de concessão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204788" y="1151164"/>
            <a:ext cx="8596312" cy="55902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A licitação será por maior movimentação de carga e menor </a:t>
            </a:r>
            <a:r>
              <a:rPr lang="pt-BR" b="1" dirty="0" smtClean="0"/>
              <a:t>tarifa, </a:t>
            </a:r>
            <a:r>
              <a:rPr lang="pt-BR" b="1" dirty="0"/>
              <a:t>ou por outorga onerosa?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  <a:p>
            <a:r>
              <a:rPr lang="pt-BR" sz="3100" dirty="0"/>
              <a:t>No 1º bloco de arrendamentos portuários analisado e liberado pelo TCU o sistema proposto era o de menor tarifa. </a:t>
            </a:r>
            <a:r>
              <a:rPr lang="pt-BR" sz="3100" dirty="0" smtClean="0"/>
              <a:t/>
            </a:r>
            <a:br>
              <a:rPr lang="pt-BR" sz="3100" dirty="0" smtClean="0"/>
            </a:br>
            <a:endParaRPr lang="pt-BR" sz="3100" dirty="0"/>
          </a:p>
          <a:p>
            <a:r>
              <a:rPr lang="pt-BR" sz="3100" dirty="0"/>
              <a:t>A presidência da República publicou no último dia 9 um decreto ampliando os critérios para licitar as concessões, incluindo também a possibilidade de outorga onerosa. </a:t>
            </a:r>
            <a:r>
              <a:rPr lang="pt-BR" sz="3100" dirty="0" smtClean="0"/>
              <a:t/>
            </a:r>
            <a:br>
              <a:rPr lang="pt-BR" sz="3100" dirty="0" smtClean="0"/>
            </a:br>
            <a:endParaRPr lang="pt-BR" sz="3100" dirty="0"/>
          </a:p>
          <a:p>
            <a:r>
              <a:rPr lang="pt-BR" sz="3100" dirty="0"/>
              <a:t>As licitações do bloco 2, previstas para o primeiro semestre de 2016, serão por outorga onerosa</a:t>
            </a:r>
            <a:r>
              <a:rPr lang="pt-BR" sz="3100" dirty="0" smtClean="0"/>
              <a:t>.</a:t>
            </a:r>
            <a:br>
              <a:rPr lang="pt-BR" sz="3100" dirty="0" smtClean="0"/>
            </a:br>
            <a:endParaRPr lang="pt-BR" sz="3100" dirty="0"/>
          </a:p>
          <a:p>
            <a:r>
              <a:rPr lang="pt-BR" sz="3100" dirty="0"/>
              <a:t>As do bloco 1 serão motivo de consulta ao TCU. Se houver concordância do Tribunal elas também serão licitadas por meio de outorga.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524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Parceira com o setor privado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204788" y="1151164"/>
            <a:ext cx="8596312" cy="53021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/>
              <a:t>Quais as vantagens dessa parceria </a:t>
            </a:r>
            <a:r>
              <a:rPr lang="pt-BR" b="1" dirty="0" smtClean="0"/>
              <a:t>entre a </a:t>
            </a:r>
            <a:r>
              <a:rPr lang="pt-BR" b="1" dirty="0" smtClean="0"/>
              <a:t>Secretaria </a:t>
            </a:r>
            <a:r>
              <a:rPr lang="pt-BR" b="1" dirty="0"/>
              <a:t>de Portos </a:t>
            </a:r>
            <a:r>
              <a:rPr lang="pt-BR" b="1" dirty="0" smtClean="0"/>
              <a:t>e a </a:t>
            </a:r>
            <a:r>
              <a:rPr lang="pt-BR" b="1" dirty="0"/>
              <a:t>iniciativa privada</a:t>
            </a:r>
            <a:r>
              <a:rPr lang="pt-BR" b="1" dirty="0" smtClean="0"/>
              <a:t>?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•	</a:t>
            </a:r>
            <a:r>
              <a:rPr lang="pt-BR" sz="3600" dirty="0"/>
              <a:t>Novos investimentos tornarão os portos brasileiros muito mais competitivos e eficientes, modernizando um setor estratégico para a economia brasileira. 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  <a:p>
            <a:pPr marL="0" indent="0">
              <a:buNone/>
            </a:pPr>
            <a:r>
              <a:rPr lang="pt-BR" sz="3600" dirty="0"/>
              <a:t>•	Este amplo programa de investimentos irá destravar e dar uma nova dinâmica ao sistema portuário brasileiro, seja nos portos públicos organizados, seja nas novas instalações privadas. 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  <a:p>
            <a:pPr marL="0" indent="0">
              <a:buNone/>
            </a:pPr>
            <a:r>
              <a:rPr lang="pt-BR" sz="3600" dirty="0"/>
              <a:t>•	Possibilidade e aporte de capital </a:t>
            </a:r>
            <a:r>
              <a:rPr lang="pt-BR" sz="3600" dirty="0" smtClean="0"/>
              <a:t>imediato, menos burocracia e maior </a:t>
            </a:r>
            <a:r>
              <a:rPr lang="pt-BR" sz="3600" dirty="0"/>
              <a:t>agilidade nas instalações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018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435" y="563337"/>
            <a:ext cx="7535636" cy="579664"/>
          </a:xfrm>
        </p:spPr>
        <p:txBody>
          <a:bodyPr/>
          <a:lstStyle/>
          <a:p>
            <a:r>
              <a:rPr lang="pt-BR" dirty="0"/>
              <a:t>OS PORTOS E O CENÁRIO ECONÔMICO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204788" y="1151164"/>
            <a:ext cx="8596312" cy="5446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•	</a:t>
            </a:r>
            <a:r>
              <a:rPr lang="pt-BR" sz="3000" dirty="0"/>
              <a:t>Os portos são uma das molas que vão alavancar a economia brasileira em curto, médio e longo prazos, atividade essencial neste processo de retomada do crescimento após os ajustes econômicos inadiáveis. </a:t>
            </a:r>
            <a:r>
              <a:rPr lang="pt-BR" sz="3000" dirty="0" smtClean="0"/>
              <a:t/>
            </a:r>
            <a:br>
              <a:rPr lang="pt-BR" sz="3000" dirty="0" smtClean="0"/>
            </a:br>
            <a:endParaRPr lang="pt-BR" sz="3000" dirty="0"/>
          </a:p>
          <a:p>
            <a:pPr marL="0" indent="0">
              <a:buNone/>
            </a:pPr>
            <a:r>
              <a:rPr lang="pt-BR" sz="3000" dirty="0"/>
              <a:t>•	Pelos portos brasileiros passam hoje 95% da corrente de comércio do Brasil. </a:t>
            </a:r>
            <a:r>
              <a:rPr lang="pt-BR" sz="3000" dirty="0" smtClean="0"/>
              <a:t/>
            </a:r>
            <a:br>
              <a:rPr lang="pt-BR" sz="3000" dirty="0" smtClean="0"/>
            </a:br>
            <a:endParaRPr lang="pt-BR" sz="3000" dirty="0"/>
          </a:p>
          <a:p>
            <a:pPr marL="0" indent="0">
              <a:buNone/>
            </a:pPr>
            <a:r>
              <a:rPr lang="pt-BR" sz="3000" dirty="0"/>
              <a:t>•	Esta parceria significa investimento para crescer e avançar, gerando empregos e renda, e criando condições para o bem-estar do povo brasileiro</a:t>
            </a:r>
            <a:r>
              <a:rPr lang="pt-BR" sz="3000" dirty="0" smtClean="0"/>
              <a:t>.</a:t>
            </a:r>
            <a:br>
              <a:rPr lang="pt-BR" sz="3000" dirty="0" smtClean="0"/>
            </a:br>
            <a:endParaRPr lang="pt-BR" sz="3000" dirty="0"/>
          </a:p>
          <a:p>
            <a:pPr marL="0" indent="0">
              <a:buNone/>
            </a:pPr>
            <a:r>
              <a:rPr lang="pt-BR" sz="3000" b="1" dirty="0"/>
              <a:t>•	Renovo minha confiança no Brasil.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8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t-BR"/>
          </a:p>
        </p:txBody>
      </p:sp>
      <p:pic>
        <p:nvPicPr>
          <p:cNvPr id="4" name="Imagem 3" descr="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-2"/>
            <a:ext cx="9144000" cy="51733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pt-BR" sz="4800" b="1" dirty="0" smtClean="0"/>
          </a:p>
          <a:p>
            <a:pPr algn="ctr"/>
            <a:endParaRPr lang="pt-BR" sz="4800" b="1" dirty="0"/>
          </a:p>
          <a:p>
            <a:pPr algn="ctr"/>
            <a:r>
              <a:rPr lang="pt-BR" sz="4800" b="1" dirty="0" smtClean="0"/>
              <a:t>Muito obrigado!</a:t>
            </a:r>
            <a:br>
              <a:rPr lang="pt-BR" sz="4800" b="1" dirty="0" smtClean="0"/>
            </a:br>
            <a:endParaRPr lang="pt-BR" sz="4800" b="1" dirty="0" smtClean="0"/>
          </a:p>
          <a:p>
            <a:pPr algn="ctr"/>
            <a:endParaRPr lang="pt-BR" sz="4800" b="1" dirty="0" smtClean="0"/>
          </a:p>
          <a:p>
            <a:pPr algn="ctr"/>
            <a:r>
              <a:rPr lang="pt-BR" sz="4000" b="1" dirty="0" smtClean="0"/>
              <a:t>Edinho Araújo</a:t>
            </a:r>
          </a:p>
          <a:p>
            <a:pPr algn="ctr"/>
            <a:r>
              <a:rPr lang="pt-BR" sz="3200" b="1" dirty="0" smtClean="0"/>
              <a:t>Ministro-Chefe da Secretaria de Portos</a:t>
            </a:r>
          </a:p>
          <a:p>
            <a:pPr algn="ctr"/>
            <a:r>
              <a:rPr lang="pt-BR" sz="4800" b="1" dirty="0" smtClean="0"/>
              <a:t>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2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t-BR"/>
          </a:p>
        </p:txBody>
      </p:sp>
      <p:pic>
        <p:nvPicPr>
          <p:cNvPr id="4" name="Imagem 3" descr="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-2"/>
            <a:ext cx="9144000" cy="51733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4800" b="1" dirty="0" smtClean="0"/>
              <a:t>PROGRAMA DE INVESTIMENTO</a:t>
            </a:r>
          </a:p>
          <a:p>
            <a:pPr algn="ctr"/>
            <a:r>
              <a:rPr lang="pt-BR" sz="4800" b="1" dirty="0" smtClean="0"/>
              <a:t> EM LOGÍSTICA</a:t>
            </a:r>
          </a:p>
          <a:p>
            <a:pPr algn="ctr"/>
            <a:r>
              <a:rPr lang="pt-BR" sz="4800" b="1" dirty="0" smtClean="0"/>
              <a:t> 2015-2018</a:t>
            </a:r>
          </a:p>
          <a:p>
            <a:pPr algn="ctr"/>
            <a:endParaRPr lang="pt-BR" sz="4800" b="1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0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90525" y="1971675"/>
            <a:ext cx="8191500" cy="2105025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4400" b="1" dirty="0" smtClean="0">
                <a:solidFill>
                  <a:schemeClr val="tx1"/>
                </a:solidFill>
              </a:rPr>
              <a:t>Investimentos projetados </a:t>
            </a:r>
            <a:endParaRPr lang="pt-BR" sz="7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pt-BR" sz="7200" b="1" dirty="0">
                <a:solidFill>
                  <a:schemeClr val="tx1"/>
                </a:solidFill>
              </a:rPr>
              <a:t>R$ 198,4 bilhões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5569516" y="4519679"/>
            <a:ext cx="2238509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solidFill>
                  <a:schemeClr val="tx1"/>
                </a:solidFill>
              </a:rPr>
              <a:t>A partir de 2019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</a:t>
            </a:r>
            <a:r>
              <a:rPr lang="pt-BR" sz="2800" b="1" dirty="0" smtClean="0">
                <a:solidFill>
                  <a:schemeClr val="tx1"/>
                </a:solidFill>
              </a:rPr>
              <a:t>129,2 bi</a:t>
            </a:r>
            <a:endParaRPr lang="pt-BR" sz="2800" b="1" dirty="0">
              <a:solidFill>
                <a:schemeClr val="tx1"/>
              </a:solidFill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5792687" y="5457573"/>
            <a:ext cx="18006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1035099" y="4529204"/>
            <a:ext cx="2315225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solidFill>
                  <a:schemeClr val="tx1"/>
                </a:solidFill>
              </a:rPr>
              <a:t>2015-2018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</a:t>
            </a:r>
            <a:r>
              <a:rPr lang="pt-BR" sz="2800" b="1" dirty="0" smtClean="0">
                <a:solidFill>
                  <a:schemeClr val="tx1"/>
                </a:solidFill>
              </a:rPr>
              <a:t>69,2 bi</a:t>
            </a:r>
            <a:endParaRPr lang="pt-BR" sz="2800" b="1" dirty="0">
              <a:solidFill>
                <a:schemeClr val="tx1"/>
              </a:solidFill>
            </a:endParaRPr>
          </a:p>
        </p:txBody>
      </p:sp>
      <p:cxnSp>
        <p:nvCxnSpPr>
          <p:cNvPr id="36" name="Conector reto 35"/>
          <p:cNvCxnSpPr/>
          <p:nvPr/>
        </p:nvCxnSpPr>
        <p:spPr>
          <a:xfrm>
            <a:off x="1346891" y="545757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/>
          <p:cNvSpPr txBox="1">
            <a:spLocks/>
          </p:cNvSpPr>
          <p:nvPr/>
        </p:nvSpPr>
        <p:spPr>
          <a:xfrm>
            <a:off x="101449" y="229959"/>
            <a:ext cx="8908736" cy="57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4000" b="1">
                <a:ea typeface="+mj-ea"/>
                <a:cs typeface="+mj-cs"/>
              </a:defRPr>
            </a:lvl1pPr>
          </a:lstStyle>
          <a:p>
            <a:r>
              <a:rPr lang="pt-BR" sz="4800" dirty="0"/>
              <a:t>NOVA ETAPA DE CONCESSÕES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27078" y="1795939"/>
            <a:ext cx="8496944" cy="2232248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pt-BR" sz="5400" b="1" dirty="0" smtClean="0">
                <a:solidFill>
                  <a:schemeClr val="tx1"/>
                </a:solidFill>
              </a:rPr>
              <a:t>Investimentos </a:t>
            </a:r>
            <a:r>
              <a:rPr lang="pt-BR" sz="5400" b="1" dirty="0">
                <a:solidFill>
                  <a:schemeClr val="tx1"/>
                </a:solidFill>
              </a:rPr>
              <a:t>projetados </a:t>
            </a:r>
            <a:endParaRPr lang="pt-BR" sz="8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pt-BR" sz="8800" b="1" dirty="0">
                <a:solidFill>
                  <a:schemeClr val="tx1"/>
                </a:solidFill>
              </a:rPr>
              <a:t>R$ 198,4 </a:t>
            </a:r>
            <a:r>
              <a:rPr lang="pt-BR" sz="8800" b="1" dirty="0" smtClean="0">
                <a:solidFill>
                  <a:schemeClr val="tx1"/>
                </a:solidFill>
              </a:rPr>
              <a:t>bilhões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77514" y="4476707"/>
            <a:ext cx="2000866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solidFill>
                  <a:schemeClr val="tx1"/>
                </a:solidFill>
              </a:rPr>
              <a:t>Rodovias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R$ 66,1 bi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73380" y="538903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869267" y="5503333"/>
            <a:ext cx="148166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6189543" y="5672667"/>
            <a:ext cx="25315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2454294" y="4476707"/>
            <a:ext cx="2000866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solidFill>
                  <a:schemeClr val="tx1"/>
                </a:solidFill>
              </a:rPr>
              <a:t>Ferrovias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R$ 86,4 bi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631074" y="4476707"/>
            <a:ext cx="2000866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solidFill>
                  <a:schemeClr val="tx1"/>
                </a:solidFill>
              </a:rPr>
              <a:t>Portos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R$ 37,4 bi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6807854" y="4476707"/>
            <a:ext cx="2000866" cy="1790803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solidFill>
                  <a:schemeClr val="tx1"/>
                </a:solidFill>
              </a:rPr>
              <a:t>Aeroportos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R$ 8,5 bi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2545080" y="538903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4724400" y="538903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6903720" y="5389033"/>
            <a:ext cx="1767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/>
          <p:cNvSpPr txBox="1">
            <a:spLocks/>
          </p:cNvSpPr>
          <p:nvPr/>
        </p:nvSpPr>
        <p:spPr>
          <a:xfrm>
            <a:off x="101449" y="229959"/>
            <a:ext cx="7535636" cy="57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4000" b="1">
                <a:ea typeface="+mj-ea"/>
                <a:cs typeface="+mj-cs"/>
              </a:defRPr>
            </a:lvl1pPr>
          </a:lstStyle>
          <a:p>
            <a:r>
              <a:rPr lang="pt-BR" dirty="0"/>
              <a:t>NOVA ETAPA DE CONCESSÕES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1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8664"/>
            <a:ext cx="9144000" cy="579664"/>
          </a:xfrm>
        </p:spPr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  <a:latin typeface="+mn-lt"/>
              </a:rPr>
              <a:t>CENÁRIO DE CRESCIMENTO E INVESTIMENTO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73769"/>
            <a:ext cx="2057400" cy="365125"/>
          </a:xfrm>
        </p:spPr>
        <p:txBody>
          <a:bodyPr/>
          <a:lstStyle/>
          <a:p>
            <a:pPr>
              <a:defRPr/>
            </a:pPr>
            <a:fld id="{5D677141-CDD9-4441-A318-F6BEE31DE106}" type="slidenum">
              <a:rPr lang="pt-BR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1256213"/>
            <a:ext cx="9029365" cy="4571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A retomada do crescimento depende de mais investimentos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t-BR" sz="16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Isso exige: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sz="3000" b="1" dirty="0">
                <a:solidFill>
                  <a:schemeClr val="tx1"/>
                </a:solidFill>
              </a:rPr>
              <a:t>e</a:t>
            </a:r>
            <a:r>
              <a:rPr lang="pt-BR" sz="3000" b="1" dirty="0" smtClean="0">
                <a:solidFill>
                  <a:schemeClr val="tx1"/>
                </a:solidFill>
              </a:rPr>
              <a:t>stabilidade macroeconômica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sz="3000" b="1" dirty="0" smtClean="0">
                <a:solidFill>
                  <a:schemeClr val="tx1"/>
                </a:solidFill>
              </a:rPr>
              <a:t>previsibilidade regulatória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sz="3000" b="1" dirty="0" smtClean="0">
                <a:solidFill>
                  <a:schemeClr val="tx1"/>
                </a:solidFill>
              </a:rPr>
              <a:t>participação do setor privado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sz="3000" b="1" dirty="0" smtClean="0">
                <a:solidFill>
                  <a:schemeClr val="tx1"/>
                </a:solidFill>
              </a:rPr>
              <a:t>coordenação entre o setor público e o setor privado</a:t>
            </a:r>
          </a:p>
          <a:p>
            <a:endParaRPr lang="pt-BR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///M:/SECOM/CAMPANHAS/CAMPANHAS%202015/PROGRAMA%20DE%20INVESTIMENTO%20EM%20LOGISTICA/27-05/abre-porto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-1"/>
            <a:ext cx="9144001" cy="18452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pt-BR" sz="7200" b="1" dirty="0" smtClean="0"/>
          </a:p>
          <a:p>
            <a:pPr algn="ctr"/>
            <a:r>
              <a:rPr lang="pt-BR" sz="7200" b="1" dirty="0"/>
              <a:t> </a:t>
            </a:r>
            <a:r>
              <a:rPr lang="pt-BR" sz="7200" b="1" dirty="0" smtClean="0"/>
              <a:t>    PORTOS</a:t>
            </a:r>
          </a:p>
        </p:txBody>
      </p:sp>
    </p:spTree>
    <p:extLst>
      <p:ext uri="{BB962C8B-B14F-4D97-AF65-F5344CB8AC3E}">
        <p14:creationId xmlns:p14="http://schemas.microsoft.com/office/powerpoint/2010/main" val="3514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ctrTitle"/>
          </p:nvPr>
        </p:nvSpPr>
        <p:spPr>
          <a:xfrm>
            <a:off x="130175" y="209550"/>
            <a:ext cx="7535863" cy="5794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altLang="pt-BR" sz="4000" b="1">
                <a:solidFill>
                  <a:schemeClr val="tx1"/>
                </a:solidFill>
                <a:latin typeface="+mn-lt"/>
              </a:rPr>
              <a:t>INVESTIMENTOS EM PORTOS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104078" y="1150938"/>
            <a:ext cx="9039922" cy="545306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pt-BR" sz="3600" b="1" dirty="0" smtClean="0">
                <a:solidFill>
                  <a:schemeClr val="tx1"/>
                </a:solidFill>
              </a:rPr>
              <a:t>A Nova </a:t>
            </a:r>
            <a:r>
              <a:rPr lang="pt-BR" sz="3600" b="1" dirty="0">
                <a:solidFill>
                  <a:schemeClr val="tx1"/>
                </a:solidFill>
              </a:rPr>
              <a:t>Lei de </a:t>
            </a:r>
            <a:r>
              <a:rPr lang="pt-BR" sz="3600" b="1" dirty="0" smtClean="0">
                <a:solidFill>
                  <a:schemeClr val="tx1"/>
                </a:solidFill>
              </a:rPr>
              <a:t>Portos -</a:t>
            </a:r>
            <a:r>
              <a:rPr lang="pt-BR" sz="3600" b="1" dirty="0"/>
              <a:t> </a:t>
            </a:r>
            <a:r>
              <a:rPr lang="pt-BR" sz="3600" b="1" dirty="0" smtClean="0"/>
              <a:t>Lei </a:t>
            </a:r>
            <a:r>
              <a:rPr lang="pt-BR" sz="3600" b="1" dirty="0"/>
              <a:t>12.815</a:t>
            </a:r>
            <a:r>
              <a:rPr lang="pt-BR" sz="3600" b="1" dirty="0" smtClean="0"/>
              <a:t>, </a:t>
            </a:r>
            <a:br>
              <a:rPr lang="pt-BR" sz="3600" b="1" dirty="0" smtClean="0"/>
            </a:br>
            <a:r>
              <a:rPr lang="pt-BR" sz="3600" b="1" dirty="0" smtClean="0"/>
              <a:t>de </a:t>
            </a:r>
            <a:r>
              <a:rPr lang="pt-BR" sz="3600" b="1" dirty="0"/>
              <a:t>2013, originária da MP 595</a:t>
            </a:r>
            <a:endParaRPr lang="pt-BR" sz="3600" b="1" dirty="0" smtClean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</a:rPr>
              <a:t>Permitiu aumento </a:t>
            </a:r>
            <a:r>
              <a:rPr lang="pt-BR" sz="3200" b="1" dirty="0">
                <a:solidFill>
                  <a:schemeClr val="tx1"/>
                </a:solidFill>
              </a:rPr>
              <a:t>do investimento </a:t>
            </a:r>
            <a:r>
              <a:rPr lang="pt-BR" sz="3200" b="1" dirty="0" smtClean="0">
                <a:solidFill>
                  <a:schemeClr val="tx1"/>
                </a:solidFill>
              </a:rPr>
              <a:t>em terminais privados, </a:t>
            </a:r>
            <a:r>
              <a:rPr lang="pt-BR" sz="3200" b="1" dirty="0">
                <a:solidFill>
                  <a:schemeClr val="tx1"/>
                </a:solidFill>
              </a:rPr>
              <a:t>sem </a:t>
            </a:r>
            <a:r>
              <a:rPr lang="pt-BR" sz="3200" b="1" dirty="0" smtClean="0">
                <a:solidFill>
                  <a:schemeClr val="tx1"/>
                </a:solidFill>
              </a:rPr>
              <a:t>exigência </a:t>
            </a:r>
            <a:r>
              <a:rPr lang="pt-BR" sz="3200" b="1" dirty="0">
                <a:solidFill>
                  <a:schemeClr val="tx1"/>
                </a:solidFill>
              </a:rPr>
              <a:t>de carga </a:t>
            </a:r>
            <a:r>
              <a:rPr lang="pt-BR" sz="3200" b="1" dirty="0" smtClean="0">
                <a:solidFill>
                  <a:schemeClr val="tx1"/>
                </a:solidFill>
              </a:rPr>
              <a:t>própria</a:t>
            </a:r>
          </a:p>
          <a:p>
            <a:pPr marL="285750" indent="-28575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</a:rPr>
              <a:t>Estabeleceu </a:t>
            </a:r>
            <a:r>
              <a:rPr lang="pt-BR" sz="3200" b="1" dirty="0">
                <a:solidFill>
                  <a:schemeClr val="tx1"/>
                </a:solidFill>
              </a:rPr>
              <a:t>as </a:t>
            </a:r>
            <a:r>
              <a:rPr lang="pt-BR" sz="3200" b="1" dirty="0" smtClean="0">
                <a:solidFill>
                  <a:schemeClr val="tx1"/>
                </a:solidFill>
              </a:rPr>
              <a:t>diretrizes para a licitação de novos arrendamentos e a </a:t>
            </a:r>
            <a:r>
              <a:rPr lang="pt-BR" sz="3200" b="1" dirty="0">
                <a:solidFill>
                  <a:schemeClr val="tx1"/>
                </a:solidFill>
              </a:rPr>
              <a:t>renovação </a:t>
            </a:r>
            <a:r>
              <a:rPr lang="pt-BR" sz="3200" b="1" dirty="0" smtClean="0">
                <a:solidFill>
                  <a:schemeClr val="tx1"/>
                </a:solidFill>
              </a:rPr>
              <a:t>dos arrendamentos existentes, visando:</a:t>
            </a:r>
            <a:endParaRPr lang="pt-BR" sz="2400" b="1" dirty="0">
              <a:solidFill>
                <a:schemeClr val="tx1"/>
              </a:solidFill>
            </a:endParaRPr>
          </a:p>
          <a:p>
            <a:pPr marL="804863" lvl="2" indent="-2730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Modernizar </a:t>
            </a:r>
            <a:r>
              <a:rPr lang="pt-BR" sz="2800" b="1" dirty="0">
                <a:solidFill>
                  <a:schemeClr val="tx1"/>
                </a:solidFill>
              </a:rPr>
              <a:t>e </a:t>
            </a:r>
            <a:r>
              <a:rPr lang="pt-BR" sz="2800" b="1" dirty="0" smtClean="0">
                <a:solidFill>
                  <a:schemeClr val="tx1"/>
                </a:solidFill>
              </a:rPr>
              <a:t>aumentar a capacidade </a:t>
            </a:r>
            <a:r>
              <a:rPr lang="pt-BR" sz="2800" b="1" dirty="0">
                <a:solidFill>
                  <a:schemeClr val="tx1"/>
                </a:solidFill>
              </a:rPr>
              <a:t>dos terminais portuários</a:t>
            </a:r>
          </a:p>
          <a:p>
            <a:pPr marL="804863" lvl="2" indent="-2730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tx1"/>
                </a:solidFill>
              </a:rPr>
              <a:t>Dar escala competitiva </a:t>
            </a:r>
            <a:r>
              <a:rPr lang="pt-BR" sz="2800" b="1" dirty="0" smtClean="0">
                <a:solidFill>
                  <a:schemeClr val="tx1"/>
                </a:solidFill>
              </a:rPr>
              <a:t>a esses </a:t>
            </a:r>
            <a:r>
              <a:rPr lang="pt-BR" sz="2800" b="1" dirty="0">
                <a:solidFill>
                  <a:schemeClr val="tx1"/>
                </a:solidFill>
              </a:rPr>
              <a:t>terminais</a:t>
            </a:r>
          </a:p>
          <a:p>
            <a:pPr marL="804863" lvl="2" indent="-2730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Reduzir os custos para atender a demanda por movimentação de carga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B56A73C-E999-4564-AC99-179BA87BEA22}" type="slidenum">
              <a:rPr lang="pt-BR" altLang="pt-BR">
                <a:solidFill>
                  <a:srgbClr val="898989"/>
                </a:solidFill>
              </a:rPr>
              <a:pPr/>
              <a:t>7</a:t>
            </a:fld>
            <a:endParaRPr lang="pt-BR" altLang="pt-BR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ABERTURA PARA O SETOR PRIVADO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204788" y="1151164"/>
            <a:ext cx="8596312" cy="5518196"/>
          </a:xfrm>
        </p:spPr>
        <p:txBody>
          <a:bodyPr>
            <a:normAutofit fontScale="77500" lnSpcReduction="20000"/>
          </a:bodyPr>
          <a:lstStyle/>
          <a:p>
            <a:r>
              <a:rPr lang="pt-BR" sz="3400" dirty="0"/>
              <a:t>Pela nova Lei dos Portos, cabe à Secretaria de Portos autorizar a instalação de Terminais de Uso Privado, dentro ou fora da área dos portos </a:t>
            </a:r>
            <a:r>
              <a:rPr lang="pt-BR" sz="3400" dirty="0" smtClean="0"/>
              <a:t>organizados</a:t>
            </a:r>
            <a:br>
              <a:rPr lang="pt-BR" sz="3400" dirty="0" smtClean="0"/>
            </a:br>
            <a:endParaRPr lang="pt-BR" sz="3400" dirty="0"/>
          </a:p>
          <a:p>
            <a:r>
              <a:rPr lang="pt-BR" sz="3400" dirty="0"/>
              <a:t>O interesse pelos </a:t>
            </a:r>
            <a:r>
              <a:rPr lang="pt-BR" sz="3400" dirty="0" err="1"/>
              <a:t>TUPs</a:t>
            </a:r>
            <a:r>
              <a:rPr lang="pt-BR" sz="3400" dirty="0"/>
              <a:t> cresceu após a nova lei garantir que os terminais movimentem carga própria e também de terceiros </a:t>
            </a:r>
            <a:r>
              <a:rPr lang="pt-BR" sz="3400" dirty="0" smtClean="0"/>
              <a:t/>
            </a:r>
            <a:br>
              <a:rPr lang="pt-BR" sz="3400" dirty="0" smtClean="0"/>
            </a:br>
            <a:endParaRPr lang="pt-BR" sz="3400" dirty="0"/>
          </a:p>
          <a:p>
            <a:r>
              <a:rPr lang="pt-BR" sz="3400" dirty="0"/>
              <a:t>A lei também prevê os arrendamentos de áreas portuárias para operadores </a:t>
            </a:r>
            <a:r>
              <a:rPr lang="pt-BR" sz="3400" dirty="0" smtClean="0"/>
              <a:t>privados</a:t>
            </a:r>
            <a:br>
              <a:rPr lang="pt-BR" sz="3400" dirty="0" smtClean="0"/>
            </a:br>
            <a:endParaRPr lang="pt-BR" sz="3400" dirty="0"/>
          </a:p>
          <a:p>
            <a:r>
              <a:rPr lang="pt-BR" sz="3400" dirty="0"/>
              <a:t>E as prorrogações antecipadas de contratos a vencer em curto prazo. A prorrogação com reequilíbrio do contrato antecipa investimentos futuros, além de dar maior segurança ao operar para investir na modernização e eficiência de seu terminal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19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Tabela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98200"/>
              </p:ext>
            </p:extLst>
          </p:nvPr>
        </p:nvGraphicFramePr>
        <p:xfrm>
          <a:off x="623470" y="1410560"/>
          <a:ext cx="7631003" cy="4355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8519"/>
                <a:gridCol w="1866679"/>
                <a:gridCol w="1643091"/>
                <a:gridCol w="1932714"/>
              </a:tblGrid>
              <a:tr h="8423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TERMINAIS</a:t>
                      </a:r>
                      <a:endParaRPr lang="pt-BR" sz="2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  <a:t>Quantidade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  <a:t>Investimentos</a:t>
                      </a:r>
                      <a:b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  <a:t>(R$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bi)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174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TUPs</a:t>
                      </a:r>
                      <a:endParaRPr lang="pt-BR" sz="32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(Terminais</a:t>
                      </a:r>
                      <a:r>
                        <a:rPr lang="pt-BR" sz="2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Uso Privado)</a:t>
                      </a:r>
                      <a:endParaRPr lang="pt-BR" sz="2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</a:rPr>
                        <a:t>Já construídos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 </a:t>
                      </a:r>
                      <a:endParaRPr lang="pt-BR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740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</a:rPr>
                        <a:t>Autorizados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effectLst/>
                        </a:rPr>
                        <a:t>20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6,9 </a:t>
                      </a:r>
                      <a:endParaRPr lang="pt-BR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740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</a:rPr>
                        <a:t>Em expansão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>
                          <a:effectLst/>
                        </a:rPr>
                        <a:t>4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2,5 </a:t>
                      </a:r>
                      <a:endParaRPr lang="pt-BR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7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Arrendamentos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Prorrogações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 </a:t>
                      </a:r>
                      <a:endParaRPr lang="pt-BR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712" marR="79712" marT="39856" marB="39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35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9" marR="38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0" y="120286"/>
            <a:ext cx="7994469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200" b="1" dirty="0">
                <a:solidFill>
                  <a:schemeClr val="tx1"/>
                </a:solidFill>
                <a:latin typeface="+mn-lt"/>
              </a:rPr>
              <a:t>INVESTIMENTOS SOB A NOVA LEI DE PORTOS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77141-CDD9-4441-A318-F6BEE31DE106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4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605</Words>
  <Application>Microsoft Office PowerPoint</Application>
  <PresentationFormat>Apresentação na tela (4:3)</PresentationFormat>
  <Paragraphs>193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CENÁRIO DE CRESCIMENTO E INVESTIMENTO</vt:lpstr>
      <vt:lpstr>Apresentação do PowerPoint</vt:lpstr>
      <vt:lpstr>INVESTIMENTOS EM PORTOS</vt:lpstr>
      <vt:lpstr>ABERTURA PARA O SETOR PRIVADO</vt:lpstr>
      <vt:lpstr>INVESTIMENTOS SOB A NOVA LEI DE PORTOS</vt:lpstr>
      <vt:lpstr>NOVA ETAPA DE CONCESSÕES</vt:lpstr>
      <vt:lpstr>ARRENDAMENTOS</vt:lpstr>
      <vt:lpstr>ARRENDAMENTOS</vt:lpstr>
      <vt:lpstr>AUTORIZAÇÃO DE TUPS</vt:lpstr>
      <vt:lpstr>Apresentação do PowerPoint</vt:lpstr>
      <vt:lpstr>Critérios de concessão</vt:lpstr>
      <vt:lpstr>Parceira com o setor privado</vt:lpstr>
      <vt:lpstr>OS PORTOS E O CENÁRIO ECONÔMICO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52801934372</dc:creator>
  <cp:lastModifiedBy>Mario Novelino Alonso Soler</cp:lastModifiedBy>
  <cp:revision>26</cp:revision>
  <cp:lastPrinted>2015-06-12T13:32:49Z</cp:lastPrinted>
  <dcterms:created xsi:type="dcterms:W3CDTF">2015-06-08T23:19:17Z</dcterms:created>
  <dcterms:modified xsi:type="dcterms:W3CDTF">2015-06-12T19:02:00Z</dcterms:modified>
</cp:coreProperties>
</file>