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305" r:id="rId3"/>
    <p:sldId id="293" r:id="rId4"/>
    <p:sldId id="301" r:id="rId5"/>
    <p:sldId id="335" r:id="rId6"/>
    <p:sldId id="276" r:id="rId7"/>
  </p:sldIdLst>
  <p:sldSz cx="12192000" cy="6858000"/>
  <p:notesSz cx="6858000" cy="9144000"/>
  <p:embeddedFontLst>
    <p:embeddedFont>
      <p:font typeface="Open Sans" panose="020B0606030504020204" pitchFamily="34" charset="0"/>
      <p:regular r:id="rId8"/>
      <p:bold r:id="rId9"/>
      <p:italic r:id="rId10"/>
      <p:boldItalic r:id="rId11"/>
    </p:embeddedFont>
    <p:embeddedFont>
      <p:font typeface="Poppins" panose="00000500000000000000" pitchFamily="2" charset="0"/>
      <p:regular r:id="rId12"/>
      <p:bold r:id="rId13"/>
      <p:italic r:id="rId14"/>
      <p:boldItalic r:id="rId1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ECC"/>
    <a:srgbClr val="0568F9"/>
    <a:srgbClr val="0445A4"/>
    <a:srgbClr val="80B2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30"/>
  </p:normalViewPr>
  <p:slideViewPr>
    <p:cSldViewPr snapToGrid="0">
      <p:cViewPr varScale="1">
        <p:scale>
          <a:sx n="82" d="100"/>
          <a:sy n="8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2160B-555A-DEC0-FEBB-92E46E0E6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0540DB-676C-452C-06B3-437E74A0C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4C9B4-4AD9-B24E-B263-1E9AA44E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63234F-22BC-6D26-0CB8-AE23CB1C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E5FDA3-12BA-BD4A-0715-F0F19AF7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10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9242B-DA3F-D3AF-274C-6C9A6BE0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EC85F3-9AE1-C116-49C3-47EDC72BB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43C56F-7587-8789-7775-9F43842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504604-E0D1-4388-A80A-ED9133BF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162F01-C9EC-C9BB-8B05-644FD08A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14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34C712-A98C-BB9F-60FE-D01819AA1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CF3706-C569-551E-C773-E29C164A6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C32391-3FC7-C32A-2F7E-218FBD71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41814E-6592-1D16-A8D6-4AEE337E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6B01C-928A-9D56-5F1C-6ACE6D74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93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ABA360-BF8F-DED2-89DA-35703B64FB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6689" y="1044575"/>
            <a:ext cx="2908299" cy="4768850"/>
          </a:xfrm>
          <a:custGeom>
            <a:avLst/>
            <a:gdLst>
              <a:gd name="connsiteX0" fmla="*/ 118542 w 2908299"/>
              <a:gd name="connsiteY0" fmla="*/ 0 h 4768850"/>
              <a:gd name="connsiteX1" fmla="*/ 2789757 w 2908299"/>
              <a:gd name="connsiteY1" fmla="*/ 0 h 4768850"/>
              <a:gd name="connsiteX2" fmla="*/ 2908299 w 2908299"/>
              <a:gd name="connsiteY2" fmla="*/ 118542 h 4768850"/>
              <a:gd name="connsiteX3" fmla="*/ 2908299 w 2908299"/>
              <a:gd name="connsiteY3" fmla="*/ 4650308 h 4768850"/>
              <a:gd name="connsiteX4" fmla="*/ 2789757 w 2908299"/>
              <a:gd name="connsiteY4" fmla="*/ 4768850 h 4768850"/>
              <a:gd name="connsiteX5" fmla="*/ 118542 w 2908299"/>
              <a:gd name="connsiteY5" fmla="*/ 4768850 h 4768850"/>
              <a:gd name="connsiteX6" fmla="*/ 0 w 2908299"/>
              <a:gd name="connsiteY6" fmla="*/ 4650308 h 4768850"/>
              <a:gd name="connsiteX7" fmla="*/ 0 w 2908299"/>
              <a:gd name="connsiteY7" fmla="*/ 118542 h 4768850"/>
              <a:gd name="connsiteX8" fmla="*/ 118542 w 2908299"/>
              <a:gd name="connsiteY8" fmla="*/ 0 h 47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299" h="4768850">
                <a:moveTo>
                  <a:pt x="118542" y="0"/>
                </a:moveTo>
                <a:lnTo>
                  <a:pt x="2789757" y="0"/>
                </a:lnTo>
                <a:cubicBezTo>
                  <a:pt x="2855226" y="0"/>
                  <a:pt x="2908299" y="53073"/>
                  <a:pt x="2908299" y="118542"/>
                </a:cubicBezTo>
                <a:lnTo>
                  <a:pt x="2908299" y="4650308"/>
                </a:lnTo>
                <a:cubicBezTo>
                  <a:pt x="2908299" y="4715777"/>
                  <a:pt x="2855226" y="4768850"/>
                  <a:pt x="2789757" y="4768850"/>
                </a:cubicBezTo>
                <a:lnTo>
                  <a:pt x="118542" y="4768850"/>
                </a:lnTo>
                <a:cubicBezTo>
                  <a:pt x="53072" y="4768850"/>
                  <a:pt x="0" y="4715777"/>
                  <a:pt x="0" y="4650308"/>
                </a:cubicBezTo>
                <a:lnTo>
                  <a:pt x="0" y="118542"/>
                </a:lnTo>
                <a:cubicBezTo>
                  <a:pt x="0" y="53073"/>
                  <a:pt x="53072" y="0"/>
                  <a:pt x="118542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27EE69-0AC8-C52E-87CD-1E5B560365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51688" y="1044575"/>
            <a:ext cx="2908299" cy="4768850"/>
          </a:xfrm>
          <a:custGeom>
            <a:avLst/>
            <a:gdLst>
              <a:gd name="connsiteX0" fmla="*/ 118542 w 2908299"/>
              <a:gd name="connsiteY0" fmla="*/ 0 h 4768850"/>
              <a:gd name="connsiteX1" fmla="*/ 2789757 w 2908299"/>
              <a:gd name="connsiteY1" fmla="*/ 0 h 4768850"/>
              <a:gd name="connsiteX2" fmla="*/ 2908299 w 2908299"/>
              <a:gd name="connsiteY2" fmla="*/ 118542 h 4768850"/>
              <a:gd name="connsiteX3" fmla="*/ 2908299 w 2908299"/>
              <a:gd name="connsiteY3" fmla="*/ 4650308 h 4768850"/>
              <a:gd name="connsiteX4" fmla="*/ 2789757 w 2908299"/>
              <a:gd name="connsiteY4" fmla="*/ 4768850 h 4768850"/>
              <a:gd name="connsiteX5" fmla="*/ 118542 w 2908299"/>
              <a:gd name="connsiteY5" fmla="*/ 4768850 h 4768850"/>
              <a:gd name="connsiteX6" fmla="*/ 0 w 2908299"/>
              <a:gd name="connsiteY6" fmla="*/ 4650308 h 4768850"/>
              <a:gd name="connsiteX7" fmla="*/ 0 w 2908299"/>
              <a:gd name="connsiteY7" fmla="*/ 118542 h 4768850"/>
              <a:gd name="connsiteX8" fmla="*/ 118542 w 2908299"/>
              <a:gd name="connsiteY8" fmla="*/ 0 h 47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299" h="4768850">
                <a:moveTo>
                  <a:pt x="118542" y="0"/>
                </a:moveTo>
                <a:lnTo>
                  <a:pt x="2789757" y="0"/>
                </a:lnTo>
                <a:cubicBezTo>
                  <a:pt x="2855226" y="0"/>
                  <a:pt x="2908299" y="53073"/>
                  <a:pt x="2908299" y="118542"/>
                </a:cubicBezTo>
                <a:lnTo>
                  <a:pt x="2908299" y="4650308"/>
                </a:lnTo>
                <a:cubicBezTo>
                  <a:pt x="2908299" y="4715777"/>
                  <a:pt x="2855226" y="4768850"/>
                  <a:pt x="2789757" y="4768850"/>
                </a:cubicBezTo>
                <a:lnTo>
                  <a:pt x="118542" y="4768850"/>
                </a:lnTo>
                <a:cubicBezTo>
                  <a:pt x="53072" y="4768850"/>
                  <a:pt x="0" y="4715777"/>
                  <a:pt x="0" y="4650308"/>
                </a:cubicBezTo>
                <a:lnTo>
                  <a:pt x="0" y="118542"/>
                </a:lnTo>
                <a:cubicBezTo>
                  <a:pt x="0" y="53073"/>
                  <a:pt x="53072" y="0"/>
                  <a:pt x="118542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3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8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BDF98A-1396-9DCF-DD8E-E96A655DED63}"/>
              </a:ext>
            </a:extLst>
          </p:cNvPr>
          <p:cNvSpPr/>
          <p:nvPr userDrawn="1"/>
        </p:nvSpPr>
        <p:spPr>
          <a:xfrm>
            <a:off x="376665" y="261626"/>
            <a:ext cx="1255187" cy="1527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265C23-7C10-911E-22AC-B8AC8E3EC459}"/>
              </a:ext>
            </a:extLst>
          </p:cNvPr>
          <p:cNvSpPr/>
          <p:nvPr userDrawn="1"/>
        </p:nvSpPr>
        <p:spPr>
          <a:xfrm>
            <a:off x="376666" y="0"/>
            <a:ext cx="2211789" cy="1007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2174B4-7DB1-EF14-8536-0D3334A6BA93}"/>
              </a:ext>
            </a:extLst>
          </p:cNvPr>
          <p:cNvSpPr/>
          <p:nvPr userDrawn="1"/>
        </p:nvSpPr>
        <p:spPr>
          <a:xfrm>
            <a:off x="0" y="1147222"/>
            <a:ext cx="1255187" cy="6395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47CFEE-5C44-74AD-5E99-10FF75BE26EF}"/>
              </a:ext>
            </a:extLst>
          </p:cNvPr>
          <p:cNvSpPr/>
          <p:nvPr userDrawn="1"/>
        </p:nvSpPr>
        <p:spPr>
          <a:xfrm>
            <a:off x="5812474" y="-1196966"/>
            <a:ext cx="8597891" cy="85978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00228D-C59E-E270-BC55-3EF7AF828F1E}"/>
              </a:ext>
            </a:extLst>
          </p:cNvPr>
          <p:cNvGrpSpPr/>
          <p:nvPr userDrawn="1"/>
        </p:nvGrpSpPr>
        <p:grpSpPr>
          <a:xfrm>
            <a:off x="695325" y="555211"/>
            <a:ext cx="615585" cy="131004"/>
            <a:chOff x="695325" y="521887"/>
            <a:chExt cx="928759" cy="19765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CA8F314-1CB1-F89C-2859-D4C072AC4C75}"/>
                </a:ext>
              </a:extLst>
            </p:cNvPr>
            <p:cNvSpPr/>
            <p:nvPr/>
          </p:nvSpPr>
          <p:spPr>
            <a:xfrm>
              <a:off x="695325" y="525652"/>
              <a:ext cx="171870" cy="189800"/>
            </a:xfrm>
            <a:custGeom>
              <a:avLst/>
              <a:gdLst>
                <a:gd name="connsiteX0" fmla="*/ 0 w 67690"/>
                <a:gd name="connsiteY0" fmla="*/ 74753 h 74752"/>
                <a:gd name="connsiteX1" fmla="*/ 0 w 67690"/>
                <a:gd name="connsiteY1" fmla="*/ 33 h 74752"/>
                <a:gd name="connsiteX2" fmla="*/ 18318 w 67690"/>
                <a:gd name="connsiteY2" fmla="*/ 33 h 74752"/>
                <a:gd name="connsiteX3" fmla="*/ 18318 w 67690"/>
                <a:gd name="connsiteY3" fmla="*/ 74753 h 74752"/>
                <a:gd name="connsiteX4" fmla="*/ 8542 w 67690"/>
                <a:gd name="connsiteY4" fmla="*/ 74753 h 74752"/>
                <a:gd name="connsiteX5" fmla="*/ 8542 w 67690"/>
                <a:gd name="connsiteY5" fmla="*/ 59941 h 74752"/>
                <a:gd name="connsiteX6" fmla="*/ 30087 w 67690"/>
                <a:gd name="connsiteY6" fmla="*/ 59941 h 74752"/>
                <a:gd name="connsiteX7" fmla="*/ 36825 w 67690"/>
                <a:gd name="connsiteY7" fmla="*/ 58998 h 74752"/>
                <a:gd name="connsiteX8" fmla="*/ 42520 w 67690"/>
                <a:gd name="connsiteY8" fmla="*/ 55413 h 74752"/>
                <a:gd name="connsiteX9" fmla="*/ 46411 w 67690"/>
                <a:gd name="connsiteY9" fmla="*/ 48620 h 74752"/>
                <a:gd name="connsiteX10" fmla="*/ 47835 w 67690"/>
                <a:gd name="connsiteY10" fmla="*/ 37676 h 74752"/>
                <a:gd name="connsiteX11" fmla="*/ 46411 w 67690"/>
                <a:gd name="connsiteY11" fmla="*/ 26921 h 74752"/>
                <a:gd name="connsiteX12" fmla="*/ 42615 w 67690"/>
                <a:gd name="connsiteY12" fmla="*/ 19845 h 74752"/>
                <a:gd name="connsiteX13" fmla="*/ 36351 w 67690"/>
                <a:gd name="connsiteY13" fmla="*/ 16072 h 74752"/>
                <a:gd name="connsiteX14" fmla="*/ 27809 w 67690"/>
                <a:gd name="connsiteY14" fmla="*/ 14940 h 74752"/>
                <a:gd name="connsiteX15" fmla="*/ 8827 w 67690"/>
                <a:gd name="connsiteY15" fmla="*/ 14940 h 74752"/>
                <a:gd name="connsiteX16" fmla="*/ 8827 w 67690"/>
                <a:gd name="connsiteY16" fmla="*/ 33 h 74752"/>
                <a:gd name="connsiteX17" fmla="*/ 27809 w 67690"/>
                <a:gd name="connsiteY17" fmla="*/ 33 h 74752"/>
                <a:gd name="connsiteX18" fmla="*/ 50588 w 67690"/>
                <a:gd name="connsiteY18" fmla="*/ 4468 h 74752"/>
                <a:gd name="connsiteX19" fmla="*/ 63590 w 67690"/>
                <a:gd name="connsiteY19" fmla="*/ 17110 h 74752"/>
                <a:gd name="connsiteX20" fmla="*/ 67672 w 67690"/>
                <a:gd name="connsiteY20" fmla="*/ 36733 h 74752"/>
                <a:gd name="connsiteX21" fmla="*/ 65584 w 67690"/>
                <a:gd name="connsiteY21" fmla="*/ 52016 h 74752"/>
                <a:gd name="connsiteX22" fmla="*/ 59794 w 67690"/>
                <a:gd name="connsiteY22" fmla="*/ 62866 h 74752"/>
                <a:gd name="connsiteX23" fmla="*/ 51442 w 67690"/>
                <a:gd name="connsiteY23" fmla="*/ 69847 h 74752"/>
                <a:gd name="connsiteX24" fmla="*/ 41951 w 67690"/>
                <a:gd name="connsiteY24" fmla="*/ 73621 h 74752"/>
                <a:gd name="connsiteX25" fmla="*/ 31795 w 67690"/>
                <a:gd name="connsiteY25" fmla="*/ 74753 h 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690" h="74752">
                  <a:moveTo>
                    <a:pt x="0" y="74753"/>
                  </a:moveTo>
                  <a:lnTo>
                    <a:pt x="0" y="33"/>
                  </a:lnTo>
                  <a:lnTo>
                    <a:pt x="18318" y="33"/>
                  </a:lnTo>
                  <a:lnTo>
                    <a:pt x="18318" y="74753"/>
                  </a:lnTo>
                  <a:close/>
                  <a:moveTo>
                    <a:pt x="8542" y="74753"/>
                  </a:moveTo>
                  <a:lnTo>
                    <a:pt x="8542" y="59941"/>
                  </a:lnTo>
                  <a:lnTo>
                    <a:pt x="30087" y="59941"/>
                  </a:lnTo>
                  <a:cubicBezTo>
                    <a:pt x="32365" y="59958"/>
                    <a:pt x="34643" y="59640"/>
                    <a:pt x="36825" y="58998"/>
                  </a:cubicBezTo>
                  <a:cubicBezTo>
                    <a:pt x="38989" y="58287"/>
                    <a:pt x="40945" y="57055"/>
                    <a:pt x="42520" y="55413"/>
                  </a:cubicBezTo>
                  <a:cubicBezTo>
                    <a:pt x="44323" y="53472"/>
                    <a:pt x="45652" y="51148"/>
                    <a:pt x="46411" y="48620"/>
                  </a:cubicBezTo>
                  <a:cubicBezTo>
                    <a:pt x="47446" y="45066"/>
                    <a:pt x="47930" y="41375"/>
                    <a:pt x="47835" y="37676"/>
                  </a:cubicBezTo>
                  <a:cubicBezTo>
                    <a:pt x="47921" y="34039"/>
                    <a:pt x="47437" y="30412"/>
                    <a:pt x="46411" y="26921"/>
                  </a:cubicBezTo>
                  <a:cubicBezTo>
                    <a:pt x="45652" y="24327"/>
                    <a:pt x="44361" y="21917"/>
                    <a:pt x="42615" y="19845"/>
                  </a:cubicBezTo>
                  <a:cubicBezTo>
                    <a:pt x="40897" y="18062"/>
                    <a:pt x="38733" y="16761"/>
                    <a:pt x="36351" y="16072"/>
                  </a:cubicBezTo>
                  <a:cubicBezTo>
                    <a:pt x="33570" y="15288"/>
                    <a:pt x="30694" y="14907"/>
                    <a:pt x="27809" y="14940"/>
                  </a:cubicBezTo>
                  <a:lnTo>
                    <a:pt x="8827" y="14940"/>
                  </a:lnTo>
                  <a:lnTo>
                    <a:pt x="8827" y="33"/>
                  </a:lnTo>
                  <a:lnTo>
                    <a:pt x="27809" y="33"/>
                  </a:lnTo>
                  <a:cubicBezTo>
                    <a:pt x="35639" y="-250"/>
                    <a:pt x="43441" y="1267"/>
                    <a:pt x="50588" y="4468"/>
                  </a:cubicBezTo>
                  <a:cubicBezTo>
                    <a:pt x="56168" y="7189"/>
                    <a:pt x="60734" y="11621"/>
                    <a:pt x="63590" y="17110"/>
                  </a:cubicBezTo>
                  <a:cubicBezTo>
                    <a:pt x="66476" y="23245"/>
                    <a:pt x="67871" y="29965"/>
                    <a:pt x="67672" y="36733"/>
                  </a:cubicBezTo>
                  <a:cubicBezTo>
                    <a:pt x="67795" y="41906"/>
                    <a:pt x="67093" y="47064"/>
                    <a:pt x="65584" y="52016"/>
                  </a:cubicBezTo>
                  <a:cubicBezTo>
                    <a:pt x="64302" y="55937"/>
                    <a:pt x="62338" y="59608"/>
                    <a:pt x="59794" y="62866"/>
                  </a:cubicBezTo>
                  <a:cubicBezTo>
                    <a:pt x="57488" y="65706"/>
                    <a:pt x="54650" y="68077"/>
                    <a:pt x="51442" y="69847"/>
                  </a:cubicBezTo>
                  <a:cubicBezTo>
                    <a:pt x="48481" y="71562"/>
                    <a:pt x="45282" y="72834"/>
                    <a:pt x="41951" y="73621"/>
                  </a:cubicBezTo>
                  <a:cubicBezTo>
                    <a:pt x="38619" y="74365"/>
                    <a:pt x="35212" y="74744"/>
                    <a:pt x="31795" y="74753"/>
                  </a:cubicBezTo>
                  <a:close/>
                </a:path>
              </a:pathLst>
            </a:custGeom>
            <a:solidFill>
              <a:srgbClr val="000000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B588B2A-9F7C-4CE0-8AD3-4F6FC75C21A7}"/>
                </a:ext>
              </a:extLst>
            </p:cNvPr>
            <p:cNvSpPr/>
            <p:nvPr/>
          </p:nvSpPr>
          <p:spPr>
            <a:xfrm>
              <a:off x="883054" y="525736"/>
              <a:ext cx="48197" cy="189716"/>
            </a:xfrm>
            <a:custGeom>
              <a:avLst/>
              <a:gdLst>
                <a:gd name="connsiteX0" fmla="*/ 0 w 18982"/>
                <a:gd name="connsiteY0" fmla="*/ 74720 h 74719"/>
                <a:gd name="connsiteX1" fmla="*/ 0 w 18982"/>
                <a:gd name="connsiteY1" fmla="*/ 0 h 74719"/>
                <a:gd name="connsiteX2" fmla="*/ 18982 w 18982"/>
                <a:gd name="connsiteY2" fmla="*/ 0 h 74719"/>
                <a:gd name="connsiteX3" fmla="*/ 18982 w 18982"/>
                <a:gd name="connsiteY3" fmla="*/ 74720 h 7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2" h="74719">
                  <a:moveTo>
                    <a:pt x="0" y="74720"/>
                  </a:moveTo>
                  <a:lnTo>
                    <a:pt x="0" y="0"/>
                  </a:lnTo>
                  <a:lnTo>
                    <a:pt x="18982" y="0"/>
                  </a:lnTo>
                  <a:lnTo>
                    <a:pt x="18982" y="74720"/>
                  </a:lnTo>
                  <a:close/>
                </a:path>
              </a:pathLst>
            </a:custGeom>
            <a:solidFill>
              <a:srgbClr val="000000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3FE6118-3109-2B2A-04E1-D914DDAD2E83}"/>
                </a:ext>
              </a:extLst>
            </p:cNvPr>
            <p:cNvSpPr/>
            <p:nvPr/>
          </p:nvSpPr>
          <p:spPr>
            <a:xfrm>
              <a:off x="946861" y="521887"/>
              <a:ext cx="181516" cy="197651"/>
            </a:xfrm>
            <a:custGeom>
              <a:avLst/>
              <a:gdLst>
                <a:gd name="connsiteX0" fmla="*/ 32576 w 71489"/>
                <a:gd name="connsiteY0" fmla="*/ 77839 h 77844"/>
                <a:gd name="connsiteX1" fmla="*/ 15871 w 71489"/>
                <a:gd name="connsiteY1" fmla="*/ 73594 h 77844"/>
                <a:gd name="connsiteX2" fmla="*/ 4292 w 71489"/>
                <a:gd name="connsiteY2" fmla="*/ 60858 h 77844"/>
                <a:gd name="connsiteX3" fmla="*/ 21 w 71489"/>
                <a:gd name="connsiteY3" fmla="*/ 39819 h 77844"/>
                <a:gd name="connsiteX4" fmla="*/ 2489 w 71489"/>
                <a:gd name="connsiteY4" fmla="*/ 23215 h 77844"/>
                <a:gd name="connsiteX5" fmla="*/ 21471 w 71489"/>
                <a:gd name="connsiteY5" fmla="*/ 2742 h 77844"/>
                <a:gd name="connsiteX6" fmla="*/ 37891 w 71489"/>
                <a:gd name="connsiteY6" fmla="*/ 7 h 77844"/>
                <a:gd name="connsiteX7" fmla="*/ 50799 w 71489"/>
                <a:gd name="connsiteY7" fmla="*/ 1610 h 77844"/>
                <a:gd name="connsiteX8" fmla="*/ 60290 w 71489"/>
                <a:gd name="connsiteY8" fmla="*/ 6233 h 77844"/>
                <a:gd name="connsiteX9" fmla="*/ 66744 w 71489"/>
                <a:gd name="connsiteY9" fmla="*/ 13403 h 77844"/>
                <a:gd name="connsiteX10" fmla="*/ 69022 w 71489"/>
                <a:gd name="connsiteY10" fmla="*/ 22837 h 77844"/>
                <a:gd name="connsiteX11" fmla="*/ 51748 w 71489"/>
                <a:gd name="connsiteY11" fmla="*/ 27932 h 77844"/>
                <a:gd name="connsiteX12" fmla="*/ 50799 w 71489"/>
                <a:gd name="connsiteY12" fmla="*/ 22554 h 77844"/>
                <a:gd name="connsiteX13" fmla="*/ 47572 w 71489"/>
                <a:gd name="connsiteY13" fmla="*/ 18498 h 77844"/>
                <a:gd name="connsiteX14" fmla="*/ 42826 w 71489"/>
                <a:gd name="connsiteY14" fmla="*/ 15950 h 77844"/>
                <a:gd name="connsiteX15" fmla="*/ 36942 w 71489"/>
                <a:gd name="connsiteY15" fmla="*/ 15101 h 77844"/>
                <a:gd name="connsiteX16" fmla="*/ 30298 w 71489"/>
                <a:gd name="connsiteY16" fmla="*/ 16234 h 77844"/>
                <a:gd name="connsiteX17" fmla="*/ 24413 w 71489"/>
                <a:gd name="connsiteY17" fmla="*/ 20196 h 77844"/>
                <a:gd name="connsiteX18" fmla="*/ 20332 w 71489"/>
                <a:gd name="connsiteY18" fmla="*/ 27649 h 77844"/>
                <a:gd name="connsiteX19" fmla="*/ 18909 w 71489"/>
                <a:gd name="connsiteY19" fmla="*/ 39442 h 77844"/>
                <a:gd name="connsiteX20" fmla="*/ 20332 w 71489"/>
                <a:gd name="connsiteY20" fmla="*/ 51046 h 77844"/>
                <a:gd name="connsiteX21" fmla="*/ 24508 w 71489"/>
                <a:gd name="connsiteY21" fmla="*/ 58593 h 77844"/>
                <a:gd name="connsiteX22" fmla="*/ 30583 w 71489"/>
                <a:gd name="connsiteY22" fmla="*/ 62650 h 77844"/>
                <a:gd name="connsiteX23" fmla="*/ 37796 w 71489"/>
                <a:gd name="connsiteY23" fmla="*/ 63877 h 77844"/>
                <a:gd name="connsiteX24" fmla="*/ 45958 w 71489"/>
                <a:gd name="connsiteY24" fmla="*/ 62367 h 77844"/>
                <a:gd name="connsiteX25" fmla="*/ 51368 w 71489"/>
                <a:gd name="connsiteY25" fmla="*/ 57839 h 77844"/>
                <a:gd name="connsiteX26" fmla="*/ 53456 w 71489"/>
                <a:gd name="connsiteY26" fmla="*/ 50197 h 77844"/>
                <a:gd name="connsiteX27" fmla="*/ 40359 w 71489"/>
                <a:gd name="connsiteY27" fmla="*/ 50197 h 77844"/>
                <a:gd name="connsiteX28" fmla="*/ 40359 w 71489"/>
                <a:gd name="connsiteY28" fmla="*/ 36895 h 77844"/>
                <a:gd name="connsiteX29" fmla="*/ 71489 w 71489"/>
                <a:gd name="connsiteY29" fmla="*/ 36895 h 77844"/>
                <a:gd name="connsiteX30" fmla="*/ 71489 w 71489"/>
                <a:gd name="connsiteY30" fmla="*/ 76236 h 77844"/>
                <a:gd name="connsiteX31" fmla="*/ 59056 w 71489"/>
                <a:gd name="connsiteY31" fmla="*/ 76236 h 77844"/>
                <a:gd name="connsiteX32" fmla="*/ 59056 w 71489"/>
                <a:gd name="connsiteY32" fmla="*/ 57367 h 77844"/>
                <a:gd name="connsiteX33" fmla="*/ 56873 w 71489"/>
                <a:gd name="connsiteY33" fmla="*/ 57367 h 77844"/>
                <a:gd name="connsiteX34" fmla="*/ 52033 w 71489"/>
                <a:gd name="connsiteY34" fmla="*/ 68594 h 77844"/>
                <a:gd name="connsiteX35" fmla="*/ 44155 w 71489"/>
                <a:gd name="connsiteY35" fmla="*/ 75481 h 77844"/>
                <a:gd name="connsiteX36" fmla="*/ 32576 w 71489"/>
                <a:gd name="connsiteY36" fmla="*/ 77839 h 7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489" h="77844">
                  <a:moveTo>
                    <a:pt x="32576" y="77839"/>
                  </a:moveTo>
                  <a:cubicBezTo>
                    <a:pt x="26729" y="77938"/>
                    <a:pt x="20959" y="76471"/>
                    <a:pt x="15871" y="73594"/>
                  </a:cubicBezTo>
                  <a:cubicBezTo>
                    <a:pt x="10841" y="70568"/>
                    <a:pt x="6817" y="66140"/>
                    <a:pt x="4292" y="60858"/>
                  </a:cubicBezTo>
                  <a:cubicBezTo>
                    <a:pt x="1265" y="54264"/>
                    <a:pt x="-197" y="47065"/>
                    <a:pt x="21" y="39819"/>
                  </a:cubicBezTo>
                  <a:cubicBezTo>
                    <a:pt x="-93" y="34187"/>
                    <a:pt x="743" y="28575"/>
                    <a:pt x="2489" y="23215"/>
                  </a:cubicBezTo>
                  <a:cubicBezTo>
                    <a:pt x="5298" y="13846"/>
                    <a:pt x="12303" y="6292"/>
                    <a:pt x="21471" y="2742"/>
                  </a:cubicBezTo>
                  <a:cubicBezTo>
                    <a:pt x="26729" y="840"/>
                    <a:pt x="32291" y="-88"/>
                    <a:pt x="37891" y="7"/>
                  </a:cubicBezTo>
                  <a:cubicBezTo>
                    <a:pt x="42247" y="-32"/>
                    <a:pt x="46585" y="508"/>
                    <a:pt x="50799" y="1610"/>
                  </a:cubicBezTo>
                  <a:cubicBezTo>
                    <a:pt x="54197" y="2630"/>
                    <a:pt x="57395" y="4192"/>
                    <a:pt x="60290" y="6233"/>
                  </a:cubicBezTo>
                  <a:cubicBezTo>
                    <a:pt x="62966" y="8095"/>
                    <a:pt x="65178" y="10549"/>
                    <a:pt x="66744" y="13403"/>
                  </a:cubicBezTo>
                  <a:cubicBezTo>
                    <a:pt x="68196" y="16340"/>
                    <a:pt x="68974" y="19564"/>
                    <a:pt x="69022" y="22837"/>
                  </a:cubicBezTo>
                  <a:lnTo>
                    <a:pt x="51748" y="27932"/>
                  </a:lnTo>
                  <a:cubicBezTo>
                    <a:pt x="51767" y="26097"/>
                    <a:pt x="51444" y="24274"/>
                    <a:pt x="50799" y="22554"/>
                  </a:cubicBezTo>
                  <a:cubicBezTo>
                    <a:pt x="50030" y="20989"/>
                    <a:pt x="48929" y="19606"/>
                    <a:pt x="47572" y="18498"/>
                  </a:cubicBezTo>
                  <a:cubicBezTo>
                    <a:pt x="46129" y="17408"/>
                    <a:pt x="44535" y="16549"/>
                    <a:pt x="42826" y="15950"/>
                  </a:cubicBezTo>
                  <a:cubicBezTo>
                    <a:pt x="40918" y="15362"/>
                    <a:pt x="38935" y="15075"/>
                    <a:pt x="36942" y="15101"/>
                  </a:cubicBezTo>
                  <a:cubicBezTo>
                    <a:pt x="34673" y="15094"/>
                    <a:pt x="32433" y="15477"/>
                    <a:pt x="30298" y="16234"/>
                  </a:cubicBezTo>
                  <a:cubicBezTo>
                    <a:pt x="28077" y="17130"/>
                    <a:pt x="26074" y="18480"/>
                    <a:pt x="24413" y="20196"/>
                  </a:cubicBezTo>
                  <a:cubicBezTo>
                    <a:pt x="22506" y="22340"/>
                    <a:pt x="21101" y="24889"/>
                    <a:pt x="20332" y="27649"/>
                  </a:cubicBezTo>
                  <a:cubicBezTo>
                    <a:pt x="19288" y="31492"/>
                    <a:pt x="18814" y="35463"/>
                    <a:pt x="18909" y="39442"/>
                  </a:cubicBezTo>
                  <a:cubicBezTo>
                    <a:pt x="18823" y="43358"/>
                    <a:pt x="19307" y="47266"/>
                    <a:pt x="20332" y="51046"/>
                  </a:cubicBezTo>
                  <a:cubicBezTo>
                    <a:pt x="21120" y="53848"/>
                    <a:pt x="22553" y="56431"/>
                    <a:pt x="24508" y="58593"/>
                  </a:cubicBezTo>
                  <a:cubicBezTo>
                    <a:pt x="26188" y="60395"/>
                    <a:pt x="28267" y="61784"/>
                    <a:pt x="30583" y="62650"/>
                  </a:cubicBezTo>
                  <a:cubicBezTo>
                    <a:pt x="32889" y="63492"/>
                    <a:pt x="35338" y="63908"/>
                    <a:pt x="37796" y="63877"/>
                  </a:cubicBezTo>
                  <a:cubicBezTo>
                    <a:pt x="40586" y="63912"/>
                    <a:pt x="43367" y="63398"/>
                    <a:pt x="45958" y="62367"/>
                  </a:cubicBezTo>
                  <a:cubicBezTo>
                    <a:pt x="48160" y="61396"/>
                    <a:pt x="50030" y="59827"/>
                    <a:pt x="51368" y="57839"/>
                  </a:cubicBezTo>
                  <a:cubicBezTo>
                    <a:pt x="52801" y="55550"/>
                    <a:pt x="53532" y="52892"/>
                    <a:pt x="53456" y="50197"/>
                  </a:cubicBezTo>
                  <a:lnTo>
                    <a:pt x="40359" y="50197"/>
                  </a:lnTo>
                  <a:lnTo>
                    <a:pt x="40359" y="36895"/>
                  </a:lnTo>
                  <a:lnTo>
                    <a:pt x="71489" y="36895"/>
                  </a:lnTo>
                  <a:lnTo>
                    <a:pt x="71489" y="76236"/>
                  </a:lnTo>
                  <a:lnTo>
                    <a:pt x="59056" y="76236"/>
                  </a:lnTo>
                  <a:lnTo>
                    <a:pt x="59056" y="57367"/>
                  </a:lnTo>
                  <a:lnTo>
                    <a:pt x="56873" y="57367"/>
                  </a:lnTo>
                  <a:cubicBezTo>
                    <a:pt x="55829" y="61328"/>
                    <a:pt x="54197" y="65113"/>
                    <a:pt x="52033" y="68594"/>
                  </a:cubicBezTo>
                  <a:cubicBezTo>
                    <a:pt x="50077" y="71551"/>
                    <a:pt x="47353" y="73930"/>
                    <a:pt x="44155" y="75481"/>
                  </a:cubicBezTo>
                  <a:cubicBezTo>
                    <a:pt x="40510" y="77094"/>
                    <a:pt x="36562" y="77899"/>
                    <a:pt x="32576" y="77839"/>
                  </a:cubicBezTo>
                  <a:close/>
                </a:path>
              </a:pathLst>
            </a:custGeom>
            <a:solidFill>
              <a:srgbClr val="000000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F259A18-E782-3105-127F-AA6CF3258AA5}"/>
                </a:ext>
              </a:extLst>
            </p:cNvPr>
            <p:cNvSpPr/>
            <p:nvPr/>
          </p:nvSpPr>
          <p:spPr>
            <a:xfrm>
              <a:off x="1148138" y="525736"/>
              <a:ext cx="48197" cy="189716"/>
            </a:xfrm>
            <a:custGeom>
              <a:avLst/>
              <a:gdLst>
                <a:gd name="connsiteX0" fmla="*/ 0 w 18982"/>
                <a:gd name="connsiteY0" fmla="*/ 74720 h 74719"/>
                <a:gd name="connsiteX1" fmla="*/ 0 w 18982"/>
                <a:gd name="connsiteY1" fmla="*/ 0 h 74719"/>
                <a:gd name="connsiteX2" fmla="*/ 18982 w 18982"/>
                <a:gd name="connsiteY2" fmla="*/ 0 h 74719"/>
                <a:gd name="connsiteX3" fmla="*/ 18982 w 18982"/>
                <a:gd name="connsiteY3" fmla="*/ 74720 h 7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2" h="74719">
                  <a:moveTo>
                    <a:pt x="0" y="74720"/>
                  </a:moveTo>
                  <a:lnTo>
                    <a:pt x="0" y="0"/>
                  </a:lnTo>
                  <a:lnTo>
                    <a:pt x="18982" y="0"/>
                  </a:lnTo>
                  <a:lnTo>
                    <a:pt x="18982" y="74720"/>
                  </a:lnTo>
                  <a:close/>
                </a:path>
              </a:pathLst>
            </a:custGeom>
            <a:solidFill>
              <a:srgbClr val="000000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5028808-7DF4-4578-8A46-2219BFA92DE3}"/>
                </a:ext>
              </a:extLst>
            </p:cNvPr>
            <p:cNvSpPr/>
            <p:nvPr/>
          </p:nvSpPr>
          <p:spPr>
            <a:xfrm>
              <a:off x="1209591" y="525736"/>
              <a:ext cx="147482" cy="190435"/>
            </a:xfrm>
            <a:custGeom>
              <a:avLst/>
              <a:gdLst>
                <a:gd name="connsiteX0" fmla="*/ 0 w 58085"/>
                <a:gd name="connsiteY0" fmla="*/ 74720 h 75002"/>
                <a:gd name="connsiteX1" fmla="*/ 0 w 58085"/>
                <a:gd name="connsiteY1" fmla="*/ 57643 h 75002"/>
                <a:gd name="connsiteX2" fmla="*/ 36636 w 58085"/>
                <a:gd name="connsiteY2" fmla="*/ 16510 h 75002"/>
                <a:gd name="connsiteX3" fmla="*/ 36636 w 58085"/>
                <a:gd name="connsiteY3" fmla="*/ 15189 h 75002"/>
                <a:gd name="connsiteX4" fmla="*/ 1044 w 58085"/>
                <a:gd name="connsiteY4" fmla="*/ 15189 h 75002"/>
                <a:gd name="connsiteX5" fmla="*/ 1044 w 58085"/>
                <a:gd name="connsiteY5" fmla="*/ 0 h 75002"/>
                <a:gd name="connsiteX6" fmla="*/ 56757 w 58085"/>
                <a:gd name="connsiteY6" fmla="*/ 0 h 75002"/>
                <a:gd name="connsiteX7" fmla="*/ 56757 w 58085"/>
                <a:gd name="connsiteY7" fmla="*/ 18869 h 75002"/>
                <a:gd name="connsiteX8" fmla="*/ 21355 w 58085"/>
                <a:gd name="connsiteY8" fmla="*/ 58776 h 75002"/>
                <a:gd name="connsiteX9" fmla="*/ 21355 w 58085"/>
                <a:gd name="connsiteY9" fmla="*/ 59908 h 75002"/>
                <a:gd name="connsiteX10" fmla="*/ 58086 w 58085"/>
                <a:gd name="connsiteY10" fmla="*/ 59908 h 75002"/>
                <a:gd name="connsiteX11" fmla="*/ 58086 w 58085"/>
                <a:gd name="connsiteY11" fmla="*/ 75003 h 7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85" h="75002">
                  <a:moveTo>
                    <a:pt x="0" y="74720"/>
                  </a:moveTo>
                  <a:lnTo>
                    <a:pt x="0" y="57643"/>
                  </a:lnTo>
                  <a:lnTo>
                    <a:pt x="36636" y="16510"/>
                  </a:lnTo>
                  <a:lnTo>
                    <a:pt x="36636" y="15189"/>
                  </a:lnTo>
                  <a:lnTo>
                    <a:pt x="1044" y="15189"/>
                  </a:lnTo>
                  <a:lnTo>
                    <a:pt x="1044" y="0"/>
                  </a:lnTo>
                  <a:lnTo>
                    <a:pt x="56757" y="0"/>
                  </a:lnTo>
                  <a:lnTo>
                    <a:pt x="56757" y="18869"/>
                  </a:lnTo>
                  <a:lnTo>
                    <a:pt x="21355" y="58776"/>
                  </a:lnTo>
                  <a:lnTo>
                    <a:pt x="21355" y="59908"/>
                  </a:lnTo>
                  <a:lnTo>
                    <a:pt x="58086" y="59908"/>
                  </a:lnTo>
                  <a:lnTo>
                    <a:pt x="58086" y="75003"/>
                  </a:lnTo>
                  <a:close/>
                </a:path>
              </a:pathLst>
            </a:custGeom>
            <a:solidFill>
              <a:schemeClr val="accent1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78D7DDD-03C1-7A5A-529A-9A534D81AD1A}"/>
                </a:ext>
              </a:extLst>
            </p:cNvPr>
            <p:cNvSpPr/>
            <p:nvPr/>
          </p:nvSpPr>
          <p:spPr>
            <a:xfrm>
              <a:off x="1371292" y="525736"/>
              <a:ext cx="123866" cy="189716"/>
            </a:xfrm>
            <a:custGeom>
              <a:avLst/>
              <a:gdLst>
                <a:gd name="connsiteX0" fmla="*/ 0 w 48784"/>
                <a:gd name="connsiteY0" fmla="*/ 74720 h 74719"/>
                <a:gd name="connsiteX1" fmla="*/ 0 w 48784"/>
                <a:gd name="connsiteY1" fmla="*/ 0 h 74719"/>
                <a:gd name="connsiteX2" fmla="*/ 18318 w 48784"/>
                <a:gd name="connsiteY2" fmla="*/ 0 h 74719"/>
                <a:gd name="connsiteX3" fmla="*/ 18318 w 48784"/>
                <a:gd name="connsiteY3" fmla="*/ 74720 h 74719"/>
                <a:gd name="connsiteX4" fmla="*/ 3322 w 48784"/>
                <a:gd name="connsiteY4" fmla="*/ 74720 h 74719"/>
                <a:gd name="connsiteX5" fmla="*/ 3322 w 48784"/>
                <a:gd name="connsiteY5" fmla="*/ 59436 h 74719"/>
                <a:gd name="connsiteX6" fmla="*/ 48784 w 48784"/>
                <a:gd name="connsiteY6" fmla="*/ 59436 h 74719"/>
                <a:gd name="connsiteX7" fmla="*/ 48784 w 48784"/>
                <a:gd name="connsiteY7" fmla="*/ 74720 h 7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84" h="74719">
                  <a:moveTo>
                    <a:pt x="0" y="74720"/>
                  </a:moveTo>
                  <a:lnTo>
                    <a:pt x="0" y="0"/>
                  </a:lnTo>
                  <a:lnTo>
                    <a:pt x="18318" y="0"/>
                  </a:lnTo>
                  <a:lnTo>
                    <a:pt x="18318" y="74720"/>
                  </a:lnTo>
                  <a:close/>
                  <a:moveTo>
                    <a:pt x="3322" y="74720"/>
                  </a:moveTo>
                  <a:lnTo>
                    <a:pt x="3322" y="59436"/>
                  </a:lnTo>
                  <a:lnTo>
                    <a:pt x="48784" y="59436"/>
                  </a:lnTo>
                  <a:lnTo>
                    <a:pt x="48784" y="74720"/>
                  </a:lnTo>
                  <a:close/>
                </a:path>
              </a:pathLst>
            </a:custGeom>
            <a:solidFill>
              <a:schemeClr val="accent1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9F7AA2-E057-48AE-2112-A62AC70AE7FA}"/>
                </a:ext>
              </a:extLst>
            </p:cNvPr>
            <p:cNvSpPr/>
            <p:nvPr/>
          </p:nvSpPr>
          <p:spPr>
            <a:xfrm>
              <a:off x="1507929" y="525736"/>
              <a:ext cx="116155" cy="189716"/>
            </a:xfrm>
            <a:custGeom>
              <a:avLst/>
              <a:gdLst>
                <a:gd name="connsiteX0" fmla="*/ 0 w 45747"/>
                <a:gd name="connsiteY0" fmla="*/ 14717 h 74719"/>
                <a:gd name="connsiteX1" fmla="*/ 0 w 45747"/>
                <a:gd name="connsiteY1" fmla="*/ 0 h 74719"/>
                <a:gd name="connsiteX2" fmla="*/ 45557 w 45747"/>
                <a:gd name="connsiteY2" fmla="*/ 0 h 74719"/>
                <a:gd name="connsiteX3" fmla="*/ 45557 w 45747"/>
                <a:gd name="connsiteY3" fmla="*/ 14717 h 74719"/>
                <a:gd name="connsiteX4" fmla="*/ 0 w 45747"/>
                <a:gd name="connsiteY4" fmla="*/ 43775 h 74719"/>
                <a:gd name="connsiteX5" fmla="*/ 0 w 45747"/>
                <a:gd name="connsiteY5" fmla="*/ 30473 h 74719"/>
                <a:gd name="connsiteX6" fmla="*/ 45557 w 45747"/>
                <a:gd name="connsiteY6" fmla="*/ 30473 h 74719"/>
                <a:gd name="connsiteX7" fmla="*/ 45557 w 45747"/>
                <a:gd name="connsiteY7" fmla="*/ 43775 h 74719"/>
                <a:gd name="connsiteX8" fmla="*/ 0 w 45747"/>
                <a:gd name="connsiteY8" fmla="*/ 74720 h 74719"/>
                <a:gd name="connsiteX9" fmla="*/ 0 w 45747"/>
                <a:gd name="connsiteY9" fmla="*/ 59908 h 74719"/>
                <a:gd name="connsiteX10" fmla="*/ 45747 w 45747"/>
                <a:gd name="connsiteY10" fmla="*/ 59908 h 74719"/>
                <a:gd name="connsiteX11" fmla="*/ 45747 w 45747"/>
                <a:gd name="connsiteY11" fmla="*/ 74720 h 7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47" h="74719">
                  <a:moveTo>
                    <a:pt x="0" y="14717"/>
                  </a:moveTo>
                  <a:lnTo>
                    <a:pt x="0" y="0"/>
                  </a:lnTo>
                  <a:lnTo>
                    <a:pt x="45557" y="0"/>
                  </a:lnTo>
                  <a:lnTo>
                    <a:pt x="45557" y="14717"/>
                  </a:lnTo>
                  <a:close/>
                  <a:moveTo>
                    <a:pt x="0" y="43775"/>
                  </a:moveTo>
                  <a:lnTo>
                    <a:pt x="0" y="30473"/>
                  </a:lnTo>
                  <a:lnTo>
                    <a:pt x="45557" y="30473"/>
                  </a:lnTo>
                  <a:lnTo>
                    <a:pt x="45557" y="43775"/>
                  </a:lnTo>
                  <a:close/>
                  <a:moveTo>
                    <a:pt x="0" y="74720"/>
                  </a:moveTo>
                  <a:lnTo>
                    <a:pt x="0" y="59908"/>
                  </a:lnTo>
                  <a:lnTo>
                    <a:pt x="45747" y="59908"/>
                  </a:lnTo>
                  <a:lnTo>
                    <a:pt x="45747" y="74720"/>
                  </a:lnTo>
                  <a:close/>
                </a:path>
              </a:pathLst>
            </a:custGeom>
            <a:solidFill>
              <a:schemeClr val="accent1"/>
            </a:solidFill>
            <a:ln w="9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7D48E1E-D861-06A2-17CC-6F760FD8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8635" y="-339877"/>
            <a:ext cx="6886312" cy="68863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CC7FA4D4-B9AB-3E5D-5EAB-F35FEF924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338" y="1970544"/>
            <a:ext cx="3993059" cy="2023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chemeClr val="bg2">
                    <a:lumMod val="10000"/>
                  </a:schemeClr>
                </a:solidFill>
                <a:latin typeface="Bricolage Grotesque" panose="020B0605040402000204" pitchFamily="34" charset="0"/>
              </a:defRPr>
            </a:lvl1pPr>
            <a:lvl2pPr marL="457200" indent="0">
              <a:buNone/>
              <a:defRPr sz="1800" b="0" i="0">
                <a:solidFill>
                  <a:schemeClr val="accent1"/>
                </a:solidFill>
                <a:latin typeface="Bricolage Grotesque" panose="020B0605040402000204" pitchFamily="34" charset="0"/>
              </a:defRPr>
            </a:lvl2pPr>
            <a:lvl3pPr marL="914400" indent="0">
              <a:buNone/>
              <a:defRPr sz="1800" b="0" i="0">
                <a:solidFill>
                  <a:schemeClr val="accent1"/>
                </a:solidFill>
                <a:latin typeface="Bricolage Grotesque" panose="020B0605040402000204" pitchFamily="34" charset="0"/>
              </a:defRPr>
            </a:lvl3pPr>
            <a:lvl4pPr marL="1371600" indent="0">
              <a:buNone/>
              <a:defRPr sz="1800" b="0" i="0">
                <a:solidFill>
                  <a:schemeClr val="accent1"/>
                </a:solidFill>
                <a:latin typeface="Bricolage Grotesque" panose="020B0605040402000204" pitchFamily="34" charset="0"/>
              </a:defRPr>
            </a:lvl4pPr>
            <a:lvl5pPr marL="1828800" indent="0">
              <a:buNone/>
              <a:defRPr sz="1800" b="0" i="0">
                <a:solidFill>
                  <a:schemeClr val="accent1"/>
                </a:solidFill>
                <a:latin typeface="Bricolage Grotesque" panose="020B0605040402000204" pitchFamily="34" charset="0"/>
              </a:defRPr>
            </a:lvl5pPr>
          </a:lstStyle>
          <a:p>
            <a:pPr lvl="0"/>
            <a:r>
              <a:rPr lang="en-US" dirty="0"/>
              <a:t>Surround Yourself On Social Media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04233DA0-B5A1-9958-4C1C-F3091DD3C1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353" y="4403973"/>
            <a:ext cx="3993059" cy="12372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1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>
              <a:lnSpc>
                <a:spcPts val="2400"/>
              </a:lnSpc>
            </a:pP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adipiscir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elitwi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wiei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ametere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elitie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woroere</a:t>
            </a:r>
            <a:endParaRPr lang="en-ID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9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E5EA3-C3F1-185C-20E8-F53045597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DA9E2C-4AFF-9328-01B0-89C478408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679378-05E5-97DD-B784-7F3E8F70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1D8F-50BD-7B7F-EB0B-19923DDC9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64C77D-878C-DA47-EAD4-DB141F66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27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F7A8D-D9B9-6F45-3904-49E3C8BC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67941C-DBBF-2B27-BB64-DBE92E9D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061776-3C69-81E8-4598-3C2B77A4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DF6D51-4B89-4908-E8EF-1BA7E51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075467-DA40-6FF6-0AA2-2A9F2F0E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33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D3340-78FB-3E82-9B9A-E6AF888C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7DF2C0-718C-4953-C4E5-EF8757435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1052EE-7ADA-A3A4-3EDE-9D2B2BE54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D55310-2438-6DE4-1ED1-30E26DAF4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2FF4C2-D9C8-CCE2-82C9-96294D92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19FBBF-6280-4F16-0F4D-CEE6252D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5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D0FF0-DFEF-B7A4-F816-EF213264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ED3391-1FF8-0C57-FF74-8F437290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F033EF-EAE4-AFBA-F6BF-BCB0C84E1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553400-2AF6-D564-A91A-9B308682E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69C099-32FF-0E29-AD75-21F02F976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A51C1A-674A-FC76-5E99-8D6A7162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7DF8557-1DBB-41A2-1805-E07671D2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FAFC93-4975-3918-A583-6D762E23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15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81621-1462-0D71-E1A9-8ACED94C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FFCA699-3AD6-067C-AD11-FFA75FB4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4B1B24-4ABA-0616-4F5A-0BA51794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CAEDA2-69E9-0752-2599-5ED2A490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85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2856D7-92CD-5E92-2994-83FB9FFD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AAAE7E-DECE-B850-C6DA-CAE0CFF3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AD1B96-6591-1EAF-F896-29FB1108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92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C9A12-848B-7BC6-6838-503446BE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D6910-BD87-36C4-B2BF-7400B60C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0996A0-3AED-14EC-EF24-C154CC738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4287EE-C57E-5678-CECB-E5A6A1E6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44E42F-E98B-CDA4-C5DB-2593CBE5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FFD45F-FD85-A7E7-8826-3F0A05EE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15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DEDC4-664A-2C06-96FD-9D24DC86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05E3FD-862E-57D4-D95D-C87078032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1A796E-18CB-2039-97A4-99D8F932A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D90FBC-0CBF-67DC-671F-F96E7355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4790D0-292C-CE66-FD81-8A33D328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3EE967-439E-DAAD-9052-A8273355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29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BF52177-8F0B-41A8-C491-A730C163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B1CC21-4FCF-0BE4-519E-D8E3589C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40F14B-13B2-35BD-B111-CBFF9DD33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35F03-4C51-4BE4-A547-5E4B7D3BD91E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32BC77-3DB5-0814-4215-BAE2210F9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7B873D-F1B2-7BEA-4F30-75B97F8C1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7582DD-37CE-4ECA-9E5D-832077DD18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9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5CF1E95-1A50-FBC7-4A27-DF72E9E991F0}"/>
              </a:ext>
            </a:extLst>
          </p:cNvPr>
          <p:cNvGrpSpPr/>
          <p:nvPr/>
        </p:nvGrpSpPr>
        <p:grpSpPr>
          <a:xfrm>
            <a:off x="-393700" y="-914399"/>
            <a:ext cx="12788203" cy="8556232"/>
            <a:chOff x="787400" y="-138571"/>
            <a:chExt cx="11429856" cy="7647399"/>
          </a:xfrm>
        </p:grpSpPr>
        <p:pic>
          <p:nvPicPr>
            <p:cNvPr id="9" name="Imagem 8" descr="Mulher com mala&#10;&#10;Descrição gerada automaticamente">
              <a:extLst>
                <a:ext uri="{FF2B5EF4-FFF2-40B4-BE49-F238E27FC236}">
                  <a16:creationId xmlns:a16="http://schemas.microsoft.com/office/drawing/2014/main" id="{58994718-44BB-1DA3-61E2-BB4D4F125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5437" y="3660951"/>
              <a:ext cx="5771818" cy="3847877"/>
            </a:xfrm>
            <a:prstGeom prst="rect">
              <a:avLst/>
            </a:prstGeom>
          </p:spPr>
        </p:pic>
        <p:pic>
          <p:nvPicPr>
            <p:cNvPr id="11" name="Imagem 10" descr="Cachorro atrás de grade&#10;&#10;Descrição gerada automaticamente">
              <a:extLst>
                <a:ext uri="{FF2B5EF4-FFF2-40B4-BE49-F238E27FC236}">
                  <a16:creationId xmlns:a16="http://schemas.microsoft.com/office/drawing/2014/main" id="{CD8B71FD-BBF7-98E6-A66C-5BD6A059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23" y="3428221"/>
              <a:ext cx="5733772" cy="3471900"/>
            </a:xfrm>
            <a:prstGeom prst="rect">
              <a:avLst/>
            </a:prstGeom>
          </p:spPr>
        </p:pic>
        <p:pic>
          <p:nvPicPr>
            <p:cNvPr id="13" name="Imagem 12" descr="Mulher sentada na cadeira&#10;&#10;Descrição gerada automaticamente com confiança média">
              <a:extLst>
                <a:ext uri="{FF2B5EF4-FFF2-40B4-BE49-F238E27FC236}">
                  <a16:creationId xmlns:a16="http://schemas.microsoft.com/office/drawing/2014/main" id="{79C982B6-5567-B13D-D9D4-E4D19A129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" y="-138571"/>
              <a:ext cx="5770367" cy="3846566"/>
            </a:xfrm>
            <a:prstGeom prst="rect">
              <a:avLst/>
            </a:prstGeom>
          </p:spPr>
        </p:pic>
        <p:pic>
          <p:nvPicPr>
            <p:cNvPr id="15" name="Imagem 14" descr="Mulher em pé ao lado de mala no aeroporto&#10;&#10;Descrição gerada automaticamente com confiança média">
              <a:extLst>
                <a:ext uri="{FF2B5EF4-FFF2-40B4-BE49-F238E27FC236}">
                  <a16:creationId xmlns:a16="http://schemas.microsoft.com/office/drawing/2014/main" id="{EB85DD93-5C0F-FF66-BD56-7B12CB6C7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484" y="-122898"/>
              <a:ext cx="5675772" cy="3783848"/>
            </a:xfrm>
            <a:prstGeom prst="rect">
              <a:avLst/>
            </a:prstGeom>
          </p:spPr>
        </p:pic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3F7FA879-4C7C-481E-2BC4-00E0E92D7E77}"/>
              </a:ext>
            </a:extLst>
          </p:cNvPr>
          <p:cNvSpPr/>
          <p:nvPr/>
        </p:nvSpPr>
        <p:spPr>
          <a:xfrm>
            <a:off x="-283431" y="-139700"/>
            <a:ext cx="12440356" cy="6997700"/>
          </a:xfrm>
          <a:prstGeom prst="rect">
            <a:avLst/>
          </a:prstGeom>
          <a:gradFill flip="none" rotWithShape="1">
            <a:gsLst>
              <a:gs pos="0">
                <a:srgbClr val="044CB8">
                  <a:alpha val="79000"/>
                </a:srgbClr>
              </a:gs>
              <a:gs pos="100000">
                <a:srgbClr val="044CB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9B9918-3280-0954-4CE3-0AB33FC2E471}"/>
              </a:ext>
            </a:extLst>
          </p:cNvPr>
          <p:cNvSpPr/>
          <p:nvPr/>
        </p:nvSpPr>
        <p:spPr>
          <a:xfrm rot="11700000">
            <a:off x="3554815" y="887815"/>
            <a:ext cx="5082371" cy="5082371"/>
          </a:xfrm>
          <a:prstGeom prst="ellipse">
            <a:avLst/>
          </a:prstGeom>
          <a:gradFill flip="none" rotWithShape="1">
            <a:gsLst>
              <a:gs pos="0">
                <a:srgbClr val="044CB8">
                  <a:alpha val="79000"/>
                </a:srgbClr>
              </a:gs>
              <a:gs pos="100000">
                <a:srgbClr val="044CB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61FEC296-A58D-8182-4B4C-DDC8B518200F}"/>
              </a:ext>
            </a:extLst>
          </p:cNvPr>
          <p:cNvSpPr/>
          <p:nvPr/>
        </p:nvSpPr>
        <p:spPr>
          <a:xfrm>
            <a:off x="7851211" y="1927227"/>
            <a:ext cx="505389" cy="50538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4F00F2-620D-6389-D08E-6CCF586057BC}"/>
              </a:ext>
            </a:extLst>
          </p:cNvPr>
          <p:cNvSpPr txBox="1"/>
          <p:nvPr/>
        </p:nvSpPr>
        <p:spPr>
          <a:xfrm>
            <a:off x="3505704" y="2440420"/>
            <a:ext cx="5211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TRANSPORTE AÉREOS DE ANIMAIS</a:t>
            </a:r>
            <a:endParaRPr lang="pt-BR" sz="2400" dirty="0">
              <a:solidFill>
                <a:schemeClr val="bg1"/>
              </a:solidFill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646B8D1-F4EE-3931-9536-0E9EA9C89B41}"/>
              </a:ext>
            </a:extLst>
          </p:cNvPr>
          <p:cNvGrpSpPr/>
          <p:nvPr/>
        </p:nvGrpSpPr>
        <p:grpSpPr>
          <a:xfrm>
            <a:off x="239865" y="6061836"/>
            <a:ext cx="2189770" cy="535761"/>
            <a:chOff x="-71495" y="6153376"/>
            <a:chExt cx="1640301" cy="401325"/>
          </a:xfrm>
        </p:grpSpPr>
        <p:pic>
          <p:nvPicPr>
            <p:cNvPr id="20" name="Imagem 19" descr="Logotipo&#10;&#10;Descrição gerada automaticamente">
              <a:extLst>
                <a:ext uri="{FF2B5EF4-FFF2-40B4-BE49-F238E27FC236}">
                  <a16:creationId xmlns:a16="http://schemas.microsoft.com/office/drawing/2014/main" id="{B7789D40-719B-6B4C-725C-62A7031B0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56"/>
            <a:stretch/>
          </p:blipFill>
          <p:spPr>
            <a:xfrm>
              <a:off x="-71495" y="6155506"/>
              <a:ext cx="669427" cy="399194"/>
            </a:xfrm>
            <a:prstGeom prst="rect">
              <a:avLst/>
            </a:prstGeom>
          </p:spPr>
        </p:pic>
        <p:pic>
          <p:nvPicPr>
            <p:cNvPr id="19" name="Imagem 18" descr="Logotipo&#10;&#10;Descrição gerada automaticamente">
              <a:extLst>
                <a:ext uri="{FF2B5EF4-FFF2-40B4-BE49-F238E27FC236}">
                  <a16:creationId xmlns:a16="http://schemas.microsoft.com/office/drawing/2014/main" id="{249E02E7-F04A-27BA-4706-F4C367B2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13" y="6153376"/>
              <a:ext cx="897293" cy="401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24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ettyImages-1473881854">
            <a:hlinkClick r:id="" action="ppaction://media"/>
            <a:extLst>
              <a:ext uri="{FF2B5EF4-FFF2-40B4-BE49-F238E27FC236}">
                <a16:creationId xmlns:a16="http://schemas.microsoft.com/office/drawing/2014/main" id="{568C3A18-8BC3-7D59-9118-39FB8D1E9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7855"/>
          </a:xfrm>
          <a:prstGeom prst="rect">
            <a:avLst/>
          </a:prstGeom>
        </p:spPr>
      </p:pic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099FD3FF-C8E7-5012-134D-623A9C7ADA02}"/>
              </a:ext>
            </a:extLst>
          </p:cNvPr>
          <p:cNvSpPr/>
          <p:nvPr/>
        </p:nvSpPr>
        <p:spPr>
          <a:xfrm>
            <a:off x="3291546" y="1238774"/>
            <a:ext cx="2851284" cy="4962581"/>
          </a:xfrm>
          <a:prstGeom prst="roundRect">
            <a:avLst>
              <a:gd name="adj" fmla="val 4076"/>
            </a:avLst>
          </a:prstGeom>
          <a:gradFill>
            <a:gsLst>
              <a:gs pos="0">
                <a:srgbClr val="044CB8"/>
              </a:gs>
              <a:gs pos="100000">
                <a:srgbClr val="0568F9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41E947EA-5387-9E85-9CBA-2C25E812B592}"/>
              </a:ext>
            </a:extLst>
          </p:cNvPr>
          <p:cNvSpPr/>
          <p:nvPr/>
        </p:nvSpPr>
        <p:spPr>
          <a:xfrm>
            <a:off x="6191275" y="1215521"/>
            <a:ext cx="2851284" cy="4962581"/>
          </a:xfrm>
          <a:prstGeom prst="roundRect">
            <a:avLst>
              <a:gd name="adj" fmla="val 4076"/>
            </a:avLst>
          </a:prstGeom>
          <a:gradFill>
            <a:gsLst>
              <a:gs pos="0">
                <a:srgbClr val="044CB8"/>
              </a:gs>
              <a:gs pos="100000">
                <a:srgbClr val="0568F9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2FC335E6-906A-5348-CEFF-B9F5BDF5996E}"/>
              </a:ext>
            </a:extLst>
          </p:cNvPr>
          <p:cNvSpPr/>
          <p:nvPr/>
        </p:nvSpPr>
        <p:spPr>
          <a:xfrm>
            <a:off x="9103142" y="1192268"/>
            <a:ext cx="2851284" cy="4962581"/>
          </a:xfrm>
          <a:prstGeom prst="roundRect">
            <a:avLst>
              <a:gd name="adj" fmla="val 4076"/>
            </a:avLst>
          </a:prstGeom>
          <a:gradFill>
            <a:gsLst>
              <a:gs pos="0">
                <a:srgbClr val="044CB8"/>
              </a:gs>
              <a:gs pos="100000">
                <a:srgbClr val="0568F9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DB32A-6228-7AD8-D903-283C1317A93B}"/>
              </a:ext>
            </a:extLst>
          </p:cNvPr>
          <p:cNvSpPr txBox="1"/>
          <p:nvPr/>
        </p:nvSpPr>
        <p:spPr>
          <a:xfrm>
            <a:off x="652908" y="2077544"/>
            <a:ext cx="2546045" cy="175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b="1" dirty="0">
                <a:solidFill>
                  <a:srgbClr val="0445A4"/>
                </a:solidFill>
                <a:latin typeface="Aptos" panose="020B0004020202020204" pitchFamily="34" charset="0"/>
              </a:rPr>
              <a:t>Ações interconectadas  para melhoria do transporte aéreo de animais</a:t>
            </a:r>
            <a:endParaRPr lang="en-US" sz="2400" b="1" dirty="0">
              <a:solidFill>
                <a:srgbClr val="0445A4"/>
              </a:solidFill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94B2DE-5CBE-E839-FC24-E8ED62FB1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908" y="1437403"/>
            <a:ext cx="640141" cy="640141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B09CD096-0787-5304-1E92-AA8DBA62715C}"/>
              </a:ext>
            </a:extLst>
          </p:cNvPr>
          <p:cNvSpPr/>
          <p:nvPr/>
        </p:nvSpPr>
        <p:spPr>
          <a:xfrm rot="5400000">
            <a:off x="8881107" y="1813247"/>
            <a:ext cx="2449864" cy="242809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514350">
              <a:buClrTx/>
              <a:buSzPct val="60000"/>
              <a:buFont typeface="Arial" panose="020B0604020202020204" pitchFamily="34" charset="0"/>
              <a:buChar char="•"/>
              <a:defRPr/>
            </a:pPr>
            <a:endParaRPr lang="id-ID" sz="1013" kern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F70EA6F-EC7D-CD41-DE26-D56C82FDE68A}"/>
              </a:ext>
            </a:extLst>
          </p:cNvPr>
          <p:cNvSpPr/>
          <p:nvPr/>
        </p:nvSpPr>
        <p:spPr>
          <a:xfrm rot="5400000">
            <a:off x="6087486" y="1855388"/>
            <a:ext cx="2449864" cy="234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id-ID" sz="1013" kern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08F8B08-683C-8EEA-1B33-61C586B305D8}"/>
              </a:ext>
            </a:extLst>
          </p:cNvPr>
          <p:cNvSpPr/>
          <p:nvPr/>
        </p:nvSpPr>
        <p:spPr>
          <a:xfrm rot="5400000">
            <a:off x="3337257" y="1836851"/>
            <a:ext cx="2449864" cy="234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id-ID" sz="1013" kern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D49502-A942-1C28-4057-9FAE9C0BAE78}"/>
              </a:ext>
            </a:extLst>
          </p:cNvPr>
          <p:cNvSpPr txBox="1"/>
          <p:nvPr/>
        </p:nvSpPr>
        <p:spPr>
          <a:xfrm>
            <a:off x="3465666" y="1563351"/>
            <a:ext cx="2584571" cy="431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Relatório Final do Grupo </a:t>
            </a:r>
            <a:b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Trabalho instituído </a:t>
            </a:r>
            <a:b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pela Portaria </a:t>
            </a:r>
            <a:r>
              <a:rPr lang="pt-BR" sz="1200" b="1" dirty="0" err="1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Mpor</a:t>
            </a:r>
            <a: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nº 397, </a:t>
            </a:r>
            <a:b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200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16/08/2024</a:t>
            </a:r>
          </a:p>
          <a:p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_______________________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pt-BR" sz="1050" dirty="0">
              <a:solidFill>
                <a:schemeClr val="bg1"/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Avalia as condições de transporte aéreo</a:t>
            </a: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de cães e gatos no Brasil e propõe melhorias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_______________________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</a:t>
            </a: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ocumento de consenso técnico entre 9 entes governamentais (</a:t>
            </a:r>
            <a:r>
              <a:rPr lang="pt-BR" sz="105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MPor</a:t>
            </a: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MAPA, MMA, MDHC, MS, ANAC, Anvisa, Ibama, CFMV)</a:t>
            </a:r>
            <a:endParaRPr lang="pt-BR" sz="1050" dirty="0">
              <a:solidFill>
                <a:schemeClr val="bg1"/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_______________________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t-BR" sz="1050" b="1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Entrega: </a:t>
            </a: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</a:t>
            </a:r>
            <a:r>
              <a:rPr lang="pt-BR" sz="105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lano de trabalho </a:t>
            </a: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que indica encaminhamentos, ações a serem tomadas, forma de implementação dessas ações, responsáveis e prazos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770DE6D-42F9-4A11-91C4-2B7EAE9B7114}"/>
              </a:ext>
            </a:extLst>
          </p:cNvPr>
          <p:cNvSpPr txBox="1"/>
          <p:nvPr/>
        </p:nvSpPr>
        <p:spPr>
          <a:xfrm>
            <a:off x="6370979" y="1691048"/>
            <a:ext cx="259204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Portaria PATA </a:t>
            </a:r>
          </a:p>
          <a:p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____________________</a:t>
            </a:r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Institui o Plano para melhoria do Transporte Aéreo de Animais domésticos (cães e gatos)</a:t>
            </a:r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____________________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Ato normativo de competência da autoridade máxima do </a:t>
            </a:r>
            <a:r>
              <a:rPr lang="pt-BR" sz="11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MPor</a:t>
            </a:r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____________________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05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Entrega:</a:t>
            </a:r>
            <a:r>
              <a:rPr lang="pt-BR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Balizas e diretrizes para elevar o nível da prestação do serviço de transporte aéreo de animais a padrões internacionais, provendo maior confiabilidade, segurança e transparência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48F00D-340C-E038-D83F-660D9ABEDBEF}"/>
              </a:ext>
            </a:extLst>
          </p:cNvPr>
          <p:cNvSpPr txBox="1"/>
          <p:nvPr/>
        </p:nvSpPr>
        <p:spPr>
          <a:xfrm>
            <a:off x="9299406" y="1602303"/>
            <a:ext cx="248137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Códigos </a:t>
            </a:r>
            <a:br>
              <a:rPr lang="pt-BR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b="1" dirty="0">
                <a:solidFill>
                  <a:srgbClr val="80B2F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Conduta</a:t>
            </a:r>
          </a:p>
          <a:p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___________________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Trata da adesão das empresas aéreas aos procedimentos das </a:t>
            </a:r>
            <a:r>
              <a:rPr lang="pt-BR" sz="11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 Animal </a:t>
            </a:r>
            <a:r>
              <a:rPr lang="pt-BR" sz="1100" i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Regulations</a:t>
            </a:r>
            <a:r>
              <a:rPr lang="pt-BR" sz="11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(LAR) da IATA e aos demais procedimentos de transporte seguro e adequado de animais orientados pelo PATA</a:t>
            </a:r>
            <a:b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______________________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Documentos de autorregulação monitorados periodicamente pela ANAC</a:t>
            </a:r>
            <a:endParaRPr lang="pt-BR" sz="1100" dirty="0">
              <a:solidFill>
                <a:schemeClr val="bg1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r>
              <a:rPr lang="pt-BR" sz="1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______________________</a:t>
            </a:r>
          </a:p>
          <a:p>
            <a:endParaRPr lang="pt-BR" sz="1100" dirty="0">
              <a:solidFill>
                <a:schemeClr val="bg1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r>
              <a:rPr lang="pt-BR" sz="105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Entrega:</a:t>
            </a:r>
            <a:r>
              <a:rPr lang="pt-BR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10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Compromisso público formal das empresas aéreas para melhoria do serviço de transporte aéreo de animais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56012A-335A-10BD-A547-4F4DB8677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9" y="396537"/>
            <a:ext cx="1638998" cy="399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FD98AFA-3EED-00BA-BC37-A4DA99F24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9880" y="1396328"/>
            <a:ext cx="409575" cy="40957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0A156A9-E346-9E9E-D292-66605F530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78011" y="1383079"/>
            <a:ext cx="419044" cy="41904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903622C-729D-3890-F30A-7C939671AF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89113" y="1390905"/>
            <a:ext cx="391667" cy="3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6ECA5F-741B-A011-3032-4FDC4DA5D6A7}"/>
              </a:ext>
            </a:extLst>
          </p:cNvPr>
          <p:cNvSpPr/>
          <p:nvPr/>
        </p:nvSpPr>
        <p:spPr>
          <a:xfrm>
            <a:off x="730250" y="1009650"/>
            <a:ext cx="10731500" cy="5245100"/>
          </a:xfrm>
          <a:prstGeom prst="roundRect">
            <a:avLst>
              <a:gd name="adj" fmla="val 4076"/>
            </a:avLst>
          </a:prstGeom>
          <a:gradFill>
            <a:gsLst>
              <a:gs pos="0">
                <a:srgbClr val="044CB8"/>
              </a:gs>
              <a:gs pos="100000">
                <a:srgbClr val="0568F9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2FC165-BCF5-5860-ED47-D11AFBA7B9F4}"/>
              </a:ext>
            </a:extLst>
          </p:cNvPr>
          <p:cNvSpPr/>
          <p:nvPr/>
        </p:nvSpPr>
        <p:spPr>
          <a:xfrm>
            <a:off x="1375581" y="1866900"/>
            <a:ext cx="3530600" cy="3530600"/>
          </a:xfrm>
          <a:prstGeom prst="ellipse">
            <a:avLst/>
          </a:prstGeom>
          <a:gradFill>
            <a:gsLst>
              <a:gs pos="0">
                <a:srgbClr val="0445A4"/>
              </a:gs>
              <a:gs pos="100000">
                <a:srgbClr val="267CF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8D80B-4197-545E-4223-30F4135F44B1}"/>
              </a:ext>
            </a:extLst>
          </p:cNvPr>
          <p:cNvSpPr txBox="1"/>
          <p:nvPr/>
        </p:nvSpPr>
        <p:spPr>
          <a:xfrm>
            <a:off x="1988951" y="3340414"/>
            <a:ext cx="2664530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Visão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Geral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bg1"/>
                </a:solidFill>
                <a:latin typeface="Aptos" panose="020B0004020202020204" pitchFamily="34" charset="0"/>
              </a:rPr>
              <a:t>Competências</a:t>
            </a:r>
            <a:endParaRPr lang="en-US" sz="2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62258-D9AD-11E1-BB6A-FC62DB233784}"/>
              </a:ext>
            </a:extLst>
          </p:cNvPr>
          <p:cNvSpPr txBox="1"/>
          <p:nvPr/>
        </p:nvSpPr>
        <p:spPr>
          <a:xfrm>
            <a:off x="5300478" y="1704181"/>
            <a:ext cx="49325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tripé para efetividade na implementação das ações de melhoria do transporte aéreo de animais no País </a:t>
            </a: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- Executivo (diretrizes e balizas, políticas públicas, proposição e revisão de regulamentações específicas, </a:t>
            </a:r>
            <a:r>
              <a:rPr lang="pt-BR" dirty="0" err="1">
                <a:solidFill>
                  <a:schemeClr val="bg1"/>
                </a:solidFill>
              </a:rPr>
              <a:t>white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papers</a:t>
            </a:r>
            <a:r>
              <a:rPr lang="pt-BR" dirty="0">
                <a:solidFill>
                  <a:schemeClr val="bg1"/>
                </a:solidFill>
              </a:rPr>
              <a:t>... 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- Atores privados (códigos de conduta, planos de contingência, guias de boas-práticas...)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- Legislativo (audiências públicas, projetos de Lei, orçamento)</a:t>
            </a: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B07974-B2ED-559E-948E-DA0EE69F5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10491936" y="5217941"/>
            <a:ext cx="771219" cy="7712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0CAB27-FDFF-D1F6-D97C-CD610814BE4C}"/>
              </a:ext>
            </a:extLst>
          </p:cNvPr>
          <p:cNvSpPr/>
          <p:nvPr/>
        </p:nvSpPr>
        <p:spPr>
          <a:xfrm>
            <a:off x="3871129" y="1996292"/>
            <a:ext cx="685800" cy="685800"/>
          </a:xfrm>
          <a:prstGeom prst="ellipse">
            <a:avLst/>
          </a:prstGeom>
          <a:gradFill>
            <a:gsLst>
              <a:gs pos="0">
                <a:srgbClr val="0445A4"/>
              </a:gs>
              <a:gs pos="100000">
                <a:srgbClr val="267CF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43A7EDC-D0C3-4B3A-84C3-A8C280CE7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8051" y="2682092"/>
            <a:ext cx="540969" cy="540969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0873A541-07B3-7BDE-671D-75747CAF0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9" y="396537"/>
            <a:ext cx="1638998" cy="3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82331A45-A4BE-AD36-4B8B-4A28E5158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1"/>
          <a:stretch/>
        </p:blipFill>
        <p:spPr>
          <a:xfrm>
            <a:off x="2761536" y="0"/>
            <a:ext cx="9430463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694B2DE-5CBE-E839-FC24-E8ED62FB1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523" y="781555"/>
            <a:ext cx="426163" cy="426163"/>
          </a:xfrm>
          <a:prstGeom prst="rect">
            <a:avLst/>
          </a:prstGeom>
        </p:spPr>
      </p:pic>
      <p:sp>
        <p:nvSpPr>
          <p:cNvPr id="14" name="Google Shape;307;p13">
            <a:extLst>
              <a:ext uri="{FF2B5EF4-FFF2-40B4-BE49-F238E27FC236}">
                <a16:creationId xmlns:a16="http://schemas.microsoft.com/office/drawing/2014/main" id="{E617A159-6D3D-34DF-D88E-A99FDED3D4BA}"/>
              </a:ext>
            </a:extLst>
          </p:cNvPr>
          <p:cNvSpPr txBox="1">
            <a:spLocks/>
          </p:cNvSpPr>
          <p:nvPr/>
        </p:nvSpPr>
        <p:spPr>
          <a:xfrm>
            <a:off x="694623" y="2126414"/>
            <a:ext cx="3213100" cy="1524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Clr>
                <a:prstClr val="black"/>
              </a:buClr>
              <a:buSzPts val="2000"/>
              <a:buNone/>
              <a:defRPr/>
            </a:pPr>
            <a:r>
              <a:rPr lang="pt-BR" sz="1688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rPr>
              <a:t>A Associação Internacional do Transporte Aérea (IATA) é organização global que atualmente reúne cerca de 300 companhias, representando mais de 80% do tráfego aéreo total no mundo 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ABE071B-698A-304E-2EA7-8407F3B7317E}"/>
              </a:ext>
            </a:extLst>
          </p:cNvPr>
          <p:cNvSpPr txBox="1"/>
          <p:nvPr/>
        </p:nvSpPr>
        <p:spPr>
          <a:xfrm>
            <a:off x="656523" y="1346306"/>
            <a:ext cx="228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445A4"/>
                </a:solidFill>
                <a:latin typeface="Aptos" panose="020B0004020202020204" pitchFamily="34" charset="0"/>
                <a:cs typeface="Poppins" panose="00000500000000000000" pitchFamily="2" charset="0"/>
              </a:rPr>
              <a:t>O que são as LAR da IATA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002E5-C6CA-FF24-CAD0-7837DBB1FC67}"/>
              </a:ext>
            </a:extLst>
          </p:cNvPr>
          <p:cNvSpPr txBox="1"/>
          <p:nvPr/>
        </p:nvSpPr>
        <p:spPr>
          <a:xfrm>
            <a:off x="694623" y="4031488"/>
            <a:ext cx="3012648" cy="167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b="1" dirty="0"/>
              <a:t>As Live Animal </a:t>
            </a:r>
            <a:r>
              <a:rPr lang="pt-BR" b="1" dirty="0" err="1"/>
              <a:t>Regulations</a:t>
            </a:r>
            <a:r>
              <a:rPr lang="pt-BR" b="1" dirty="0"/>
              <a:t> (LAR) são manuais adotados em mais de 45 países, que dispõem sobre rigorosos procedimentos operacionais que devem ser adotados durante todas as etapas do transporte aéreo de animais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D15585-6DF8-3B7D-FFF2-312A07686932}"/>
              </a:ext>
            </a:extLst>
          </p:cNvPr>
          <p:cNvSpPr txBox="1"/>
          <p:nvPr/>
        </p:nvSpPr>
        <p:spPr>
          <a:xfrm>
            <a:off x="4618923" y="2892126"/>
            <a:ext cx="1898628" cy="103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b="1" dirty="0"/>
              <a:t>Entre as principais áreas cobertas pelas LAR estão: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B798FE1-B695-94B6-BC64-47CBD6ED857E}"/>
              </a:ext>
            </a:extLst>
          </p:cNvPr>
          <p:cNvSpPr txBox="1"/>
          <p:nvPr/>
        </p:nvSpPr>
        <p:spPr>
          <a:xfrm>
            <a:off x="8230597" y="1393291"/>
            <a:ext cx="3460728" cy="43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Requisitos de caixas de transporte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6946410-CB4C-521A-86AD-0D9EF785D3EC}"/>
              </a:ext>
            </a:extLst>
          </p:cNvPr>
          <p:cNvSpPr txBox="1"/>
          <p:nvPr/>
        </p:nvSpPr>
        <p:spPr>
          <a:xfrm>
            <a:off x="8230597" y="2305310"/>
            <a:ext cx="3460728" cy="58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Procedimentos e cuidado com os animais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5BA4665-6593-C851-C7FB-1CA9C4247B74}"/>
              </a:ext>
            </a:extLst>
          </p:cNvPr>
          <p:cNvSpPr txBox="1"/>
          <p:nvPr/>
        </p:nvSpPr>
        <p:spPr>
          <a:xfrm>
            <a:off x="8230597" y="3222091"/>
            <a:ext cx="3460728" cy="700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Treinamento de pessoal envolvido no transporte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C37B879-7154-6EB3-2C5D-299AAC5938F5}"/>
              </a:ext>
            </a:extLst>
          </p:cNvPr>
          <p:cNvSpPr txBox="1"/>
          <p:nvPr/>
        </p:nvSpPr>
        <p:spPr>
          <a:xfrm>
            <a:off x="8267853" y="4158141"/>
            <a:ext cx="3460728" cy="87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Segurança para que os animais não representem riscos para os demais passageiros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40B7F48-7152-4148-61C5-C0F37E72868C}"/>
              </a:ext>
            </a:extLst>
          </p:cNvPr>
          <p:cNvSpPr txBox="1"/>
          <p:nvPr/>
        </p:nvSpPr>
        <p:spPr>
          <a:xfrm>
            <a:off x="8305109" y="5069164"/>
            <a:ext cx="3460728" cy="6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pt-BR"/>
            </a:defPPr>
            <a:lvl1pPr indent="0" defTabSz="514350">
              <a:lnSpc>
                <a:spcPct val="90000"/>
              </a:lnSpc>
              <a:spcBef>
                <a:spcPts val="563"/>
              </a:spcBef>
              <a:buClr>
                <a:prstClr val="black"/>
              </a:buClr>
              <a:buSzPts val="2000"/>
              <a:buFont typeface="Arial" panose="020B0604020202020204" pitchFamily="34" charset="0"/>
              <a:buNone/>
              <a:defRPr sz="1688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Questionários com avaliações a serem feitas pelas empresas aéreas</a:t>
            </a:r>
          </a:p>
        </p:txBody>
      </p:sp>
      <p:pic>
        <p:nvPicPr>
          <p:cNvPr id="27" name="Imagem 26" descr="Logotipo&#10;&#10;Descrição gerada automaticamente">
            <a:extLst>
              <a:ext uri="{FF2B5EF4-FFF2-40B4-BE49-F238E27FC236}">
                <a16:creationId xmlns:a16="http://schemas.microsoft.com/office/drawing/2014/main" id="{C610F9F7-3C3D-FD3F-A9B7-1E62523E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9" y="396537"/>
            <a:ext cx="1638998" cy="3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C80F591-E1A2-73DA-658D-8158DDD98688}"/>
              </a:ext>
            </a:extLst>
          </p:cNvPr>
          <p:cNvSpPr/>
          <p:nvPr/>
        </p:nvSpPr>
        <p:spPr>
          <a:xfrm>
            <a:off x="737553" y="1331821"/>
            <a:ext cx="1693366" cy="1693366"/>
          </a:xfrm>
          <a:prstGeom prst="ellipse">
            <a:avLst/>
          </a:prstGeom>
          <a:gradFill>
            <a:gsLst>
              <a:gs pos="0">
                <a:srgbClr val="0445A4"/>
              </a:gs>
              <a:gs pos="100000">
                <a:srgbClr val="267CF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24D935-95E1-B107-AAE8-D3C3F78340AE}"/>
              </a:ext>
            </a:extLst>
          </p:cNvPr>
          <p:cNvSpPr/>
          <p:nvPr/>
        </p:nvSpPr>
        <p:spPr>
          <a:xfrm>
            <a:off x="-135537" y="532548"/>
            <a:ext cx="5591275" cy="5591275"/>
          </a:xfrm>
          <a:prstGeom prst="ellipse">
            <a:avLst/>
          </a:prstGeom>
          <a:gradFill>
            <a:gsLst>
              <a:gs pos="0">
                <a:srgbClr val="0445A4"/>
              </a:gs>
              <a:gs pos="100000">
                <a:srgbClr val="267CF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4E0073-4852-0EE6-6727-095B3D82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7553" y="666530"/>
            <a:ext cx="696577" cy="696577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62571F8-2E47-4268-C4CD-7776D739D5AD}"/>
              </a:ext>
            </a:extLst>
          </p:cNvPr>
          <p:cNvGrpSpPr/>
          <p:nvPr/>
        </p:nvGrpSpPr>
        <p:grpSpPr>
          <a:xfrm>
            <a:off x="10232570" y="470129"/>
            <a:ext cx="1575969" cy="385585"/>
            <a:chOff x="-71495" y="6153376"/>
            <a:chExt cx="1640301" cy="401325"/>
          </a:xfrm>
        </p:grpSpPr>
        <p:pic>
          <p:nvPicPr>
            <p:cNvPr id="12" name="Imagem 11" descr="Logotipo&#10;&#10;Descrição gerada automaticamente">
              <a:extLst>
                <a:ext uri="{FF2B5EF4-FFF2-40B4-BE49-F238E27FC236}">
                  <a16:creationId xmlns:a16="http://schemas.microsoft.com/office/drawing/2014/main" id="{DF760B78-80CF-D13B-1C4F-FBC4DA64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56"/>
            <a:stretch/>
          </p:blipFill>
          <p:spPr>
            <a:xfrm>
              <a:off x="-71495" y="6155506"/>
              <a:ext cx="669427" cy="399194"/>
            </a:xfrm>
            <a:prstGeom prst="rect">
              <a:avLst/>
            </a:prstGeom>
          </p:spPr>
        </p:pic>
        <p:pic>
          <p:nvPicPr>
            <p:cNvPr id="13" name="Imagem 12" descr="Logotipo&#10;&#10;Descrição gerada automaticamente">
              <a:extLst>
                <a:ext uri="{FF2B5EF4-FFF2-40B4-BE49-F238E27FC236}">
                  <a16:creationId xmlns:a16="http://schemas.microsoft.com/office/drawing/2014/main" id="{AF594DE3-03D3-E371-6883-1E2FADE7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13" y="6153376"/>
              <a:ext cx="897293" cy="401325"/>
            </a:xfrm>
            <a:prstGeom prst="rect">
              <a:avLst/>
            </a:pr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0A216AE-AEE0-67FB-DBB5-5D0EE4039F81}"/>
              </a:ext>
            </a:extLst>
          </p:cNvPr>
          <p:cNvSpPr txBox="1"/>
          <p:nvPr/>
        </p:nvSpPr>
        <p:spPr>
          <a:xfrm>
            <a:off x="1048268" y="2335054"/>
            <a:ext cx="4120138" cy="20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sz="3200" dirty="0"/>
              <a:t>Visão Geral</a:t>
            </a:r>
            <a:br>
              <a:rPr lang="pt-BR" sz="3200" dirty="0"/>
            </a:br>
            <a:r>
              <a:rPr lang="pt-BR" sz="2800" dirty="0"/>
              <a:t>principais mudanças</a:t>
            </a:r>
            <a:endParaRPr lang="pt-BR" sz="3200" dirty="0"/>
          </a:p>
          <a:p>
            <a:endParaRPr lang="pt-BR" sz="3200" dirty="0"/>
          </a:p>
          <a:p>
            <a:r>
              <a:rPr lang="pt-BR" sz="3200" b="0" dirty="0"/>
              <a:t>PATA + </a:t>
            </a:r>
            <a:br>
              <a:rPr lang="pt-BR" sz="3200" b="0" dirty="0"/>
            </a:br>
            <a:r>
              <a:rPr lang="pt-BR" sz="3200" b="0" dirty="0"/>
              <a:t>Códigos de Conduta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AF721F-5341-C98B-0858-8AAD08570BA5}"/>
              </a:ext>
            </a:extLst>
          </p:cNvPr>
          <p:cNvSpPr txBox="1"/>
          <p:nvPr/>
        </p:nvSpPr>
        <p:spPr>
          <a:xfrm>
            <a:off x="5227957" y="2437553"/>
            <a:ext cx="523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Fomento a medidas de RASTREABILIDADE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7BA2BEB-3ACB-7DFC-05CE-4AC292E8C176}"/>
              </a:ext>
            </a:extLst>
          </p:cNvPr>
          <p:cNvSpPr txBox="1"/>
          <p:nvPr/>
        </p:nvSpPr>
        <p:spPr>
          <a:xfrm>
            <a:off x="5512451" y="3127594"/>
            <a:ext cx="472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TRANSPARÊNCIA NA COMUNICAÇÃO  entre empresa e tutor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3EF42A2-841D-B361-727A-6911ADD176ED}"/>
              </a:ext>
            </a:extLst>
          </p:cNvPr>
          <p:cNvSpPr txBox="1"/>
          <p:nvPr/>
        </p:nvSpPr>
        <p:spPr>
          <a:xfrm>
            <a:off x="5455738" y="4958938"/>
            <a:ext cx="320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Serviço de ATENDIMENTO VETERINÁRIO emergencial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C44E2B3-83E4-2C7A-04E6-B43160B132ED}"/>
              </a:ext>
            </a:extLst>
          </p:cNvPr>
          <p:cNvSpPr txBox="1"/>
          <p:nvPr/>
        </p:nvSpPr>
        <p:spPr>
          <a:xfrm>
            <a:off x="5494552" y="4004738"/>
            <a:ext cx="366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CAPACITAÇÃO E TREINAMENTO PERIÓDICOS de  equipes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EE725DE-238C-7DF4-0E88-E13BB7822C89}"/>
              </a:ext>
            </a:extLst>
          </p:cNvPr>
          <p:cNvSpPr txBox="1"/>
          <p:nvPr/>
        </p:nvSpPr>
        <p:spPr>
          <a:xfrm>
            <a:off x="5433986" y="5817307"/>
            <a:ext cx="356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Disponibilização de DADOS TRIMESTRAIS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65488A8-7B1F-1356-0A92-1977C2C092FC}"/>
              </a:ext>
            </a:extLst>
          </p:cNvPr>
          <p:cNvSpPr txBox="1"/>
          <p:nvPr/>
        </p:nvSpPr>
        <p:spPr>
          <a:xfrm>
            <a:off x="5494552" y="1014818"/>
            <a:ext cx="510784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Normativo com FOCO NO BEM-ESTAR ANIMAL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D6C278-9480-901F-B622-FE95D1212337}"/>
              </a:ext>
            </a:extLst>
          </p:cNvPr>
          <p:cNvSpPr txBox="1"/>
          <p:nvPr/>
        </p:nvSpPr>
        <p:spPr>
          <a:xfrm>
            <a:off x="5512451" y="1660823"/>
            <a:ext cx="55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INTERNALIZAÇÃO DE PADRÕES INTERNACIONAIS utilizados mundialmente</a:t>
            </a:r>
          </a:p>
        </p:txBody>
      </p:sp>
    </p:spTree>
    <p:extLst>
      <p:ext uri="{BB962C8B-B14F-4D97-AF65-F5344CB8AC3E}">
        <p14:creationId xmlns:p14="http://schemas.microsoft.com/office/powerpoint/2010/main" val="39248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11">
            <a:extLst>
              <a:ext uri="{FF2B5EF4-FFF2-40B4-BE49-F238E27FC236}">
                <a16:creationId xmlns:a16="http://schemas.microsoft.com/office/drawing/2014/main" id="{8605D77E-51FD-3CD3-3E63-FEE7E8223073}"/>
              </a:ext>
            </a:extLst>
          </p:cNvPr>
          <p:cNvSpPr/>
          <p:nvPr/>
        </p:nvSpPr>
        <p:spPr>
          <a:xfrm>
            <a:off x="5812474" y="-1196966"/>
            <a:ext cx="8597891" cy="8597891"/>
          </a:xfrm>
          <a:prstGeom prst="ellipse">
            <a:avLst/>
          </a:prstGeom>
          <a:solidFill>
            <a:srgbClr val="055E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559BFB15-C63D-3157-8B46-0FC5D3F69800}"/>
              </a:ext>
            </a:extLst>
          </p:cNvPr>
          <p:cNvSpPr/>
          <p:nvPr/>
        </p:nvSpPr>
        <p:spPr>
          <a:xfrm rot="10800000">
            <a:off x="6584308" y="-598483"/>
            <a:ext cx="8054966" cy="8054966"/>
          </a:xfrm>
          <a:prstGeom prst="blockArc">
            <a:avLst>
              <a:gd name="adj1" fmla="val 10800000"/>
              <a:gd name="adj2" fmla="val 10212"/>
              <a:gd name="adj3" fmla="val 14808"/>
            </a:avLst>
          </a:prstGeom>
          <a:solidFill>
            <a:srgbClr val="0445A4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75DF10C-4570-6E8E-3E73-939765DA97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11801"/>
          <a:stretch/>
        </p:blipFill>
        <p:spPr>
          <a:xfrm>
            <a:off x="7169150" y="-339725"/>
            <a:ext cx="6886575" cy="68865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DB9FFD92-6DCD-7A8F-8AF7-198DA395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7" y="5778717"/>
            <a:ext cx="2611572" cy="6360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A01740A-3D9D-515C-7FFE-055EE047E6B1}"/>
              </a:ext>
            </a:extLst>
          </p:cNvPr>
          <p:cNvSpPr txBox="1"/>
          <p:nvPr/>
        </p:nvSpPr>
        <p:spPr>
          <a:xfrm>
            <a:off x="840303" y="678098"/>
            <a:ext cx="376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Secretaria Nacional de Aviação Civil</a:t>
            </a:r>
          </a:p>
          <a:p>
            <a:r>
              <a:rPr lang="pt-BR" b="1" dirty="0"/>
              <a:t>Ministério de Portos e Aeroportos</a:t>
            </a:r>
          </a:p>
        </p:txBody>
      </p:sp>
    </p:spTree>
    <p:extLst>
      <p:ext uri="{BB962C8B-B14F-4D97-AF65-F5344CB8AC3E}">
        <p14:creationId xmlns:p14="http://schemas.microsoft.com/office/powerpoint/2010/main" val="37944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480</Words>
  <Application>Microsoft Office PowerPoint</Application>
  <PresentationFormat>Widescreen</PresentationFormat>
  <Paragraphs>59</Paragraphs>
  <Slides>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3" baseType="lpstr">
      <vt:lpstr>Open Sans</vt:lpstr>
      <vt:lpstr>Bricolage Grotesque</vt:lpstr>
      <vt:lpstr>Arial</vt:lpstr>
      <vt:lpstr>Aptos Display</vt:lpstr>
      <vt:lpstr>Poppins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de Amorim Motta Deusdará</dc:creator>
  <cp:lastModifiedBy>Luiza de Amorim Motta Deusdará</cp:lastModifiedBy>
  <cp:revision>31</cp:revision>
  <dcterms:created xsi:type="dcterms:W3CDTF">2024-10-16T15:39:10Z</dcterms:created>
  <dcterms:modified xsi:type="dcterms:W3CDTF">2024-10-30T15:53:58Z</dcterms:modified>
</cp:coreProperties>
</file>