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91" r:id="rId5"/>
    <p:sldMasterId id="2147483862" r:id="rId6"/>
    <p:sldMasterId id="2147483893" r:id="rId7"/>
    <p:sldMasterId id="2147483916" r:id="rId8"/>
    <p:sldMasterId id="2147483934" r:id="rId9"/>
    <p:sldMasterId id="2147483950" r:id="rId10"/>
    <p:sldMasterId id="2147483970" r:id="rId11"/>
    <p:sldMasterId id="2147483982" r:id="rId12"/>
    <p:sldMasterId id="2147484005" r:id="rId13"/>
  </p:sldMasterIdLst>
  <p:notesMasterIdLst>
    <p:notesMasterId r:id="rId48"/>
  </p:notesMasterIdLst>
  <p:sldIdLst>
    <p:sldId id="6105" r:id="rId14"/>
    <p:sldId id="6103" r:id="rId15"/>
    <p:sldId id="6104" r:id="rId16"/>
    <p:sldId id="256" r:id="rId17"/>
    <p:sldId id="6095" r:id="rId18"/>
    <p:sldId id="6018" r:id="rId19"/>
    <p:sldId id="308" r:id="rId20"/>
    <p:sldId id="6106" r:id="rId21"/>
    <p:sldId id="6093" r:id="rId22"/>
    <p:sldId id="6020" r:id="rId23"/>
    <p:sldId id="6053" r:id="rId24"/>
    <p:sldId id="280" r:id="rId25"/>
    <p:sldId id="6024" r:id="rId26"/>
    <p:sldId id="5902" r:id="rId27"/>
    <p:sldId id="6096" r:id="rId28"/>
    <p:sldId id="5910" r:id="rId29"/>
    <p:sldId id="5918" r:id="rId30"/>
    <p:sldId id="5912" r:id="rId31"/>
    <p:sldId id="5920" r:id="rId32"/>
    <p:sldId id="5921" r:id="rId33"/>
    <p:sldId id="5911" r:id="rId34"/>
    <p:sldId id="6107" r:id="rId35"/>
    <p:sldId id="316" r:id="rId36"/>
    <p:sldId id="6097" r:id="rId37"/>
    <p:sldId id="5926" r:id="rId38"/>
    <p:sldId id="312" r:id="rId39"/>
    <p:sldId id="5925" r:id="rId40"/>
    <p:sldId id="5917" r:id="rId41"/>
    <p:sldId id="6109" r:id="rId42"/>
    <p:sldId id="6110" r:id="rId43"/>
    <p:sldId id="6174" r:id="rId44"/>
    <p:sldId id="6056" r:id="rId45"/>
    <p:sldId id="6175" r:id="rId46"/>
    <p:sldId id="6102" r:id="rId47"/>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537"/>
    <a:srgbClr val="FD5B02"/>
    <a:srgbClr val="0000FF"/>
    <a:srgbClr val="35F935"/>
    <a:srgbClr val="FF9933"/>
    <a:srgbClr val="E2CDCA"/>
    <a:srgbClr val="CA7902"/>
    <a:srgbClr val="C46312"/>
    <a:srgbClr val="6BACA7"/>
    <a:srgbClr val="DA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FAF69-E0C2-4429-A3BF-EC7A1F562C59}" v="34" dt="2026-06-25T15:39:08.83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snapToGrid="0">
      <p:cViewPr varScale="1">
        <p:scale>
          <a:sx n="51" d="100"/>
          <a:sy n="51"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lara\Downloads\COMPARATIVO%20MO%20IND%20NAVAL%20POR%20REGIOES%20DEZ%202000%20A%20NOV%202025%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grafico!$B$1</c:f>
              <c:strCache>
                <c:ptCount val="1"/>
                <c:pt idx="0">
                  <c:v>QTD</c:v>
                </c:pt>
              </c:strCache>
            </c:strRef>
          </c:tx>
          <c:spPr>
            <a:ln w="34925" cap="rnd">
              <a:solidFill>
                <a:schemeClr val="lt1"/>
              </a:solidFill>
              <a:round/>
            </a:ln>
            <a:effectLst>
              <a:outerShdw dist="25400" dir="2700000" algn="tl" rotWithShape="0">
                <a:schemeClr val="accent1"/>
              </a:outerShdw>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grafico!$A$2:$A$27</c:f>
              <c:numCache>
                <c:formatCode>General</c:formatCod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formatCode="mmm\-yy">
                  <c:v>45962</c:v>
                </c:pt>
              </c:numCache>
            </c:numRef>
          </c:cat>
          <c:val>
            <c:numRef>
              <c:f>grafico!$B$2:$B$27</c:f>
              <c:numCache>
                <c:formatCode>#,##0</c:formatCode>
                <c:ptCount val="26"/>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pt idx="25">
                  <c:v>50071</c:v>
                </c:pt>
              </c:numCache>
            </c:numRef>
          </c:val>
          <c:smooth val="0"/>
          <c:extLst>
            <c:ext xmlns:c16="http://schemas.microsoft.com/office/drawing/2014/chart" uri="{C3380CC4-5D6E-409C-BE32-E72D297353CC}">
              <c16:uniqueId val="{00000000-A0F1-44CA-B62E-C31FFCDDFFDC}"/>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812748271"/>
        <c:axId val="1812748751"/>
      </c:lineChart>
      <c:catAx>
        <c:axId val="1812748271"/>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000" b="0" i="0" u="none" strike="noStrike" kern="1200" spc="100" baseline="0">
                <a:solidFill>
                  <a:schemeClr val="lt1"/>
                </a:solidFill>
                <a:latin typeface="+mn-lt"/>
                <a:ea typeface="+mn-ea"/>
                <a:cs typeface="+mn-cs"/>
              </a:defRPr>
            </a:pPr>
            <a:endParaRPr lang="pt-BR"/>
          </a:p>
        </c:txPr>
        <c:crossAx val="1812748751"/>
        <c:crosses val="autoZero"/>
        <c:auto val="1"/>
        <c:lblAlgn val="ctr"/>
        <c:lblOffset val="100"/>
        <c:noMultiLvlLbl val="0"/>
      </c:catAx>
      <c:valAx>
        <c:axId val="1812748751"/>
        <c:scaling>
          <c:orientation val="minMax"/>
        </c:scaling>
        <c:delete val="1"/>
        <c:axPos val="l"/>
        <c:numFmt formatCode="#,##0" sourceLinked="1"/>
        <c:majorTickMark val="none"/>
        <c:minorTickMark val="none"/>
        <c:tickLblPos val="nextTo"/>
        <c:crossAx val="18127482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02060"/>
    </a:solidFill>
    <a:ln w="9525" cap="flat" cmpd="sng" algn="ctr">
      <a:solidFill>
        <a:schemeClr val="accent1"/>
      </a:solidFill>
      <a:round/>
    </a:ln>
    <a:effectLst/>
  </c:spPr>
  <c:txPr>
    <a:bodyPr/>
    <a:lstStyle/>
    <a:p>
      <a:pPr>
        <a:defRPr sz="20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19:57:2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6244 34149 0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190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835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8512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189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2385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660785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832891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DCD7-14C7-8FFE-1839-8A596D3052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DFC3707-90E8-8511-3347-24E5F8114BF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9685808-B274-C965-7B89-16B858B393CD}"/>
              </a:ext>
            </a:extLst>
          </p:cNvPr>
          <p:cNvSpPr>
            <a:spLocks noGrp="1"/>
          </p:cNvSpPr>
          <p:nvPr>
            <p:ph type="body" idx="1"/>
          </p:nvPr>
        </p:nvSpPr>
        <p:spPr/>
        <p:txBody>
          <a:bodyPr/>
          <a:lstStyle/>
          <a:p>
            <a:endParaRPr lang="pt-BR" sz="2100"/>
          </a:p>
        </p:txBody>
      </p:sp>
    </p:spTree>
    <p:extLst>
      <p:ext uri="{BB962C8B-B14F-4D97-AF65-F5344CB8AC3E}">
        <p14:creationId xmlns:p14="http://schemas.microsoft.com/office/powerpoint/2010/main" val="813910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18412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28634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10</a:t>
            </a:fld>
            <a:endParaRPr lang="pt-BR"/>
          </a:p>
        </p:txBody>
      </p:sp>
    </p:spTree>
    <p:extLst>
      <p:ext uri="{BB962C8B-B14F-4D97-AF65-F5344CB8AC3E}">
        <p14:creationId xmlns:p14="http://schemas.microsoft.com/office/powerpoint/2010/main" val="35920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450597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1258907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9771257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9519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57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89815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315392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370288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40704144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50978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128508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4607198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98372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57730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8565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578370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3150614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572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16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6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77421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968400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0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23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12007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4207034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44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3305168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45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9675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1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61785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5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898696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316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5714053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8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24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000437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7359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060962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586824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942002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8343228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729975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595226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595126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9480983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315580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5219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9024582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293994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52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4358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6356687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5430618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439003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969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32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12507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664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457414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87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1915961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23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2134276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15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04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7865483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0399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616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4506003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25/06/2026</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0757156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12757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52967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6/25/2026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00863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976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03463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73940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16009388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430171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1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99680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348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256196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90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3930408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411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253169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79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77263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617741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36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870680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868029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25/06/2026</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313226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6/25/2026</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404525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071179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571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054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92654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1289807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608142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3904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06020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1108852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21005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868055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3104590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5" Type="http://schemas.openxmlformats.org/officeDocument/2006/relationships/theme" Target="../theme/theme10.xml"/><Relationship Id="rId4"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theme" Target="../theme/theme7.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8.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theme" Target="../theme/theme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6/25/2026</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40" r:id="rId37"/>
    <p:sldLayoutId id="2147483891" r:id="rId38"/>
    <p:sldLayoutId id="2147483892" r:id="rId39"/>
    <p:sldLayoutId id="2147484011" r:id="rId40"/>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8848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25/06/2026</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4002" r:id="rId14"/>
    <p:sldLayoutId id="2147484010"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07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502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2296757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82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25/06/2026</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20347672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01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70.xml"/><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9.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br/portos-e-aeroportos/pt-br/assuntos/incentivos/fmm-fundo-da-marinha-mercante/legislacao" TargetMode="External"/><Relationship Id="rId2" Type="http://schemas.openxmlformats.org/officeDocument/2006/relationships/notesSlide" Target="../notesSlides/notesSlide11.xml"/><Relationship Id="rId1" Type="http://schemas.openxmlformats.org/officeDocument/2006/relationships/slideLayout" Target="../slideLayouts/slideLayout89.xml"/><Relationship Id="rId5" Type="http://schemas.openxmlformats.org/officeDocument/2006/relationships/image" Target="../media/image37.png"/><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notesSlide" Target="../notesSlides/notesSlide12.xml"/><Relationship Id="rId1" Type="http://schemas.openxmlformats.org/officeDocument/2006/relationships/slideLayout" Target="../slideLayouts/slideLayout117.xml"/><Relationship Id="rId5" Type="http://schemas.openxmlformats.org/officeDocument/2006/relationships/image" Target="../media/image37.png"/><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21.xml"/><Relationship Id="rId5" Type="http://schemas.openxmlformats.org/officeDocument/2006/relationships/image" Target="../media/image37.pn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7" Type="http://schemas.openxmlformats.org/officeDocument/2006/relationships/image" Target="../media/image37.png"/><Relationship Id="rId2" Type="http://schemas.openxmlformats.org/officeDocument/2006/relationships/customXml" Target="../ink/ink1.xml"/><Relationship Id="rId1" Type="http://schemas.openxmlformats.org/officeDocument/2006/relationships/slideLayout" Target="../slideLayouts/slideLayout36.xml"/><Relationship Id="rId6" Type="http://schemas.openxmlformats.org/officeDocument/2006/relationships/image" Target="../media/image70.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br/portos-e-aeroportos/pt-br/assuntos/conselhos/cdfmm/pauta-e-atas-cdfmm/atas-cdfmm" TargetMode="External"/><Relationship Id="rId3" Type="http://schemas.openxmlformats.org/officeDocument/2006/relationships/image" Target="../media/image27.png"/><Relationship Id="rId7" Type="http://schemas.openxmlformats.org/officeDocument/2006/relationships/hyperlink" Target="https://www.gov.br/portos-e-aeroportos/pt-br/assuntos/incentivos/fmm-fundo-da-marinha-mercante" TargetMode="External"/><Relationship Id="rId2" Type="http://schemas.openxmlformats.org/officeDocument/2006/relationships/notesSlide" Target="../notesSlides/notesSlide2.xml"/><Relationship Id="rId1" Type="http://schemas.openxmlformats.org/officeDocument/2006/relationships/slideLayout" Target="../slideLayouts/slideLayout170.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hyperlink" Target="https://www.gov.br/portos-e-aeroportos/pt-br/assuntos/incentivos/fmm-fundo-da-marinha-mercante/legislacao" TargetMode="External"/><Relationship Id="rId4" Type="http://schemas.openxmlformats.org/officeDocument/2006/relationships/image" Target="../media/image28.svg"/><Relationship Id="rId9" Type="http://schemas.openxmlformats.org/officeDocument/2006/relationships/hyperlink" Target="https://www.gov.br/pt-br/servicos/protocolar-documentos-junto-ao-ministerio-de-portos-e-aeroporto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4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8.svg"/><Relationship Id="rId7" Type="http://schemas.openxmlformats.org/officeDocument/2006/relationships/image" Target="../media/image39.svg"/><Relationship Id="rId2" Type="http://schemas.openxmlformats.org/officeDocument/2006/relationships/notesSlide" Target="../notesSlides/notesSlide20.xml"/><Relationship Id="rId1" Type="http://schemas.openxmlformats.org/officeDocument/2006/relationships/slideLayout" Target="../slideLayouts/slideLayout151.xml"/><Relationship Id="rId6" Type="http://schemas.openxmlformats.org/officeDocument/2006/relationships/image" Target="../media/image61.svg"/><Relationship Id="rId5" Type="http://schemas.openxmlformats.org/officeDocument/2006/relationships/image" Target="../media/image60.svg"/><Relationship Id="rId4" Type="http://schemas.openxmlformats.org/officeDocument/2006/relationships/image" Target="../media/image59.sv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53.xml"/><Relationship Id="rId5" Type="http://schemas.openxmlformats.org/officeDocument/2006/relationships/image" Target="../media/image37.png"/><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8" Type="http://schemas.openxmlformats.org/officeDocument/2006/relationships/hyperlink" Target="https://www.gov.br/portos-e-aeroportos/pt-br/assuntos/incentivos/fmm-fundo-da-marinha-mercante/legislacao" TargetMode="External"/><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image" Target="../media/image66.svg"/><Relationship Id="rId5" Type="http://schemas.openxmlformats.org/officeDocument/2006/relationships/image" Target="../media/image65.svg"/><Relationship Id="rId10" Type="http://schemas.openxmlformats.org/officeDocument/2006/relationships/image" Target="../media/image37.png"/><Relationship Id="rId4" Type="http://schemas.openxmlformats.org/officeDocument/2006/relationships/image" Target="../media/image64.svg"/><Relationship Id="rId9" Type="http://schemas.openxmlformats.org/officeDocument/2006/relationships/hyperlink" Target="https://www.gov.br/pt-br/servicos/protocolar-documentos-junto-ao-ministerio-de-portos-e-aeroporto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hyperlink" Target="https://www.gov.br/pt-br/servicos/protocolar-documentos-junto-ao-ministerio-de-portos-e-aeroportos" TargetMode="External"/><Relationship Id="rId3" Type="http://schemas.openxmlformats.org/officeDocument/2006/relationships/image" Target="../media/image68.svg"/><Relationship Id="rId7" Type="http://schemas.openxmlformats.org/officeDocument/2006/relationships/image" Target="../media/image71.svg"/><Relationship Id="rId12" Type="http://schemas.openxmlformats.org/officeDocument/2006/relationships/hyperlink" Target="https://www.gov.br/portos-e-aeroportos/pt-br/assuntos/incentivos/fmm-fundo-da-marinha-mercante/legislacao" TargetMode="External"/><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70.svg"/><Relationship Id="rId11" Type="http://schemas.openxmlformats.org/officeDocument/2006/relationships/image" Target="../media/image74.png"/><Relationship Id="rId5" Type="http://schemas.openxmlformats.org/officeDocument/2006/relationships/image" Target="../media/image53.svg"/><Relationship Id="rId10" Type="http://schemas.openxmlformats.org/officeDocument/2006/relationships/image" Target="../media/image73.png"/><Relationship Id="rId4" Type="http://schemas.openxmlformats.org/officeDocument/2006/relationships/image" Target="../media/image69.svg"/><Relationship Id="rId9" Type="http://schemas.microsoft.com/office/2017/06/relationships/model3d" Target="../media/model3d2.glb"/><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mailto:tiago.ferreira@bndes.gov.br" TargetMode="External"/><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07.xml"/><Relationship Id="rId6" Type="http://schemas.openxmlformats.org/officeDocument/2006/relationships/image" Target="../media/image75.png"/><Relationship Id="rId5" Type="http://schemas.openxmlformats.org/officeDocument/2006/relationships/hyperlink" Target="mailto:luizmarcelo@bndes.gov.br" TargetMode="External"/><Relationship Id="rId4" Type="http://schemas.openxmlformats.org/officeDocument/2006/relationships/hyperlink" Target="mailto:esalomao@bndes.gov.b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mailto:pgpaiter@bb.com.br" TargetMode="External"/><Relationship Id="rId7" Type="http://schemas.openxmlformats.org/officeDocument/2006/relationships/hyperlink" Target="mailto:heron.oleano@caixa.gov.br" TargetMode="External"/><Relationship Id="rId2" Type="http://schemas.openxmlformats.org/officeDocument/2006/relationships/hyperlink" Target="mailto:danielfidelis@bb.com.br" TargetMode="External"/><Relationship Id="rId1" Type="http://schemas.openxmlformats.org/officeDocument/2006/relationships/slideLayout" Target="../slideLayouts/slideLayout107.xml"/><Relationship Id="rId6" Type="http://schemas.openxmlformats.org/officeDocument/2006/relationships/hyperlink" Target="mailto:sec3332sp@caixa.gov.br" TargetMode="External"/><Relationship Id="rId5" Type="http://schemas.openxmlformats.org/officeDocument/2006/relationships/hyperlink" Target="mailto:Rodrigo.c.prado@caixa.gov.br" TargetMode="External"/><Relationship Id="rId10" Type="http://schemas.openxmlformats.org/officeDocument/2006/relationships/image" Target="../media/image37.png"/><Relationship Id="rId4" Type="http://schemas.openxmlformats.org/officeDocument/2006/relationships/hyperlink" Target="mailto:digov.genef2@bb.com.br" TargetMode="External"/><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70.xml"/><Relationship Id="rId4" Type="http://schemas.openxmlformats.org/officeDocument/2006/relationships/image" Target="../media/image35.svg"/></Relationships>
</file>

<file path=ppt/slides/_rels/slide30.xml.rels><?xml version="1.0" encoding="UTF-8" standalone="yes"?>
<Relationships xmlns="http://schemas.openxmlformats.org/package/2006/relationships"><Relationship Id="rId8" Type="http://schemas.openxmlformats.org/officeDocument/2006/relationships/hyperlink" Target="mailto:hugomarques@bnb.gov.br" TargetMode="External"/><Relationship Id="rId3" Type="http://schemas.openxmlformats.org/officeDocument/2006/relationships/hyperlink" Target="mailto:nelio.gusmao@basa.com.br" TargetMode="External"/><Relationship Id="rId7" Type="http://schemas.openxmlformats.org/officeDocument/2006/relationships/hyperlink" Target="mailto:valdirm@bnb.gov.br" TargetMode="External"/><Relationship Id="rId2" Type="http://schemas.openxmlformats.org/officeDocument/2006/relationships/notesSlide" Target="../notesSlides/notesSlide25.xml"/><Relationship Id="rId1" Type="http://schemas.openxmlformats.org/officeDocument/2006/relationships/slideLayout" Target="../slideLayouts/slideLayout107.xml"/><Relationship Id="rId6" Type="http://schemas.openxmlformats.org/officeDocument/2006/relationships/hyperlink" Target="mailto:irenaldo@bnb.gov.br" TargetMode="External"/><Relationship Id="rId11" Type="http://schemas.openxmlformats.org/officeDocument/2006/relationships/image" Target="../media/image37.png"/><Relationship Id="rId5" Type="http://schemas.openxmlformats.org/officeDocument/2006/relationships/hyperlink" Target="https://www.bancoamazonia.com.br/index.php/produtos-servicos/empresa/financiamentos" TargetMode="External"/><Relationship Id="rId10" Type="http://schemas.openxmlformats.org/officeDocument/2006/relationships/image" Target="../media/image79.png"/><Relationship Id="rId4" Type="http://schemas.openxmlformats.org/officeDocument/2006/relationships/hyperlink" Target="mailto:edmar.bernaldino@basa.com.br" TargetMode="External"/><Relationship Id="rId9"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notesSlide" Target="../notesSlides/notesSlide26.xml"/><Relationship Id="rId1" Type="http://schemas.openxmlformats.org/officeDocument/2006/relationships/slideLayout" Target="../slideLayouts/slideLayout11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mailto:julio.britto@mpor.gov.br"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hyperlink" Target="mailto:fernando.p.pimentel@mpor.gov.b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73.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6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sv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5.xml"/><Relationship Id="rId1" Type="http://schemas.openxmlformats.org/officeDocument/2006/relationships/slideLayout" Target="../slideLayouts/slideLayout87.xml"/><Relationship Id="rId5" Type="http://schemas.openxmlformats.org/officeDocument/2006/relationships/image" Target="../media/image37.png"/><Relationship Id="rId4" Type="http://schemas.openxmlformats.org/officeDocument/2006/relationships/image" Target="../media/image39.sv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microsoft.com/office/2017/06/relationships/model3d" Target="../media/model3d1.glb"/></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0913" y="7819454"/>
              <a:ext cx="1095981" cy="1188517"/>
            </a:xfrm>
            <a:prstGeom prst="rect">
              <a:avLst/>
            </a:prstGeom>
          </p:spPr>
        </p:pic>
      </p:grpSp>
      <p:pic>
        <p:nvPicPr>
          <p:cNvPr id="6" name="Image 3"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192001" y="255320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5" descr=" "/>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8"/>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lvl="0" defTabSz="457108">
              <a:defRPr/>
            </a:pPr>
            <a:r>
              <a:rPr kumimoji="0" lang="pt-BR" sz="3600" b="0" i="0" u="none" strike="noStrike" kern="1200" cap="none" spc="0" normalizeH="0" baseline="0" noProof="0" dirty="0">
                <a:ln>
                  <a:noFill/>
                </a:ln>
                <a:solidFill>
                  <a:srgbClr val="4472C4">
                    <a:lumMod val="20000"/>
                    <a:lumOff val="80000"/>
                  </a:srgbClr>
                </a:solidFill>
                <a:effectLst/>
                <a:uLnTx/>
                <a:uFillTx/>
                <a:latin typeface="Avenir Next LT Pro" panose="020B0504020202020204" pitchFamily="34" charset="0"/>
                <a:ea typeface="+mn-ea"/>
                <a:cs typeface="+mn-cs"/>
              </a:rPr>
              <a:t>Ministro </a:t>
            </a:r>
            <a:r>
              <a:rPr lang="pt-BR" sz="3600" dirty="0">
                <a:solidFill>
                  <a:srgbClr val="4472C4">
                    <a:lumMod val="20000"/>
                    <a:lumOff val="80000"/>
                  </a:srgbClr>
                </a:solidFill>
                <a:latin typeface="Avenir Next LT Pro" panose="020B0504020202020204" pitchFamily="34" charset="0"/>
              </a:rPr>
              <a:t>Tomé Franca</a:t>
            </a:r>
          </a:p>
        </p:txBody>
      </p:sp>
      <p:sp>
        <p:nvSpPr>
          <p:cNvPr id="2" name="CaixaDeTexto 1">
            <a:extLst>
              <a:ext uri="{FF2B5EF4-FFF2-40B4-BE49-F238E27FC236}">
                <a16:creationId xmlns:a16="http://schemas.microsoft.com/office/drawing/2014/main" id="{1751F67B-3774-6618-2235-673A961619F7}"/>
              </a:ext>
            </a:extLst>
          </p:cNvPr>
          <p:cNvSpPr txBox="1"/>
          <p:nvPr/>
        </p:nvSpPr>
        <p:spPr>
          <a:xfrm>
            <a:off x="-73" y="3650442"/>
            <a:ext cx="13220706" cy="2554545"/>
          </a:xfrm>
          <a:prstGeom prst="rect">
            <a:avLst/>
          </a:prstGeom>
          <a:noFill/>
        </p:spPr>
        <p:txBody>
          <a:bodyPr wrap="square" rtlCol="0">
            <a:spAutoFit/>
          </a:bodyPr>
          <a:lstStyle/>
          <a:p>
            <a:pPr algn="ctr"/>
            <a:r>
              <a:rPr lang="en-US" sz="8000" b="1" dirty="0">
                <a:solidFill>
                  <a:prstClr val="white"/>
                </a:solidFill>
                <a:latin typeface="Avenir Next LT Pro" panose="020B0504020202020204" pitchFamily="34" charset="0"/>
                <a:ea typeface="+mj-ea"/>
                <a:cs typeface="+mj-cs"/>
              </a:rPr>
              <a:t>Ministry of </a:t>
            </a:r>
          </a:p>
          <a:p>
            <a:pPr algn="ctr"/>
            <a:r>
              <a:rPr lang="pt-BR" sz="8000" b="1" dirty="0">
                <a:solidFill>
                  <a:prstClr val="white"/>
                </a:solidFill>
                <a:latin typeface="Avenir Next LT Pro" panose="020B0504020202020204" pitchFamily="34" charset="0"/>
                <a:ea typeface="+mj-ea"/>
                <a:cs typeface="+mj-cs"/>
              </a:rPr>
              <a:t>Ports and </a:t>
            </a:r>
            <a:r>
              <a:rPr lang="pt-BR" sz="8000" b="1" dirty="0" err="1">
                <a:solidFill>
                  <a:prstClr val="white"/>
                </a:solidFill>
                <a:latin typeface="Avenir Next LT Pro" panose="020B0504020202020204" pitchFamily="34" charset="0"/>
                <a:ea typeface="+mj-ea"/>
                <a:cs typeface="+mj-cs"/>
              </a:rPr>
              <a:t>Airports</a:t>
            </a:r>
            <a:endParaRPr lang="pt-BR" sz="8000" b="1" dirty="0">
              <a:solidFill>
                <a:prstClr val="white"/>
              </a:solidFill>
              <a:latin typeface="Avenir Next LT Pro" panose="020B0504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1FE4C777-E5C4-6AE2-1196-25A2B6497ED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dirty="0">
                <a:solidFill>
                  <a:srgbClr val="022873">
                    <a:alpha val="100000"/>
                  </a:srgbClr>
                </a:solidFill>
                <a:latin typeface="Founders Grotesk Bold" pitchFamily="34"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pPr>
            <a:r>
              <a:rPr lang="en-US" sz="2000" b="1" dirty="0">
                <a:latin typeface="Raleway Light" pitchFamily="2" charset="0"/>
              </a:rPr>
              <a:t>The Merchant Marine Commission (CMM) was created by the government of Getúlio Vargas</a:t>
            </a:r>
            <a:endParaRPr lang="pt-BR" sz="2000" b="1" dirty="0">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Merchant Marine Development Fund (FDMM) and the Merchant Marine Renewal Rate (TRMM) in the </a:t>
            </a:r>
            <a:r>
              <a:rPr lang="en-US" sz="2000" b="1" dirty="0" err="1">
                <a:latin typeface="Raleway Light" pitchFamily="2" charset="0"/>
              </a:rPr>
              <a:t>Kubistchek</a:t>
            </a:r>
            <a:r>
              <a:rPr lang="en-US" sz="2000" b="1" dirty="0">
                <a:latin typeface="Raleway Light" pitchFamily="2" charset="0"/>
              </a:rPr>
              <a:t> Government</a:t>
            </a:r>
            <a:endParaRPr lang="pt-BR" sz="2000" b="1" dirty="0">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1343633" y="4549816"/>
            <a:ext cx="393098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CMM becomes SUNAMAM. Creation of the Shipbuilding Emergency Plan (PECN)</a:t>
            </a:r>
            <a:endParaRPr lang="pt-BR" sz="2000" b="1" dirty="0">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2279268" y="11381731"/>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Extinction of the TRMM and creation of the Additional Freight for the Renewal of the Merchant Marine (AFRMM)</a:t>
            </a:r>
            <a:endParaRPr lang="pt-BR" sz="2000" b="1">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4771179" y="1958693"/>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Height of the Brazilian Naval Industry. Between 71 and 75 start of the Naval Construction Program (PCN1). From 75 and 79 he started PCN2</a:t>
            </a:r>
            <a:endParaRPr lang="pt-BR" sz="2000" b="1" dirty="0">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5436760" y="8313572"/>
            <a:ext cx="6048037" cy="908211"/>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dirty="0">
                <a:solidFill>
                  <a:schemeClr val="bg1"/>
                </a:solidFill>
                <a:latin typeface="Raleway Light" pitchFamily="2" charset="0"/>
              </a:rPr>
              <a:t>Creation of the Board of Directors of the Merchant Marine Fund (CDFMM). BNDES becomes the financial agent of the FMM</a:t>
            </a:r>
            <a:endParaRPr lang="pt-BR" sz="2000" b="1" dirty="0">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8764934" y="4396823"/>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Closing</a:t>
            </a:r>
            <a:r>
              <a:rPr lang="pt-BR" sz="2000" b="1">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7854026" y="11389115"/>
            <a:ext cx="5690344" cy="1122527"/>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Publication of Law nº 10.893 and Decree nº 5269 dealing with the Fund, Board of Directors and the Department of the FMM</a:t>
            </a:r>
            <a:endParaRPr lang="pt-BR" sz="2000" b="1" dirty="0">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403437" y="6840521"/>
            <a:ext cx="1877437" cy="646331"/>
          </a:xfrm>
          <a:prstGeom prst="rect">
            <a:avLst/>
          </a:prstGeom>
        </p:spPr>
        <p:txBody>
          <a:bodyPr wrap="none">
            <a:spAutoFit/>
          </a:bodyPr>
          <a:lstStyle/>
          <a:p>
            <a:pPr defTabSz="2438340">
              <a:defRPr/>
            </a:pPr>
            <a:r>
              <a:rPr lang="pt-BR" sz="3600" kern="0" dirty="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4470268" y="6784817"/>
            <a:ext cx="1210588" cy="646331"/>
          </a:xfrm>
          <a:prstGeom prst="rect">
            <a:avLst/>
          </a:prstGeom>
        </p:spPr>
        <p:txBody>
          <a:bodyPr wrap="none">
            <a:spAutoFit/>
          </a:bodyPr>
          <a:lstStyle/>
          <a:p>
            <a:pPr defTabSz="2438340">
              <a:defRPr/>
            </a:pPr>
            <a:r>
              <a:rPr lang="pt-BR" sz="3600" kern="0" dirty="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5757796" y="6808389"/>
            <a:ext cx="1877437" cy="646331"/>
          </a:xfrm>
          <a:prstGeom prst="rect">
            <a:avLst/>
          </a:prstGeom>
        </p:spPr>
        <p:txBody>
          <a:bodyPr wrap="none">
            <a:spAutoFit/>
          </a:bodyPr>
          <a:lstStyle/>
          <a:p>
            <a:pPr defTabSz="2438340">
              <a:defRPr/>
            </a:pPr>
            <a:r>
              <a:rPr lang="pt-BR" sz="3600" kern="0" dirty="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7601766" y="6832813"/>
            <a:ext cx="1877437" cy="646331"/>
          </a:xfrm>
          <a:prstGeom prst="rect">
            <a:avLst/>
          </a:prstGeom>
        </p:spPr>
        <p:txBody>
          <a:bodyPr wrap="none">
            <a:spAutoFit/>
          </a:bodyPr>
          <a:lstStyle/>
          <a:p>
            <a:pPr defTabSz="2438340">
              <a:defRPr/>
            </a:pPr>
            <a:r>
              <a:rPr lang="pt-BR" sz="3600" kern="0" dirty="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9616073" y="6793341"/>
            <a:ext cx="1210588" cy="646331"/>
          </a:xfrm>
          <a:prstGeom prst="rect">
            <a:avLst/>
          </a:prstGeom>
        </p:spPr>
        <p:txBody>
          <a:bodyPr wrap="none">
            <a:spAutoFit/>
          </a:bodyPr>
          <a:lstStyle/>
          <a:p>
            <a:pPr defTabSz="2438340">
              <a:defRPr/>
            </a:pPr>
            <a:r>
              <a:rPr lang="pt-BR" sz="3600" kern="0" dirty="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168787" y="6822477"/>
            <a:ext cx="1210588" cy="646331"/>
          </a:xfrm>
          <a:prstGeom prst="rect">
            <a:avLst/>
          </a:prstGeom>
        </p:spPr>
        <p:txBody>
          <a:bodyPr wrap="none">
            <a:spAutoFit/>
          </a:bodyPr>
          <a:lstStyle/>
          <a:p>
            <a:pPr defTabSz="2438340">
              <a:defRPr/>
            </a:pPr>
            <a:r>
              <a:rPr lang="pt-BR" sz="3600" kern="0" dirty="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2469194" y="6857563"/>
            <a:ext cx="1210588" cy="646331"/>
          </a:xfrm>
          <a:prstGeom prst="rect">
            <a:avLst/>
          </a:prstGeom>
        </p:spPr>
        <p:txBody>
          <a:bodyPr wrap="none">
            <a:spAutoFit/>
          </a:bodyPr>
          <a:lstStyle/>
          <a:p>
            <a:pPr defTabSz="2438340">
              <a:defRPr/>
            </a:pPr>
            <a:r>
              <a:rPr lang="pt-BR" sz="3600" kern="0" dirty="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4983506" y="6785771"/>
            <a:ext cx="1210588" cy="646331"/>
          </a:xfrm>
          <a:prstGeom prst="rect">
            <a:avLst/>
          </a:prstGeom>
        </p:spPr>
        <p:txBody>
          <a:bodyPr wrap="none">
            <a:spAutoFit/>
          </a:bodyPr>
          <a:lstStyle/>
          <a:p>
            <a:pPr defTabSz="2438340">
              <a:defRPr/>
            </a:pPr>
            <a:r>
              <a:rPr lang="pt-BR" sz="3600" kern="0" dirty="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1955482" y="3413473"/>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BRL 10.3 billion in contracted projects</a:t>
            </a:r>
            <a:endParaRPr lang="pt-BR" sz="2000" b="1">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3942495" y="10936056"/>
            <a:ext cx="4770166" cy="163121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pPr>
            <a:r>
              <a:rPr lang="en-US" sz="2000" b="1" dirty="0">
                <a:latin typeface="Raleway Light" pitchFamily="2" charset="0"/>
              </a:rPr>
              <a:t>119</a:t>
            </a:r>
          </a:p>
          <a:p>
            <a:pPr algn="ctr" defTabSz="977876">
              <a:lnSpc>
                <a:spcPct val="90000"/>
              </a:lnSpc>
              <a:spcBef>
                <a:spcPct val="0"/>
              </a:spcBef>
              <a:spcAft>
                <a:spcPct val="35000"/>
              </a:spcAft>
            </a:pPr>
            <a:r>
              <a:rPr lang="en-US" sz="2000" b="1" dirty="0">
                <a:latin typeface="Raleway Light" pitchFamily="2" charset="0"/>
              </a:rPr>
              <a:t>Higher number of completed projects</a:t>
            </a:r>
          </a:p>
          <a:p>
            <a:pPr algn="ctr" defTabSz="977876">
              <a:lnSpc>
                <a:spcPct val="90000"/>
              </a:lnSpc>
              <a:spcBef>
                <a:spcPct val="0"/>
              </a:spcBef>
              <a:spcAft>
                <a:spcPct val="35000"/>
              </a:spcAft>
            </a:pPr>
            <a:r>
              <a:rPr lang="en-US" sz="2000" b="1" dirty="0">
                <a:latin typeface="Raleway Light" pitchFamily="2" charset="0"/>
              </a:rPr>
              <a:t>Transfer of AFRMM collection to Federal Revenue</a:t>
            </a:r>
            <a:endParaRPr lang="pt-BR" sz="2000" b="1" dirty="0">
              <a:latin typeface="Raleway Light" pitchFamily="2" charset="0"/>
            </a:endParaRPr>
          </a:p>
          <a:p>
            <a:pPr algn="ctr" defTabSz="977876">
              <a:lnSpc>
                <a:spcPct val="90000"/>
              </a:lnSpc>
              <a:spcBef>
                <a:spcPct val="0"/>
              </a:spcBef>
              <a:spcAft>
                <a:spcPct val="35000"/>
              </a:spcAft>
            </a:pPr>
            <a:endParaRPr lang="pt-BR" sz="2000" b="1" dirty="0">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2309304" y="8353179"/>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2008 - start of DMM restructuring</a:t>
            </a:r>
            <a:endParaRPr lang="pt-BR" sz="2000" b="1">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5075154" y="4356341"/>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Transfer of headquarters to Brasilia</a:t>
            </a:r>
            <a:endParaRPr lang="pt-BR" sz="2000" b="1">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3838540" y="6840521"/>
            <a:ext cx="1210588" cy="646331"/>
          </a:xfrm>
          <a:prstGeom prst="rect">
            <a:avLst/>
          </a:prstGeom>
        </p:spPr>
        <p:txBody>
          <a:bodyPr wrap="none">
            <a:spAutoFit/>
          </a:bodyPr>
          <a:lstStyle/>
          <a:p>
            <a:pPr defTabSz="2438340">
              <a:defRPr/>
            </a:pPr>
            <a:r>
              <a:rPr lang="pt-BR" sz="3600" kern="0" dirty="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6217537" y="6829952"/>
            <a:ext cx="1210588" cy="646331"/>
          </a:xfrm>
          <a:prstGeom prst="rect">
            <a:avLst/>
          </a:prstGeom>
        </p:spPr>
        <p:txBody>
          <a:bodyPr wrap="none">
            <a:spAutoFit/>
          </a:bodyPr>
          <a:lstStyle/>
          <a:p>
            <a:pPr defTabSz="2438340">
              <a:defRPr/>
            </a:pPr>
            <a:r>
              <a:rPr lang="pt-BR" sz="3600" kern="0" dirty="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5880694" y="8464407"/>
            <a:ext cx="3959225"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DEFOM </a:t>
            </a:r>
            <a:r>
              <a:rPr lang="en-US" sz="2000" b="1" dirty="0" err="1">
                <a:latin typeface="Raleway Light" pitchFamily="2" charset="0"/>
              </a:rPr>
              <a:t>restructuringIncorporation</a:t>
            </a:r>
            <a:r>
              <a:rPr lang="en-US" sz="2000" b="1" dirty="0">
                <a:latin typeface="Raleway Light" pitchFamily="2" charset="0"/>
              </a:rPr>
              <a:t> of various activities</a:t>
            </a:r>
            <a:endParaRPr lang="pt-BR" sz="2000" b="1" dirty="0">
              <a:latin typeface="Raleway Light" pitchFamily="2" charset="0"/>
            </a:endParaRPr>
          </a:p>
        </p:txBody>
      </p:sp>
      <p:sp>
        <p:nvSpPr>
          <p:cNvPr id="139" name="Retângulo 138">
            <a:extLst>
              <a:ext uri="{FF2B5EF4-FFF2-40B4-BE49-F238E27FC236}">
                <a16:creationId xmlns:a16="http://schemas.microsoft.com/office/drawing/2014/main" id="{F0C47005-CEEB-488D-88FE-C59FAA94D8C4}"/>
              </a:ext>
            </a:extLst>
          </p:cNvPr>
          <p:cNvSpPr/>
          <p:nvPr/>
        </p:nvSpPr>
        <p:spPr>
          <a:xfrm>
            <a:off x="17526497" y="6826852"/>
            <a:ext cx="1210588" cy="646331"/>
          </a:xfrm>
          <a:prstGeom prst="rect">
            <a:avLst/>
          </a:prstGeom>
        </p:spPr>
        <p:txBody>
          <a:bodyPr wrap="none">
            <a:spAutoFit/>
          </a:bodyPr>
          <a:lstStyle/>
          <a:p>
            <a:pPr defTabSz="2438340">
              <a:defRPr/>
            </a:pPr>
            <a:r>
              <a:rPr lang="pt-BR" sz="3600" kern="0" dirty="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8755233" y="6852138"/>
            <a:ext cx="1210588" cy="646331"/>
          </a:xfrm>
          <a:prstGeom prst="rect">
            <a:avLst/>
          </a:prstGeom>
        </p:spPr>
        <p:txBody>
          <a:bodyPr wrap="none">
            <a:spAutoFit/>
          </a:bodyPr>
          <a:lstStyle/>
          <a:p>
            <a:pPr defTabSz="2438340">
              <a:defRPr/>
            </a:pPr>
            <a:r>
              <a:rPr lang="pt-BR" sz="3600" kern="0" dirty="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6777333" y="1960377"/>
            <a:ext cx="4747615" cy="154940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Management by </a:t>
            </a:r>
            <a:r>
              <a:rPr lang="en-US" sz="2000" b="1" dirty="0" err="1">
                <a:solidFill>
                  <a:schemeClr val="bg1"/>
                </a:solidFill>
                <a:latin typeface="Raleway Light" pitchFamily="2" charset="0"/>
              </a:rPr>
              <a:t>competenceClosing</a:t>
            </a:r>
            <a:r>
              <a:rPr lang="en-US" sz="2000" b="1" dirty="0">
                <a:solidFill>
                  <a:schemeClr val="bg1"/>
                </a:solidFill>
                <a:latin typeface="Raleway Light" pitchFamily="2" charset="0"/>
              </a:rPr>
              <a:t> of regionals</a:t>
            </a:r>
          </a:p>
          <a:p>
            <a:pPr algn="ctr" defTabSz="977876">
              <a:lnSpc>
                <a:spcPct val="90000"/>
              </a:lnSpc>
              <a:spcBef>
                <a:spcPct val="0"/>
              </a:spcBef>
              <a:spcAft>
                <a:spcPct val="35000"/>
              </a:spcAft>
              <a:defRPr/>
            </a:pPr>
            <a:r>
              <a:rPr lang="pt-BR" sz="2000" b="1" dirty="0" err="1">
                <a:solidFill>
                  <a:schemeClr val="bg1"/>
                </a:solidFill>
                <a:latin typeface="Raleway Light" pitchFamily="2" charset="0"/>
              </a:rPr>
              <a:t>Program</a:t>
            </a:r>
            <a:r>
              <a:rPr lang="pt-BR" sz="2000" b="1" dirty="0">
                <a:solidFill>
                  <a:schemeClr val="bg1"/>
                </a:solidFill>
                <a:latin typeface="Raleway Light" pitchFamily="2" charset="0"/>
              </a:rPr>
              <a:t> - PEGEP</a:t>
            </a: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2977625" y="6042459"/>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a:off x="6684155" y="3281327"/>
            <a:ext cx="12360" cy="3527062"/>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221367" y="5411137"/>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3243345" y="4579039"/>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6611250" y="5432624"/>
            <a:ext cx="36714" cy="1274530"/>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19051029" y="3637811"/>
            <a:ext cx="36714" cy="3131129"/>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134169" y="7495775"/>
            <a:ext cx="27081" cy="3734037"/>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8406007" y="7486852"/>
            <a:ext cx="0" cy="679725"/>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1852212" y="7522142"/>
            <a:ext cx="38159" cy="383013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4384421" y="7503894"/>
            <a:ext cx="0" cy="807411"/>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5588800" y="7522142"/>
            <a:ext cx="0" cy="3413914"/>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0110403" y="6875811"/>
            <a:ext cx="1210588" cy="646331"/>
          </a:xfrm>
          <a:prstGeom prst="rect">
            <a:avLst/>
          </a:prstGeom>
        </p:spPr>
        <p:txBody>
          <a:bodyPr wrap="none">
            <a:spAutoFit/>
          </a:bodyPr>
          <a:lstStyle/>
          <a:p>
            <a:pPr defTabSz="2438340">
              <a:defRPr/>
            </a:pPr>
            <a:r>
              <a:rPr lang="pt-BR" sz="3600" kern="0" dirty="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p:cNvCxnSpPr>
          <p:nvPr/>
        </p:nvCxnSpPr>
        <p:spPr>
          <a:xfrm flipV="1">
            <a:off x="20772362" y="7476283"/>
            <a:ext cx="0" cy="3622488"/>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497679" y="11229812"/>
            <a:ext cx="316444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latin typeface="Raleway Light" pitchFamily="2" charset="0"/>
              </a:rPr>
              <a:t>Law No. 14,301 - FMM</a:t>
            </a:r>
            <a:endParaRPr lang="pt-BR" sz="2000" b="1" dirty="0">
              <a:latin typeface="Raleway Light" pitchFamily="2" charset="0"/>
            </a:endParaRPr>
          </a:p>
          <a:p>
            <a:pPr algn="ctr" defTabSz="977876">
              <a:lnSpc>
                <a:spcPct val="90000"/>
              </a:lnSpc>
              <a:spcBef>
                <a:spcPct val="0"/>
              </a:spcBef>
              <a:spcAft>
                <a:spcPct val="35000"/>
              </a:spcAft>
              <a:defRPr/>
            </a:pPr>
            <a:r>
              <a:rPr lang="pt-BR" sz="2000" b="1" dirty="0" err="1">
                <a:latin typeface="Raleway Light" pitchFamily="2" charset="0"/>
              </a:rPr>
              <a:t>law</a:t>
            </a:r>
            <a:r>
              <a:rPr lang="pt-BR" sz="2000" b="1" dirty="0">
                <a:latin typeface="Raleway Light" pitchFamily="2" charset="0"/>
              </a:rPr>
              <a:t> 1460</a:t>
            </a:r>
          </a:p>
          <a:p>
            <a:pPr algn="ctr" defTabSz="977876">
              <a:lnSpc>
                <a:spcPct val="90000"/>
              </a:lnSpc>
              <a:spcBef>
                <a:spcPct val="0"/>
              </a:spcBef>
              <a:spcAft>
                <a:spcPct val="35000"/>
              </a:spcAft>
              <a:defRPr/>
            </a:pPr>
            <a:r>
              <a:rPr lang="pt-BR" sz="2000" b="1" dirty="0" err="1">
                <a:latin typeface="Raleway Light" pitchFamily="2" charset="0"/>
              </a:rPr>
              <a:t>increase</a:t>
            </a:r>
            <a:r>
              <a:rPr lang="pt-BR" sz="2000" b="1" dirty="0">
                <a:latin typeface="Raleway Light" pitchFamily="2" charset="0"/>
              </a:rPr>
              <a:t> in </a:t>
            </a:r>
            <a:r>
              <a:rPr lang="pt-BR" sz="2000" b="1" dirty="0" err="1">
                <a:latin typeface="Raleway Light" pitchFamily="2" charset="0"/>
              </a:rPr>
              <a:t>scope</a:t>
            </a:r>
            <a:endParaRPr lang="pt-BR" sz="2000" b="1" dirty="0">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1375269" y="6860101"/>
            <a:ext cx="1210588" cy="646331"/>
          </a:xfrm>
          <a:prstGeom prst="rect">
            <a:avLst/>
          </a:prstGeom>
        </p:spPr>
        <p:txBody>
          <a:bodyPr wrap="none">
            <a:spAutoFit/>
          </a:bodyPr>
          <a:lstStyle/>
          <a:p>
            <a:pPr defTabSz="2438340">
              <a:defRPr/>
            </a:pPr>
            <a:r>
              <a:rPr lang="pt-BR" sz="3600" kern="0" dirty="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1831368" y="6139085"/>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697659" y="5142107"/>
            <a:ext cx="2565807"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cxnSp>
        <p:nvCxnSpPr>
          <p:cNvPr id="134" name="Straight Connector 43">
            <a:extLst>
              <a:ext uri="{FF2B5EF4-FFF2-40B4-BE49-F238E27FC236}">
                <a16:creationId xmlns:a16="http://schemas.microsoft.com/office/drawing/2014/main" id="{34626FEA-665B-A871-0A4B-08B3B296E5B0}"/>
              </a:ext>
            </a:extLst>
          </p:cNvPr>
          <p:cNvCxnSpPr>
            <a:cxnSpLocks/>
          </p:cNvCxnSpPr>
          <p:nvPr/>
        </p:nvCxnSpPr>
        <p:spPr>
          <a:xfrm flipV="1">
            <a:off x="17927929" y="7443619"/>
            <a:ext cx="0" cy="807411"/>
          </a:xfrm>
          <a:prstGeom prst="line">
            <a:avLst/>
          </a:prstGeom>
          <a:noFill/>
          <a:ln w="50800" cap="flat" cmpd="sng" algn="ctr">
            <a:solidFill>
              <a:srgbClr val="92D050"/>
            </a:solidFill>
            <a:prstDash val="solid"/>
            <a:headEnd type="oval"/>
            <a:tailEnd type="none"/>
          </a:ln>
          <a:effectLst/>
        </p:spPr>
      </p:cxnSp>
      <p:cxnSp>
        <p:nvCxnSpPr>
          <p:cNvPr id="157" name="Straight Connector 43">
            <a:extLst>
              <a:ext uri="{FF2B5EF4-FFF2-40B4-BE49-F238E27FC236}">
                <a16:creationId xmlns:a16="http://schemas.microsoft.com/office/drawing/2014/main" id="{61176DD8-CBFC-0A52-4CCA-5938D106C577}"/>
              </a:ext>
            </a:extLst>
          </p:cNvPr>
          <p:cNvCxnSpPr>
            <a:cxnSpLocks/>
          </p:cNvCxnSpPr>
          <p:nvPr/>
        </p:nvCxnSpPr>
        <p:spPr>
          <a:xfrm flipV="1">
            <a:off x="23263466" y="7503894"/>
            <a:ext cx="0" cy="1263783"/>
          </a:xfrm>
          <a:prstGeom prst="line">
            <a:avLst/>
          </a:prstGeom>
          <a:noFill/>
          <a:ln w="50800" cap="flat" cmpd="sng" algn="ctr">
            <a:solidFill>
              <a:srgbClr val="92D050"/>
            </a:solidFill>
            <a:prstDash val="solid"/>
            <a:headEnd type="oval"/>
            <a:tailEnd type="none"/>
          </a:ln>
          <a:effectLst/>
        </p:spPr>
      </p:cxnSp>
      <p:sp>
        <p:nvSpPr>
          <p:cNvPr id="161" name="Retângulo 160">
            <a:extLst>
              <a:ext uri="{FF2B5EF4-FFF2-40B4-BE49-F238E27FC236}">
                <a16:creationId xmlns:a16="http://schemas.microsoft.com/office/drawing/2014/main" id="{D4E4B323-BF7A-ABE1-5F76-EAE493984E06}"/>
              </a:ext>
            </a:extLst>
          </p:cNvPr>
          <p:cNvSpPr/>
          <p:nvPr/>
        </p:nvSpPr>
        <p:spPr>
          <a:xfrm>
            <a:off x="22810061" y="6782332"/>
            <a:ext cx="1210588" cy="646331"/>
          </a:xfrm>
          <a:prstGeom prst="rect">
            <a:avLst/>
          </a:prstGeom>
        </p:spPr>
        <p:txBody>
          <a:bodyPr wrap="none">
            <a:spAutoFit/>
          </a:bodyPr>
          <a:lstStyle/>
          <a:p>
            <a:pPr defTabSz="2438340">
              <a:defRPr/>
            </a:pPr>
            <a:r>
              <a:rPr lang="pt-BR" sz="3600" kern="0" dirty="0"/>
              <a:t>2024</a:t>
            </a:r>
          </a:p>
        </p:txBody>
      </p:sp>
      <p:sp>
        <p:nvSpPr>
          <p:cNvPr id="162" name="Retângulo 161">
            <a:extLst>
              <a:ext uri="{FF2B5EF4-FFF2-40B4-BE49-F238E27FC236}">
                <a16:creationId xmlns:a16="http://schemas.microsoft.com/office/drawing/2014/main" id="{70C1BE3E-53C6-2132-6582-D2660405A298}"/>
              </a:ext>
            </a:extLst>
          </p:cNvPr>
          <p:cNvSpPr/>
          <p:nvPr/>
        </p:nvSpPr>
        <p:spPr>
          <a:xfrm>
            <a:off x="21660065" y="8877965"/>
            <a:ext cx="2565807" cy="1393685"/>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National Secretariat of Waterways and Navigation</a:t>
            </a:r>
            <a:endParaRPr lang="pt-BR" sz="2000" b="1" dirty="0">
              <a:latin typeface="Raleway Light" pitchFamily="2" charset="0"/>
            </a:endParaRPr>
          </a:p>
        </p:txBody>
      </p:sp>
      <p:sp>
        <p:nvSpPr>
          <p:cNvPr id="166" name="Rectangle 1">
            <a:extLst>
              <a:ext uri="{FF2B5EF4-FFF2-40B4-BE49-F238E27FC236}">
                <a16:creationId xmlns:a16="http://schemas.microsoft.com/office/drawing/2014/main" id="{F9AA4B8A-E42A-D242-9EC0-D5DC0F5A0850}"/>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7" name="Rectangle 2">
            <a:extLst>
              <a:ext uri="{FF2B5EF4-FFF2-40B4-BE49-F238E27FC236}">
                <a16:creationId xmlns:a16="http://schemas.microsoft.com/office/drawing/2014/main" id="{7DAB77F7-2B45-15C5-CACA-4A43380FA0D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8" name="Rectangle 3">
            <a:extLst>
              <a:ext uri="{FF2B5EF4-FFF2-40B4-BE49-F238E27FC236}">
                <a16:creationId xmlns:a16="http://schemas.microsoft.com/office/drawing/2014/main" id="{05754F85-2C8D-90D8-3695-EA8FE1844A24}"/>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9" name="Rectangle 4">
            <a:extLst>
              <a:ext uri="{FF2B5EF4-FFF2-40B4-BE49-F238E27FC236}">
                <a16:creationId xmlns:a16="http://schemas.microsoft.com/office/drawing/2014/main" id="{5A75A7DB-9898-064B-9BFE-940982E4F17A}"/>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4" name="Imagem 3">
            <a:extLst>
              <a:ext uri="{FF2B5EF4-FFF2-40B4-BE49-F238E27FC236}">
                <a16:creationId xmlns:a16="http://schemas.microsoft.com/office/drawing/2014/main" id="{A0E8E535-116F-49B7-A9C3-46751AD4268A}"/>
              </a:ext>
            </a:extLst>
          </p:cNvPr>
          <p:cNvPicPr>
            <a:picLocks noChangeAspect="1"/>
          </p:cNvPicPr>
          <p:nvPr/>
        </p:nvPicPr>
        <p:blipFill>
          <a:blip r:embed="rId3"/>
          <a:srcRect t="-5113" r="56284"/>
          <a:stretch>
            <a:fillRect/>
          </a:stretch>
        </p:blipFill>
        <p:spPr>
          <a:xfrm>
            <a:off x="22810061" y="12716318"/>
            <a:ext cx="1457851" cy="999682"/>
          </a:xfrm>
          <a:prstGeom prst="rect">
            <a:avLst/>
          </a:prstGeom>
        </p:spPr>
      </p:pic>
    </p:spTree>
    <p:extLst>
      <p:ext uri="{BB962C8B-B14F-4D97-AF65-F5344CB8AC3E}">
        <p14:creationId xmlns:p14="http://schemas.microsoft.com/office/powerpoint/2010/main" val="6508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506284" y="235230"/>
            <a:ext cx="14384850"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indent="0" algn="l" fontAlgn="auto">
              <a:spcAft>
                <a:spcPts val="3600"/>
              </a:spcAft>
              <a:buClrTx/>
              <a:buSzTx/>
              <a:tabLst/>
              <a:defRPr/>
            </a:pPr>
            <a:r>
              <a:rPr lang="pt-BR" sz="8000" b="1" dirty="0">
                <a:solidFill>
                  <a:srgbClr val="022873">
                    <a:alpha val="100000"/>
                  </a:srgbClr>
                </a:solidFill>
                <a:latin typeface="Founders Grotesk Bold" pitchFamily="34" charset="0"/>
              </a:rPr>
              <a:t>Jobs </a:t>
            </a:r>
            <a:r>
              <a:rPr lang="pt-BR" sz="8000" b="1" dirty="0" err="1">
                <a:solidFill>
                  <a:srgbClr val="022873">
                    <a:alpha val="100000"/>
                  </a:srgbClr>
                </a:solidFill>
                <a:latin typeface="Founders Grotesk Bold" pitchFamily="34" charset="0"/>
              </a:rPr>
              <a:t>Created</a:t>
            </a:r>
            <a:r>
              <a:rPr lang="pt-BR" sz="8000" b="1" dirty="0">
                <a:solidFill>
                  <a:srgbClr val="022873">
                    <a:alpha val="100000"/>
                  </a:srgbClr>
                </a:solidFill>
                <a:latin typeface="Founders Grotesk Bold" pitchFamily="34" charset="0"/>
              </a:rPr>
              <a:t> – Naval </a:t>
            </a:r>
            <a:r>
              <a:rPr lang="pt-BR" sz="8000" b="1" dirty="0" err="1">
                <a:solidFill>
                  <a:srgbClr val="022873">
                    <a:alpha val="100000"/>
                  </a:srgbClr>
                </a:solidFill>
                <a:latin typeface="Founders Grotesk Bold" pitchFamily="34" charset="0"/>
              </a:rPr>
              <a:t>Industry</a:t>
            </a:r>
            <a:endParaRPr lang="pt-BR" sz="8000" b="1" dirty="0">
              <a:solidFill>
                <a:srgbClr val="022873">
                  <a:alpha val="100000"/>
                </a:srgbClr>
              </a:solidFill>
              <a:latin typeface="Founders Grotesk Bold" pitchFamily="34" charset="0"/>
            </a:endParaRPr>
          </a:p>
        </p:txBody>
      </p:sp>
      <p:sp>
        <p:nvSpPr>
          <p:cNvPr id="2" name="Shape 6">
            <a:extLst>
              <a:ext uri="{FF2B5EF4-FFF2-40B4-BE49-F238E27FC236}">
                <a16:creationId xmlns:a16="http://schemas.microsoft.com/office/drawing/2014/main" id="{FAF07C0A-43ED-B3E4-DD98-DF4E80C23D1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94" name="CaixaDeTexto 1">
            <a:extLst>
              <a:ext uri="{FF2B5EF4-FFF2-40B4-BE49-F238E27FC236}">
                <a16:creationId xmlns:a16="http://schemas.microsoft.com/office/drawing/2014/main" id="{3465D6B5-FB01-D6CD-95AD-39FBF446A1C0}"/>
              </a:ext>
            </a:extLst>
          </p:cNvPr>
          <p:cNvSpPr txBox="1"/>
          <p:nvPr/>
        </p:nvSpPr>
        <p:spPr>
          <a:xfrm>
            <a:off x="21236838" y="11772900"/>
            <a:ext cx="2861412" cy="4141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pt-BR" sz="1600" kern="1200" dirty="0" err="1"/>
              <a:t>Source</a:t>
            </a:r>
            <a:r>
              <a:rPr lang="pt-BR" sz="1600" kern="1200" dirty="0"/>
              <a:t>: Sinaval 2026</a:t>
            </a:r>
          </a:p>
        </p:txBody>
      </p:sp>
      <p:graphicFrame>
        <p:nvGraphicFramePr>
          <p:cNvPr id="98" name="Gráfico 97">
            <a:extLst>
              <a:ext uri="{FF2B5EF4-FFF2-40B4-BE49-F238E27FC236}">
                <a16:creationId xmlns:a16="http://schemas.microsoft.com/office/drawing/2014/main" id="{24ED5C60-CFF6-C3C0-5FF4-7C1271069D1E}"/>
              </a:ext>
            </a:extLst>
          </p:cNvPr>
          <p:cNvGraphicFramePr>
            <a:graphicFrameLocks/>
          </p:cNvGraphicFramePr>
          <p:nvPr>
            <p:extLst>
              <p:ext uri="{D42A27DB-BD31-4B8C-83A1-F6EECF244321}">
                <p14:modId xmlns:p14="http://schemas.microsoft.com/office/powerpoint/2010/main" val="3900412383"/>
              </p:ext>
            </p:extLst>
          </p:nvPr>
        </p:nvGraphicFramePr>
        <p:xfrm>
          <a:off x="1771650" y="1524000"/>
          <a:ext cx="22326600" cy="10248900"/>
        </p:xfrm>
        <a:graphic>
          <a:graphicData uri="http://schemas.openxmlformats.org/drawingml/2006/chart">
            <c:chart xmlns:c="http://schemas.openxmlformats.org/drawingml/2006/chart" xmlns:r="http://schemas.openxmlformats.org/officeDocument/2006/relationships" r:id="rId3"/>
          </a:graphicData>
        </a:graphic>
      </p:graphicFrame>
      <p:sp>
        <p:nvSpPr>
          <p:cNvPr id="95" name="Elipse 94">
            <a:extLst>
              <a:ext uri="{FF2B5EF4-FFF2-40B4-BE49-F238E27FC236}">
                <a16:creationId xmlns:a16="http://schemas.microsoft.com/office/drawing/2014/main" id="{9FE0627F-B83F-688D-FFD8-B93540719D6A}"/>
              </a:ext>
            </a:extLst>
          </p:cNvPr>
          <p:cNvSpPr/>
          <p:nvPr/>
        </p:nvSpPr>
        <p:spPr>
          <a:xfrm rot="19140960">
            <a:off x="20257302" y="6167771"/>
            <a:ext cx="4329860" cy="2118823"/>
          </a:xfrm>
          <a:prstGeom prst="ellipse">
            <a:avLst/>
          </a:prstGeom>
          <a:noFill/>
          <a:ln w="28575">
            <a:solidFill>
              <a:srgbClr val="FD5B0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pt-BR" kern="1200"/>
          </a:p>
        </p:txBody>
      </p:sp>
      <p:pic>
        <p:nvPicPr>
          <p:cNvPr id="6" name="Imagem 5">
            <a:extLst>
              <a:ext uri="{FF2B5EF4-FFF2-40B4-BE49-F238E27FC236}">
                <a16:creationId xmlns:a16="http://schemas.microsoft.com/office/drawing/2014/main" id="{E85369A9-E0A3-B4AB-EA04-053AB8889D2C}"/>
              </a:ext>
            </a:extLst>
          </p:cNvPr>
          <p:cNvPicPr>
            <a:picLocks noChangeAspect="1"/>
          </p:cNvPicPr>
          <p:nvPr/>
        </p:nvPicPr>
        <p:blipFill>
          <a:blip r:embed="rId4"/>
          <a:srcRect t="-5113" r="56284"/>
          <a:stretch>
            <a:fillRect/>
          </a:stretch>
        </p:blipFill>
        <p:spPr>
          <a:xfrm>
            <a:off x="22667544" y="12561829"/>
            <a:ext cx="1457851" cy="999682"/>
          </a:xfrm>
          <a:prstGeom prst="rect">
            <a:avLst/>
          </a:prstGeom>
        </p:spPr>
      </p:pic>
    </p:spTree>
    <p:extLst>
      <p:ext uri="{BB962C8B-B14F-4D97-AF65-F5344CB8AC3E}">
        <p14:creationId xmlns:p14="http://schemas.microsoft.com/office/powerpoint/2010/main" val="285264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6">
            <a:extLst>
              <a:ext uri="{FF2B5EF4-FFF2-40B4-BE49-F238E27FC236}">
                <a16:creationId xmlns:a16="http://schemas.microsoft.com/office/drawing/2014/main" id="{59628512-77E3-70EC-3FBF-100661032A8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731893" y="5319640"/>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4876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cs typeface="+mn-cs"/>
              </a:rPr>
              <a:t>Click below to access the legislation</a:t>
            </a:r>
            <a:endParaRPr kumimoji="0" lang="pt-BR" sz="4000" b="1"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521714" y="2029665"/>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gn="just">
              <a:lnSpc>
                <a:spcPct val="90000"/>
              </a:lnSpc>
              <a:spcBef>
                <a:spcPct val="0"/>
              </a:spcBef>
              <a:spcAft>
                <a:spcPct val="35000"/>
              </a:spcAft>
              <a:defRPr/>
            </a:pPr>
            <a:r>
              <a:rPr lang="en-US" sz="2400" b="1">
                <a:latin typeface="Raleway Light" pitchFamily="2" charset="0"/>
                <a:sym typeface="Quattrocento Sans"/>
              </a:rPr>
              <a:t>Provides for the Additional Freight for Renewal of the Merchant Marine - AFRMM and the Merchant Marine Fund - FMM, and other measures.</a:t>
            </a:r>
            <a:endParaRPr lang="pt-BR" sz="2400" b="1">
              <a:latin typeface="Raleway Light" pitchFamily="2" charset="0"/>
              <a:sym typeface="Quattrocento Sans"/>
            </a:endParaRP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nSpc>
                <a:spcPct val="90000"/>
              </a:lnSpc>
              <a:spcBef>
                <a:spcPct val="0"/>
              </a:spcBef>
              <a:spcAft>
                <a:spcPct val="35000"/>
              </a:spcAft>
              <a:defRPr/>
            </a:pPr>
            <a:r>
              <a:rPr lang="en-US" sz="2400" b="1">
                <a:latin typeface="Raleway Light" pitchFamily="2" charset="0"/>
                <a:sym typeface="Quattrocento Sans"/>
              </a:rPr>
              <a:t>Provides for the competence, composition and functioning of the Board of Directors of the Merchant Marine Fund - CDFMM and makes other arrangements.</a:t>
            </a:r>
            <a:endParaRPr lang="pt-BR" sz="2400" b="1">
              <a:latin typeface="Raleway Light" pitchFamily="2" charset="0"/>
              <a:sym typeface="Quattrocento Sans"/>
            </a:endParaRP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94692"/>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LAW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a:lnSpc>
                <a:spcPct val="90000"/>
              </a:lnSpc>
              <a:spcBef>
                <a:spcPct val="0"/>
              </a:spcBef>
              <a:spcAft>
                <a:spcPct val="35000"/>
              </a:spcAft>
              <a:defRPr/>
            </a:pPr>
            <a:r>
              <a:rPr lang="pt-BR" sz="2400" b="1" err="1">
                <a:latin typeface="Raleway Light" pitchFamily="2" charset="0"/>
              </a:rPr>
              <a:t>Establishes</a:t>
            </a:r>
            <a:r>
              <a:rPr lang="pt-BR" sz="2400" b="1">
                <a:latin typeface="Raleway Light" pitchFamily="2" charset="0"/>
              </a:rPr>
              <a:t> </a:t>
            </a:r>
            <a:r>
              <a:rPr lang="pt-BR" sz="2400" b="1" err="1">
                <a:latin typeface="Raleway Light" pitchFamily="2" charset="0"/>
              </a:rPr>
              <a:t>the</a:t>
            </a:r>
            <a:r>
              <a:rPr lang="pt-BR" sz="2400" b="1">
                <a:latin typeface="Raleway Light" pitchFamily="2" charset="0"/>
              </a:rPr>
              <a:t> </a:t>
            </a:r>
            <a:r>
              <a:rPr lang="pt-BR" sz="2400" b="1" err="1">
                <a:latin typeface="Raleway Light" pitchFamily="2" charset="0"/>
              </a:rPr>
              <a:t>Cabotage</a:t>
            </a:r>
            <a:r>
              <a:rPr lang="pt-BR" sz="2400" b="1">
                <a:latin typeface="Raleway Light" pitchFamily="2" charset="0"/>
              </a:rPr>
              <a:t> </a:t>
            </a:r>
            <a:r>
              <a:rPr lang="pt-BR" sz="2400" b="1" err="1">
                <a:latin typeface="Raleway Light" pitchFamily="2" charset="0"/>
              </a:rPr>
              <a:t>Transport</a:t>
            </a:r>
            <a:r>
              <a:rPr lang="pt-BR" sz="2400" b="1">
                <a:latin typeface="Raleway Light" pitchFamily="2" charset="0"/>
              </a:rPr>
              <a:t> Incentive </a:t>
            </a:r>
            <a:r>
              <a:rPr lang="pt-BR" sz="2400" b="1" err="1">
                <a:latin typeface="Raleway Light" pitchFamily="2" charset="0"/>
              </a:rPr>
              <a:t>Program</a:t>
            </a:r>
            <a:r>
              <a:rPr lang="pt-BR" sz="2400" b="1">
                <a:latin typeface="Raleway Light" pitchFamily="2" charset="0"/>
              </a:rPr>
              <a:t>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rPr>
                <a:t>LAW 14.301/2022 “BR do Mar”</a:t>
              </a: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2124393" y="11043323"/>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Provides for the application of resources from the Navy Fund</a:t>
            </a:r>
            <a:endParaRPr lang="pt-BR" sz="2400" b="1">
              <a:latin typeface="Raleway Light" pitchFamily="2" charset="0"/>
              <a:sym typeface="Quattrocento Sans"/>
            </a:endParaRP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255174"/>
            </a:xfrm>
            <a:prstGeom prst="rect">
              <a:avLst/>
            </a:prstGeom>
            <a:noFill/>
          </p:spPr>
          <p:txBody>
            <a:bodyPr wrap="square" rtlCol="0">
              <a:spAutoFit/>
            </a:bodyPr>
            <a:lstStyle/>
            <a:p>
              <a:pPr algn="ctr">
                <a:lnSpc>
                  <a:spcPct val="90000"/>
                </a:lnSpc>
                <a:spcBef>
                  <a:spcPct val="0"/>
                </a:spcBef>
                <a:spcAft>
                  <a:spcPct val="35000"/>
                </a:spcAft>
              </a:pPr>
              <a:r>
                <a:rPr lang="pt-BR" sz="2800" b="1" dirty="0">
                  <a:solidFill>
                    <a:schemeClr val="bg1"/>
                  </a:solidFill>
                  <a:latin typeface="Avenir Next LT Pro" panose="020B0504020202020204" pitchFamily="34" charset="0"/>
                  <a:sym typeface="Quattrocento Sans"/>
                </a:rPr>
                <a:t>DECREE LAW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MPOR </a:t>
              </a:r>
              <a:r>
                <a:rPr lang="pt-BR" sz="2800" b="1">
                  <a:solidFill>
                    <a:schemeClr val="bg1"/>
                  </a:solidFill>
                  <a:latin typeface="Avenir Next LT Pro" panose="020B0504020202020204" pitchFamily="34" charset="0"/>
                </a:rPr>
                <a:t>424 /2024</a:t>
              </a:r>
              <a:endParaRPr lang="pt-BR" sz="2800" b="1">
                <a:solidFill>
                  <a:schemeClr val="bg1"/>
                </a:solidFill>
                <a:latin typeface="Avenir Next LT Pro" panose="020B0504020202020204" pitchFamily="34" charset="0"/>
                <a:sym typeface="Quattrocento Sans"/>
              </a:endParaRP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MT Nº 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529005" y="4719037"/>
            <a:ext cx="7217837" cy="1458861"/>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2400" b="1">
              <a:latin typeface="Raleway Light" pitchFamily="2" charset="0"/>
              <a:sym typeface="Quattrocento Sans"/>
            </a:endParaRPr>
          </a:p>
        </p:txBody>
      </p:sp>
      <p:sp>
        <p:nvSpPr>
          <p:cNvPr id="80" name="Google Shape;103;p2">
            <a:extLst>
              <a:ext uri="{FF2B5EF4-FFF2-40B4-BE49-F238E27FC236}">
                <a16:creationId xmlns:a16="http://schemas.microsoft.com/office/drawing/2014/main" id="{3B9B921B-C74E-FDFC-845C-AE5F80402F59}"/>
              </a:ext>
            </a:extLst>
          </p:cNvPr>
          <p:cNvSpPr/>
          <p:nvPr/>
        </p:nvSpPr>
        <p:spPr>
          <a:xfrm>
            <a:off x="16850212" y="7906804"/>
            <a:ext cx="7094405" cy="1126462"/>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en-US" sz="2400" b="1">
                <a:latin typeface="Raleway Light" pitchFamily="2" charset="0"/>
              </a:rPr>
              <a:t>Establishes criteria for prioritizing financing requests and granting loans with resources from the Merchant Navy Fund - FMM.</a:t>
            </a:r>
            <a:endParaRPr lang="pt-BR" sz="2400" b="1">
              <a:latin typeface="Raleway Light" pitchFamily="2" charset="0"/>
              <a:sym typeface="Quattrocento Sans"/>
            </a:endParaRPr>
          </a:p>
        </p:txBody>
      </p:sp>
      <p:sp>
        <p:nvSpPr>
          <p:cNvPr id="81" name="Google Shape;103;p2">
            <a:extLst>
              <a:ext uri="{FF2B5EF4-FFF2-40B4-BE49-F238E27FC236}">
                <a16:creationId xmlns:a16="http://schemas.microsoft.com/office/drawing/2014/main" id="{E148947B-990F-5AA7-774D-8F88D8D74B2D}"/>
              </a:ext>
            </a:extLst>
          </p:cNvPr>
          <p:cNvSpPr/>
          <p:nvPr/>
        </p:nvSpPr>
        <p:spPr>
          <a:xfrm>
            <a:off x="16775104" y="10704951"/>
            <a:ext cx="6699266" cy="1163395"/>
          </a:xfrm>
          <a:prstGeom prst="rect">
            <a:avLst/>
          </a:prstGeom>
          <a:noFill/>
          <a:ln>
            <a:noFill/>
            <a:prstDash val="dash"/>
          </a:ln>
        </p:spPr>
        <p:txBody>
          <a:bodyPr spcFirstLastPara="1" wrap="square" lIns="0" tIns="0" rIns="0" bIns="0" anchor="t" anchorCtr="0">
            <a:spAutoFit/>
          </a:bodyPr>
          <a:lstStyle/>
          <a:p>
            <a:pPr algn="just"/>
            <a:endParaRPr lang="en-US" sz="2400" b="1" dirty="0">
              <a:latin typeface="Raleway Light" pitchFamily="2" charset="0"/>
            </a:endParaRPr>
          </a:p>
          <a:p>
            <a:pPr algn="just" defTabSz="228600">
              <a:lnSpc>
                <a:spcPct val="90000"/>
              </a:lnSpc>
              <a:spcBef>
                <a:spcPct val="0"/>
              </a:spcBef>
              <a:spcAft>
                <a:spcPct val="35000"/>
              </a:spcAft>
              <a:defRPr/>
            </a:pPr>
            <a:r>
              <a:rPr lang="en-US" sz="2400" b="1" dirty="0">
                <a:solidFill>
                  <a:prstClr val="black"/>
                </a:solidFill>
                <a:latin typeface="Raleway Light" pitchFamily="2" charset="0"/>
              </a:rPr>
              <a:t>Establishes Fixed Rates and PMPE Fixed Rates for the Merchant Marine Fund..</a:t>
            </a: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800" b="1" dirty="0">
                  <a:solidFill>
                    <a:schemeClr val="bg1"/>
                  </a:solidFill>
                  <a:latin typeface="Avenir Next LT Pro" panose="020B0504020202020204" pitchFamily="34" charset="0"/>
                  <a:sym typeface="Quattrocento Sans"/>
                </a:rPr>
                <a:t>ORDINANCE CMN </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Nº 5.225/2025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7"/>
            <a:ext cx="6998723" cy="809349"/>
            <a:chOff x="3761577" y="11790012"/>
            <a:chExt cx="5140405" cy="1384996"/>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5020911" cy="899308"/>
            </a:xfrm>
            <a:prstGeom prst="rect">
              <a:avLst/>
            </a:prstGeom>
            <a:noFill/>
          </p:spPr>
          <p:txBody>
            <a:bodyPr wrap="square" rtlCol="0">
              <a:spAutoFit/>
            </a:bodyPr>
            <a:lstStyle/>
            <a:p>
              <a:pPr algn="ctr">
                <a:lnSpc>
                  <a:spcPct val="107000"/>
                </a:lnSpc>
                <a:spcAft>
                  <a:spcPts val="800"/>
                </a:spcAft>
                <a:defRPr/>
              </a:pPr>
              <a:r>
                <a:rPr lang="pt-BR" sz="2800" b="1" dirty="0">
                  <a:solidFill>
                    <a:prstClr val="white"/>
                  </a:solidFill>
                  <a:latin typeface="Avenir Next LT Pro" panose="020B0504020202020204" pitchFamily="34" charset="0"/>
                  <a:sym typeface="Quattrocento Sans"/>
                </a:rPr>
                <a:t>LAW N° 14.937/2024 </a:t>
              </a:r>
              <a:endParaRPr lang="pt-BR" sz="2800" b="1" dirty="0">
                <a:solidFill>
                  <a:prstClr val="white"/>
                </a:solidFill>
                <a:latin typeface="Avenir Next LT Pro" panose="020B0504020202020204" pitchFamily="34" charset="0"/>
              </a:endParaRPr>
            </a:p>
          </p:txBody>
        </p:sp>
      </p:grpSp>
      <p:sp>
        <p:nvSpPr>
          <p:cNvPr id="14" name="Title 1">
            <a:extLst>
              <a:ext uri="{FF2B5EF4-FFF2-40B4-BE49-F238E27FC236}">
                <a16:creationId xmlns:a16="http://schemas.microsoft.com/office/drawing/2014/main" id="{839D60AC-5DDD-8B34-EB76-BD568A9F93D4}"/>
              </a:ext>
            </a:extLst>
          </p:cNvPr>
          <p:cNvSpPr txBox="1">
            <a:spLocks/>
          </p:cNvSpPr>
          <p:nvPr/>
        </p:nvSpPr>
        <p:spPr>
          <a:xfrm>
            <a:off x="2369302" y="54537"/>
            <a:ext cx="16060973" cy="2041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3600"/>
              </a:spcAft>
              <a:defRPr/>
            </a:pPr>
            <a:r>
              <a:rPr lang="pt-BR" sz="8000" b="1" dirty="0">
                <a:solidFill>
                  <a:srgbClr val="022873">
                    <a:alpha val="100000"/>
                  </a:srgbClr>
                </a:solidFill>
                <a:latin typeface="Founders Grotesk Bold" pitchFamily="34" charset="0"/>
              </a:rPr>
              <a:t>Legal Framework</a:t>
            </a:r>
          </a:p>
        </p:txBody>
      </p:sp>
      <p:pic>
        <p:nvPicPr>
          <p:cNvPr id="29" name="Imagem 28">
            <a:extLst>
              <a:ext uri="{FF2B5EF4-FFF2-40B4-BE49-F238E27FC236}">
                <a16:creationId xmlns:a16="http://schemas.microsoft.com/office/drawing/2014/main" id="{9FC9AFFD-0C36-7C07-ED58-60033FF1BA44}"/>
              </a:ext>
            </a:extLst>
          </p:cNvPr>
          <p:cNvPicPr>
            <a:picLocks noChangeAspect="1"/>
          </p:cNvPicPr>
          <p:nvPr/>
        </p:nvPicPr>
        <p:blipFill>
          <a:blip r:embed="rId5"/>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99728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Não</a:t>
            </a:r>
          </a:p>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2968808" y="3305637"/>
            <a:ext cx="9049362" cy="341632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maritime, port and navigation support vessels Cargo and passenger </a:t>
            </a:r>
            <a:r>
              <a:rPr lang="en-US" altLang="ko-KR" sz="2400" b="1" err="1">
                <a:solidFill>
                  <a:prstClr val="black"/>
                </a:solidFill>
                <a:latin typeface="Raleway Light" pitchFamily="2" charset="0"/>
                <a:ea typeface="맑은 고딕" panose="020B0503020000020004" pitchFamily="34" charset="-127"/>
              </a:rPr>
              <a:t>transport;Drill</a:t>
            </a:r>
            <a:r>
              <a:rPr lang="en-US" altLang="ko-KR" sz="2400" b="1">
                <a:solidFill>
                  <a:prstClr val="black"/>
                </a:solidFill>
                <a:latin typeface="Raleway Light" pitchFamily="2" charset="0"/>
                <a:ea typeface="맑은 고딕" panose="020B0503020000020004" pitchFamily="34" charset="-127"/>
              </a:rPr>
              <a:t> Ship Construction</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Auxiliary,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Hydrographic Vessels and to be used in the protection of national maritime traffic</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industrial and artisanal fishing vessel</a:t>
            </a:r>
          </a:p>
          <a:p>
            <a:pPr indent="-342900" defTabSz="791778">
              <a:buFont typeface="Arial" panose="020B0604020202020204" pitchFamily="34" charset="0"/>
              <a:buChar char="•"/>
            </a:pPr>
            <a:r>
              <a:rPr lang="en-US" altLang="ko-KR" sz="2400" b="1" err="1">
                <a:solidFill>
                  <a:prstClr val="black"/>
                </a:solidFill>
                <a:latin typeface="Raleway Light" pitchFamily="2" charset="0"/>
                <a:ea typeface="맑은 고딕" panose="020B0503020000020004" pitchFamily="34" charset="-127"/>
              </a:rPr>
              <a:t>Jumborization</a:t>
            </a:r>
            <a:r>
              <a:rPr lang="en-US" altLang="ko-KR" sz="2400" b="1">
                <a:solidFill>
                  <a:prstClr val="black"/>
                </a:solidFill>
                <a:latin typeface="Raleway Light" pitchFamily="2" charset="0"/>
                <a:ea typeface="맑은 고딕" panose="020B0503020000020004" pitchFamily="34" charset="-127"/>
              </a:rPr>
              <a:t> vessel conversion and modernization Equipment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Acquisition and Installation Repair, docking or maintenance</a:t>
            </a: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Construction, Expansion and modernization of industrial shipyard units Port and waterway infrastructure works</a:t>
            </a:r>
            <a:endParaRPr lang="en-US" altLang="ko-KR" sz="2400">
              <a:latin typeface="Calibri" panose="020F0502020204030204"/>
              <a:ea typeface="맑은 고딕" panose="020B0503020000020004" pitchFamily="34" charset="-127"/>
              <a:cs typeface="Arial" pitchFamily="34" charset="0"/>
            </a:endParaRP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Scientific or technological research and development projects, training and improvement of human resources aimed at the Merchant marine sectors.</a:t>
            </a:r>
            <a:endParaRPr lang="en-US" altLang="ko-KR" sz="2400">
              <a:latin typeface="Calibri" panose="020F0502020204030204"/>
              <a:ea typeface="맑은 고딕" panose="020B0503020000020004" pitchFamily="34" charset="-127"/>
              <a:cs typeface="Arial" pitchFamily="34"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820893" y="4126371"/>
            <a:ext cx="9416680" cy="2677656"/>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a:latin typeface="Raleway Light" pitchFamily="2" charset="0"/>
              </a:rPr>
              <a:t>Expenses related to monitoring or inspection of work</a:t>
            </a:r>
            <a:endParaRPr lang="pt-BR" sz="2400" b="1">
              <a:latin typeface="Raleway Light" pitchFamily="2" charset="0"/>
            </a:endParaRP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3972774" y="8932754"/>
            <a:ext cx="9174425" cy="2308324"/>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a:latin typeface="Raleway Light" pitchFamily="2" charset="0"/>
              </a:rPr>
              <a:t>Goods, such as land and vehicles of any kind;</a:t>
            </a:r>
          </a:p>
          <a:p>
            <a:pPr indent="-342900" defTabSz="791778" fontAlgn="base">
              <a:buFont typeface="Arial" panose="020B0604020202020204" pitchFamily="34" charset="0"/>
              <a:buChar char="•"/>
            </a:pPr>
            <a:r>
              <a:rPr lang="en-US" sz="2400" b="1">
                <a:latin typeface="Raleway Light" pitchFamily="2" charset="0"/>
              </a:rPr>
              <a:t> It is expenses relating to monitoring or inspection of work.</a:t>
            </a:r>
            <a:endParaRPr kumimoji="0" lang="pt-BR" sz="2400" b="1" i="0" u="none" strike="noStrike" kern="1200" cap="none" spc="0" normalizeH="0" baseline="0" noProof="0">
              <a:ln>
                <a:noFill/>
              </a:ln>
              <a:solidFill>
                <a:prstClr val="black"/>
              </a:solidFill>
              <a:effectLst/>
              <a:uLnTx/>
              <a:uFillTx/>
              <a:latin typeface="Raleway Light" pitchFamily="2" charset="0"/>
              <a:ea typeface="+mn-ea"/>
              <a:cs typeface="+mn-cs"/>
            </a:endParaRP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2125642" y="462152"/>
            <a:ext cx="14061044" cy="1155928"/>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cap="all" dirty="0" err="1">
                <a:ln w="3175" cmpd="sng">
                  <a:noFill/>
                </a:ln>
                <a:solidFill>
                  <a:srgbClr val="022873">
                    <a:alpha val="100000"/>
                  </a:srgbClr>
                </a:solidFill>
                <a:latin typeface="Founders Grotesk Bold" pitchFamily="34" charset="0"/>
              </a:rPr>
              <a:t>Fundable</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projects</a:t>
            </a:r>
            <a:endParaRPr lang="pt-BR" sz="8000" b="1" cap="all" dirty="0">
              <a:ln w="3175" cmpd="sng">
                <a:noFill/>
              </a:ln>
              <a:solidFill>
                <a:srgbClr val="022873">
                  <a:alpha val="100000"/>
                </a:srgbClr>
              </a:solidFill>
              <a:latin typeface="Founders Grotesk Bold" pitchFamily="34" charset="0"/>
            </a:endParaRP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Vessels </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4282414"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Industrial Works</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Others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Vessel</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Infrastructure</a:t>
            </a:r>
          </a:p>
        </p:txBody>
      </p:sp>
      <p:sp>
        <p:nvSpPr>
          <p:cNvPr id="4" name="Shape 6">
            <a:extLst>
              <a:ext uri="{FF2B5EF4-FFF2-40B4-BE49-F238E27FC236}">
                <a16:creationId xmlns:a16="http://schemas.microsoft.com/office/drawing/2014/main" id="{B5836567-D472-FF8E-0317-99DC8C0EA1C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2" name="Imagem 1">
            <a:extLst>
              <a:ext uri="{FF2B5EF4-FFF2-40B4-BE49-F238E27FC236}">
                <a16:creationId xmlns:a16="http://schemas.microsoft.com/office/drawing/2014/main" id="{7872FA6B-7FFF-6D14-B85A-3B0D1BB5D2B3}"/>
              </a:ext>
            </a:extLst>
          </p:cNvPr>
          <p:cNvPicPr>
            <a:picLocks noChangeAspect="1"/>
          </p:cNvPicPr>
          <p:nvPr/>
        </p:nvPicPr>
        <p:blipFill>
          <a:blip r:embed="rId5"/>
          <a:srcRect t="-5113" r="56284"/>
          <a:stretch>
            <a:fillRect/>
          </a:stretch>
        </p:blipFill>
        <p:spPr>
          <a:xfrm>
            <a:off x="22508647" y="12548316"/>
            <a:ext cx="1457851" cy="999682"/>
          </a:xfrm>
          <a:prstGeom prst="rect">
            <a:avLst/>
          </a:prstGeom>
        </p:spPr>
      </p:pic>
    </p:spTree>
    <p:extLst>
      <p:ext uri="{BB962C8B-B14F-4D97-AF65-F5344CB8AC3E}">
        <p14:creationId xmlns:p14="http://schemas.microsoft.com/office/powerpoint/2010/main" val="7134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17271" y="335475"/>
            <a:ext cx="23146394" cy="1448494"/>
          </a:xfrm>
          <a:effectLst>
            <a:outerShdw blurRad="50800" dist="38100" dir="2700000" algn="tl" rotWithShape="0">
              <a:prstClr val="black">
                <a:alpha val="40000"/>
              </a:prstClr>
            </a:outerShdw>
          </a:effectLst>
        </p:spPr>
        <p:txBody>
          <a:bodyPr>
            <a:normAutofit/>
          </a:bodyPr>
          <a:lstStyle/>
          <a:p>
            <a:pPr algn="l" defTabSz="914400">
              <a:spcBef>
                <a:spcPct val="0"/>
              </a:spcBef>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Recent changes</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defTabSz="791778"/>
            <a:r>
              <a:rPr lang="en-US" sz="3200" b="1">
                <a:latin typeface="Raleway Light" pitchFamily="2" charset="0"/>
              </a:rPr>
              <a:t>Maintenance financing (Preventive, Predictive, Repair)</a:t>
            </a:r>
            <a:endParaRPr lang="pt-BR" sz="3200" b="1">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r>
              <a:rPr lang="en-US" sz="3200">
                <a:solidFill>
                  <a:schemeClr val="tx1"/>
                </a:solidFill>
              </a:rPr>
              <a:t>Hiring specialized companies to carry out services</a:t>
            </a:r>
            <a:endParaRPr lang="pt-BR" sz="3200">
              <a:solidFill>
                <a:schemeClr val="tx1"/>
              </a:solidFill>
            </a:endParaRP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r>
              <a:rPr lang="pt-BR" sz="3200" b="1" err="1">
                <a:solidFill>
                  <a:prstClr val="white"/>
                </a:solidFill>
                <a:latin typeface="Raleway Light" pitchFamily="2" charset="0"/>
              </a:rPr>
              <a:t>Scope</a:t>
            </a:r>
            <a:r>
              <a:rPr lang="pt-BR" sz="3200" b="1">
                <a:solidFill>
                  <a:prstClr val="white"/>
                </a:solidFill>
                <a:latin typeface="Raleway Light" pitchFamily="2" charset="0"/>
              </a:rPr>
              <a:t> </a:t>
            </a:r>
            <a:r>
              <a:rPr lang="pt-BR" sz="3200" b="1" err="1">
                <a:solidFill>
                  <a:prstClr val="white"/>
                </a:solidFill>
                <a:latin typeface="Raleway Light" pitchFamily="2" charset="0"/>
              </a:rPr>
              <a:t>Increase</a:t>
            </a:r>
            <a:endParaRPr lang="pt-BR" sz="3200" b="1">
              <a:solidFill>
                <a:prstClr val="white"/>
              </a:solidFill>
              <a:latin typeface="Raleway Light" pitchFamily="2" charset="0"/>
            </a:endParaRP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err="1"/>
              <a:t>Flexibility</a:t>
            </a:r>
            <a:endParaRPr lang="pt-BR" sz="3200"/>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3200">
                <a:solidFill>
                  <a:schemeClr val="tx1"/>
                </a:solidFill>
              </a:rPr>
              <a:t>Financing of port and waterway works</a:t>
            </a:r>
            <a:endParaRPr lang="pt-BR" sz="3200">
              <a:solidFill>
                <a:schemeClr val="tx1"/>
              </a:solidFill>
            </a:endParaRP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2" y="2138653"/>
            <a:ext cx="4762987"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a:solidFill>
                  <a:prstClr val="white"/>
                </a:solidFill>
                <a:latin typeface="Raleway Light" pitchFamily="2" charset="0"/>
              </a:rPr>
              <a:t>Ports and </a:t>
            </a:r>
            <a:r>
              <a:rPr lang="pt-BR" sz="3200" b="1" err="1">
                <a:solidFill>
                  <a:prstClr val="white"/>
                </a:solidFill>
                <a:latin typeface="Raleway Light" pitchFamily="2" charset="0"/>
              </a:rPr>
              <a:t>Waterways</a:t>
            </a:r>
            <a:endParaRPr lang="pt-BR" sz="3200" b="1">
              <a:solidFill>
                <a:prstClr val="white"/>
              </a:solidFill>
              <a:latin typeface="Raleway Light" pitchFamily="2" charset="0"/>
            </a:endParaRP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154121" y="7952684"/>
            <a:ext cx="6247310" cy="2554545"/>
          </a:xfrm>
          <a:prstGeom prst="rect">
            <a:avLst/>
          </a:prstGeom>
          <a:noFill/>
          <a:ln>
            <a:noFill/>
            <a:prstDash val="sysDash"/>
          </a:ln>
        </p:spPr>
        <p:txBody>
          <a:bodyPr wrap="square">
            <a:spAutoFit/>
          </a:bodyPr>
          <a:lstStyle/>
          <a:p>
            <a:pPr algn="ctr"/>
            <a:r>
              <a:rPr lang="en-US" sz="3200"/>
              <a:t>Financing of construction, conversion, modernization, docking and all maintenance when carried out in a Brazilian shipyard or by specialized companies.</a:t>
            </a:r>
            <a:endParaRPr lang="pt-BR" sz="3200"/>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err="1">
                <a:solidFill>
                  <a:prstClr val="white"/>
                </a:solidFill>
                <a:latin typeface="Raleway Light" pitchFamily="2" charset="0"/>
              </a:rPr>
              <a:t>Foreign</a:t>
            </a:r>
            <a:r>
              <a:rPr lang="pt-BR" sz="3200" b="1">
                <a:solidFill>
                  <a:prstClr val="white"/>
                </a:solidFill>
                <a:latin typeface="Raleway Light" pitchFamily="2" charset="0"/>
              </a:rPr>
              <a:t> </a:t>
            </a:r>
            <a:r>
              <a:rPr lang="pt-BR" sz="3200" b="1" err="1">
                <a:solidFill>
                  <a:prstClr val="white"/>
                </a:solidFill>
                <a:latin typeface="Raleway Light" pitchFamily="2" charset="0"/>
              </a:rPr>
              <a:t>companies</a:t>
            </a:r>
            <a:endParaRPr lang="pt-BR" sz="3200" b="1">
              <a:solidFill>
                <a:prstClr val="white"/>
              </a:solidFill>
              <a:latin typeface="Raleway Light" pitchFamily="2" charset="0"/>
            </a:endParaRPr>
          </a:p>
        </p:txBody>
      </p:sp>
      <p:sp>
        <p:nvSpPr>
          <p:cNvPr id="13" name="Shape 6">
            <a:extLst>
              <a:ext uri="{FF2B5EF4-FFF2-40B4-BE49-F238E27FC236}">
                <a16:creationId xmlns:a16="http://schemas.microsoft.com/office/drawing/2014/main" id="{0A93B0AC-3EC6-0710-300C-F874FD31D67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12" name="Imagem 11">
            <a:extLst>
              <a:ext uri="{FF2B5EF4-FFF2-40B4-BE49-F238E27FC236}">
                <a16:creationId xmlns:a16="http://schemas.microsoft.com/office/drawing/2014/main" id="{38132716-B61D-F4CD-A3CD-39B5EB52D6EC}"/>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150259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819180" y="4548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defTabSz="914400" fontAlgn="auto">
              <a:spcAft>
                <a:spcPts val="3600"/>
              </a:spcAft>
              <a:buClrTx/>
              <a:buSzTx/>
              <a:tabLst/>
              <a:defRPr/>
            </a:pPr>
            <a:r>
              <a:rPr lang="en-US" sz="8000" b="1" cap="all" noProof="0" dirty="0">
                <a:ln w="3175" cmpd="sng">
                  <a:noFill/>
                </a:ln>
                <a:solidFill>
                  <a:srgbClr val="022873">
                    <a:alpha val="100000"/>
                  </a:srgbClr>
                </a:solidFill>
                <a:latin typeface="Founders Grotesk Bold" pitchFamily="34" charset="0"/>
              </a:rPr>
              <a:t>Priority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Brazilian shipping company</a:t>
              </a: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Brazilian / public company</a:t>
              </a: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64472" y="6367328"/>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Brazilian Shipyards/Arsenals and Naval Bases</a:t>
              </a: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ea typeface="+mn-ea"/>
                  <a:cs typeface="Poppins Medium" panose="00000600000000000000" pitchFamily="2" charset="0"/>
                </a:rPr>
                <a:t>Construction,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ea typeface="+mn-ea"/>
                  <a:cs typeface="Poppins Medium" panose="00000600000000000000" pitchFamily="2" charset="0"/>
                </a:rPr>
                <a:t>jumborization</a:t>
              </a: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ea typeface="+mn-ea"/>
                  <a:cs typeface="Poppins Medium" panose="00000600000000000000" pitchFamily="2" charset="0"/>
                </a:rPr>
                <a:t>, conversion, modernization, docking, maintenance, including preventive maintenance, or repair of own or chartered vessels</a:t>
              </a: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Foreign companies</a:t>
              </a: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ea typeface="+mn-ea"/>
                  <a:cs typeface="Poppins Medium" panose="00000600000000000000" pitchFamily="2" charset="0"/>
                </a:rPr>
                <a:t>Port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ea typeface="+mn-ea"/>
                  <a:cs typeface="Poppins Medium" panose="00000600000000000000" pitchFamily="2" charset="0"/>
                </a:rPr>
                <a:t>concessions,Leased</a:t>
              </a:r>
              <a:r>
                <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ea typeface="+mn-ea"/>
                  <a:cs typeface="Poppins Medium" panose="00000600000000000000" pitchFamily="2" charset="0"/>
                </a:rPr>
                <a:t> terminals </a:t>
              </a:r>
              <a:r>
                <a:rPr kumimoji="0" lang="en-US" sz="2300" b="0" i="0" u="none" strike="noStrike" kern="1200" cap="none" spc="0" normalizeH="0" baseline="0" noProof="0" dirty="0" err="1">
                  <a:ln>
                    <a:noFill/>
                  </a:ln>
                  <a:solidFill>
                    <a:prstClr val="black"/>
                  </a:solidFill>
                  <a:effectLst/>
                  <a:uLnTx/>
                  <a:uFillTx/>
                  <a:latin typeface="Poppins Medium" panose="00000600000000000000" pitchFamily="2" charset="0"/>
                  <a:ea typeface="+mn-ea"/>
                  <a:cs typeface="Poppins Medium" panose="00000600000000000000" pitchFamily="2" charset="0"/>
                </a:rPr>
                <a:t>ImprovementsTUP</a:t>
              </a:r>
              <a:endParaRPr kumimoji="0" lang="en-US" sz="2300" b="0" i="0" u="none" strike="noStrike" kern="1200" cap="none" spc="0" normalizeH="0" baseline="0" noProof="0" dirty="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Port/Waterway Infrastructure</a:t>
              </a: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12000" b="1" i="0" u="none" strike="noStrike" kern="1200" cap="none" spc="0" normalizeH="0" baseline="0" noProof="0" dirty="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Projects that use fuel technology and/or energy sources with low greenhouse gas (GHG) emissions will have priority within each group.</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Poppins Medium" panose="00000600000000000000" pitchFamily="2" charset="0"/>
                  <a:cs typeface="Poppins Medium" panose="00000600000000000000" pitchFamily="2" charset="0"/>
                </a:rPr>
                <a:t>Companies that have more than 40% of their management team made up of women will have priority within each group.</a:t>
              </a: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531C406-F560-D947-DD51-261292DAB35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en-US" noProof="0" dirty="0">
              <a:solidFill>
                <a:prstClr val="black"/>
              </a:solidFill>
              <a:latin typeface="Calibri" panose="020F0502020204030204"/>
            </a:endParaRPr>
          </a:p>
        </p:txBody>
      </p:sp>
      <p:pic>
        <p:nvPicPr>
          <p:cNvPr id="104" name="Imagem 103">
            <a:extLst>
              <a:ext uri="{FF2B5EF4-FFF2-40B4-BE49-F238E27FC236}">
                <a16:creationId xmlns:a16="http://schemas.microsoft.com/office/drawing/2014/main" id="{07A670B5-8D1D-AE12-6AF1-47F4948E599A}"/>
              </a:ext>
            </a:extLst>
          </p:cNvPr>
          <p:cNvPicPr>
            <a:picLocks noChangeAspect="1"/>
          </p:cNvPicPr>
          <p:nvPr/>
        </p:nvPicPr>
        <p:blipFill>
          <a:blip r:embed="rId5"/>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366660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943503" y="426463"/>
            <a:ext cx="1919867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4094512759"/>
              </p:ext>
            </p:extLst>
          </p:nvPr>
        </p:nvGraphicFramePr>
        <p:xfrm>
          <a:off x="1943503" y="3469373"/>
          <a:ext cx="22155150" cy="8167144"/>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5129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grace</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5744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0763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Cargo </a:t>
                      </a:r>
                      <a:r>
                        <a:rPr lang="pt-BR" sz="2800" b="1" kern="1200" err="1">
                          <a:solidFill>
                            <a:schemeClr val="bg1"/>
                          </a:solidFill>
                          <a:latin typeface="Calibri"/>
                          <a:ea typeface="+mn-ea"/>
                          <a:cs typeface="+mn-cs"/>
                        </a:rPr>
                        <a:t>Ships</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90% (</a:t>
                      </a:r>
                      <a:r>
                        <a:rPr lang="pt-BR" sz="2800" kern="1200" err="1">
                          <a:solidFill>
                            <a:schemeClr val="bg1"/>
                          </a:solidFill>
                        </a:rPr>
                        <a:t>National</a:t>
                      </a:r>
                      <a:r>
                        <a:rPr lang="pt-BR" sz="2800" kern="1200">
                          <a:solidFill>
                            <a:schemeClr val="bg1"/>
                          </a:solidFill>
                        </a:rPr>
                        <a:t>)</a:t>
                      </a:r>
                    </a:p>
                    <a:p>
                      <a:pPr marL="0" algn="ctr" defTabSz="914400" rtl="0" eaLnBrk="1" fontAlgn="b" latinLnBrk="0" hangingPunct="1"/>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50%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50%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r>
                        <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rPr>
                        <a:t>Platform and Platform Modules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64470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Will </a:t>
                      </a:r>
                      <a:r>
                        <a:rPr lang="pt-BR" sz="2800" b="1" kern="1200" err="1">
                          <a:solidFill>
                            <a:schemeClr val="bg1"/>
                          </a:solidFill>
                          <a:latin typeface="Calibri"/>
                          <a:ea typeface="+mn-ea"/>
                          <a:cs typeface="+mn-cs"/>
                        </a:rPr>
                        <a:t>not</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be</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financed</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943503" y="1163651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C5C3C53C-7D69-0572-3045-0FE43AE7592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2" name="Imagem 1">
            <a:extLst>
              <a:ext uri="{FF2B5EF4-FFF2-40B4-BE49-F238E27FC236}">
                <a16:creationId xmlns:a16="http://schemas.microsoft.com/office/drawing/2014/main" id="{B99DB7EF-2051-1B84-5541-38A780651653}"/>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39879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2892175162"/>
              </p:ext>
            </p:extLst>
          </p:nvPr>
        </p:nvGraphicFramePr>
        <p:xfrm>
          <a:off x="2413416" y="2518038"/>
          <a:ext cx="21690767" cy="8533111"/>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bg1"/>
                          </a:solidFill>
                        </a:rPr>
                        <a:t> </a:t>
                      </a: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latin typeface="Calibri" panose="020F0502020204030204" pitchFamily="34" charset="0"/>
                          <a:ea typeface="Roboto" panose="02000000000000000000" pitchFamily="2" charset="0"/>
                          <a:cs typeface="Calibri" panose="020F0502020204030204" pitchFamily="34" charset="0"/>
                        </a:rPr>
                        <a:t>Up</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err="1">
                          <a:solidFill>
                            <a:schemeClr val="bg1"/>
                          </a:solidFill>
                        </a:rPr>
                        <a:t>Fishing</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100%</a:t>
                      </a:r>
                    </a:p>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a:solidFill>
                            <a:schemeClr val="bg1"/>
                          </a:solidFill>
                          <a:latin typeface="Calibri"/>
                          <a:ea typeface="+mn-ea"/>
                          <a:cs typeface="+mn-cs"/>
                        </a:rPr>
                      </a:br>
                      <a:r>
                        <a:rPr lang="pt-BR" sz="3200" b="1" kern="1200" err="1">
                          <a:solidFill>
                            <a:schemeClr val="bg1"/>
                          </a:solidFill>
                          <a:latin typeface="Calibri"/>
                          <a:ea typeface="+mn-ea"/>
                          <a:cs typeface="+mn-cs"/>
                        </a:rPr>
                        <a:t>Artisanal</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Fishing</a:t>
                      </a:r>
                      <a:endParaRPr lang="pt-BR" sz="3200" b="1" kern="120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Does </a:t>
                      </a:r>
                      <a:r>
                        <a:rPr lang="pt-BR" sz="3200" kern="1200" err="1">
                          <a:solidFill>
                            <a:schemeClr val="tx1"/>
                          </a:solidFill>
                          <a:latin typeface="Calibri"/>
                          <a:ea typeface="+mn-ea"/>
                          <a:cs typeface="+mn-cs"/>
                        </a:rPr>
                        <a:t>not</a:t>
                      </a:r>
                      <a:r>
                        <a:rPr lang="pt-BR" sz="3200" kern="120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r h="90482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Production of vessels intended for export</a:t>
                      </a: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20%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4043289"/>
                  </a:ext>
                </a:extLst>
              </a:tr>
              <a:tr h="904823">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&lt; 20%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8,5%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294723994"/>
                  </a:ext>
                </a:extLst>
              </a:tr>
            </a:tbl>
          </a:graphicData>
        </a:graphic>
      </p:graphicFrame>
      <p:sp>
        <p:nvSpPr>
          <p:cNvPr id="2" name="Shape 6">
            <a:extLst>
              <a:ext uri="{FF2B5EF4-FFF2-40B4-BE49-F238E27FC236}">
                <a16:creationId xmlns:a16="http://schemas.microsoft.com/office/drawing/2014/main" id="{CB4B264D-5072-2D98-F936-3AD9A058559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3" name="CaixaDeTexto 2">
            <a:extLst>
              <a:ext uri="{FF2B5EF4-FFF2-40B4-BE49-F238E27FC236}">
                <a16:creationId xmlns:a16="http://schemas.microsoft.com/office/drawing/2014/main" id="{0DA4E73B-4351-712C-9BAB-D14B0D598DB7}"/>
              </a:ext>
            </a:extLst>
          </p:cNvPr>
          <p:cNvSpPr txBox="1"/>
          <p:nvPr/>
        </p:nvSpPr>
        <p:spPr>
          <a:xfrm>
            <a:off x="2635242" y="11051149"/>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pic>
        <p:nvPicPr>
          <p:cNvPr id="5" name="Imagem 4">
            <a:extLst>
              <a:ext uri="{FF2B5EF4-FFF2-40B4-BE49-F238E27FC236}">
                <a16:creationId xmlns:a16="http://schemas.microsoft.com/office/drawing/2014/main" id="{474DC989-A89A-1A25-70C6-7F450BB0F032}"/>
              </a:ext>
            </a:extLst>
          </p:cNvPr>
          <p:cNvPicPr>
            <a:picLocks noChangeAspect="1"/>
          </p:cNvPicPr>
          <p:nvPr/>
        </p:nvPicPr>
        <p:blipFill>
          <a:blip r:embed="rId2"/>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61109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74890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marL="0" marR="0" lvl="0" indent="0" algn="l" defTabSz="914400" rtl="0" eaLnBrk="1" fontAlgn="auto" latinLnBrk="0" hangingPunct="1">
              <a:lnSpc>
                <a:spcPct val="90000"/>
              </a:lnSpc>
              <a:spcBef>
                <a:spcPts val="0"/>
              </a:spcBef>
              <a:buClrTx/>
              <a:buSzTx/>
              <a:buFontTx/>
              <a:buNone/>
              <a:tabLst/>
              <a:defRPr/>
            </a:pPr>
            <a:r>
              <a:rPr lang="pt-BR" sz="5400" cap="all" dirty="0" err="1">
                <a:ln w="3175" cmpd="sng">
                  <a:noFill/>
                </a:ln>
                <a:solidFill>
                  <a:srgbClr val="022873">
                    <a:alpha val="100000"/>
                  </a:srgbClr>
                </a:solidFill>
                <a:latin typeface="Founders Grotesk Bold" pitchFamily="34" charset="0"/>
              </a:rPr>
              <a:t>Repair</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Docking</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Maintenance</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613138624"/>
              </p:ext>
            </p:extLst>
          </p:nvPr>
        </p:nvGraphicFramePr>
        <p:xfrm>
          <a:off x="1996441" y="3512759"/>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Vessel repair, maintenance and docking</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err="1">
                          <a:solidFill>
                            <a:schemeClr val="bg1"/>
                          </a:solidFill>
                          <a:latin typeface="Calibri"/>
                          <a:ea typeface="+mn-ea"/>
                          <a:cs typeface="+mn-cs"/>
                        </a:rPr>
                        <a:t>Jumborization</a:t>
                      </a:r>
                      <a:r>
                        <a:rPr lang="en-US" sz="3200" b="1" kern="1200">
                          <a:solidFill>
                            <a:schemeClr val="bg1"/>
                          </a:solidFill>
                          <a:latin typeface="Calibri"/>
                          <a:ea typeface="+mn-ea"/>
                          <a:cs typeface="+mn-cs"/>
                        </a:rPr>
                        <a:t>, conversion or modernization of vessels</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a:solidFill>
                            <a:schemeClr val="bg1"/>
                          </a:solidFill>
                          <a:effectLst/>
                          <a:latin typeface="Calibri"/>
                          <a:ea typeface="+mn-ea"/>
                          <a:cs typeface="+mn-cs"/>
                        </a:rPr>
                      </a:br>
                      <a:r>
                        <a:rPr lang="pt-BR" sz="3200" b="1" kern="1200" err="1">
                          <a:solidFill>
                            <a:schemeClr val="bg1"/>
                          </a:solidFill>
                          <a:latin typeface="Calibri"/>
                          <a:ea typeface="+mn-ea"/>
                          <a:cs typeface="+mn-cs"/>
                        </a:rPr>
                        <a:t>Equipment</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Acquisition</a:t>
                      </a:r>
                      <a:r>
                        <a:rPr lang="pt-BR" sz="3200" b="1" kern="1200">
                          <a:solidFill>
                            <a:schemeClr val="bg1"/>
                          </a:solidFill>
                          <a:latin typeface="Calibri"/>
                          <a:ea typeface="+mn-ea"/>
                          <a:cs typeface="+mn-cs"/>
                        </a:rPr>
                        <a:t> and </a:t>
                      </a:r>
                      <a:r>
                        <a:rPr lang="pt-BR" sz="3200" b="1" kern="1200" err="1">
                          <a:solidFill>
                            <a:schemeClr val="bg1"/>
                          </a:solidFill>
                          <a:latin typeface="Calibri"/>
                          <a:ea typeface="+mn-ea"/>
                          <a:cs typeface="+mn-cs"/>
                        </a:rPr>
                        <a:t>Installation</a:t>
                      </a:r>
                      <a:endParaRPr lang="pt-BR" sz="3200" b="1" kern="120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a:solidFill>
                            <a:schemeClr val="tx1"/>
                          </a:solidFill>
                        </a:rPr>
                        <a:t>&gt; </a:t>
                      </a:r>
                      <a:r>
                        <a:rPr lang="pt-BR" sz="3200" kern="1200" err="1">
                          <a:solidFill>
                            <a:schemeClr val="tx1"/>
                          </a:solidFill>
                        </a:rPr>
                        <a:t>or</a:t>
                      </a:r>
                      <a:r>
                        <a:rPr lang="pt-BR" sz="3200" kern="120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a:solidFill>
                            <a:schemeClr val="tx1"/>
                          </a:solidFill>
                        </a:rPr>
                        <a:t>&lt; 60% </a:t>
                      </a:r>
                      <a:endParaRPr lang="pt-BR" sz="3200" b="0" kern="120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a:extLst>
                  <a:ext uri="{FF2B5EF4-FFF2-40B4-BE49-F238E27FC236}">
                    <a16:creationId xmlns:a16="http://schemas.microsoft.com/office/drawing/2014/main" id="{35D382E7-598D-C070-CC7D-D345B2E8199B}"/>
                  </a:ext>
                </a:extLst>
              </p14:cNvPr>
              <p14:cNvContentPartPr/>
              <p14:nvPr/>
            </p14:nvContentPartPr>
            <p14:xfrm>
              <a:off x="2247840" y="12293640"/>
              <a:ext cx="360" cy="360"/>
            </p14:xfrm>
          </p:contentPart>
        </mc:Choice>
        <mc:Fallback xmlns="">
          <p:pic>
            <p:nvPicPr>
              <p:cNvPr id="2" name="Tinta 1">
                <a:extLst>
                  <a:ext uri="{FF2B5EF4-FFF2-40B4-BE49-F238E27FC236}">
                    <a16:creationId xmlns:a16="http://schemas.microsoft.com/office/drawing/2014/main" id="{35D382E7-598D-C070-CC7D-D345B2E8199B}"/>
                  </a:ext>
                </a:extLst>
              </p:cNvPr>
              <p:cNvPicPr/>
              <p:nvPr/>
            </p:nvPicPr>
            <p:blipFill>
              <a:blip r:embed="rId6"/>
              <a:stretch>
                <a:fillRect/>
              </a:stretch>
            </p:blipFill>
            <p:spPr>
              <a:xfrm>
                <a:off x="2232000" y="12230280"/>
                <a:ext cx="31680" cy="127080"/>
              </a:xfrm>
              <a:prstGeom prst="rect">
                <a:avLst/>
              </a:prstGeom>
            </p:spPr>
          </p:pic>
        </mc:Fallback>
      </mc:AlternateContent>
      <p:sp>
        <p:nvSpPr>
          <p:cNvPr id="5" name="Shape 6">
            <a:extLst>
              <a:ext uri="{FF2B5EF4-FFF2-40B4-BE49-F238E27FC236}">
                <a16:creationId xmlns:a16="http://schemas.microsoft.com/office/drawing/2014/main" id="{C85E359E-3A5A-153C-F809-748F82FF912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3" name="CaixaDeTexto 2">
            <a:extLst>
              <a:ext uri="{FF2B5EF4-FFF2-40B4-BE49-F238E27FC236}">
                <a16:creationId xmlns:a16="http://schemas.microsoft.com/office/drawing/2014/main" id="{4553D78A-2BD0-3788-1ED3-17F451DD24E6}"/>
              </a:ext>
            </a:extLst>
          </p:cNvPr>
          <p:cNvSpPr txBox="1"/>
          <p:nvPr/>
        </p:nvSpPr>
        <p:spPr>
          <a:xfrm>
            <a:off x="2247840" y="9820754"/>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pic>
        <p:nvPicPr>
          <p:cNvPr id="6" name="Imagem 5">
            <a:extLst>
              <a:ext uri="{FF2B5EF4-FFF2-40B4-BE49-F238E27FC236}">
                <a16:creationId xmlns:a16="http://schemas.microsoft.com/office/drawing/2014/main" id="{00111A2B-359C-3F8C-2A6E-B5537F895BA7}"/>
              </a:ext>
            </a:extLst>
          </p:cNvPr>
          <p:cNvPicPr>
            <a:picLocks noChangeAspect="1"/>
          </p:cNvPicPr>
          <p:nvPr/>
        </p:nvPicPr>
        <p:blipFill>
          <a:blip r:embed="rId7"/>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05575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en-US" sz="8000" cap="all" dirty="0">
                <a:ln w="3175" cmpd="sng">
                  <a:noFill/>
                </a:ln>
                <a:solidFill>
                  <a:srgbClr val="022873">
                    <a:alpha val="100000"/>
                  </a:srgbClr>
                </a:solidFill>
                <a:latin typeface="Founders Grotesk Bold" pitchFamily="34" charset="0"/>
              </a:rPr>
              <a:t>Financing Conditions </a:t>
            </a:r>
          </a:p>
          <a:p>
            <a:pPr marR="0" lvl="0" indent="0" fontAlgn="auto">
              <a:spcBef>
                <a:spcPts val="0"/>
              </a:spcBef>
              <a:buClrTx/>
              <a:buSzTx/>
              <a:tabLst/>
              <a:defRPr/>
            </a:pPr>
            <a:r>
              <a:rPr lang="en-US" sz="5400" cap="all" dirty="0">
                <a:ln w="3175" cmpd="sng">
                  <a:noFill/>
                </a:ln>
                <a:solidFill>
                  <a:srgbClr val="022873">
                    <a:alpha val="100000"/>
                  </a:srgbClr>
                </a:solidFill>
                <a:latin typeface="Founders Grotesk Bold" pitchFamily="34" charset="0"/>
              </a:rPr>
              <a:t>Shipyards/Port Infrastructure, Waterways</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798814012"/>
              </p:ext>
            </p:extLst>
          </p:nvPr>
        </p:nvGraphicFramePr>
        <p:xfrm>
          <a:off x="2273504" y="3360152"/>
          <a:ext cx="21970591" cy="581922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a:solidFill>
                            <a:schemeClr val="bg1"/>
                          </a:solidFill>
                          <a:latin typeface="Calibri"/>
                          <a:ea typeface="+mn-ea"/>
                          <a:cs typeface="+mn-cs"/>
                        </a:rPr>
                        <a:t>Construction, expansion and modernization of its industrial units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 </a:t>
                      </a:r>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port and waterway infrastructure works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bl>
          </a:graphicData>
        </a:graphic>
      </p:graphicFrame>
      <p:sp>
        <p:nvSpPr>
          <p:cNvPr id="6" name="Shape 6">
            <a:extLst>
              <a:ext uri="{FF2B5EF4-FFF2-40B4-BE49-F238E27FC236}">
                <a16:creationId xmlns:a16="http://schemas.microsoft.com/office/drawing/2014/main" id="{939E41B1-B043-BB20-05C6-72B946A7069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CaixaDeTexto 1">
            <a:extLst>
              <a:ext uri="{FF2B5EF4-FFF2-40B4-BE49-F238E27FC236}">
                <a16:creationId xmlns:a16="http://schemas.microsoft.com/office/drawing/2014/main" id="{B5F2E6B4-30EF-A254-8D6C-83D71E6A435A}"/>
              </a:ext>
            </a:extLst>
          </p:cNvPr>
          <p:cNvSpPr txBox="1"/>
          <p:nvPr/>
        </p:nvSpPr>
        <p:spPr>
          <a:xfrm>
            <a:off x="2534053" y="917937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pic>
        <p:nvPicPr>
          <p:cNvPr id="5" name="Imagem 4">
            <a:extLst>
              <a:ext uri="{FF2B5EF4-FFF2-40B4-BE49-F238E27FC236}">
                <a16:creationId xmlns:a16="http://schemas.microsoft.com/office/drawing/2014/main" id="{34021A0A-C989-0FCC-0417-F73F7F0A5CA9}"/>
              </a:ext>
            </a:extLst>
          </p:cNvPr>
          <p:cNvPicPr>
            <a:picLocks noChangeAspect="1"/>
          </p:cNvPicPr>
          <p:nvPr/>
        </p:nvPicPr>
        <p:blipFill>
          <a:blip r:embed="rId2"/>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7353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90913" y="7819454"/>
              <a:ext cx="1095981" cy="1188517"/>
            </a:xfrm>
            <a:prstGeom prst="rect">
              <a:avLst/>
            </a:prstGeom>
          </p:spPr>
        </p:pic>
      </p:grpSp>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6"/>
              </a:ext>
            </a:extLst>
          </a:blip>
          <a:stretch>
            <a:fillRect/>
          </a:stretch>
        </p:blipFill>
        <p:spPr>
          <a:xfrm>
            <a:off x="1" y="893"/>
            <a:ext cx="2666986" cy="2539670"/>
          </a:xfrm>
          <a:prstGeom prst="rect">
            <a:avLst/>
          </a:prstGeom>
        </p:spPr>
      </p:pic>
      <p:sp>
        <p:nvSpPr>
          <p:cNvPr id="13" name="CaixaDeTexto 12">
            <a:extLst>
              <a:ext uri="{FF2B5EF4-FFF2-40B4-BE49-F238E27FC236}">
                <a16:creationId xmlns:a16="http://schemas.microsoft.com/office/drawing/2014/main" id="{3C32F8D3-1A1C-DA9B-F0E0-2F4FB2BA38B5}"/>
              </a:ext>
            </a:extLst>
          </p:cNvPr>
          <p:cNvSpPr txBox="1"/>
          <p:nvPr/>
        </p:nvSpPr>
        <p:spPr>
          <a:xfrm>
            <a:off x="9059141" y="12603725"/>
            <a:ext cx="7980218" cy="584775"/>
          </a:xfrm>
          <a:prstGeom prst="rect">
            <a:avLst/>
          </a:prstGeom>
          <a:noFill/>
        </p:spPr>
        <p:txBody>
          <a:bodyPr wrap="square" lIns="91440" tIns="45720" rIns="91440" bIns="45720" rtlCol="0" anchor="t">
            <a:spAutoFit/>
          </a:bodyPr>
          <a:lstStyle/>
          <a:p>
            <a:pPr lvl="0" algn="ctr">
              <a:defRPr/>
            </a:pPr>
            <a:r>
              <a:rPr lang="pt-BR" sz="3200" b="1" dirty="0">
                <a:solidFill>
                  <a:prstClr val="white"/>
                </a:solidFill>
              </a:rPr>
              <a:t>JUN /2026</a:t>
            </a:r>
            <a:endParaRPr kumimoji="0" lang="pt-BR" sz="3200" b="0" i="0" u="none" strike="noStrike" kern="1200" cap="none" spc="0" normalizeH="0" baseline="0" noProof="0" dirty="0">
              <a:ln>
                <a:noFill/>
              </a:ln>
              <a:solidFill>
                <a:prstClr val="white"/>
              </a:solidFill>
              <a:effectLst>
                <a:glow rad="228600">
                  <a:srgbClr val="4472C4">
                    <a:satMod val="175000"/>
                    <a:alpha val="40000"/>
                  </a:srgbClr>
                </a:glow>
              </a:effectLst>
              <a:uLnTx/>
              <a:uFillTx/>
              <a:latin typeface="Raleway SemiBold" pitchFamily="2" charset="0"/>
              <a:ea typeface="+mn-ea"/>
              <a:cs typeface="+mn-cs"/>
            </a:endParaRP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730804"/>
            <a:ext cx="12208212" cy="2523768"/>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7">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8">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9">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https://www.gov.br/portos-e-aeroportos/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/assuntos/incentivos/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fmm</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-fundo-da-marinha-mercante/</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0">
                  <a:extLst>
                    <a:ext uri="{A12FA001-AC4F-418D-AE19-62706E023703}">
                      <ahyp:hlinkClr xmlns:ahyp="http://schemas.microsoft.com/office/drawing/2018/hyperlinkcolor" val="tx"/>
                    </a:ext>
                  </a:extLst>
                </a:hlinkClick>
              </a:rPr>
              <a:t>legislacao</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https://www.gov.br/</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servicos</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9">
                  <a:extLst>
                    <a:ext uri="{A12FA001-AC4F-418D-AE19-62706E023703}">
                      <ahyp:hlinkClr xmlns:ahyp="http://schemas.microsoft.com/office/drawing/2018/hyperlinkcolor" val="tx"/>
                    </a:ext>
                  </a:extLst>
                </a:hlinkClick>
              </a:rPr>
              <a:t>/protocolar-documentos-junto-ao-ministerio-de-portos-e-aeroportos</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itle 1">
            <a:extLst>
              <a:ext uri="{FF2B5EF4-FFF2-40B4-BE49-F238E27FC236}">
                <a16:creationId xmlns:a16="http://schemas.microsoft.com/office/drawing/2014/main" id="{C89FA635-7C19-5E4C-780F-317AC4167AF1}"/>
              </a:ext>
            </a:extLst>
          </p:cNvPr>
          <p:cNvSpPr txBox="1">
            <a:spLocks/>
          </p:cNvSpPr>
          <p:nvPr/>
        </p:nvSpPr>
        <p:spPr>
          <a:xfrm>
            <a:off x="4224311" y="7090041"/>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626310" y="2133303"/>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7" name="CaixaDeTexto 6">
            <a:extLst>
              <a:ext uri="{FF2B5EF4-FFF2-40B4-BE49-F238E27FC236}">
                <a16:creationId xmlns:a16="http://schemas.microsoft.com/office/drawing/2014/main" id="{4169066A-8EA9-9295-F0B8-EB0CEA9FB38B}"/>
              </a:ext>
            </a:extLst>
          </p:cNvPr>
          <p:cNvSpPr txBox="1"/>
          <p:nvPr/>
        </p:nvSpPr>
        <p:spPr>
          <a:xfrm>
            <a:off x="5410200" y="5229173"/>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pic>
        <p:nvPicPr>
          <p:cNvPr id="14" name="Imagem 13">
            <a:extLst>
              <a:ext uri="{FF2B5EF4-FFF2-40B4-BE49-F238E27FC236}">
                <a16:creationId xmlns:a16="http://schemas.microsoft.com/office/drawing/2014/main" id="{0D206F0B-3352-77DA-0E41-7C51F091F7B0}"/>
              </a:ext>
            </a:extLst>
          </p:cNvPr>
          <p:cNvPicPr>
            <a:picLocks noChangeAspect="1"/>
          </p:cNvPicPr>
          <p:nvPr/>
        </p:nvPicPr>
        <p:blipFill>
          <a:blip r:embed="rId11"/>
          <a:srcRect r="52629"/>
          <a:stretch>
            <a:fillRect/>
          </a:stretch>
        </p:blipFill>
        <p:spPr>
          <a:xfrm>
            <a:off x="21390644" y="495247"/>
            <a:ext cx="2402806" cy="1219306"/>
          </a:xfrm>
          <a:prstGeom prst="rect">
            <a:avLst/>
          </a:prstGeom>
        </p:spPr>
      </p:pic>
    </p:spTree>
    <p:extLst>
      <p:ext uri="{BB962C8B-B14F-4D97-AF65-F5344CB8AC3E}">
        <p14:creationId xmlns:p14="http://schemas.microsoft.com/office/powerpoint/2010/main" val="23697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a:spcBef>
                <a:spcPts val="0"/>
              </a:spcBef>
              <a:defRPr/>
            </a:pPr>
            <a:r>
              <a:rPr lang="pt-BR" sz="5400" cap="all" dirty="0" err="1">
                <a:ln w="3175" cmpd="sng">
                  <a:noFill/>
                </a:ln>
                <a:solidFill>
                  <a:srgbClr val="022873">
                    <a:alpha val="100000"/>
                  </a:srgbClr>
                </a:solidFill>
                <a:latin typeface="Founders Grotesk Bold" pitchFamily="34" charset="0"/>
              </a:rPr>
              <a:t>Ministry</a:t>
            </a:r>
            <a:r>
              <a:rPr lang="pt-BR" sz="5400" cap="all" dirty="0">
                <a:ln w="3175" cmpd="sng">
                  <a:noFill/>
                </a:ln>
                <a:solidFill>
                  <a:srgbClr val="022873">
                    <a:alpha val="100000"/>
                  </a:srgbClr>
                </a:solidFill>
                <a:latin typeface="Founders Grotesk Bold" pitchFamily="34" charset="0"/>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3198762602"/>
              </p:ext>
            </p:extLst>
          </p:nvPr>
        </p:nvGraphicFramePr>
        <p:xfrm>
          <a:off x="2513054" y="3039166"/>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Ministry</a:t>
                      </a:r>
                      <a:r>
                        <a:rPr lang="pt-BR" sz="2800" b="1" kern="120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rPr>
                        <a:t>Up</a:t>
                      </a:r>
                      <a:r>
                        <a:rPr lang="pt-BR" sz="3200" b="0" kern="1200">
                          <a:solidFill>
                            <a:schemeClr val="bg1"/>
                          </a:solidFill>
                        </a:rPr>
                        <a:t>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4</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20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repair</a:t>
                      </a:r>
                      <a:endParaRPr lang="pt-BR" sz="3200" b="1" kern="120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rPr>
                        <a:t>1%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1</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175537010"/>
              </p:ext>
            </p:extLst>
          </p:nvPr>
        </p:nvGraphicFramePr>
        <p:xfrm>
          <a:off x="2534366" y="712416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Brazilian shipyards, arsenals and naval bases</a:t>
                      </a:r>
                      <a:endParaRPr lang="pt-BR" sz="2800" b="1" kern="120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a:solidFill>
                            <a:schemeClr val="bg1"/>
                          </a:solidFill>
                          <a:latin typeface="Calibri"/>
                          <a:ea typeface="+mn-ea"/>
                          <a:cs typeface="+mn-cs"/>
                        </a:rPr>
                        <a:t>New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latin typeface="Calibri"/>
                          <a:ea typeface="+mn-ea"/>
                          <a:cs typeface="+mn-cs"/>
                        </a:rPr>
                        <a:t>UP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84517973"/>
                  </a:ext>
                </a:extLst>
              </a:tr>
              <a:tr h="1022905">
                <a:tc>
                  <a:txBody>
                    <a:bodyPr/>
                    <a:lstStyle/>
                    <a:p>
                      <a:pPr marL="0" algn="ctr" defTabSz="914400" rtl="0" eaLnBrk="1" fontAlgn="ctr" latinLnBrk="0" hangingPunct="1"/>
                      <a:r>
                        <a:rPr lang="en-US" sz="3200" b="1" kern="1200">
                          <a:solidFill>
                            <a:schemeClr val="bg1"/>
                          </a:solidFill>
                          <a:latin typeface="Calibri"/>
                          <a:ea typeface="+mn-ea"/>
                          <a:cs typeface="+mn-cs"/>
                        </a:rPr>
                        <a:t>Expansion and modernization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bl>
          </a:graphicData>
        </a:graphic>
      </p:graphicFrame>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Shape 6">
            <a:extLst>
              <a:ext uri="{FF2B5EF4-FFF2-40B4-BE49-F238E27FC236}">
                <a16:creationId xmlns:a16="http://schemas.microsoft.com/office/drawing/2014/main" id="{0EC4005D-3F4E-57F1-3AE7-D72C26384EB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3" name="CaixaDeTexto 2">
            <a:extLst>
              <a:ext uri="{FF2B5EF4-FFF2-40B4-BE49-F238E27FC236}">
                <a16:creationId xmlns:a16="http://schemas.microsoft.com/office/drawing/2014/main" id="{5D94DBB9-9E32-8A41-119D-2CCE22ACB959}"/>
              </a:ext>
            </a:extLst>
          </p:cNvPr>
          <p:cNvSpPr txBox="1"/>
          <p:nvPr/>
        </p:nvSpPr>
        <p:spPr>
          <a:xfrm>
            <a:off x="2628162" y="11790711"/>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pic>
        <p:nvPicPr>
          <p:cNvPr id="4" name="Imagem 3">
            <a:extLst>
              <a:ext uri="{FF2B5EF4-FFF2-40B4-BE49-F238E27FC236}">
                <a16:creationId xmlns:a16="http://schemas.microsoft.com/office/drawing/2014/main" id="{26378BFB-7CA1-CA9B-D666-8383BC72B2BC}"/>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40255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57909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a:t>
            </a:r>
          </a:p>
          <a:p>
            <a:pPr marR="0" lvl="0" indent="0" fontAlgn="auto">
              <a:spcBef>
                <a:spcPts val="0"/>
              </a:spcBef>
              <a:buClrTx/>
              <a:buSzTx/>
              <a:tabLst/>
              <a:defRPr/>
            </a:pPr>
            <a:r>
              <a:rPr lang="pt-BR" sz="80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Miscellaneous</a:t>
            </a:r>
            <a:endParaRPr lang="pt-BR" sz="5400" cap="all" dirty="0">
              <a:ln w="3175" cmpd="sng">
                <a:noFill/>
              </a:ln>
              <a:solidFill>
                <a:srgbClr val="022873">
                  <a:alpha val="100000"/>
                </a:srgbClr>
              </a:solidFill>
              <a:latin typeface="Founders Grotesk Bold" pitchFamily="34" charset="0"/>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464852940"/>
              </p:ext>
            </p:extLst>
          </p:nvPr>
        </p:nvGraphicFramePr>
        <p:xfrm>
          <a:off x="2335850" y="2513390"/>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Calibri"/>
                          <a:ea typeface="+mn-ea"/>
                          <a:cs typeface="Arial" pitchFamily="34" charset="0"/>
                        </a:rPr>
                        <a:t>Amortization</a:t>
                      </a:r>
                      <a:endParaRPr lang="pt-BR" sz="2800" b="1" kern="120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a:solidFill>
                            <a:schemeClr val="bg1"/>
                          </a:solidFill>
                          <a:latin typeface="Calibri"/>
                          <a:ea typeface="+mn-ea"/>
                          <a:cs typeface="+mn-cs"/>
                        </a:rPr>
                        <a:t>Auxiliary, Hydrographic and Oceanographic Vessels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a:solidFill>
                            <a:schemeClr val="bg1"/>
                          </a:solidFill>
                          <a:latin typeface="Calibri"/>
                          <a:ea typeface="+mn-ea"/>
                          <a:cs typeface="+mn-cs"/>
                        </a:rPr>
                        <a:t>Research </a:t>
                      </a:r>
                      <a:r>
                        <a:rPr lang="pt-BR" sz="3200" b="1" kern="1200" err="1">
                          <a:solidFill>
                            <a:schemeClr val="bg1"/>
                          </a:solidFill>
                          <a:latin typeface="Calibri"/>
                          <a:ea typeface="+mn-ea"/>
                          <a:cs typeface="+mn-cs"/>
                        </a:rPr>
                        <a:t>Projects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3%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15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4%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Shape 6">
            <a:extLst>
              <a:ext uri="{FF2B5EF4-FFF2-40B4-BE49-F238E27FC236}">
                <a16:creationId xmlns:a16="http://schemas.microsoft.com/office/drawing/2014/main" id="{5DD07C91-5967-55EB-2DE6-843750875F9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3" name="CaixaDeTexto 2">
            <a:extLst>
              <a:ext uri="{FF2B5EF4-FFF2-40B4-BE49-F238E27FC236}">
                <a16:creationId xmlns:a16="http://schemas.microsoft.com/office/drawing/2014/main" id="{55566F93-67F6-F081-EA58-DFA962BB6304}"/>
              </a:ext>
            </a:extLst>
          </p:cNvPr>
          <p:cNvSpPr txBox="1"/>
          <p:nvPr/>
        </p:nvSpPr>
        <p:spPr>
          <a:xfrm>
            <a:off x="2335850" y="10801815"/>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pic>
        <p:nvPicPr>
          <p:cNvPr id="6" name="Imagem 5">
            <a:extLst>
              <a:ext uri="{FF2B5EF4-FFF2-40B4-BE49-F238E27FC236}">
                <a16:creationId xmlns:a16="http://schemas.microsoft.com/office/drawing/2014/main" id="{ADE7B5B9-A935-A2EA-A4D4-B25DCA740584}"/>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416998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2825907642"/>
              </p:ext>
            </p:extLst>
          </p:nvPr>
        </p:nvGraphicFramePr>
        <p:xfrm>
          <a:off x="1613536" y="2434368"/>
          <a:ext cx="21379815" cy="3840480"/>
        </p:xfrm>
        <a:graphic>
          <a:graphicData uri="http://schemas.openxmlformats.org/drawingml/2006/table">
            <a:tbl>
              <a:tblPr/>
              <a:tblGrid>
                <a:gridCol w="4596677">
                  <a:extLst>
                    <a:ext uri="{9D8B030D-6E8A-4147-A177-3AD203B41FA5}">
                      <a16:colId xmlns:a16="http://schemas.microsoft.com/office/drawing/2014/main" val="2162987463"/>
                    </a:ext>
                  </a:extLst>
                </a:gridCol>
                <a:gridCol w="5581737">
                  <a:extLst>
                    <a:ext uri="{9D8B030D-6E8A-4147-A177-3AD203B41FA5}">
                      <a16:colId xmlns:a16="http://schemas.microsoft.com/office/drawing/2014/main" val="2380544197"/>
                    </a:ext>
                  </a:extLst>
                </a:gridCol>
                <a:gridCol w="4214109">
                  <a:extLst>
                    <a:ext uri="{9D8B030D-6E8A-4147-A177-3AD203B41FA5}">
                      <a16:colId xmlns:a16="http://schemas.microsoft.com/office/drawing/2014/main" val="2575728646"/>
                    </a:ext>
                  </a:extLst>
                </a:gridCol>
                <a:gridCol w="6987292">
                  <a:extLst>
                    <a:ext uri="{9D8B030D-6E8A-4147-A177-3AD203B41FA5}">
                      <a16:colId xmlns:a16="http://schemas.microsoft.com/office/drawing/2014/main" val="253530618"/>
                    </a:ext>
                  </a:extLst>
                </a:gridCol>
              </a:tblGrid>
              <a:tr h="858040">
                <a:tc gridSpan="4">
                  <a:txBody>
                    <a:bodyPr/>
                    <a:lstStyle/>
                    <a:p>
                      <a:pPr algn="ctr" fontAlgn="ctr"/>
                      <a:r>
                        <a:rPr lang="en-US" sz="3600" b="1" i="0" u="none" strike="noStrike" dirty="0">
                          <a:solidFill>
                            <a:schemeClr val="tx1"/>
                          </a:solidFill>
                          <a:effectLst/>
                          <a:latin typeface="Calibri" panose="020F0502020204030204" pitchFamily="34" charset="0"/>
                        </a:rPr>
                        <a:t>FMM Tables </a:t>
                      </a:r>
                      <a:r>
                        <a:rPr lang="pt-BR" sz="3600" b="1" i="0" u="none" strike="noStrike" dirty="0">
                          <a:solidFill>
                            <a:schemeClr val="tx1"/>
                          </a:solidFill>
                          <a:effectLst/>
                          <a:latin typeface="Calibri" panose="020F0502020204030204" pitchFamily="34" charset="0"/>
                        </a:rPr>
                        <a:t>(CMN 5225/2025)</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dirty="0">
                          <a:solidFill>
                            <a:schemeClr val="tx1"/>
                          </a:solidFill>
                          <a:effectLst/>
                          <a:latin typeface="+mn-lt"/>
                          <a:ea typeface="+mn-ea"/>
                          <a:cs typeface="+mn-cs"/>
                        </a:rPr>
                        <a:t>Law nº 14.937 of 26/07/2024</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925346">
                <a:tc gridSpan="2">
                  <a:txBody>
                    <a:bodyPr/>
                    <a:lstStyle/>
                    <a:p>
                      <a:pPr algn="ctr" fontAlgn="ctr"/>
                      <a:endParaRPr lang="pt-BR" sz="3600" b="1" i="0" u="none" strike="noStrike" dirty="0">
                        <a:solidFill>
                          <a:schemeClr val="tx1"/>
                        </a:solidFill>
                        <a:effectLst/>
                        <a:latin typeface="Calibri" panose="020F0502020204030204" pitchFamily="34" charset="0"/>
                      </a:endParaRPr>
                    </a:p>
                    <a:p>
                      <a:pPr algn="ctr" fontAlgn="ctr"/>
                      <a:r>
                        <a:rPr lang="en-US" sz="3600" b="1" i="0" u="none" strike="noStrike" dirty="0">
                          <a:solidFill>
                            <a:schemeClr val="tx1"/>
                          </a:solidFill>
                          <a:effectLst/>
                          <a:latin typeface="Calibri" panose="020F0502020204030204" pitchFamily="34" charset="0"/>
                        </a:rPr>
                        <a:t>Monetary Correction Variable Portion</a:t>
                      </a:r>
                    </a:p>
                    <a:p>
                      <a:pPr algn="ctr" fontAlgn="ctr"/>
                      <a:r>
                        <a:rPr lang="en-US" sz="3600" b="1" i="0" u="none" strike="noStrike" dirty="0">
                          <a:solidFill>
                            <a:schemeClr val="tx1"/>
                          </a:solidFill>
                          <a:effectLst/>
                          <a:latin typeface="Calibri" panose="020F0502020204030204" pitchFamily="34" charset="0"/>
                        </a:rPr>
                        <a:t>(depends on economic data)</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gridSpan="2">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Fixed Installment</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(depends on the classification under CMN 5225/2025 and the credit risk defined by the financial agent)</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ctr" fontAlgn="ct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370138">
                <a:tc>
                  <a:txBody>
                    <a:bodyPr/>
                    <a:lstStyle/>
                    <a:p>
                      <a:pPr algn="ctr" fontAlgn="b"/>
                      <a:r>
                        <a:rPr lang="pt-BR" sz="3600" b="1" i="0" u="none" strike="noStrike" dirty="0">
                          <a:solidFill>
                            <a:schemeClr val="tx1"/>
                          </a:solidFill>
                          <a:effectLst/>
                          <a:latin typeface="Calibri" panose="020F0502020204030204" pitchFamily="34" charset="0"/>
                        </a:rPr>
                        <a:t>TLP / </a:t>
                      </a:r>
                      <a:r>
                        <a:rPr lang="pt-BR" sz="3600" b="1" i="0" u="none" strike="noStrike" dirty="0" err="1">
                          <a:solidFill>
                            <a:schemeClr val="tx1"/>
                          </a:solidFill>
                          <a:effectLst/>
                          <a:latin typeface="Calibri" panose="020F0502020204030204" pitchFamily="34" charset="0"/>
                        </a:rPr>
                        <a:t>Pre</a:t>
                      </a:r>
                      <a:r>
                        <a:rPr lang="pt-BR" sz="3600" b="1" i="0" u="none" strike="noStrike" dirty="0">
                          <a:solidFill>
                            <a:schemeClr val="tx1"/>
                          </a:solidFill>
                          <a:effectLst/>
                          <a:latin typeface="Calibri" panose="020F0502020204030204" pitchFamily="34" charset="0"/>
                        </a:rPr>
                        <a:t>-Rate /</a:t>
                      </a:r>
                      <a:r>
                        <a:rPr lang="pt-BR" sz="3600" b="1" i="0" u="none" strike="noStrike" dirty="0" err="1">
                          <a:solidFill>
                            <a:schemeClr val="tx1"/>
                          </a:solidFill>
                          <a:effectLst/>
                          <a:latin typeface="Calibri" panose="020F0502020204030204" pitchFamily="34" charset="0"/>
                        </a:rPr>
                        <a:t>Pre-SME</a:t>
                      </a:r>
                      <a:r>
                        <a:rPr lang="pt-BR" sz="3600" b="1" i="0" u="none" strike="noStrike" dirty="0">
                          <a:solidFill>
                            <a:schemeClr val="tx1"/>
                          </a:solidFill>
                          <a:effectLst/>
                          <a:latin typeface="Calibri" panose="020F0502020204030204" pitchFamily="34" charset="0"/>
                        </a:rPr>
                        <a:t> Rate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0" i="0" u="none" strike="noStrike" kern="1200" dirty="0" err="1">
                          <a:solidFill>
                            <a:schemeClr val="tx1"/>
                          </a:solidFill>
                          <a:effectLst/>
                          <a:latin typeface="Calibri" panose="020F0502020204030204" pitchFamily="34" charset="0"/>
                          <a:ea typeface="+mn-ea"/>
                          <a:cs typeface="+mn-cs"/>
                        </a:rPr>
                        <a:t>Dollar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National</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Imported</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901447043"/>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282692" y="0"/>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defTabSz="914400">
              <a:lnSpc>
                <a:spcPct val="90000"/>
              </a:lnSpc>
              <a:spcAft>
                <a:spcPts val="3600"/>
              </a:spcAft>
              <a:defRPr/>
            </a:pPr>
            <a:r>
              <a:rPr lang="en-US" sz="8000" b="1" cap="all" dirty="0">
                <a:ln w="3175" cmpd="sng">
                  <a:noFill/>
                </a:ln>
                <a:solidFill>
                  <a:srgbClr val="022873">
                    <a:alpha val="100000"/>
                  </a:srgbClr>
                </a:solidFill>
                <a:latin typeface="Founders Grotesk Bold" pitchFamily="34" charset="0"/>
              </a:rPr>
              <a:t>Interest Composition</a:t>
            </a:r>
            <a:endParaRPr lang="pt-BR" sz="8000" b="1" cap="all" dirty="0">
              <a:ln w="3175" cmpd="sng">
                <a:noFill/>
              </a:ln>
              <a:solidFill>
                <a:srgbClr val="022873">
                  <a:alpha val="100000"/>
                </a:srgbClr>
              </a:solidFill>
              <a:latin typeface="Founders Grotesk Bold" pitchFamily="34" charset="0"/>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1613536" y="1245978"/>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2060"/>
                </a:solidFill>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3316801106"/>
              </p:ext>
            </p:extLst>
          </p:nvPr>
        </p:nvGraphicFramePr>
        <p:xfrm>
          <a:off x="1409189" y="7773997"/>
          <a:ext cx="4455961" cy="4663440"/>
        </p:xfrm>
        <a:graphic>
          <a:graphicData uri="http://schemas.openxmlformats.org/drawingml/2006/table">
            <a:tbl>
              <a:tblPr firstRow="1" bandRow="1">
                <a:tableStyleId>{72833802-FEF1-4C79-8D5D-14CF1EAF98D9}</a:tableStyleId>
              </a:tblPr>
              <a:tblGrid>
                <a:gridCol w="2017546">
                  <a:extLst>
                    <a:ext uri="{9D8B030D-6E8A-4147-A177-3AD203B41FA5}">
                      <a16:colId xmlns:a16="http://schemas.microsoft.com/office/drawing/2014/main" val="1158827345"/>
                    </a:ext>
                  </a:extLst>
                </a:gridCol>
                <a:gridCol w="2438415">
                  <a:extLst>
                    <a:ext uri="{9D8B030D-6E8A-4147-A177-3AD203B41FA5}">
                      <a16:colId xmlns:a16="http://schemas.microsoft.com/office/drawing/2014/main" val="1795144400"/>
                    </a:ext>
                  </a:extLst>
                </a:gridCol>
              </a:tblGrid>
              <a:tr h="442442">
                <a:tc gridSpan="2">
                  <a:txBody>
                    <a:bodyPr/>
                    <a:lstStyle/>
                    <a:p>
                      <a:pPr algn="ctr"/>
                      <a:r>
                        <a:rPr lang="pt-BR" sz="2400" b="1" kern="1200" dirty="0">
                          <a:solidFill>
                            <a:schemeClr val="bg1"/>
                          </a:solidFill>
                          <a:latin typeface="+mn-lt"/>
                          <a:ea typeface="+mn-ea"/>
                          <a:cs typeface="+mn-cs"/>
                        </a:rPr>
                        <a:t>Comparativo de taxas financeiras</a:t>
                      </a: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245801">
                <a:tc>
                  <a:txBody>
                    <a:bodyPr/>
                    <a:lstStyle/>
                    <a:p>
                      <a:pPr marL="0" algn="ctr" defTabSz="1828800" rtl="0" eaLnBrk="1" fontAlgn="b" latinLnBrk="0" hangingPunct="1"/>
                      <a:r>
                        <a:rPr lang="pt-BR" sz="2400" b="0" i="0" u="none" strike="noStrike" kern="1200" dirty="0">
                          <a:solidFill>
                            <a:schemeClr val="tx1"/>
                          </a:solidFill>
                          <a:effectLst/>
                          <a:latin typeface="Calibri" panose="020F0502020204030204" pitchFamily="34" charset="0"/>
                          <a:ea typeface="+mn-ea"/>
                          <a:cs typeface="+mn-cs"/>
                        </a:rPr>
                        <a:t>Rates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442442">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Exchange Rate </a:t>
                      </a:r>
                      <a:r>
                        <a:rPr lang="pt-BR" sz="2400" dirty="0" err="1"/>
                        <a:t>Variation</a:t>
                      </a:r>
                      <a:endParaRPr lang="pt-BR" sz="2400"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245801">
                <a:tc>
                  <a:txBody>
                    <a:bodyPr/>
                    <a:lstStyle/>
                    <a:p>
                      <a:pPr algn="ctr"/>
                      <a:r>
                        <a:rPr lang="pt-BR" sz="2400" dirty="0"/>
                        <a:t>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5,2%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82421560"/>
                  </a:ext>
                </a:extLst>
              </a:tr>
              <a:tr h="442442">
                <a:tc>
                  <a:txBody>
                    <a:bodyPr/>
                    <a:lstStyle/>
                    <a:p>
                      <a:pPr algn="ctr"/>
                      <a:r>
                        <a:rPr lang="pt-BR" sz="2400" dirty="0"/>
                        <a:t>TLP</a:t>
                      </a:r>
                    </a:p>
                    <a:p>
                      <a:pPr algn="ctr"/>
                      <a:r>
                        <a:rPr lang="pt-BR" sz="2400" dirty="0"/>
                        <a:t>(7,7% + 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12,87%</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24580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15,62%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442442">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13,99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3269908712"/>
              </p:ext>
            </p:extLst>
          </p:nvPr>
        </p:nvGraphicFramePr>
        <p:xfrm>
          <a:off x="7055710" y="7773997"/>
          <a:ext cx="7708039" cy="4926789"/>
        </p:xfrm>
        <a:graphic>
          <a:graphicData uri="http://schemas.openxmlformats.org/drawingml/2006/table">
            <a:tbl>
              <a:tblPr firstRow="1" bandRow="1">
                <a:tableStyleId>{72833802-FEF1-4C79-8D5D-14CF1EAF98D9}</a:tableStyleId>
              </a:tblPr>
              <a:tblGrid>
                <a:gridCol w="2524702">
                  <a:extLst>
                    <a:ext uri="{9D8B030D-6E8A-4147-A177-3AD203B41FA5}">
                      <a16:colId xmlns:a16="http://schemas.microsoft.com/office/drawing/2014/main" val="1158827345"/>
                    </a:ext>
                  </a:extLst>
                </a:gridCol>
                <a:gridCol w="1906738">
                  <a:extLst>
                    <a:ext uri="{9D8B030D-6E8A-4147-A177-3AD203B41FA5}">
                      <a16:colId xmlns:a16="http://schemas.microsoft.com/office/drawing/2014/main" val="3579363813"/>
                    </a:ext>
                  </a:extLst>
                </a:gridCol>
                <a:gridCol w="1805403">
                  <a:extLst>
                    <a:ext uri="{9D8B030D-6E8A-4147-A177-3AD203B41FA5}">
                      <a16:colId xmlns:a16="http://schemas.microsoft.com/office/drawing/2014/main" val="1939743428"/>
                    </a:ext>
                  </a:extLst>
                </a:gridCol>
                <a:gridCol w="1471196">
                  <a:extLst>
                    <a:ext uri="{9D8B030D-6E8A-4147-A177-3AD203B41FA5}">
                      <a16:colId xmlns:a16="http://schemas.microsoft.com/office/drawing/2014/main" val="1759826206"/>
                    </a:ext>
                  </a:extLst>
                </a:gridCol>
              </a:tblGrid>
              <a:tr h="634228">
                <a:tc gridSpan="4">
                  <a:txBody>
                    <a:bodyPr/>
                    <a:lstStyle/>
                    <a:p>
                      <a:pPr algn="ctr"/>
                      <a:r>
                        <a:rPr lang="pt-BR" sz="2800" dirty="0"/>
                        <a:t>Spread baseado na CMN 5225/2025</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34228">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2800" b="1" kern="1200" dirty="0" err="1">
                          <a:solidFill>
                            <a:schemeClr val="bg1"/>
                          </a:solidFill>
                          <a:latin typeface="+mn-lt"/>
                          <a:ea typeface="+mn-ea"/>
                          <a:cs typeface="+mn-cs"/>
                        </a:rPr>
                        <a:t>Imported</a:t>
                      </a:r>
                      <a:endParaRPr lang="pt-BR" sz="2800" b="1" kern="1200" dirty="0">
                        <a:solidFill>
                          <a:schemeClr val="bg1"/>
                        </a:solidFill>
                        <a:latin typeface="+mn-lt"/>
                        <a:ea typeface="+mn-ea"/>
                        <a:cs typeface="+mn-cs"/>
                      </a:endParaRP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1156534">
                <a:tc vMerge="1">
                  <a:txBody>
                    <a:bodyPr/>
                    <a:lstStyle/>
                    <a:p>
                      <a:endParaRPr/>
                    </a:p>
                  </a:txBody>
                  <a:tcPr/>
                </a:tc>
                <a:tc vMerge="1">
                  <a:txBody>
                    <a:bodyPr/>
                    <a:lstStyle/>
                    <a:p>
                      <a:endParaRPr/>
                    </a:p>
                  </a:txBody>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59613">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5961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2,85%</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3,91%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5,03%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20" name="CaixaDeTexto 19">
            <a:extLst>
              <a:ext uri="{FF2B5EF4-FFF2-40B4-BE49-F238E27FC236}">
                <a16:creationId xmlns:a16="http://schemas.microsoft.com/office/drawing/2014/main" id="{C3816020-E910-16DE-048E-A85B6A3F453E}"/>
              </a:ext>
            </a:extLst>
          </p:cNvPr>
          <p:cNvSpPr txBox="1"/>
          <p:nvPr/>
        </p:nvSpPr>
        <p:spPr>
          <a:xfrm>
            <a:off x="18796749" y="6909240"/>
            <a:ext cx="4501400" cy="369332"/>
          </a:xfrm>
          <a:prstGeom prst="rect">
            <a:avLst/>
          </a:prstGeom>
          <a:noFill/>
        </p:spPr>
        <p:txBody>
          <a:bodyPr wrap="square" rtlCol="0">
            <a:spAutoFit/>
          </a:bodyPr>
          <a:lstStyle/>
          <a:p>
            <a:pPr lvl="0" algn="r">
              <a:defRPr/>
            </a:pPr>
            <a:r>
              <a:rPr lang="en-US" b="1" dirty="0">
                <a:solidFill>
                  <a:prstClr val="black"/>
                </a:solidFill>
              </a:rPr>
              <a:t>Simulator for Risk Level 3</a:t>
            </a:r>
            <a:endParaRPr kumimoji="0" lang="pt-BR"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CaixaDeTexto 4">
            <a:extLst>
              <a:ext uri="{FF2B5EF4-FFF2-40B4-BE49-F238E27FC236}">
                <a16:creationId xmlns:a16="http://schemas.microsoft.com/office/drawing/2014/main" id="{40FB8FEA-4458-A00F-01C7-E6EE500D9105}"/>
              </a:ext>
            </a:extLst>
          </p:cNvPr>
          <p:cNvSpPr txBox="1"/>
          <p:nvPr/>
        </p:nvSpPr>
        <p:spPr>
          <a:xfrm>
            <a:off x="5991647" y="9079101"/>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7" name="Shape 6">
            <a:extLst>
              <a:ext uri="{FF2B5EF4-FFF2-40B4-BE49-F238E27FC236}">
                <a16:creationId xmlns:a16="http://schemas.microsoft.com/office/drawing/2014/main" id="{3FD8F842-21DB-ED92-AA3F-4961DF317172}"/>
              </a:ext>
            </a:extLst>
          </p:cNvPr>
          <p:cNvSpPr/>
          <p:nvPr/>
        </p:nvSpPr>
        <p:spPr>
          <a:xfrm>
            <a:off x="-38925" y="-33619"/>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 name="Tabela 2">
            <a:extLst>
              <a:ext uri="{FF2B5EF4-FFF2-40B4-BE49-F238E27FC236}">
                <a16:creationId xmlns:a16="http://schemas.microsoft.com/office/drawing/2014/main" id="{D5AB1FEF-69BA-E03E-3880-40322A64BCD0}"/>
              </a:ext>
            </a:extLst>
          </p:cNvPr>
          <p:cNvGraphicFramePr>
            <a:graphicFrameLocks noGrp="1"/>
          </p:cNvGraphicFramePr>
          <p:nvPr>
            <p:extLst>
              <p:ext uri="{D42A27DB-BD31-4B8C-83A1-F6EECF244321}">
                <p14:modId xmlns:p14="http://schemas.microsoft.com/office/powerpoint/2010/main" val="1217730185"/>
              </p:ext>
            </p:extLst>
          </p:nvPr>
        </p:nvGraphicFramePr>
        <p:xfrm>
          <a:off x="15954311" y="7773996"/>
          <a:ext cx="7915340" cy="4795902"/>
        </p:xfrm>
        <a:graphic>
          <a:graphicData uri="http://schemas.openxmlformats.org/drawingml/2006/table">
            <a:tbl>
              <a:tblPr firstRow="1" bandRow="1">
                <a:tableStyleId>{72833802-FEF1-4C79-8D5D-14CF1EAF98D9}</a:tableStyleId>
              </a:tblPr>
              <a:tblGrid>
                <a:gridCol w="1996144">
                  <a:extLst>
                    <a:ext uri="{9D8B030D-6E8A-4147-A177-3AD203B41FA5}">
                      <a16:colId xmlns:a16="http://schemas.microsoft.com/office/drawing/2014/main" val="1158827345"/>
                    </a:ext>
                  </a:extLst>
                </a:gridCol>
                <a:gridCol w="2370703">
                  <a:extLst>
                    <a:ext uri="{9D8B030D-6E8A-4147-A177-3AD203B41FA5}">
                      <a16:colId xmlns:a16="http://schemas.microsoft.com/office/drawing/2014/main" val="3579363813"/>
                    </a:ext>
                  </a:extLst>
                </a:gridCol>
                <a:gridCol w="2037730">
                  <a:extLst>
                    <a:ext uri="{9D8B030D-6E8A-4147-A177-3AD203B41FA5}">
                      <a16:colId xmlns:a16="http://schemas.microsoft.com/office/drawing/2014/main" val="1939743428"/>
                    </a:ext>
                  </a:extLst>
                </a:gridCol>
                <a:gridCol w="1510763">
                  <a:extLst>
                    <a:ext uri="{9D8B030D-6E8A-4147-A177-3AD203B41FA5}">
                      <a16:colId xmlns:a16="http://schemas.microsoft.com/office/drawing/2014/main" val="1759826206"/>
                    </a:ext>
                  </a:extLst>
                </a:gridCol>
              </a:tblGrid>
              <a:tr h="542261">
                <a:tc gridSpan="4">
                  <a:txBody>
                    <a:bodyPr/>
                    <a:lstStyle/>
                    <a:p>
                      <a:pPr algn="ctr"/>
                      <a:r>
                        <a:rPr lang="pt-BR" sz="2400" dirty="0"/>
                        <a:t>Custo financeiro total </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542261">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endParaRPr lang="pt-BR"/>
                    </a:p>
                  </a:txBody>
                  <a:tcPr>
                    <a:solidFill>
                      <a:srgbClr val="C00000"/>
                    </a:solidFill>
                  </a:tcPr>
                </a:tc>
                <a:tc hMerge="1">
                  <a:txBody>
                    <a:bodyPr/>
                    <a:lstStyle/>
                    <a:p>
                      <a:pPr algn="ctr"/>
                      <a:endParaRPr lang="pt-BR"/>
                    </a:p>
                  </a:txBody>
                  <a:tcPr>
                    <a:solidFill>
                      <a:srgbClr val="C00000"/>
                    </a:solidFill>
                  </a:tcPr>
                </a:tc>
                <a:extLst>
                  <a:ext uri="{0D108BD9-81ED-4DB2-BD59-A6C34878D82A}">
                    <a16:rowId xmlns:a16="http://schemas.microsoft.com/office/drawing/2014/main" val="1974453175"/>
                  </a:ext>
                </a:extLst>
              </a:tr>
              <a:tr h="976068">
                <a:tc vMerge="1">
                  <a:txBody>
                    <a:bodyPr/>
                    <a:lstStyle/>
                    <a:p>
                      <a:endParaRPr/>
                    </a:p>
                  </a:txBody>
                  <a:tcPr/>
                </a:tc>
                <a:tc vMerge="1">
                  <a:txBody>
                    <a:bodyPr/>
                    <a:lstStyle/>
                    <a:p>
                      <a:endParaRPr/>
                    </a:p>
                  </a:txBody>
                  <a:tcPr>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42261">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7690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15,72%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16,78%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17,90%</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4226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19,74%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20,92%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97606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16,39%</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17,51%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105" name="CaixaDeTexto 104">
            <a:extLst>
              <a:ext uri="{FF2B5EF4-FFF2-40B4-BE49-F238E27FC236}">
                <a16:creationId xmlns:a16="http://schemas.microsoft.com/office/drawing/2014/main" id="{CAF813FE-0C9E-DFAF-2E05-A9A71429286D}"/>
              </a:ext>
            </a:extLst>
          </p:cNvPr>
          <p:cNvSpPr txBox="1"/>
          <p:nvPr/>
        </p:nvSpPr>
        <p:spPr>
          <a:xfrm>
            <a:off x="15213910" y="9320887"/>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106" name="CaixaDeTexto 105">
            <a:extLst>
              <a:ext uri="{FF2B5EF4-FFF2-40B4-BE49-F238E27FC236}">
                <a16:creationId xmlns:a16="http://schemas.microsoft.com/office/drawing/2014/main" id="{5D4CB237-1762-D57A-51E4-AF4F264FC2D6}"/>
              </a:ext>
            </a:extLst>
          </p:cNvPr>
          <p:cNvSpPr txBox="1"/>
          <p:nvPr/>
        </p:nvSpPr>
        <p:spPr>
          <a:xfrm>
            <a:off x="1409189" y="12820937"/>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ptos" panose="02110004020202020204"/>
                <a:ea typeface="+mn-ea"/>
                <a:cs typeface="+mn-cs"/>
              </a:rPr>
              <a:t>Fonte: https://www.bcb.gov.br/content/focus/focus/R20240802.pdf; Agente Financeiro/ out/2025</a:t>
            </a:r>
          </a:p>
        </p:txBody>
      </p:sp>
      <p:pic>
        <p:nvPicPr>
          <p:cNvPr id="2" name="Image 0" descr=" ">
            <a:extLst>
              <a:ext uri="{FF2B5EF4-FFF2-40B4-BE49-F238E27FC236}">
                <a16:creationId xmlns:a16="http://schemas.microsoft.com/office/drawing/2014/main" id="{3D7EB711-1F3A-CDEE-9133-6013E1CFE2AF}"/>
              </a:ext>
            </a:extLst>
          </p:cNvPr>
          <p:cNvPicPr>
            <a:picLocks noChangeAspect="1"/>
          </p:cNvPicPr>
          <p:nvPr/>
        </p:nvPicPr>
        <p:blipFill>
          <a:blip r:embed="rId3"/>
          <a:stretch>
            <a:fillRect/>
          </a:stretch>
        </p:blipFill>
        <p:spPr>
          <a:xfrm>
            <a:off x="126998" y="389380"/>
            <a:ext cx="1028696" cy="1041264"/>
          </a:xfrm>
          <a:prstGeom prst="rect">
            <a:avLst/>
          </a:prstGeom>
        </p:spPr>
      </p:pic>
      <p:pic>
        <p:nvPicPr>
          <p:cNvPr id="6" name="Imagem 5">
            <a:extLst>
              <a:ext uri="{FF2B5EF4-FFF2-40B4-BE49-F238E27FC236}">
                <a16:creationId xmlns:a16="http://schemas.microsoft.com/office/drawing/2014/main" id="{15B30EFC-FE5A-8882-B409-84847C661E6E}"/>
              </a:ext>
            </a:extLst>
          </p:cNvPr>
          <p:cNvPicPr>
            <a:picLocks noChangeAspect="1"/>
          </p:cNvPicPr>
          <p:nvPr/>
        </p:nvPicPr>
        <p:blipFill>
          <a:blip r:embed="rId4"/>
          <a:srcRect t="-5113" r="56284"/>
          <a:stretch>
            <a:fillRect/>
          </a:stretch>
        </p:blipFill>
        <p:spPr>
          <a:xfrm>
            <a:off x="22569223" y="12675349"/>
            <a:ext cx="1457851" cy="999682"/>
          </a:xfrm>
          <a:prstGeom prst="rect">
            <a:avLst/>
          </a:prstGeom>
        </p:spPr>
      </p:pic>
    </p:spTree>
    <p:extLst>
      <p:ext uri="{BB962C8B-B14F-4D97-AF65-F5344CB8AC3E}">
        <p14:creationId xmlns:p14="http://schemas.microsoft.com/office/powerpoint/2010/main" val="14999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Bef>
                <a:spcPts val="0"/>
              </a:spcBef>
              <a:spcAft>
                <a:spcPts val="3600"/>
              </a:spcAft>
              <a:buClrTx/>
              <a:buSzTx/>
              <a:buFontTx/>
              <a:buNone/>
              <a:tabLst/>
              <a:defRPr/>
            </a:pPr>
            <a:r>
              <a:rPr lang="pt-BR" sz="8000" b="1" cap="all" dirty="0" err="1">
                <a:ln w="3175" cmpd="sng">
                  <a:noFill/>
                </a:ln>
                <a:solidFill>
                  <a:srgbClr val="022873">
                    <a:alpha val="100000"/>
                  </a:srgbClr>
                </a:solidFill>
                <a:latin typeface="Founders Grotesk Bold" pitchFamily="34" charset="0"/>
              </a:rPr>
              <a:t>Additional</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Clarifications</a:t>
            </a:r>
            <a:endParaRPr lang="pt-BR" sz="8000" b="1" cap="all" dirty="0">
              <a:ln w="3175" cmpd="sng">
                <a:noFill/>
              </a:ln>
              <a:solidFill>
                <a:srgbClr val="022873">
                  <a:alpha val="100000"/>
                </a:srgbClr>
              </a:solidFill>
              <a:latin typeface="Founders Grotesk Bold" pitchFamily="34" charset="0"/>
            </a:endParaRP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460500" y="1670091"/>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392403" y="2457196"/>
            <a:ext cx="14046443" cy="2554545"/>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Raleway Black" pitchFamily="2" charset="0"/>
              </a:rPr>
              <a:t>The fixed installment </a:t>
            </a:r>
            <a:r>
              <a:rPr lang="en-US" sz="4000" dirty="0">
                <a:solidFill>
                  <a:prstClr val="black"/>
                </a:solidFill>
                <a:latin typeface="Raleway Light" pitchFamily="2" charset="0"/>
              </a:rPr>
              <a:t>is defined in accordance with CMN Resolution 5225/2025 and will be established when contracting the financing depending on the type of project and the credit risk defined by the financial agent.</a:t>
            </a:r>
            <a:endParaRPr lang="pt-BR" sz="4000" dirty="0">
              <a:solidFill>
                <a:prstClr val="black"/>
              </a:solidFill>
              <a:latin typeface="Raleway Light" pitchFamily="2" charset="0"/>
            </a:endParaRP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556253"/>
            <a:ext cx="14132706" cy="2554545"/>
          </a:xfrm>
          <a:prstGeom prst="rect">
            <a:avLst/>
          </a:prstGeom>
          <a:noFill/>
        </p:spPr>
        <p:txBody>
          <a:bodyPr wrap="square" rtlCol="0">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variable portion </a:t>
            </a:r>
            <a:r>
              <a:rPr lang="en-US" sz="4000">
                <a:solidFill>
                  <a:prstClr val="black"/>
                </a:solidFill>
                <a:latin typeface="Raleway Light" pitchFamily="2" charset="0"/>
              </a:rPr>
              <a:t>may be in TLP, Pre-Rate/Pre-MSME Rate or by the exchange rate variation index (BRL/USD) and is adjusted based on financial data released by the Central Bank of Brazil.</a:t>
            </a:r>
            <a:endParaRPr lang="pt-BR" sz="4000">
              <a:solidFill>
                <a:prstClr val="black"/>
              </a:solidFill>
              <a:latin typeface="Raleway Light" pitchFamily="2" charset="0"/>
            </a:endParaRP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472231" y="8020799"/>
            <a:ext cx="13178274" cy="2684902"/>
          </a:xfrm>
          <a:prstGeom prst="rect">
            <a:avLst/>
          </a:prstGeom>
          <a:noFill/>
        </p:spPr>
        <p:txBody>
          <a:bodyPr wrap="square" rtlCol="0">
            <a:spAutoFit/>
          </a:bodyPr>
          <a:lstStyle/>
          <a:p>
            <a:pPr marL="0" marR="0" lvl="0" indent="0" algn="just" defTabSz="457200" rtl="0" eaLnBrk="1" fontAlgn="base" latinLnBrk="0" hangingPunct="1">
              <a:lnSpc>
                <a:spcPct val="107000"/>
              </a:lnSpc>
              <a:spcBef>
                <a:spcPts val="0"/>
              </a:spcBef>
              <a:spcAft>
                <a:spcPts val="245"/>
              </a:spcAft>
              <a:buClr>
                <a:srgbClr val="162937"/>
              </a:buClr>
              <a:buSzPts val="1350"/>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contractual </a:t>
            </a:r>
            <a:r>
              <a:rPr lang="en-US" sz="4000">
                <a:solidFill>
                  <a:prstClr val="black"/>
                </a:solidFill>
                <a:latin typeface="Raleway Light" pitchFamily="2" charset="0"/>
              </a:rPr>
              <a:t>currency may be, by mutual agreement between the borrower and the financial agent, a combination of TLP, pre-rate/pre-MSME rate and the dollar.</a:t>
            </a:r>
            <a:endParaRPr lang="pt-BR" sz="4000">
              <a:solidFill>
                <a:prstClr val="black"/>
              </a:solidFill>
              <a:latin typeface="Raleway Light" pitchFamily="2" charset="0"/>
            </a:endParaRP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935804"/>
            <a:ext cx="13567550" cy="1938992"/>
          </a:xfrm>
          <a:prstGeom prst="rect">
            <a:avLst/>
          </a:prstGeom>
          <a:noFill/>
        </p:spPr>
        <p:txBody>
          <a:bodyPr wrap="square">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Financing of imported </a:t>
            </a:r>
            <a:r>
              <a:rPr lang="en-US" sz="4000">
                <a:solidFill>
                  <a:prstClr val="black"/>
                </a:solidFill>
                <a:latin typeface="Raleway Light" pitchFamily="2" charset="0"/>
              </a:rPr>
              <a:t>equipment is permitted and the financeable percentage depends on the national content of the project.</a:t>
            </a:r>
            <a:endParaRPr lang="pt-BR" sz="4000">
              <a:solidFill>
                <a:prstClr val="black"/>
              </a:solidFill>
              <a:latin typeface="Raleway Light" pitchFamily="2" charset="0"/>
            </a:endParaRPr>
          </a:p>
        </p:txBody>
      </p:sp>
      <p:sp>
        <p:nvSpPr>
          <p:cNvPr id="9" name="Rectangle 1">
            <a:extLst>
              <a:ext uri="{FF2B5EF4-FFF2-40B4-BE49-F238E27FC236}">
                <a16:creationId xmlns:a16="http://schemas.microsoft.com/office/drawing/2014/main" id="{2B1D7260-8AEE-7EB3-9249-B5288FF9D26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04648E8E-DC52-78B7-208D-38DFA276C80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3">
            <a:extLst>
              <a:ext uri="{FF2B5EF4-FFF2-40B4-BE49-F238E27FC236}">
                <a16:creationId xmlns:a16="http://schemas.microsoft.com/office/drawing/2014/main" id="{9FE1047F-F080-0DA0-2F8E-3AB8EEF318D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6AE5CB26-86EF-04E0-33B9-7688B10C11C9}"/>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Shape 6">
            <a:extLst>
              <a:ext uri="{FF2B5EF4-FFF2-40B4-BE49-F238E27FC236}">
                <a16:creationId xmlns:a16="http://schemas.microsoft.com/office/drawing/2014/main" id="{F877C05F-48EE-1C65-42BD-F132C0F4B96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2" name="Imagem 1">
            <a:extLst>
              <a:ext uri="{FF2B5EF4-FFF2-40B4-BE49-F238E27FC236}">
                <a16:creationId xmlns:a16="http://schemas.microsoft.com/office/drawing/2014/main" id="{FF734239-7A67-054F-805A-A60A76BD5C29}"/>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418460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53EAEC8-ECD2-B9EF-8C80-C78DD8505080}"/>
              </a:ext>
            </a:extLst>
          </p:cNvPr>
          <p:cNvSpPr/>
          <p:nvPr/>
        </p:nvSpPr>
        <p:spPr>
          <a:xfrm>
            <a:off x="7495"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66" name="그룹 65">
            <a:extLst>
              <a:ext uri="{FF2B5EF4-FFF2-40B4-BE49-F238E27FC236}">
                <a16:creationId xmlns:a16="http://schemas.microsoft.com/office/drawing/2014/main" id="{095C945E-572D-4276-BC92-A0A51CC018B8}"/>
              </a:ext>
            </a:extLst>
          </p:cNvPr>
          <p:cNvGrpSpPr/>
          <p:nvPr/>
        </p:nvGrpSpPr>
        <p:grpSpPr>
          <a:xfrm>
            <a:off x="-150533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5389" y="3406636"/>
                <a:ext cx="1634490" cy="398535"/>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57840" y="4314835"/>
                <a:ext cx="1634490" cy="3985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ea typeface="+mn-ea"/>
                <a:cs typeface="+mn-cs"/>
              </a:rPr>
              <a:t>Applicant submits preliminary consultation to the Qualified Financial Agent, for hiring</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Publication of CDFMM Resolution to publicize the approval of this Council</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CDFMM decision: approval or rejection of the project as a priority for 450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daysNote</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After initial prioritization, the CDFMM may approve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i</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 new priority period of 180 days, exceptionally; (ii) technical change to the project; and (iii) request for cancellation.</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7574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aleway Light" pitchFamily="2" charset="0"/>
                <a:cs typeface="+mn-cs"/>
              </a:rPr>
              <a:t>Analysis by the technical team to support the CDFMM with the issuance of a technical report</a:t>
            </a:r>
            <a:endParaRPr kumimoji="0" lang="pt-BR" sz="2400" b="1" i="0" u="none" strike="noStrike" kern="1200" cap="none" spc="0" normalizeH="0" baseline="0" noProof="0">
              <a:ln>
                <a:noFill/>
              </a:ln>
              <a:solidFill>
                <a:prstClr val="black"/>
              </a:solidFill>
              <a:effectLst/>
              <a:uLnTx/>
              <a:uFillTx/>
              <a:latin typeface="Raleway Light" pitchFamily="2" charset="0"/>
              <a:cs typeface="+mn-cs"/>
            </a:endParaRP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627523"/>
            <a:ext cx="14350565" cy="164118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Presentation of the project using the rules and procedures applied to a specific type of project.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Submission of the request for project approval up to 60 days prior to the date of the CDFMM Meeting, electronic process in SEI, with the documents required by Ordinance 1460/2022.</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4</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2</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3</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5</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1</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10937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Prior consultation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772980" y="9133188"/>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R="0" lvl="0" indent="0" algn="ctr" defTabSz="1828800" fontAlgn="auto">
              <a:lnSpc>
                <a:spcPct val="100000"/>
              </a:lnSpc>
              <a:spcBef>
                <a:spcPts val="0"/>
              </a:spcBef>
              <a:spcAft>
                <a:spcPts val="0"/>
              </a:spcAft>
              <a:buClrTx/>
              <a:buSzTx/>
              <a:buFontTx/>
              <a:buNone/>
              <a:tabLst/>
              <a:defRPr/>
            </a:pPr>
            <a:r>
              <a:rPr lang="en-US" sz="3200" b="1">
                <a:solidFill>
                  <a:prstClr val="black"/>
                </a:solidFill>
                <a:latin typeface="Raleway Black" pitchFamily="2" charset="0"/>
                <a:cs typeface="Arial" pitchFamily="34" charset="0"/>
              </a:rPr>
              <a:t>Analysis</a:t>
            </a:r>
            <a:endParaRPr lang="ko-KR" altLang="en-US" sz="3200" b="1">
              <a:solidFill>
                <a:prstClr val="black"/>
              </a:solidFill>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01027" y="6719741"/>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sz="3200" b="1">
                <a:solidFill>
                  <a:prstClr val="black"/>
                </a:solidFill>
                <a:latin typeface="Raleway Black" pitchFamily="2" charset="0"/>
                <a:cs typeface="Arial" pitchFamily="34" charset="0"/>
              </a:rPr>
              <a:t>CDFMM decision</a:t>
            </a:r>
            <a:endParaRPr lang="ko-KR" altLang="en-US" sz="3200" b="1">
              <a:solidFill>
                <a:prstClr val="black"/>
              </a:solidFill>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Publication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01027" y="2663866"/>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Hiring</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Raleway Black" pitchFamily="2" charset="0"/>
                <a:cs typeface="Arial" pitchFamily="34" charset="0"/>
              </a:rPr>
              <a:t>Applicant must be in good standing</a:t>
            </a:r>
            <a:endParaRPr kumimoji="0" lang="pt-BR"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Steps for Project </a:t>
            </a:r>
            <a:r>
              <a:rPr lang="pt-BR" sz="8000" b="1" cap="all" dirty="0" err="1">
                <a:ln w="3175" cmpd="sng">
                  <a:noFill/>
                </a:ln>
                <a:solidFill>
                  <a:srgbClr val="022873">
                    <a:alpha val="100000"/>
                  </a:srgbClr>
                </a:solidFill>
                <a:latin typeface="Founders Grotesk Bold" pitchFamily="34" charset="0"/>
              </a:rPr>
              <a:t>Approval</a:t>
            </a:r>
            <a:endParaRPr lang="pt-BR" sz="8000" b="1" cap="all" dirty="0">
              <a:ln w="3175" cmpd="sng">
                <a:noFill/>
              </a:ln>
              <a:solidFill>
                <a:srgbClr val="022873">
                  <a:alpha val="100000"/>
                </a:srgbClr>
              </a:solidFill>
              <a:latin typeface="Founders Grotesk Bold" pitchFamily="34" charset="0"/>
            </a:endParaRP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2868182" y="6390116"/>
            <a:ext cx="914400" cy="914400"/>
          </a:xfrm>
          <a:prstGeom prst="rect">
            <a:avLst/>
          </a:prstGeom>
        </p:spPr>
      </p:pic>
      <p:pic>
        <p:nvPicPr>
          <p:cNvPr id="31" name="Imagem 30">
            <a:extLst>
              <a:ext uri="{FF2B5EF4-FFF2-40B4-BE49-F238E27FC236}">
                <a16:creationId xmlns:a16="http://schemas.microsoft.com/office/drawing/2014/main" id="{6D64A91D-5F03-3D6B-45F6-000512571F58}"/>
              </a:ext>
            </a:extLst>
          </p:cNvPr>
          <p:cNvPicPr>
            <a:picLocks noChangeAspect="1"/>
          </p:cNvPicPr>
          <p:nvPr/>
        </p:nvPicPr>
        <p:blipFill>
          <a:blip r:embed="rId8"/>
          <a:srcRect t="-5113" r="56284"/>
          <a:stretch>
            <a:fillRect/>
          </a:stretch>
        </p:blipFill>
        <p:spPr>
          <a:xfrm>
            <a:off x="2074093" y="12586742"/>
            <a:ext cx="1457851" cy="999682"/>
          </a:xfrm>
          <a:prstGeom prst="rect">
            <a:avLst/>
          </a:prstGeom>
        </p:spPr>
      </p:pic>
    </p:spTree>
    <p:extLst>
      <p:ext uri="{BB962C8B-B14F-4D97-AF65-F5344CB8AC3E}">
        <p14:creationId xmlns:p14="http://schemas.microsoft.com/office/powerpoint/2010/main" val="803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719C696A-87EE-BD4A-A531-F32D1782A64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85963148"/>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Project </a:t>
                      </a:r>
                      <a:r>
                        <a:rPr lang="pt-BR" sz="3200" b="0" i="0" u="none" strike="noStrike" kern="1200" err="1">
                          <a:solidFill>
                            <a:schemeClr val="bg1"/>
                          </a:solidFill>
                          <a:latin typeface="Roboto"/>
                          <a:ea typeface="Roboto"/>
                          <a:cs typeface="Calibri"/>
                        </a:rPr>
                        <a:t>Prioritized</a:t>
                      </a:r>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by</a:t>
                      </a:r>
                      <a:r>
                        <a:rPr lang="pt-BR" sz="3200" b="0" i="0" u="none" strike="noStrike" kern="120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Impact</a:t>
                      </a:r>
                      <a:endParaRPr lang="pt-BR" sz="3200" b="0" i="0" u="none" strike="noStrike" kern="120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Projects and budgets in progress before the Priority request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1" i="0" u="none" strike="noStrike" kern="1200" dirty="0">
                          <a:solidFill>
                            <a:schemeClr val="tx1"/>
                          </a:solidFill>
                          <a:latin typeface="Roboto"/>
                          <a:ea typeface="Roboto"/>
                          <a:cs typeface="Calibri"/>
                        </a:rPr>
                        <a:t>Up to 180 days</a:t>
                      </a:r>
                      <a:r>
                        <a:rPr lang="en-US" sz="1800" b="1" i="0" u="none" strike="noStrike" kern="1200" dirty="0">
                          <a:solidFill>
                            <a:schemeClr val="tx1"/>
                          </a:solidFill>
                          <a:latin typeface="Roboto"/>
                          <a:ea typeface="Roboto"/>
                          <a:cs typeface="Calibri"/>
                        </a:rPr>
                        <a:t>(from the date of the protocol)</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err="1">
                          <a:solidFill>
                            <a:schemeClr val="tx1"/>
                          </a:solidFill>
                          <a:latin typeface="Roboto"/>
                          <a:ea typeface="Roboto"/>
                          <a:cs typeface="Calibri"/>
                        </a:rPr>
                        <a:t>Loss</a:t>
                      </a:r>
                      <a:r>
                        <a:rPr lang="pt-BR" sz="3200" b="0" i="0" u="none" strike="noStrike" kern="1200">
                          <a:solidFill>
                            <a:schemeClr val="tx1"/>
                          </a:solidFill>
                          <a:latin typeface="Roboto"/>
                          <a:ea typeface="Roboto"/>
                          <a:cs typeface="Calibri"/>
                        </a:rPr>
                        <a:t> of </a:t>
                      </a:r>
                      <a:r>
                        <a:rPr lang="pt-BR" sz="3200" b="0" i="0" u="none" strike="noStrike" kern="1200" err="1">
                          <a:solidFill>
                            <a:schemeClr val="tx1"/>
                          </a:solidFill>
                          <a:latin typeface="Roboto"/>
                          <a:ea typeface="Roboto"/>
                          <a:cs typeface="Calibri"/>
                        </a:rPr>
                        <a:t>Requested</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Amounts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Deadline for protocol with the financing agent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120 days</a:t>
                      </a:r>
                      <a:r>
                        <a:rPr lang="en-US" sz="1800" b="1" i="0" u="none" strike="noStrike" kern="1200" dirty="0">
                          <a:solidFill>
                            <a:schemeClr val="tx1"/>
                          </a:solidFill>
                          <a:latin typeface="Roboto"/>
                          <a:ea typeface="Roboto"/>
                          <a:cs typeface="Calibri"/>
                        </a:rPr>
                        <a:t>(from the date of publication of the granting or amendment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err="1">
                          <a:solidFill>
                            <a:schemeClr val="tx1"/>
                          </a:solidFill>
                          <a:latin typeface="Roboto"/>
                          <a:ea typeface="Roboto"/>
                          <a:cs typeface="Calibri"/>
                        </a:rPr>
                        <a:t>Priority</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cancellation</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Deadline for </a:t>
                      </a:r>
                      <a:r>
                        <a:rPr lang="pt-BR" sz="3200" b="0" i="0" u="none" strike="noStrike" kern="1200" err="1">
                          <a:solidFill>
                            <a:schemeClr val="tx1"/>
                          </a:solidFill>
                          <a:latin typeface="Roboto"/>
                          <a:ea typeface="Roboto"/>
                          <a:cs typeface="Calibri"/>
                        </a:rPr>
                        <a:t>contracting</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financing</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1" i="0" u="none" strike="noStrike" kern="1200" dirty="0">
                          <a:solidFill>
                            <a:schemeClr val="tx1"/>
                          </a:solidFill>
                          <a:latin typeface="Roboto"/>
                          <a:ea typeface="Roboto"/>
                          <a:cs typeface="Calibri"/>
                        </a:rPr>
                        <a:t> </a:t>
                      </a:r>
                      <a:r>
                        <a:rPr lang="en-US" sz="3600" b="1" kern="1200" dirty="0">
                          <a:solidFill>
                            <a:schemeClr val="tx1"/>
                          </a:solidFill>
                          <a:effectLst/>
                          <a:latin typeface="+mn-lt"/>
                          <a:ea typeface="+mn-ea"/>
                          <a:cs typeface="+mn-cs"/>
                        </a:rPr>
                        <a:t>Up to 450 days </a:t>
                      </a:r>
                      <a:r>
                        <a:rPr lang="en-US" sz="1800" b="1" kern="1200" dirty="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Deadline for starting works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720 days</a:t>
                      </a:r>
                      <a:r>
                        <a:rPr lang="en-US" sz="1800" b="1" i="0" u="none" strike="noStrike" kern="1200" dirty="0">
                          <a:solidFill>
                            <a:schemeClr val="tx1"/>
                          </a:solidFill>
                          <a:latin typeface="Roboto"/>
                          <a:ea typeface="Roboto"/>
                          <a:cs typeface="Calibri"/>
                        </a:rPr>
                        <a:t>(from the date of publication of the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dirty="0">
                          <a:solidFill>
                            <a:schemeClr val="tx1"/>
                          </a:solidFill>
                          <a:latin typeface="Roboto"/>
                          <a:ea typeface="Roboto"/>
                          <a:cs typeface="Calibri"/>
                        </a:rPr>
                        <a:t>Cancellation of priority due to expiration of term</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a:solidFill>
                  <a:schemeClr val="tx1"/>
                </a:solidFill>
                <a:effectLst/>
              </a:rPr>
              <a:t>Deadlines </a:t>
            </a:r>
            <a:r>
              <a:rPr lang="pt-BR" sz="4000" err="1">
                <a:solidFill>
                  <a:schemeClr val="tx1"/>
                </a:solidFill>
                <a:effectLst/>
              </a:rPr>
              <a:t>established</a:t>
            </a:r>
            <a:r>
              <a:rPr lang="pt-BR" sz="4000">
                <a:solidFill>
                  <a:schemeClr val="tx1"/>
                </a:solidFill>
                <a:effectLst/>
              </a:rPr>
              <a:t> in </a:t>
            </a:r>
            <a:r>
              <a:rPr lang="pt-BR" sz="4000" err="1">
                <a:solidFill>
                  <a:schemeClr val="tx1"/>
                </a:solidFill>
                <a:effectLst/>
              </a:rPr>
              <a:t>Minfra</a:t>
            </a:r>
            <a:r>
              <a:rPr lang="pt-BR" sz="4000">
                <a:solidFill>
                  <a:schemeClr val="tx1"/>
                </a:solidFill>
                <a:effectLst/>
              </a:rPr>
              <a:t> </a:t>
            </a:r>
            <a:r>
              <a:rPr lang="pt-BR" sz="4000" err="1">
                <a:solidFill>
                  <a:schemeClr val="tx1"/>
                </a:solidFill>
                <a:effectLst/>
              </a:rPr>
              <a:t>Ordinance</a:t>
            </a:r>
            <a:r>
              <a:rPr lang="pt-BR" sz="4000">
                <a:solidFill>
                  <a:schemeClr val="tx1"/>
                </a:solidFill>
                <a:effectLst/>
              </a:rPr>
              <a:t> 1460/2022 </a:t>
            </a:r>
            <a:r>
              <a:rPr lang="pt-BR" sz="4000" err="1">
                <a:solidFill>
                  <a:schemeClr val="tx1"/>
                </a:solidFill>
                <a:effectLst/>
              </a:rPr>
              <a:t>Validity</a:t>
            </a:r>
            <a:r>
              <a:rPr lang="pt-BR" sz="4000">
                <a:solidFill>
                  <a:schemeClr val="tx1"/>
                </a:solidFill>
                <a:effectLst/>
              </a:rPr>
              <a:t> of </a:t>
            </a:r>
            <a:r>
              <a:rPr lang="pt-BR" sz="4000" err="1">
                <a:solidFill>
                  <a:schemeClr val="tx1"/>
                </a:solidFill>
                <a:effectLst/>
              </a:rPr>
              <a:t>Prioritization</a:t>
            </a:r>
            <a:r>
              <a:rPr lang="pt-BR" sz="4000">
                <a:solidFill>
                  <a:schemeClr val="tx1"/>
                </a:solidFill>
                <a:effectLst/>
              </a:rPr>
              <a:t> </a:t>
            </a:r>
            <a:r>
              <a:rPr lang="pt-BR" sz="4000" err="1">
                <a:solidFill>
                  <a:schemeClr val="tx1"/>
                </a:solidFill>
                <a:effectLst/>
              </a:rPr>
              <a:t>Approved</a:t>
            </a:r>
            <a:r>
              <a:rPr lang="pt-BR" sz="4000">
                <a:solidFill>
                  <a:schemeClr val="tx1"/>
                </a:solidFill>
                <a:effectLst/>
              </a:rPr>
              <a:t> </a:t>
            </a:r>
            <a:r>
              <a:rPr lang="pt-BR" sz="4000" err="1">
                <a:solidFill>
                  <a:schemeClr val="tx1"/>
                </a:solidFill>
                <a:effectLst/>
              </a:rPr>
              <a:t>by</a:t>
            </a:r>
            <a:r>
              <a:rPr lang="pt-BR" sz="400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24904966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rtl="0"/>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b="1" kern="1200" dirty="0">
                          <a:solidFill>
                            <a:schemeClr val="tx1"/>
                          </a:solidFill>
                          <a:effectLst/>
                          <a:latin typeface="+mn-lt"/>
                          <a:ea typeface="+mn-ea"/>
                          <a:cs typeface="+mn-cs"/>
                        </a:rPr>
                        <a:t>Up to 180 days </a:t>
                      </a:r>
                      <a:r>
                        <a:rPr lang="en-US" sz="1800" b="1" kern="1200" dirty="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6" name="Imagem 5">
            <a:extLst>
              <a:ext uri="{FF2B5EF4-FFF2-40B4-BE49-F238E27FC236}">
                <a16:creationId xmlns:a16="http://schemas.microsoft.com/office/drawing/2014/main" id="{60525F7D-57DB-909C-6F02-6B866C8AEE00}"/>
              </a:ext>
            </a:extLst>
          </p:cNvPr>
          <p:cNvPicPr>
            <a:picLocks noChangeAspect="1"/>
          </p:cNvPicPr>
          <p:nvPr/>
        </p:nvPicPr>
        <p:blipFill>
          <a:blip r:embed="rId5"/>
          <a:srcRect t="-5113" r="56284"/>
          <a:stretch>
            <a:fillRect/>
          </a:stretch>
        </p:blipFill>
        <p:spPr>
          <a:xfrm>
            <a:off x="22478006" y="161939"/>
            <a:ext cx="1457851" cy="999682"/>
          </a:xfrm>
          <a:prstGeom prst="rect">
            <a:avLst/>
          </a:prstGeom>
        </p:spPr>
      </p:pic>
    </p:spTree>
    <p:extLst>
      <p:ext uri="{BB962C8B-B14F-4D97-AF65-F5344CB8AC3E}">
        <p14:creationId xmlns:p14="http://schemas.microsoft.com/office/powerpoint/2010/main" val="83381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2128297" y="396923"/>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err="1">
                <a:ln w="3175" cmpd="sng">
                  <a:noFill/>
                </a:ln>
                <a:solidFill>
                  <a:srgbClr val="022873">
                    <a:alpha val="100000"/>
                  </a:srgbClr>
                </a:solidFill>
                <a:latin typeface="Founders Grotesk Bold" pitchFamily="34" charset="0"/>
              </a:rPr>
              <a:t>Documentation</a:t>
            </a:r>
            <a:endParaRPr lang="pt-BR" sz="8000" cap="all" dirty="0">
              <a:ln w="3175" cmpd="sng">
                <a:noFill/>
              </a:ln>
              <a:solidFill>
                <a:srgbClr val="022873">
                  <a:alpha val="100000"/>
                </a:srgbClr>
              </a:solidFill>
              <a:latin typeface="Founders Grotesk Bold" pitchFamily="34" charset="0"/>
            </a:endParaRP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1523860"/>
            <a:ext cx="12663011" cy="18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57133" y="2240526"/>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Completion of the Preliminary Consultation Form</a:t>
            </a:r>
            <a:r>
              <a:rPr lang="en-US" sz="3200" b="1">
                <a:solidFill>
                  <a:schemeClr val="tx1"/>
                </a:solidFill>
                <a:latin typeface="Raleway Light" pitchFamily="2" charset="0"/>
              </a:rPr>
              <a:t> and </a:t>
            </a: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portfolio</a:t>
            </a:r>
            <a:r>
              <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rPr>
              <a:t>.</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Summary technical specifications and general arrangement of the vessel, at the contract design level.</a:t>
            </a: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89961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9268921"/>
            <a:ext cx="12663011" cy="16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https://www.gov.br/portos-e-aeroportos/</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pt-br</a:t>
            </a:r>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/assuntos/incentivos/</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fmm</a:t>
            </a:r>
            <a:r>
              <a:rPr lang="pt-BR" sz="1800" u="sng">
                <a:effectLst/>
                <a:latin typeface="Calibri" panose="020F0502020204030204" pitchFamily="34" charset="0"/>
                <a:hlinkClick r:id="rId8">
                  <a:extLst>
                    <a:ext uri="{A12FA001-AC4F-418D-AE19-62706E023703}">
                      <ahyp:hlinkClr xmlns:ahyp="http://schemas.microsoft.com/office/drawing/2018/hyperlinkcolor" val="tx"/>
                    </a:ext>
                  </a:extLst>
                </a:hlinkClick>
              </a:rPr>
              <a:t>-fundo-da-marinha-mercante/</a:t>
            </a:r>
            <a:r>
              <a:rPr lang="pt-BR" sz="1800" u="sng" err="1">
                <a:effectLst/>
                <a:latin typeface="Calibri" panose="020F0502020204030204" pitchFamily="34" charset="0"/>
                <a:hlinkClick r:id="rId8">
                  <a:extLst>
                    <a:ext uri="{A12FA001-AC4F-418D-AE19-62706E023703}">
                      <ahyp:hlinkClr xmlns:ahyp="http://schemas.microsoft.com/office/drawing/2018/hyperlinkcolor" val="tx"/>
                    </a:ext>
                  </a:extLst>
                </a:hlinkClick>
              </a:rPr>
              <a:t>legislacao</a:t>
            </a:r>
            <a:r>
              <a:rPr lang="pt-BR" sz="1800">
                <a:effectLst/>
                <a:latin typeface="Calibri" panose="020F0502020204030204" pitchFamily="34" charset="0"/>
              </a:rPr>
              <a:t>. </a:t>
            </a:r>
            <a:endParaRPr lang="pt-BR" sz="180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14609" y="11480160"/>
            <a:ext cx="7084223" cy="646331"/>
          </a:xfrm>
          <a:prstGeom prst="rect">
            <a:avLst/>
          </a:prstGeom>
          <a:noFill/>
        </p:spPr>
        <p:txBody>
          <a:bodyPr wrap="square">
            <a:spAutoFit/>
          </a:bodyPr>
          <a:lstStyle/>
          <a:p>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https://www.gov.br/</a:t>
            </a:r>
            <a:r>
              <a:rPr lang="pt-BR" sz="1800" b="0" i="0" u="sng" err="1">
                <a:effectLst/>
                <a:latin typeface="Calibri" panose="020F0502020204030204" pitchFamily="34" charset="0"/>
                <a:hlinkClick r:id="rId9">
                  <a:extLst>
                    <a:ext uri="{A12FA001-AC4F-418D-AE19-62706E023703}">
                      <ahyp:hlinkClr xmlns:ahyp="http://schemas.microsoft.com/office/drawing/2018/hyperlinkcolor" val="tx"/>
                    </a:ext>
                  </a:extLst>
                </a:hlinkClick>
              </a:rPr>
              <a:t>pt-br</a:t>
            </a:r>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a:t>
            </a:r>
            <a:r>
              <a:rPr lang="pt-BR" sz="1800" b="0" i="0" u="sng" err="1">
                <a:effectLst/>
                <a:latin typeface="Calibri" panose="020F0502020204030204" pitchFamily="34" charset="0"/>
                <a:hlinkClick r:id="rId9">
                  <a:extLst>
                    <a:ext uri="{A12FA001-AC4F-418D-AE19-62706E023703}">
                      <ahyp:hlinkClr xmlns:ahyp="http://schemas.microsoft.com/office/drawing/2018/hyperlinkcolor" val="tx"/>
                    </a:ext>
                  </a:extLst>
                </a:hlinkClick>
              </a:rPr>
              <a:t>servicos</a:t>
            </a:r>
            <a:r>
              <a:rPr lang="pt-BR" sz="1800" b="0" i="0" u="sng">
                <a:effectLst/>
                <a:latin typeface="Calibri" panose="020F0502020204030204" pitchFamily="34" charset="0"/>
                <a:hlinkClick r:id="rId9">
                  <a:extLst>
                    <a:ext uri="{A12FA001-AC4F-418D-AE19-62706E023703}">
                      <ahyp:hlinkClr xmlns:ahyp="http://schemas.microsoft.com/office/drawing/2018/hyperlinkcolor" val="tx"/>
                    </a:ext>
                  </a:extLst>
                </a:hlinkClick>
              </a:rPr>
              <a:t>/protocolar-documentos-junto-ao-ministerio-de-portos-e-aeroportos</a:t>
            </a:r>
            <a:r>
              <a:rPr lang="pt-BR" sz="1800" b="0" i="0">
                <a:effectLst/>
                <a:latin typeface="Calibri" panose="020F0502020204030204" pitchFamily="34" charset="0"/>
              </a:rPr>
              <a:t>. </a:t>
            </a:r>
            <a:endParaRPr lang="pt-BR" sz="1800"/>
          </a:p>
        </p:txBody>
      </p:sp>
      <p:sp>
        <p:nvSpPr>
          <p:cNvPr id="2" name="Shape 6">
            <a:extLst>
              <a:ext uri="{FF2B5EF4-FFF2-40B4-BE49-F238E27FC236}">
                <a16:creationId xmlns:a16="http://schemas.microsoft.com/office/drawing/2014/main" id="{1CCC4BDD-F072-176F-44B4-FCAF783025BB}"/>
              </a:ext>
            </a:extLst>
          </p:cNvPr>
          <p:cNvSpPr/>
          <p:nvPr/>
        </p:nvSpPr>
        <p:spPr>
          <a:xfrm>
            <a:off x="0" y="-17234"/>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64" name="Imagem 63">
            <a:extLst>
              <a:ext uri="{FF2B5EF4-FFF2-40B4-BE49-F238E27FC236}">
                <a16:creationId xmlns:a16="http://schemas.microsoft.com/office/drawing/2014/main" id="{EA54EDB4-E206-CC6C-8DBC-3659B4AC5EF9}"/>
              </a:ext>
            </a:extLst>
          </p:cNvPr>
          <p:cNvPicPr>
            <a:picLocks noChangeAspect="1"/>
          </p:cNvPicPr>
          <p:nvPr/>
        </p:nvPicPr>
        <p:blipFill>
          <a:blip r:embed="rId10"/>
          <a:srcRect t="-5113" r="56284"/>
          <a:stretch>
            <a:fillRect/>
          </a:stretch>
        </p:blipFill>
        <p:spPr>
          <a:xfrm>
            <a:off x="22414771" y="513691"/>
            <a:ext cx="1457851" cy="999682"/>
          </a:xfrm>
          <a:prstGeom prst="rect">
            <a:avLst/>
          </a:prstGeom>
        </p:spPr>
      </p:pic>
    </p:spTree>
    <p:extLst>
      <p:ext uri="{BB962C8B-B14F-4D97-AF65-F5344CB8AC3E}">
        <p14:creationId xmlns:p14="http://schemas.microsoft.com/office/powerpoint/2010/main" val="127922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11FAAB1C-BC4F-E59D-FFD9-1AE31B0F34E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1683896" y="477341"/>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en-US" sz="8000" cap="all" dirty="0">
                <a:ln w="3175" cmpd="sng">
                  <a:noFill/>
                </a:ln>
                <a:solidFill>
                  <a:srgbClr val="022873">
                    <a:alpha val="100000"/>
                  </a:srgbClr>
                </a:solidFill>
                <a:latin typeface="Founders Grotesk Bold" pitchFamily="34" charset="0"/>
              </a:rPr>
              <a:t>How to file a project in 7 steps?</a:t>
            </a:r>
            <a:endParaRPr lang="pt-BR" sz="8000" cap="all" dirty="0">
              <a:ln w="3175" cmpd="sng">
                <a:noFill/>
              </a:ln>
              <a:solidFill>
                <a:srgbClr val="022873">
                  <a:alpha val="100000"/>
                </a:srgbClr>
              </a:solidFill>
              <a:latin typeface="Founders Grotesk Bold" pitchFamily="34"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a:solidFill>
                  <a:prstClr val="white"/>
                </a:solidFill>
                <a:latin typeface="Calibri" panose="020F0502020204030204" pitchFamily="34" charset="0"/>
              </a:rPr>
              <a:t>The Ministry's Single Networked Electronic Process System, ensuring transparency in the </a:t>
            </a:r>
            <a:r>
              <a:rPr lang="en-US" sz="2800" err="1">
                <a:solidFill>
                  <a:prstClr val="white"/>
                </a:solidFill>
                <a:latin typeface="Calibri" panose="020F0502020204030204" pitchFamily="34" charset="0"/>
              </a:rPr>
              <a:t>process.If</a:t>
            </a:r>
            <a:r>
              <a:rPr lang="en-US" sz="2800">
                <a:solidFill>
                  <a:prstClr val="white"/>
                </a:solidFill>
                <a:latin typeface="Calibri" panose="020F0502020204030204" pitchFamily="34" charset="0"/>
              </a:rPr>
              <a:t> you have any questions about registering with SEI, please contact the MPOR IT Support team: 61-2029-7389.</a:t>
            </a:r>
            <a:endPar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Click </a:t>
            </a:r>
            <a:r>
              <a:rPr lang="pt-BR" sz="2800" b="1" err="1">
                <a:latin typeface="+mj-lt"/>
                <a:ea typeface="ADLaM Display" panose="020F0502020204030204" pitchFamily="2" charset="0"/>
                <a:cs typeface="ADLaM Display" panose="020F0502020204030204" pitchFamily="2" charset="0"/>
              </a:rPr>
              <a:t>on</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the</a:t>
            </a:r>
            <a:r>
              <a:rPr lang="pt-BR" sz="2800" b="1">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err="1">
                <a:latin typeface="+mj-lt"/>
                <a:ea typeface="ADLaM Display" panose="020F0502020204030204" pitchFamily="2" charset="0"/>
                <a:cs typeface="ADLaM Display" panose="020F0502020204030204" pitchFamily="2" charset="0"/>
              </a:rPr>
              <a:t>Send</a:t>
            </a:r>
            <a:r>
              <a:rPr lang="pt-BR" sz="2800" b="1">
                <a:latin typeface="+mj-lt"/>
                <a:ea typeface="ADLaM Display" panose="020F0502020204030204" pitchFamily="2" charset="0"/>
                <a:cs typeface="ADLaM Display" panose="020F0502020204030204" pitchFamily="2" charset="0"/>
              </a:rPr>
              <a:t> Email </a:t>
            </a:r>
            <a:r>
              <a:rPr lang="pt-BR" sz="2800" b="1" err="1">
                <a:latin typeface="+mj-lt"/>
                <a:ea typeface="ADLaM Display" panose="020F0502020204030204" pitchFamily="2" charset="0"/>
                <a:cs typeface="ADLaM Display" panose="020F0502020204030204" pitchFamily="2" charset="0"/>
              </a:rPr>
              <a:t>Informing</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Protocol</a:t>
            </a:r>
            <a:endParaRPr lang="pt-BR" sz="2800" b="1">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a:t>Anexo I: </a:t>
            </a:r>
            <a:r>
              <a:rPr lang="pt-BR" err="1"/>
              <a:t>Request</a:t>
            </a:r>
            <a:r>
              <a:rPr lang="pt-BR"/>
              <a:t> </a:t>
            </a:r>
            <a:r>
              <a:rPr lang="pt-BR" err="1"/>
              <a:t>Form</a:t>
            </a:r>
            <a:endParaRPr lang="pt-BR"/>
          </a:p>
          <a:p>
            <a:pPr>
              <a:spcBef>
                <a:spcPts val="0"/>
              </a:spcBef>
            </a:pPr>
            <a:r>
              <a:rPr lang="pt-BR"/>
              <a:t>Anexo II: </a:t>
            </a:r>
            <a:r>
              <a:rPr lang="en-US"/>
              <a:t>Declaration of Authorization for Access to Information with Financial Agents</a:t>
            </a:r>
            <a:endParaRPr lang="pt-BR"/>
          </a:p>
          <a:p>
            <a:pPr>
              <a:spcBef>
                <a:spcPts val="0"/>
              </a:spcBef>
            </a:pPr>
            <a:r>
              <a:rPr lang="pt-BR"/>
              <a:t>Anexo III: </a:t>
            </a:r>
            <a:r>
              <a:rPr lang="en-US"/>
              <a:t>Shipyard Registration Form (if required)</a:t>
            </a:r>
          </a:p>
          <a:p>
            <a:pPr>
              <a:spcBef>
                <a:spcPts val="0"/>
              </a:spcBef>
            </a:pPr>
            <a:r>
              <a:rPr lang="en-US"/>
              <a:t>FMM checklist for meeting the documentary requirements of Ordinance No. 1460/2022</a:t>
            </a:r>
            <a:endParaRPr lang="pt-B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9">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0"/>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0"/>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1"/>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1"/>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1"/>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1"/>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1"/>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9">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1"/>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1"/>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Download </a:t>
            </a:r>
            <a:r>
              <a:rPr lang="pt-BR" sz="2800" b="1" err="1">
                <a:latin typeface="+mj-lt"/>
                <a:ea typeface="ADLaM Display" panose="020F0502020204030204" pitchFamily="2" charset="0"/>
                <a:cs typeface="ADLaM Display" panose="020F0502020204030204" pitchFamily="2" charset="0"/>
              </a:rPr>
              <a:t>attachments</a:t>
            </a:r>
            <a:r>
              <a:rPr lang="pt-BR" sz="2800" b="1">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Complete the attachments and checklist</a:t>
            </a:r>
            <a:endParaRPr lang="pt-BR" sz="2800" b="1">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Structure documentation as requested in the checklist</a:t>
            </a:r>
            <a:endParaRPr lang="pt-BR" sz="2800" b="1">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SEI using the link.</a:t>
            </a:r>
            <a:endParaRPr kumimoji="0" lang="pt-BR"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Insert attachments and other documents from the CHECK LIST in SEI</a:t>
            </a:r>
            <a:endParaRPr lang="pt-BR" sz="2800" b="1">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https://www.gov.br/portos-e-aeroportos/</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pt-br</a:t>
            </a: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/assuntos/incentivos/</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fmm</a:t>
            </a:r>
            <a:r>
              <a:rPr lang="pt-BR" sz="2400" u="sng">
                <a:effectLst/>
                <a:latin typeface="Calibri" panose="020F0502020204030204" pitchFamily="34" charset="0"/>
                <a:hlinkClick r:id="rId12">
                  <a:extLst>
                    <a:ext uri="{A12FA001-AC4F-418D-AE19-62706E023703}">
                      <ahyp:hlinkClr xmlns:ahyp="http://schemas.microsoft.com/office/drawing/2018/hyperlinkcolor" val="tx"/>
                    </a:ext>
                  </a:extLst>
                </a:hlinkClick>
              </a:rPr>
              <a:t>-fundo-da-marinha-mercante/</a:t>
            </a:r>
            <a:r>
              <a:rPr lang="pt-BR" sz="2400" u="sng" err="1">
                <a:effectLst/>
                <a:latin typeface="Calibri" panose="020F0502020204030204" pitchFamily="34" charset="0"/>
                <a:hlinkClick r:id="rId12">
                  <a:extLst>
                    <a:ext uri="{A12FA001-AC4F-418D-AE19-62706E023703}">
                      <ahyp:hlinkClr xmlns:ahyp="http://schemas.microsoft.com/office/drawing/2018/hyperlinkcolor" val="tx"/>
                    </a:ext>
                  </a:extLst>
                </a:hlinkClick>
              </a:rPr>
              <a:t>legislacao</a:t>
            </a:r>
            <a:r>
              <a:rPr lang="pt-BR" sz="2400">
                <a:effectLst/>
                <a:latin typeface="Calibri" panose="020F0502020204030204" pitchFamily="34" charset="0"/>
              </a:rPr>
              <a:t>. </a:t>
            </a:r>
            <a:endParaRPr lang="pt-BR" sz="2400">
              <a:effectLst/>
            </a:endParaRPr>
          </a:p>
          <a:p>
            <a:br>
              <a:rPr lang="pt-BR" sz="2400">
                <a:effectLst/>
              </a:rPr>
            </a:br>
            <a:endParaRPr lang="pt-BR" sz="240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a:t>
            </a:r>
            <a:r>
              <a:rPr lang="pt-BR" sz="2400" b="0" i="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a:t>
            </a:r>
            <a:r>
              <a:rPr lang="pt-BR" sz="2400" b="0" i="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servicos</a:t>
            </a:r>
            <a:r>
              <a:rPr lang="pt-BR" sz="2400" b="0" i="0" u="sng">
                <a:effectLst/>
                <a:latin typeface="Calibri" panose="020F0502020204030204" pitchFamily="34" charset="0"/>
                <a:hlinkClick r:id="rId13">
                  <a:extLst>
                    <a:ext uri="{A12FA001-AC4F-418D-AE19-62706E023703}">
                      <ahyp:hlinkClr xmlns:ahyp="http://schemas.microsoft.com/office/drawing/2018/hyperlinkcolor" val="tx"/>
                    </a:ext>
                  </a:extLst>
                </a:hlinkClick>
              </a:rPr>
              <a:t>/protocolar-documentos-junto-ao-ministerio-de-portos-e-aeroportos</a:t>
            </a:r>
            <a:r>
              <a:rPr lang="pt-BR" sz="2400" b="0" i="0">
                <a:effectLst/>
                <a:latin typeface="Calibri" panose="020F0502020204030204" pitchFamily="34" charset="0"/>
              </a:rPr>
              <a:t>. </a:t>
            </a:r>
            <a:endParaRPr lang="pt-BR" sz="2400"/>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4" name="Imagem 33">
            <a:extLst>
              <a:ext uri="{FF2B5EF4-FFF2-40B4-BE49-F238E27FC236}">
                <a16:creationId xmlns:a16="http://schemas.microsoft.com/office/drawing/2014/main" id="{4B65336D-0070-A72D-2424-813512001C9E}"/>
              </a:ext>
            </a:extLst>
          </p:cNvPr>
          <p:cNvPicPr>
            <a:picLocks noChangeAspect="1"/>
          </p:cNvPicPr>
          <p:nvPr/>
        </p:nvPicPr>
        <p:blipFill>
          <a:blip r:embed="rId14"/>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404930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3035808" y="516205"/>
            <a:ext cx="18182832" cy="1232374"/>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3182112" y="6746584"/>
            <a:ext cx="12492228" cy="748923"/>
          </a:xfrm>
          <a:prstGeom prst="rect">
            <a:avLst/>
          </a:prstGeom>
          <a:solidFill>
            <a:srgbClr val="FD5B02"/>
          </a:solidFill>
          <a:ln w="9525">
            <a:noFill/>
            <a:miter lim="800000"/>
            <a:headEnd/>
            <a:tailEnd/>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extLst>
              <p:ext uri="{D42A27DB-BD31-4B8C-83A1-F6EECF244321}">
                <p14:modId xmlns:p14="http://schemas.microsoft.com/office/powerpoint/2010/main" val="3070665296"/>
              </p:ext>
            </p:extLst>
          </p:nvPr>
        </p:nvGraphicFramePr>
        <p:xfrm>
          <a:off x="3182115" y="7587840"/>
          <a:ext cx="19604738" cy="4450080"/>
        </p:xfrm>
        <a:graphic>
          <a:graphicData uri="http://schemas.openxmlformats.org/drawingml/2006/table">
            <a:tbl>
              <a:tblPr firstRow="1" bandRow="1">
                <a:tableStyleId>{5C22544A-7EE6-4342-B048-85BDC9FD1C3A}</a:tableStyleId>
              </a:tblPr>
              <a:tblGrid>
                <a:gridCol w="2010168">
                  <a:extLst>
                    <a:ext uri="{9D8B030D-6E8A-4147-A177-3AD203B41FA5}">
                      <a16:colId xmlns:a16="http://schemas.microsoft.com/office/drawing/2014/main" val="602792907"/>
                    </a:ext>
                  </a:extLst>
                </a:gridCol>
                <a:gridCol w="6310869">
                  <a:extLst>
                    <a:ext uri="{9D8B030D-6E8A-4147-A177-3AD203B41FA5}">
                      <a16:colId xmlns:a16="http://schemas.microsoft.com/office/drawing/2014/main" val="1891379337"/>
                    </a:ext>
                  </a:extLst>
                </a:gridCol>
                <a:gridCol w="7345075">
                  <a:extLst>
                    <a:ext uri="{9D8B030D-6E8A-4147-A177-3AD203B41FA5}">
                      <a16:colId xmlns:a16="http://schemas.microsoft.com/office/drawing/2014/main" val="2990837089"/>
                    </a:ext>
                  </a:extLst>
                </a:gridCol>
                <a:gridCol w="3938626">
                  <a:extLst>
                    <a:ext uri="{9D8B030D-6E8A-4147-A177-3AD203B41FA5}">
                      <a16:colId xmlns:a16="http://schemas.microsoft.com/office/drawing/2014/main" val="2768395187"/>
                    </a:ext>
                  </a:extLst>
                </a:gridCol>
              </a:tblGrid>
              <a:tr h="4450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Tiago Toledo Ferreira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(coastal shipping, port support and inland navigation) Head of DELOG</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3747-6116</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tiago.ferreira@bndes.gov.br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R="0" algn="l" rtl="0">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Maria Caroline dos Santos Rangel</a:t>
                      </a:r>
                    </a:p>
                    <a:p>
                      <a:pPr marR="0" algn="l" rtl="0">
                        <a:lnSpc>
                          <a:spcPct val="100000"/>
                        </a:lnSpc>
                        <a:spcBef>
                          <a:spcPts val="0"/>
                        </a:spcBef>
                        <a:spcAft>
                          <a:spcPts val="0"/>
                        </a:spcAft>
                        <a:buClr>
                          <a:srgbClr val="000000"/>
                        </a:buClr>
                        <a:buFont typeface="Arial"/>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DELOG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3747-9766</a:t>
                      </a:r>
                    </a:p>
                    <a:p>
                      <a:pPr marR="0" algn="l" rtl="0">
                        <a:lnSpc>
                          <a:spcPct val="100000"/>
                        </a:lnSpc>
                        <a:spcBef>
                          <a:spcPts val="0"/>
                        </a:spcBef>
                        <a:spcAft>
                          <a:spcPts val="0"/>
                        </a:spcAft>
                        <a:buClr>
                          <a:srgbClr val="000000"/>
                        </a:buClr>
                        <a:buFont typeface="Arial"/>
                      </a:pP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maria.rangel@bndes.gov.br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FMM </a:t>
                      </a:r>
                      <a:r>
                        <a:rPr lang="en-US"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a:t>
                      </a:r>
                      <a:r>
                        <a:rPr lang="en-US"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Head of the Gas, Oil, Navigation and Decarbonization Department)</a:t>
                      </a:r>
                      <a:r>
                        <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rPr>
                        <a:t> </a:t>
                      </a:r>
                      <a:endParaRPr lang="pt-BR" sz="22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esalomao@bndes.gov.br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Luiz Marcelo Martins Almeida </a:t>
                      </a:r>
                      <a:r>
                        <a:rPr lang="en-US"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Gas, Oil, Navigation and Decarbonization Department)</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luizmarcelo@bndes.gov.br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3788" y="8529304"/>
            <a:ext cx="2670080"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1836500" y="1934128"/>
            <a:ext cx="19382140" cy="3785652"/>
          </a:xfrm>
          <a:prstGeom prst="rect">
            <a:avLst/>
          </a:prstGeom>
          <a:noFill/>
        </p:spPr>
        <p:txBody>
          <a:bodyPr wrap="square">
            <a:spAutoFit/>
          </a:bodyPr>
          <a:lstStyle/>
          <a:p>
            <a:pPr lvl="0" algn="just">
              <a:defRPr/>
            </a:pPr>
            <a:r>
              <a:rPr lang="en-US" sz="4000" dirty="0">
                <a:solidFill>
                  <a:prstClr val="black"/>
                </a:solidFill>
                <a:latin typeface="Roboto" panose="02000000000000000000" pitchFamily="2" charset="0"/>
                <a:ea typeface="Roboto" panose="02000000000000000000" pitchFamily="2" charset="0"/>
              </a:rPr>
              <a:t>Financial agents are federal public banks authorized by the CDFMM to offer financing credit lines with FMM resources for projects approved as priorities, according to the regulations set forth in CMN Resolution No. 5,225/2025.</a:t>
            </a:r>
          </a:p>
          <a:p>
            <a:pPr lvl="0" algn="just">
              <a:defRPr/>
            </a:pPr>
            <a:endParaRPr lang="en-US" sz="4000" dirty="0">
              <a:solidFill>
                <a:prstClr val="black"/>
              </a:solidFill>
              <a:latin typeface="Roboto" panose="02000000000000000000" pitchFamily="2" charset="0"/>
              <a:ea typeface="Roboto" panose="02000000000000000000" pitchFamily="2" charset="0"/>
            </a:endParaRPr>
          </a:p>
          <a:p>
            <a:pPr lvl="0" algn="just">
              <a:defRPr/>
            </a:pPr>
            <a:r>
              <a:rPr lang="en-US" sz="4000" dirty="0">
                <a:solidFill>
                  <a:prstClr val="black"/>
                </a:solidFill>
                <a:latin typeface="Roboto" panose="02000000000000000000" pitchFamily="2" charset="0"/>
                <a:ea typeface="Roboto" panose="02000000000000000000" pitchFamily="2" charset="0"/>
              </a:rPr>
              <a:t>This financial agent may also be an agent of a public bank authorized by the CDFMM. </a:t>
            </a:r>
            <a:r>
              <a:rPr lang="en-US" sz="4000" b="1" dirty="0">
                <a:solidFill>
                  <a:prstClr val="black"/>
                </a:solidFill>
                <a:latin typeface="Roboto" panose="02000000000000000000" pitchFamily="2" charset="0"/>
                <a:ea typeface="Roboto" panose="02000000000000000000" pitchFamily="2" charset="0"/>
              </a:rPr>
              <a:t>The risk of financing with FMM resources lies with the Financial Agent.</a:t>
            </a:r>
            <a:endParaRPr kumimoji="0" lang="pt-BR"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 name="Shape 6">
            <a:extLst>
              <a:ext uri="{FF2B5EF4-FFF2-40B4-BE49-F238E27FC236}">
                <a16:creationId xmlns:a16="http://schemas.microsoft.com/office/drawing/2014/main" id="{2885D5ED-7835-9447-FB9C-686DDEFD88FA}"/>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Imagem 2">
            <a:extLst>
              <a:ext uri="{FF2B5EF4-FFF2-40B4-BE49-F238E27FC236}">
                <a16:creationId xmlns:a16="http://schemas.microsoft.com/office/drawing/2014/main" id="{7DD515A8-D369-D235-DB76-3318815876F8}"/>
              </a:ext>
            </a:extLst>
          </p:cNvPr>
          <p:cNvPicPr>
            <a:picLocks noChangeAspect="1"/>
          </p:cNvPicPr>
          <p:nvPr/>
        </p:nvPicPr>
        <p:blipFill>
          <a:blip r:embed="rId7"/>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3094384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F819D-11B3-8B3E-6F43-B42AD4EBDFD8}"/>
              </a:ext>
            </a:extLst>
          </p:cNvPr>
          <p:cNvSpPr txBox="1">
            <a:spLocks/>
          </p:cNvSpPr>
          <p:nvPr/>
        </p:nvSpPr>
        <p:spPr>
          <a:xfrm>
            <a:off x="2798064" y="658368"/>
            <a:ext cx="18314632" cy="109788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lnSpcReduction="100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lvl="0"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kumimoji="0" lang="pt-BR" sz="8000" b="1" i="0" u="none" strike="noStrike" kern="1200" cap="all" spc="0" normalizeH="0" baseline="0" noProof="0" dirty="0">
              <a:ln w="3175" cmpd="sng">
                <a:noFill/>
              </a:ln>
              <a:solidFill>
                <a:srgbClr val="022873">
                  <a:alpha val="100000"/>
                </a:srgbClr>
              </a:solidFill>
              <a:effectLst/>
              <a:uLnTx/>
              <a:uFillTx/>
              <a:latin typeface="Founders Grotesk Bold" pitchFamily="34" charset="0"/>
              <a:ea typeface="+mj-ea"/>
              <a:cs typeface="+mj-cs"/>
            </a:endParaRPr>
          </a:p>
        </p:txBody>
      </p:sp>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2930360" y="2840653"/>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2109761279"/>
              </p:ext>
            </p:extLst>
          </p:nvPr>
        </p:nvGraphicFramePr>
        <p:xfrm>
          <a:off x="2930363" y="3639312"/>
          <a:ext cx="19529590" cy="3840480"/>
        </p:xfrm>
        <a:graphic>
          <a:graphicData uri="http://schemas.openxmlformats.org/drawingml/2006/table">
            <a:tbl>
              <a:tblPr firstRow="1" bandRow="1">
                <a:tableStyleId>{5C22544A-7EE6-4342-B048-85BDC9FD1C3A}</a:tableStyleId>
              </a:tblPr>
              <a:tblGrid>
                <a:gridCol w="2069718">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719072">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Daniel Fidelis Costa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Strategic</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Government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Unit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Solutions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danielfidelis@bb.com.br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digov.genef5@bb.com.br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Paulo Gustavo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Paiter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Team Manager</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pgpaiter@bb.com.br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+55 61 98439-0243</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digov.genef2@bb.com.br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54480">
                <a:tc vMerge="1">
                  <a:txBody>
                    <a:bodyPr/>
                    <a:lstStyle/>
                    <a:p>
                      <a:endParaRPr lang="pt-BR"/>
                    </a:p>
                  </a:txBody>
                  <a:tcPr marL="36000" marR="36000"/>
                </a:tc>
                <a:tc gridSpan="2">
                  <a:txBody>
                    <a:bodyPr/>
                    <a:lstStyle/>
                    <a:p>
                      <a:r>
                        <a:rPr lang="en-US" sz="2400" b="1" dirty="0">
                          <a:solidFill>
                            <a:schemeClr val="tx1"/>
                          </a:solidFill>
                          <a:latin typeface="Roboto" panose="02000000000000000000" pitchFamily="2" charset="0"/>
                          <a:ea typeface="Roboto" panose="02000000000000000000" pitchFamily="2" charset="0"/>
                        </a:rPr>
                        <a:t>In theory, clients seek guidance from their Relationship Agency, which is responsible for providing information on matters related to Banco do </a:t>
                      </a:r>
                      <a:r>
                        <a:rPr lang="en-US" sz="2400" b="1" dirty="0" err="1">
                          <a:solidFill>
                            <a:schemeClr val="tx1"/>
                          </a:solidFill>
                          <a:latin typeface="Roboto" panose="02000000000000000000" pitchFamily="2" charset="0"/>
                          <a:ea typeface="Roboto" panose="02000000000000000000" pitchFamily="2" charset="0"/>
                        </a:rPr>
                        <a:t>Brasil.However</a:t>
                      </a:r>
                      <a:r>
                        <a:rPr lang="en-US" sz="2400" b="1" dirty="0">
                          <a:solidFill>
                            <a:schemeClr val="tx1"/>
                          </a:solidFill>
                          <a:latin typeface="Roboto" panose="02000000000000000000" pitchFamily="2" charset="0"/>
                          <a:ea typeface="Roboto" panose="02000000000000000000" pitchFamily="2" charset="0"/>
                        </a:rPr>
                        <a:t>, if the company is a Banco do </a:t>
                      </a:r>
                      <a:r>
                        <a:rPr lang="en-US" sz="2400" b="1" dirty="0" err="1">
                          <a:solidFill>
                            <a:schemeClr val="tx1"/>
                          </a:solidFill>
                          <a:latin typeface="Roboto" panose="02000000000000000000" pitchFamily="2" charset="0"/>
                          <a:ea typeface="Roboto" panose="02000000000000000000" pitchFamily="2" charset="0"/>
                        </a:rPr>
                        <a:t>Brasil</a:t>
                      </a:r>
                      <a:r>
                        <a:rPr lang="en-US" sz="2400" b="1" dirty="0">
                          <a:solidFill>
                            <a:schemeClr val="tx1"/>
                          </a:solidFill>
                          <a:latin typeface="Roboto" panose="02000000000000000000" pitchFamily="2" charset="0"/>
                          <a:ea typeface="Roboto" panose="02000000000000000000" pitchFamily="2" charset="0"/>
                        </a:rPr>
                        <a:t> account holder or encounters any difficulties, it should contact them via email:digov.genef2@bb.com.br.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1182397193"/>
              </p:ext>
            </p:extLst>
          </p:nvPr>
        </p:nvGraphicFramePr>
        <p:xfrm>
          <a:off x="2930361" y="8577071"/>
          <a:ext cx="19529590" cy="3307262"/>
        </p:xfrm>
        <a:graphic>
          <a:graphicData uri="http://schemas.openxmlformats.org/drawingml/2006/table">
            <a:tbl>
              <a:tblPr firstRow="1" bandRow="1">
                <a:tableStyleId>{5C22544A-7EE6-4342-B048-85BDC9FD1C3A}</a:tableStyleId>
              </a:tblPr>
              <a:tblGrid>
                <a:gridCol w="2208568">
                  <a:extLst>
                    <a:ext uri="{9D8B030D-6E8A-4147-A177-3AD203B41FA5}">
                      <a16:colId xmlns:a16="http://schemas.microsoft.com/office/drawing/2014/main" val="602792907"/>
                    </a:ext>
                  </a:extLst>
                </a:gridCol>
                <a:gridCol w="799644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63963">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Rodrigo Casemiro do Prado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11 3176-2290/3521-1450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rodrigo.c.prado@caixa.gov.br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Heron Vieira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Oleano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Customer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and Business Manager</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+55 41 2105-5055</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heron.oleano@caixa.gov.br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021262">
                <a:tc vMerge="1">
                  <a:txBody>
                    <a:bodyPr/>
                    <a:lstStyle/>
                    <a:p>
                      <a:endParaRPr lang="pt-BR"/>
                    </a:p>
                  </a:txBody>
                  <a:tcPr marL="36000" marR="36000"/>
                </a:tc>
                <a:tc gridSpan="2">
                  <a:txBody>
                    <a:bodyPr/>
                    <a:lstStyle/>
                    <a:p>
                      <a:r>
                        <a:rPr lang="pt-BR" sz="2400" b="1" dirty="0">
                          <a:solidFill>
                            <a:schemeClr val="tx1"/>
                          </a:solidFill>
                          <a:latin typeface="Roboto" panose="02000000000000000000" pitchFamily="2" charset="0"/>
                          <a:ea typeface="Roboto" panose="02000000000000000000" pitchFamily="2" charset="0"/>
                        </a:rPr>
                        <a:t>Corporate </a:t>
                      </a:r>
                      <a:r>
                        <a:rPr lang="pt-BR" sz="2400" b="1" dirty="0" err="1">
                          <a:solidFill>
                            <a:schemeClr val="tx1"/>
                          </a:solidFill>
                          <a:latin typeface="Roboto" panose="02000000000000000000" pitchFamily="2" charset="0"/>
                          <a:ea typeface="Roboto" panose="02000000000000000000" pitchFamily="2" charset="0"/>
                        </a:rPr>
                        <a:t>Executive</a:t>
                      </a:r>
                      <a:r>
                        <a:rPr lang="pt-BR" sz="2400" b="1" dirty="0">
                          <a:solidFill>
                            <a:schemeClr val="tx1"/>
                          </a:solidFill>
                          <a:latin typeface="Roboto" panose="02000000000000000000" pitchFamily="2" charset="0"/>
                          <a:ea typeface="Roboto" panose="02000000000000000000" pitchFamily="2" charset="0"/>
                        </a:rPr>
                        <a:t> </a:t>
                      </a:r>
                      <a:r>
                        <a:rPr lang="pt-BR" sz="2400" b="1" dirty="0" err="1">
                          <a:solidFill>
                            <a:schemeClr val="tx1"/>
                          </a:solidFill>
                          <a:latin typeface="Roboto" panose="02000000000000000000" pitchFamily="2" charset="0"/>
                          <a:ea typeface="Roboto" panose="02000000000000000000" pitchFamily="2" charset="0"/>
                        </a:rPr>
                        <a:t>Superintendence</a:t>
                      </a:r>
                      <a:r>
                        <a:rPr lang="pt-BR" sz="2400" b="1" dirty="0">
                          <a:solidFill>
                            <a:schemeClr val="tx1"/>
                          </a:solidFill>
                          <a:latin typeface="Roboto" panose="02000000000000000000" pitchFamily="2" charset="0"/>
                          <a:ea typeface="Roboto" panose="02000000000000000000" pitchFamily="2" charset="0"/>
                        </a:rPr>
                        <a:t> - </a:t>
                      </a:r>
                      <a:r>
                        <a:rPr lang="pt-BR" sz="2400" b="1" dirty="0" err="1">
                          <a:solidFill>
                            <a:schemeClr val="tx1"/>
                          </a:solidFill>
                          <a:latin typeface="Roboto" panose="02000000000000000000" pitchFamily="2" charset="0"/>
                          <a:ea typeface="Roboto" panose="02000000000000000000" pitchFamily="2" charset="0"/>
                        </a:rPr>
                        <a:t>InfrastructureAvenida</a:t>
                      </a:r>
                      <a:r>
                        <a:rPr lang="pt-BR" sz="2400" b="1" dirty="0">
                          <a:solidFill>
                            <a:schemeClr val="tx1"/>
                          </a:solidFill>
                          <a:latin typeface="Roboto" panose="02000000000000000000" pitchFamily="2" charset="0"/>
                          <a:ea typeface="Roboto" panose="02000000000000000000" pitchFamily="2" charset="0"/>
                        </a:rPr>
                        <a:t> Paulista 750, 6th </a:t>
                      </a:r>
                      <a:r>
                        <a:rPr lang="pt-BR" sz="2400" b="1" dirty="0" err="1">
                          <a:solidFill>
                            <a:schemeClr val="tx1"/>
                          </a:solidFill>
                          <a:latin typeface="Roboto" panose="02000000000000000000" pitchFamily="2" charset="0"/>
                          <a:ea typeface="Roboto" panose="02000000000000000000" pitchFamily="2" charset="0"/>
                        </a:rPr>
                        <a:t>floor</a:t>
                      </a:r>
                      <a:r>
                        <a:rPr lang="pt-BR" sz="2400" b="1" dirty="0">
                          <a:solidFill>
                            <a:schemeClr val="tx1"/>
                          </a:solidFill>
                          <a:latin typeface="Roboto" panose="02000000000000000000" pitchFamily="2" charset="0"/>
                          <a:ea typeface="Roboto" panose="02000000000000000000" pitchFamily="2" charset="0"/>
                        </a:rPr>
                        <a:t> - 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48919" y="3947545"/>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48918" y="8358672"/>
            <a:ext cx="2725380" cy="272538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26C3D988-5B85-3568-6476-B4B9B65B7AD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tângulo 3">
            <a:extLst>
              <a:ext uri="{FF2B5EF4-FFF2-40B4-BE49-F238E27FC236}">
                <a16:creationId xmlns:a16="http://schemas.microsoft.com/office/drawing/2014/main" id="{6F7D162D-495B-F605-74B3-6124120C9F28}"/>
              </a:ext>
            </a:extLst>
          </p:cNvPr>
          <p:cNvSpPr>
            <a:spLocks noChangeArrowheads="1"/>
          </p:cNvSpPr>
          <p:nvPr/>
        </p:nvSpPr>
        <p:spPr bwMode="auto">
          <a:xfrm>
            <a:off x="2930361" y="7883012"/>
            <a:ext cx="4933479"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Caixa Econômica Federal </a:t>
            </a:r>
            <a:endParaRPr kumimoji="0" lang="pt-BR" sz="3600" b="0" i="1" u="none" strike="noStrike" kern="1200" cap="none" spc="0" normalizeH="0" baseline="0" noProof="0" dirty="0">
              <a:ln>
                <a:noFill/>
              </a:ln>
              <a:solidFill>
                <a:prstClr val="white"/>
              </a:solidFill>
              <a:effectLst/>
              <a:highlight>
                <a:srgbClr val="FFFF00"/>
              </a:highlight>
              <a:uLnTx/>
              <a:uFillTx/>
              <a:latin typeface="Roboto" panose="02000000000000000000" pitchFamily="2" charset="0"/>
              <a:ea typeface="Roboto" panose="02000000000000000000" pitchFamily="2" charset="0"/>
              <a:cs typeface="+mn-cs"/>
            </a:endParaRPr>
          </a:p>
        </p:txBody>
      </p:sp>
      <p:pic>
        <p:nvPicPr>
          <p:cNvPr id="3" name="Imagem 2">
            <a:extLst>
              <a:ext uri="{FF2B5EF4-FFF2-40B4-BE49-F238E27FC236}">
                <a16:creationId xmlns:a16="http://schemas.microsoft.com/office/drawing/2014/main" id="{D2586A91-E381-36CD-0DB4-616070EC656C}"/>
              </a:ext>
            </a:extLst>
          </p:cNvPr>
          <p:cNvPicPr>
            <a:picLocks noChangeAspect="1"/>
          </p:cNvPicPr>
          <p:nvPr/>
        </p:nvPicPr>
        <p:blipFill>
          <a:blip r:embed="rId10"/>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62079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1849759" y="759862"/>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1</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2</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3"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3</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5"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4</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7"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5</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6</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E7E6E6">
                  <a:lumMod val="75000"/>
                </a:srgbClr>
              </a:buClr>
              <a:buSzPct val="80000"/>
              <a:buFont typeface="Wingdings 3" panose="05040102010807070707" pitchFamily="18" charset="2"/>
              <a:buNone/>
              <a:tabLst/>
              <a:defRPr/>
            </a:pPr>
            <a:r>
              <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Fundable</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projects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Financing</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Conditions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en-US" sz="8000" b="1" dirty="0">
                <a:solidFill>
                  <a:schemeClr val="bg1"/>
                </a:solidFill>
                <a:latin typeface="Raleway Medium" pitchFamily="2" charset="0"/>
              </a:rPr>
              <a:t>How to submit a project?</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Financial </a:t>
            </a:r>
            <a:r>
              <a:rPr lang="pt-BR" sz="8000" b="1" dirty="0" err="1">
                <a:solidFill>
                  <a:schemeClr val="bg1"/>
                </a:solidFill>
                <a:latin typeface="Raleway Medium" pitchFamily="2" charset="0"/>
              </a:rPr>
              <a:t>Agents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Meeting schedule</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2580998" y="548763"/>
            <a:ext cx="15966264" cy="1151234"/>
          </a:xfrm>
          <a:effectLst>
            <a:outerShdw blurRad="50800" dist="38100" dir="2700000" algn="tl" rotWithShape="0">
              <a:prstClr val="black">
                <a:alpha val="40000"/>
              </a:prstClr>
            </a:outerShdw>
          </a:effectLst>
        </p:spPr>
        <p:txBody>
          <a:bodyPr>
            <a:no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2586185" y="3017360"/>
            <a:ext cx="556507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536231880"/>
              </p:ext>
            </p:extLst>
          </p:nvPr>
        </p:nvGraphicFramePr>
        <p:xfrm>
          <a:off x="2586185" y="3858615"/>
          <a:ext cx="19819094" cy="3357890"/>
        </p:xfrm>
        <a:graphic>
          <a:graphicData uri="http://schemas.openxmlformats.org/drawingml/2006/table">
            <a:tbl>
              <a:tblPr firstRow="1" bandRow="1">
                <a:tableStyleId>{5C22544A-7EE6-4342-B048-85BDC9FD1C3A}</a:tableStyleId>
              </a:tblPr>
              <a:tblGrid>
                <a:gridCol w="2100398">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2158644">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Nélio de Jesus Gusmão Júnior </a:t>
                      </a:r>
                    </a:p>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Executive</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Credit</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Manager, Corporate</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4008-2889/4008-2775</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nelio.gusmao@basa.com.br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Edmar Souza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Bernaldino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Corporate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Superintendent</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4008-2889/(63) 99994-4632</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edmar.bernaldino@basa.com.br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199246">
                <a:tc vMerge="1">
                  <a:txBody>
                    <a:bodyPr/>
                    <a:lstStyle/>
                    <a:p>
                      <a:endParaRPr lang="pt-BR"/>
                    </a:p>
                  </a:txBody>
                  <a:tcPr marL="36000" marR="36000"/>
                </a:tc>
                <a:tc gridSpan="2">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https://www.bancoamazonia.com.br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https://www.bancoamazonia.com.br/index.php/produtos-servicos/empresa/financiamentos</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463084060"/>
              </p:ext>
            </p:extLst>
          </p:nvPr>
        </p:nvGraphicFramePr>
        <p:xfrm>
          <a:off x="2580998" y="8357624"/>
          <a:ext cx="19819092" cy="4389120"/>
        </p:xfrm>
        <a:graphic>
          <a:graphicData uri="http://schemas.openxmlformats.org/drawingml/2006/table">
            <a:tbl>
              <a:tblPr firstRow="1" bandRow="1">
                <a:tableStyleId>{5C22544A-7EE6-4342-B048-85BDC9FD1C3A}</a:tableStyleId>
              </a:tblPr>
              <a:tblGrid>
                <a:gridCol w="2067202">
                  <a:extLst>
                    <a:ext uri="{9D8B030D-6E8A-4147-A177-3AD203B41FA5}">
                      <a16:colId xmlns:a16="http://schemas.microsoft.com/office/drawing/2014/main" val="602792907"/>
                    </a:ext>
                  </a:extLst>
                </a:gridCol>
                <a:gridCol w="8394012">
                  <a:extLst>
                    <a:ext uri="{9D8B030D-6E8A-4147-A177-3AD203B41FA5}">
                      <a16:colId xmlns:a16="http://schemas.microsoft.com/office/drawing/2014/main" val="1891379337"/>
                    </a:ext>
                  </a:extLst>
                </a:gridCol>
                <a:gridCol w="9357878">
                  <a:extLst>
                    <a:ext uri="{9D8B030D-6E8A-4147-A177-3AD203B41FA5}">
                      <a16:colId xmlns:a16="http://schemas.microsoft.com/office/drawing/2014/main" val="3672154361"/>
                    </a:ext>
                  </a:extLst>
                </a:gridCol>
              </a:tblGrid>
              <a:tr h="3840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pt-BR" sz="2400" i="1" dirty="0">
                        <a:solidFill>
                          <a:schemeClr val="tx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Irenaldo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Soares </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 of Sustainable Development Policies</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(85) 3251-5965/ (85) 98816-9845</a:t>
                      </a:r>
                    </a:p>
                    <a:p>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irenaldo@bnb.gov.br</a:t>
                      </a:r>
                      <a:r>
                        <a:rPr lang="pt-BR" sz="2400" b="1" i="0" u="none" strike="noStrike" cap="none"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mn-cs"/>
                          <a:sym typeface="Arial"/>
                        </a:rPr>
                        <a:t> </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Valdir Machado Neto</a:t>
                      </a:r>
                    </a:p>
                    <a:p>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Environment for Sustainable Development Policies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3299-3073/3299-3207</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valdirm@bnb.gov.br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Hugo Marques Caldas </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Manager of the Financing Program Unit</a:t>
                      </a:r>
                    </a:p>
                    <a:p>
                      <a:pPr marL="0" marR="0" lvl="0" indent="0" algn="l" defTabSz="18288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 0800 728 3030                                                                                                        </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8">
                            <a:extLst>
                              <a:ext uri="{A12FA001-AC4F-418D-AE19-62706E023703}">
                                <ahyp:hlinkClr xmlns:ahyp="http://schemas.microsoft.com/office/drawing/2018/hyperlinkcolor" val="tx"/>
                              </a:ext>
                            </a:extLst>
                          </a:hlinkClick>
                        </a:rPr>
                        <a:t>hugomarques@bnb.gov.br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548640">
                <a:tc vMerge="1">
                  <a:txBody>
                    <a:bodyPr/>
                    <a:lstStyle/>
                    <a:p>
                      <a:endParaRPr lang="pt-BR"/>
                    </a:p>
                  </a:txBody>
                  <a:tcPr marL="36000" marR="36000"/>
                </a:tc>
                <a:tc>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68436" y="424445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35757" y="9719887"/>
            <a:ext cx="2240262"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3175473" y="10552184"/>
            <a:ext cx="5561978" cy="1107996"/>
          </a:xfrm>
          <a:prstGeom prst="rect">
            <a:avLst/>
          </a:prstGeom>
          <a:noFill/>
        </p:spPr>
        <p:txBody>
          <a:bodyPr wrap="square" rtlCol="0">
            <a:spAutoFit/>
          </a:bodyPr>
          <a:lstStyle/>
          <a:p>
            <a:pPr lvl="0">
              <a:defRPr/>
            </a:pPr>
            <a:r>
              <a:rPr lang="en-US" sz="2200" dirty="0">
                <a:solidFill>
                  <a:srgbClr val="FD5B02"/>
                </a:solidFill>
              </a:rPr>
              <a:t>The agreement between BNB and MPOR is not in effect; therefore, transactions with this agent are currently suspended.</a:t>
            </a:r>
            <a:endParaRPr kumimoji="0" lang="pt-BR" sz="2200" b="0" i="0" u="none" strike="noStrike" kern="1200" cap="none" spc="0" normalizeH="0" baseline="0" noProof="0" dirty="0">
              <a:ln>
                <a:noFill/>
              </a:ln>
              <a:solidFill>
                <a:srgbClr val="FD5B02"/>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2586185" y="7516368"/>
            <a:ext cx="5429998" cy="748923"/>
          </a:xfrm>
          <a:prstGeom prst="rect">
            <a:avLst/>
          </a:prstGeom>
          <a:solidFill>
            <a:srgbClr val="FD5B02"/>
          </a:solidFill>
          <a:ln w="9525">
            <a:noFill/>
            <a:miter lim="800000"/>
            <a:headEnd/>
            <a:tailEnd/>
          </a:ln>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0AB692F3-A8FD-C83B-ED3A-64ABBBF52B52}"/>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55A21F4A-2A42-72FB-7C70-205514E9EFDA}"/>
              </a:ext>
            </a:extLst>
          </p:cNvPr>
          <p:cNvPicPr>
            <a:picLocks noChangeAspect="1"/>
          </p:cNvPicPr>
          <p:nvPr/>
        </p:nvPicPr>
        <p:blipFill>
          <a:blip r:embed="rId11"/>
          <a:srcRect t="-5113" r="56284"/>
          <a:stretch>
            <a:fillRect/>
          </a:stretch>
        </p:blipFill>
        <p:spPr>
          <a:xfrm>
            <a:off x="22673090" y="12432252"/>
            <a:ext cx="1457851" cy="999682"/>
          </a:xfrm>
          <a:prstGeom prst="rect">
            <a:avLst/>
          </a:prstGeom>
        </p:spPr>
      </p:pic>
    </p:spTree>
    <p:extLst>
      <p:ext uri="{BB962C8B-B14F-4D97-AF65-F5344CB8AC3E}">
        <p14:creationId xmlns:p14="http://schemas.microsoft.com/office/powerpoint/2010/main" val="55107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757A-20A7-8037-C1AA-E6F9C2FDE4E3}"/>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E0A5BE3-8354-0E85-9E00-44F5B704EC08}"/>
              </a:ext>
            </a:extLst>
          </p:cNvPr>
          <p:cNvSpPr txBox="1"/>
          <p:nvPr/>
        </p:nvSpPr>
        <p:spPr>
          <a:xfrm>
            <a:off x="5787865" y="3224005"/>
            <a:ext cx="15605286" cy="8494633"/>
          </a:xfrm>
          <a:prstGeom prst="rect">
            <a:avLst/>
          </a:prstGeom>
          <a:noFill/>
        </p:spPr>
        <p:txBody>
          <a:bodyPr wrap="square" lIns="182880" tIns="91440" rIns="182880" bIns="91440" anchor="t">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62ª REUNIÃO ORDINÁRIA em 19.03.2026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19.01.2026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63ª REUNIÃO ORDINÁRIA em 16.07.2026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20.04.2026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64ª REUNIÃO ORDINÁRIA em 24.09.2026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27.07.2026</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65ª REUNIÃO ORDINÁRIA em 10.12.2026</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pt-BR" sz="4000" b="1" i="0" u="none" strike="noStrike" kern="1200" cap="none" spc="0" normalizeH="0" baseline="0" noProof="0" dirty="0">
                <a:ln>
                  <a:noFill/>
                </a:ln>
                <a:solidFill>
                  <a:srgbClr val="002060"/>
                </a:solidFill>
                <a:effectLst/>
                <a:uLnTx/>
                <a:uFillTx/>
                <a:latin typeface="Raleway Medium" pitchFamily="2" charset="0"/>
                <a:ea typeface="+mn-ea"/>
                <a:cs typeface="+mn-cs"/>
              </a:rPr>
              <a:t>*Prazo limite para recebimento de novos projetos: 12.10.2026</a:t>
            </a:r>
          </a:p>
        </p:txBody>
      </p:sp>
      <p:pic>
        <p:nvPicPr>
          <p:cNvPr id="6" name="Gráfico 5" descr="Usuários com preenchimento sólido">
            <a:extLst>
              <a:ext uri="{FF2B5EF4-FFF2-40B4-BE49-F238E27FC236}">
                <a16:creationId xmlns:a16="http://schemas.microsoft.com/office/drawing/2014/main" id="{6C6BF43D-A526-F48E-385C-4A0E9ED87E8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0965" y="5631659"/>
            <a:ext cx="1814858" cy="1814858"/>
          </a:xfrm>
          <a:prstGeom prst="rect">
            <a:avLst/>
          </a:prstGeom>
        </p:spPr>
      </p:pic>
      <p:sp>
        <p:nvSpPr>
          <p:cNvPr id="14" name="Title 1">
            <a:extLst>
              <a:ext uri="{FF2B5EF4-FFF2-40B4-BE49-F238E27FC236}">
                <a16:creationId xmlns:a16="http://schemas.microsoft.com/office/drawing/2014/main" id="{AA06C4E7-7E51-32C4-96CE-AA1CB7D4E73A}"/>
              </a:ext>
            </a:extLst>
          </p:cNvPr>
          <p:cNvSpPr txBox="1">
            <a:spLocks/>
          </p:cNvSpPr>
          <p:nvPr/>
        </p:nvSpPr>
        <p:spPr>
          <a:xfrm>
            <a:off x="2285465" y="312291"/>
            <a:ext cx="12837190" cy="1349286"/>
          </a:xfrm>
          <a:prstGeom prst="rect">
            <a:avLst/>
          </a:prstGeom>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6000" b="1" i="0" u="none" strike="noStrike" kern="1200" cap="none" spc="0" normalizeH="0" baseline="0" noProof="0">
                <a:ln>
                  <a:noFill/>
                </a:ln>
                <a:solidFill>
                  <a:prstClr val="white"/>
                </a:solidFill>
                <a:effectLst/>
                <a:uLnTx/>
                <a:uFillTx/>
                <a:latin typeface="Raleway Medium" pitchFamily="2" charset="0"/>
                <a:ea typeface="+mj-ea"/>
                <a:cs typeface="+mj-cs"/>
              </a:rPr>
              <a:t>Cronograma de Reuniões 2025</a:t>
            </a:r>
          </a:p>
        </p:txBody>
      </p:sp>
      <p:sp>
        <p:nvSpPr>
          <p:cNvPr id="95" name="Shape 6">
            <a:extLst>
              <a:ext uri="{FF2B5EF4-FFF2-40B4-BE49-F238E27FC236}">
                <a16:creationId xmlns:a16="http://schemas.microsoft.com/office/drawing/2014/main" id="{24B27133-65B3-CE03-CAE1-2F29712BC98C}"/>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CaixaDeTexto 95">
            <a:extLst>
              <a:ext uri="{FF2B5EF4-FFF2-40B4-BE49-F238E27FC236}">
                <a16:creationId xmlns:a16="http://schemas.microsoft.com/office/drawing/2014/main" id="{646186BA-72D9-D152-D1DA-751D8232B06B}"/>
              </a:ext>
            </a:extLst>
          </p:cNvPr>
          <p:cNvSpPr txBox="1"/>
          <p:nvPr/>
        </p:nvSpPr>
        <p:spPr>
          <a:xfrm>
            <a:off x="1493314" y="-8561"/>
            <a:ext cx="16617692" cy="1436547"/>
          </a:xfrm>
          <a:prstGeom prst="rect">
            <a:avLst/>
          </a:prstGeom>
          <a:noFill/>
        </p:spPr>
        <p:txBody>
          <a:bodyPr wrap="square" lIns="182880" tIns="91440" rIns="182880" bIns="91440" anchor="t">
            <a:spAutoFit/>
          </a:bodyPr>
          <a:lstStyle/>
          <a:p>
            <a:r>
              <a:rPr lang="pt-BR" sz="8000" b="1" dirty="0">
                <a:solidFill>
                  <a:srgbClr val="022873">
                    <a:alpha val="100000"/>
                  </a:srgbClr>
                </a:solidFill>
                <a:latin typeface="Founders Grotesk Bold" pitchFamily="34" charset="0"/>
              </a:rPr>
              <a:t>Meeting schedule 2026</a:t>
            </a:r>
          </a:p>
        </p:txBody>
      </p:sp>
      <p:pic>
        <p:nvPicPr>
          <p:cNvPr id="4" name="Imagem 3">
            <a:extLst>
              <a:ext uri="{FF2B5EF4-FFF2-40B4-BE49-F238E27FC236}">
                <a16:creationId xmlns:a16="http://schemas.microsoft.com/office/drawing/2014/main" id="{10D4EC19-9F7C-371B-5961-DF801243DF5A}"/>
              </a:ext>
            </a:extLst>
          </p:cNvPr>
          <p:cNvPicPr>
            <a:picLocks noChangeAspect="1"/>
          </p:cNvPicPr>
          <p:nvPr/>
        </p:nvPicPr>
        <p:blipFill>
          <a:blip r:embed="rId4"/>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318340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5556694" y="381964"/>
            <a:ext cx="7902517"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7200" cap="all" dirty="0" err="1">
                <a:ln w="3175" cmpd="sng">
                  <a:noFill/>
                </a:ln>
                <a:solidFill>
                  <a:srgbClr val="022873">
                    <a:alpha val="100000"/>
                  </a:srgbClr>
                </a:solidFill>
                <a:latin typeface="Founders Grotesk Bold" pitchFamily="34" charset="0"/>
              </a:rPr>
              <a:t>Contacts</a:t>
            </a:r>
            <a:endParaRPr lang="pt-BR" sz="7200" cap="all" dirty="0">
              <a:ln w="3175" cmpd="sng">
                <a:noFill/>
              </a:ln>
              <a:solidFill>
                <a:srgbClr val="022873">
                  <a:alpha val="100000"/>
                </a:srgbClr>
              </a:solidFill>
              <a:latin typeface="Founders Grotesk Bold" pitchFamily="34" charset="0"/>
            </a:endParaRP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6140855" y="4641712"/>
            <a:ext cx="8478134"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061 2029 8106</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6375844" y="8649061"/>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prstClr val="black"/>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Analista de Infraestrutura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dirty="0">
                <a:ln>
                  <a:noFill/>
                </a:ln>
                <a:solidFill>
                  <a:prstClr val="black"/>
                </a:solidFill>
                <a:effectLst/>
                <a:uLnTx/>
                <a:uFillTx/>
                <a:latin typeface="Raleway Medium" pitchFamily="2" charset="0"/>
                <a:ea typeface="+mn-ea"/>
                <a:cs typeface="+mn-cs"/>
              </a:rPr>
              <a:t>081 98840 5435</a:t>
            </a:r>
            <a:endParaRPr kumimoji="0" lang="pt-BR" altLang="pt-BR"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330985" y="6454557"/>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dirty="0">
                <a:ln>
                  <a:noFill/>
                </a:ln>
                <a:solidFill>
                  <a:prstClr val="black"/>
                </a:solidFill>
                <a:effectLst/>
                <a:uLnTx/>
                <a:uFillTx/>
                <a:latin typeface="Raleway Medium" pitchFamily="2" charset="0"/>
                <a:ea typeface="+mn-ea"/>
                <a:cs typeface="+mn-cs"/>
              </a:rPr>
              <a:t>Fernando Pimentel</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Coordenador-Geral de Fomento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fernando.p.pimentel@mpor.gov.br</a:t>
            </a:r>
            <a:endParaRPr kumimoji="0" lang="pt-BR" sz="3600" b="0" i="0" u="none" strike="noStrike" kern="1200" cap="none" spc="0" normalizeH="0" baseline="0" noProof="0" dirty="0">
              <a:ln>
                <a:noFill/>
              </a:ln>
              <a:solidFill>
                <a:prstClr val="black"/>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dirty="0">
                <a:ln>
                  <a:noFill/>
                </a:ln>
                <a:solidFill>
                  <a:prstClr val="black"/>
                </a:solidFill>
                <a:effectLst/>
                <a:uLnTx/>
                <a:uFillTx/>
                <a:latin typeface="Raleway Medium" pitchFamily="2" charset="0"/>
                <a:ea typeface="+mn-ea"/>
                <a:cs typeface="+mn-cs"/>
              </a:rPr>
              <a:t>061 2029 7689</a:t>
            </a:r>
          </a:p>
        </p:txBody>
      </p:sp>
      <p:sp>
        <p:nvSpPr>
          <p:cNvPr id="3" name="Shape 6">
            <a:extLst>
              <a:ext uri="{FF2B5EF4-FFF2-40B4-BE49-F238E27FC236}">
                <a16:creationId xmlns:a16="http://schemas.microsoft.com/office/drawing/2014/main" id="{6B9839DA-EFE4-5A78-7812-62A7D6D4B3CE}"/>
              </a:ext>
            </a:extLst>
          </p:cNvPr>
          <p:cNvSpPr/>
          <p:nvPr/>
        </p:nvSpPr>
        <p:spPr>
          <a:xfrm>
            <a:off x="0" y="1786"/>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12553509-A8EA-DF36-5E47-4FE1F7BF24A7}"/>
              </a:ext>
            </a:extLst>
          </p:cNvPr>
          <p:cNvPicPr>
            <a:picLocks noChangeAspect="1"/>
          </p:cNvPicPr>
          <p:nvPr/>
        </p:nvPicPr>
        <p:blipFill>
          <a:blip r:embed="rId5"/>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388404233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761773" y="587410"/>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lvl="0" algn="r">
              <a:spcAft>
                <a:spcPts val="3600"/>
              </a:spcAft>
              <a:defRPr/>
            </a:pPr>
            <a:r>
              <a:rPr lang="pt-BR" sz="8000" cap="all" dirty="0" err="1">
                <a:ln w="3175" cmpd="sng">
                  <a:noFill/>
                </a:ln>
                <a:solidFill>
                  <a:srgbClr val="022873">
                    <a:alpha val="100000"/>
                  </a:srgbClr>
                </a:solidFill>
                <a:latin typeface="Founders Grotesk Bold" pitchFamily="34" charset="0"/>
              </a:rPr>
              <a:t>Technical</a:t>
            </a:r>
            <a:r>
              <a:rPr lang="pt-BR" sz="8000" cap="all" dirty="0">
                <a:ln w="3175" cmpd="sng">
                  <a:noFill/>
                </a:ln>
                <a:solidFill>
                  <a:srgbClr val="022873">
                    <a:alpha val="100000"/>
                  </a:srgbClr>
                </a:solidFill>
                <a:latin typeface="Founders Grotesk Bold" pitchFamily="34" charset="0"/>
              </a:rPr>
              <a:t> Team</a:t>
            </a:r>
          </a:p>
        </p:txBody>
      </p:sp>
      <p:sp>
        <p:nvSpPr>
          <p:cNvPr id="9" name="CaixaDeTexto 8">
            <a:extLst>
              <a:ext uri="{FF2B5EF4-FFF2-40B4-BE49-F238E27FC236}">
                <a16:creationId xmlns:a16="http://schemas.microsoft.com/office/drawing/2014/main" id="{75C3620E-7DB6-1C43-F51E-88FE93E49F5B}"/>
              </a:ext>
            </a:extLst>
          </p:cNvPr>
          <p:cNvSpPr txBox="1"/>
          <p:nvPr/>
        </p:nvSpPr>
        <p:spPr>
          <a:xfrm>
            <a:off x="18635585" y="6530773"/>
            <a:ext cx="5195966" cy="4101123"/>
          </a:xfrm>
          <a:prstGeom prst="rect">
            <a:avLst/>
          </a:prstGeom>
          <a:noFill/>
        </p:spPr>
        <p:txBody>
          <a:bodyPr wrap="square" lIns="182880" tIns="91440" rIns="182880" bIns="91440" anchor="t">
            <a:spAutoFit/>
          </a:bodyPr>
          <a:lstStyle/>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Aloísio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Delmonder</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Ramalho</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Ana Paula das Graças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Nasário</a:t>
            </a:r>
            <a:endParaRPr kumimoji="0" lang="pt-BR" sz="2000" b="0" i="0" u="none" strike="noStrike" kern="1200" cap="none" spc="0" normalizeH="0" baseline="0" noProof="0" dirty="0">
              <a:ln>
                <a:noFill/>
              </a:ln>
              <a:solidFill>
                <a:prstClr val="black"/>
              </a:solidFill>
              <a:effectLst/>
              <a:uLnTx/>
              <a:uFillTx/>
              <a:latin typeface="Founders Grotesk Bold"/>
              <a:ea typeface="+mn-ea"/>
              <a:cs typeface="+mn-cs"/>
            </a:endParaRP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Arnaldo de Santana Arnaud</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Diego Ramos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Fausto Guilherme Fioravanti</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Kennia</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Carolina Nunes dos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Leonardo André Pereira Lopes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Luiz Henrique Campos</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Otávio Augusto dos Santos Kosby</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Sean Bittencourt Lacerda</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Sebastião Bastos Pinheiro Júnior</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Selena Campos Poggi de Araújo </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Vinicius </a:t>
            </a:r>
            <a:r>
              <a:rPr kumimoji="0" lang="pt-BR" sz="2000" b="0" i="0" u="none" strike="noStrike" kern="1200" cap="none" spc="0" normalizeH="0" baseline="0" noProof="0" dirty="0" err="1">
                <a:ln>
                  <a:noFill/>
                </a:ln>
                <a:solidFill>
                  <a:prstClr val="black"/>
                </a:solidFill>
                <a:effectLst/>
                <a:uLnTx/>
                <a:uFillTx/>
                <a:latin typeface="Founders Grotesk Bold"/>
                <a:ea typeface="+mn-ea"/>
                <a:cs typeface="+mn-cs"/>
              </a:rPr>
              <a:t>Deckmann</a:t>
            </a: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 Santos</a:t>
            </a:r>
          </a:p>
          <a:p>
            <a:pPr marL="0" marR="0" lvl="0" indent="0" algn="l" defTabSz="1828800" rtl="0" eaLnBrk="0" fontAlgn="t" latinLnBrk="0" hangingPunct="0">
              <a:lnSpc>
                <a:spcPct val="9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Vicente Marino Costa</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086389" y="515630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en-US" altLang="pt-BR" sz="4000" dirty="0">
                <a:solidFill>
                  <a:prstClr val="black"/>
                </a:solidFill>
                <a:latin typeface="Raleway Medium" pitchFamily="2" charset="0"/>
              </a:rPr>
              <a:t>Director of the Navigation and Development Department</a:t>
            </a:r>
          </a:p>
          <a:p>
            <a:pPr marL="0" marR="0" lvl="0" indent="0" algn="l" defTabSz="1828800" rtl="0" eaLnBrk="1" fontAlgn="t" latinLnBrk="0" hangingPunct="1">
              <a:lnSpc>
                <a:spcPct val="9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Daniel Rodrigues Aldigueri </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086389" y="3203979"/>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828800">
              <a:defRPr/>
            </a:pPr>
            <a:r>
              <a:rPr lang="en-US" sz="4000" dirty="0">
                <a:solidFill>
                  <a:prstClr val="black"/>
                </a:solidFill>
                <a:latin typeface="Raleway Medium" pitchFamily="2" charset="0"/>
              </a:rPr>
              <a:t>National Secretary of Waterways and Navigation</a:t>
            </a:r>
          </a:p>
          <a:p>
            <a:pPr marL="0" marR="0" lvl="0" indent="0" algn="l" defTabSz="1828800" rtl="0" eaLnBrk="1" fontAlgn="auto" latinLnBrk="0" hangingPunct="1">
              <a:lnSpc>
                <a:spcPct val="90000"/>
              </a:lnSpc>
              <a:spcBef>
                <a:spcPct val="0"/>
              </a:spcBef>
              <a:spcAft>
                <a:spcPts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Otto Luiz Burlier da Silveira Filho</a:t>
            </a: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pt-BR" sz="2800" b="0" i="0" u="none" strike="noStrike" kern="1200" cap="none" spc="0" normalizeH="0" baseline="0" noProof="0" dirty="0">
              <a:ln>
                <a:noFill/>
              </a:ln>
              <a:solidFill>
                <a:prstClr val="black"/>
              </a:solidFill>
              <a:effectLst/>
              <a:uLnTx/>
              <a:uFillTx/>
              <a:latin typeface="Raleway Medium" pitchFamily="2" charset="0"/>
              <a:ea typeface="+mj-ea"/>
              <a:cs typeface="+mj-cs"/>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236773" y="7155370"/>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4000" dirty="0">
                <a:solidFill>
                  <a:prstClr val="black"/>
                </a:solidFill>
                <a:latin typeface="Raleway Medium" pitchFamily="2" charset="0"/>
              </a:rPr>
              <a:t>General </a:t>
            </a:r>
            <a:r>
              <a:rPr lang="pt-BR" altLang="pt-BR" sz="4000" dirty="0" err="1">
                <a:solidFill>
                  <a:prstClr val="black"/>
                </a:solidFill>
                <a:latin typeface="Raleway Medium" pitchFamily="2" charset="0"/>
              </a:rPr>
              <a:t>Coordinator</a:t>
            </a:r>
            <a:r>
              <a:rPr lang="pt-BR" altLang="pt-BR" sz="4000" dirty="0">
                <a:solidFill>
                  <a:prstClr val="black"/>
                </a:solidFill>
                <a:latin typeface="Raleway Medium" pitchFamily="2" charset="0"/>
              </a:rPr>
              <a:t> of </a:t>
            </a:r>
            <a:r>
              <a:rPr lang="pt-BR" altLang="pt-BR" sz="4000" dirty="0" err="1">
                <a:solidFill>
                  <a:prstClr val="black"/>
                </a:solidFill>
                <a:latin typeface="Raleway Medium" pitchFamily="2" charset="0"/>
              </a:rPr>
              <a:t>Promotion</a:t>
            </a:r>
            <a:endParaRPr lang="pt-BR" altLang="pt-BR" sz="4000" dirty="0">
              <a:solidFill>
                <a:prstClr val="black"/>
              </a:solidFill>
              <a:latin typeface="Raleway Medium" pitchFamily="2" charset="0"/>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dirty="0">
                <a:ln>
                  <a:noFill/>
                </a:ln>
                <a:solidFill>
                  <a:prstClr val="black"/>
                </a:solidFill>
                <a:effectLst/>
                <a:uLnTx/>
                <a:uFillTx/>
                <a:latin typeface="Founders Grotesk Bold"/>
                <a:ea typeface="+mj-ea"/>
                <a:cs typeface="+mj-cs"/>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6"/>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1828800" eaLnBrk="0" fontAlgn="t" hangingPunct="0">
              <a:lnSpc>
                <a:spcPct val="100000"/>
              </a:lnSpc>
              <a:spcAft>
                <a:spcPct val="0"/>
              </a:spcAft>
              <a:defRPr/>
            </a:pPr>
            <a:r>
              <a:rPr lang="pt-BR" altLang="pt-BR" sz="2800" dirty="0" err="1">
                <a:solidFill>
                  <a:prstClr val="black"/>
                </a:solidFill>
                <a:latin typeface="Raleway Medium" pitchFamily="2" charset="0"/>
              </a:rPr>
              <a:t>Coordinator</a:t>
            </a:r>
            <a:endParaRPr lang="pt-BR" altLang="pt-BR" sz="1800" b="1" dirty="0">
              <a:solidFill>
                <a:prstClr val="black"/>
              </a:solidFill>
              <a:latin typeface="Raleway Medium" pitchFamily="2" charset="0"/>
            </a:endParaRPr>
          </a:p>
        </p:txBody>
      </p:sp>
      <p:sp>
        <p:nvSpPr>
          <p:cNvPr id="16" name="CaixaDeTexto 15">
            <a:extLst>
              <a:ext uri="{FF2B5EF4-FFF2-40B4-BE49-F238E27FC236}">
                <a16:creationId xmlns:a16="http://schemas.microsoft.com/office/drawing/2014/main" id="{0C917368-24B7-8654-50DF-5EE78A11B110}"/>
              </a:ext>
            </a:extLst>
          </p:cNvPr>
          <p:cNvSpPr txBox="1"/>
          <p:nvPr/>
        </p:nvSpPr>
        <p:spPr>
          <a:xfrm>
            <a:off x="18635585" y="4940233"/>
            <a:ext cx="4703730" cy="1015663"/>
          </a:xfrm>
          <a:prstGeom prst="rect">
            <a:avLst/>
          </a:prstGeom>
          <a:noFill/>
        </p:spPr>
        <p:txBody>
          <a:bodyPr wrap="square">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Founders Grotesk Bold"/>
                <a:ea typeface="+mn-ea"/>
                <a:cs typeface="+mn-cs"/>
              </a:rPr>
              <a:t>Renato Farias de Azevedo Mangabeira</a:t>
            </a:r>
            <a:endParaRPr kumimoji="0" lang="pt-BR" sz="2000" b="0" i="0" u="none" strike="noStrike" kern="1200" cap="none" spc="0" normalizeH="0" baseline="0" noProof="0" dirty="0">
              <a:ln>
                <a:noFill/>
              </a:ln>
              <a:solidFill>
                <a:prstClr val="black"/>
              </a:solidFill>
              <a:effectLst/>
              <a:uLnTx/>
              <a:uFillTx/>
              <a:latin typeface="Raleway Light" pitchFamily="2" charset="0"/>
              <a:ea typeface="+mn-ea"/>
              <a:cs typeface="+mn-cs"/>
            </a:endParaRPr>
          </a:p>
        </p:txBody>
      </p:sp>
      <p:sp>
        <p:nvSpPr>
          <p:cNvPr id="2" name="Shape 6">
            <a:extLst>
              <a:ext uri="{FF2B5EF4-FFF2-40B4-BE49-F238E27FC236}">
                <a16:creationId xmlns:a16="http://schemas.microsoft.com/office/drawing/2014/main" id="{478F6D9D-26AC-C11B-EBA4-154679106D21}"/>
              </a:ext>
            </a:extLst>
          </p:cNvPr>
          <p:cNvSpPr/>
          <p:nvPr/>
        </p:nvSpPr>
        <p:spPr>
          <a:xfrm>
            <a:off x="0" y="895"/>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Imagem 6">
            <a:extLst>
              <a:ext uri="{FF2B5EF4-FFF2-40B4-BE49-F238E27FC236}">
                <a16:creationId xmlns:a16="http://schemas.microsoft.com/office/drawing/2014/main" id="{AA60FA5A-E216-07BB-C870-0685AF37A042}"/>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4531483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5"/>
          <a:stretch>
            <a:fillRect/>
          </a:stretch>
        </p:blipFill>
        <p:spPr>
          <a:xfrm>
            <a:off x="3558" y="2802"/>
            <a:ext cx="24380316" cy="13712304"/>
          </a:xfrm>
          <a:prstGeom prst="rect">
            <a:avLst/>
          </a:prstGeom>
        </p:spPr>
      </p:pic>
      <p:sp>
        <p:nvSpPr>
          <p:cNvPr id="5" name="Text 0"/>
          <p:cNvSpPr/>
          <p:nvPr/>
        </p:nvSpPr>
        <p:spPr>
          <a:xfrm>
            <a:off x="3418386" y="5939486"/>
            <a:ext cx="16088813" cy="1837028"/>
          </a:xfrm>
          <a:prstGeom prst="rect">
            <a:avLst/>
          </a:prstGeom>
          <a:noFill/>
          <a:ln/>
        </p:spPr>
        <p:txBody>
          <a:bodyPr wrap="square" lIns="0" tIns="0" rIns="0" bIns="0" rtlCol="0" anchor="b"/>
          <a:lstStyle/>
          <a:p>
            <a:pPr algn="ctr" defTabSz="914218">
              <a:lnSpc>
                <a:spcPts val="10398"/>
              </a:lnSpc>
            </a:pP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THANKS!</a:t>
            </a:r>
            <a:endParaRPr lang="en-US" sz="19996" dirty="0">
              <a:solidFill>
                <a:prstClr val="black"/>
              </a:solidFill>
              <a:latin typeface="Calibri" panose="020F0502020204030204"/>
            </a:endParaRPr>
          </a:p>
        </p:txBody>
      </p:sp>
      <p:pic>
        <p:nvPicPr>
          <p:cNvPr id="13" name="Imagem 12">
            <a:extLst>
              <a:ext uri="{FF2B5EF4-FFF2-40B4-BE49-F238E27FC236}">
                <a16:creationId xmlns:a16="http://schemas.microsoft.com/office/drawing/2014/main" id="{9056B619-4688-5DED-6EBB-50D734BE2FD5}"/>
              </a:ext>
            </a:extLst>
          </p:cNvPr>
          <p:cNvPicPr>
            <a:picLocks noChangeAspect="1"/>
          </p:cNvPicPr>
          <p:nvPr/>
        </p:nvPicPr>
        <p:blipFill>
          <a:blip r:embed="rId6"/>
          <a:srcRect r="50000"/>
          <a:stretch>
            <a:fillRect/>
          </a:stretch>
        </p:blipFill>
        <p:spPr>
          <a:xfrm>
            <a:off x="9780150" y="10466761"/>
            <a:ext cx="3365284" cy="16216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rawline"/>
              </a:rPr>
              <a:t>Ministry of </a:t>
            </a:r>
          </a:p>
          <a:p>
            <a:pPr algn="ctr"/>
            <a:r>
              <a:rPr lang="pt-BR" sz="3600" b="1" dirty="0">
                <a:solidFill>
                  <a:schemeClr val="bg1"/>
                </a:solidFill>
                <a:latin typeface="rawline"/>
              </a:rPr>
              <a:t>Ports and </a:t>
            </a:r>
            <a:r>
              <a:rPr lang="pt-BR" sz="3600" b="1" dirty="0" err="1">
                <a:solidFill>
                  <a:schemeClr val="bg1"/>
                </a:solidFill>
                <a:latin typeface="rawline"/>
              </a:rPr>
              <a:t>Airports</a:t>
            </a:r>
            <a:endParaRPr lang="pt-BR" sz="3600" b="1" dirty="0">
              <a:solidFill>
                <a:schemeClr val="bg1"/>
              </a:solidFill>
              <a:latin typeface="rawline"/>
            </a:endParaRPr>
          </a:p>
          <a:p>
            <a:pPr algn="ctr" fontAlgn="base">
              <a:defRPr/>
            </a:pPr>
            <a:r>
              <a:rPr lang="pt-BR" sz="2800" dirty="0">
                <a:solidFill>
                  <a:schemeClr val="bg1"/>
                </a:solidFill>
                <a:latin typeface="rawline"/>
              </a:rPr>
              <a:t>Tomé Barros Monteiro Franca</a:t>
            </a:r>
          </a:p>
          <a:p>
            <a:pPr algn="ctr"/>
            <a:r>
              <a:rPr lang="en-US" sz="2800" b="1" dirty="0">
                <a:solidFill>
                  <a:schemeClr val="bg1"/>
                </a:solidFill>
                <a:latin typeface="rawline"/>
              </a:rPr>
              <a:t>Minister of Ports and Airports</a:t>
            </a:r>
            <a:endParaRPr lang="pt-BR" sz="2800" b="1" dirty="0">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algn="ctr"/>
            <a:r>
              <a:rPr lang="en-US" sz="2400" dirty="0">
                <a:solidFill>
                  <a:schemeClr val="bg1"/>
                </a:solidFill>
                <a:latin typeface="rawline"/>
              </a:rPr>
              <a:t>Otto Luiz Burlier da Silveira Filho</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algn="ctr"/>
            <a:r>
              <a:rPr lang="pt-BR" sz="2400" dirty="0">
                <a:solidFill>
                  <a:prstClr val="white"/>
                </a:solidFill>
                <a:latin typeface="rawline"/>
              </a:rPr>
              <a:t>Daniel Rodrigues </a:t>
            </a:r>
            <a:r>
              <a:rPr lang="pt-BR" sz="2400" dirty="0" err="1">
                <a:solidFill>
                  <a:prstClr val="white"/>
                </a:solidFill>
                <a:latin typeface="rawline"/>
              </a:rPr>
              <a:t>Aldigueri</a:t>
            </a:r>
            <a:endParaRPr lang="pt-BR" sz="2400" dirty="0">
              <a:solidFill>
                <a:prstClr val="white"/>
              </a:solidFill>
              <a:latin typeface="rawline"/>
            </a:endParaRP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rawline"/>
              </a:rPr>
              <a:t>General Coordination of Development</a:t>
            </a:r>
          </a:p>
          <a:p>
            <a:pPr algn="ctr"/>
            <a:r>
              <a:rPr lang="en-US" sz="2400">
                <a:solidFill>
                  <a:schemeClr val="bg1"/>
                </a:solidFill>
                <a:latin typeface="rawline"/>
              </a:rPr>
              <a:t>Fernando Pimentel</a:t>
            </a:r>
          </a:p>
          <a:p>
            <a:pPr algn="ctr"/>
            <a:r>
              <a:rPr lang="en-US" sz="2400" b="1">
                <a:solidFill>
                  <a:schemeClr val="bg1"/>
                </a:solidFill>
                <a:latin typeface="rawline"/>
              </a:rPr>
              <a:t>Coordinator - General Development</a:t>
            </a:r>
            <a:endParaRPr lang="pt-BR" sz="2400" b="1">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052662" y="7121058"/>
            <a:ext cx="5076092" cy="1552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55555"/>
                </a:solidFill>
                <a:latin typeface="rawline"/>
              </a:rPr>
              <a:t>Waterway Management Department </a:t>
            </a:r>
          </a:p>
          <a:p>
            <a:pPr algn="ctr"/>
            <a:r>
              <a:rPr lang="en-US" sz="2400" err="1">
                <a:solidFill>
                  <a:srgbClr val="555555"/>
                </a:solidFill>
                <a:latin typeface="rawline"/>
              </a:rPr>
              <a:t>Eliezé</a:t>
            </a:r>
            <a:r>
              <a:rPr lang="en-US" sz="2400">
                <a:solidFill>
                  <a:srgbClr val="555555"/>
                </a:solidFill>
                <a:latin typeface="rawline"/>
              </a:rPr>
              <a:t> </a:t>
            </a:r>
            <a:r>
              <a:rPr lang="en-US" sz="2400" err="1">
                <a:solidFill>
                  <a:srgbClr val="555555"/>
                </a:solidFill>
                <a:latin typeface="rawline"/>
              </a:rPr>
              <a:t>Bulhões</a:t>
            </a:r>
            <a:r>
              <a:rPr lang="en-US" sz="2400">
                <a:solidFill>
                  <a:srgbClr val="555555"/>
                </a:solidFill>
                <a:latin typeface="rawline"/>
              </a:rPr>
              <a:t> de Carvalho</a:t>
            </a:r>
          </a:p>
          <a:p>
            <a:pPr algn="ctr"/>
            <a:r>
              <a:rPr lang="en-US" sz="2400" b="1">
                <a:solidFill>
                  <a:srgbClr val="555555"/>
                </a:solidFill>
                <a:latin typeface="rawline"/>
              </a:rPr>
              <a:t>Director of the Waterway Management Department</a:t>
            </a:r>
            <a:endParaRPr lang="pt-BR" sz="2400" b="1">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err="1">
                <a:solidFill>
                  <a:srgbClr val="555555"/>
                </a:solidFill>
                <a:highlight>
                  <a:srgbClr val="FFFFFF"/>
                </a:highlight>
                <a:latin typeface="rawline"/>
              </a:rPr>
              <a:t>National</a:t>
            </a:r>
            <a:r>
              <a:rPr lang="pt-BR" sz="2400" b="1">
                <a:solidFill>
                  <a:srgbClr val="555555"/>
                </a:solidFill>
                <a:highlight>
                  <a:srgbClr val="FFFFFF"/>
                </a:highlight>
                <a:latin typeface="rawline"/>
              </a:rPr>
              <a:t> </a:t>
            </a:r>
            <a:r>
              <a:rPr lang="pt-BR" sz="2400" b="1" err="1">
                <a:solidFill>
                  <a:srgbClr val="555555"/>
                </a:solidFill>
                <a:highlight>
                  <a:srgbClr val="FFFFFF"/>
                </a:highlight>
                <a:latin typeface="rawline"/>
              </a:rPr>
              <a:t>Secretariat</a:t>
            </a:r>
            <a:r>
              <a:rPr lang="pt-BR" sz="2400" b="1">
                <a:solidFill>
                  <a:srgbClr val="555555"/>
                </a:solidFill>
                <a:highlight>
                  <a:srgbClr val="FFFFFF"/>
                </a:highlight>
                <a:latin typeface="rawline"/>
              </a:rPr>
              <a:t> of Ports</a:t>
            </a:r>
          </a:p>
          <a:p>
            <a:pPr algn="ctr"/>
            <a:r>
              <a:rPr lang="pt-BR" sz="2400">
                <a:solidFill>
                  <a:schemeClr val="tx1"/>
                </a:solidFill>
                <a:highlight>
                  <a:srgbClr val="FFFFFF"/>
                </a:highlight>
                <a:latin typeface="rawline"/>
              </a:rPr>
              <a:t>Alex Sandro de Ávila</a:t>
            </a:r>
          </a:p>
          <a:p>
            <a:pPr algn="ctr" fontAlgn="base"/>
            <a:r>
              <a:rPr lang="pt-BR" sz="2400" b="1" err="1">
                <a:solidFill>
                  <a:schemeClr val="tx1"/>
                </a:solidFill>
                <a:highlight>
                  <a:srgbClr val="FFFFFF"/>
                </a:highlight>
                <a:latin typeface="rawline"/>
              </a:rPr>
              <a:t>National</a:t>
            </a:r>
            <a:r>
              <a:rPr lang="pt-BR" sz="2400" b="1">
                <a:solidFill>
                  <a:schemeClr val="tx1"/>
                </a:solidFill>
                <a:highlight>
                  <a:srgbClr val="FFFFFF"/>
                </a:highlight>
                <a:latin typeface="rawline"/>
              </a:rPr>
              <a:t> </a:t>
            </a:r>
            <a:r>
              <a:rPr lang="pt-BR" sz="2400" b="1" err="1">
                <a:solidFill>
                  <a:schemeClr val="tx1"/>
                </a:solidFill>
                <a:highlight>
                  <a:srgbClr val="FFFFFF"/>
                </a:highlight>
                <a:latin typeface="rawline"/>
              </a:rPr>
              <a:t>Secretary</a:t>
            </a:r>
            <a:r>
              <a:rPr lang="pt-BR" sz="2400" b="1">
                <a:solidFill>
                  <a:schemeClr val="tx1"/>
                </a:solidFill>
                <a:highlight>
                  <a:srgbClr val="FFFFFF"/>
                </a:highlight>
                <a:latin typeface="rawline"/>
              </a:rPr>
              <a:t> of Ports</a:t>
            </a:r>
            <a:endParaRPr lang="pt-BR" sz="2400" b="1">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Secretariat</a:t>
            </a:r>
            <a:r>
              <a:rPr lang="pt-BR" sz="2400" b="1" dirty="0">
                <a:solidFill>
                  <a:srgbClr val="555555"/>
                </a:solidFill>
                <a:latin typeface="rawline"/>
              </a:rPr>
              <a:t> of Civil </a:t>
            </a:r>
            <a:r>
              <a:rPr lang="pt-BR" sz="2400" b="1" dirty="0" err="1">
                <a:solidFill>
                  <a:srgbClr val="555555"/>
                </a:solidFill>
                <a:latin typeface="rawline"/>
              </a:rPr>
              <a:t>Aviation</a:t>
            </a:r>
            <a:r>
              <a:rPr lang="pt-BR" sz="2400" b="1" dirty="0">
                <a:solidFill>
                  <a:srgbClr val="555555"/>
                </a:solidFill>
                <a:latin typeface="rawline"/>
              </a:rPr>
              <a:t> – SAC</a:t>
            </a:r>
          </a:p>
          <a:p>
            <a:pPr algn="ctr" fontAlgn="base"/>
            <a:r>
              <a:rPr lang="pt-BR" sz="2400" dirty="0">
                <a:solidFill>
                  <a:srgbClr val="555555"/>
                </a:solidFill>
                <a:latin typeface="rawline"/>
              </a:rPr>
              <a:t>Daniel Ramos Longo</a:t>
            </a:r>
          </a:p>
          <a:p>
            <a:pPr algn="ctr" fontAlgn="base"/>
            <a:r>
              <a:rPr lang="pt-BR" sz="2400" b="1" dirty="0" err="1">
                <a:solidFill>
                  <a:srgbClr val="555555"/>
                </a:solidFill>
                <a:latin typeface="rawline"/>
              </a:rPr>
              <a:t>National</a:t>
            </a:r>
            <a:r>
              <a:rPr lang="pt-BR" sz="2400" b="1" dirty="0">
                <a:solidFill>
                  <a:srgbClr val="555555"/>
                </a:solidFill>
                <a:latin typeface="rawline"/>
              </a:rPr>
              <a:t> </a:t>
            </a:r>
            <a:r>
              <a:rPr lang="pt-BR" sz="2400" b="1" dirty="0" err="1">
                <a:solidFill>
                  <a:srgbClr val="555555"/>
                </a:solidFill>
                <a:latin typeface="rawline"/>
              </a:rPr>
              <a:t>Secretary</a:t>
            </a:r>
            <a:r>
              <a:rPr lang="pt-BR" sz="2400" b="1" dirty="0">
                <a:solidFill>
                  <a:srgbClr val="555555"/>
                </a:solidFill>
                <a:latin typeface="rawline"/>
              </a:rPr>
              <a:t> of Civil </a:t>
            </a:r>
            <a:r>
              <a:rPr lang="pt-BR" sz="2400" b="1" dirty="0" err="1">
                <a:solidFill>
                  <a:srgbClr val="555555"/>
                </a:solidFill>
                <a:latin typeface="rawline"/>
              </a:rPr>
              <a:t>Aviation</a:t>
            </a:r>
            <a:endParaRPr lang="pt-BR" sz="2400" b="1" dirty="0">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dirty="0" err="1">
                <a:solidFill>
                  <a:srgbClr val="555555"/>
                </a:solidFill>
                <a:latin typeface="rawline"/>
              </a:rPr>
              <a:t>Executive</a:t>
            </a:r>
            <a:r>
              <a:rPr lang="pt-BR" sz="3600" b="1" dirty="0">
                <a:solidFill>
                  <a:srgbClr val="555555"/>
                </a:solidFill>
                <a:latin typeface="rawline"/>
              </a:rPr>
              <a:t> </a:t>
            </a:r>
            <a:r>
              <a:rPr lang="pt-BR" sz="3600" b="1" dirty="0" err="1">
                <a:solidFill>
                  <a:srgbClr val="555555"/>
                </a:solidFill>
                <a:latin typeface="rawline"/>
              </a:rPr>
              <a:t>Secretariat</a:t>
            </a:r>
            <a:r>
              <a:rPr lang="pt-BR" sz="3600" b="1" dirty="0">
                <a:solidFill>
                  <a:srgbClr val="555555"/>
                </a:solidFill>
                <a:latin typeface="rawline"/>
              </a:rPr>
              <a:t> – SE</a:t>
            </a:r>
          </a:p>
          <a:p>
            <a:pPr algn="ctr" fontAlgn="base">
              <a:defRPr/>
            </a:pPr>
            <a:r>
              <a:rPr lang="pt-BR" sz="2800" dirty="0" err="1">
                <a:solidFill>
                  <a:srgbClr val="555555"/>
                </a:solidFill>
                <a:latin typeface="rawline"/>
              </a:rPr>
              <a:t>Thairyne</a:t>
            </a:r>
            <a:r>
              <a:rPr lang="pt-BR" sz="2800" dirty="0">
                <a:solidFill>
                  <a:srgbClr val="555555"/>
                </a:solidFill>
                <a:latin typeface="rawline"/>
              </a:rPr>
              <a:t> Jessica Martins de Oliveira</a:t>
            </a:r>
          </a:p>
          <a:p>
            <a:pPr algn="ctr" fontAlgn="base"/>
            <a:r>
              <a:rPr lang="pt-BR" sz="2800" b="1" dirty="0" err="1">
                <a:solidFill>
                  <a:schemeClr val="tx1"/>
                </a:solidFill>
                <a:latin typeface="rawline"/>
              </a:rPr>
              <a:t>Deputy</a:t>
            </a:r>
            <a:r>
              <a:rPr lang="pt-BR" sz="2800" b="1" dirty="0">
                <a:solidFill>
                  <a:schemeClr val="tx1"/>
                </a:solidFill>
                <a:latin typeface="rawline"/>
              </a:rPr>
              <a:t> </a:t>
            </a:r>
            <a:r>
              <a:rPr lang="pt-BR" sz="2800" b="1" dirty="0" err="1">
                <a:solidFill>
                  <a:schemeClr val="tx1"/>
                </a:solidFill>
                <a:latin typeface="rawline"/>
              </a:rPr>
              <a:t>Executive</a:t>
            </a:r>
            <a:r>
              <a:rPr lang="pt-BR" sz="2800" b="1" dirty="0">
                <a:solidFill>
                  <a:schemeClr val="tx1"/>
                </a:solidFill>
                <a:latin typeface="rawline"/>
              </a:rPr>
              <a:t> </a:t>
            </a:r>
            <a:r>
              <a:rPr lang="pt-BR" sz="2800" b="1" dirty="0" err="1">
                <a:solidFill>
                  <a:schemeClr val="tx1"/>
                </a:solidFill>
                <a:latin typeface="rawline"/>
              </a:rPr>
              <a:t>Secretary</a:t>
            </a:r>
            <a:endParaRPr lang="pt-BR" sz="3600" b="1" dirty="0">
              <a:solidFill>
                <a:srgbClr val="555555"/>
              </a:solidFill>
              <a:highlight>
                <a:srgbClr val="FFFFFF"/>
              </a:highlight>
              <a:latin typeface="rawline"/>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839700" y="4380796"/>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409508" cy="390517"/>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4734" cy="352835"/>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428218" y="8713279"/>
            <a:ext cx="0" cy="486877"/>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832661" y="8839677"/>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29" name="CaixaDeTexto 28">
            <a:extLst>
              <a:ext uri="{FF2B5EF4-FFF2-40B4-BE49-F238E27FC236}">
                <a16:creationId xmlns:a16="http://schemas.microsoft.com/office/drawing/2014/main" id="{8A5F0D98-5421-D1FC-9B83-3A5A3012DF50}"/>
              </a:ext>
            </a:extLst>
          </p:cNvPr>
          <p:cNvSpPr txBox="1"/>
          <p:nvPr/>
        </p:nvSpPr>
        <p:spPr>
          <a:xfrm>
            <a:off x="1531414" y="166230"/>
            <a:ext cx="12811124" cy="156350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defTabSz="914400">
              <a:lnSpc>
                <a:spcPct val="130000"/>
              </a:lnSpc>
              <a:spcBef>
                <a:spcPct val="0"/>
              </a:spcBef>
              <a:spcAft>
                <a:spcPts val="3600"/>
              </a:spcAft>
              <a:defRPr/>
            </a:pPr>
            <a:r>
              <a:rPr lang="pt-BR" sz="8000" b="1" dirty="0" err="1">
                <a:solidFill>
                  <a:srgbClr val="022873">
                    <a:alpha val="100000"/>
                  </a:srgbClr>
                </a:solidFill>
                <a:latin typeface="Founders Grotesk Bold" pitchFamily="34" charset="0"/>
                <a:ea typeface="+mj-ea"/>
                <a:cs typeface="+mj-cs"/>
              </a:rPr>
              <a:t>Organization</a:t>
            </a:r>
            <a:r>
              <a:rPr lang="pt-BR" sz="8000" b="1" dirty="0">
                <a:solidFill>
                  <a:srgbClr val="022873">
                    <a:alpha val="100000"/>
                  </a:srgbClr>
                </a:solidFill>
                <a:latin typeface="Founders Grotesk Bold" pitchFamily="34" charset="0"/>
                <a:ea typeface="+mj-ea"/>
                <a:cs typeface="+mj-cs"/>
              </a:rPr>
              <a:t> </a:t>
            </a:r>
            <a:r>
              <a:rPr lang="pt-BR" sz="8000" b="1" dirty="0" err="1">
                <a:solidFill>
                  <a:srgbClr val="022873">
                    <a:alpha val="100000"/>
                  </a:srgbClr>
                </a:solidFill>
                <a:latin typeface="Founders Grotesk Bold" pitchFamily="34" charset="0"/>
                <a:ea typeface="+mj-ea"/>
                <a:cs typeface="+mj-cs"/>
              </a:rPr>
              <a:t>chart</a:t>
            </a:r>
            <a:endParaRPr lang="pt-BR" sz="8000" b="1" dirty="0">
              <a:solidFill>
                <a:srgbClr val="022873">
                  <a:alpha val="100000"/>
                </a:srgbClr>
              </a:solidFill>
              <a:latin typeface="Founders Grotesk Bold" pitchFamily="34" charset="0"/>
              <a:ea typeface="+mj-ea"/>
              <a:cs typeface="+mj-cs"/>
            </a:endParaRPr>
          </a:p>
        </p:txBody>
      </p:sp>
      <p:cxnSp>
        <p:nvCxnSpPr>
          <p:cNvPr id="35" name="Conector reto 34">
            <a:extLst>
              <a:ext uri="{FF2B5EF4-FFF2-40B4-BE49-F238E27FC236}">
                <a16:creationId xmlns:a16="http://schemas.microsoft.com/office/drawing/2014/main" id="{972D5D8C-8085-D7C4-685F-3FBCB5E0C81B}"/>
              </a:ext>
            </a:extLst>
          </p:cNvPr>
          <p:cNvCxnSpPr>
            <a:cxnSpLocks/>
          </p:cNvCxnSpPr>
          <p:nvPr/>
        </p:nvCxnSpPr>
        <p:spPr>
          <a:xfrm flipV="1">
            <a:off x="6776131" y="10434586"/>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9F4DBF3F-6906-D46C-7747-735736801A0D}"/>
              </a:ext>
            </a:extLst>
          </p:cNvPr>
          <p:cNvCxnSpPr>
            <a:cxnSpLocks/>
          </p:cNvCxnSpPr>
          <p:nvPr/>
        </p:nvCxnSpPr>
        <p:spPr>
          <a:xfrm>
            <a:off x="6776131" y="11309001"/>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80D76148-64EC-F30D-49DF-5F39C989053E}"/>
              </a:ext>
            </a:extLst>
          </p:cNvPr>
          <p:cNvCxnSpPr>
            <a:cxnSpLocks/>
          </p:cNvCxnSpPr>
          <p:nvPr/>
        </p:nvCxnSpPr>
        <p:spPr>
          <a:xfrm>
            <a:off x="6776131" y="11339033"/>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F10CF0E9-2FAF-35E1-7FB5-060E6E31C5B6}"/>
              </a:ext>
            </a:extLst>
          </p:cNvPr>
          <p:cNvSpPr/>
          <p:nvPr/>
        </p:nvSpPr>
        <p:spPr>
          <a:xfrm>
            <a:off x="8685663" y="9932259"/>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pt-BR" sz="2400" b="1" dirty="0">
                <a:solidFill>
                  <a:prstClr val="white"/>
                </a:solidFill>
                <a:latin typeface="rawline"/>
              </a:rPr>
              <a:t>Project </a:t>
            </a:r>
            <a:r>
              <a:rPr lang="pt-BR" sz="2400" b="1" dirty="0" err="1">
                <a:solidFill>
                  <a:prstClr val="white"/>
                </a:solidFill>
                <a:latin typeface="rawline"/>
              </a:rPr>
              <a:t>Coordination</a:t>
            </a:r>
            <a:endParaRPr lang="pt-BR" sz="2400" b="1" dirty="0">
              <a:solidFill>
                <a:prstClr val="white"/>
              </a:solidFill>
              <a:latin typeface="rawline"/>
            </a:endParaRPr>
          </a:p>
          <a:p>
            <a:pPr lvl="0" algn="ctr">
              <a:defRPr/>
            </a:pPr>
            <a:r>
              <a:rPr kumimoji="0" lang="pt-BR" sz="2400" b="0" i="0" u="none" strike="noStrike" kern="1200" cap="none" spc="0" normalizeH="0" baseline="0" noProof="0" dirty="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E5F715F3-14ED-7B89-C4C1-4B4A42D56A02}"/>
              </a:ext>
            </a:extLst>
          </p:cNvPr>
          <p:cNvSpPr/>
          <p:nvPr/>
        </p:nvSpPr>
        <p:spPr>
          <a:xfrm>
            <a:off x="8619200" y="12339429"/>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pt-BR" sz="2400" b="1" dirty="0">
                <a:solidFill>
                  <a:prstClr val="white"/>
                </a:solidFill>
                <a:latin typeface="rawline"/>
              </a:rPr>
              <a:t>Fund Release </a:t>
            </a:r>
            <a:r>
              <a:rPr lang="pt-BR" sz="2400" b="1" dirty="0" err="1">
                <a:solidFill>
                  <a:prstClr val="white"/>
                </a:solidFill>
                <a:latin typeface="rawline"/>
              </a:rPr>
              <a:t>Coordination</a:t>
            </a:r>
            <a:endParaRPr lang="pt-BR" sz="2400" b="1" dirty="0">
              <a:solidFill>
                <a:prstClr val="white"/>
              </a:solidFill>
              <a:latin typeface="rawline"/>
            </a:endParaRPr>
          </a:p>
          <a:p>
            <a:pPr lvl="0" algn="ctr">
              <a:defRPr/>
            </a:pPr>
            <a:r>
              <a:rPr kumimoji="0" lang="pt-BR" sz="2400" b="0" i="0" u="none" strike="noStrike" kern="1200" cap="none" spc="0" normalizeH="0" baseline="0" noProof="0" dirty="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DA839A07-FD19-7B42-810D-FCD4F96990ED}"/>
              </a:ext>
            </a:extLst>
          </p:cNvPr>
          <p:cNvSpPr/>
          <p:nvPr/>
        </p:nvSpPr>
        <p:spPr>
          <a:xfrm>
            <a:off x="8657608" y="11101345"/>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pt-BR" sz="2400" b="1" dirty="0">
                <a:solidFill>
                  <a:prstClr val="white"/>
                </a:solidFill>
                <a:latin typeface="rawline"/>
              </a:rPr>
              <a:t>Financial </a:t>
            </a:r>
            <a:r>
              <a:rPr lang="pt-BR" sz="2400" b="1" dirty="0" err="1">
                <a:solidFill>
                  <a:prstClr val="white"/>
                </a:solidFill>
                <a:latin typeface="rawline"/>
              </a:rPr>
              <a:t>Coordination</a:t>
            </a:r>
            <a:endParaRPr lang="pt-BR" sz="2400" b="1" dirty="0">
              <a:solidFill>
                <a:prstClr val="white"/>
              </a:solidFill>
              <a:latin typeface="rawline"/>
            </a:endParaRPr>
          </a:p>
          <a:p>
            <a:pPr lvl="0" algn="ctr">
              <a:defRPr/>
            </a:pPr>
            <a:r>
              <a:rPr kumimoji="0" lang="pt-BR" sz="2400" b="0" i="0" u="none" strike="noStrike" kern="1200" cap="none" spc="0" normalizeH="0" baseline="0" noProof="0" dirty="0">
                <a:ln>
                  <a:noFill/>
                </a:ln>
                <a:solidFill>
                  <a:prstClr val="white"/>
                </a:solidFill>
                <a:effectLst/>
                <a:uLnTx/>
                <a:uFillTx/>
                <a:latin typeface="rawline"/>
                <a:ea typeface="+mn-ea"/>
                <a:cs typeface="+mn-cs"/>
              </a:rPr>
              <a:t>Renato Mangabeira</a:t>
            </a:r>
          </a:p>
        </p:txBody>
      </p:sp>
      <p:pic>
        <p:nvPicPr>
          <p:cNvPr id="46" name="Picture 2" descr="Carimbo Aprovado Imagens – Download Grátis no Freepik">
            <a:extLst>
              <a:ext uri="{FF2B5EF4-FFF2-40B4-BE49-F238E27FC236}">
                <a16:creationId xmlns:a16="http://schemas.microsoft.com/office/drawing/2014/main" id="{31E31D63-F9F2-B542-3C65-DB4D818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374" y="9200156"/>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CBF1372-9041-8621-6CC7-A0E31DE1CD3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211" name="Imagem 210">
            <a:extLst>
              <a:ext uri="{FF2B5EF4-FFF2-40B4-BE49-F238E27FC236}">
                <a16:creationId xmlns:a16="http://schemas.microsoft.com/office/drawing/2014/main" id="{D1938831-9E60-A834-D329-E4EACCCA4217}"/>
              </a:ext>
            </a:extLst>
          </p:cNvPr>
          <p:cNvPicPr>
            <a:picLocks noChangeAspect="1"/>
          </p:cNvPicPr>
          <p:nvPr/>
        </p:nvPicPr>
        <p:blipFill>
          <a:blip r:embed="rId4"/>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black"/>
                </a:solidFill>
                <a:effectLst/>
                <a:uLnTx/>
                <a:uFillTx/>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RETURNS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BENEFICIARIES</a:t>
            </a: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7889162" y="7479602"/>
            <a:ext cx="4001160"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Financial </a:t>
            </a:r>
            <a:r>
              <a:rPr lang="pt-BR" sz="3200" b="1" err="1">
                <a:solidFill>
                  <a:prstClr val="white"/>
                </a:solidFill>
                <a:latin typeface="Arial"/>
                <a:cs typeface="Arial" pitchFamily="34" charset="0"/>
              </a:rPr>
              <a:t>agents</a:t>
            </a:r>
            <a:r>
              <a:rPr lang="pt-BR" sz="3200" b="1">
                <a:solidFill>
                  <a:prstClr val="white"/>
                </a:solidFill>
                <a:latin typeface="Arial"/>
                <a:cs typeface="Arial" pitchFamily="34" charset="0"/>
              </a:rPr>
              <a:t> </a:t>
            </a: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209659" y="370613"/>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effectLst/>
              <a:uLnTx/>
              <a:uFillTx/>
              <a:latin typeface="Raleway Light" pitchFamily="2" charset="0"/>
              <a:cs typeface="+mn-cs"/>
            </a:endParaRPr>
          </a:p>
          <a:p>
            <a:pPr defTabSz="914400">
              <a:spcBef>
                <a:spcPct val="20000"/>
              </a:spcBef>
              <a:spcAft>
                <a:spcPts val="1200"/>
              </a:spcAft>
              <a:buClr>
                <a:schemeClr val="tx1"/>
              </a:buClr>
              <a:buSzPct val="80000"/>
            </a:pPr>
            <a:r>
              <a:rPr lang="pt-BR" sz="2800">
                <a:latin typeface="Raleway Light" pitchFamily="2" charset="0"/>
              </a:rPr>
              <a:t>The </a:t>
            </a:r>
            <a:r>
              <a:rPr lang="pt-BR" sz="2800" err="1">
                <a:latin typeface="Raleway Light" pitchFamily="2" charset="0"/>
              </a:rPr>
              <a:t>National</a:t>
            </a:r>
            <a:r>
              <a:rPr lang="pt-BR" sz="2800">
                <a:latin typeface="Raleway Light" pitchFamily="2" charset="0"/>
              </a:rPr>
              <a:t> Bank for Economic and Social </a:t>
            </a:r>
            <a:r>
              <a:rPr lang="pt-BR" sz="2800" err="1">
                <a:latin typeface="Raleway Light" pitchFamily="2" charset="0"/>
              </a:rPr>
              <a:t>Development</a:t>
            </a:r>
            <a:r>
              <a:rPr lang="pt-BR" sz="2800">
                <a:latin typeface="Raleway Light" pitchFamily="2" charset="0"/>
              </a:rPr>
              <a:t> – BNDES, Banco do Nordeste, Banco do Brasil, Banco da Amazônia, and Caixa Econômica Federal.</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schemeClr val="tx1"/>
                </a:solidFill>
                <a:effectLst/>
                <a:uLnTx/>
                <a:uFillTx/>
                <a:latin typeface="Raleway Light" pitchFamily="2" charset="0"/>
                <a:cs typeface="+mn-cs"/>
              </a:endParaRPr>
            </a:p>
            <a:p>
              <a:pPr algn="just" defTabSz="914400">
                <a:spcBef>
                  <a:spcPct val="20000"/>
                </a:spcBef>
                <a:spcAft>
                  <a:spcPts val="1200"/>
                </a:spcAft>
                <a:buClr>
                  <a:schemeClr val="tx1"/>
                </a:buClr>
                <a:buSzPct val="80000"/>
              </a:pPr>
              <a:r>
                <a:rPr lang="en-US" sz="2800">
                  <a:solidFill>
                    <a:schemeClr val="tx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2800">
                <a:solidFill>
                  <a:schemeClr val="tx1"/>
                </a:solidFill>
                <a:latin typeface="Raleway Light" pitchFamily="2" charset="0"/>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56194"/>
            </a:xfrm>
            <a:prstGeom prst="rect">
              <a:avLst/>
            </a:prstGeom>
            <a:noFill/>
            <a:ln>
              <a:noFill/>
            </a:ln>
          </p:spPr>
          <p:txBody>
            <a:bodyPr wrap="square" rtlCol="0">
              <a:spAutoFit/>
            </a:bodyPr>
            <a:lstStyle/>
            <a:p>
              <a:pPr algn="ctr"/>
              <a:r>
                <a:rPr lang="en-US" sz="2800" b="1">
                  <a:solidFill>
                    <a:prstClr val="white"/>
                  </a:solidFill>
                  <a:latin typeface="Raleway Light" pitchFamily="2" charset="0"/>
                </a:rPr>
                <a:t>Source of resources: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algn="ctr"/>
            <a:r>
              <a:rPr lang="pt-BR" sz="2800" b="1">
                <a:solidFill>
                  <a:prstClr val="white"/>
                </a:solidFill>
                <a:latin typeface="Raleway Light" pitchFamily="2" charset="0"/>
              </a:rPr>
              <a:t>Financial </a:t>
            </a:r>
            <a:r>
              <a:rPr lang="pt-BR" sz="2800" b="1" err="1">
                <a:solidFill>
                  <a:prstClr val="white"/>
                </a:solidFill>
                <a:latin typeface="Raleway Light" pitchFamily="2" charset="0"/>
              </a:rPr>
              <a:t>agents</a:t>
            </a:r>
            <a:r>
              <a:rPr lang="pt-BR" sz="2800" b="1">
                <a:solidFill>
                  <a:prstClr val="white"/>
                </a:solidFill>
                <a:latin typeface="Raleway Light" pitchFamily="2" charset="0"/>
              </a:rPr>
              <a:t> </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leway Light" pitchFamily="2" charset="0"/>
                <a:cs typeface="+mn-cs"/>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spcBef>
                <a:spcPct val="20000"/>
              </a:spcBef>
              <a:spcAft>
                <a:spcPts val="1200"/>
              </a:spcAft>
              <a:buClr>
                <a:schemeClr val="tx1"/>
              </a:buClr>
              <a:buSzPct val="80000"/>
            </a:pPr>
            <a:r>
              <a:rPr lang="en-US" sz="2800">
                <a:solidFill>
                  <a:schemeClr val="bg1"/>
                </a:solidFill>
                <a:latin typeface="Raleway Light" pitchFamily="2" charset="0"/>
              </a:rPr>
              <a:t>The Mer</a:t>
            </a:r>
            <a:r>
              <a:rPr lang="pt-BR" sz="2800" err="1">
                <a:solidFill>
                  <a:schemeClr val="bg1"/>
                </a:solidFill>
                <a:latin typeface="Raleway Light" pitchFamily="2" charset="0"/>
              </a:rPr>
              <a:t>chant</a:t>
            </a:r>
            <a:r>
              <a:rPr lang="pt-BR" sz="2800">
                <a:solidFill>
                  <a:schemeClr val="bg1"/>
                </a:solidFill>
                <a:latin typeface="Raleway Light" pitchFamily="2" charset="0"/>
              </a:rPr>
              <a:t> Marine Fund </a:t>
            </a:r>
            <a:r>
              <a:rPr lang="en-US" sz="2800">
                <a:solidFill>
                  <a:schemeClr val="bg1"/>
                </a:solidFill>
                <a:latin typeface="Raleway Light" pitchFamily="2" charset="0"/>
              </a:rPr>
              <a:t>(FMM) is an accounting fund, intended to provide resources for the development of the Merchant Navy and the Brazilian shipbuilding and repair industry. </a:t>
            </a:r>
            <a:endParaRPr lang="pt-BR" sz="2800">
              <a:solidFill>
                <a:schemeClr val="bg1"/>
              </a:solidFill>
              <a:latin typeface="Raleway Light" pitchFamily="2" charset="0"/>
            </a:endParaRP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Raleway Light" pitchFamily="2" charset="0"/>
                <a:cs typeface="+mn-cs"/>
              </a:rPr>
              <a:t>The Board of Directors of the Merchant Marine Fund - CDFMM, a collegiate body of a deliberative nature, part of the basic structure of the Ministry of Ports and Airports</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9116A00E-F360-EC7B-2DA7-6D4090221EA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1157" name="Imagem 1156">
            <a:extLst>
              <a:ext uri="{FF2B5EF4-FFF2-40B4-BE49-F238E27FC236}">
                <a16:creationId xmlns:a16="http://schemas.microsoft.com/office/drawing/2014/main" id="{0BAEAE4B-6635-AA4D-83E6-3EF7E2FFC85C}"/>
              </a:ext>
            </a:extLst>
          </p:cNvPr>
          <p:cNvPicPr>
            <a:picLocks noChangeAspect="1"/>
          </p:cNvPicPr>
          <p:nvPr/>
        </p:nvPicPr>
        <p:blipFill>
          <a:blip r:embed="rId5"/>
          <a:srcRect t="-5113" r="56284"/>
          <a:stretch>
            <a:fillRect/>
          </a:stretch>
        </p:blipFill>
        <p:spPr>
          <a:xfrm>
            <a:off x="22706522" y="237616"/>
            <a:ext cx="1457851" cy="999682"/>
          </a:xfrm>
          <a:prstGeom prst="rect">
            <a:avLst/>
          </a:prstGeom>
        </p:spPr>
      </p:pic>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803F060F-E748-9C6F-9730-E4FAAAE2C0D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E9ED9E76-8C34-4FE5-BF2B-59B8231BF9E8}"/>
              </a:ext>
            </a:extLst>
          </p:cNvPr>
          <p:cNvGrpSpPr/>
          <p:nvPr/>
        </p:nvGrpSpPr>
        <p:grpSpPr>
          <a:xfrm>
            <a:off x="168316" y="2144426"/>
            <a:ext cx="24190406" cy="11156183"/>
            <a:chOff x="-599116" y="406267"/>
            <a:chExt cx="9632691"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632691" cy="4829829"/>
              <a:chOff x="-614519" y="490309"/>
              <a:chExt cx="9632691"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err="1">
                    <a:solidFill>
                      <a:prstClr val="white"/>
                    </a:solidFill>
                    <a:latin typeface="Arial"/>
                  </a:rPr>
                  <a:t>With</a:t>
                </a:r>
                <a:r>
                  <a:rPr lang="pt-BR" sz="2000">
                    <a:solidFill>
                      <a:prstClr val="white"/>
                    </a:solidFill>
                    <a:latin typeface="Arial"/>
                  </a:rPr>
                  <a:t>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sz="2000">
                    <a:solidFill>
                      <a:prstClr val="white"/>
                    </a:solidFill>
                    <a:latin typeface="Arial"/>
                  </a:rPr>
                  <a:t> AFRMM (8%)</a:t>
                </a:r>
              </a:p>
              <a:p>
                <a:pPr algn="ctr" defTabSz="1828800"/>
                <a:endParaRPr lang="pt-BR" sz="3734">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err="1">
                    <a:solidFill>
                      <a:prstClr val="white"/>
                    </a:solidFill>
                    <a:latin typeface="Arial"/>
                  </a:rPr>
                  <a:t>Cabotage</a:t>
                </a:r>
                <a:endParaRPr lang="pt-BR" sz="3734" b="1">
                  <a:solidFill>
                    <a:prstClr val="white"/>
                  </a:solidFill>
                  <a:latin typeface="Arial"/>
                </a:endParaRPr>
              </a:p>
              <a:p>
                <a:pPr algn="ctr" defTabSz="1828800"/>
                <a:r>
                  <a:rPr lang="pt-BR" sz="2000">
                    <a:solidFill>
                      <a:prstClr val="white"/>
                    </a:solidFill>
                    <a:latin typeface="Arial"/>
                  </a:rPr>
                  <a:t>(</a:t>
                </a:r>
                <a:r>
                  <a:rPr lang="fr-FR" sz="2000">
                    <a:solidFill>
                      <a:prstClr val="white"/>
                    </a:solidFill>
                    <a:latin typeface="Arial"/>
                  </a:rPr>
                  <a:t>Port to Port Navigation Brazil</a:t>
                </a:r>
                <a:endParaRPr lang="pt-BR" sz="2000">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a:t>
                </a:r>
              </a:p>
              <a:p>
                <a:pPr algn="ctr" defTabSz="1828800"/>
                <a:endParaRPr lang="pt-BR" sz="2666">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a:solidFill>
                      <a:prstClr val="white"/>
                    </a:solidFill>
                    <a:latin typeface="Arial"/>
                  </a:rPr>
                  <a:t>no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a:t>
                </a:r>
                <a:endParaRPr lang="pt-BR">
                  <a:solidFill>
                    <a:srgbClr val="000000"/>
                  </a:solidFill>
                  <a:latin typeface="Calibri" panose="020F0502020204030204" pitchFamily="34" charset="0"/>
                </a:endParaRPr>
              </a:p>
              <a:p>
                <a:pPr algn="ctr" defTabSz="1828800"/>
                <a:endParaRPr lang="pt-BR" sz="3734">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r>
                  <a:rPr lang="pt-BR" sz="3734" err="1">
                    <a:solidFill>
                      <a:prstClr val="white"/>
                    </a:solidFill>
                    <a:latin typeface="Arial"/>
                  </a:rPr>
                  <a:t>Foreign</a:t>
                </a:r>
                <a:r>
                  <a:rPr lang="pt-BR" sz="3734">
                    <a:solidFill>
                      <a:prstClr val="white"/>
                    </a:solidFill>
                    <a:latin typeface="Arial"/>
                  </a:rPr>
                  <a:t> </a:t>
                </a:r>
                <a:r>
                  <a:rPr lang="pt-BR" sz="3734" err="1">
                    <a:solidFill>
                      <a:prstClr val="white"/>
                    </a:solidFill>
                    <a:latin typeface="Arial"/>
                  </a:rPr>
                  <a:t>company</a:t>
                </a:r>
                <a:r>
                  <a:rPr lang="pt-BR" sz="3734">
                    <a:solidFill>
                      <a:prstClr val="white"/>
                    </a:solidFill>
                    <a:latin typeface="Arial"/>
                  </a:rPr>
                  <a:t> *</a:t>
                </a: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a:solidFill>
                      <a:prstClr val="white"/>
                    </a:solidFill>
                    <a:latin typeface="Arial"/>
                  </a:rPr>
                  <a:t>(</a:t>
                </a:r>
                <a:r>
                  <a:rPr lang="pt-BR" sz="4000" err="1">
                    <a:solidFill>
                      <a:prstClr val="white"/>
                    </a:solidFill>
                    <a:latin typeface="Arial"/>
                  </a:rPr>
                  <a:t>Brazilian</a:t>
                </a:r>
                <a:r>
                  <a:rPr lang="pt-BR" sz="4000">
                    <a:solidFill>
                      <a:prstClr val="white"/>
                    </a:solidFill>
                    <a:latin typeface="Arial"/>
                  </a:rPr>
                  <a:t> </a:t>
                </a:r>
                <a:r>
                  <a:rPr lang="pt-BR" sz="4000" err="1">
                    <a:solidFill>
                      <a:prstClr val="white"/>
                    </a:solidFill>
                    <a:latin typeface="Arial"/>
                  </a:rPr>
                  <a:t>shipping</a:t>
                </a:r>
                <a:r>
                  <a:rPr lang="pt-BR" sz="4000">
                    <a:solidFill>
                      <a:prstClr val="white"/>
                    </a:solidFill>
                    <a:latin typeface="Arial"/>
                  </a:rPr>
                  <a:t> </a:t>
                </a:r>
                <a:r>
                  <a:rPr lang="pt-BR" sz="4000" err="1">
                    <a:solidFill>
                      <a:prstClr val="white"/>
                    </a:solidFill>
                    <a:latin typeface="Arial"/>
                  </a:rPr>
                  <a:t>company</a:t>
                </a:r>
                <a:r>
                  <a:rPr lang="pt-BR" sz="4000">
                    <a:solidFill>
                      <a:prstClr val="white"/>
                    </a:solidFill>
                    <a:latin typeface="Arial"/>
                  </a:rPr>
                  <a:t>)</a:t>
                </a:r>
              </a:p>
              <a:p>
                <a:pPr algn="ctr" defTabSz="1828800"/>
                <a:r>
                  <a:rPr lang="pt-BR" sz="3734">
                    <a:solidFill>
                      <a:prstClr val="white"/>
                    </a:solidFill>
                    <a:latin typeface="Arial"/>
                  </a:rPr>
                  <a:t> </a:t>
                </a:r>
                <a:r>
                  <a:rPr lang="pt-BR" sz="2000">
                    <a:solidFill>
                      <a:prstClr val="white"/>
                    </a:solidFill>
                    <a:latin typeface="Arial"/>
                  </a:rPr>
                  <a:t>(</a:t>
                </a:r>
                <a:r>
                  <a:rPr lang="en-US" sz="2000">
                    <a:solidFill>
                      <a:prstClr val="white"/>
                    </a:solidFill>
                    <a:latin typeface="Arial"/>
                  </a:rPr>
                  <a:t>chartered vessel with foreign registration</a:t>
                </a:r>
                <a:r>
                  <a:rPr lang="pt-BR" sz="200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Linked</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Special</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657252" y="1918523"/>
                <a:ext cx="1476100"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200">
                  <a:solidFill>
                    <a:prstClr val="white"/>
                  </a:solidFill>
                  <a:latin typeface="Arial"/>
                </a:endParaRPr>
              </a:p>
              <a:p>
                <a:pPr algn="ctr" defTabSz="1828800"/>
                <a:r>
                  <a:rPr lang="pt-BR" sz="3200">
                    <a:solidFill>
                      <a:prstClr val="white"/>
                    </a:solidFill>
                    <a:latin typeface="Arial"/>
                  </a:rPr>
                  <a:t>- FNDCT (3%)</a:t>
                </a:r>
              </a:p>
              <a:p>
                <a:pPr algn="ctr" defTabSz="1828800"/>
                <a:endParaRPr lang="pt-BR" sz="320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673028" y="2541041"/>
                <a:ext cx="1434653"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676997" y="2234371"/>
                <a:ext cx="1430684"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208313" y="1905891"/>
                <a:ext cx="809859" cy="1424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213794" y="2419757"/>
                <a:ext cx="639722" cy="35508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a:p>
                <a:pPr algn="ctr" defTabSz="1828800"/>
                <a:r>
                  <a:rPr lang="pt-BR" sz="2400" b="1" dirty="0">
                    <a:solidFill>
                      <a:prstClr val="white"/>
                    </a:solidFill>
                    <a:latin typeface="Arial"/>
                  </a:rPr>
                  <a:t>59,6%</a:t>
                </a:r>
              </a:p>
              <a:p>
                <a:pPr algn="ctr" defTabSz="1828800"/>
                <a:r>
                  <a:rPr lang="pt-BR" sz="2400" b="1" dirty="0">
                    <a:solidFill>
                      <a:prstClr val="white"/>
                    </a:solidFill>
                    <a:latin typeface="Arial"/>
                  </a:rPr>
                  <a:t>LIQUID</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pt-BR" sz="3734">
                <a:solidFill>
                  <a:prstClr val="white"/>
                </a:solidFill>
                <a:latin typeface="Arial"/>
              </a:rPr>
              <a:t>River </a:t>
            </a:r>
            <a:r>
              <a:rPr lang="pt-BR" sz="3734" err="1">
                <a:solidFill>
                  <a:prstClr val="white"/>
                </a:solidFill>
                <a:latin typeface="Arial"/>
              </a:rPr>
              <a:t>navigation</a:t>
            </a:r>
            <a:endParaRPr lang="pt-BR" sz="3734">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fontAlgn="ctr"/>
            <a:r>
              <a:rPr lang="pt-BR">
                <a:solidFill>
                  <a:prstClr val="white"/>
                </a:solidFill>
                <a:latin typeface="Arial"/>
              </a:rPr>
              <a:t>AFRMM (40%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liquid</a:t>
            </a:r>
            <a:r>
              <a:rPr lang="pt-BR">
                <a:solidFill>
                  <a:prstClr val="white"/>
                </a:solidFill>
                <a:latin typeface="Arial"/>
              </a:rPr>
              <a:t> bulk (NO e NE)</a:t>
            </a:r>
          </a:p>
          <a:p>
            <a:pPr algn="ctr" defTabSz="1828800" fontAlgn="ctr"/>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Solid</a:t>
            </a:r>
            <a:r>
              <a:rPr lang="pt-BR">
                <a:solidFill>
                  <a:prstClr val="white"/>
                </a:solidFill>
                <a:latin typeface="Arial"/>
              </a:rPr>
              <a:t> bulk ( NO e NE)</a:t>
            </a:r>
          </a:p>
          <a:p>
            <a:pPr algn="ctr" defTabSz="1828800" fontAlgn="ctr"/>
            <a:endParaRPr lang="pt-BR" sz="2666">
              <a:solidFill>
                <a:prstClr val="white"/>
              </a:solidFill>
              <a:latin typeface="Arial"/>
            </a:endParaRPr>
          </a:p>
          <a:p>
            <a:pPr algn="ctr" defTabSz="1828800" fontAlgn="ctr"/>
            <a:r>
              <a:rPr lang="pt-BR" sz="3734">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1" name="Retângulo: Cantos Arredondados 100">
            <a:extLst>
              <a:ext uri="{FF2B5EF4-FFF2-40B4-BE49-F238E27FC236}">
                <a16:creationId xmlns:a16="http://schemas.microsoft.com/office/drawing/2014/main" id="{33BCA38D-B6D0-4535-A9CB-F4CC1C784119}"/>
              </a:ext>
            </a:extLst>
          </p:cNvPr>
          <p:cNvSpPr/>
          <p:nvPr/>
        </p:nvSpPr>
        <p:spPr>
          <a:xfrm>
            <a:off x="18429786" y="7581739"/>
            <a:ext cx="3642436" cy="170250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 DRU (30%)</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716244" y="5465792"/>
            <a:ext cx="1500444" cy="381845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3253149532"/>
              </p:ext>
            </p:extLst>
          </p:nvPr>
        </p:nvGraphicFramePr>
        <p:xfrm>
          <a:off x="18746262" y="2087120"/>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a:t>
                      </a:r>
                      <a:r>
                        <a:rPr lang="pt-BR" sz="1800" b="1" kern="1200" err="1">
                          <a:solidFill>
                            <a:schemeClr val="bg1"/>
                          </a:solidFill>
                          <a:latin typeface="Raleway Medium" pitchFamily="2" charset="0"/>
                          <a:ea typeface="+mn-ea"/>
                          <a:cs typeface="+mn-cs"/>
                        </a:rPr>
                        <a:t>cabotage</a:t>
                      </a:r>
                      <a:r>
                        <a:rPr lang="pt-BR" sz="1800" b="1" kern="1200">
                          <a:solidFill>
                            <a:schemeClr val="bg1"/>
                          </a:solidFill>
                          <a:latin typeface="Raleway Medium" pitchFamily="2" charset="0"/>
                          <a:ea typeface="+mn-ea"/>
                          <a:cs typeface="+mn-cs"/>
                        </a:rPr>
                        <a:t>  (8%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River </a:t>
                      </a:r>
                      <a:r>
                        <a:rPr lang="pt-BR" sz="1800" b="1" kern="1200" err="1">
                          <a:solidFill>
                            <a:schemeClr val="bg1"/>
                          </a:solidFill>
                          <a:latin typeface="Raleway Medium" pitchFamily="2" charset="0"/>
                          <a:ea typeface="+mn-ea"/>
                          <a:cs typeface="+mn-cs"/>
                        </a:rPr>
                        <a:t>navigation</a:t>
                      </a:r>
                      <a:r>
                        <a:rPr lang="pt-BR" sz="1800" b="1" kern="120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North and Northeast liquid bulk </a:t>
                      </a:r>
                      <a:r>
                        <a:rPr lang="pt-BR" sz="1800" b="1" kern="1200">
                          <a:solidFill>
                            <a:schemeClr val="bg1"/>
                          </a:solidFill>
                          <a:latin typeface="Raleway Medium" pitchFamily="2" charset="0"/>
                          <a:ea typeface="+mn-ea"/>
                          <a:cs typeface="+mn-cs"/>
                        </a:rPr>
                        <a:t>(40%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Solid Bulk North and Northeast </a:t>
                      </a:r>
                      <a:r>
                        <a:rPr lang="pt-BR" sz="1800" b="1" kern="1200">
                          <a:solidFill>
                            <a:schemeClr val="bg1"/>
                          </a:solidFill>
                          <a:latin typeface="Raleway Medium" pitchFamily="2" charset="0"/>
                          <a:ea typeface="+mn-ea"/>
                          <a:cs typeface="+mn-cs"/>
                        </a:rPr>
                        <a:t>(8%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a:solidFill>
                            <a:schemeClr val="bg1"/>
                          </a:solidFill>
                          <a:latin typeface="Raleway Medium" pitchFamily="2" charset="0"/>
                          <a:ea typeface="+mn-ea"/>
                          <a:cs typeface="+mn-cs"/>
                        </a:rPr>
                        <a:t>AFRMM </a:t>
                      </a:r>
                      <a:r>
                        <a:rPr lang="en-US" sz="1800" b="1">
                          <a:solidFill>
                            <a:schemeClr val="bg1"/>
                          </a:solidFill>
                          <a:latin typeface="+mn-lt"/>
                        </a:rPr>
                        <a:t>Long Course </a:t>
                      </a:r>
                      <a:r>
                        <a:rPr lang="pt-BR" sz="1800" b="1" kern="120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9404235" y="10655550"/>
            <a:ext cx="4562096" cy="1384995"/>
          </a:xfrm>
          <a:prstGeom prst="rect">
            <a:avLst/>
          </a:prstGeom>
          <a:noFill/>
        </p:spPr>
        <p:txBody>
          <a:bodyPr wrap="square">
            <a:spAutoFit/>
          </a:bodyPr>
          <a:lstStyle/>
          <a:p>
            <a:pPr algn="l"/>
            <a:r>
              <a:rPr lang="pt-BR" sz="1400" b="1" i="0">
                <a:solidFill>
                  <a:schemeClr val="bg1"/>
                </a:solidFill>
                <a:effectLst/>
                <a:latin typeface="Rawline"/>
              </a:rPr>
              <a:t>FN - Naval Fund</a:t>
            </a:r>
            <a:endParaRPr lang="pt-BR" sz="1400" b="0" i="0">
              <a:solidFill>
                <a:schemeClr val="bg1"/>
              </a:solidFill>
              <a:effectLst/>
              <a:latin typeface="Rawline"/>
            </a:endParaRPr>
          </a:p>
          <a:p>
            <a:pPr algn="l"/>
            <a:r>
              <a:rPr lang="pt-BR" sz="1400" b="1" i="0">
                <a:solidFill>
                  <a:schemeClr val="bg1"/>
                </a:solidFill>
                <a:effectLst/>
                <a:latin typeface="Rawline"/>
              </a:rPr>
              <a:t>FDEPM - Maritime Professional </a:t>
            </a:r>
            <a:r>
              <a:rPr lang="pt-BR" sz="1400" b="1" i="0" err="1">
                <a:solidFill>
                  <a:schemeClr val="bg1"/>
                </a:solidFill>
                <a:effectLst/>
                <a:latin typeface="Rawline"/>
              </a:rPr>
              <a:t>Education</a:t>
            </a:r>
            <a:r>
              <a:rPr lang="pt-BR" sz="1400" b="1" i="0">
                <a:solidFill>
                  <a:schemeClr val="bg1"/>
                </a:solidFill>
                <a:effectLst/>
                <a:latin typeface="Rawline"/>
              </a:rPr>
              <a:t> </a:t>
            </a:r>
            <a:r>
              <a:rPr lang="pt-BR" sz="1400" b="1" i="0" err="1">
                <a:solidFill>
                  <a:schemeClr val="bg1"/>
                </a:solidFill>
                <a:effectLst/>
                <a:latin typeface="Rawline"/>
              </a:rPr>
              <a:t>Development</a:t>
            </a:r>
            <a:r>
              <a:rPr lang="pt-BR" sz="1400" b="1" i="0">
                <a:solidFill>
                  <a:schemeClr val="bg1"/>
                </a:solidFill>
                <a:effectLst/>
                <a:latin typeface="Rawline"/>
              </a:rPr>
              <a:t> Fund</a:t>
            </a:r>
            <a:endParaRPr lang="pt-BR" sz="1400" b="0" i="0">
              <a:solidFill>
                <a:schemeClr val="bg1"/>
              </a:solidFill>
              <a:effectLst/>
              <a:latin typeface="Rawline"/>
            </a:endParaRPr>
          </a:p>
          <a:p>
            <a:pPr algn="l"/>
            <a:r>
              <a:rPr lang="pt-BR" sz="1400" b="1" i="0">
                <a:solidFill>
                  <a:schemeClr val="bg1"/>
                </a:solidFill>
                <a:effectLst/>
                <a:latin typeface="Rawline"/>
              </a:rPr>
              <a:t>FNDCT - </a:t>
            </a:r>
            <a:r>
              <a:rPr lang="en-US" sz="1400" b="1" i="0">
                <a:solidFill>
                  <a:schemeClr val="bg1"/>
                </a:solidFill>
                <a:effectLst/>
                <a:latin typeface="Rawline"/>
              </a:rPr>
              <a:t>National Fund for Scientific and Technological Development</a:t>
            </a:r>
            <a:endParaRPr lang="pt-BR" sz="1400" b="0" i="0">
              <a:solidFill>
                <a:schemeClr val="bg1"/>
              </a:solidFill>
              <a:effectLst/>
              <a:latin typeface="Rawline"/>
            </a:endParaRPr>
          </a:p>
          <a:p>
            <a:pPr algn="l"/>
            <a:r>
              <a:rPr lang="pt-BR" sz="1400" b="1" i="0">
                <a:solidFill>
                  <a:schemeClr val="bg1"/>
                </a:solidFill>
                <a:effectLst/>
                <a:latin typeface="Rawline"/>
              </a:rPr>
              <a:t>DRU - </a:t>
            </a:r>
            <a:r>
              <a:rPr lang="pt-BR" sz="1400" b="1" i="0" err="1">
                <a:solidFill>
                  <a:schemeClr val="bg1"/>
                </a:solidFill>
                <a:effectLst/>
                <a:latin typeface="Rawline"/>
              </a:rPr>
              <a:t>Detachment</a:t>
            </a:r>
            <a:r>
              <a:rPr lang="pt-BR" sz="1400" b="1" i="0">
                <a:solidFill>
                  <a:schemeClr val="bg1"/>
                </a:solidFill>
                <a:effectLst/>
                <a:latin typeface="Rawline"/>
              </a:rPr>
              <a:t> of Union </a:t>
            </a:r>
            <a:r>
              <a:rPr lang="pt-BR" sz="1400" b="1" i="0" err="1">
                <a:solidFill>
                  <a:schemeClr val="bg1"/>
                </a:solidFill>
                <a:effectLst/>
                <a:latin typeface="Rawline"/>
              </a:rPr>
              <a:t>Revenues</a:t>
            </a:r>
            <a:endParaRPr lang="pt-BR" sz="1400" b="0" i="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854288" y="455860"/>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Aft>
                <a:spcPts val="3600"/>
              </a:spcAft>
              <a:buClrTx/>
              <a:buSzTx/>
              <a:tabLst/>
              <a:defRPr/>
            </a:pPr>
            <a:r>
              <a:rPr lang="pt-BR" sz="8000" dirty="0">
                <a:solidFill>
                  <a:srgbClr val="022873">
                    <a:alpha val="100000"/>
                  </a:srgbClr>
                </a:solidFill>
                <a:latin typeface="Founders Grotesk Bold" pitchFamily="34" charset="0"/>
              </a:rPr>
              <a:t>AFRMM</a:t>
            </a:r>
          </a:p>
        </p:txBody>
      </p:sp>
      <p:pic>
        <p:nvPicPr>
          <p:cNvPr id="14" name="Imagem 13">
            <a:extLst>
              <a:ext uri="{FF2B5EF4-FFF2-40B4-BE49-F238E27FC236}">
                <a16:creationId xmlns:a16="http://schemas.microsoft.com/office/drawing/2014/main" id="{4A528A23-8706-1A0F-B179-A8436AE35234}"/>
              </a:ext>
            </a:extLst>
          </p:cNvPr>
          <p:cNvPicPr>
            <a:picLocks noChangeAspect="1"/>
          </p:cNvPicPr>
          <p:nvPr/>
        </p:nvPicPr>
        <p:blipFill>
          <a:blip r:embed="rId3"/>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24616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err="1">
                <a:solidFill>
                  <a:srgbClr val="022873">
                    <a:alpha val="100000"/>
                  </a:srgbClr>
                </a:solidFill>
                <a:latin typeface="Founders Grotesk Bold" pitchFamily="34" charset="0"/>
              </a:rPr>
              <a:t>What</a:t>
            </a:r>
            <a:r>
              <a:rPr lang="pt-BR" sz="8000" dirty="0">
                <a:solidFill>
                  <a:srgbClr val="022873">
                    <a:alpha val="100000"/>
                  </a:srgbClr>
                </a:solidFill>
                <a:latin typeface="Founders Grotesk Bold" pitchFamily="34" charset="0"/>
              </a:rPr>
              <a:t> </a:t>
            </a:r>
            <a:r>
              <a:rPr lang="pt-BR" sz="8000" dirty="0" err="1">
                <a:solidFill>
                  <a:srgbClr val="022873">
                    <a:alpha val="100000"/>
                  </a:srgbClr>
                </a:solidFill>
                <a:latin typeface="Founders Grotesk Bold" pitchFamily="34" charset="0"/>
              </a:rPr>
              <a:t>is</a:t>
            </a:r>
            <a:r>
              <a:rPr lang="pt-BR" sz="8000" dirty="0">
                <a:solidFill>
                  <a:srgbClr val="022873">
                    <a:alpha val="100000"/>
                  </a:srgbClr>
                </a:solidFill>
                <a:latin typeface="Founders Grotesk Bold" pitchFamily="34"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a:latin typeface="Arial" panose="020B0604020202020204" pitchFamily="34" charset="0"/>
                <a:cs typeface="Times New Roman" panose="02020603050405020304" pitchFamily="18" charset="0"/>
              </a:rPr>
              <a:t>Source: Art. 19 of Law 10.893/2004</a:t>
            </a:r>
            <a:endParaRPr lang="pt-BR" sz="2200" kern="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noFill/>
            <a:prstDash val="dash"/>
          </a:ln>
        </p:spPr>
        <p:txBody>
          <a:bodyPr wrap="square">
            <a:spAutoFit/>
          </a:bodyPr>
          <a:lstStyle/>
          <a:p>
            <a:pPr algn="just"/>
            <a:r>
              <a:rPr lang="en-US" sz="4000" b="1">
                <a:solidFill>
                  <a:schemeClr val="bg1"/>
                </a:solidFill>
                <a:latin typeface="Raleway Black" pitchFamily="2" charset="0"/>
              </a:rPr>
              <a:t>AFRMM</a:t>
            </a:r>
            <a:r>
              <a:rPr lang="en-US" sz="4000">
                <a:solidFill>
                  <a:schemeClr val="bg1"/>
                </a:solidFill>
                <a:latin typeface="Raleway Light" pitchFamily="2" charset="0"/>
              </a:rPr>
              <a:t>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a:solidFill>
                <a:schemeClr val="bg1"/>
              </a:solidFill>
              <a:latin typeface="Raleway Light" pitchFamily="2" charset="0"/>
            </a:endParaRPr>
          </a:p>
        </p:txBody>
      </p:sp>
      <p:sp>
        <p:nvSpPr>
          <p:cNvPr id="3" name="Retângulo: Cantos Arredondados 2">
            <a:extLst>
              <a:ext uri="{FF2B5EF4-FFF2-40B4-BE49-F238E27FC236}">
                <a16:creationId xmlns:a16="http://schemas.microsoft.com/office/drawing/2014/main" id="{C7239BAA-9307-BF65-4176-4328F93225D7}"/>
              </a:ext>
            </a:extLst>
          </p:cNvPr>
          <p:cNvSpPr/>
          <p:nvPr/>
        </p:nvSpPr>
        <p:spPr>
          <a:xfrm>
            <a:off x="2040092" y="3919671"/>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0E76DA90-0DAE-8CF7-6FA8-558345164EDF}"/>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4" name="Imagem 3">
            <a:extLst>
              <a:ext uri="{FF2B5EF4-FFF2-40B4-BE49-F238E27FC236}">
                <a16:creationId xmlns:a16="http://schemas.microsoft.com/office/drawing/2014/main" id="{0FBDD9A7-878E-A9BE-B707-5B332C096245}"/>
              </a:ext>
            </a:extLst>
          </p:cNvPr>
          <p:cNvPicPr>
            <a:picLocks noChangeAspect="1"/>
          </p:cNvPicPr>
          <p:nvPr/>
        </p:nvPicPr>
        <p:blipFill>
          <a:blip r:embed="rId3"/>
          <a:srcRect t="-5113" r="56284"/>
          <a:stretch>
            <a:fillRect/>
          </a:stretch>
        </p:blipFill>
        <p:spPr>
          <a:xfrm>
            <a:off x="1450170" y="12640485"/>
            <a:ext cx="1457851" cy="999682"/>
          </a:xfrm>
          <a:prstGeom prst="rect">
            <a:avLst/>
          </a:prstGeom>
        </p:spPr>
      </p:pic>
    </p:spTree>
    <p:extLst>
      <p:ext uri="{BB962C8B-B14F-4D97-AF65-F5344CB8AC3E}">
        <p14:creationId xmlns:p14="http://schemas.microsoft.com/office/powerpoint/2010/main" val="234562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88F92472-6EB7-4DF2-935B-8A59848D9CCF}"/>
              </a:ext>
            </a:extLst>
          </p:cNvPr>
          <p:cNvSpPr txBox="1"/>
          <p:nvPr/>
        </p:nvSpPr>
        <p:spPr>
          <a:xfrm>
            <a:off x="2428799" y="7415366"/>
            <a:ext cx="10007040" cy="3416320"/>
          </a:xfrm>
          <a:prstGeom prst="rect">
            <a:avLst/>
          </a:prstGeom>
          <a:noFill/>
          <a:ln>
            <a:noFill/>
          </a:ln>
        </p:spPr>
        <p:txBody>
          <a:bodyPr wrap="square" rtlCol="0">
            <a:spAutoFit/>
          </a:bodyPr>
          <a:lstStyle/>
          <a:p>
            <a:pPr lvl="0" defTabSz="1828800">
              <a:defRPr/>
            </a:pPr>
            <a:r>
              <a:rPr lang="en-US" sz="2400" dirty="0">
                <a:solidFill>
                  <a:prstClr val="black"/>
                </a:solidFill>
                <a:latin typeface="Avenir Next LT Pro" panose="020B0504020202020204" pitchFamily="34" charset="0"/>
              </a:rPr>
              <a:t>II - a Brazilian shipping company operating its own vessel, chartered with Brazilian registration, or chartered for a period of time from a wholly-owned subsidiary of a Brazilian shipping company: (As amended by Law No. 14,301 of 2022)a) 50% (fifty percent) of the AFRMM generated in long-haul navigation, when the vessel is not registered with the </a:t>
            </a:r>
            <a:r>
              <a:rPr lang="en-US" sz="2400" dirty="0" err="1">
                <a:solidFill>
                  <a:prstClr val="black"/>
                </a:solidFill>
                <a:latin typeface="Avenir Next LT Pro" panose="020B0504020202020204" pitchFamily="34" charset="0"/>
              </a:rPr>
              <a:t>REB;b</a:t>
            </a:r>
            <a:r>
              <a:rPr lang="en-US" sz="2400" dirty="0">
                <a:solidFill>
                  <a:prstClr val="black"/>
                </a:solidFill>
                <a:latin typeface="Avenir Next LT Pro" panose="020B0504020202020204" pitchFamily="34" charset="0"/>
              </a:rPr>
              <a:t>) 83% (eighty-three percent) of the AFRMM generated in long-haul navigation, when the vessel is registered with the REB; </a:t>
            </a:r>
            <a:r>
              <a:rPr lang="en-US" sz="2400" dirty="0" err="1">
                <a:solidFill>
                  <a:prstClr val="black"/>
                </a:solidFill>
                <a:latin typeface="Avenir Next LT Pro" panose="020B0504020202020204" pitchFamily="34" charset="0"/>
              </a:rPr>
              <a:t>andc</a:t>
            </a:r>
            <a:r>
              <a:rPr lang="en-US" sz="2400" dirty="0">
                <a:solidFill>
                  <a:prstClr val="black"/>
                </a:solidFill>
                <a:latin typeface="Avenir Next LT Pro" panose="020B0504020202020204" pitchFamily="34" charset="0"/>
              </a:rPr>
              <a:t>) 100% (one hundred percent) of the AFRMM generated in coastal, river, and lake navigation (Law No. 10,893 of 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5" name="TextBox 104">
            <a:extLst>
              <a:ext uri="{FF2B5EF4-FFF2-40B4-BE49-F238E27FC236}">
                <a16:creationId xmlns:a16="http://schemas.microsoft.com/office/drawing/2014/main" id="{6FAF6499-A88D-44E4-8522-7C8C35CBBE96}"/>
              </a:ext>
            </a:extLst>
          </p:cNvPr>
          <p:cNvSpPr txBox="1"/>
          <p:nvPr/>
        </p:nvSpPr>
        <p:spPr>
          <a:xfrm>
            <a:off x="14541050" y="8115836"/>
            <a:ext cx="8088168" cy="2308324"/>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III - to a special account, 9% (nine percent) of the AFRMM generated in long-haul navigation, by a Brazilian navigation company, operating a vessel, owned or chartered, with Brazilian registration, registered or not in the REB (Law No. 10,893,2024)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3" name="CaixaDeTexto 2">
            <a:extLst>
              <a:ext uri="{FF2B5EF4-FFF2-40B4-BE49-F238E27FC236}">
                <a16:creationId xmlns:a16="http://schemas.microsoft.com/office/drawing/2014/main" id="{2C1D1B5B-30EA-E545-C7E3-D7A212CA0846}"/>
              </a:ext>
            </a:extLst>
          </p:cNvPr>
          <p:cNvSpPr txBox="1"/>
          <p:nvPr/>
        </p:nvSpPr>
        <p:spPr>
          <a:xfrm>
            <a:off x="2428799" y="2726819"/>
            <a:ext cx="10007041" cy="2677656"/>
          </a:xfrm>
          <a:prstGeom prst="rect">
            <a:avLst/>
          </a:prstGeom>
          <a:noFill/>
          <a:ln w="19050">
            <a:noFill/>
            <a:prstDash val="sysDash"/>
          </a:ln>
        </p:spPr>
        <p:txBody>
          <a:bodyPr wrap="square">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It is a benefit that aims to provide Brazilian Shipping Companies (EBNs) with the amounts originated that were not collected due to the non-incidence of AFRMM (sole paragraph of art. 17 of Law No. 9,432, of January 8, 1997). Reimbursement must be requested by the interested party, within the deadlines established in art. 27 of Decree No. 5,543, of 2005.</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9" name="CaixaDeTexto 108">
            <a:extLst>
              <a:ext uri="{FF2B5EF4-FFF2-40B4-BE49-F238E27FC236}">
                <a16:creationId xmlns:a16="http://schemas.microsoft.com/office/drawing/2014/main" id="{38DACD7C-9C3C-4520-AB9B-9437545BA902}"/>
              </a:ext>
            </a:extLst>
          </p:cNvPr>
          <p:cNvSpPr txBox="1"/>
          <p:nvPr/>
        </p:nvSpPr>
        <p:spPr>
          <a:xfrm>
            <a:off x="1754782" y="269982"/>
            <a:ext cx="13515474" cy="1563505"/>
          </a:xfrm>
          <a:prstGeom prst="rect">
            <a:avLst/>
          </a:prstGeom>
          <a:noFill/>
          <a:effectLst>
            <a:outerShdw blurRad="50800" dist="38100" dir="2700000" algn="tl" rotWithShape="0">
              <a:prstClr val="black">
                <a:alpha val="40000"/>
              </a:prstClr>
            </a:outerShdw>
          </a:effectLst>
        </p:spPr>
        <p:txBody>
          <a:bodyPr wrap="square">
            <a:spAutoFit/>
          </a:bodyPr>
          <a:lstStyle/>
          <a:p>
            <a:pPr lvl="0" defTabSz="1828800">
              <a:lnSpc>
                <a:spcPct val="130000"/>
              </a:lnSpc>
              <a:spcBef>
                <a:spcPct val="0"/>
              </a:spcBef>
              <a:spcAft>
                <a:spcPts val="3600"/>
              </a:spcAft>
              <a:buClr>
                <a:prstClr val="white"/>
              </a:buClr>
              <a:buSzPct val="80000"/>
              <a:defRPr/>
            </a:pPr>
            <a:r>
              <a:rPr lang="pt-BR" sz="8000" b="1" cap="all" dirty="0">
                <a:ln w="3175" cmpd="sng">
                  <a:noFill/>
                </a:ln>
                <a:solidFill>
                  <a:srgbClr val="022873">
                    <a:alpha val="100000"/>
                  </a:srgbClr>
                </a:solidFill>
                <a:latin typeface="Founders Grotesk Bold" pitchFamily="34" charset="0"/>
                <a:ea typeface="+mj-ea"/>
                <a:cs typeface="+mj-cs"/>
              </a:rPr>
              <a:t>Incentive</a:t>
            </a:r>
          </a:p>
        </p:txBody>
      </p:sp>
      <p:cxnSp>
        <p:nvCxnSpPr>
          <p:cNvPr id="113" name="Elbow Connector 5">
            <a:extLst>
              <a:ext uri="{FF2B5EF4-FFF2-40B4-BE49-F238E27FC236}">
                <a16:creationId xmlns:a16="http://schemas.microsoft.com/office/drawing/2014/main" id="{0F4160D7-3C43-780C-7006-7D9A279EDF9C}"/>
              </a:ext>
            </a:extLst>
          </p:cNvPr>
          <p:cNvCxnSpPr>
            <a:cxnSpLocks/>
            <a:stCxn id="8" idx="2"/>
          </p:cNvCxnSpPr>
          <p:nvPr/>
        </p:nvCxnSpPr>
        <p:spPr>
          <a:xfrm rot="5400000">
            <a:off x="16357996" y="9982647"/>
            <a:ext cx="1570795" cy="3653769"/>
          </a:xfrm>
          <a:prstGeom prst="bentConnector2">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Elbow Connector 5">
            <a:extLst>
              <a:ext uri="{FF2B5EF4-FFF2-40B4-BE49-F238E27FC236}">
                <a16:creationId xmlns:a16="http://schemas.microsoft.com/office/drawing/2014/main" id="{23DD02E2-4B1F-CC5A-B5AF-677260512829}"/>
              </a:ext>
            </a:extLst>
          </p:cNvPr>
          <p:cNvCxnSpPr>
            <a:cxnSpLocks/>
            <a:stCxn id="17" idx="1"/>
            <a:endCxn id="5" idx="2"/>
          </p:cNvCxnSpPr>
          <p:nvPr/>
        </p:nvCxnSpPr>
        <p:spPr>
          <a:xfrm rot="10800000">
            <a:off x="7329370" y="11939820"/>
            <a:ext cx="2711148" cy="661974"/>
          </a:xfrm>
          <a:prstGeom prst="bentConnector2">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7" name="CaixaDeTexto 126">
            <a:extLst>
              <a:ext uri="{FF2B5EF4-FFF2-40B4-BE49-F238E27FC236}">
                <a16:creationId xmlns:a16="http://schemas.microsoft.com/office/drawing/2014/main" id="{1B9499E7-64ED-C64B-D80C-EF4B8F17FBA9}"/>
              </a:ext>
            </a:extLst>
          </p:cNvPr>
          <p:cNvSpPr txBox="1"/>
          <p:nvPr/>
        </p:nvSpPr>
        <p:spPr>
          <a:xfrm>
            <a:off x="10189719" y="12271764"/>
            <a:ext cx="4977588" cy="646331"/>
          </a:xfrm>
          <a:prstGeom prst="rect">
            <a:avLst/>
          </a:prstGeom>
          <a:noFill/>
          <a:ln w="19050">
            <a:noFill/>
            <a:prstDash val="sysDash"/>
          </a:ln>
        </p:spPr>
        <p:txBody>
          <a:bodyPr wrap="square">
            <a:spAutoFit/>
          </a:bodyPr>
          <a:lstStyle/>
          <a:p>
            <a:pPr lvl="0" algn="ctr" defTabSz="1828800">
              <a:defRPr/>
            </a:pPr>
            <a:r>
              <a:rPr lang="pt-BR" sz="3600" b="1" dirty="0">
                <a:solidFill>
                  <a:srgbClr val="000000"/>
                </a:solidFill>
                <a:latin typeface="Avenir Next LT Pro" panose="020B0504020202020204" pitchFamily="34" charset="0"/>
              </a:rPr>
              <a:t>LINKED ACCOUNT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131" name="CaixaDeTexto 130">
            <a:extLst>
              <a:ext uri="{FF2B5EF4-FFF2-40B4-BE49-F238E27FC236}">
                <a16:creationId xmlns:a16="http://schemas.microsoft.com/office/drawing/2014/main" id="{DC020CA4-5421-BFE2-2932-833AD35D6BD1}"/>
              </a:ext>
            </a:extLst>
          </p:cNvPr>
          <p:cNvSpPr txBox="1"/>
          <p:nvPr/>
        </p:nvSpPr>
        <p:spPr>
          <a:xfrm>
            <a:off x="13966757" y="2615359"/>
            <a:ext cx="10007041" cy="3212354"/>
          </a:xfrm>
          <a:prstGeom prst="rect">
            <a:avLst/>
          </a:prstGeom>
          <a:noFill/>
          <a:ln w="19050">
            <a:noFill/>
            <a:prstDash val="sysDash"/>
          </a:ln>
        </p:spPr>
        <p:txBody>
          <a:bodyPr wrap="square">
            <a:spAutoFit/>
          </a:bodyPr>
          <a:lstStyle/>
          <a:p>
            <a:pPr marL="77788" marR="41910" lvl="0" indent="0" algn="just" defTabSz="457200" rtl="0" eaLnBrk="1" fontAlgn="auto" latinLnBrk="0" hangingPunct="1">
              <a:lnSpc>
                <a:spcPct val="105000"/>
              </a:lnSpc>
              <a:spcBef>
                <a:spcPts val="0"/>
              </a:spcBef>
              <a:spcAft>
                <a:spcPts val="32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marL="77788" marR="41910" lvl="0" algn="just">
              <a:lnSpc>
                <a:spcPct val="105000"/>
              </a:lnSpc>
              <a:spcAft>
                <a:spcPts val="320"/>
              </a:spcAft>
              <a:defRPr/>
            </a:pPr>
            <a:r>
              <a:rPr lang="en-US" sz="2400" dirty="0">
                <a:solidFill>
                  <a:prstClr val="black"/>
                </a:solidFill>
                <a:latin typeface="Avenir Next LT Pro" panose="020B0504020202020204" pitchFamily="34" charset="0"/>
              </a:rPr>
              <a:t>Installments collected to the special account plus corrections resulting from their applications provided for in Article 20 of this Law, will be shared among Brazilian shipping companies authorized to operate in cabotage and river and lake navigation, proportionally to the total freight generated by them in the transportation, between Brazilian ports, of import and export cargo from the country's foreign trade (Article 18 of Law 10,893/2004).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2" name="Shape 6">
            <a:extLst>
              <a:ext uri="{FF2B5EF4-FFF2-40B4-BE49-F238E27FC236}">
                <a16:creationId xmlns:a16="http://schemas.microsoft.com/office/drawing/2014/main" id="{25C2235B-582F-F776-83B4-6B1A55B83A8E}"/>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 name="Retângulo: Cantos Arredondados 3">
            <a:extLst>
              <a:ext uri="{FF2B5EF4-FFF2-40B4-BE49-F238E27FC236}">
                <a16:creationId xmlns:a16="http://schemas.microsoft.com/office/drawing/2014/main" id="{103D874E-514F-03A3-811A-D548EBF845C4}"/>
              </a:ext>
            </a:extLst>
          </p:cNvPr>
          <p:cNvSpPr/>
          <p:nvPr/>
        </p:nvSpPr>
        <p:spPr>
          <a:xfrm>
            <a:off x="2266950" y="2375542"/>
            <a:ext cx="10553700" cy="3398265"/>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a:extLst>
              <a:ext uri="{FF2B5EF4-FFF2-40B4-BE49-F238E27FC236}">
                <a16:creationId xmlns:a16="http://schemas.microsoft.com/office/drawing/2014/main" id="{06820B2B-A80D-6AC0-9D59-1354430033E7}"/>
              </a:ext>
            </a:extLst>
          </p:cNvPr>
          <p:cNvSpPr txBox="1"/>
          <p:nvPr/>
        </p:nvSpPr>
        <p:spPr>
          <a:xfrm>
            <a:off x="2873465" y="2025389"/>
            <a:ext cx="5128482" cy="646331"/>
          </a:xfrm>
          <a:prstGeom prst="rect">
            <a:avLst/>
          </a:prstGeom>
          <a:solidFill>
            <a:srgbClr val="0000FF"/>
          </a:solidFill>
          <a:ln w="19050">
            <a:solidFill>
              <a:srgbClr val="0000FF"/>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REIMBURSEMENT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5" name="Retângulo: Cantos Arredondados 4">
            <a:extLst>
              <a:ext uri="{FF2B5EF4-FFF2-40B4-BE49-F238E27FC236}">
                <a16:creationId xmlns:a16="http://schemas.microsoft.com/office/drawing/2014/main" id="{5DB6B678-94D2-7B32-A006-43F27871C7ED}"/>
              </a:ext>
            </a:extLst>
          </p:cNvPr>
          <p:cNvSpPr/>
          <p:nvPr/>
        </p:nvSpPr>
        <p:spPr>
          <a:xfrm>
            <a:off x="1754782" y="6858000"/>
            <a:ext cx="11149175" cy="5081820"/>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746386F6-1C69-0326-370C-8E3A4BB9EB3A}"/>
              </a:ext>
            </a:extLst>
          </p:cNvPr>
          <p:cNvSpPr/>
          <p:nvPr/>
        </p:nvSpPr>
        <p:spPr>
          <a:xfrm>
            <a:off x="13639099" y="2642192"/>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6" name="CaixaDeTexto 135">
            <a:extLst>
              <a:ext uri="{FF2B5EF4-FFF2-40B4-BE49-F238E27FC236}">
                <a16:creationId xmlns:a16="http://schemas.microsoft.com/office/drawing/2014/main" id="{42764533-16E3-5A74-9FF5-579293B2F838}"/>
              </a:ext>
            </a:extLst>
          </p:cNvPr>
          <p:cNvSpPr txBox="1"/>
          <p:nvPr/>
        </p:nvSpPr>
        <p:spPr>
          <a:xfrm>
            <a:off x="14570308" y="2319026"/>
            <a:ext cx="4868111" cy="1200329"/>
          </a:xfrm>
          <a:prstGeom prst="rect">
            <a:avLst/>
          </a:prstGeom>
          <a:solidFill>
            <a:srgbClr val="C00000"/>
          </a:solidFill>
          <a:ln w="19050">
            <a:solidFill>
              <a:srgbClr val="C00000"/>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AFRMM DISTRIBUTION</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8" name="Retângulo: Cantos Arredondados 7">
            <a:extLst>
              <a:ext uri="{FF2B5EF4-FFF2-40B4-BE49-F238E27FC236}">
                <a16:creationId xmlns:a16="http://schemas.microsoft.com/office/drawing/2014/main" id="{3DEED33F-DCC7-FEB1-0190-3685B3293A64}"/>
              </a:ext>
            </a:extLst>
          </p:cNvPr>
          <p:cNvSpPr/>
          <p:nvPr/>
        </p:nvSpPr>
        <p:spPr>
          <a:xfrm>
            <a:off x="13693427" y="7625869"/>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Freeform: Shape 18">
            <a:extLst>
              <a:ext uri="{FF2B5EF4-FFF2-40B4-BE49-F238E27FC236}">
                <a16:creationId xmlns:a16="http://schemas.microsoft.com/office/drawing/2014/main" id="{A8A07643-294B-B811-E759-E7982552E0E6}"/>
              </a:ext>
            </a:extLst>
          </p:cNvPr>
          <p:cNvSpPr/>
          <p:nvPr/>
        </p:nvSpPr>
        <p:spPr>
          <a:xfrm>
            <a:off x="18635218" y="8310136"/>
            <a:ext cx="6547718" cy="6060644"/>
          </a:xfrm>
          <a:custGeom>
            <a:avLst/>
            <a:gdLst>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708365 w 5834742"/>
              <a:gd name="connsiteY11" fmla="*/ 209005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11039 w 5834742"/>
              <a:gd name="connsiteY6" fmla="*/ 618308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62104 h 3762104"/>
              <a:gd name="connsiteX1" fmla="*/ 687977 w 5834742"/>
              <a:gd name="connsiteY1" fmla="*/ 2682241 h 3762104"/>
              <a:gd name="connsiteX2" fmla="*/ 1619794 w 5834742"/>
              <a:gd name="connsiteY2" fmla="*/ 3152504 h 3762104"/>
              <a:gd name="connsiteX3" fmla="*/ 2595154 w 5834742"/>
              <a:gd name="connsiteY3" fmla="*/ 1811383 h 3762104"/>
              <a:gd name="connsiteX4" fmla="*/ 3770810 w 5834742"/>
              <a:gd name="connsiteY4" fmla="*/ 2420984 h 3762104"/>
              <a:gd name="connsiteX5" fmla="*/ 5024845 w 5834742"/>
              <a:gd name="connsiteY5" fmla="*/ 705395 h 3762104"/>
              <a:gd name="connsiteX6" fmla="*/ 4511039 w 5834742"/>
              <a:gd name="connsiteY6" fmla="*/ 653143 h 3762104"/>
              <a:gd name="connsiteX7" fmla="*/ 5695405 w 5834742"/>
              <a:gd name="connsiteY7" fmla="*/ 0 h 3762104"/>
              <a:gd name="connsiteX8" fmla="*/ 5834742 w 5834742"/>
              <a:gd name="connsiteY8" fmla="*/ 1254036 h 3762104"/>
              <a:gd name="connsiteX9" fmla="*/ 5503816 w 5834742"/>
              <a:gd name="connsiteY9" fmla="*/ 879567 h 3762104"/>
              <a:gd name="connsiteX10" fmla="*/ 3831771 w 5834742"/>
              <a:gd name="connsiteY10" fmla="*/ 2873830 h 3762104"/>
              <a:gd name="connsiteX11" fmla="*/ 2656113 w 5834742"/>
              <a:gd name="connsiteY11" fmla="*/ 2194562 h 3762104"/>
              <a:gd name="connsiteX12" fmla="*/ 1689463 w 5834742"/>
              <a:gd name="connsiteY12" fmla="*/ 3413761 h 3762104"/>
              <a:gd name="connsiteX13" fmla="*/ 731520 w 5834742"/>
              <a:gd name="connsiteY13" fmla="*/ 2899954 h 3762104"/>
              <a:gd name="connsiteX14" fmla="*/ 0 w 5834742"/>
              <a:gd name="connsiteY14" fmla="*/ 3762104 h 3762104"/>
              <a:gd name="connsiteX0" fmla="*/ 0 w 5834742"/>
              <a:gd name="connsiteY0" fmla="*/ 3618955 h 3618955"/>
              <a:gd name="connsiteX1" fmla="*/ 687977 w 5834742"/>
              <a:gd name="connsiteY1" fmla="*/ 2539092 h 3618955"/>
              <a:gd name="connsiteX2" fmla="*/ 1619794 w 5834742"/>
              <a:gd name="connsiteY2" fmla="*/ 3009355 h 3618955"/>
              <a:gd name="connsiteX3" fmla="*/ 2595154 w 5834742"/>
              <a:gd name="connsiteY3" fmla="*/ 1668234 h 3618955"/>
              <a:gd name="connsiteX4" fmla="*/ 3770810 w 5834742"/>
              <a:gd name="connsiteY4" fmla="*/ 2277835 h 3618955"/>
              <a:gd name="connsiteX5" fmla="*/ 5024845 w 5834742"/>
              <a:gd name="connsiteY5" fmla="*/ 562246 h 3618955"/>
              <a:gd name="connsiteX6" fmla="*/ 4511039 w 5834742"/>
              <a:gd name="connsiteY6" fmla="*/ 509994 h 3618955"/>
              <a:gd name="connsiteX7" fmla="*/ 5626694 w 5834742"/>
              <a:gd name="connsiteY7" fmla="*/ 0 h 3618955"/>
              <a:gd name="connsiteX8" fmla="*/ 5834742 w 5834742"/>
              <a:gd name="connsiteY8" fmla="*/ 1110887 h 3618955"/>
              <a:gd name="connsiteX9" fmla="*/ 5503816 w 5834742"/>
              <a:gd name="connsiteY9" fmla="*/ 736418 h 3618955"/>
              <a:gd name="connsiteX10" fmla="*/ 3831771 w 5834742"/>
              <a:gd name="connsiteY10" fmla="*/ 2730681 h 3618955"/>
              <a:gd name="connsiteX11" fmla="*/ 2656113 w 5834742"/>
              <a:gd name="connsiteY11" fmla="*/ 2051413 h 3618955"/>
              <a:gd name="connsiteX12" fmla="*/ 1689463 w 5834742"/>
              <a:gd name="connsiteY12" fmla="*/ 3270612 h 3618955"/>
              <a:gd name="connsiteX13" fmla="*/ 731520 w 5834742"/>
              <a:gd name="connsiteY13" fmla="*/ 2756805 h 3618955"/>
              <a:gd name="connsiteX14" fmla="*/ 0 w 5834742"/>
              <a:gd name="connsiteY14" fmla="*/ 3618955 h 3618955"/>
              <a:gd name="connsiteX0" fmla="*/ 0 w 5834742"/>
              <a:gd name="connsiteY0" fmla="*/ 3739200 h 3739200"/>
              <a:gd name="connsiteX1" fmla="*/ 687977 w 5834742"/>
              <a:gd name="connsiteY1" fmla="*/ 2659337 h 3739200"/>
              <a:gd name="connsiteX2" fmla="*/ 1619794 w 5834742"/>
              <a:gd name="connsiteY2" fmla="*/ 3129600 h 3739200"/>
              <a:gd name="connsiteX3" fmla="*/ 2595154 w 5834742"/>
              <a:gd name="connsiteY3" fmla="*/ 1788479 h 3739200"/>
              <a:gd name="connsiteX4" fmla="*/ 3770810 w 5834742"/>
              <a:gd name="connsiteY4" fmla="*/ 2398080 h 3739200"/>
              <a:gd name="connsiteX5" fmla="*/ 5024845 w 5834742"/>
              <a:gd name="connsiteY5" fmla="*/ 682491 h 3739200"/>
              <a:gd name="connsiteX6" fmla="*/ 4511039 w 5834742"/>
              <a:gd name="connsiteY6" fmla="*/ 630239 h 3739200"/>
              <a:gd name="connsiteX7" fmla="*/ 5661050 w 5834742"/>
              <a:gd name="connsiteY7" fmla="*/ 0 h 3739200"/>
              <a:gd name="connsiteX8" fmla="*/ 5834742 w 5834742"/>
              <a:gd name="connsiteY8" fmla="*/ 1231132 h 3739200"/>
              <a:gd name="connsiteX9" fmla="*/ 5503816 w 5834742"/>
              <a:gd name="connsiteY9" fmla="*/ 856663 h 3739200"/>
              <a:gd name="connsiteX10" fmla="*/ 3831771 w 5834742"/>
              <a:gd name="connsiteY10" fmla="*/ 2850926 h 3739200"/>
              <a:gd name="connsiteX11" fmla="*/ 2656113 w 5834742"/>
              <a:gd name="connsiteY11" fmla="*/ 2171658 h 3739200"/>
              <a:gd name="connsiteX12" fmla="*/ 1689463 w 5834742"/>
              <a:gd name="connsiteY12" fmla="*/ 3390857 h 3739200"/>
              <a:gd name="connsiteX13" fmla="*/ 731520 w 5834742"/>
              <a:gd name="connsiteY13" fmla="*/ 2877050 h 3739200"/>
              <a:gd name="connsiteX14" fmla="*/ 0 w 5834742"/>
              <a:gd name="connsiteY14" fmla="*/ 3739200 h 3739200"/>
              <a:gd name="connsiteX0" fmla="*/ 0 w 5834742"/>
              <a:gd name="connsiteY0" fmla="*/ 3773555 h 3773555"/>
              <a:gd name="connsiteX1" fmla="*/ 687977 w 5834742"/>
              <a:gd name="connsiteY1" fmla="*/ 2693692 h 3773555"/>
              <a:gd name="connsiteX2" fmla="*/ 1619794 w 5834742"/>
              <a:gd name="connsiteY2" fmla="*/ 3163955 h 3773555"/>
              <a:gd name="connsiteX3" fmla="*/ 2595154 w 5834742"/>
              <a:gd name="connsiteY3" fmla="*/ 1822834 h 3773555"/>
              <a:gd name="connsiteX4" fmla="*/ 3770810 w 5834742"/>
              <a:gd name="connsiteY4" fmla="*/ 2432435 h 3773555"/>
              <a:gd name="connsiteX5" fmla="*/ 5024845 w 5834742"/>
              <a:gd name="connsiteY5" fmla="*/ 716846 h 3773555"/>
              <a:gd name="connsiteX6" fmla="*/ 4511039 w 5834742"/>
              <a:gd name="connsiteY6" fmla="*/ 664594 h 3773555"/>
              <a:gd name="connsiteX7" fmla="*/ 5609517 w 5834742"/>
              <a:gd name="connsiteY7" fmla="*/ 0 h 3773555"/>
              <a:gd name="connsiteX8" fmla="*/ 5834742 w 5834742"/>
              <a:gd name="connsiteY8" fmla="*/ 1265487 h 3773555"/>
              <a:gd name="connsiteX9" fmla="*/ 5503816 w 5834742"/>
              <a:gd name="connsiteY9" fmla="*/ 891018 h 3773555"/>
              <a:gd name="connsiteX10" fmla="*/ 3831771 w 5834742"/>
              <a:gd name="connsiteY10" fmla="*/ 2885281 h 3773555"/>
              <a:gd name="connsiteX11" fmla="*/ 2656113 w 5834742"/>
              <a:gd name="connsiteY11" fmla="*/ 2206013 h 3773555"/>
              <a:gd name="connsiteX12" fmla="*/ 1689463 w 5834742"/>
              <a:gd name="connsiteY12" fmla="*/ 3425212 h 3773555"/>
              <a:gd name="connsiteX13" fmla="*/ 731520 w 5834742"/>
              <a:gd name="connsiteY13" fmla="*/ 2911405 h 3773555"/>
              <a:gd name="connsiteX14" fmla="*/ 0 w 5834742"/>
              <a:gd name="connsiteY14" fmla="*/ 3773555 h 377355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56377 h 3756377"/>
              <a:gd name="connsiteX1" fmla="*/ 687977 w 5834742"/>
              <a:gd name="connsiteY1" fmla="*/ 2676514 h 3756377"/>
              <a:gd name="connsiteX2" fmla="*/ 1619794 w 5834742"/>
              <a:gd name="connsiteY2" fmla="*/ 3146777 h 3756377"/>
              <a:gd name="connsiteX3" fmla="*/ 2595154 w 5834742"/>
              <a:gd name="connsiteY3" fmla="*/ 1805656 h 3756377"/>
              <a:gd name="connsiteX4" fmla="*/ 3770810 w 5834742"/>
              <a:gd name="connsiteY4" fmla="*/ 2415257 h 3756377"/>
              <a:gd name="connsiteX5" fmla="*/ 5024845 w 5834742"/>
              <a:gd name="connsiteY5" fmla="*/ 699668 h 3756377"/>
              <a:gd name="connsiteX6" fmla="*/ 4511039 w 5834742"/>
              <a:gd name="connsiteY6" fmla="*/ 647416 h 3756377"/>
              <a:gd name="connsiteX7" fmla="*/ 5724037 w 5834742"/>
              <a:gd name="connsiteY7" fmla="*/ 0 h 3756377"/>
              <a:gd name="connsiteX8" fmla="*/ 5834742 w 5834742"/>
              <a:gd name="connsiteY8" fmla="*/ 1248309 h 3756377"/>
              <a:gd name="connsiteX9" fmla="*/ 5503816 w 5834742"/>
              <a:gd name="connsiteY9" fmla="*/ 873840 h 3756377"/>
              <a:gd name="connsiteX10" fmla="*/ 3831771 w 5834742"/>
              <a:gd name="connsiteY10" fmla="*/ 2868103 h 3756377"/>
              <a:gd name="connsiteX11" fmla="*/ 2656113 w 5834742"/>
              <a:gd name="connsiteY11" fmla="*/ 2188835 h 3756377"/>
              <a:gd name="connsiteX12" fmla="*/ 1689463 w 5834742"/>
              <a:gd name="connsiteY12" fmla="*/ 3408034 h 3756377"/>
              <a:gd name="connsiteX13" fmla="*/ 731520 w 5834742"/>
              <a:gd name="connsiteY13" fmla="*/ 2894227 h 3756377"/>
              <a:gd name="connsiteX14" fmla="*/ 0 w 5834742"/>
              <a:gd name="connsiteY14" fmla="*/ 3756377 h 3756377"/>
              <a:gd name="connsiteX0" fmla="*/ 0 w 5834742"/>
              <a:gd name="connsiteY0" fmla="*/ 3767829 h 3767829"/>
              <a:gd name="connsiteX1" fmla="*/ 687977 w 5834742"/>
              <a:gd name="connsiteY1" fmla="*/ 2687966 h 3767829"/>
              <a:gd name="connsiteX2" fmla="*/ 1619794 w 5834742"/>
              <a:gd name="connsiteY2" fmla="*/ 3158229 h 3767829"/>
              <a:gd name="connsiteX3" fmla="*/ 2595154 w 5834742"/>
              <a:gd name="connsiteY3" fmla="*/ 1817108 h 3767829"/>
              <a:gd name="connsiteX4" fmla="*/ 3770810 w 5834742"/>
              <a:gd name="connsiteY4" fmla="*/ 2426709 h 3767829"/>
              <a:gd name="connsiteX5" fmla="*/ 5024845 w 5834742"/>
              <a:gd name="connsiteY5" fmla="*/ 711120 h 3767829"/>
              <a:gd name="connsiteX6" fmla="*/ 4511039 w 5834742"/>
              <a:gd name="connsiteY6" fmla="*/ 658868 h 3767829"/>
              <a:gd name="connsiteX7" fmla="*/ 5672503 w 5834742"/>
              <a:gd name="connsiteY7" fmla="*/ 0 h 3767829"/>
              <a:gd name="connsiteX8" fmla="*/ 5834742 w 5834742"/>
              <a:gd name="connsiteY8" fmla="*/ 1259761 h 3767829"/>
              <a:gd name="connsiteX9" fmla="*/ 5503816 w 5834742"/>
              <a:gd name="connsiteY9" fmla="*/ 885292 h 3767829"/>
              <a:gd name="connsiteX10" fmla="*/ 3831771 w 5834742"/>
              <a:gd name="connsiteY10" fmla="*/ 2879555 h 3767829"/>
              <a:gd name="connsiteX11" fmla="*/ 2656113 w 5834742"/>
              <a:gd name="connsiteY11" fmla="*/ 2200287 h 3767829"/>
              <a:gd name="connsiteX12" fmla="*/ 1689463 w 5834742"/>
              <a:gd name="connsiteY12" fmla="*/ 3419486 h 3767829"/>
              <a:gd name="connsiteX13" fmla="*/ 731520 w 5834742"/>
              <a:gd name="connsiteY13" fmla="*/ 2905679 h 3767829"/>
              <a:gd name="connsiteX14" fmla="*/ 0 w 5834742"/>
              <a:gd name="connsiteY14" fmla="*/ 3767829 h 3767829"/>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06858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33473 h 3733473"/>
              <a:gd name="connsiteX1" fmla="*/ 687977 w 5834742"/>
              <a:gd name="connsiteY1" fmla="*/ 2653610 h 3733473"/>
              <a:gd name="connsiteX2" fmla="*/ 1619794 w 5834742"/>
              <a:gd name="connsiteY2" fmla="*/ 3123873 h 3733473"/>
              <a:gd name="connsiteX3" fmla="*/ 2595154 w 5834742"/>
              <a:gd name="connsiteY3" fmla="*/ 1782752 h 3733473"/>
              <a:gd name="connsiteX4" fmla="*/ 3770810 w 5834742"/>
              <a:gd name="connsiteY4" fmla="*/ 2392353 h 3733473"/>
              <a:gd name="connsiteX5" fmla="*/ 5024845 w 5834742"/>
              <a:gd name="connsiteY5" fmla="*/ 676764 h 3733473"/>
              <a:gd name="connsiteX6" fmla="*/ 4511039 w 5834742"/>
              <a:gd name="connsiteY6" fmla="*/ 624512 h 3733473"/>
              <a:gd name="connsiteX7" fmla="*/ 5798473 w 5834742"/>
              <a:gd name="connsiteY7" fmla="*/ 0 h 3733473"/>
              <a:gd name="connsiteX8" fmla="*/ 5834742 w 5834742"/>
              <a:gd name="connsiteY8" fmla="*/ 1225405 h 3733473"/>
              <a:gd name="connsiteX9" fmla="*/ 5503816 w 5834742"/>
              <a:gd name="connsiteY9" fmla="*/ 850936 h 3733473"/>
              <a:gd name="connsiteX10" fmla="*/ 3831771 w 5834742"/>
              <a:gd name="connsiteY10" fmla="*/ 2845199 h 3733473"/>
              <a:gd name="connsiteX11" fmla="*/ 2656113 w 5834742"/>
              <a:gd name="connsiteY11" fmla="*/ 2165931 h 3733473"/>
              <a:gd name="connsiteX12" fmla="*/ 1689463 w 5834742"/>
              <a:gd name="connsiteY12" fmla="*/ 3385130 h 3733473"/>
              <a:gd name="connsiteX13" fmla="*/ 731520 w 5834742"/>
              <a:gd name="connsiteY13" fmla="*/ 2871323 h 3733473"/>
              <a:gd name="connsiteX14" fmla="*/ 0 w 5834742"/>
              <a:gd name="connsiteY14" fmla="*/ 3733473 h 373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4742" h="3733473">
                <a:moveTo>
                  <a:pt x="0" y="3733473"/>
                </a:moveTo>
                <a:lnTo>
                  <a:pt x="687977" y="2653610"/>
                </a:lnTo>
                <a:lnTo>
                  <a:pt x="1619794" y="3123873"/>
                </a:lnTo>
                <a:lnTo>
                  <a:pt x="2595154" y="1782752"/>
                </a:lnTo>
                <a:lnTo>
                  <a:pt x="3770810" y="2392353"/>
                </a:lnTo>
                <a:lnTo>
                  <a:pt x="5024845" y="676764"/>
                </a:lnTo>
                <a:lnTo>
                  <a:pt x="4511039" y="624512"/>
                </a:lnTo>
                <a:lnTo>
                  <a:pt x="5798473" y="0"/>
                </a:lnTo>
                <a:lnTo>
                  <a:pt x="5834742" y="1225405"/>
                </a:lnTo>
                <a:lnTo>
                  <a:pt x="5503816" y="850936"/>
                </a:lnTo>
                <a:lnTo>
                  <a:pt x="3831771" y="2845199"/>
                </a:lnTo>
                <a:lnTo>
                  <a:pt x="2656113" y="2165931"/>
                </a:lnTo>
                <a:lnTo>
                  <a:pt x="1689463" y="3385130"/>
                </a:lnTo>
                <a:lnTo>
                  <a:pt x="731520" y="2871323"/>
                </a:lnTo>
                <a:lnTo>
                  <a:pt x="0" y="3733473"/>
                </a:lnTo>
                <a:close/>
              </a:path>
            </a:pathLst>
          </a:custGeom>
          <a:solidFill>
            <a:schemeClr val="accent3"/>
          </a:solidFill>
          <a:ln>
            <a:noFill/>
          </a:ln>
          <a:scene3d>
            <a:camera prst="isometricLeftDown">
              <a:rot lat="1200000" lon="3600000" rev="0"/>
            </a:camera>
            <a:lightRig rig="contrasting" dir="t">
              <a:rot lat="0" lon="0" rev="0"/>
            </a:lightRig>
          </a:scene3d>
          <a:sp3d extrusionH="3556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cxnSp>
        <p:nvCxnSpPr>
          <p:cNvPr id="10" name="Elbow Connector 5">
            <a:extLst>
              <a:ext uri="{FF2B5EF4-FFF2-40B4-BE49-F238E27FC236}">
                <a16:creationId xmlns:a16="http://schemas.microsoft.com/office/drawing/2014/main" id="{584B1046-1014-66E5-31C6-A7F9B18D7ABB}"/>
              </a:ext>
            </a:extLst>
          </p:cNvPr>
          <p:cNvCxnSpPr>
            <a:cxnSpLocks/>
            <a:stCxn id="99" idx="0"/>
          </p:cNvCxnSpPr>
          <p:nvPr/>
        </p:nvCxnSpPr>
        <p:spPr>
          <a:xfrm rot="5400000" flipH="1" flipV="1">
            <a:off x="6882568" y="6865613"/>
            <a:ext cx="1099504" cy="2"/>
          </a:xfrm>
          <a:prstGeom prst="bentConnector3">
            <a:avLst>
              <a:gd name="adj1" fmla="val 50000"/>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5">
            <a:extLst>
              <a:ext uri="{FF2B5EF4-FFF2-40B4-BE49-F238E27FC236}">
                <a16:creationId xmlns:a16="http://schemas.microsoft.com/office/drawing/2014/main" id="{D3E3455B-7B8F-1281-BD2F-C5396852A657}"/>
              </a:ext>
            </a:extLst>
          </p:cNvPr>
          <p:cNvCxnSpPr>
            <a:cxnSpLocks/>
          </p:cNvCxnSpPr>
          <p:nvPr/>
        </p:nvCxnSpPr>
        <p:spPr>
          <a:xfrm rot="16200000" flipV="1">
            <a:off x="18287509" y="6830598"/>
            <a:ext cx="1532153" cy="1"/>
          </a:xfrm>
          <a:prstGeom prst="bentConnector3">
            <a:avLst>
              <a:gd name="adj1" fmla="val 50000"/>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tângulo: Cantos Arredondados 16">
            <a:extLst>
              <a:ext uri="{FF2B5EF4-FFF2-40B4-BE49-F238E27FC236}">
                <a16:creationId xmlns:a16="http://schemas.microsoft.com/office/drawing/2014/main" id="{C6FA49D8-0801-274B-6716-6EE06A454DFB}"/>
              </a:ext>
            </a:extLst>
          </p:cNvPr>
          <p:cNvSpPr/>
          <p:nvPr/>
        </p:nvSpPr>
        <p:spPr>
          <a:xfrm>
            <a:off x="10040518" y="12052041"/>
            <a:ext cx="5126789" cy="1099506"/>
          </a:xfrm>
          <a:prstGeom prst="roundRect">
            <a:avLst/>
          </a:prstGeom>
          <a:noFill/>
          <a:ln w="19050">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2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960356" y="375264"/>
            <a:ext cx="16894875"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en-US" sz="8000" b="1" dirty="0">
                <a:solidFill>
                  <a:srgbClr val="022873">
                    <a:alpha val="100000"/>
                  </a:srgbClr>
                </a:solidFill>
                <a:latin typeface="Founders Grotesk Bold" pitchFamily="34" charset="0"/>
              </a:rPr>
              <a:t>Board of Directors of the FMM</a:t>
            </a:r>
            <a:endParaRPr lang="pt-BR" sz="8000" b="1" dirty="0">
              <a:solidFill>
                <a:srgbClr val="022873">
                  <a:alpha val="100000"/>
                </a:srgbClr>
              </a:solidFill>
              <a:latin typeface="Founders Grotesk Bold" pitchFamily="34" charset="0"/>
            </a:endParaRP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982068"/>
            <a:ext cx="21165319" cy="9264681"/>
            <a:chOff x="1905975" y="267636"/>
            <a:chExt cx="21366633" cy="9264681"/>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678785" cy="2486571"/>
              <a:chOff x="1996094" y="2643012"/>
              <a:chExt cx="1678785" cy="2486571"/>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151045" y="4113920"/>
                <a:ext cx="1523834" cy="1015663"/>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the</a:t>
                </a:r>
                <a:r>
                  <a:rPr lang="pt-BR" sz="2000" b="1">
                    <a:solidFill>
                      <a:schemeClr val="bg1"/>
                    </a:solidFill>
                    <a:latin typeface="Raleway Light" pitchFamily="2" charset="0"/>
                  </a:rPr>
                  <a:t> </a:t>
                </a:r>
                <a:r>
                  <a:rPr lang="pt-BR" sz="2000" b="1" err="1">
                    <a:solidFill>
                      <a:schemeClr val="bg1"/>
                    </a:solidFill>
                    <a:latin typeface="Raleway Light" pitchFamily="2" charset="0"/>
                  </a:rPr>
                  <a:t>Presidency</a:t>
                </a:r>
                <a:endParaRPr lang="pt-BR" sz="2000" b="1">
                  <a:solidFill>
                    <a:schemeClr val="bg1"/>
                  </a:solidFill>
                  <a:latin typeface="Raleway Light" pitchFamily="2" charset="0"/>
                </a:endParaRP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586522" y="267636"/>
              <a:ext cx="4645725" cy="1717333"/>
              <a:chOff x="5765006" y="-49668"/>
              <a:chExt cx="4645725" cy="1717333"/>
            </a:xfrm>
          </p:grpSpPr>
          <p:sp>
            <p:nvSpPr>
              <p:cNvPr id="6" name="CaixaDeTexto 5">
                <a:extLst>
                  <a:ext uri="{FF2B5EF4-FFF2-40B4-BE49-F238E27FC236}">
                    <a16:creationId xmlns:a16="http://schemas.microsoft.com/office/drawing/2014/main" id="{8A41C660-E128-5C87-767E-34ED71E582B9}"/>
                  </a:ext>
                </a:extLst>
              </p:cNvPr>
              <p:cNvSpPr txBox="1"/>
              <p:nvPr/>
            </p:nvSpPr>
            <p:spPr>
              <a:xfrm>
                <a:off x="5765006" y="-49668"/>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801721" y="1267555"/>
                <a:ext cx="3609010" cy="400110"/>
              </a:xfrm>
              <a:prstGeom prst="rect">
                <a:avLst/>
              </a:prstGeom>
              <a:noFill/>
            </p:spPr>
            <p:txBody>
              <a:bodyPr wrap="square">
                <a:spAutoFit/>
              </a:bodyPr>
              <a:lstStyle/>
              <a:p>
                <a:r>
                  <a:rPr lang="en-US" sz="2000" b="1">
                    <a:solidFill>
                      <a:schemeClr val="bg1"/>
                    </a:solidFill>
                    <a:latin typeface="Raleway Light" pitchFamily="2" charset="0"/>
                  </a:rPr>
                  <a:t>Ministry of Ports and Airports</a:t>
                </a:r>
                <a:endParaRPr lang="pt-BR" sz="2000" b="1">
                  <a:solidFill>
                    <a:schemeClr val="bg1"/>
                  </a:solidFill>
                  <a:latin typeface="Raleway Light" pitchFamily="2" charset="0"/>
                </a:endParaRP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algn="ctr"/>
                <a:r>
                  <a:rPr lang="en-US" sz="2000" b="1">
                    <a:solidFill>
                      <a:schemeClr val="bg1"/>
                    </a:solidFill>
                    <a:latin typeface="Raleway Light" pitchFamily="2" charset="0"/>
                  </a:rPr>
                  <a:t>Ministry of Planning, Budget and Management</a:t>
                </a:r>
                <a:endParaRPr lang="pt-BR" sz="2000" b="1">
                  <a:solidFill>
                    <a:schemeClr val="bg1"/>
                  </a:solidFill>
                  <a:latin typeface="Raleway Light" pitchFamily="2" charset="0"/>
                </a:endParaRP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Finance</a:t>
                </a:r>
                <a:endParaRPr lang="pt-BR" sz="2000" b="1">
                  <a:solidFill>
                    <a:schemeClr val="bg1"/>
                  </a:solidFill>
                  <a:latin typeface="Raleway Light" pitchFamily="2" charset="0"/>
                </a:endParaRP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algn="ctr"/>
                <a:r>
                  <a:rPr lang="en-US" sz="2000" b="1">
                    <a:solidFill>
                      <a:schemeClr val="bg1"/>
                    </a:solidFill>
                    <a:latin typeface="Raleway Light" pitchFamily="2" charset="0"/>
                  </a:rPr>
                  <a:t>Ministry of Development of Industry, Commerce and Services</a:t>
                </a:r>
                <a:endParaRPr lang="pt-BR" sz="2000" b="1">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692850"/>
              <a:chOff x="959013" y="8442405"/>
              <a:chExt cx="1677821" cy="2692850"/>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1323439"/>
              </a:xfrm>
              <a:prstGeom prst="rect">
                <a:avLst/>
              </a:prstGeom>
              <a:noFill/>
            </p:spPr>
            <p:txBody>
              <a:bodyPr wrap="square">
                <a:spAutoFit/>
              </a:bodyPr>
              <a:lstStyle/>
              <a:p>
                <a:pPr algn="ctr"/>
                <a:r>
                  <a:rPr lang="en-US" sz="2000" b="1">
                    <a:solidFill>
                      <a:schemeClr val="bg1"/>
                    </a:solidFill>
                    <a:latin typeface="Raleway Light" pitchFamily="2" charset="0"/>
                  </a:rPr>
                  <a:t>Ministry of Defense - Brazilian Navy</a:t>
                </a:r>
                <a:endParaRPr lang="pt-BR" sz="2000" b="1">
                  <a:solidFill>
                    <a:schemeClr val="bg1"/>
                  </a:solidFill>
                  <a:latin typeface="Raleway Light" pitchFamily="2" charset="0"/>
                </a:endParaRP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en-US"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The CDFMM will be chaired by a representative of the Ministry of Ports and Airports, who must hold the position of Secretary or equivalent.</a:t>
            </a:r>
            <a:endPar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endParaRP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664689" y="12677242"/>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In the absence or impediment of the President, the Council will be chaired by the alternate member of the Ministry of Ports and Airports, and in his absence, by the Director of the Department of Navigation and Development, as the representative of the Ministry of Transport, exceptionally, at the meeting in question.</a:t>
            </a:r>
            <a:endPar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endParaRP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lvl="0" algn="just">
              <a:defRPr/>
            </a:pPr>
            <a:r>
              <a:rPr lang="pt-BR" sz="3600" b="1" dirty="0">
                <a:solidFill>
                  <a:schemeClr val="bg1"/>
                </a:solidFill>
                <a:latin typeface="Avenir Next LT Pro" panose="020B0504020202020204" pitchFamily="34" charset="0"/>
                <a:sym typeface="Quattrocento Sans"/>
              </a:rPr>
              <a:t>DECREE LAW </a:t>
            </a:r>
            <a:r>
              <a:rPr kumimoji="0" lang="pt-BR" sz="36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r>
              <a:rPr lang="pt-BR" sz="2400" b="1" dirty="0" err="1">
                <a:solidFill>
                  <a:schemeClr val="bg1"/>
                </a:solidFill>
                <a:latin typeface="Raleway Light" pitchFamily="2" charset="0"/>
              </a:rPr>
              <a:t>Members</a:t>
            </a:r>
            <a:endParaRPr lang="pt-BR" sz="2400" b="1" dirty="0">
              <a:solidFill>
                <a:schemeClr val="bg1"/>
              </a:solidFill>
              <a:latin typeface="Raleway Light" pitchFamily="2" charset="0"/>
            </a:endParaRPr>
          </a:p>
        </p:txBody>
      </p:sp>
      <p:sp>
        <p:nvSpPr>
          <p:cNvPr id="5" name="Shape 6">
            <a:extLst>
              <a:ext uri="{FF2B5EF4-FFF2-40B4-BE49-F238E27FC236}">
                <a16:creationId xmlns:a16="http://schemas.microsoft.com/office/drawing/2014/main" id="{40A67C2C-6571-6D00-A26F-FCB01BEE88C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pic>
        <p:nvPicPr>
          <p:cNvPr id="30" name="Imagem 29">
            <a:extLst>
              <a:ext uri="{FF2B5EF4-FFF2-40B4-BE49-F238E27FC236}">
                <a16:creationId xmlns:a16="http://schemas.microsoft.com/office/drawing/2014/main" id="{08004951-6127-EF87-DC2E-DA23DC264648}"/>
              </a:ext>
            </a:extLst>
          </p:cNvPr>
          <p:cNvPicPr>
            <a:picLocks noChangeAspect="1"/>
          </p:cNvPicPr>
          <p:nvPr/>
        </p:nvPicPr>
        <p:blipFill>
          <a:blip r:embed="rId16"/>
          <a:srcRect t="-5113" r="56284"/>
          <a:stretch>
            <a:fillRect/>
          </a:stretch>
        </p:blipFill>
        <p:spPr>
          <a:xfrm>
            <a:off x="22349240" y="12413202"/>
            <a:ext cx="1457851" cy="999682"/>
          </a:xfrm>
          <a:prstGeom prst="rect">
            <a:avLst/>
          </a:prstGeom>
        </p:spPr>
      </p:pic>
    </p:spTree>
    <p:extLst>
      <p:ext uri="{BB962C8B-B14F-4D97-AF65-F5344CB8AC3E}">
        <p14:creationId xmlns:p14="http://schemas.microsoft.com/office/powerpoint/2010/main" val="1215823131"/>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7.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BE2B233C8DF4CB016B98FC3C59D6B" ma:contentTypeVersion="15" ma:contentTypeDescription="Create a new document." ma:contentTypeScope="" ma:versionID="c5bb5fbef2b4e80abaebdee9e9bc5328">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63c460b0542d5570e9e97f00997e5ed5"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0877D-C10F-45AE-9C9E-8D8E8069A591}">
  <ds:schemaRefs>
    <ds:schemaRef ds:uri="987f83ba-6d85-4aa8-9def-95926c74e784"/>
    <ds:schemaRef ds:uri="eef29805-2a65-42d7-8543-3382c97b6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024561-9BA2-4E10-A4D9-B68DC68E2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154</TotalTime>
  <Words>5321</Words>
  <Application>Microsoft Office PowerPoint</Application>
  <PresentationFormat>Personalizar</PresentationFormat>
  <Paragraphs>984</Paragraphs>
  <Slides>34</Slides>
  <Notes>29</Notes>
  <HiddenSlides>0</HiddenSlides>
  <MMClips>0</MMClips>
  <ScaleCrop>false</ScaleCrop>
  <HeadingPairs>
    <vt:vector size="6" baseType="variant">
      <vt:variant>
        <vt:lpstr>Fontes usadas</vt:lpstr>
      </vt:variant>
      <vt:variant>
        <vt:i4>22</vt:i4>
      </vt:variant>
      <vt:variant>
        <vt:lpstr>Tema</vt:lpstr>
      </vt:variant>
      <vt:variant>
        <vt:i4>10</vt:i4>
      </vt:variant>
      <vt:variant>
        <vt:lpstr>Títulos de slides</vt:lpstr>
      </vt:variant>
      <vt:variant>
        <vt:i4>34</vt:i4>
      </vt:variant>
    </vt:vector>
  </HeadingPairs>
  <TitlesOfParts>
    <vt:vector size="66"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Fatia</vt:lpstr>
      <vt:lpstr>1_Tema do Office</vt:lpstr>
      <vt:lpstr>2_Tema do Office</vt:lpstr>
      <vt:lpstr>2_Contents Slide Master</vt:lpstr>
      <vt:lpstr>7_Contents Slide Master</vt:lpstr>
      <vt:lpstr>4_Tema do Office</vt:lpstr>
      <vt:lpstr>4_Contents Slide Master</vt:lpstr>
      <vt:lpstr>5_Tema do Office</vt:lpstr>
      <vt:lpstr>3_Contents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Deadlines</vt:lpstr>
      <vt:lpstr>Apresentação do PowerPoint</vt:lpstr>
      <vt:lpstr>Apresentação do PowerPoint</vt:lpstr>
      <vt:lpstr>FMM Financial Agents</vt:lpstr>
      <vt:lpstr>Apresentação do PowerPoint</vt:lpstr>
      <vt:lpstr>FMM Financial Agents</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Lara Calado</cp:lastModifiedBy>
  <cp:revision>9</cp:revision>
  <cp:lastPrinted>2024-03-27T10:53:49Z</cp:lastPrinted>
  <dcterms:modified xsi:type="dcterms:W3CDTF">2026-06-25T15:39:40Z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