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1" r:id="rId6"/>
    <p:sldMasterId id="2147483695" r:id="rId7"/>
    <p:sldMasterId id="2147483710" r:id="rId8"/>
  </p:sldMasterIdLst>
  <p:notesMasterIdLst>
    <p:notesMasterId r:id="rId26"/>
  </p:notesMasterIdLst>
  <p:sldIdLst>
    <p:sldId id="6014" r:id="rId9"/>
    <p:sldId id="259" r:id="rId10"/>
    <p:sldId id="5913" r:id="rId11"/>
    <p:sldId id="6017" r:id="rId12"/>
    <p:sldId id="671" r:id="rId13"/>
    <p:sldId id="5905" r:id="rId14"/>
    <p:sldId id="5904" r:id="rId15"/>
    <p:sldId id="291" r:id="rId16"/>
    <p:sldId id="308" r:id="rId17"/>
    <p:sldId id="5903" r:id="rId18"/>
    <p:sldId id="6015" r:id="rId19"/>
    <p:sldId id="5899" r:id="rId20"/>
    <p:sldId id="5901" r:id="rId21"/>
    <p:sldId id="5900" r:id="rId22"/>
    <p:sldId id="6018" r:id="rId23"/>
    <p:sldId id="6019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A600"/>
    <a:srgbClr val="F0A010"/>
    <a:srgbClr val="FAE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7762B-1AC8-424C-B2EF-1A2316D85054}" v="7" dt="2025-05-07T12:35:2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lado" userId="b264d5614fd291e4" providerId="LiveId" clId="{367CA350-23A1-4B3B-94D4-3A5233DA197C}"/>
    <pc:docChg chg="custSel modSld">
      <pc:chgData name="Lara Calado" userId="b264d5614fd291e4" providerId="LiveId" clId="{367CA350-23A1-4B3B-94D4-3A5233DA197C}" dt="2025-05-07T13:20:27.307" v="8" actId="1076"/>
      <pc:docMkLst>
        <pc:docMk/>
      </pc:docMkLst>
      <pc:sldChg chg="delSp modSp mod">
        <pc:chgData name="Lara Calado" userId="b264d5614fd291e4" providerId="LiveId" clId="{367CA350-23A1-4B3B-94D4-3A5233DA197C}" dt="2025-05-07T13:20:27.307" v="8" actId="1076"/>
        <pc:sldMkLst>
          <pc:docMk/>
          <pc:sldMk cId="2801257988" sldId="259"/>
        </pc:sldMkLst>
        <pc:spChg chg="mod">
          <ac:chgData name="Lara Calado" userId="b264d5614fd291e4" providerId="LiveId" clId="{367CA350-23A1-4B3B-94D4-3A5233DA197C}" dt="2025-05-07T13:20:21.380" v="6" actId="1076"/>
          <ac:spMkLst>
            <pc:docMk/>
            <pc:sldMk cId="2801257988" sldId="259"/>
            <ac:spMk id="2" creationId="{C89FA635-7C19-5E4C-780F-317AC4167AF1}"/>
          </ac:spMkLst>
        </pc:spChg>
        <pc:spChg chg="mod">
          <ac:chgData name="Lara Calado" userId="b264d5614fd291e4" providerId="LiveId" clId="{367CA350-23A1-4B3B-94D4-3A5233DA197C}" dt="2025-05-07T13:20:27.307" v="8" actId="1076"/>
          <ac:spMkLst>
            <pc:docMk/>
            <pc:sldMk cId="2801257988" sldId="259"/>
            <ac:spMk id="5" creationId="{FA8C936B-1D6B-20B2-6C0C-1B9C8A08AE76}"/>
          </ac:spMkLst>
        </pc:spChg>
        <pc:spChg chg="del">
          <ac:chgData name="Lara Calado" userId="b264d5614fd291e4" providerId="LiveId" clId="{367CA350-23A1-4B3B-94D4-3A5233DA197C}" dt="2025-05-07T13:20:15.680" v="4" actId="478"/>
          <ac:spMkLst>
            <pc:docMk/>
            <pc:sldMk cId="2801257988" sldId="259"/>
            <ac:spMk id="6" creationId="{F521281D-E40D-839C-85B1-B2A18EE6EF82}"/>
          </ac:spMkLst>
        </pc:spChg>
        <pc:spChg chg="mod">
          <ac:chgData name="Lara Calado" userId="b264d5614fd291e4" providerId="LiveId" clId="{367CA350-23A1-4B3B-94D4-3A5233DA197C}" dt="2025-05-07T13:20:04.858" v="3" actId="20577"/>
          <ac:spMkLst>
            <pc:docMk/>
            <pc:sldMk cId="2801257988" sldId="259"/>
            <ac:spMk id="7" creationId="{4C4944DE-DC98-1476-0C56-3E14E90ECEBC}"/>
          </ac:spMkLst>
        </pc:spChg>
        <pc:spChg chg="del">
          <ac:chgData name="Lara Calado" userId="b264d5614fd291e4" providerId="LiveId" clId="{367CA350-23A1-4B3B-94D4-3A5233DA197C}" dt="2025-05-07T13:20:17.291" v="5" actId="478"/>
          <ac:spMkLst>
            <pc:docMk/>
            <pc:sldMk cId="2801257988" sldId="259"/>
            <ac:spMk id="10" creationId="{A86E65F4-78BF-A952-E6D9-53A5C24A09E2}"/>
          </ac:spMkLst>
        </pc:spChg>
        <pc:spChg chg="mod">
          <ac:chgData name="Lara Calado" userId="b264d5614fd291e4" providerId="LiveId" clId="{367CA350-23A1-4B3B-94D4-3A5233DA197C}" dt="2025-05-07T13:20:23.522" v="7" actId="1076"/>
          <ac:spMkLst>
            <pc:docMk/>
            <pc:sldMk cId="2801257988" sldId="259"/>
            <ac:spMk id="11" creationId="{03951901-5FC5-8157-C00F-879ADB4B49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F327F-2D6E-46BD-ADF1-EC06D14415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BE0F75-EAAE-47A2-A52F-F2169C64F56C}">
      <dgm:prSet phldrT="[Texto]" custT="1"/>
      <dgm:spPr>
        <a:solidFill>
          <a:srgbClr val="3333FF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construção ou aquisição de embarcações novas, produzidas em estaleiros brasileiros;       </a:t>
          </a:r>
          <a:endParaRPr lang="pt-BR" sz="1200" dirty="0"/>
        </a:p>
      </dgm:t>
    </dgm:pt>
    <dgm:pt modelId="{4A8121DA-4ADE-41B8-8E81-AB2254909E6B}" type="parTrans" cxnId="{258556D3-2E03-42E8-8108-6BA9E164ADBD}">
      <dgm:prSet/>
      <dgm:spPr/>
      <dgm:t>
        <a:bodyPr/>
        <a:lstStyle/>
        <a:p>
          <a:endParaRPr lang="pt-BR" sz="1200"/>
        </a:p>
      </dgm:t>
    </dgm:pt>
    <dgm:pt modelId="{19486E2B-A750-4CB8-95E1-5E7C24FABDD4}" type="sibTrans" cxnId="{258556D3-2E03-42E8-8108-6BA9E164ADBD}">
      <dgm:prSet/>
      <dgm:spPr/>
      <dgm:t>
        <a:bodyPr/>
        <a:lstStyle/>
        <a:p>
          <a:endParaRPr lang="pt-BR" sz="1200"/>
        </a:p>
      </dgm:t>
    </dgm:pt>
    <dgm:pt modelId="{CEEC6F3F-4E92-45F2-84AC-59094392B11B}">
      <dgm:prSet phldrT="[Texto]" custT="1"/>
      <dgm:spPr>
        <a:solidFill>
          <a:srgbClr val="3333FF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jumborização, conversão, modernização, docagem, manutenção, revisão e reparação de embarcação própria ou afretada, </a:t>
          </a:r>
          <a:r>
            <a: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inclusive para aquisição e/ou instalação de equipamentos, nacionais ou importados, quando realizada por estaleiro ou empresa especializada brasileira, </a:t>
          </a:r>
          <a:endParaRPr lang="pt-BR" sz="1000" dirty="0"/>
        </a:p>
      </dgm:t>
    </dgm:pt>
    <dgm:pt modelId="{6DF02377-C0D4-49E8-AA31-745F2BF46AC0}" type="parTrans" cxnId="{EEDD06C8-D402-4BB0-818D-03CE2E49D985}">
      <dgm:prSet/>
      <dgm:spPr/>
      <dgm:t>
        <a:bodyPr/>
        <a:lstStyle/>
        <a:p>
          <a:endParaRPr lang="pt-BR" sz="1200"/>
        </a:p>
      </dgm:t>
    </dgm:pt>
    <dgm:pt modelId="{40447F18-B31A-4CA6-9799-71DAC689AEA5}" type="sibTrans" cxnId="{EEDD06C8-D402-4BB0-818D-03CE2E49D985}">
      <dgm:prSet/>
      <dgm:spPr/>
      <dgm:t>
        <a:bodyPr/>
        <a:lstStyle/>
        <a:p>
          <a:endParaRPr lang="pt-BR" sz="1200"/>
        </a:p>
      </dgm:t>
    </dgm:pt>
    <dgm:pt modelId="{30CF5B1A-E1A8-4650-98C4-CD1AEDC26FD9}">
      <dgm:prSet phldrT="[Texto]" custT="1"/>
      <dgm:spPr>
        <a:solidFill>
          <a:srgbClr val="3333FF"/>
        </a:solidFill>
      </dgm:spPr>
      <dgm:t>
        <a:bodyPr/>
        <a:lstStyle/>
        <a:p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manutenção, em todas as suas categorias, realizada por estaleiro brasileiro, por empresa especializada ou pela empresa proprietária ou afretadora, em embarcação própria ou afretada;    </a:t>
          </a:r>
          <a:endParaRPr lang="pt-BR" sz="1200" dirty="0"/>
        </a:p>
      </dgm:t>
    </dgm:pt>
    <dgm:pt modelId="{80F46929-75ED-45F4-82D0-7D8D7E15CA22}" type="parTrans" cxnId="{BF105ACA-5EEA-4FF6-850C-1A69B20EB69E}">
      <dgm:prSet/>
      <dgm:spPr/>
      <dgm:t>
        <a:bodyPr/>
        <a:lstStyle/>
        <a:p>
          <a:endParaRPr lang="pt-BR" sz="1200"/>
        </a:p>
      </dgm:t>
    </dgm:pt>
    <dgm:pt modelId="{37A15C50-C34E-430D-B56B-8468BB114EC9}" type="sibTrans" cxnId="{BF105ACA-5EEA-4FF6-850C-1A69B20EB69E}">
      <dgm:prSet/>
      <dgm:spPr/>
      <dgm:t>
        <a:bodyPr/>
        <a:lstStyle/>
        <a:p>
          <a:endParaRPr lang="pt-BR" sz="1200"/>
        </a:p>
      </dgm:t>
    </dgm:pt>
    <dgm:pt modelId="{F0022CA9-7DF2-410A-9869-5184BD55200A}">
      <dgm:prSet phldrT="[Texto]" custT="1"/>
      <dgm:spPr>
        <a:solidFill>
          <a:srgbClr val="3333FF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garantia à construção de embarcação em estaleiro brasileiro;       </a:t>
          </a:r>
          <a:endParaRPr lang="pt-BR" sz="1200" dirty="0"/>
        </a:p>
      </dgm:t>
    </dgm:pt>
    <dgm:pt modelId="{92195B9C-50C8-4980-BB3E-7C2144B39F84}" type="parTrans" cxnId="{97286E66-E0DB-469F-B546-A4E924C2FA1C}">
      <dgm:prSet/>
      <dgm:spPr/>
      <dgm:t>
        <a:bodyPr/>
        <a:lstStyle/>
        <a:p>
          <a:endParaRPr lang="pt-BR" sz="1200"/>
        </a:p>
      </dgm:t>
    </dgm:pt>
    <dgm:pt modelId="{94639EB8-5B74-4322-86DB-EEE2FFEBE397}" type="sibTrans" cxnId="{97286E66-E0DB-469F-B546-A4E924C2FA1C}">
      <dgm:prSet/>
      <dgm:spPr/>
      <dgm:t>
        <a:bodyPr/>
        <a:lstStyle/>
        <a:p>
          <a:endParaRPr lang="pt-BR" sz="1200"/>
        </a:p>
      </dgm:t>
    </dgm:pt>
    <dgm:pt modelId="{BB1044DE-708F-464C-9C4A-65080D5C47ED}">
      <dgm:prSet phldrT="[Texto]" custT="1"/>
      <dgm:spPr>
        <a:solidFill>
          <a:srgbClr val="3333FF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reembolso anual dos valores pagos a título de prêmio e encargos de seguro e resseguro contratados para cobertura de cascos e máquinas de embarcações próprias ou afretadas; e    </a:t>
          </a:r>
          <a:endParaRPr lang="pt-BR" sz="1200" dirty="0"/>
        </a:p>
      </dgm:t>
    </dgm:pt>
    <dgm:pt modelId="{8B104C52-C7EC-4132-974A-FAAA704D7376}" type="parTrans" cxnId="{238EC1D7-8E22-4266-ACBF-459C375F918A}">
      <dgm:prSet/>
      <dgm:spPr/>
      <dgm:t>
        <a:bodyPr/>
        <a:lstStyle/>
        <a:p>
          <a:endParaRPr lang="pt-BR" sz="1200"/>
        </a:p>
      </dgm:t>
    </dgm:pt>
    <dgm:pt modelId="{E820BCB0-6FE5-49A4-93E7-E6CEB2EB6B1D}" type="sibTrans" cxnId="{238EC1D7-8E22-4266-ACBF-459C375F918A}">
      <dgm:prSet/>
      <dgm:spPr/>
      <dgm:t>
        <a:bodyPr/>
        <a:lstStyle/>
        <a:p>
          <a:endParaRPr lang="pt-BR" sz="1200"/>
        </a:p>
      </dgm:t>
    </dgm:pt>
    <dgm:pt modelId="{57ABD943-3578-4318-82FD-6845B73EB2B7}">
      <dgm:prSet phldrT="[Texto]" custT="1"/>
      <dgm:spPr>
        <a:solidFill>
          <a:srgbClr val="3333FF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pagamento do valor total do afretamento de embarcações utilizadas no mesmo tipo de navegação de cabotagem, de longo curso e interior e geradoras </a:t>
          </a:r>
          <a:r>
            <a: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dos recursos do AFRMM para a conta vinculada correspondente, desde que tal embarcação seja de propriedade de uma empresa brasileira de investimento na navegação e tenha sido construída no País;    </a:t>
          </a:r>
          <a:endParaRPr lang="pt-BR" sz="1000" dirty="0"/>
        </a:p>
      </dgm:t>
    </dgm:pt>
    <dgm:pt modelId="{863A6044-6C25-4C09-8BE5-C0C722F6537B}" type="parTrans" cxnId="{7A340A4B-B897-421B-AFF7-B4917EC6D8C4}">
      <dgm:prSet/>
      <dgm:spPr/>
      <dgm:t>
        <a:bodyPr/>
        <a:lstStyle/>
        <a:p>
          <a:endParaRPr lang="pt-BR" sz="1200"/>
        </a:p>
      </dgm:t>
    </dgm:pt>
    <dgm:pt modelId="{51F8252F-8E2B-4AF8-BCCD-D5A7956F61C8}" type="sibTrans" cxnId="{7A340A4B-B897-421B-AFF7-B4917EC6D8C4}">
      <dgm:prSet/>
      <dgm:spPr/>
      <dgm:t>
        <a:bodyPr/>
        <a:lstStyle/>
        <a:p>
          <a:endParaRPr lang="pt-BR" sz="1200"/>
        </a:p>
      </dgm:t>
    </dgm:pt>
    <dgm:pt modelId="{B684053B-62DD-415F-A56D-55C3A97B23B5}" type="pres">
      <dgm:prSet presAssocID="{E52F327F-2D6E-46BD-ADF1-EC06D144159E}" presName="Name0" presStyleCnt="0">
        <dgm:presLayoutVars>
          <dgm:chMax val="7"/>
          <dgm:chPref val="7"/>
          <dgm:dir/>
        </dgm:presLayoutVars>
      </dgm:prSet>
      <dgm:spPr/>
    </dgm:pt>
    <dgm:pt modelId="{6E76EC63-A203-437D-9EE4-AD975AE7B181}" type="pres">
      <dgm:prSet presAssocID="{E52F327F-2D6E-46BD-ADF1-EC06D144159E}" presName="Name1" presStyleCnt="0"/>
      <dgm:spPr/>
    </dgm:pt>
    <dgm:pt modelId="{1E12D300-6416-4C1A-8469-567873BAEFA6}" type="pres">
      <dgm:prSet presAssocID="{E52F327F-2D6E-46BD-ADF1-EC06D144159E}" presName="cycle" presStyleCnt="0"/>
      <dgm:spPr/>
    </dgm:pt>
    <dgm:pt modelId="{4AA12693-AA83-4189-99A6-7BCAFE21953E}" type="pres">
      <dgm:prSet presAssocID="{E52F327F-2D6E-46BD-ADF1-EC06D144159E}" presName="srcNode" presStyleLbl="node1" presStyleIdx="0" presStyleCnt="6"/>
      <dgm:spPr/>
    </dgm:pt>
    <dgm:pt modelId="{E8CC1F8A-98C2-4ACB-97EB-9A9E25A1CB8B}" type="pres">
      <dgm:prSet presAssocID="{E52F327F-2D6E-46BD-ADF1-EC06D144159E}" presName="conn" presStyleLbl="parChTrans1D2" presStyleIdx="0" presStyleCnt="1"/>
      <dgm:spPr/>
    </dgm:pt>
    <dgm:pt modelId="{CEBAC112-5680-44DA-ACE9-28F87B0BB3F8}" type="pres">
      <dgm:prSet presAssocID="{E52F327F-2D6E-46BD-ADF1-EC06D144159E}" presName="extraNode" presStyleLbl="node1" presStyleIdx="0" presStyleCnt="6"/>
      <dgm:spPr/>
    </dgm:pt>
    <dgm:pt modelId="{4E381083-29CE-4D0B-B3D5-D8516405A701}" type="pres">
      <dgm:prSet presAssocID="{E52F327F-2D6E-46BD-ADF1-EC06D144159E}" presName="dstNode" presStyleLbl="node1" presStyleIdx="0" presStyleCnt="6"/>
      <dgm:spPr/>
    </dgm:pt>
    <dgm:pt modelId="{6FBAE20A-46B1-4E0C-9493-E43F656CAB4F}" type="pres">
      <dgm:prSet presAssocID="{1EBE0F75-EAAE-47A2-A52F-F2169C64F56C}" presName="text_1" presStyleLbl="node1" presStyleIdx="0" presStyleCnt="6">
        <dgm:presLayoutVars>
          <dgm:bulletEnabled val="1"/>
        </dgm:presLayoutVars>
      </dgm:prSet>
      <dgm:spPr/>
    </dgm:pt>
    <dgm:pt modelId="{E8891EAA-1FE4-4F3C-8F6D-316BA87316E9}" type="pres">
      <dgm:prSet presAssocID="{1EBE0F75-EAAE-47A2-A52F-F2169C64F56C}" presName="accent_1" presStyleCnt="0"/>
      <dgm:spPr/>
    </dgm:pt>
    <dgm:pt modelId="{93F39EF9-7AC6-4181-AE34-74C416CB9FC8}" type="pres">
      <dgm:prSet presAssocID="{1EBE0F75-EAAE-47A2-A52F-F2169C64F56C}" presName="accentRepeatNode" presStyleLbl="solidFgAcc1" presStyleIdx="0" presStyleCnt="6"/>
      <dgm:spPr>
        <a:solidFill>
          <a:srgbClr val="28FD77"/>
        </a:solidFill>
      </dgm:spPr>
    </dgm:pt>
    <dgm:pt modelId="{0C21FD2B-9202-4F66-BA56-C79728051FF8}" type="pres">
      <dgm:prSet presAssocID="{CEEC6F3F-4E92-45F2-84AC-59094392B11B}" presName="text_2" presStyleLbl="node1" presStyleIdx="1" presStyleCnt="6">
        <dgm:presLayoutVars>
          <dgm:bulletEnabled val="1"/>
        </dgm:presLayoutVars>
      </dgm:prSet>
      <dgm:spPr/>
    </dgm:pt>
    <dgm:pt modelId="{2C11E814-DC8A-4FF5-81AF-875F507DF68B}" type="pres">
      <dgm:prSet presAssocID="{CEEC6F3F-4E92-45F2-84AC-59094392B11B}" presName="accent_2" presStyleCnt="0"/>
      <dgm:spPr/>
    </dgm:pt>
    <dgm:pt modelId="{7C352047-F2AF-4305-A488-4CB83C0900F2}" type="pres">
      <dgm:prSet presAssocID="{CEEC6F3F-4E92-45F2-84AC-59094392B11B}" presName="accentRepeatNode" presStyleLbl="solidFgAcc1" presStyleIdx="1" presStyleCnt="6"/>
      <dgm:spPr>
        <a:solidFill>
          <a:srgbClr val="28FD77"/>
        </a:solidFill>
      </dgm:spPr>
    </dgm:pt>
    <dgm:pt modelId="{28CDBDF0-4F56-41D0-9D22-8116C45FE34C}" type="pres">
      <dgm:prSet presAssocID="{30CF5B1A-E1A8-4650-98C4-CD1AEDC26FD9}" presName="text_3" presStyleLbl="node1" presStyleIdx="2" presStyleCnt="6">
        <dgm:presLayoutVars>
          <dgm:bulletEnabled val="1"/>
        </dgm:presLayoutVars>
      </dgm:prSet>
      <dgm:spPr/>
    </dgm:pt>
    <dgm:pt modelId="{FA1FAF78-BF02-4B01-B7B4-80DD228BC696}" type="pres">
      <dgm:prSet presAssocID="{30CF5B1A-E1A8-4650-98C4-CD1AEDC26FD9}" presName="accent_3" presStyleCnt="0"/>
      <dgm:spPr/>
    </dgm:pt>
    <dgm:pt modelId="{D0EF0C8E-C60E-4060-8246-C1D66CF7AFB6}" type="pres">
      <dgm:prSet presAssocID="{30CF5B1A-E1A8-4650-98C4-CD1AEDC26FD9}" presName="accentRepeatNode" presStyleLbl="solidFgAcc1" presStyleIdx="2" presStyleCnt="6"/>
      <dgm:spPr>
        <a:solidFill>
          <a:srgbClr val="28FD77"/>
        </a:solidFill>
      </dgm:spPr>
    </dgm:pt>
    <dgm:pt modelId="{CCEEBE05-B448-4BB9-8514-105F262AD85B}" type="pres">
      <dgm:prSet presAssocID="{F0022CA9-7DF2-410A-9869-5184BD55200A}" presName="text_4" presStyleLbl="node1" presStyleIdx="3" presStyleCnt="6">
        <dgm:presLayoutVars>
          <dgm:bulletEnabled val="1"/>
        </dgm:presLayoutVars>
      </dgm:prSet>
      <dgm:spPr/>
    </dgm:pt>
    <dgm:pt modelId="{FD4E4582-9E97-41AA-8725-0D8AA28AE66F}" type="pres">
      <dgm:prSet presAssocID="{F0022CA9-7DF2-410A-9869-5184BD55200A}" presName="accent_4" presStyleCnt="0"/>
      <dgm:spPr/>
    </dgm:pt>
    <dgm:pt modelId="{35273E65-F063-4C84-9F11-544056192792}" type="pres">
      <dgm:prSet presAssocID="{F0022CA9-7DF2-410A-9869-5184BD55200A}" presName="accentRepeatNode" presStyleLbl="solidFgAcc1" presStyleIdx="3" presStyleCnt="6"/>
      <dgm:spPr>
        <a:solidFill>
          <a:srgbClr val="28FD77"/>
        </a:solidFill>
      </dgm:spPr>
    </dgm:pt>
    <dgm:pt modelId="{05B01A2A-3D9C-4708-A9FB-AB2D0B954926}" type="pres">
      <dgm:prSet presAssocID="{BB1044DE-708F-464C-9C4A-65080D5C47ED}" presName="text_5" presStyleLbl="node1" presStyleIdx="4" presStyleCnt="6">
        <dgm:presLayoutVars>
          <dgm:bulletEnabled val="1"/>
        </dgm:presLayoutVars>
      </dgm:prSet>
      <dgm:spPr/>
    </dgm:pt>
    <dgm:pt modelId="{714A2D8D-19EC-4F7A-8323-81012D4E1F64}" type="pres">
      <dgm:prSet presAssocID="{BB1044DE-708F-464C-9C4A-65080D5C47ED}" presName="accent_5" presStyleCnt="0"/>
      <dgm:spPr/>
    </dgm:pt>
    <dgm:pt modelId="{E6AE2ECB-3709-4C7F-B990-24B4EF880136}" type="pres">
      <dgm:prSet presAssocID="{BB1044DE-708F-464C-9C4A-65080D5C47ED}" presName="accentRepeatNode" presStyleLbl="solidFgAcc1" presStyleIdx="4" presStyleCnt="6"/>
      <dgm:spPr>
        <a:solidFill>
          <a:srgbClr val="28FD77"/>
        </a:solidFill>
      </dgm:spPr>
    </dgm:pt>
    <dgm:pt modelId="{456FFE37-0B5D-499A-8204-FA7AA9F5953F}" type="pres">
      <dgm:prSet presAssocID="{57ABD943-3578-4318-82FD-6845B73EB2B7}" presName="text_6" presStyleLbl="node1" presStyleIdx="5" presStyleCnt="6" custScaleY="115688">
        <dgm:presLayoutVars>
          <dgm:bulletEnabled val="1"/>
        </dgm:presLayoutVars>
      </dgm:prSet>
      <dgm:spPr/>
    </dgm:pt>
    <dgm:pt modelId="{A973301F-C2E3-4BFA-ADBD-832E001E0BE1}" type="pres">
      <dgm:prSet presAssocID="{57ABD943-3578-4318-82FD-6845B73EB2B7}" presName="accent_6" presStyleCnt="0"/>
      <dgm:spPr/>
    </dgm:pt>
    <dgm:pt modelId="{8D475B37-0A2C-4B97-A8BE-5F29A43613AF}" type="pres">
      <dgm:prSet presAssocID="{57ABD943-3578-4318-82FD-6845B73EB2B7}" presName="accentRepeatNode" presStyleLbl="solidFgAcc1" presStyleIdx="5" presStyleCnt="6"/>
      <dgm:spPr>
        <a:solidFill>
          <a:srgbClr val="28FD77"/>
        </a:solidFill>
      </dgm:spPr>
    </dgm:pt>
  </dgm:ptLst>
  <dgm:cxnLst>
    <dgm:cxn modelId="{AE20E622-97FA-49F5-9C34-995180CDD7EB}" type="presOf" srcId="{19486E2B-A750-4CB8-95E1-5E7C24FABDD4}" destId="{E8CC1F8A-98C2-4ACB-97EB-9A9E25A1CB8B}" srcOrd="0" destOrd="0" presId="urn:microsoft.com/office/officeart/2008/layout/VerticalCurvedList"/>
    <dgm:cxn modelId="{764F7C2C-67FF-4A0D-B58B-4E60D218F11E}" type="presOf" srcId="{57ABD943-3578-4318-82FD-6845B73EB2B7}" destId="{456FFE37-0B5D-499A-8204-FA7AA9F5953F}" srcOrd="0" destOrd="0" presId="urn:microsoft.com/office/officeart/2008/layout/VerticalCurvedList"/>
    <dgm:cxn modelId="{6F84422D-5539-4BD2-8602-4FFA4084E1EF}" type="presOf" srcId="{E52F327F-2D6E-46BD-ADF1-EC06D144159E}" destId="{B684053B-62DD-415F-A56D-55C3A97B23B5}" srcOrd="0" destOrd="0" presId="urn:microsoft.com/office/officeart/2008/layout/VerticalCurvedList"/>
    <dgm:cxn modelId="{97286E66-E0DB-469F-B546-A4E924C2FA1C}" srcId="{E52F327F-2D6E-46BD-ADF1-EC06D144159E}" destId="{F0022CA9-7DF2-410A-9869-5184BD55200A}" srcOrd="3" destOrd="0" parTransId="{92195B9C-50C8-4980-BB3E-7C2144B39F84}" sibTransId="{94639EB8-5B74-4322-86DB-EEE2FFEBE397}"/>
    <dgm:cxn modelId="{7A340A4B-B897-421B-AFF7-B4917EC6D8C4}" srcId="{E52F327F-2D6E-46BD-ADF1-EC06D144159E}" destId="{57ABD943-3578-4318-82FD-6845B73EB2B7}" srcOrd="5" destOrd="0" parTransId="{863A6044-6C25-4C09-8BE5-C0C722F6537B}" sibTransId="{51F8252F-8E2B-4AF8-BCCD-D5A7956F61C8}"/>
    <dgm:cxn modelId="{55D1209D-6193-42E0-B319-B60CA1EA479E}" type="presOf" srcId="{CEEC6F3F-4E92-45F2-84AC-59094392B11B}" destId="{0C21FD2B-9202-4F66-BA56-C79728051FF8}" srcOrd="0" destOrd="0" presId="urn:microsoft.com/office/officeart/2008/layout/VerticalCurvedList"/>
    <dgm:cxn modelId="{E816B8C2-D0B5-46CF-9E43-C22FB41D5B2A}" type="presOf" srcId="{1EBE0F75-EAAE-47A2-A52F-F2169C64F56C}" destId="{6FBAE20A-46B1-4E0C-9493-E43F656CAB4F}" srcOrd="0" destOrd="0" presId="urn:microsoft.com/office/officeart/2008/layout/VerticalCurvedList"/>
    <dgm:cxn modelId="{EEDD06C8-D402-4BB0-818D-03CE2E49D985}" srcId="{E52F327F-2D6E-46BD-ADF1-EC06D144159E}" destId="{CEEC6F3F-4E92-45F2-84AC-59094392B11B}" srcOrd="1" destOrd="0" parTransId="{6DF02377-C0D4-49E8-AA31-745F2BF46AC0}" sibTransId="{40447F18-B31A-4CA6-9799-71DAC689AEA5}"/>
    <dgm:cxn modelId="{BF105ACA-5EEA-4FF6-850C-1A69B20EB69E}" srcId="{E52F327F-2D6E-46BD-ADF1-EC06D144159E}" destId="{30CF5B1A-E1A8-4650-98C4-CD1AEDC26FD9}" srcOrd="2" destOrd="0" parTransId="{80F46929-75ED-45F4-82D0-7D8D7E15CA22}" sibTransId="{37A15C50-C34E-430D-B56B-8468BB114EC9}"/>
    <dgm:cxn modelId="{B47305CB-2A7D-4A17-BF13-D30FB2BF1E21}" type="presOf" srcId="{BB1044DE-708F-464C-9C4A-65080D5C47ED}" destId="{05B01A2A-3D9C-4708-A9FB-AB2D0B954926}" srcOrd="0" destOrd="0" presId="urn:microsoft.com/office/officeart/2008/layout/VerticalCurvedList"/>
    <dgm:cxn modelId="{888C5FD0-849E-4BB3-BF28-5E8E74540749}" type="presOf" srcId="{F0022CA9-7DF2-410A-9869-5184BD55200A}" destId="{CCEEBE05-B448-4BB9-8514-105F262AD85B}" srcOrd="0" destOrd="0" presId="urn:microsoft.com/office/officeart/2008/layout/VerticalCurvedList"/>
    <dgm:cxn modelId="{258556D3-2E03-42E8-8108-6BA9E164ADBD}" srcId="{E52F327F-2D6E-46BD-ADF1-EC06D144159E}" destId="{1EBE0F75-EAAE-47A2-A52F-F2169C64F56C}" srcOrd="0" destOrd="0" parTransId="{4A8121DA-4ADE-41B8-8E81-AB2254909E6B}" sibTransId="{19486E2B-A750-4CB8-95E1-5E7C24FABDD4}"/>
    <dgm:cxn modelId="{238EC1D7-8E22-4266-ACBF-459C375F918A}" srcId="{E52F327F-2D6E-46BD-ADF1-EC06D144159E}" destId="{BB1044DE-708F-464C-9C4A-65080D5C47ED}" srcOrd="4" destOrd="0" parTransId="{8B104C52-C7EC-4132-974A-FAAA704D7376}" sibTransId="{E820BCB0-6FE5-49A4-93E7-E6CEB2EB6B1D}"/>
    <dgm:cxn modelId="{4EA5DDE9-A09F-46CE-AB7C-1264F2B8EA6F}" type="presOf" srcId="{30CF5B1A-E1A8-4650-98C4-CD1AEDC26FD9}" destId="{28CDBDF0-4F56-41D0-9D22-8116C45FE34C}" srcOrd="0" destOrd="0" presId="urn:microsoft.com/office/officeart/2008/layout/VerticalCurvedList"/>
    <dgm:cxn modelId="{2DBC6CA1-B7D7-46FE-A2E2-3D3593B22E39}" type="presParOf" srcId="{B684053B-62DD-415F-A56D-55C3A97B23B5}" destId="{6E76EC63-A203-437D-9EE4-AD975AE7B181}" srcOrd="0" destOrd="0" presId="urn:microsoft.com/office/officeart/2008/layout/VerticalCurvedList"/>
    <dgm:cxn modelId="{7817CF0D-7973-4DDE-9582-2A20FF441D2F}" type="presParOf" srcId="{6E76EC63-A203-437D-9EE4-AD975AE7B181}" destId="{1E12D300-6416-4C1A-8469-567873BAEFA6}" srcOrd="0" destOrd="0" presId="urn:microsoft.com/office/officeart/2008/layout/VerticalCurvedList"/>
    <dgm:cxn modelId="{4447D691-936B-4566-B024-4D763921D55A}" type="presParOf" srcId="{1E12D300-6416-4C1A-8469-567873BAEFA6}" destId="{4AA12693-AA83-4189-99A6-7BCAFE21953E}" srcOrd="0" destOrd="0" presId="urn:microsoft.com/office/officeart/2008/layout/VerticalCurvedList"/>
    <dgm:cxn modelId="{91FC37C6-874D-4ACF-B3A0-B24973B421BB}" type="presParOf" srcId="{1E12D300-6416-4C1A-8469-567873BAEFA6}" destId="{E8CC1F8A-98C2-4ACB-97EB-9A9E25A1CB8B}" srcOrd="1" destOrd="0" presId="urn:microsoft.com/office/officeart/2008/layout/VerticalCurvedList"/>
    <dgm:cxn modelId="{58CE912C-2C84-4912-9491-4898F6DC0030}" type="presParOf" srcId="{1E12D300-6416-4C1A-8469-567873BAEFA6}" destId="{CEBAC112-5680-44DA-ACE9-28F87B0BB3F8}" srcOrd="2" destOrd="0" presId="urn:microsoft.com/office/officeart/2008/layout/VerticalCurvedList"/>
    <dgm:cxn modelId="{3C0AC6DA-9CA3-46E1-96DD-7398A7EA51C5}" type="presParOf" srcId="{1E12D300-6416-4C1A-8469-567873BAEFA6}" destId="{4E381083-29CE-4D0B-B3D5-D8516405A701}" srcOrd="3" destOrd="0" presId="urn:microsoft.com/office/officeart/2008/layout/VerticalCurvedList"/>
    <dgm:cxn modelId="{AF4AE54C-4059-4C66-8DFA-C6D8458DDCC9}" type="presParOf" srcId="{6E76EC63-A203-437D-9EE4-AD975AE7B181}" destId="{6FBAE20A-46B1-4E0C-9493-E43F656CAB4F}" srcOrd="1" destOrd="0" presId="urn:microsoft.com/office/officeart/2008/layout/VerticalCurvedList"/>
    <dgm:cxn modelId="{F3A92684-4D0D-4752-A977-4A3C087369C1}" type="presParOf" srcId="{6E76EC63-A203-437D-9EE4-AD975AE7B181}" destId="{E8891EAA-1FE4-4F3C-8F6D-316BA87316E9}" srcOrd="2" destOrd="0" presId="urn:microsoft.com/office/officeart/2008/layout/VerticalCurvedList"/>
    <dgm:cxn modelId="{8430D0EE-6EFB-47A7-A812-23FDB389EB47}" type="presParOf" srcId="{E8891EAA-1FE4-4F3C-8F6D-316BA87316E9}" destId="{93F39EF9-7AC6-4181-AE34-74C416CB9FC8}" srcOrd="0" destOrd="0" presId="urn:microsoft.com/office/officeart/2008/layout/VerticalCurvedList"/>
    <dgm:cxn modelId="{AEC92FE3-4273-40BB-95F3-EEB45EE748CD}" type="presParOf" srcId="{6E76EC63-A203-437D-9EE4-AD975AE7B181}" destId="{0C21FD2B-9202-4F66-BA56-C79728051FF8}" srcOrd="3" destOrd="0" presId="urn:microsoft.com/office/officeart/2008/layout/VerticalCurvedList"/>
    <dgm:cxn modelId="{8E759E67-A18B-4D6F-9653-A02C1903A1EC}" type="presParOf" srcId="{6E76EC63-A203-437D-9EE4-AD975AE7B181}" destId="{2C11E814-DC8A-4FF5-81AF-875F507DF68B}" srcOrd="4" destOrd="0" presId="urn:microsoft.com/office/officeart/2008/layout/VerticalCurvedList"/>
    <dgm:cxn modelId="{244CCF7C-9AB9-47A5-8A40-6BA4C062EA7C}" type="presParOf" srcId="{2C11E814-DC8A-4FF5-81AF-875F507DF68B}" destId="{7C352047-F2AF-4305-A488-4CB83C0900F2}" srcOrd="0" destOrd="0" presId="urn:microsoft.com/office/officeart/2008/layout/VerticalCurvedList"/>
    <dgm:cxn modelId="{545A8678-EABF-4CDD-8609-07A97F9663F9}" type="presParOf" srcId="{6E76EC63-A203-437D-9EE4-AD975AE7B181}" destId="{28CDBDF0-4F56-41D0-9D22-8116C45FE34C}" srcOrd="5" destOrd="0" presId="urn:microsoft.com/office/officeart/2008/layout/VerticalCurvedList"/>
    <dgm:cxn modelId="{FF9924E5-40C0-41AB-89DB-80B5B3B3ADF0}" type="presParOf" srcId="{6E76EC63-A203-437D-9EE4-AD975AE7B181}" destId="{FA1FAF78-BF02-4B01-B7B4-80DD228BC696}" srcOrd="6" destOrd="0" presId="urn:microsoft.com/office/officeart/2008/layout/VerticalCurvedList"/>
    <dgm:cxn modelId="{1AF70B46-E9A5-448F-8702-27A3A9618354}" type="presParOf" srcId="{FA1FAF78-BF02-4B01-B7B4-80DD228BC696}" destId="{D0EF0C8E-C60E-4060-8246-C1D66CF7AFB6}" srcOrd="0" destOrd="0" presId="urn:microsoft.com/office/officeart/2008/layout/VerticalCurvedList"/>
    <dgm:cxn modelId="{D6877B97-4704-4ADC-9845-170B882036B3}" type="presParOf" srcId="{6E76EC63-A203-437D-9EE4-AD975AE7B181}" destId="{CCEEBE05-B448-4BB9-8514-105F262AD85B}" srcOrd="7" destOrd="0" presId="urn:microsoft.com/office/officeart/2008/layout/VerticalCurvedList"/>
    <dgm:cxn modelId="{102D5733-66CD-4585-AFA4-4088F2F5425A}" type="presParOf" srcId="{6E76EC63-A203-437D-9EE4-AD975AE7B181}" destId="{FD4E4582-9E97-41AA-8725-0D8AA28AE66F}" srcOrd="8" destOrd="0" presId="urn:microsoft.com/office/officeart/2008/layout/VerticalCurvedList"/>
    <dgm:cxn modelId="{C1E558CD-C985-4647-969A-A98EE9EA7DA2}" type="presParOf" srcId="{FD4E4582-9E97-41AA-8725-0D8AA28AE66F}" destId="{35273E65-F063-4C84-9F11-544056192792}" srcOrd="0" destOrd="0" presId="urn:microsoft.com/office/officeart/2008/layout/VerticalCurvedList"/>
    <dgm:cxn modelId="{A0AB9DFA-1079-444B-8415-A77E772460D1}" type="presParOf" srcId="{6E76EC63-A203-437D-9EE4-AD975AE7B181}" destId="{05B01A2A-3D9C-4708-A9FB-AB2D0B954926}" srcOrd="9" destOrd="0" presId="urn:microsoft.com/office/officeart/2008/layout/VerticalCurvedList"/>
    <dgm:cxn modelId="{AEC2FF5F-8BEE-4373-BC44-7E1ED52F2952}" type="presParOf" srcId="{6E76EC63-A203-437D-9EE4-AD975AE7B181}" destId="{714A2D8D-19EC-4F7A-8323-81012D4E1F64}" srcOrd="10" destOrd="0" presId="urn:microsoft.com/office/officeart/2008/layout/VerticalCurvedList"/>
    <dgm:cxn modelId="{D6075D84-31C6-4DF8-A863-3F58A37C56CF}" type="presParOf" srcId="{714A2D8D-19EC-4F7A-8323-81012D4E1F64}" destId="{E6AE2ECB-3709-4C7F-B990-24B4EF880136}" srcOrd="0" destOrd="0" presId="urn:microsoft.com/office/officeart/2008/layout/VerticalCurvedList"/>
    <dgm:cxn modelId="{55181B27-30B0-498B-B00A-936214FF2171}" type="presParOf" srcId="{6E76EC63-A203-437D-9EE4-AD975AE7B181}" destId="{456FFE37-0B5D-499A-8204-FA7AA9F5953F}" srcOrd="11" destOrd="0" presId="urn:microsoft.com/office/officeart/2008/layout/VerticalCurvedList"/>
    <dgm:cxn modelId="{6DF0E280-6C42-4062-9B55-318E011EB096}" type="presParOf" srcId="{6E76EC63-A203-437D-9EE4-AD975AE7B181}" destId="{A973301F-C2E3-4BFA-ADBD-832E001E0BE1}" srcOrd="12" destOrd="0" presId="urn:microsoft.com/office/officeart/2008/layout/VerticalCurvedList"/>
    <dgm:cxn modelId="{8F19D62E-B1E4-422D-BD4E-7ABD7C034010}" type="presParOf" srcId="{A973301F-C2E3-4BFA-ADBD-832E001E0BE1}" destId="{8D475B37-0A2C-4B97-A8BE-5F29A43613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F45F1-2BBC-4832-A54B-1B3AB448D7A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622BAC-9075-42D6-8058-80ED77A88FF0}">
      <dgm:prSet phldrT="[Texto]"/>
      <dgm:spPr>
        <a:solidFill>
          <a:srgbClr val="3333FF"/>
        </a:solidFill>
      </dgm:spPr>
      <dgm:t>
        <a:bodyPr/>
        <a:lstStyle/>
        <a:p>
          <a:r>
            <a:rPr lang="pt-BR" dirty="0"/>
            <a:t>03 ANOS</a:t>
          </a:r>
        </a:p>
      </dgm:t>
    </dgm:pt>
    <dgm:pt modelId="{15EF63C3-FE4B-443F-9099-D36217D393AD}" type="parTrans" cxnId="{CB48614C-F0D0-470A-9558-C4680A7EB025}">
      <dgm:prSet/>
      <dgm:spPr/>
      <dgm:t>
        <a:bodyPr/>
        <a:lstStyle/>
        <a:p>
          <a:endParaRPr lang="pt-BR"/>
        </a:p>
      </dgm:t>
    </dgm:pt>
    <dgm:pt modelId="{EB70311E-EB77-4803-A6EC-8E66E1E9B4B5}" type="sibTrans" cxnId="{CB48614C-F0D0-470A-9558-C4680A7EB025}">
      <dgm:prSet/>
      <dgm:spPr/>
      <dgm:t>
        <a:bodyPr/>
        <a:lstStyle/>
        <a:p>
          <a:endParaRPr lang="pt-BR"/>
        </a:p>
      </dgm:t>
    </dgm:pt>
    <dgm:pt modelId="{E4687980-78E1-4413-99BC-9173FFEB1C60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A empresa brasileira de navegação decai do direito ao produto do AFRMM no caso de não-utilização dos valores no prazo de </a:t>
          </a:r>
          <a:r>
            <a: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3 (três) anos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, contados do seu depósito, transferindo-se esses valores para o FMM.</a:t>
          </a:r>
          <a:endParaRPr lang="pt-BR" dirty="0"/>
        </a:p>
      </dgm:t>
    </dgm:pt>
    <dgm:pt modelId="{C9C9A434-C1CD-4B86-942A-A8858BC9ABEC}" type="parTrans" cxnId="{59D89497-152A-4423-8F77-1C3EDB048FAE}">
      <dgm:prSet/>
      <dgm:spPr/>
      <dgm:t>
        <a:bodyPr/>
        <a:lstStyle/>
        <a:p>
          <a:endParaRPr lang="pt-BR"/>
        </a:p>
      </dgm:t>
    </dgm:pt>
    <dgm:pt modelId="{3D371A8D-7A77-479C-B40C-44B0E0BA1BF7}" type="sibTrans" cxnId="{59D89497-152A-4423-8F77-1C3EDB048FAE}">
      <dgm:prSet/>
      <dgm:spPr/>
      <dgm:t>
        <a:bodyPr/>
        <a:lstStyle/>
        <a:p>
          <a:endParaRPr lang="pt-BR"/>
        </a:p>
      </dgm:t>
    </dgm:pt>
    <dgm:pt modelId="{9AE4AFD8-CF87-4492-83B3-EF41864B2A24}" type="pres">
      <dgm:prSet presAssocID="{4E4F45F1-2BBC-4832-A54B-1B3AB448D7A8}" presName="Name0" presStyleCnt="0">
        <dgm:presLayoutVars>
          <dgm:dir/>
          <dgm:animLvl val="lvl"/>
          <dgm:resizeHandles/>
        </dgm:presLayoutVars>
      </dgm:prSet>
      <dgm:spPr/>
    </dgm:pt>
    <dgm:pt modelId="{A5204659-9CAF-41C4-A410-56A23A19FDC5}" type="pres">
      <dgm:prSet presAssocID="{32622BAC-9075-42D6-8058-80ED77A88FF0}" presName="linNode" presStyleCnt="0"/>
      <dgm:spPr/>
    </dgm:pt>
    <dgm:pt modelId="{899C38BE-F21D-40DC-81A1-0FC39C448AB7}" type="pres">
      <dgm:prSet presAssocID="{32622BAC-9075-42D6-8058-80ED77A88FF0}" presName="parentShp" presStyleLbl="node1" presStyleIdx="0" presStyleCnt="1">
        <dgm:presLayoutVars>
          <dgm:bulletEnabled val="1"/>
        </dgm:presLayoutVars>
      </dgm:prSet>
      <dgm:spPr/>
    </dgm:pt>
    <dgm:pt modelId="{C062C1E2-1DFB-4ED7-903D-4B534FCE4938}" type="pres">
      <dgm:prSet presAssocID="{32622BAC-9075-42D6-8058-80ED77A88FF0}" presName="childShp" presStyleLbl="bgAccFollowNode1" presStyleIdx="0" presStyleCnt="1" custScaleX="233470">
        <dgm:presLayoutVars>
          <dgm:bulletEnabled val="1"/>
        </dgm:presLayoutVars>
      </dgm:prSet>
      <dgm:spPr/>
    </dgm:pt>
  </dgm:ptLst>
  <dgm:cxnLst>
    <dgm:cxn modelId="{D1752403-B351-4A4E-B55B-555353797B77}" type="presOf" srcId="{4E4F45F1-2BBC-4832-A54B-1B3AB448D7A8}" destId="{9AE4AFD8-CF87-4492-83B3-EF41864B2A24}" srcOrd="0" destOrd="0" presId="urn:microsoft.com/office/officeart/2005/8/layout/vList6"/>
    <dgm:cxn modelId="{88667F21-A148-4C1A-876F-F6245CC85663}" type="presOf" srcId="{32622BAC-9075-42D6-8058-80ED77A88FF0}" destId="{899C38BE-F21D-40DC-81A1-0FC39C448AB7}" srcOrd="0" destOrd="0" presId="urn:microsoft.com/office/officeart/2005/8/layout/vList6"/>
    <dgm:cxn modelId="{CB48614C-F0D0-470A-9558-C4680A7EB025}" srcId="{4E4F45F1-2BBC-4832-A54B-1B3AB448D7A8}" destId="{32622BAC-9075-42D6-8058-80ED77A88FF0}" srcOrd="0" destOrd="0" parTransId="{15EF63C3-FE4B-443F-9099-D36217D393AD}" sibTransId="{EB70311E-EB77-4803-A6EC-8E66E1E9B4B5}"/>
    <dgm:cxn modelId="{59D89497-152A-4423-8F77-1C3EDB048FAE}" srcId="{32622BAC-9075-42D6-8058-80ED77A88FF0}" destId="{E4687980-78E1-4413-99BC-9173FFEB1C60}" srcOrd="0" destOrd="0" parTransId="{C9C9A434-C1CD-4B86-942A-A8858BC9ABEC}" sibTransId="{3D371A8D-7A77-479C-B40C-44B0E0BA1BF7}"/>
    <dgm:cxn modelId="{287BBED0-7FC9-4E5F-9C17-436B48DA85AF}" type="presOf" srcId="{E4687980-78E1-4413-99BC-9173FFEB1C60}" destId="{C062C1E2-1DFB-4ED7-903D-4B534FCE4938}" srcOrd="0" destOrd="0" presId="urn:microsoft.com/office/officeart/2005/8/layout/vList6"/>
    <dgm:cxn modelId="{8C6A39E9-7913-46FD-AAD3-360827E0708B}" type="presParOf" srcId="{9AE4AFD8-CF87-4492-83B3-EF41864B2A24}" destId="{A5204659-9CAF-41C4-A410-56A23A19FDC5}" srcOrd="0" destOrd="0" presId="urn:microsoft.com/office/officeart/2005/8/layout/vList6"/>
    <dgm:cxn modelId="{D624A557-7FAB-47C0-9015-E9AE0E1DEE64}" type="presParOf" srcId="{A5204659-9CAF-41C4-A410-56A23A19FDC5}" destId="{899C38BE-F21D-40DC-81A1-0FC39C448AB7}" srcOrd="0" destOrd="0" presId="urn:microsoft.com/office/officeart/2005/8/layout/vList6"/>
    <dgm:cxn modelId="{476D49E1-DC30-41B3-A028-DD612EC294E2}" type="presParOf" srcId="{A5204659-9CAF-41C4-A410-56A23A19FDC5}" destId="{C062C1E2-1DFB-4ED7-903D-4B534FCE49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1F8A-98C2-4ACB-97EB-9A9E25A1CB8B}">
      <dsp:nvSpPr>
        <dsp:cNvPr id="0" name=""/>
        <dsp:cNvSpPr/>
      </dsp:nvSpPr>
      <dsp:spPr>
        <a:xfrm>
          <a:off x="-6483418" y="-991598"/>
          <a:ext cx="7716910" cy="7716910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AE20A-46B1-4E0C-9493-E43F656CAB4F}">
      <dsp:nvSpPr>
        <dsp:cNvPr id="0" name=""/>
        <dsp:cNvSpPr/>
      </dsp:nvSpPr>
      <dsp:spPr>
        <a:xfrm>
          <a:off x="459131" y="301937"/>
          <a:ext cx="8285760" cy="6036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construção ou aquisição de embarcações novas, produzidas em estaleiros brasileiros;       </a:t>
          </a:r>
          <a:endParaRPr lang="pt-BR" sz="1200" kern="1200" dirty="0"/>
        </a:p>
      </dsp:txBody>
      <dsp:txXfrm>
        <a:off x="459131" y="301937"/>
        <a:ext cx="8285760" cy="603645"/>
      </dsp:txXfrm>
    </dsp:sp>
    <dsp:sp modelId="{93F39EF9-7AC6-4181-AE34-74C416CB9FC8}">
      <dsp:nvSpPr>
        <dsp:cNvPr id="0" name=""/>
        <dsp:cNvSpPr/>
      </dsp:nvSpPr>
      <dsp:spPr>
        <a:xfrm>
          <a:off x="81852" y="226481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1FD2B-9202-4F66-BA56-C79728051FF8}">
      <dsp:nvSpPr>
        <dsp:cNvPr id="0" name=""/>
        <dsp:cNvSpPr/>
      </dsp:nvSpPr>
      <dsp:spPr>
        <a:xfrm>
          <a:off x="955670" y="1207290"/>
          <a:ext cx="7789221" cy="6036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jumborização, conversão, modernização, docagem, manutenção, revisão e reparação de embarcação própria ou afretada, </a:t>
          </a:r>
          <a:r>
            <a:rPr lang="pt-BR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inclusive para aquisição e/ou instalação de equipamentos, nacionais ou importados, quando realizada por estaleiro ou empresa especializada brasileira, </a:t>
          </a:r>
          <a:endParaRPr lang="pt-BR" sz="1000" kern="1200" dirty="0"/>
        </a:p>
      </dsp:txBody>
      <dsp:txXfrm>
        <a:off x="955670" y="1207290"/>
        <a:ext cx="7789221" cy="603645"/>
      </dsp:txXfrm>
    </dsp:sp>
    <dsp:sp modelId="{7C352047-F2AF-4305-A488-4CB83C0900F2}">
      <dsp:nvSpPr>
        <dsp:cNvPr id="0" name=""/>
        <dsp:cNvSpPr/>
      </dsp:nvSpPr>
      <dsp:spPr>
        <a:xfrm>
          <a:off x="578392" y="1131834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BDF0-4F56-41D0-9D22-8116C45FE34C}">
      <dsp:nvSpPr>
        <dsp:cNvPr id="0" name=""/>
        <dsp:cNvSpPr/>
      </dsp:nvSpPr>
      <dsp:spPr>
        <a:xfrm>
          <a:off x="1182725" y="2112643"/>
          <a:ext cx="7562166" cy="6036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manutenção, em todas as suas categorias, realizada por estaleiro brasileiro, por empresa especializada ou pela empresa proprietária ou afretadora, em embarcação própria ou afretada;    </a:t>
          </a:r>
          <a:endParaRPr lang="pt-BR" sz="1200" kern="1200" dirty="0"/>
        </a:p>
      </dsp:txBody>
      <dsp:txXfrm>
        <a:off x="1182725" y="2112643"/>
        <a:ext cx="7562166" cy="603645"/>
      </dsp:txXfrm>
    </dsp:sp>
    <dsp:sp modelId="{D0EF0C8E-C60E-4060-8246-C1D66CF7AFB6}">
      <dsp:nvSpPr>
        <dsp:cNvPr id="0" name=""/>
        <dsp:cNvSpPr/>
      </dsp:nvSpPr>
      <dsp:spPr>
        <a:xfrm>
          <a:off x="805447" y="2037188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BE05-B448-4BB9-8514-105F262AD85B}">
      <dsp:nvSpPr>
        <dsp:cNvPr id="0" name=""/>
        <dsp:cNvSpPr/>
      </dsp:nvSpPr>
      <dsp:spPr>
        <a:xfrm>
          <a:off x="1182725" y="3017423"/>
          <a:ext cx="7562166" cy="6036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garantia à construção de embarcação em estaleiro brasileiro;       </a:t>
          </a:r>
          <a:endParaRPr lang="pt-BR" sz="1200" kern="1200" dirty="0"/>
        </a:p>
      </dsp:txBody>
      <dsp:txXfrm>
        <a:off x="1182725" y="3017423"/>
        <a:ext cx="7562166" cy="603645"/>
      </dsp:txXfrm>
    </dsp:sp>
    <dsp:sp modelId="{35273E65-F063-4C84-9F11-544056192792}">
      <dsp:nvSpPr>
        <dsp:cNvPr id="0" name=""/>
        <dsp:cNvSpPr/>
      </dsp:nvSpPr>
      <dsp:spPr>
        <a:xfrm>
          <a:off x="805447" y="2941968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01A2A-3D9C-4708-A9FB-AB2D0B954926}">
      <dsp:nvSpPr>
        <dsp:cNvPr id="0" name=""/>
        <dsp:cNvSpPr/>
      </dsp:nvSpPr>
      <dsp:spPr>
        <a:xfrm>
          <a:off x="955670" y="3922777"/>
          <a:ext cx="7789221" cy="6036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reembolso anual dos valores pagos a título de prêmio e encargos de seguro e resseguro contratados para cobertura de cascos e máquinas de embarcações próprias ou afretadas; e    </a:t>
          </a:r>
          <a:endParaRPr lang="pt-BR" sz="1200" kern="1200" dirty="0"/>
        </a:p>
      </dsp:txBody>
      <dsp:txXfrm>
        <a:off x="955670" y="3922777"/>
        <a:ext cx="7789221" cy="603645"/>
      </dsp:txXfrm>
    </dsp:sp>
    <dsp:sp modelId="{E6AE2ECB-3709-4C7F-B990-24B4EF880136}">
      <dsp:nvSpPr>
        <dsp:cNvPr id="0" name=""/>
        <dsp:cNvSpPr/>
      </dsp:nvSpPr>
      <dsp:spPr>
        <a:xfrm>
          <a:off x="578392" y="3847321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FE37-0B5D-499A-8204-FA7AA9F5953F}">
      <dsp:nvSpPr>
        <dsp:cNvPr id="0" name=""/>
        <dsp:cNvSpPr/>
      </dsp:nvSpPr>
      <dsp:spPr>
        <a:xfrm>
          <a:off x="459131" y="4780780"/>
          <a:ext cx="8285760" cy="698345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4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para pagamento do valor total do afretamento de embarcações utilizadas no mesmo tipo de navegação de cabotagem, de longo curso e interior e geradoras </a:t>
          </a:r>
          <a:r>
            <a:rPr lang="pt-BR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dos recursos do AFRMM para a conta vinculada correspondente, desde que tal embarcação seja de propriedade de uma empresa brasileira de investimento na navegação e tenha sido construída no País;    </a:t>
          </a:r>
          <a:endParaRPr lang="pt-BR" sz="1000" kern="1200" dirty="0"/>
        </a:p>
      </dsp:txBody>
      <dsp:txXfrm>
        <a:off x="459131" y="4780780"/>
        <a:ext cx="8285760" cy="698345"/>
      </dsp:txXfrm>
    </dsp:sp>
    <dsp:sp modelId="{8D475B37-0A2C-4B97-A8BE-5F29A43613AF}">
      <dsp:nvSpPr>
        <dsp:cNvPr id="0" name=""/>
        <dsp:cNvSpPr/>
      </dsp:nvSpPr>
      <dsp:spPr>
        <a:xfrm>
          <a:off x="81852" y="4752674"/>
          <a:ext cx="754556" cy="754556"/>
        </a:xfrm>
        <a:prstGeom prst="ellipse">
          <a:avLst/>
        </a:prstGeom>
        <a:solidFill>
          <a:srgbClr val="28FD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2C1E2-1DFB-4ED7-903D-4B534FCE4938}">
      <dsp:nvSpPr>
        <dsp:cNvPr id="0" name=""/>
        <dsp:cNvSpPr/>
      </dsp:nvSpPr>
      <dsp:spPr>
        <a:xfrm>
          <a:off x="1895429" y="0"/>
          <a:ext cx="6621361" cy="29624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A empresa brasileira de navegação decai do direito ao produto do AFRMM no caso de não-utilização dos valores no prazo de </a:t>
          </a:r>
          <a:r>
            <a:rPr lang="pt-BR" sz="21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3 (três) anos</a:t>
          </a:r>
          <a:r>
            <a:rPr lang="pt-B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rPr>
            <a:t>, contados do seu depósito, transferindo-se esses valores para o FMM.</a:t>
          </a:r>
          <a:endParaRPr lang="pt-BR" sz="2100" kern="1200" dirty="0"/>
        </a:p>
      </dsp:txBody>
      <dsp:txXfrm>
        <a:off x="1895429" y="370308"/>
        <a:ext cx="5510436" cy="2221851"/>
      </dsp:txXfrm>
    </dsp:sp>
    <dsp:sp modelId="{899C38BE-F21D-40DC-81A1-0FC39C448AB7}">
      <dsp:nvSpPr>
        <dsp:cNvPr id="0" name=""/>
        <dsp:cNvSpPr/>
      </dsp:nvSpPr>
      <dsp:spPr>
        <a:xfrm>
          <a:off x="4719" y="0"/>
          <a:ext cx="1890710" cy="2962467"/>
        </a:xfrm>
        <a:prstGeom prst="round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03 ANOS</a:t>
          </a:r>
        </a:p>
      </dsp:txBody>
      <dsp:txXfrm>
        <a:off x="97016" y="92297"/>
        <a:ext cx="1706116" cy="277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CF263-12CE-4617-9EFA-DD41797F4AB0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929AB-E774-4AA6-9D26-9AF875E2D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4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9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BAF75-24A0-4C35-8C4F-D1FD08D641EB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7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08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Colocar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revisão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Portaria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63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87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67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8B288-7DBB-6AAB-9F25-85D86120C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7E3141-DFE3-5D10-BBAC-3873CC33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A76D46-3816-6089-5A80-3C8C3296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24B41-D6F6-0570-5B25-5E1229D3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89641-F12E-127E-EAFE-52036F11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6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3EFB4-B175-BDAF-8070-C4B37793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E7755D-8F52-3C64-9B0B-84BE0F64F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B3A188-512B-E59A-8643-7CD40880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88B85B-BDC8-DBCE-B21F-7AF62AB0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4DB688-C7C5-325E-A5F5-0C1562CF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8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6D8B40-504D-CD96-FD52-85EBD2296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F5A179-4AB9-AD74-B7BB-1DCDC41D3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3F2C51-0C05-D2DD-329E-778BF29B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F24C81-36BB-9474-4F4D-496DC3EF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08D45A-5CFA-94B8-AC7B-A68F9C12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41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9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33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22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43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21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34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2EE7-DD02-68B1-89FF-399E3D12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B0F11-E1E1-6DB3-B62F-1D48419C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121EA-27A1-E469-B6C5-F8849AE6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CACD3-C12A-772F-0C3A-98AC33C4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05BE1F-060A-3B45-3607-BB1BF421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560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78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4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1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8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89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8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70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766733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131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28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99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001459" y="6589300"/>
            <a:ext cx="183544" cy="1385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32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6630B-9F86-EE6C-0ADA-96C86329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DFD816-EFD0-5113-5311-EC26ECB28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863B10-8490-55EB-A6B1-7610B4FB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81099E-FD2F-35B1-99A4-4E11150D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A98B00-0A3C-64E5-BA68-40BFA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771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3" cy="3184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2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6480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1162-D8A0-4B7C-BCD7-53228F23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F03F-6980-422F-AFAE-CD9AA2FD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2DFA-C118-4F2D-9B1D-F7B5C98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D551-04A5-4DF0-A76E-4B8E9F52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FC97-280B-4E9F-8F80-9BD428AC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387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04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3EB1-E21B-4F6F-84D7-A0092BE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3E92-08C6-4B71-9D70-111F04D2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B2B-E281-4D1B-AE3C-87C73E9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2082-2F8A-487E-A285-D9E964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0A08-4169-483A-8D31-3909117B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515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3306-2429-44E4-B2D8-125E1EB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2F36-C751-4DEE-9F27-E0680682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09166-30FD-4B06-8735-3277FBD1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329-67A2-4318-B88D-E384613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065-B2D4-459D-9155-0901C98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D72F-FBFA-450D-A9CA-61808871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934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F25-A9A6-4DD3-9B4E-E98CD20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8382-1229-4435-9ACB-16FE6C83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718-1965-44FE-A209-01852FC6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185A-ED48-423E-8BAB-9E746F99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D7EF-C46D-41B7-BE4D-F8D9E12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1DB84-74F7-468E-9458-87E2B63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289C-2AEC-4ABB-BC39-BF4E0F8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FCD2-9A44-41E3-ADAF-E9E4816D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497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8F8-493D-439E-884B-748B0C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5B492-A7B1-41EC-BB28-0296B9E9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7F9B6-491B-443F-B8EB-69C2717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256-5D4D-4285-9516-B302A395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15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E7B2-90F2-4ADA-B78A-003FB3E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88CF-8065-4CD6-98BE-804FBE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2B39-A0DC-456C-A821-E9588AD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140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BD75-45FB-4C8E-8AC4-234111C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0451-98A6-4BF4-9663-8282F9DC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8BD7-EB6D-4BE3-BAAE-270D3B83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5BE12-5FD7-48C2-9B5C-D3DB6B3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FDC5-D7E8-48ED-B49B-4BD8677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0D13-5455-4CC6-AE97-08C5F76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319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6BF7-F315-410B-8E1C-E82ED6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FBB40-A2ED-4F29-8C83-B69384DE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C87F-2597-4101-B352-9BA9BEDD9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417F-A79E-4853-8619-3426CD9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1C4E-348A-4A32-9D82-6EC2FCF2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A5D0-CBC0-4606-9132-EAD6642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1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CFE04-7C2F-D138-22B0-32998995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288681-E8A6-DB7C-216D-65A5CD9E4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4CA1B7-3208-7F02-D8E5-6D5A1A84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5E378-1804-6B10-436B-48FEC031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71AC96-A90F-B2D6-01BD-08DD773B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78864F-3DA4-3560-C2E3-1FB9AC27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732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1CA2-A512-4528-8139-380E29B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F08C-1125-4464-939F-99D3D79B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6158-DB92-4053-919D-9456379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60FB-0C8C-4E43-B9F6-CE38273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2D84-C212-4F8C-8E0F-2C087E6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34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32C8-0E39-435F-A971-D86F7376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1C6C1-A460-4626-8E72-7ADB2D1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9A00-FB65-488B-BA41-5124AA18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2C90-D5D8-4C30-8609-31F965A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BB38-BAFE-4C6A-B138-F0C49EC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3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6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7225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45E78-3948-6F27-D5B5-B44D75C9D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80E9D-2192-CE7B-E666-58DBCB17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385C8-C2F7-39A2-0488-16ADD95E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6B019-AB2A-C197-457F-30A52D3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5DE324-204A-7C2D-57FC-9E896926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992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D3718-377B-F0DA-27A4-7914C1A8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E18851-6250-FE4F-BB16-B296805D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1F745-B37B-73A3-64F4-65144D0B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DAC04-28EA-7B2E-33BF-2EA5CEF3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A3707-2159-D62C-2495-29A356E7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00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9C241-8714-C88A-F190-F9EF3CAA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C6A035-3C0B-26CF-1036-7542F315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7AD3D-01A1-7B4B-14E2-33A2ADB1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D9CB9-B163-33DD-DCFC-4549E31E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E38BF-32A1-5A25-93D7-0826F4D8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5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B32C6-B9A0-7483-633C-D942A85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8C2DC-3AF6-681C-2FF7-D173B4E93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E58641-05D6-62BD-25AC-45EE083C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500C2A-11F1-B337-5CD1-A67440CC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287451-185C-05CA-CAB6-E50186A4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C55982-227E-996A-E609-0776A93E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656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0908-BD7B-42F2-1FCF-E2F53176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85CFCC-5964-D3DC-6DDA-3E0F756D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5B528A-6619-7582-4D3D-E1E54603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EDE07F-CCAD-8BFC-32F1-1ED38BE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078FAB-110E-6E74-C103-EB491AB86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917DAD-E46E-A02F-57AB-08C5C76A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56003-A5F0-B0A5-155C-E257DADC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A76005-04DD-1F5A-38DA-7D83A158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279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A6C18-4604-83EB-478C-CC32C52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1E3B10-252A-B471-9CE7-C64B48BC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78F4F-4AEE-D70B-6A18-4E454C34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00DDA8-EB9D-FC8C-EF54-A2403278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4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A465-E9BB-1A94-8FC2-363CC742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7BE53A-62C6-CA29-84FD-163973D6D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D312B3-AE1B-35B5-14CA-6F096CFE7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F2ECD1-3256-5339-1F1C-617635AC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2BC313B-386F-DC40-567F-BEDD750D9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3130C8-9912-BA75-4B93-2D717560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C4D283-2BCB-C49C-CEA6-9AACA1C0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5A4F89-F10F-E6F1-79CC-B13A011C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54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1DDBDD-4582-B510-5467-78ABAB71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8BB323-7747-33BE-33C5-1C686CF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D2F0E2-C8AA-1015-E74A-92F69E65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24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EF6F9-2FB5-92D6-7FA3-BE50A70F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CC8231-E21F-AAB9-E9C8-39F5621F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001AEC-08D7-FDB0-F33C-C78F3097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66AEE3-C9D2-EDD2-E4B0-D9149B70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5FDA27-8B50-2F35-792D-BAF257B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6829D1-B441-D615-3DDD-FC8E76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79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66ED1-5C1F-3408-878D-97647F7A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B42072-E985-7629-F2F8-7FC189DEF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902C81-D66F-1114-42B1-86401E03C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910DD-47F6-1E9A-2E99-F308BF4F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FB3452-C8C7-41D0-390F-C9E80F79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EEA75A-C20A-1163-6004-EED0FBA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852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25E5-AF88-9C5C-6C2C-91A29409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92313-08AD-27D1-6304-AD156959A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BB7DE-12CB-FCEC-C208-2CA98BC5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4980FB-E798-C6F5-FCC7-61A6B896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E3C145-F140-0E48-F6C7-B522B456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9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86C4A8-2091-6320-FAC3-99C1097BC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1437E2-A479-775F-931E-ACEEE738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799A9-8EA1-8271-45B0-11B1BFB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672B6-F195-C537-EA4C-5C51CBF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9524AD-F062-8A5E-1D8A-BC8884E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74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001459" y="6589300"/>
            <a:ext cx="183544" cy="1385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488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91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349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60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7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4736E-9B13-CF4A-8534-6F46E89A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20BD7D-9570-1B1D-7C82-8C3C8617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E17733-8E8A-C488-CB04-3D781D7D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5C2818-593A-5D4A-A92E-9662353D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764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713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744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756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809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40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180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487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000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547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8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44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93028B-995B-3DF3-1403-452D7BC7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C59E3B-06F9-43B9-DAE2-B6F4E5B7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3A5BDA-2BA5-3651-62C6-2BD2FC9A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319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12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417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766733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58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90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63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3" cy="3184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2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5863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001459" y="6589300"/>
            <a:ext cx="183544" cy="1385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408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8710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77539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75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D9EC0-D592-B117-1EB8-C9F544B7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980C9-1EA7-BC70-498D-811C744C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19EB6F-8918-2F20-309E-5F63436C2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3634CD-AB1F-7A65-E4E9-E121DD2D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347162-2CC6-4E6F-8940-880687C0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442FF8-4144-1A83-17D6-F0151A12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3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31890-4BC1-2B66-3999-EBFA3D65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040A37-2D75-44FE-0DF9-B4C333BA3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62CE31-617D-8ECA-29C8-CFB91CFF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F096D9-41AD-E488-A85A-95D6588D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7E71FF-56D3-EB77-867C-A1B75FF6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5CA6E5-B045-622E-425F-613DE1EC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3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356524-9D6D-0D17-AC10-C5F1BE5D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E276F6-EDCC-CE43-87EC-AEE181BC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4DEA3-D36D-6ABF-2853-4DB766990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B83E-CF61-43DB-AD03-CDAD313D73CF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37FB55-59A4-F40B-2579-B66089C0C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0428F1-D686-359C-A952-F0707FDEE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26B5-DEE1-4382-80E9-8E5E45333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4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3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1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1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71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73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26CF0-DE7A-4738-8644-AECCD55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3A7A-ACAD-4DEF-8AED-17F7DA40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009B-AA90-408A-8392-6D23280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D651-F089-4C3B-A172-E5ADAE880B91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EE8E-1EB3-47AE-8420-02F73439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D32A-9DBD-496A-A991-6F62F08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09CFD2-C2B2-3AD0-EC30-172FAF73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02A67B-E85C-E9F4-E19D-FDD10EDC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3578F1-55F6-67EE-47EB-6133A8251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5C47-9253-4B69-9DD1-456B1A9A8E22}" type="datetimeFigureOut">
              <a:rPr lang="pt-BR" smtClean="0"/>
              <a:t>07/05/2025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1D1D9-54E1-73A8-9021-7E52111E0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83E1C-E88C-3967-4FD8-23D4F7A5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0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4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3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1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1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08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app.powerbi.com/view?r=eyJrIjoiY2NhZmY0ZjYtMmI4OC00ZGQwLTk1NzAtZmM2ZTBlMzIxMjdmIiwidCI6IjdiZjAxYzZhLWU2ZmItNDIxYS1iYmIyLWI5MGMzZWE4NjhmNyJ9&amp;pageName=bb2d694127023c4817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ndes.gov.br/wps/portal/site/home/financiamento/produto/fundo-marinha-mercante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12" Type="http://schemas.openxmlformats.org/officeDocument/2006/relationships/hyperlink" Target="http://www.planalto.gov.br/ccivil_03/_Ato2019-2022/2022/Lei/L14301.htm#art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7.svg"/><Relationship Id="rId11" Type="http://schemas.microsoft.com/office/2007/relationships/diagramDrawing" Target="../diagrams/drawing1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sv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png"/><Relationship Id="rId7" Type="http://schemas.openxmlformats.org/officeDocument/2006/relationships/diagramData" Target="../diagrams/data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svg"/><Relationship Id="rId11" Type="http://schemas.microsoft.com/office/2007/relationships/diagramDrawing" Target="../diagrams/drawing2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sv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hyperlink" Target="https://www.gov.br/portos-e-aeroportos/pt-br/assuntos/incentivos/fmm-fundo-da-marinha-mercant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www.gov.br/pt-br/servicos/protocolar-documentos-junto-ao-ministerio-de-portos-e-aeroport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hyperlink" Target="https://www.gov.br/portos-e-aeroportos/pt-br/assuntos/incentivos/fmm-fundo-da-marinha-mercante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ndes.gov.br/wps/wcm/connect/site/c1cf1365-51a9-4e71-82a4-b5aff4fd0e6c/OS-5_2002.zip?MOD=AJPERES&amp;CVID=ltJnNgJ" TargetMode="External"/><Relationship Id="rId13" Type="http://schemas.openxmlformats.org/officeDocument/2006/relationships/hyperlink" Target="https://www.bndes.gov.br/wps/wcm/connect/site/66e80168-6480-4341-a7bf-5d3012d3edfa/termo_compromisso_construcao.pdf?MOD=AJPERES&amp;CVID=ltJo7Sy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s://www.bndes.gov.br/wps/wcm/connect/site/23667061-cf59-4a25-8772-dcae290b9d84/Check+list+de+documentos+-+Externo+atualizado.xlsx?MOD=AJPERES&amp;CVID=ohooPxW" TargetMode="External"/><Relationship Id="rId7" Type="http://schemas.openxmlformats.org/officeDocument/2006/relationships/hyperlink" Target="https://www.bndes.gov.br/wps/wcm/connect/site/04631ab4-dc22-45f3-8fa0-c4cf350c0ea1/modelo_reparos.xls?MOD=AJPERES&amp;CVID=ltJnA7X" TargetMode="External"/><Relationship Id="rId12" Type="http://schemas.openxmlformats.org/officeDocument/2006/relationships/hyperlink" Target="https://www.bndes.gov.br/wps/wcm/connect/site/0695b301-d31b-4009-a6bc-3153b7825b73/Minuta+Termo+de+Autorizacao+Certificadoras.pdf?MOD=AJPERES&amp;CVID=ohyFPkC" TargetMode="External"/><Relationship Id="rId17" Type="http://schemas.openxmlformats.org/officeDocument/2006/relationships/hyperlink" Target="https://www.bndes.gov.br/wps/portal/site/home/financiamento/produto/fundo-marinha-mercante" TargetMode="External"/><Relationship Id="rId2" Type="http://schemas.openxmlformats.org/officeDocument/2006/relationships/hyperlink" Target="https://www.bndes.gov.br/wps/wcm/connect/site/5fa8b437-02bd-4642-9c15-d22964aa93f0/Cartilha+portal_v6.pdf?MOD=AJPERES&amp;CVID=ohooKEI" TargetMode="External"/><Relationship Id="rId16" Type="http://schemas.openxmlformats.org/officeDocument/2006/relationships/hyperlink" Target="https://www.gov.br/infraestrutura/pt-br/assuntos/incentivos/incentivos-fiscais/resolucoes-cdfmm/copy2_of_ResoluoCDFMMn185de4deabril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bndes.gov.br/wps/wcm/connect/site/3c13826b-a8cd-4cd1-a297-e6f6fd1ae7e1/Modelo%2Bde%2Bdetalhamento%2Bde%2Bsubitens%2Bimportados+%281%29.xlsx?MOD=AJPERES&amp;CVID=oGVNIpY" TargetMode="External"/><Relationship Id="rId11" Type="http://schemas.openxmlformats.org/officeDocument/2006/relationships/hyperlink" Target="https://www.bndes.gov.br/wps/wcm/connect/site/43465437-1a9d-4f2f-bfb4-f5c623e96188/PROCEDIMENTO+AFRMM.pdf?MOD=AJPERES&amp;CVID=ohop8hX" TargetMode="External"/><Relationship Id="rId5" Type="http://schemas.openxmlformats.org/officeDocument/2006/relationships/hyperlink" Target="https://www.bndes.gov.br/wps/wcm/connect/site/d02b59db-9170-4ac5-a915-1ff1327c6fd6/Modelo+de+carta.pdf?MOD=AJPERES&amp;CVID=oib6BrR" TargetMode="External"/><Relationship Id="rId15" Type="http://schemas.openxmlformats.org/officeDocument/2006/relationships/hyperlink" Target="https://portal.bndes.gov.br/prc/#/login?returnUrl=%2Fdashboard" TargetMode="External"/><Relationship Id="rId10" Type="http://schemas.openxmlformats.org/officeDocument/2006/relationships/hyperlink" Target="https://www.bndes.gov.br/wps/wcm/connect/site/3236046f-e0a5-4c3b-a245-5f219eea7611/AFRMM-Perguntas+frequentes+-nov22+-+v3.pdf?MOD=AJPERES&amp;CVID=oiB31AR" TargetMode="External"/><Relationship Id="rId19" Type="http://schemas.openxmlformats.org/officeDocument/2006/relationships/image" Target="../media/image11.svg"/><Relationship Id="rId4" Type="http://schemas.openxmlformats.org/officeDocument/2006/relationships/hyperlink" Target="https://www.bndes.gov.br/wps/wcm/connect/site/d328e193-1c0f-4cdd-ac65-485e0b2ea102/Modelo+carta+ou+memo+L10893art19_II.pdf?MOD=AJPERES&amp;CVID=ohyFLxb" TargetMode="External"/><Relationship Id="rId9" Type="http://schemas.openxmlformats.org/officeDocument/2006/relationships/hyperlink" Target="https://www.bndes.gov.br/wps/wcm/connect/site/9f6abeb4-c6f4-40a6-9a4f-7e66300a4bc7/Modelo+RAO+BNDES.pdf?MOD=AJPERES&amp;CVID=opgYUMh" TargetMode="External"/><Relationship Id="rId14" Type="http://schemas.openxmlformats.org/officeDocument/2006/relationships/hyperlink" Target="https://www.bndes.gov.br/wps/wcm/connect/site/8ad35d5d-a6da-4d54-9ed9-3145419d1d62/termo_compromisso_reparo.pdf?MOD=AJPERES&amp;CVID=ltJof9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fernando.p.pimentel@mpor.gov.br" TargetMode="External"/><Relationship Id="rId5" Type="http://schemas.openxmlformats.org/officeDocument/2006/relationships/hyperlink" Target="mailto:julio.britto@mpor.gov.br" TargetMode="External"/><Relationship Id="rId4" Type="http://schemas.openxmlformats.org/officeDocument/2006/relationships/hyperlink" Target="mailto:otto.burlier@mpor.gov.b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iariodasleis.com.br/busca/exibelink.php?numlink=1-96-13-2005-09-20-5543#art27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1B5373B-7376-44DD-963F-FE1BA294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E59D80-573A-47EF-AA06-02DFBF1B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06" y="5523416"/>
            <a:ext cx="3323443" cy="13345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DD8142-A8DD-4AC1-8336-DBFBCE04572D}"/>
              </a:ext>
            </a:extLst>
          </p:cNvPr>
          <p:cNvSpPr txBox="1"/>
          <p:nvPr/>
        </p:nvSpPr>
        <p:spPr>
          <a:xfrm>
            <a:off x="553916" y="4387362"/>
            <a:ext cx="469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Ministério de</a:t>
            </a:r>
          </a:p>
          <a:p>
            <a:r>
              <a:rPr lang="pt-BR" sz="28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Portos e Aeroportos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D58267-EB1F-442F-B6EC-CF1DEE7CC3DB}"/>
              </a:ext>
            </a:extLst>
          </p:cNvPr>
          <p:cNvSpPr txBox="1"/>
          <p:nvPr/>
        </p:nvSpPr>
        <p:spPr>
          <a:xfrm>
            <a:off x="553916" y="5338750"/>
            <a:ext cx="46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95FF"/>
                </a:solidFill>
                <a:latin typeface="Avenir Next LT Pro" panose="020B0504020202020204" pitchFamily="34" charset="0"/>
              </a:rPr>
              <a:t>Ministro Silvio Costa Filho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C5D0F4-B9BB-4B31-B033-D737335FD4CF}"/>
              </a:ext>
            </a:extLst>
          </p:cNvPr>
          <p:cNvSpPr/>
          <p:nvPr/>
        </p:nvSpPr>
        <p:spPr>
          <a:xfrm>
            <a:off x="382464" y="4411075"/>
            <a:ext cx="92321" cy="1320719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C92F6F-76FD-8A7E-E72A-853C23148BA7}"/>
              </a:ext>
            </a:extLst>
          </p:cNvPr>
          <p:cNvSpPr txBox="1"/>
          <p:nvPr/>
        </p:nvSpPr>
        <p:spPr>
          <a:xfrm>
            <a:off x="265923" y="5892747"/>
            <a:ext cx="6156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6"/>
              </a:rPr>
              <a:t>https://www.bndes.gov.br/wps/portal/site/home/financiamento/produto/fundo-marinha-mercante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8B011B-F436-FE67-77D1-EC51A52DE652}"/>
              </a:ext>
            </a:extLst>
          </p:cNvPr>
          <p:cNvSpPr txBox="1"/>
          <p:nvPr/>
        </p:nvSpPr>
        <p:spPr>
          <a:xfrm>
            <a:off x="265923" y="6177110"/>
            <a:ext cx="624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prstClr val="black"/>
                </a:solidFill>
                <a:latin typeface="Century Gothic" panose="020B0502020202020204"/>
                <a:hlinkClick r:id="rId7"/>
              </a:rPr>
              <a:t>https://app.powerbi.com/view?r=eyJrIjoiY2NhZmY0ZjYtMmI4OC00ZGQwLTk1NzAtZmM2ZTBlMzIxMjdmIiwidCI6IjdiZjAxYzZhLWU2ZmItNDIxYS1iYmIyLWI5MGMzZWE4NjhmNyJ9&amp;pageName=bb2d694127023c481719</a:t>
            </a:r>
            <a:endParaRPr lang="pt-B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779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3A34-85FE-01D1-FE84-C1D6DE242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7C5479B5-488E-AB74-0870-474CAE9F6980}"/>
              </a:ext>
            </a:extLst>
          </p:cNvPr>
          <p:cNvSpPr/>
          <p:nvPr/>
        </p:nvSpPr>
        <p:spPr>
          <a:xfrm>
            <a:off x="959226" y="-944"/>
            <a:ext cx="11232774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2BD8D12E-4231-B3FD-2CA7-63DAF20A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8" y="5550673"/>
            <a:ext cx="2868799" cy="161369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00BB427-8AFA-4D2F-EF69-0BDD6563E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1A222AD-CEE1-20FF-9DCA-E07AB47239B7}"/>
              </a:ext>
            </a:extLst>
          </p:cNvPr>
          <p:cNvSpPr txBox="1">
            <a:spLocks/>
          </p:cNvSpPr>
          <p:nvPr/>
        </p:nvSpPr>
        <p:spPr>
          <a:xfrm>
            <a:off x="959225" y="163008"/>
            <a:ext cx="10892115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7. Como posso usar o ressarcimento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710C92-959A-EBDE-1DE0-909AACC7665A}"/>
              </a:ext>
            </a:extLst>
          </p:cNvPr>
          <p:cNvSpPr txBox="1">
            <a:spLocks/>
          </p:cNvSpPr>
          <p:nvPr/>
        </p:nvSpPr>
        <p:spPr>
          <a:xfrm>
            <a:off x="9119870" y="1290526"/>
            <a:ext cx="3020754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Lei 10.893/2004</a:t>
            </a:r>
          </a:p>
        </p:txBody>
      </p:sp>
      <p:pic>
        <p:nvPicPr>
          <p:cNvPr id="16" name="Gráfico 15" descr="Martelo com preenchimento sólido">
            <a:extLst>
              <a:ext uri="{FF2B5EF4-FFF2-40B4-BE49-F238E27FC236}">
                <a16:creationId xmlns:a16="http://schemas.microsoft.com/office/drawing/2014/main" id="{7B88BA82-ECE3-BA24-D2A4-9AB009100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247" y="-13685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5B4F04-67C7-3187-0158-C31C361609CB}"/>
              </a:ext>
            </a:extLst>
          </p:cNvPr>
          <p:cNvSpPr txBox="1"/>
          <p:nvPr/>
        </p:nvSpPr>
        <p:spPr>
          <a:xfrm>
            <a:off x="1052909" y="6568497"/>
            <a:ext cx="3673830" cy="2895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Fonte: Art. 19 da Lei 10.893/2004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5808781-E673-0AC8-CF3C-0C7B8119F16D}"/>
              </a:ext>
            </a:extLst>
          </p:cNvPr>
          <p:cNvGraphicFramePr/>
          <p:nvPr/>
        </p:nvGraphicFramePr>
        <p:xfrm>
          <a:off x="313514" y="985174"/>
          <a:ext cx="8826450" cy="57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2BAC3C3-0C93-2A74-3133-C773D0C0F687}"/>
              </a:ext>
            </a:extLst>
          </p:cNvPr>
          <p:cNvSpPr txBox="1"/>
          <p:nvPr/>
        </p:nvSpPr>
        <p:spPr>
          <a:xfrm>
            <a:off x="9119870" y="2456574"/>
            <a:ext cx="2868799" cy="2849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5º A liberação dos recursos financeiros da conta vinculada de empresa brasileira de navegação nas hipóteses previstas nos incisos I e II do caput deste artigo somente poderá ocorrer para aplicação, pela empresa beneficiária dos recursos, exclusivamente, em embarcação a ser utilizada no mesmo tipo de </a:t>
            </a:r>
            <a:r>
              <a:rPr lang="pt-BR" sz="12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navegação de cabotagem, de longo curso e interior </a:t>
            </a:r>
            <a:r>
              <a:rPr lang="pt-BR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geradoras dos recursos do AFRMM para a conta vinculada correspondente.    </a:t>
            </a:r>
            <a:r>
              <a:rPr lang="pt-BR" sz="1200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(Incluído pela Lei nº 14.301, de 2022)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4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42AA-CD8C-7554-CA82-601A06D2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E560440C-7B76-8B9F-BDC0-5FCAA2CA8C39}"/>
              </a:ext>
            </a:extLst>
          </p:cNvPr>
          <p:cNvSpPr/>
          <p:nvPr/>
        </p:nvSpPr>
        <p:spPr>
          <a:xfrm>
            <a:off x="959226" y="13942"/>
            <a:ext cx="11232773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C235797C-3225-1AD1-EF29-6A674744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8" y="5550673"/>
            <a:ext cx="2868799" cy="161369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688FE6D-EBB2-9A27-ECBB-D954B3DB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EFC615A-36FA-43A9-B0CE-ABB487637C24}"/>
              </a:ext>
            </a:extLst>
          </p:cNvPr>
          <p:cNvSpPr txBox="1">
            <a:spLocks/>
          </p:cNvSpPr>
          <p:nvPr/>
        </p:nvSpPr>
        <p:spPr>
          <a:xfrm>
            <a:off x="1206451" y="170451"/>
            <a:ext cx="10528348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8. Por quanto tempo eu tenho direito do recurso?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87E5C6-4083-C0A0-F14B-63D3B6102A76}"/>
              </a:ext>
            </a:extLst>
          </p:cNvPr>
          <p:cNvSpPr txBox="1"/>
          <p:nvPr/>
        </p:nvSpPr>
        <p:spPr>
          <a:xfrm>
            <a:off x="1965515" y="5565327"/>
            <a:ext cx="3673830" cy="3154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Fonte: Art. 21 da Lei 10.893/2004</a:t>
            </a:r>
          </a:p>
        </p:txBody>
      </p:sp>
      <p:pic>
        <p:nvPicPr>
          <p:cNvPr id="10" name="Gráfico 9" descr="Mão levantada com preenchimento sólido">
            <a:extLst>
              <a:ext uri="{FF2B5EF4-FFF2-40B4-BE49-F238E27FC236}">
                <a16:creationId xmlns:a16="http://schemas.microsoft.com/office/drawing/2014/main" id="{5F9C56AA-9B1D-C650-3375-379BE7CDD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242" y="3097707"/>
            <a:ext cx="1492538" cy="149253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3102116-22C7-0D56-9121-97F3CFDCAF38}"/>
              </a:ext>
            </a:extLst>
          </p:cNvPr>
          <p:cNvGraphicFramePr/>
          <p:nvPr/>
        </p:nvGraphicFramePr>
        <p:xfrm>
          <a:off x="1835245" y="2362743"/>
          <a:ext cx="8521510" cy="296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864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C6F8FF16-CF04-9D31-E6A7-147BD5E1C1DA}"/>
              </a:ext>
            </a:extLst>
          </p:cNvPr>
          <p:cNvSpPr/>
          <p:nvPr/>
        </p:nvSpPr>
        <p:spPr>
          <a:xfrm>
            <a:off x="959226" y="13942"/>
            <a:ext cx="11232774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43B6D84-5739-B99F-AC83-26D16D31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1884DDB-06DB-6979-F29D-906D90D028A9}"/>
              </a:ext>
            </a:extLst>
          </p:cNvPr>
          <p:cNvSpPr txBox="1">
            <a:spLocks/>
          </p:cNvSpPr>
          <p:nvPr/>
        </p:nvSpPr>
        <p:spPr>
          <a:xfrm>
            <a:off x="898201" y="82243"/>
            <a:ext cx="10465124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9. Como fazer a abertura da Conta Vinculada ?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91C0070-C898-0701-69CB-27AAB364A802}"/>
              </a:ext>
            </a:extLst>
          </p:cNvPr>
          <p:cNvSpPr txBox="1"/>
          <p:nvPr/>
        </p:nvSpPr>
        <p:spPr>
          <a:xfrm>
            <a:off x="1044215" y="1007129"/>
            <a:ext cx="9019794" cy="646331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Instruções para abertura da conta vinculada da Empresa Brasileira de Navegação (EBN) junto ao BB(Banco do Brasil) com o intuído de receber valores dos incentivos do AFRMM.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22A9786-FA01-2AE9-0B47-8E1617B199FC}"/>
              </a:ext>
            </a:extLst>
          </p:cNvPr>
          <p:cNvSpPr txBox="1"/>
          <p:nvPr/>
        </p:nvSpPr>
        <p:spPr>
          <a:xfrm>
            <a:off x="1565794" y="3110473"/>
            <a:ext cx="6353926" cy="341632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pt-BR"/>
            </a:defPPr>
            <a:lvl1pPr fontAlgn="base">
              <a:spcBef>
                <a:spcPts val="1000"/>
              </a:spcBef>
              <a:defRPr b="0" i="0">
                <a:solidFill>
                  <a:srgbClr val="242424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 Anexar ao processo aberto no referido sistema as seguintes documentações: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2.1 Requerimento solicitando autorização para abertura de Conta Vinculada junto ao Banco do Brasil S/A, para fins de recebimento dos valores relativos aos ressarcimentos de AFRMM de transportes marítimos no segmento da navegação de cabotagem ou fluvial e lacustre, conforme o tipo de navegação que a empresa opera.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2.2 Cópia do Termo de Autorização da ANTAQ ou ANP.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2.3 Cópia da tela de Cadastro da empresa em questão como empresa de navegação na ANTAQ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2.4 Cópia da tela de Cadastro do Navio na ANTAQ.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2.5 Cópia da tela de Cadastro da empresa no Sistema Mercante.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2.6 Cópia autenticada do Contrato Social consolidado registrado na Junta Comercial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2.7 Cópia com firma reconhecida do DRE do ano anterior assinada pelos Representantes da Empresa e pelo Contador.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2.8 Cópias autenticadas de documentos dos Sócios RG, CPF e comprovante de residência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2.9 Comprovante da habilitação da EBN no Sistema Mercante.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7FC0865-548F-4B11-4E25-13BA8C8F2E3D}"/>
              </a:ext>
            </a:extLst>
          </p:cNvPr>
          <p:cNvSpPr txBox="1"/>
          <p:nvPr/>
        </p:nvSpPr>
        <p:spPr>
          <a:xfrm>
            <a:off x="1565794" y="1726190"/>
            <a:ext cx="6353926" cy="1015663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Protocolar o requerimento por meio do SUPER – Sistema Único de Processo Eletrônico em Rede do Ministério, garantindo transparência ao processo, utilizando o  link: 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/protocolar-documentos-junto-ao-ministerio-de-portos-e-aeroportos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. Qualquer dúvida no cadastro no SUPER, disponibilizo o contato do Suporte TI do MPOR: 61 - 2029-7389.</a:t>
            </a:r>
          </a:p>
        </p:txBody>
      </p:sp>
      <p:pic>
        <p:nvPicPr>
          <p:cNvPr id="59" name="Gráfico 58" descr="Computação em Nuvem com preenchimento sólido">
            <a:extLst>
              <a:ext uri="{FF2B5EF4-FFF2-40B4-BE49-F238E27FC236}">
                <a16:creationId xmlns:a16="http://schemas.microsoft.com/office/drawing/2014/main" id="{FDA9B837-C5F9-9FFC-62C7-E8B1977E4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6728" y="1617294"/>
            <a:ext cx="914400" cy="914400"/>
          </a:xfrm>
          <a:prstGeom prst="rect">
            <a:avLst/>
          </a:prstGeom>
        </p:spPr>
      </p:pic>
      <p:sp>
        <p:nvSpPr>
          <p:cNvPr id="60" name="Seta: para Baixo 59">
            <a:extLst>
              <a:ext uri="{FF2B5EF4-FFF2-40B4-BE49-F238E27FC236}">
                <a16:creationId xmlns:a16="http://schemas.microsoft.com/office/drawing/2014/main" id="{1676A83E-7255-9A90-B01A-73FCC059F460}"/>
              </a:ext>
            </a:extLst>
          </p:cNvPr>
          <p:cNvSpPr/>
          <p:nvPr/>
        </p:nvSpPr>
        <p:spPr>
          <a:xfrm>
            <a:off x="4413339" y="2792692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4C77A4-1D01-8E8F-DA54-255D7477B7C4}"/>
              </a:ext>
            </a:extLst>
          </p:cNvPr>
          <p:cNvSpPr txBox="1"/>
          <p:nvPr/>
        </p:nvSpPr>
        <p:spPr>
          <a:xfrm>
            <a:off x="1358412" y="6558412"/>
            <a:ext cx="61098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/>
              </a:rPr>
              <a:t>https://www.gov.br/portos-e-aeroportos/pt-br/assuntos/incentivos/fmm-fundo-da-marinha-mercante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F72B11-4DA8-8FA7-5CA1-5F4F12B40F1C}"/>
              </a:ext>
            </a:extLst>
          </p:cNvPr>
          <p:cNvSpPr txBox="1"/>
          <p:nvPr/>
        </p:nvSpPr>
        <p:spPr>
          <a:xfrm>
            <a:off x="8964655" y="2978525"/>
            <a:ext cx="1661550" cy="646331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Empresa solicitante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8D1F6A9A-2185-9A04-05AC-FAD657F5817A}"/>
              </a:ext>
            </a:extLst>
          </p:cNvPr>
          <p:cNvCxnSpPr>
            <a:cxnSpLocks/>
            <a:stCxn id="55" idx="3"/>
            <a:endCxn id="5" idx="1"/>
          </p:cNvCxnSpPr>
          <p:nvPr/>
        </p:nvCxnSpPr>
        <p:spPr>
          <a:xfrm>
            <a:off x="7919720" y="2234022"/>
            <a:ext cx="1044935" cy="10676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849C449-A0B2-0E36-93AD-A2B843DED418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7919720" y="3532094"/>
            <a:ext cx="1025855" cy="1286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75F5F8F-FED4-577B-C422-0B8000A3AA89}"/>
              </a:ext>
            </a:extLst>
          </p:cNvPr>
          <p:cNvSpPr/>
          <p:nvPr/>
        </p:nvSpPr>
        <p:spPr>
          <a:xfrm>
            <a:off x="1051825" y="2142181"/>
            <a:ext cx="543793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01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4A96AF88-C718-120D-3415-DBACBD485140}"/>
              </a:ext>
            </a:extLst>
          </p:cNvPr>
          <p:cNvSpPr/>
          <p:nvPr/>
        </p:nvSpPr>
        <p:spPr>
          <a:xfrm>
            <a:off x="1044215" y="4131550"/>
            <a:ext cx="543793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</a:t>
            </a: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id="{DED99894-A19A-E942-409D-F94ED55F9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89" y="5244301"/>
            <a:ext cx="2868799" cy="16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2A14-2C99-1379-BF99-9C277AA96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áfico 39">
            <a:extLst>
              <a:ext uri="{FF2B5EF4-FFF2-40B4-BE49-F238E27FC236}">
                <a16:creationId xmlns:a16="http://schemas.microsoft.com/office/drawing/2014/main" id="{29007556-F45C-6DDC-93E2-E86FD0202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pic>
        <p:nvPicPr>
          <p:cNvPr id="41" name="Imagem 40" descr="Logotipo, nome da empresa&#10;&#10;Descrição gerada automaticamente">
            <a:extLst>
              <a:ext uri="{FF2B5EF4-FFF2-40B4-BE49-F238E27FC236}">
                <a16:creationId xmlns:a16="http://schemas.microsoft.com/office/drawing/2014/main" id="{8D5C84D5-84FF-7FC3-B77D-5FBB5805B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0" y="5592491"/>
            <a:ext cx="2868799" cy="1613699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04FBB7DC-F881-DCC2-30BE-BBB3C0278CD4}"/>
              </a:ext>
            </a:extLst>
          </p:cNvPr>
          <p:cNvSpPr txBox="1"/>
          <p:nvPr/>
        </p:nvSpPr>
        <p:spPr>
          <a:xfrm>
            <a:off x="2514324" y="925282"/>
            <a:ext cx="4470075" cy="461665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Recebimento do processos via SEI  e envio ao servidor designado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C5C251-FEB1-943F-1064-0955201E1D0A}"/>
              </a:ext>
            </a:extLst>
          </p:cNvPr>
          <p:cNvSpPr txBox="1"/>
          <p:nvPr/>
        </p:nvSpPr>
        <p:spPr>
          <a:xfrm>
            <a:off x="1925669" y="6227871"/>
            <a:ext cx="61098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https://www.gov.br/portos-e-aeroportos/pt-br/assuntos/incentivos/fmm-fundo-da-marinha-mercante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422A3C-058A-CAB1-6D12-D70A97712AB6}"/>
              </a:ext>
            </a:extLst>
          </p:cNvPr>
          <p:cNvSpPr txBox="1"/>
          <p:nvPr/>
        </p:nvSpPr>
        <p:spPr>
          <a:xfrm>
            <a:off x="2389505" y="1659383"/>
            <a:ext cx="4487768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Análise de documentação apresentada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648C16-2D31-544A-DB77-2F2E6C89CCF7}"/>
              </a:ext>
            </a:extLst>
          </p:cNvPr>
          <p:cNvSpPr txBox="1"/>
          <p:nvPr/>
        </p:nvSpPr>
        <p:spPr>
          <a:xfrm>
            <a:off x="2359524" y="2287850"/>
            <a:ext cx="4487768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Construção de Nota Técnica / Minuta de Ofício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D3295A-44C0-16A7-4FB0-60BB35B596D3}"/>
              </a:ext>
            </a:extLst>
          </p:cNvPr>
          <p:cNvSpPr txBox="1"/>
          <p:nvPr/>
        </p:nvSpPr>
        <p:spPr>
          <a:xfrm>
            <a:off x="2388840" y="3902232"/>
            <a:ext cx="4452615" cy="461665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Envio de e-mail com ofício aprovado ao agente financeiro/ solicitante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9EF636-5B0F-041E-AB2A-0162129E158A}"/>
              </a:ext>
            </a:extLst>
          </p:cNvPr>
          <p:cNvSpPr txBox="1"/>
          <p:nvPr/>
        </p:nvSpPr>
        <p:spPr>
          <a:xfrm>
            <a:off x="2412735" y="4601154"/>
            <a:ext cx="4452615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Abertura da conta vinculada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BF0415-7C7F-3B33-6C44-09E649B2A352}"/>
              </a:ext>
            </a:extLst>
          </p:cNvPr>
          <p:cNvSpPr txBox="1"/>
          <p:nvPr/>
        </p:nvSpPr>
        <p:spPr>
          <a:xfrm>
            <a:off x="9022859" y="3916800"/>
            <a:ext cx="1741433" cy="646331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Servidor designado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1F154A-A6E6-916E-4365-38F151A2E56C}"/>
              </a:ext>
            </a:extLst>
          </p:cNvPr>
          <p:cNvSpPr txBox="1"/>
          <p:nvPr/>
        </p:nvSpPr>
        <p:spPr>
          <a:xfrm>
            <a:off x="9046754" y="945011"/>
            <a:ext cx="1860208" cy="1456809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Servidor Designado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AA8530-ADBE-7DB0-4F8A-67D02CAF4AFC}"/>
              </a:ext>
            </a:extLst>
          </p:cNvPr>
          <p:cNvSpPr txBox="1"/>
          <p:nvPr/>
        </p:nvSpPr>
        <p:spPr>
          <a:xfrm>
            <a:off x="9022859" y="2810633"/>
            <a:ext cx="1741433" cy="923330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Servidor Coordenação/ Direção</a:t>
            </a: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7354842E-EF98-9BCF-5610-F7FC114D6F2F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984399" y="1156115"/>
            <a:ext cx="2055134" cy="244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C7DAF68F-3718-3B0F-C5E4-B1F421C2D224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877273" y="1573513"/>
            <a:ext cx="2202132" cy="2243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4FFA3B3D-5983-D041-96EB-86542A9BC02D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6847292" y="1673416"/>
            <a:ext cx="2199462" cy="752934"/>
          </a:xfrm>
          <a:prstGeom prst="bentConnector3">
            <a:avLst>
              <a:gd name="adj1" fmla="val 443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A595EFDF-2CAB-C794-2CB9-EDEAA4915F0E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837149" y="3074603"/>
            <a:ext cx="2209605" cy="52509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702BB26F-B090-30C4-3F52-BAAAD58EBAF3}"/>
              </a:ext>
            </a:extLst>
          </p:cNvPr>
          <p:cNvCxnSpPr>
            <a:cxnSpLocks/>
            <a:stCxn id="10" idx="3"/>
            <a:endCxn id="51" idx="1"/>
          </p:cNvCxnSpPr>
          <p:nvPr/>
        </p:nvCxnSpPr>
        <p:spPr>
          <a:xfrm>
            <a:off x="6865350" y="4739654"/>
            <a:ext cx="2157509" cy="1654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 descr="Pesquisa de Pasta com preenchimento sólido">
            <a:extLst>
              <a:ext uri="{FF2B5EF4-FFF2-40B4-BE49-F238E27FC236}">
                <a16:creationId xmlns:a16="http://schemas.microsoft.com/office/drawing/2014/main" id="{68D6C7D7-B372-0735-CCB8-D539823C7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57611">
            <a:off x="9039498" y="42427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91C6AD-1D3B-315C-B597-6199BB190C81}"/>
              </a:ext>
            </a:extLst>
          </p:cNvPr>
          <p:cNvSpPr txBox="1"/>
          <p:nvPr/>
        </p:nvSpPr>
        <p:spPr>
          <a:xfrm>
            <a:off x="2327365" y="2826305"/>
            <a:ext cx="4487768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Movimentação do processo para assinatura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7B925C-CE2E-6039-97E3-8112F7C2594B}"/>
              </a:ext>
            </a:extLst>
          </p:cNvPr>
          <p:cNvSpPr txBox="1"/>
          <p:nvPr/>
        </p:nvSpPr>
        <p:spPr>
          <a:xfrm>
            <a:off x="2384534" y="3461197"/>
            <a:ext cx="4452615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Assinatura de Processo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481E237-6FD5-C46B-5527-8F89E965DD85}"/>
              </a:ext>
            </a:extLst>
          </p:cNvPr>
          <p:cNvSpPr txBox="1"/>
          <p:nvPr/>
        </p:nvSpPr>
        <p:spPr>
          <a:xfrm>
            <a:off x="2421000" y="5106185"/>
            <a:ext cx="4427922" cy="461665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Solicitação dos recursos conforme documentos de movimentação da conta vinculada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25DE58A-E9DC-17A3-1B8C-AEE8B5847F52}"/>
              </a:ext>
            </a:extLst>
          </p:cNvPr>
          <p:cNvSpPr/>
          <p:nvPr/>
        </p:nvSpPr>
        <p:spPr>
          <a:xfrm>
            <a:off x="1915538" y="905253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1E6ECF6-C568-9C03-00E6-F03EC1D72316}"/>
              </a:ext>
            </a:extLst>
          </p:cNvPr>
          <p:cNvSpPr/>
          <p:nvPr/>
        </p:nvSpPr>
        <p:spPr>
          <a:xfrm>
            <a:off x="1915539" y="1594698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CF78A8EB-26F3-3CD4-DFCA-046616EDFCBE}"/>
              </a:ext>
            </a:extLst>
          </p:cNvPr>
          <p:cNvSpPr/>
          <p:nvPr/>
        </p:nvSpPr>
        <p:spPr>
          <a:xfrm>
            <a:off x="1902229" y="2821068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B39CA95-7851-FBA9-E3BE-4EE21CDEA575}"/>
              </a:ext>
            </a:extLst>
          </p:cNvPr>
          <p:cNvSpPr/>
          <p:nvPr/>
        </p:nvSpPr>
        <p:spPr>
          <a:xfrm>
            <a:off x="1902229" y="3386607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07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565A85B-7940-3BD3-04FB-2A7E91CB763B}"/>
              </a:ext>
            </a:extLst>
          </p:cNvPr>
          <p:cNvSpPr/>
          <p:nvPr/>
        </p:nvSpPr>
        <p:spPr>
          <a:xfrm>
            <a:off x="1915538" y="3965025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70361E9-57C3-C0C0-5B4F-D08FAD393601}"/>
              </a:ext>
            </a:extLst>
          </p:cNvPr>
          <p:cNvSpPr/>
          <p:nvPr/>
        </p:nvSpPr>
        <p:spPr>
          <a:xfrm>
            <a:off x="1930430" y="4554483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246F0409-02DA-CBCC-A4BE-B9ABF148D16D}"/>
              </a:ext>
            </a:extLst>
          </p:cNvPr>
          <p:cNvSpPr/>
          <p:nvPr/>
        </p:nvSpPr>
        <p:spPr>
          <a:xfrm>
            <a:off x="1915539" y="5117455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83C61E1-0BB7-C627-FF6F-03D5324D0758}"/>
              </a:ext>
            </a:extLst>
          </p:cNvPr>
          <p:cNvSpPr/>
          <p:nvPr/>
        </p:nvSpPr>
        <p:spPr>
          <a:xfrm>
            <a:off x="1902229" y="2183194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05</a:t>
            </a:r>
          </a:p>
        </p:txBody>
      </p: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8B647430-D1AE-99A9-C239-66009E7129DE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6815133" y="2245945"/>
            <a:ext cx="2224400" cy="7188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A2857DE-BCC3-C460-6D2F-BDCCEF835D96}"/>
              </a:ext>
            </a:extLst>
          </p:cNvPr>
          <p:cNvSpPr txBox="1"/>
          <p:nvPr/>
        </p:nvSpPr>
        <p:spPr>
          <a:xfrm>
            <a:off x="9022859" y="4720446"/>
            <a:ext cx="1741433" cy="369332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Banco do Brasil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19781025-85A1-FF4E-06E6-70ED5F3A4C8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841455" y="4094913"/>
            <a:ext cx="2198903" cy="381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BB35EABF-6A0C-A68C-7BDC-9B7A1F7E90B7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>
          <a:xfrm>
            <a:off x="6848922" y="5337018"/>
            <a:ext cx="2173937" cy="1156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C581421-1E3A-73BD-2116-30B8A7A62A60}"/>
              </a:ext>
            </a:extLst>
          </p:cNvPr>
          <p:cNvSpPr txBox="1"/>
          <p:nvPr/>
        </p:nvSpPr>
        <p:spPr>
          <a:xfrm>
            <a:off x="9022859" y="5267983"/>
            <a:ext cx="1741433" cy="369332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Solicitante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4D51A10-EB2C-66A5-7344-5E4753EF6C85}"/>
              </a:ext>
            </a:extLst>
          </p:cNvPr>
          <p:cNvSpPr txBox="1"/>
          <p:nvPr/>
        </p:nvSpPr>
        <p:spPr>
          <a:xfrm>
            <a:off x="2431130" y="5811132"/>
            <a:ext cx="4427922" cy="276999"/>
          </a:xfrm>
          <a:prstGeom prst="rect">
            <a:avLst/>
          </a:prstGeom>
          <a:noFill/>
          <a:ln>
            <a:solidFill>
              <a:srgbClr val="3333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Liberação do Recurso para conta comercial  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24FD1531-477D-6B1B-9141-149BB4BC345C}"/>
              </a:ext>
            </a:extLst>
          </p:cNvPr>
          <p:cNvSpPr/>
          <p:nvPr/>
        </p:nvSpPr>
        <p:spPr>
          <a:xfrm>
            <a:off x="1925669" y="5699858"/>
            <a:ext cx="574474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0071A5F-583D-5A54-2172-ECC9AF54E4A3}"/>
              </a:ext>
            </a:extLst>
          </p:cNvPr>
          <p:cNvSpPr txBox="1"/>
          <p:nvPr/>
        </p:nvSpPr>
        <p:spPr>
          <a:xfrm>
            <a:off x="9040358" y="5727819"/>
            <a:ext cx="1741433" cy="369332"/>
          </a:xfrm>
          <a:prstGeom prst="rect">
            <a:avLst/>
          </a:prstGeom>
          <a:solidFill>
            <a:srgbClr val="3333FF"/>
          </a:solidFill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BNDES</a:t>
            </a:r>
          </a:p>
        </p:txBody>
      </p:sp>
      <p:cxnSp>
        <p:nvCxnSpPr>
          <p:cNvPr id="76" name="Conector: Angulado 75">
            <a:extLst>
              <a:ext uri="{FF2B5EF4-FFF2-40B4-BE49-F238E27FC236}">
                <a16:creationId xmlns:a16="http://schemas.microsoft.com/office/drawing/2014/main" id="{E7FCBD55-3E65-31FF-81F4-8B4DD9E19A26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6859052" y="5949632"/>
            <a:ext cx="2180481" cy="647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99E603D2-BFFB-7C88-40C9-81E2BCCD3D3B}"/>
              </a:ext>
            </a:extLst>
          </p:cNvPr>
          <p:cNvSpPr txBox="1">
            <a:spLocks/>
          </p:cNvSpPr>
          <p:nvPr/>
        </p:nvSpPr>
        <p:spPr>
          <a:xfrm>
            <a:off x="1068530" y="-17077"/>
            <a:ext cx="8765727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Continuaçao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BABABED4-0148-44C8-33A7-5CBD2ACDEDAC}"/>
              </a:ext>
            </a:extLst>
          </p:cNvPr>
          <p:cNvSpPr/>
          <p:nvPr/>
        </p:nvSpPr>
        <p:spPr>
          <a:xfrm>
            <a:off x="4319586" y="1398049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D695176B-B8EF-C38D-281C-0FA60B5B1DAA}"/>
              </a:ext>
            </a:extLst>
          </p:cNvPr>
          <p:cNvSpPr/>
          <p:nvPr/>
        </p:nvSpPr>
        <p:spPr>
          <a:xfrm>
            <a:off x="4319586" y="3162778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5D9525C6-1791-6011-50FC-BB9DB4538B91}"/>
              </a:ext>
            </a:extLst>
          </p:cNvPr>
          <p:cNvSpPr/>
          <p:nvPr/>
        </p:nvSpPr>
        <p:spPr>
          <a:xfrm>
            <a:off x="4291674" y="5599449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69D9CA50-87BE-6256-B28E-7CFEF7EFB985}"/>
              </a:ext>
            </a:extLst>
          </p:cNvPr>
          <p:cNvSpPr/>
          <p:nvPr/>
        </p:nvSpPr>
        <p:spPr>
          <a:xfrm>
            <a:off x="4291673" y="2046360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262CBF24-4F50-6F8F-F5A2-32FD60EB58AE}"/>
              </a:ext>
            </a:extLst>
          </p:cNvPr>
          <p:cNvSpPr/>
          <p:nvPr/>
        </p:nvSpPr>
        <p:spPr>
          <a:xfrm>
            <a:off x="4291672" y="4361625"/>
            <a:ext cx="369889" cy="232576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0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A39C399-2643-35FB-9B7B-D9805A543F35}"/>
              </a:ext>
            </a:extLst>
          </p:cNvPr>
          <p:cNvSpPr txBox="1"/>
          <p:nvPr/>
        </p:nvSpPr>
        <p:spPr>
          <a:xfrm>
            <a:off x="7028330" y="1487614"/>
            <a:ext cx="4847778" cy="4714111"/>
          </a:xfrm>
          <a:prstGeom prst="rect">
            <a:avLst/>
          </a:prstGeom>
          <a:noFill/>
          <a:ln>
            <a:solidFill>
              <a:srgbClr val="3333FF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pt-BR"/>
            </a:defPPr>
            <a:lvl1pPr fontAlgn="base">
              <a:spcBef>
                <a:spcPts val="1000"/>
              </a:spcBef>
              <a:defRPr sz="1600" b="0" i="0">
                <a:solidFill>
                  <a:srgbClr val="242424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Cartilha - Portal do Cliente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- 799 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Check-list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documentos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(XLS - 48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Carta – Agentes Financeiros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- 37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carta - EBN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- 33 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detalhamento de subitens importados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- 12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Orçamento de Reparos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(XLS - 94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orçamento para construção de embarcações-OS-5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(banco de dados Access zipado 736K)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RAO OS5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(DOC - 271 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Perguntas Frequentes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- 964 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Procedimento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- 160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 de Autorização de Acesso a Sistema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-12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 de Compromisso de Construção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- 20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 de Compromisso de Reparo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 (PDF - 19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kB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E20378-A526-032A-8EC1-F3F461341277}"/>
              </a:ext>
            </a:extLst>
          </p:cNvPr>
          <p:cNvSpPr txBox="1"/>
          <p:nvPr/>
        </p:nvSpPr>
        <p:spPr>
          <a:xfrm>
            <a:off x="1294588" y="1761246"/>
            <a:ext cx="5326661" cy="3247043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pt-BR"/>
            </a:defPPr>
            <a:lvl1pPr fontAlgn="base">
              <a:spcBef>
                <a:spcPts val="1000"/>
              </a:spcBef>
              <a:defRPr sz="1600" b="0" i="0">
                <a:solidFill>
                  <a:srgbClr val="242424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10.1. As solicitações referentes à utilização da Conta Vinculada devem ser feitas pelo 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do cliente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, não sendo necessária a participação de consultores.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10.2. Para eventuais dúvidas ou consultas apresentadas  pelo canal: afrmm@bndes.gov.br, importa esclarecer que as respectivas respostas não terão caráter vinculativo e não constituem ato de operacionalização no âmbito de procedimento de movimentação das contas vinculadas.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10.3. O BNDES não possui WhatsApp corporativo, sendo assim as empresas devem usar os canais oficiais divulgados neste site.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10. 4. No que tange às novas regras para movimentação de contas vinculadas do AFRMM, o BNDES atualizou via arquivo 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Procedimento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, aplicável a partir de 10/11/22 as regras de movimentação de contas vinculadas ao teor da Resolução CDFMM 185/2022, link no 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. 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9CDF50-07BA-796C-6FC4-0ADC01B34020}"/>
              </a:ext>
            </a:extLst>
          </p:cNvPr>
          <p:cNvSpPr txBox="1"/>
          <p:nvPr/>
        </p:nvSpPr>
        <p:spPr>
          <a:xfrm>
            <a:off x="1294588" y="5008289"/>
            <a:ext cx="55275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17"/>
              </a:rPr>
              <a:t>https://www.bndes.gov.br/wps/portal/site/home/financiamento/produto/fundo-marinha-mercante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3A7AE8-FE5A-0A50-10B6-5B182003F870}"/>
              </a:ext>
            </a:extLst>
          </p:cNvPr>
          <p:cNvSpPr txBox="1"/>
          <p:nvPr/>
        </p:nvSpPr>
        <p:spPr>
          <a:xfrm>
            <a:off x="7978716" y="1277594"/>
            <a:ext cx="2703559" cy="307777"/>
          </a:xfrm>
          <a:prstGeom prst="rect">
            <a:avLst/>
          </a:prstGeom>
          <a:solidFill>
            <a:srgbClr val="3333FF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Documentações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95D6A35-D92F-BD79-C68D-9C634251DFCF}"/>
              </a:ext>
            </a:extLst>
          </p:cNvPr>
          <p:cNvSpPr txBox="1"/>
          <p:nvPr/>
        </p:nvSpPr>
        <p:spPr>
          <a:xfrm>
            <a:off x="1956165" y="1298758"/>
            <a:ext cx="3860797" cy="523220"/>
          </a:xfrm>
          <a:prstGeom prst="rect">
            <a:avLst/>
          </a:prstGeom>
          <a:solidFill>
            <a:srgbClr val="3333FF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Instruções para utilização da Conta Vinculada 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7200EE8-2156-E6B3-139B-F9460FC5D6AB}"/>
              </a:ext>
            </a:extLst>
          </p:cNvPr>
          <p:cNvSpPr/>
          <p:nvPr/>
        </p:nvSpPr>
        <p:spPr>
          <a:xfrm>
            <a:off x="315893" y="3191978"/>
            <a:ext cx="543793" cy="389513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2C8AF16-FC6C-92AC-CBAB-6F409AC1ED8A}"/>
              </a:ext>
            </a:extLst>
          </p:cNvPr>
          <p:cNvCxnSpPr>
            <a:cxnSpLocks/>
          </p:cNvCxnSpPr>
          <p:nvPr/>
        </p:nvCxnSpPr>
        <p:spPr>
          <a:xfrm>
            <a:off x="6621249" y="3581491"/>
            <a:ext cx="407080" cy="218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AB41CC20-447E-C364-5386-0624415460AA}"/>
              </a:ext>
            </a:extLst>
          </p:cNvPr>
          <p:cNvSpPr/>
          <p:nvPr/>
        </p:nvSpPr>
        <p:spPr>
          <a:xfrm>
            <a:off x="959226" y="13942"/>
            <a:ext cx="11232773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3F54014-36C4-E873-2EC0-6681A85704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1884DDB-06DB-6979-F29D-906D90D028A9}"/>
              </a:ext>
            </a:extLst>
          </p:cNvPr>
          <p:cNvSpPr txBox="1">
            <a:spLocks/>
          </p:cNvSpPr>
          <p:nvPr/>
        </p:nvSpPr>
        <p:spPr>
          <a:xfrm>
            <a:off x="1000072" y="53557"/>
            <a:ext cx="11191928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10. Movimentação da Conta vinculada - BNDES</a:t>
            </a:r>
          </a:p>
        </p:txBody>
      </p:sp>
    </p:spTree>
    <p:extLst>
      <p:ext uri="{BB962C8B-B14F-4D97-AF65-F5344CB8AC3E}">
        <p14:creationId xmlns:p14="http://schemas.microsoft.com/office/powerpoint/2010/main" val="271303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57CA85-48E9-7D83-340A-FC42CAA3E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0411"/>
              </p:ext>
            </p:extLst>
          </p:nvPr>
        </p:nvGraphicFramePr>
        <p:xfrm>
          <a:off x="10144894" y="884650"/>
          <a:ext cx="1231298" cy="4847224"/>
        </p:xfrm>
        <a:graphic>
          <a:graphicData uri="http://schemas.openxmlformats.org/drawingml/2006/table">
            <a:tbl>
              <a:tblPr/>
              <a:tblGrid>
                <a:gridCol w="615649">
                  <a:extLst>
                    <a:ext uri="{9D8B030D-6E8A-4147-A177-3AD203B41FA5}">
                      <a16:colId xmlns:a16="http://schemas.microsoft.com/office/drawing/2014/main" val="3820020180"/>
                    </a:ext>
                  </a:extLst>
                </a:gridCol>
                <a:gridCol w="615649">
                  <a:extLst>
                    <a:ext uri="{9D8B030D-6E8A-4147-A177-3AD203B41FA5}">
                      <a16:colId xmlns:a16="http://schemas.microsoft.com/office/drawing/2014/main" val="4247669927"/>
                    </a:ext>
                  </a:extLst>
                </a:gridCol>
              </a:tblGrid>
              <a:tr h="488122">
                <a:tc>
                  <a:txBody>
                    <a:bodyPr/>
                    <a:lstStyle/>
                    <a:p>
                      <a:r>
                        <a:rPr lang="pt-BR" sz="300" b="1">
                          <a:effectLst/>
                        </a:rPr>
                        <a:t>DO AFRMM (</a:t>
                      </a:r>
                      <a:r>
                        <a:rPr lang="pt-BR" sz="300">
                          <a:effectLst/>
                        </a:rPr>
                        <a:t>Adicional ao Frete para Renovação da Marinha Mercante) refere-se às situações em que esse tributo não é aplicado sobre o frete nas operações de transporte marítimo. A não incidência pode ocorrer em determinadas circunstâncias definidas pela legislação, e isso significa que o importador ou destinatário da mercadoria não precisa pagar o AFRMM nesses casos.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Instruções Normativas Agência Nacional de Transportes Aquaviários (ANTAQ)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641226"/>
                  </a:ext>
                </a:extLst>
              </a:tr>
              <a:tr h="408967"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A </a:t>
                      </a:r>
                      <a:r>
                        <a:rPr lang="pt-BR" sz="300" b="1">
                          <a:effectLst/>
                        </a:rPr>
                        <a:t>ISENÇÃO DO AFRMM</a:t>
                      </a:r>
                      <a:r>
                        <a:rPr lang="pt-BR" sz="300">
                          <a:effectLst/>
                        </a:rPr>
                        <a:t> (Adicional ao Frete para Renovação da Marinha Mercante) refere-se às situações em que esse tributo não precisa ser pago nas operações de transporte marítimo. A isenção pode ser aplicada a determinadas categorias de mercadorias ou operações, conforme definido pela legislação brasileira.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Instruções Normativas Agência Nacional de Transportes Aquaviários (ANTAQ)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25919"/>
                  </a:ext>
                </a:extLst>
              </a:tr>
              <a:tr h="646431"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O </a:t>
                      </a:r>
                      <a:r>
                        <a:rPr lang="pt-BR" sz="300" b="1">
                          <a:effectLst/>
                        </a:rPr>
                        <a:t>RESSARCIMENTO DO AFRMM</a:t>
                      </a:r>
                      <a:r>
                        <a:rPr lang="pt-BR" sz="300">
                          <a:effectLst/>
                        </a:rPr>
                        <a:t> (Adicional ao Frete para Renovação da Marinha Mercante) refere-se ao processo pelo qual o importador ou destinatário de mercadorias pode solicitar a devolução ou compensação do valor do AFRMM pago nas operações de transporte marítimo, em situações específicas que são regulamentadas por lei. Esse mecanismo é importante para assegurar que os operadores e importadores não sejam onerados indevidamente em determinados casos.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Instruções Normativas Agência Nacional de Transportes Aquaviários (ANTAQ)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923613"/>
                  </a:ext>
                </a:extLst>
              </a:tr>
              <a:tr h="567276"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O </a:t>
                      </a:r>
                      <a:r>
                        <a:rPr lang="pt-BR" sz="300" b="1">
                          <a:effectLst/>
                        </a:rPr>
                        <a:t>RATEIO DO AFRMM</a:t>
                      </a:r>
                      <a:r>
                        <a:rPr lang="pt-BR" sz="300">
                          <a:effectLst/>
                        </a:rPr>
                        <a:t> (Adicional ao Frete para Renovação da Marinha Mercante) é o processo de distribuição do valor do AFRMM entre os diferentes participantes de uma operação de transporte marítimo. O AFRMM é um tributo que incide sobre o frete de mercadorias transportadas por via marítima, e o rateio se refere à forma como esse custo é compartilhado entre os envolvidos, como importadores, exportadores e empresas de transporte.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Instruções Normativas Agência Nacional de Transportes Aquaviários (ANTAQ)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104931"/>
                  </a:ext>
                </a:extLst>
              </a:tr>
              <a:tr h="488122"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A </a:t>
                      </a:r>
                      <a:r>
                        <a:rPr lang="pt-BR" sz="300" b="1">
                          <a:effectLst/>
                        </a:rPr>
                        <a:t>SUSPENSÃO DO PAGAMENTO DO AFRMM</a:t>
                      </a:r>
                      <a:r>
                        <a:rPr lang="pt-BR" sz="300">
                          <a:effectLst/>
                        </a:rPr>
                        <a:t> (Adicional ao Frete para Renovação da Marinha Mercante) refere-se a situações em que o pagamento desse tributo é temporariamente interrompido ou não é exigido nas operações de transporte marítimo. Essa suspensão pode ocorrer devido a condições específicas estabelecidas pela legislação brasileira.</a:t>
                      </a:r>
                    </a:p>
                    <a:p>
                      <a:r>
                        <a:rPr lang="pt-BR" sz="300">
                          <a:effectLst/>
                        </a:rPr>
                        <a:t> 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  <a:p>
                      <a:r>
                        <a:rPr lang="pt-BR" sz="300">
                          <a:effectLst/>
                        </a:rPr>
                        <a:t>Instruções Normativas da Receita Federal: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10111"/>
                  </a:ext>
                </a:extLst>
              </a:tr>
              <a:tr h="448544"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A </a:t>
                      </a:r>
                      <a:r>
                        <a:rPr lang="pt-BR" sz="300" b="1">
                          <a:effectLst/>
                        </a:rPr>
                        <a:t>RESTITUIÇÃO DO AFRMM</a:t>
                      </a:r>
                      <a:r>
                        <a:rPr lang="pt-BR" sz="300">
                          <a:effectLst/>
                        </a:rPr>
                        <a:t> (Adicional ao Frete para Renovação da Marinha Mercante) refere-se ao processo pelo qual um importador ou destinatário de mercadorias solicita a devolução do valor do AFRMM pago em situações específicas previstas pela legislação. Essa restituição pode ser solicitada quando o pagamento do AFRMM foi indevido ou em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>
                          <a:effectLst/>
                        </a:rPr>
                        <a:t>Instruções Normativas Agência Nacional de Transportes Aquaviários (ANTAQ)</a:t>
                      </a:r>
                    </a:p>
                    <a:p>
                      <a:r>
                        <a:rPr lang="pt-BR" sz="30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>
                          <a:effectLst/>
                        </a:rPr>
                      </a:br>
                      <a:br>
                        <a:rPr lang="pt-BR" sz="300">
                          <a:effectLst/>
                        </a:rPr>
                      </a:br>
                      <a:endParaRPr lang="pt-BR" sz="300">
                        <a:effectLst/>
                      </a:endParaRPr>
                    </a:p>
                    <a:p>
                      <a:r>
                        <a:rPr lang="pt-BR" sz="300">
                          <a:effectLst/>
                        </a:rPr>
                        <a:t>Lei nº 9.432, de 8 de janeiro de 1997</a:t>
                      </a:r>
                    </a:p>
                    <a:p>
                      <a:r>
                        <a:rPr lang="pt-BR" sz="300">
                          <a:effectLst/>
                        </a:rPr>
                        <a:t>Decreto nº 2.620, de 2 de junho de 1998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29588"/>
                  </a:ext>
                </a:extLst>
              </a:tr>
              <a:tr h="567276">
                <a:tc>
                  <a:txBody>
                    <a:bodyPr/>
                    <a:lstStyle/>
                    <a:p>
                      <a:r>
                        <a:rPr lang="pt-BR" sz="300" dirty="0">
                          <a:effectLst/>
                        </a:rPr>
                        <a:t>O </a:t>
                      </a:r>
                      <a:r>
                        <a:rPr lang="pt-BR" sz="300" b="1" dirty="0">
                          <a:effectLst/>
                        </a:rPr>
                        <a:t>DRAWBACK DO AFRMM</a:t>
                      </a:r>
                      <a:r>
                        <a:rPr lang="pt-BR" sz="300" dirty="0">
                          <a:effectLst/>
                        </a:rPr>
                        <a:t> (Adicional ao Frete para Renovação da Marinha Mercante) refere-se à possibilidade de isenção ou suspensão do pagamento do AFRMM para insumos ou matérias-primas utilizadas na produção de mercadorias que serão exportadas. O sistema de drawback é um regime aduaneiro que visa incentivar as exportações brasileiras, permitindo que as empresas reduzam seus </a:t>
                      </a:r>
                      <a:r>
                        <a:rPr lang="pt-BR" sz="300" dirty="0" err="1">
                          <a:effectLst/>
                        </a:rPr>
                        <a:t>custs</a:t>
                      </a:r>
                      <a:r>
                        <a:rPr lang="pt-BR" sz="300" dirty="0">
                          <a:effectLst/>
                        </a:rPr>
                        <a:t> com insumos importados.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00" b="1" dirty="0">
                          <a:effectLst/>
                        </a:rPr>
                        <a:t>Instrução Normativa nº 2.059, de 5 de setembro de 2022</a:t>
                      </a:r>
                      <a:r>
                        <a:rPr lang="pt-BR" sz="300" dirty="0">
                          <a:effectLst/>
                        </a:rPr>
                        <a:t>:</a:t>
                      </a:r>
                    </a:p>
                    <a:p>
                      <a:r>
                        <a:rPr lang="pt-BR" sz="300" b="1" dirty="0">
                          <a:effectLst/>
                        </a:rPr>
                        <a:t>Lei nº 9.432, de 8 de janeiro de 1997</a:t>
                      </a:r>
                      <a:endParaRPr lang="pt-BR" sz="300" dirty="0">
                        <a:effectLst/>
                      </a:endParaRPr>
                    </a:p>
                    <a:p>
                      <a:r>
                        <a:rPr lang="pt-BR" sz="300" dirty="0">
                          <a:effectLst/>
                        </a:rPr>
                        <a:t>Portaria nº 72 de 18/03/2008 / MT - Ministério dos Transportes</a:t>
                      </a:r>
                      <a:br>
                        <a:rPr lang="pt-BR" sz="300" dirty="0">
                          <a:effectLst/>
                        </a:rPr>
                      </a:br>
                      <a:br>
                        <a:rPr lang="pt-BR" sz="300" dirty="0">
                          <a:effectLst/>
                        </a:rPr>
                      </a:br>
                      <a:endParaRPr lang="pt-BR" sz="300" dirty="0">
                        <a:effectLst/>
                      </a:endParaRPr>
                    </a:p>
                    <a:p>
                      <a:r>
                        <a:rPr lang="pt-BR" sz="300" b="1" dirty="0">
                          <a:effectLst/>
                        </a:rPr>
                        <a:t>Decreto nº 2.620, de 2 de junho de 1998</a:t>
                      </a:r>
                      <a:endParaRPr lang="pt-BR" sz="300" dirty="0">
                        <a:effectLst/>
                      </a:endParaRPr>
                    </a:p>
                    <a:p>
                      <a:r>
                        <a:rPr lang="pt-BR" sz="300" b="1" dirty="0">
                          <a:effectLst/>
                        </a:rPr>
                        <a:t>Instruções Normativas da Receita Federal</a:t>
                      </a:r>
                      <a:r>
                        <a:rPr lang="pt-BR" sz="300" dirty="0">
                          <a:effectLst/>
                        </a:rPr>
                        <a:t>:</a:t>
                      </a:r>
                    </a:p>
                  </a:txBody>
                  <a:tcPr marL="13192" marR="13192" marT="6596" marB="65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799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10C2BC5-D388-B72C-D268-97BB6E57F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-6864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200"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BDD97E8-B84B-164D-19A5-312286CF5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55389"/>
              </p:ext>
            </p:extLst>
          </p:nvPr>
        </p:nvGraphicFramePr>
        <p:xfrm>
          <a:off x="1000071" y="1126126"/>
          <a:ext cx="11021600" cy="551992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021600">
                  <a:extLst>
                    <a:ext uri="{9D8B030D-6E8A-4147-A177-3AD203B41FA5}">
                      <a16:colId xmlns:a16="http://schemas.microsoft.com/office/drawing/2014/main" val="776034623"/>
                    </a:ext>
                  </a:extLst>
                </a:gridCol>
              </a:tblGrid>
              <a:tr h="29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A NÃO INCIDÊNCIA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às situações em que esse tributo não é aplicado sobre o frete nas operações de transporte marítimo. A não incidência pode ocorrer em determinadas circunstâncias definidas pela legislação, e isso significa que o importador ou destinatário da mercadoria não precisa pagar o AFRMM nesses casos.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603918"/>
                  </a:ext>
                </a:extLst>
              </a:tr>
              <a:tr h="68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899898"/>
                  </a:ext>
                </a:extLst>
              </a:tr>
              <a:tr h="218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A ISENÇÃO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às situações em que esse tributo não precisa ser pago nas operações de transporte marítimo. A isenção pode ser aplicada a determinadas categorias de mercadorias ou operações, conforme definido pela legislação brasileira.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75558"/>
                  </a:ext>
                </a:extLst>
              </a:tr>
              <a:tr h="7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659798"/>
                  </a:ext>
                </a:extLst>
              </a:tr>
              <a:tr h="36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O RESSARCIMENTO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ao processo pelo qual o importador ou destinatário de mercadorias pode solicitar a devolução ou compensação do valor do AFRMM pago nas operações de transporte marítimo, em situações específicas que são regulamentadas por lei. Esse mecanismo é importante para assegurar que os operadores e importadores não sejam onerados indevidamente em determinados casos.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5090761"/>
                  </a:ext>
                </a:extLst>
              </a:tr>
              <a:tr h="7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0609311"/>
                  </a:ext>
                </a:extLst>
              </a:tr>
              <a:tr h="36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O RATEIO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É o processo de distribuição do valor do AFRMM entre os diferentes participantes de uma operação de transporte marítimo. O AFRMM é um tributo que incide sobre o frete de mercadorias transportadas por via marítima, e o rateio se refere à forma como esse custo é compartilhado entre os envolvidos, como importadores, exportadores e empresas de transporte.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63853"/>
                  </a:ext>
                </a:extLst>
              </a:tr>
              <a:tr h="7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045668"/>
                  </a:ext>
                </a:extLst>
              </a:tr>
              <a:tr h="29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A SUSPENSÃO DO PAGAMENTO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a situações em que o pagamento desse tributo é temporariamente interrompido ou não é exigido nas operações de transporte marítimo. Essa suspensão pode ocorrer devido a condições específicas estabelecidas pela legislação brasileira.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1123711"/>
                  </a:ext>
                </a:extLst>
              </a:tr>
              <a:tr h="7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298426"/>
                  </a:ext>
                </a:extLst>
              </a:tr>
              <a:tr h="29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A RESTITUIÇÃO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ao processo pelo qual um importador ou destinatário de mercadorias solicita a devolução do valor do AFRMM pago em situações específicas previstas pela legislação. Essa restituição pode ser solicitada quando o pagamento do AFRMM foi indevido Importação de bens beneficiados por imunidade ou isenção: Outras isenções legais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3945928"/>
                  </a:ext>
                </a:extLst>
              </a:tr>
              <a:tr h="7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2673761"/>
                  </a:ext>
                </a:extLst>
              </a:tr>
              <a:tr h="36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chemeClr val="bg1"/>
                          </a:solidFill>
                          <a:effectLst/>
                        </a:rPr>
                        <a:t>O DRAWBACK DO AFRMM (Adicional ao Frete para Renovação da Marinha Mercante)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0" dirty="0">
                          <a:solidFill>
                            <a:schemeClr val="bg1"/>
                          </a:solidFill>
                          <a:effectLst/>
                        </a:rPr>
                        <a:t>Refere-se à possibilidade de isenção ou suspensão do pagamento do AFRMM para insumos ou matérias-primas utilizadas na produção de mercadorias que serão exportadas. O sistema de drawback é um regime aduaneiro que visa incentivar as exportações brasileiras, permitindo que as empresas reduzam seus custos com insumos importados.</a:t>
                      </a:r>
                      <a:endParaRPr lang="pt-BR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0" marR="150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2686"/>
                  </a:ext>
                </a:extLst>
              </a:tr>
            </a:tbl>
          </a:graphicData>
        </a:graphic>
      </p:graphicFrame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4984B67C-D429-759E-5E73-9A9DC59A53E5}"/>
              </a:ext>
            </a:extLst>
          </p:cNvPr>
          <p:cNvSpPr/>
          <p:nvPr/>
        </p:nvSpPr>
        <p:spPr>
          <a:xfrm>
            <a:off x="975027" y="0"/>
            <a:ext cx="11216972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274CB08-6F3E-4E41-32FA-2F058AA3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088BA7-F17C-797F-F474-974D80BE7855}"/>
              </a:ext>
            </a:extLst>
          </p:cNvPr>
          <p:cNvSpPr txBox="1">
            <a:spLocks/>
          </p:cNvSpPr>
          <p:nvPr/>
        </p:nvSpPr>
        <p:spPr>
          <a:xfrm>
            <a:off x="1233153" y="46472"/>
            <a:ext cx="10876037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11. Dicionário de Incentivos</a:t>
            </a:r>
          </a:p>
        </p:txBody>
      </p:sp>
    </p:spTree>
    <p:extLst>
      <p:ext uri="{BB962C8B-B14F-4D97-AF65-F5344CB8AC3E}">
        <p14:creationId xmlns:p14="http://schemas.microsoft.com/office/powerpoint/2010/main" val="419884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50F4B0-FD3D-CBD9-D31E-694E3FB4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9" cy="6858297"/>
          </a:xfrm>
          <a:prstGeom prst="rect">
            <a:avLst/>
          </a:prstGeom>
        </p:spPr>
      </p:pic>
      <p:sp>
        <p:nvSpPr>
          <p:cNvPr id="47" name="AutoShape 28">
            <a:extLst>
              <a:ext uri="{FF2B5EF4-FFF2-40B4-BE49-F238E27FC236}">
                <a16:creationId xmlns:a16="http://schemas.microsoft.com/office/drawing/2014/main" id="{8CFAA3F6-0373-372F-42AC-53642D8A6516}"/>
              </a:ext>
            </a:extLst>
          </p:cNvPr>
          <p:cNvSpPr>
            <a:spLocks/>
          </p:cNvSpPr>
          <p:nvPr/>
        </p:nvSpPr>
        <p:spPr bwMode="auto">
          <a:xfrm rot="20242686">
            <a:off x="10566804" y="1263770"/>
            <a:ext cx="593986" cy="593986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defRPr/>
            </a:pPr>
            <a:endParaRPr lang="pt-BR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1288957" y="188532"/>
            <a:ext cx="2454368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600"/>
              </a:spcBef>
              <a:spcAft>
                <a:spcPts val="1800"/>
              </a:spcAft>
              <a:defRPr/>
            </a:pPr>
            <a:r>
              <a:rPr lang="pt-BR" sz="360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Contatos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30D0B7-1D09-B843-E37B-EEB553F2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45" y="1396096"/>
            <a:ext cx="5912161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Raleway Medium" pitchFamily="2" charset="0"/>
              </a:rPr>
              <a:t>Otto Luiz </a:t>
            </a:r>
            <a:r>
              <a:rPr lang="pt-BR" altLang="pt-BR" sz="2400" b="1" dirty="0" err="1">
                <a:solidFill>
                  <a:schemeClr val="bg1"/>
                </a:solidFill>
                <a:latin typeface="Raleway Medium" pitchFamily="2" charset="0"/>
              </a:rPr>
              <a:t>Burlier</a:t>
            </a:r>
            <a:r>
              <a:rPr lang="pt-BR" altLang="pt-BR" sz="2400" b="1" dirty="0">
                <a:solidFill>
                  <a:schemeClr val="bg1"/>
                </a:solidFill>
                <a:latin typeface="Raleway Medium" pitchFamily="2" charset="0"/>
              </a:rPr>
              <a:t> da Silveira Filho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schemeClr val="bg1"/>
                </a:solidFill>
                <a:latin typeface="Raleway Medium" pitchFamily="2" charset="0"/>
              </a:rPr>
              <a:t>Diretor do Departamento de Navegação e Fomento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schemeClr val="bg1"/>
                </a:solidFill>
                <a:latin typeface="Raleway Medium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otto.burlier@mpor.gov.br</a:t>
            </a:r>
            <a:endParaRPr lang="pt-BR" altLang="pt-BR" sz="2000" dirty="0">
              <a:solidFill>
                <a:schemeClr val="bg1"/>
              </a:solidFill>
              <a:latin typeface="Raleway Medium" pitchFamily="2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schemeClr val="bg1"/>
                </a:solidFill>
                <a:latin typeface="Raleway Medium" pitchFamily="2" charset="0"/>
              </a:rPr>
              <a:t>061 2029 8885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B7AF46-A6C7-C8A6-5478-2D44652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428" y="2320856"/>
            <a:ext cx="4239067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chemeClr val="bg1"/>
                </a:solidFill>
                <a:latin typeface="Raleway Medium" pitchFamily="2" charset="0"/>
              </a:rPr>
              <a:t>Júlio Henrique Diniz de Britto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</a:rPr>
              <a:t>Analista de Infraestrutura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julio.britto@mpor.gov.br</a:t>
            </a:r>
            <a:endParaRPr lang="pt-BR" altLang="pt-BR" dirty="0">
              <a:solidFill>
                <a:schemeClr val="bg1"/>
              </a:solidFill>
              <a:latin typeface="Raleway Medium" pitchFamily="2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</a:rPr>
              <a:t>061 2029 8106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230F15-C156-6A2C-14A7-0C9CD3FC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922" y="4324531"/>
            <a:ext cx="400407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chemeClr val="bg1"/>
                </a:solidFill>
                <a:latin typeface="Raleway Medium" pitchFamily="2" charset="0"/>
              </a:rPr>
              <a:t>Maria de Lara Moutta Calado de Oliveira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</a:rPr>
              <a:t>Analista de Infraestrutura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maria.calado@mpor.gov.br</a:t>
            </a:r>
            <a:endParaRPr lang="pt-BR" altLang="pt-BR" dirty="0">
              <a:solidFill>
                <a:schemeClr val="bg1"/>
              </a:solidFill>
              <a:latin typeface="Raleway Medium" pitchFamily="2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latin typeface="Raleway Medium" pitchFamily="2" charset="0"/>
              </a:rPr>
              <a:t>081 988405435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A35AF-D9F5-D1F0-B733-27F984C2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45" y="3444240"/>
            <a:ext cx="5912161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Raleway Medium" pitchFamily="2" charset="0"/>
              </a:rPr>
              <a:t>Fernando Pimentel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>
                <a:solidFill>
                  <a:schemeClr val="bg1"/>
                </a:solidFill>
                <a:latin typeface="Raleway Medium" pitchFamily="2" charset="0"/>
              </a:rPr>
              <a:t>Coordenador-Geral </a:t>
            </a:r>
            <a:r>
              <a:rPr lang="pt-BR" altLang="pt-BR" sz="2000" dirty="0">
                <a:solidFill>
                  <a:schemeClr val="bg1"/>
                </a:solidFill>
                <a:latin typeface="Raleway Medium" pitchFamily="2" charset="0"/>
              </a:rPr>
              <a:t>de Fomento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Raleway Medium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fernando.p.pimentel@mpor.gov.br</a:t>
            </a:r>
            <a:endParaRPr lang="pt-BR" dirty="0">
              <a:solidFill>
                <a:schemeClr val="bg1"/>
              </a:solidFill>
              <a:latin typeface="Raleway Medium" pitchFamily="2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schemeClr val="bg1"/>
                </a:solidFill>
                <a:latin typeface="Raleway Medium" pitchFamily="2" charset="0"/>
              </a:rPr>
              <a:t>061 2029 8885</a:t>
            </a:r>
          </a:p>
        </p:txBody>
      </p:sp>
    </p:spTree>
    <p:extLst>
      <p:ext uri="{BB962C8B-B14F-4D97-AF65-F5344CB8AC3E}">
        <p14:creationId xmlns:p14="http://schemas.microsoft.com/office/powerpoint/2010/main" val="4910953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C7627A-0012-4B47-A5E8-63D855F7311E}"/>
              </a:ext>
            </a:extLst>
          </p:cNvPr>
          <p:cNvSpPr/>
          <p:nvPr/>
        </p:nvSpPr>
        <p:spPr>
          <a:xfrm>
            <a:off x="0" y="0"/>
            <a:ext cx="10363200" cy="6858000"/>
          </a:xfrm>
          <a:prstGeom prst="rect">
            <a:avLst/>
          </a:prstGeom>
          <a:solidFill>
            <a:srgbClr val="02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DD238F4-DB6A-4DE7-BC67-764234D6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505" y="0"/>
            <a:ext cx="174149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BF9986-7E94-42CF-8C7D-0D02E738D443}"/>
              </a:ext>
            </a:extLst>
          </p:cNvPr>
          <p:cNvSpPr txBox="1"/>
          <p:nvPr/>
        </p:nvSpPr>
        <p:spPr>
          <a:xfrm>
            <a:off x="584375" y="4592204"/>
            <a:ext cx="370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pt-BR" sz="54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72417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C7D95E6D-DA5D-4DEE-B4B5-5DC0CF99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4314825"/>
            <a:ext cx="5898216" cy="331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FA635-7C19-5E4C-780F-317AC4167AF1}"/>
              </a:ext>
            </a:extLst>
          </p:cNvPr>
          <p:cNvSpPr txBox="1">
            <a:spLocks/>
          </p:cNvSpPr>
          <p:nvPr/>
        </p:nvSpPr>
        <p:spPr>
          <a:xfrm>
            <a:off x="1612352" y="4405719"/>
            <a:ext cx="9127029" cy="479806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2200" b="1" dirty="0">
                <a:solidFill>
                  <a:prstClr val="white"/>
                </a:solidFill>
                <a:latin typeface="Avenir Next LT Pro" panose="020B0504020202020204" pitchFamily="34" charset="0"/>
                <a:sym typeface="Roboto Bold"/>
              </a:rPr>
              <a:t>RESSARCIMENTO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4944DE-DC98-1476-0C56-3E14E90ECEBC}"/>
              </a:ext>
            </a:extLst>
          </p:cNvPr>
          <p:cNvSpPr txBox="1"/>
          <p:nvPr/>
        </p:nvSpPr>
        <p:spPr>
          <a:xfrm>
            <a:off x="3900921" y="6224290"/>
            <a:ext cx="3990109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228600"/>
            <a:r>
              <a:rPr lang="pt-BR" sz="1600" b="1" dirty="0">
                <a:solidFill>
                  <a:prstClr val="white"/>
                </a:solidFill>
                <a:latin typeface="Calibri" panose="020F0502020204030204"/>
              </a:rPr>
              <a:t>2025</a:t>
            </a:r>
            <a:endParaRPr lang="pt-BR" sz="1600" dirty="0">
              <a:solidFill>
                <a:prstClr val="white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  <a:latin typeface="Raleway SemiBold" pitchFamily="2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3F601C3-8C24-0413-06A3-CB62DCE6F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1" y="5275354"/>
            <a:ext cx="3867150" cy="155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8C936B-1D6B-20B2-6C0C-1B9C8A08AE76}"/>
              </a:ext>
            </a:extLst>
          </p:cNvPr>
          <p:cNvSpPr txBox="1">
            <a:spLocks/>
          </p:cNvSpPr>
          <p:nvPr/>
        </p:nvSpPr>
        <p:spPr>
          <a:xfrm>
            <a:off x="609109" y="1628718"/>
            <a:ext cx="11133514" cy="807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pt-BR" sz="3600" b="1" dirty="0">
                <a:solidFill>
                  <a:prstClr val="white"/>
                </a:solidFill>
                <a:latin typeface="Avenir Next LT Pro" panose="020B0504020202020204" pitchFamily="34" charset="0"/>
                <a:ea typeface="+mn-ea"/>
                <a:cs typeface="+mn-cs"/>
              </a:rPr>
              <a:t>SECRETARIA NACIONAL DE PORTOS E TRANSPORTES AQUAVIÁRIOS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951901-5FC5-8157-C00F-879ADB4B4942}"/>
              </a:ext>
            </a:extLst>
          </p:cNvPr>
          <p:cNvSpPr txBox="1"/>
          <p:nvPr/>
        </p:nvSpPr>
        <p:spPr>
          <a:xfrm>
            <a:off x="1239213" y="2967483"/>
            <a:ext cx="931352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pt-BR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DNHI</a:t>
            </a:r>
            <a:br>
              <a:rPr lang="pt-BR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</a:br>
            <a:r>
              <a:rPr lang="pt-BR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DEPARTAMENTO DE NAVEGAÇÃO E FOMENTO</a:t>
            </a:r>
          </a:p>
        </p:txBody>
      </p:sp>
    </p:spTree>
    <p:extLst>
      <p:ext uri="{BB962C8B-B14F-4D97-AF65-F5344CB8AC3E}">
        <p14:creationId xmlns:p14="http://schemas.microsoft.com/office/powerpoint/2010/main" val="280125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F6E564-8337-9364-E046-CB2C7600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5043"/>
            <a:ext cx="12192528" cy="6858297"/>
          </a:xfrm>
          <a:prstGeom prst="rect">
            <a:avLst/>
          </a:prstGeom>
        </p:spPr>
      </p:pic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FDA8F85F-AC8F-9F58-4A4F-699A4A39CB57}"/>
              </a:ext>
            </a:extLst>
          </p:cNvPr>
          <p:cNvSpPr txBox="1">
            <a:spLocks/>
          </p:cNvSpPr>
          <p:nvPr/>
        </p:nvSpPr>
        <p:spPr>
          <a:xfrm>
            <a:off x="1072988" y="2394843"/>
            <a:ext cx="5584825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prstClr val="white"/>
              </a:buClr>
              <a:buNone/>
            </a:pPr>
            <a:r>
              <a:rPr lang="pt-BR" sz="6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Agenda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293F5AB-DC89-1C7F-597C-DD4F328B68CD}"/>
              </a:ext>
            </a:extLst>
          </p:cNvPr>
          <p:cNvSpPr txBox="1">
            <a:spLocks/>
          </p:cNvSpPr>
          <p:nvPr/>
        </p:nvSpPr>
        <p:spPr>
          <a:xfrm>
            <a:off x="8200901" y="638488"/>
            <a:ext cx="3162306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II. Linha do tempo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65A7F38E-07E6-DD53-34E1-8B0BADCACE65}"/>
              </a:ext>
            </a:extLst>
          </p:cNvPr>
          <p:cNvSpPr txBox="1">
            <a:spLocks/>
          </p:cNvSpPr>
          <p:nvPr/>
        </p:nvSpPr>
        <p:spPr>
          <a:xfrm>
            <a:off x="8200901" y="1108582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III. Fluxo do AFRMM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1B6630D0-D9A7-C760-2B66-6DB69F54C370}"/>
              </a:ext>
            </a:extLst>
          </p:cNvPr>
          <p:cNvSpPr txBox="1">
            <a:spLocks/>
          </p:cNvSpPr>
          <p:nvPr/>
        </p:nvSpPr>
        <p:spPr>
          <a:xfrm>
            <a:off x="8200901" y="168394"/>
            <a:ext cx="2760328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I. Ressarcimento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F41CD4A3-C0DC-E4D2-F665-E06E072F95A6}"/>
              </a:ext>
            </a:extLst>
          </p:cNvPr>
          <p:cNvSpPr txBox="1">
            <a:spLocks/>
          </p:cNvSpPr>
          <p:nvPr/>
        </p:nvSpPr>
        <p:spPr>
          <a:xfrm>
            <a:off x="8207632" y="2025797"/>
            <a:ext cx="3162306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V. Arcabouço Legal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4B519C2B-B337-D098-6F09-03207D9BAAF8}"/>
              </a:ext>
            </a:extLst>
          </p:cNvPr>
          <p:cNvSpPr txBox="1">
            <a:spLocks/>
          </p:cNvSpPr>
          <p:nvPr/>
        </p:nvSpPr>
        <p:spPr>
          <a:xfrm>
            <a:off x="8207632" y="2495891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VI. Conta Vinculada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4D64731D-C5DE-1AEE-2684-FD8E67E5C069}"/>
              </a:ext>
            </a:extLst>
          </p:cNvPr>
          <p:cNvSpPr txBox="1">
            <a:spLocks/>
          </p:cNvSpPr>
          <p:nvPr/>
        </p:nvSpPr>
        <p:spPr>
          <a:xfrm>
            <a:off x="8200900" y="1578676"/>
            <a:ext cx="2971357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IV. Prazo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C9DD1382-2A29-2650-9D35-D456860B3AAB}"/>
              </a:ext>
            </a:extLst>
          </p:cNvPr>
          <p:cNvSpPr txBox="1">
            <a:spLocks/>
          </p:cNvSpPr>
          <p:nvPr/>
        </p:nvSpPr>
        <p:spPr>
          <a:xfrm>
            <a:off x="8270384" y="3548101"/>
            <a:ext cx="3162306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VIII. Validade 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90D3181C-F42F-EC3B-60A5-6253F6DD15F0}"/>
              </a:ext>
            </a:extLst>
          </p:cNvPr>
          <p:cNvSpPr txBox="1">
            <a:spLocks/>
          </p:cNvSpPr>
          <p:nvPr/>
        </p:nvSpPr>
        <p:spPr>
          <a:xfrm>
            <a:off x="8270384" y="4071942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IX. Abertura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C2659127-5EAA-EFDD-2338-7E67F6D9E02A}"/>
              </a:ext>
            </a:extLst>
          </p:cNvPr>
          <p:cNvSpPr txBox="1">
            <a:spLocks/>
          </p:cNvSpPr>
          <p:nvPr/>
        </p:nvSpPr>
        <p:spPr>
          <a:xfrm>
            <a:off x="8270384" y="3034880"/>
            <a:ext cx="3320527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VII. Uso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B0660B5B-B24B-F52C-130F-41B0A3B2DAD1}"/>
              </a:ext>
            </a:extLst>
          </p:cNvPr>
          <p:cNvSpPr txBox="1">
            <a:spLocks/>
          </p:cNvSpPr>
          <p:nvPr/>
        </p:nvSpPr>
        <p:spPr>
          <a:xfrm>
            <a:off x="8270384" y="4558550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X. Movimentação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54035B5-C67C-6B93-BDCD-E87821877A83}"/>
              </a:ext>
            </a:extLst>
          </p:cNvPr>
          <p:cNvSpPr txBox="1">
            <a:spLocks/>
          </p:cNvSpPr>
          <p:nvPr/>
        </p:nvSpPr>
        <p:spPr>
          <a:xfrm>
            <a:off x="8270384" y="5070406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XI. Dicionário de incentivos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4B649DA0-7CE5-9102-B880-DFCFD2C77FE3}"/>
              </a:ext>
            </a:extLst>
          </p:cNvPr>
          <p:cNvSpPr txBox="1">
            <a:spLocks/>
          </p:cNvSpPr>
          <p:nvPr/>
        </p:nvSpPr>
        <p:spPr>
          <a:xfrm>
            <a:off x="8270384" y="5918436"/>
            <a:ext cx="3383280" cy="470094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rgbClr val="146194">
                  <a:lumMod val="75000"/>
                </a:srgbClr>
              </a:buClr>
              <a:buNone/>
            </a:pPr>
            <a:r>
              <a:rPr lang="pt-BR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XII. Contatos</a:t>
            </a:r>
          </a:p>
        </p:txBody>
      </p:sp>
    </p:spTree>
    <p:extLst>
      <p:ext uri="{BB962C8B-B14F-4D97-AF65-F5344CB8AC3E}">
        <p14:creationId xmlns:p14="http://schemas.microsoft.com/office/powerpoint/2010/main" val="35075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5787A8F-63B3-0E60-6BA5-7427EDC99C87}"/>
              </a:ext>
            </a:extLst>
          </p:cNvPr>
          <p:cNvSpPr/>
          <p:nvPr/>
        </p:nvSpPr>
        <p:spPr>
          <a:xfrm>
            <a:off x="959226" y="13942"/>
            <a:ext cx="11232774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E06856E-D21D-41D7-959F-D4B8BFFEF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8" y="5550673"/>
            <a:ext cx="2868799" cy="161369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FA2CCA3-DD20-0E2F-F5DC-9F8475D75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783E78-552C-9320-D9A1-414A1ABF19C5}"/>
              </a:ext>
            </a:extLst>
          </p:cNvPr>
          <p:cNvSpPr txBox="1"/>
          <p:nvPr/>
        </p:nvSpPr>
        <p:spPr>
          <a:xfrm>
            <a:off x="1241597" y="5523084"/>
            <a:ext cx="9865674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>
                <a:latin typeface="Avenir Next LT Pro" panose="020B0504020202020204" pitchFamily="34" charset="0"/>
              </a:rPr>
              <a:t>O Ressarcimento deverá ser solicitado pelo interessado, dentro dos prazos estabelecidos no </a:t>
            </a:r>
            <a:r>
              <a:rPr lang="pt-BR" dirty="0">
                <a:latin typeface="Avenir Next LT Pro" panose="020B0504020202020204" pitchFamily="34" charset="0"/>
                <a:hlinkClick r:id="rId6"/>
              </a:rPr>
              <a:t>art. 27 do Decreto nº 5.543, de 2005</a:t>
            </a:r>
            <a:endParaRPr lang="pt-BR" dirty="0">
              <a:latin typeface="Avenir Next LT Pro" panose="020B05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856FC3-2E1D-D39B-3317-B66F97A614BC}"/>
              </a:ext>
            </a:extLst>
          </p:cNvPr>
          <p:cNvSpPr txBox="1"/>
          <p:nvPr/>
        </p:nvSpPr>
        <p:spPr>
          <a:xfrm>
            <a:off x="6669741" y="1181863"/>
            <a:ext cx="5177471" cy="1477328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II - a empresa brasileira de navegação, operando embarcação própria, afretada com registro brasileiro, ou afretada por tempo, de subsidiária integral da empresa brasileira de navegação:   (</a:t>
            </a:r>
            <a:r>
              <a:rPr lang="pt-BR" b="0" i="0" dirty="0">
                <a:effectLst/>
                <a:latin typeface="Avenir Next LT Pro" panose="020B0504020202020204" pitchFamily="34" charset="0"/>
              </a:rPr>
              <a:t>Art. 17 da Lei nº 10.893/2004)</a:t>
            </a:r>
            <a:endParaRPr lang="pt-BR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1D1B5B-30EA-E545-C7E3-D7A212CA0846}"/>
              </a:ext>
            </a:extLst>
          </p:cNvPr>
          <p:cNvSpPr txBox="1"/>
          <p:nvPr/>
        </p:nvSpPr>
        <p:spPr>
          <a:xfrm>
            <a:off x="959226" y="1654984"/>
            <a:ext cx="4563034" cy="2308324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O </a:t>
            </a:r>
            <a:r>
              <a:rPr lang="pt-BR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Ressarcimento do AFRMM</a:t>
            </a:r>
            <a:r>
              <a:rPr lang="pt-B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é um benefício que foi instituído pelo parágrafo único do art. 17 da Lei nº 9.432, de 8 de janeiro de 1997 que visa prover às Empresas Brasileiras de Navegação (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EBNs</a:t>
            </a:r>
            <a:r>
              <a:rPr lang="pt-B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) os valores originados que deixaram de ser recolhidos em razão da </a:t>
            </a:r>
            <a:r>
              <a:rPr lang="pt-BR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não incidência do AFRMM.</a:t>
            </a:r>
            <a:endParaRPr lang="pt-BR" b="1" dirty="0">
              <a:latin typeface="Avenir Next LT Pro" panose="020B0504020202020204" pitchFamily="34" charset="0"/>
            </a:endParaRPr>
          </a:p>
        </p:txBody>
      </p:sp>
      <p:sp>
        <p:nvSpPr>
          <p:cNvPr id="8" name="Seta: para a Esquerda e para Cima 7">
            <a:extLst>
              <a:ext uri="{FF2B5EF4-FFF2-40B4-BE49-F238E27FC236}">
                <a16:creationId xmlns:a16="http://schemas.microsoft.com/office/drawing/2014/main" id="{9D092C97-3348-9731-BC5D-211F9B3C6AF6}"/>
              </a:ext>
            </a:extLst>
          </p:cNvPr>
          <p:cNvSpPr/>
          <p:nvPr/>
        </p:nvSpPr>
        <p:spPr>
          <a:xfrm rot="8184361">
            <a:off x="5656474" y="2532057"/>
            <a:ext cx="1380565" cy="1404616"/>
          </a:xfrm>
          <a:prstGeom prst="leftUpArrow">
            <a:avLst>
              <a:gd name="adj1" fmla="val 25000"/>
              <a:gd name="adj2" fmla="val 2047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9839F1-0608-892F-0A7A-17244EBFFBED}"/>
              </a:ext>
            </a:extLst>
          </p:cNvPr>
          <p:cNvSpPr txBox="1"/>
          <p:nvPr/>
        </p:nvSpPr>
        <p:spPr>
          <a:xfrm>
            <a:off x="6669741" y="3379218"/>
            <a:ext cx="5177471" cy="1754326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III - a uma conta especial, 9% (nove por cento) do AFRMM gerado na navegação de longo curso, por empresa brasileira de navegação, operando embarcação, própria ou afretada, de registro brasileiro, inscrita ou não no REB. (</a:t>
            </a:r>
            <a:r>
              <a:rPr lang="pt-BR" b="0" i="0" dirty="0">
                <a:effectLst/>
                <a:latin typeface="Avenir Next LT Pro" panose="020B0504020202020204" pitchFamily="34" charset="0"/>
              </a:rPr>
              <a:t>Art. 17 da Lei nº 10.893/2004)</a:t>
            </a:r>
            <a:endParaRPr lang="pt-BR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DD85C85-86DB-3075-3B7E-01DDCAF4BBB3}"/>
              </a:ext>
            </a:extLst>
          </p:cNvPr>
          <p:cNvSpPr txBox="1"/>
          <p:nvPr/>
        </p:nvSpPr>
        <p:spPr>
          <a:xfrm>
            <a:off x="1241597" y="104102"/>
            <a:ext cx="6757737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80000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1. Ressarcimento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95EA21-B64B-374D-6F8E-61AFB3158CBE}"/>
              </a:ext>
            </a:extLst>
          </p:cNvPr>
          <p:cNvSpPr txBox="1"/>
          <p:nvPr/>
        </p:nvSpPr>
        <p:spPr>
          <a:xfrm>
            <a:off x="9537192" y="872377"/>
            <a:ext cx="194659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Avenir Next LT Pro" panose="020B0504020202020204" pitchFamily="34" charset="0"/>
              </a:rPr>
              <a:t>Conta Vinculada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17E1EB-DBC6-CD2F-FF6A-412C06DDCFCB}"/>
              </a:ext>
            </a:extLst>
          </p:cNvPr>
          <p:cNvSpPr txBox="1"/>
          <p:nvPr/>
        </p:nvSpPr>
        <p:spPr>
          <a:xfrm>
            <a:off x="9653048" y="3069732"/>
            <a:ext cx="194659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Avenir Next LT Pro" panose="020B0504020202020204" pitchFamily="34" charset="0"/>
              </a:rPr>
              <a:t>Rateio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54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E2A53718-C27E-A004-FBE7-630F7178D0CA}"/>
              </a:ext>
            </a:extLst>
          </p:cNvPr>
          <p:cNvSpPr/>
          <p:nvPr/>
        </p:nvSpPr>
        <p:spPr>
          <a:xfrm>
            <a:off x="959225" y="13942"/>
            <a:ext cx="11304492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C57ABE68-1CCF-A75D-E7D1-B7636FAB6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87506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89551C-3691-D6D3-F892-34111600B24F}"/>
              </a:ext>
            </a:extLst>
          </p:cNvPr>
          <p:cNvSpPr/>
          <p:nvPr/>
        </p:nvSpPr>
        <p:spPr>
          <a:xfrm>
            <a:off x="469587" y="1141061"/>
            <a:ext cx="2978878" cy="1137234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Ressarcimento transferido para  Receita Federal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Decreto nº 8.257, de 29 de maio de 2014, publicado em 2014.</a:t>
            </a:r>
          </a:p>
        </p:txBody>
      </p:sp>
      <p:sp>
        <p:nvSpPr>
          <p:cNvPr id="6" name="Seta para a direita 6">
            <a:extLst>
              <a:ext uri="{FF2B5EF4-FFF2-40B4-BE49-F238E27FC236}">
                <a16:creationId xmlns:a16="http://schemas.microsoft.com/office/drawing/2014/main" id="{C806778E-741E-2901-703E-382C1F541D5F}"/>
              </a:ext>
            </a:extLst>
          </p:cNvPr>
          <p:cNvSpPr/>
          <p:nvPr/>
        </p:nvSpPr>
        <p:spPr>
          <a:xfrm>
            <a:off x="11673" y="3268914"/>
            <a:ext cx="12145258" cy="648072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pt-BR" kern="0">
              <a:latin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81CB86B-43E0-C491-12C3-DB82BB0E4C56}"/>
              </a:ext>
            </a:extLst>
          </p:cNvPr>
          <p:cNvSpPr/>
          <p:nvPr/>
        </p:nvSpPr>
        <p:spPr>
          <a:xfrm>
            <a:off x="1716716" y="340662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B7F4389-7E84-91B9-1A10-10AE61A4AD60}"/>
              </a:ext>
            </a:extLst>
          </p:cNvPr>
          <p:cNvSpPr/>
          <p:nvPr/>
        </p:nvSpPr>
        <p:spPr>
          <a:xfrm>
            <a:off x="2858261" y="6032267"/>
            <a:ext cx="191096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Automatização módulo Mercante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CF545B-E3EF-9AD0-BC7B-5710336027E4}"/>
              </a:ext>
            </a:extLst>
          </p:cNvPr>
          <p:cNvSpPr/>
          <p:nvPr/>
        </p:nvSpPr>
        <p:spPr>
          <a:xfrm>
            <a:off x="3742536" y="1795173"/>
            <a:ext cx="3386739" cy="756000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Introdução no Sistema Mercante da checagem do CNPJ/ Consignatário com Porto Norte /Nordeste 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(Legislação define Porto de origem e destino 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BC710CA-8F94-A6B0-A29F-02CBA63F4A69}"/>
              </a:ext>
            </a:extLst>
          </p:cNvPr>
          <p:cNvSpPr/>
          <p:nvPr/>
        </p:nvSpPr>
        <p:spPr>
          <a:xfrm>
            <a:off x="6473796" y="931916"/>
            <a:ext cx="3417431" cy="631050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Introdução de conferência automática do registro de atracação no destino Final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9E25127-0CA1-9A05-313E-D8056935DC58}"/>
              </a:ext>
            </a:extLst>
          </p:cNvPr>
          <p:cNvSpPr/>
          <p:nvPr/>
        </p:nvSpPr>
        <p:spPr>
          <a:xfrm>
            <a:off x="2998608" y="340828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C9D314-B8F1-2A12-48E0-AB2FBFBC7DE9}"/>
              </a:ext>
            </a:extLst>
          </p:cNvPr>
          <p:cNvSpPr/>
          <p:nvPr/>
        </p:nvSpPr>
        <p:spPr>
          <a:xfrm>
            <a:off x="4563533" y="338617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8FD1008-F21D-E76C-B559-5799EB95B5C1}"/>
              </a:ext>
            </a:extLst>
          </p:cNvPr>
          <p:cNvSpPr/>
          <p:nvPr/>
        </p:nvSpPr>
        <p:spPr>
          <a:xfrm>
            <a:off x="8741273" y="3408284"/>
            <a:ext cx="108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2023 </a:t>
            </a:r>
          </a:p>
        </p:txBody>
      </p:sp>
      <p:cxnSp>
        <p:nvCxnSpPr>
          <p:cNvPr id="15" name="Straight Connector 43">
            <a:extLst>
              <a:ext uri="{FF2B5EF4-FFF2-40B4-BE49-F238E27FC236}">
                <a16:creationId xmlns:a16="http://schemas.microsoft.com/office/drawing/2014/main" id="{98A4CCB1-DD30-FA77-9CBE-6965FA233493}"/>
              </a:ext>
            </a:extLst>
          </p:cNvPr>
          <p:cNvCxnSpPr>
            <a:cxnSpLocks/>
          </p:cNvCxnSpPr>
          <p:nvPr/>
        </p:nvCxnSpPr>
        <p:spPr>
          <a:xfrm>
            <a:off x="2055468" y="2438094"/>
            <a:ext cx="0" cy="1011354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6" name="Straight Connector 43">
            <a:extLst>
              <a:ext uri="{FF2B5EF4-FFF2-40B4-BE49-F238E27FC236}">
                <a16:creationId xmlns:a16="http://schemas.microsoft.com/office/drawing/2014/main" id="{A5C5955B-C8C5-5261-C6D3-FD17CED4262A}"/>
              </a:ext>
            </a:extLst>
          </p:cNvPr>
          <p:cNvCxnSpPr>
            <a:cxnSpLocks/>
          </p:cNvCxnSpPr>
          <p:nvPr/>
        </p:nvCxnSpPr>
        <p:spPr>
          <a:xfrm>
            <a:off x="7936807" y="2162416"/>
            <a:ext cx="0" cy="1266584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44A763E7-6036-0D20-917F-22DEAF00AEA3}"/>
              </a:ext>
            </a:extLst>
          </p:cNvPr>
          <p:cNvSpPr/>
          <p:nvPr/>
        </p:nvSpPr>
        <p:spPr>
          <a:xfrm>
            <a:off x="7709648" y="5773102"/>
            <a:ext cx="2947790" cy="659275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Introdução de conferência automática da entrega de carga nacional </a:t>
            </a: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02764A8E-FA69-0013-CAA3-6212FBC80703}"/>
              </a:ext>
            </a:extLst>
          </p:cNvPr>
          <p:cNvCxnSpPr>
            <a:cxnSpLocks/>
          </p:cNvCxnSpPr>
          <p:nvPr/>
        </p:nvCxnSpPr>
        <p:spPr>
          <a:xfrm>
            <a:off x="4968440" y="2720921"/>
            <a:ext cx="0" cy="654018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21" name="Straight Connector 43">
            <a:extLst>
              <a:ext uri="{FF2B5EF4-FFF2-40B4-BE49-F238E27FC236}">
                <a16:creationId xmlns:a16="http://schemas.microsoft.com/office/drawing/2014/main" id="{4A38D9A7-6496-5D1C-0724-DCB2610EDFB0}"/>
              </a:ext>
            </a:extLst>
          </p:cNvPr>
          <p:cNvCxnSpPr>
            <a:cxnSpLocks/>
          </p:cNvCxnSpPr>
          <p:nvPr/>
        </p:nvCxnSpPr>
        <p:spPr>
          <a:xfrm flipV="1">
            <a:off x="3322587" y="3810056"/>
            <a:ext cx="0" cy="2128821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23" name="Straight Connector 43">
            <a:extLst>
              <a:ext uri="{FF2B5EF4-FFF2-40B4-BE49-F238E27FC236}">
                <a16:creationId xmlns:a16="http://schemas.microsoft.com/office/drawing/2014/main" id="{BEB70CE4-144C-E197-B2CA-AFA3614D3F41}"/>
              </a:ext>
            </a:extLst>
          </p:cNvPr>
          <p:cNvCxnSpPr>
            <a:cxnSpLocks/>
          </p:cNvCxnSpPr>
          <p:nvPr/>
        </p:nvCxnSpPr>
        <p:spPr>
          <a:xfrm flipV="1">
            <a:off x="9078651" y="3810056"/>
            <a:ext cx="0" cy="1576293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0FAEB05D-2B12-E3AB-677F-D704FAAA3AC5}"/>
              </a:ext>
            </a:extLst>
          </p:cNvPr>
          <p:cNvSpPr txBox="1">
            <a:spLocks/>
          </p:cNvSpPr>
          <p:nvPr/>
        </p:nvSpPr>
        <p:spPr>
          <a:xfrm>
            <a:off x="949582" y="-324445"/>
            <a:ext cx="10579030" cy="157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pt-BR" sz="3600" b="1" dirty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rPr>
              <a:t>2. Linha do tempo – Ressarcimento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7261BFA-E7E0-C67F-4C0D-76AB5035A41D}"/>
              </a:ext>
            </a:extLst>
          </p:cNvPr>
          <p:cNvSpPr txBox="1"/>
          <p:nvPr/>
        </p:nvSpPr>
        <p:spPr>
          <a:xfrm>
            <a:off x="137922" y="4369838"/>
            <a:ext cx="2497702" cy="1200329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>
            <a:defPPr>
              <a:defRPr lang="pt-BR"/>
            </a:defPPr>
            <a:lvl1pPr algn="ctr">
              <a:lnSpc>
                <a:spcPct val="90000"/>
              </a:lnSpc>
              <a:buClr>
                <a:prstClr val="black"/>
              </a:buClr>
              <a:buSzPts val="6000"/>
              <a:defRPr sz="1600" b="1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/>
              <a:t>Ressarcimento e foi instituído pelo parágrafo único do art. 17 da Lei nº 9.432, de 8 de janeiro de 1997 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E580C5C5-76A1-191F-18BC-7C3BE714CC37}"/>
              </a:ext>
            </a:extLst>
          </p:cNvPr>
          <p:cNvSpPr/>
          <p:nvPr/>
        </p:nvSpPr>
        <p:spPr>
          <a:xfrm>
            <a:off x="469587" y="337493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1997</a:t>
            </a:r>
          </a:p>
        </p:txBody>
      </p:sp>
      <p:cxnSp>
        <p:nvCxnSpPr>
          <p:cNvPr id="80" name="Straight Connector 43">
            <a:extLst>
              <a:ext uri="{FF2B5EF4-FFF2-40B4-BE49-F238E27FC236}">
                <a16:creationId xmlns:a16="http://schemas.microsoft.com/office/drawing/2014/main" id="{0ABACDA7-7174-1BB9-3750-C51E401D96AD}"/>
              </a:ext>
            </a:extLst>
          </p:cNvPr>
          <p:cNvCxnSpPr>
            <a:cxnSpLocks/>
          </p:cNvCxnSpPr>
          <p:nvPr/>
        </p:nvCxnSpPr>
        <p:spPr>
          <a:xfrm flipV="1">
            <a:off x="736554" y="3810056"/>
            <a:ext cx="0" cy="467618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F0AB134-805B-93F0-9C9B-D7943202CB91}"/>
              </a:ext>
            </a:extLst>
          </p:cNvPr>
          <p:cNvSpPr/>
          <p:nvPr/>
        </p:nvSpPr>
        <p:spPr>
          <a:xfrm>
            <a:off x="3687039" y="1726836"/>
            <a:ext cx="3628159" cy="8711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D44023C-322C-0AD2-CD9C-396D3CE1CEC6}"/>
              </a:ext>
            </a:extLst>
          </p:cNvPr>
          <p:cNvSpPr/>
          <p:nvPr/>
        </p:nvSpPr>
        <p:spPr>
          <a:xfrm>
            <a:off x="6302188" y="876786"/>
            <a:ext cx="3772874" cy="7492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5F50391-1534-A300-4104-235758D283D6}"/>
              </a:ext>
            </a:extLst>
          </p:cNvPr>
          <p:cNvSpPr/>
          <p:nvPr/>
        </p:nvSpPr>
        <p:spPr>
          <a:xfrm>
            <a:off x="7557247" y="5684464"/>
            <a:ext cx="3231237" cy="8365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D68DDBF-415C-E5D3-1364-90CF78762006}"/>
              </a:ext>
            </a:extLst>
          </p:cNvPr>
          <p:cNvSpPr/>
          <p:nvPr/>
        </p:nvSpPr>
        <p:spPr>
          <a:xfrm>
            <a:off x="7490312" y="3398363"/>
            <a:ext cx="108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2023 </a:t>
            </a:r>
          </a:p>
        </p:txBody>
      </p: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64D9C4AE-8181-3AE4-BA7E-81A3191BC37A}"/>
              </a:ext>
            </a:extLst>
          </p:cNvPr>
          <p:cNvCxnSpPr>
            <a:cxnSpLocks/>
          </p:cNvCxnSpPr>
          <p:nvPr/>
        </p:nvCxnSpPr>
        <p:spPr>
          <a:xfrm>
            <a:off x="10998699" y="2611874"/>
            <a:ext cx="0" cy="817126"/>
          </a:xfrm>
          <a:prstGeom prst="line">
            <a:avLst/>
          </a:prstGeom>
          <a:noFill/>
          <a:ln w="50800" cap="flat" cmpd="sng" algn="ctr">
            <a:solidFill>
              <a:srgbClr val="F0A010"/>
            </a:solidFill>
            <a:prstDash val="solid"/>
            <a:headEnd type="oval"/>
            <a:tailEnd type="none"/>
          </a:ln>
          <a:effectLst/>
        </p:spPr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F4C7F3CE-0AFD-1BBC-B3AD-43FDE547BA51}"/>
              </a:ext>
            </a:extLst>
          </p:cNvPr>
          <p:cNvSpPr/>
          <p:nvPr/>
        </p:nvSpPr>
        <p:spPr>
          <a:xfrm>
            <a:off x="10614957" y="3384486"/>
            <a:ext cx="108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kern="0" dirty="0">
                <a:solidFill>
                  <a:schemeClr val="bg1"/>
                </a:solidFill>
              </a:rPr>
              <a:t>2024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00679B4-9379-9B56-BE02-1A56A31DE287}"/>
              </a:ext>
            </a:extLst>
          </p:cNvPr>
          <p:cNvSpPr/>
          <p:nvPr/>
        </p:nvSpPr>
        <p:spPr>
          <a:xfrm>
            <a:off x="10191197" y="1333333"/>
            <a:ext cx="1929868" cy="1137234"/>
          </a:xfrm>
          <a:prstGeom prst="rect">
            <a:avLst/>
          </a:prstGeom>
          <a:solidFill>
            <a:srgbClr val="FD5B02"/>
          </a:solidFill>
          <a:ln w="0" cap="flat">
            <a:noFill/>
            <a:prstDash val="solid"/>
            <a:miter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16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Proposta e projeto para retorno do módulo de ressarcimento para o FMM</a:t>
            </a:r>
          </a:p>
        </p:txBody>
      </p:sp>
    </p:spTree>
    <p:extLst>
      <p:ext uri="{BB962C8B-B14F-4D97-AF65-F5344CB8AC3E}">
        <p14:creationId xmlns:p14="http://schemas.microsoft.com/office/powerpoint/2010/main" val="384167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E5F5AD78-1D20-5D4E-6E99-1A04C2EA98CC}"/>
              </a:ext>
            </a:extLst>
          </p:cNvPr>
          <p:cNvSpPr/>
          <p:nvPr/>
        </p:nvSpPr>
        <p:spPr>
          <a:xfrm>
            <a:off x="939359" y="-12928"/>
            <a:ext cx="11231164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029BE87-4EB6-CFD0-8AD7-294E1ADEC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8" y="5550673"/>
            <a:ext cx="2868799" cy="161369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684E6F2-D922-00E9-6E4D-942BB73AD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2DEEF986-A03D-4A0D-84B6-94E71B73C763}"/>
              </a:ext>
            </a:extLst>
          </p:cNvPr>
          <p:cNvSpPr/>
          <p:nvPr/>
        </p:nvSpPr>
        <p:spPr>
          <a:xfrm>
            <a:off x="73330" y="5616887"/>
            <a:ext cx="2635871" cy="1049498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 INT (EBN)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AFRMM (40% Frete) Granéis líquidos NO e NE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AFRMM (8% Frete) Granéis Sólidos NO e NE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0DA4AF8E-D800-493F-AAD3-92C8D797A314}"/>
              </a:ext>
            </a:extLst>
          </p:cNvPr>
          <p:cNvCxnSpPr>
            <a:cxnSpLocks/>
          </p:cNvCxnSpPr>
          <p:nvPr/>
        </p:nvCxnSpPr>
        <p:spPr>
          <a:xfrm flipV="1">
            <a:off x="1272184" y="4211235"/>
            <a:ext cx="0" cy="108814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EFFFF6-1C54-4C93-A818-70BCB9D29DB6}"/>
              </a:ext>
            </a:extLst>
          </p:cNvPr>
          <p:cNvSpPr txBox="1"/>
          <p:nvPr/>
        </p:nvSpPr>
        <p:spPr>
          <a:xfrm>
            <a:off x="772979" y="5330047"/>
            <a:ext cx="1014381" cy="37965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38FA4481-7792-4D4E-B2B2-EC1CD2D10636}"/>
              </a:ext>
            </a:extLst>
          </p:cNvPr>
          <p:cNvCxnSpPr>
            <a:cxnSpLocks/>
          </p:cNvCxnSpPr>
          <p:nvPr/>
        </p:nvCxnSpPr>
        <p:spPr>
          <a:xfrm flipH="1" flipV="1">
            <a:off x="1890626" y="4272023"/>
            <a:ext cx="1522659" cy="82870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68CDD64-43D0-44D5-8F88-F694C9ADC227}"/>
              </a:ext>
            </a:extLst>
          </p:cNvPr>
          <p:cNvCxnSpPr>
            <a:cxnSpLocks/>
          </p:cNvCxnSpPr>
          <p:nvPr/>
        </p:nvCxnSpPr>
        <p:spPr>
          <a:xfrm flipH="1" flipV="1">
            <a:off x="4685667" y="4093572"/>
            <a:ext cx="16839" cy="100715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A2CA6A3B-FC53-49A4-B1DD-8C59D892CDA1}"/>
              </a:ext>
            </a:extLst>
          </p:cNvPr>
          <p:cNvCxnSpPr>
            <a:cxnSpLocks/>
          </p:cNvCxnSpPr>
          <p:nvPr/>
        </p:nvCxnSpPr>
        <p:spPr>
          <a:xfrm flipH="1" flipV="1">
            <a:off x="7405957" y="5513434"/>
            <a:ext cx="14586" cy="388040"/>
          </a:xfrm>
          <a:prstGeom prst="straightConnector1">
            <a:avLst/>
          </a:prstGeom>
          <a:ln w="57150">
            <a:solidFill>
              <a:srgbClr val="28FD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E04B4079-CBC3-4292-BA78-B4A9EF409723}"/>
              </a:ext>
            </a:extLst>
          </p:cNvPr>
          <p:cNvCxnSpPr>
            <a:cxnSpLocks/>
          </p:cNvCxnSpPr>
          <p:nvPr/>
        </p:nvCxnSpPr>
        <p:spPr>
          <a:xfrm>
            <a:off x="4597069" y="2546681"/>
            <a:ext cx="0" cy="104665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92661CB0-0C1C-4914-B76C-A2419C0E1BF5}"/>
              </a:ext>
            </a:extLst>
          </p:cNvPr>
          <p:cNvCxnSpPr>
            <a:cxnSpLocks/>
          </p:cNvCxnSpPr>
          <p:nvPr/>
        </p:nvCxnSpPr>
        <p:spPr>
          <a:xfrm flipV="1">
            <a:off x="5568747" y="5035856"/>
            <a:ext cx="959530" cy="289377"/>
          </a:xfrm>
          <a:prstGeom prst="straightConnector1">
            <a:avLst/>
          </a:prstGeom>
          <a:ln w="57150">
            <a:solidFill>
              <a:srgbClr val="28FD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5D581B94-AD59-4FF9-A9F8-4A2C8E1FF1C8}"/>
              </a:ext>
            </a:extLst>
          </p:cNvPr>
          <p:cNvSpPr txBox="1"/>
          <p:nvPr/>
        </p:nvSpPr>
        <p:spPr>
          <a:xfrm>
            <a:off x="3260809" y="2049378"/>
            <a:ext cx="823900" cy="37965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D4C3DAB7-4DC5-431A-8DFC-4CB0CA35C581}"/>
              </a:ext>
            </a:extLst>
          </p:cNvPr>
          <p:cNvSpPr txBox="1"/>
          <p:nvPr/>
        </p:nvSpPr>
        <p:spPr>
          <a:xfrm>
            <a:off x="4244946" y="2053266"/>
            <a:ext cx="823900" cy="37965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ECB2764-AA5A-4EC8-A76C-444974A7BFA1}"/>
              </a:ext>
            </a:extLst>
          </p:cNvPr>
          <p:cNvSpPr txBox="1"/>
          <p:nvPr/>
        </p:nvSpPr>
        <p:spPr>
          <a:xfrm>
            <a:off x="5186809" y="2033736"/>
            <a:ext cx="823900" cy="379656"/>
          </a:xfrm>
          <a:prstGeom prst="rect">
            <a:avLst/>
          </a:prstGeom>
          <a:solidFill>
            <a:srgbClr val="28FD7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41%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3FDF2778-DC63-4C97-8719-4C429287EFE2}"/>
              </a:ext>
            </a:extLst>
          </p:cNvPr>
          <p:cNvSpPr txBox="1"/>
          <p:nvPr/>
        </p:nvSpPr>
        <p:spPr>
          <a:xfrm>
            <a:off x="3249920" y="5330047"/>
            <a:ext cx="823900" cy="37965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83%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A3FB55-687E-4A57-A7C5-662ECA150A93}"/>
              </a:ext>
            </a:extLst>
          </p:cNvPr>
          <p:cNvSpPr txBox="1"/>
          <p:nvPr/>
        </p:nvSpPr>
        <p:spPr>
          <a:xfrm>
            <a:off x="4247771" y="5330047"/>
            <a:ext cx="823900" cy="379656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9D6D4BB-8121-481F-B87B-81B248A8BC57}"/>
              </a:ext>
            </a:extLst>
          </p:cNvPr>
          <p:cNvSpPr txBox="1"/>
          <p:nvPr/>
        </p:nvSpPr>
        <p:spPr>
          <a:xfrm>
            <a:off x="5197425" y="5323606"/>
            <a:ext cx="823900" cy="379656"/>
          </a:xfrm>
          <a:prstGeom prst="rect">
            <a:avLst/>
          </a:prstGeom>
          <a:solidFill>
            <a:srgbClr val="28FD7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</a:t>
            </a:r>
          </a:p>
        </p:txBody>
      </p:sp>
      <p:sp>
        <p:nvSpPr>
          <p:cNvPr id="101" name="Retângulo: Cantos Arredondados 100">
            <a:extLst>
              <a:ext uri="{FF2B5EF4-FFF2-40B4-BE49-F238E27FC236}">
                <a16:creationId xmlns:a16="http://schemas.microsoft.com/office/drawing/2014/main" id="{33BCA38D-B6D0-4535-A9CB-F4CC1C784119}"/>
              </a:ext>
            </a:extLst>
          </p:cNvPr>
          <p:cNvSpPr/>
          <p:nvPr/>
        </p:nvSpPr>
        <p:spPr>
          <a:xfrm>
            <a:off x="8570401" y="5115160"/>
            <a:ext cx="930235" cy="851253"/>
          </a:xfrm>
          <a:prstGeom prst="roundRect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DRU (30%)</a:t>
            </a:r>
          </a:p>
        </p:txBody>
      </p:sp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469C9B64-D3ED-4FBD-B4E3-A75AAB5F9739}"/>
              </a:ext>
            </a:extLst>
          </p:cNvPr>
          <p:cNvSpPr/>
          <p:nvPr/>
        </p:nvSpPr>
        <p:spPr>
          <a:xfrm>
            <a:off x="8570400" y="4060518"/>
            <a:ext cx="930235" cy="1116172"/>
          </a:xfrm>
          <a:prstGeom prst="roundRect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FMM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(70%)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5C2B4C9-082C-1C24-75D9-8D5835D6A002}"/>
              </a:ext>
            </a:extLst>
          </p:cNvPr>
          <p:cNvGraphicFramePr>
            <a:graphicFrameLocks noGrp="1"/>
          </p:cNvGraphicFramePr>
          <p:nvPr/>
        </p:nvGraphicFramePr>
        <p:xfrm>
          <a:off x="7384456" y="1780359"/>
          <a:ext cx="4187518" cy="2026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7518">
                  <a:extLst>
                    <a:ext uri="{9D8B030D-6E8A-4147-A177-3AD203B41FA5}">
                      <a16:colId xmlns:a16="http://schemas.microsoft.com/office/drawing/2014/main" val="4025620698"/>
                    </a:ext>
                  </a:extLst>
                </a:gridCol>
              </a:tblGrid>
              <a:tr h="3160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 Medium" panose="00000600000000000000" pitchFamily="2" charset="0"/>
                          <a:ea typeface="Cambria" panose="02040503050406030204" pitchFamily="18" charset="0"/>
                          <a:cs typeface="Poppins Medium" panose="00000600000000000000" pitchFamily="2" charset="0"/>
                        </a:rPr>
                        <a:t>Empresas que realizam as modalidades de navegação: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Raleway Medium" pitchFamily="2" charset="0"/>
                        <a:ea typeface="+mn-ea"/>
                        <a:cs typeface="+mn-cs"/>
                      </a:endParaRPr>
                    </a:p>
                  </a:txBody>
                  <a:tcPr marL="32176" marR="32176" marT="3217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24506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CABOTAGEM</a:t>
                      </a:r>
                    </a:p>
                  </a:txBody>
                  <a:tcPr marL="32176" marR="32176" marT="3217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8726"/>
                  </a:ext>
                </a:extLst>
              </a:tr>
              <a:tr h="8744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AFRMM NAVEGAÇÃO INTERIOR: Granéis líquidos Norte e Nordeste e Graneis Sólidos Norte e Nordeste</a:t>
                      </a:r>
                    </a:p>
                  </a:txBody>
                  <a:tcPr marL="32176" marR="32176" marT="3217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216654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ct val="20000"/>
                        </a:spcBef>
                        <a:spcAft>
                          <a:spcPts val="1200"/>
                        </a:spcAft>
                        <a:buClr>
                          <a:schemeClr val="bg2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+mn-ea"/>
                          <a:cs typeface="+mn-cs"/>
                        </a:rPr>
                        <a:t>LONGO CURSO</a:t>
                      </a:r>
                    </a:p>
                  </a:txBody>
                  <a:tcPr marL="32176" marR="32176" marT="32176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450124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1B0289ED-C14F-71E7-3F6E-3E6DD5897C99}"/>
              </a:ext>
            </a:extLst>
          </p:cNvPr>
          <p:cNvSpPr txBox="1"/>
          <p:nvPr/>
        </p:nvSpPr>
        <p:spPr>
          <a:xfrm>
            <a:off x="8596502" y="6181662"/>
            <a:ext cx="2680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1200" cap="none" spc="0" normalizeH="0" baseline="0" noProof="0" dirty="0">
                <a:ln>
                  <a:noFill/>
                </a:ln>
                <a:solidFill>
                  <a:srgbClr val="252423"/>
                </a:solidFill>
                <a:effectLst/>
                <a:uLnTx/>
                <a:uFillTx/>
                <a:latin typeface="Rawline"/>
                <a:ea typeface="+mn-ea"/>
                <a:cs typeface="+mn-cs"/>
              </a:rPr>
              <a:t>FN - Fundo Naval</a:t>
            </a:r>
            <a:endParaRPr kumimoji="0" lang="pt-BR" sz="600" b="0" i="0" u="none" strike="noStrike" kern="1200" cap="none" spc="0" normalizeH="0" baseline="0" noProof="0" dirty="0">
              <a:ln>
                <a:noFill/>
              </a:ln>
              <a:solidFill>
                <a:srgbClr val="252423"/>
              </a:solidFill>
              <a:effectLst/>
              <a:uLnTx/>
              <a:uFillTx/>
              <a:latin typeface="Rawli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1200" cap="none" spc="0" normalizeH="0" baseline="0" noProof="0" dirty="0">
                <a:ln>
                  <a:noFill/>
                </a:ln>
                <a:solidFill>
                  <a:srgbClr val="252423"/>
                </a:solidFill>
                <a:effectLst/>
                <a:uLnTx/>
                <a:uFillTx/>
                <a:latin typeface="Rawline"/>
                <a:ea typeface="+mn-ea"/>
                <a:cs typeface="+mn-cs"/>
              </a:rPr>
              <a:t>FDEPM - Fundo de Desenvolvimento do Ensino Profissional Marítimo</a:t>
            </a:r>
            <a:endParaRPr kumimoji="0" lang="pt-BR" sz="600" b="0" i="0" u="none" strike="noStrike" kern="1200" cap="none" spc="0" normalizeH="0" baseline="0" noProof="0" dirty="0">
              <a:ln>
                <a:noFill/>
              </a:ln>
              <a:solidFill>
                <a:srgbClr val="252423"/>
              </a:solidFill>
              <a:effectLst/>
              <a:uLnTx/>
              <a:uFillTx/>
              <a:latin typeface="Rawli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1200" cap="none" spc="0" normalizeH="0" baseline="0" noProof="0" dirty="0">
                <a:ln>
                  <a:noFill/>
                </a:ln>
                <a:solidFill>
                  <a:srgbClr val="252423"/>
                </a:solidFill>
                <a:effectLst/>
                <a:uLnTx/>
                <a:uFillTx/>
                <a:latin typeface="Rawline"/>
                <a:ea typeface="+mn-ea"/>
                <a:cs typeface="+mn-cs"/>
              </a:rPr>
              <a:t>FNDCT - Fundo Nacional de Desenvolvimento Científico e Tecnológico</a:t>
            </a:r>
            <a:endParaRPr kumimoji="0" lang="pt-BR" sz="600" b="0" i="0" u="none" strike="noStrike" kern="1200" cap="none" spc="0" normalizeH="0" baseline="0" noProof="0" dirty="0">
              <a:ln>
                <a:noFill/>
              </a:ln>
              <a:solidFill>
                <a:srgbClr val="252423"/>
              </a:solidFill>
              <a:effectLst/>
              <a:uLnTx/>
              <a:uFillTx/>
              <a:latin typeface="Rawli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1200" cap="none" spc="0" normalizeH="0" baseline="0" noProof="0" dirty="0">
                <a:ln>
                  <a:noFill/>
                </a:ln>
                <a:solidFill>
                  <a:srgbClr val="252423"/>
                </a:solidFill>
                <a:effectLst/>
                <a:uLnTx/>
                <a:uFillTx/>
                <a:latin typeface="Rawline"/>
                <a:ea typeface="+mn-ea"/>
                <a:cs typeface="+mn-cs"/>
              </a:rPr>
              <a:t>DRU - Desvinculação das Receitas da União</a:t>
            </a:r>
            <a:endParaRPr kumimoji="0" lang="pt-BR" sz="600" b="0" i="0" u="none" strike="noStrike" kern="1200" cap="none" spc="0" normalizeH="0" baseline="0" noProof="0" dirty="0">
              <a:ln>
                <a:noFill/>
              </a:ln>
              <a:solidFill>
                <a:srgbClr val="252423"/>
              </a:solidFill>
              <a:effectLst/>
              <a:uLnTx/>
              <a:uFillTx/>
              <a:latin typeface="Rawline"/>
              <a:ea typeface="+mn-ea"/>
              <a:cs typeface="+mn-cs"/>
            </a:endParaRPr>
          </a:p>
        </p:txBody>
      </p:sp>
      <p:sp>
        <p:nvSpPr>
          <p:cNvPr id="104" name="Seta: para a Direita 103">
            <a:extLst>
              <a:ext uri="{FF2B5EF4-FFF2-40B4-BE49-F238E27FC236}">
                <a16:creationId xmlns:a16="http://schemas.microsoft.com/office/drawing/2014/main" id="{E47AEF83-4417-4E4F-A2CC-EB54DEF64025}"/>
              </a:ext>
            </a:extLst>
          </p:cNvPr>
          <p:cNvSpPr/>
          <p:nvPr/>
        </p:nvSpPr>
        <p:spPr>
          <a:xfrm>
            <a:off x="6489402" y="4538754"/>
            <a:ext cx="2107100" cy="1337931"/>
          </a:xfrm>
          <a:prstGeom prst="rightArrow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10FCD351-FA09-4E0E-8FA1-5CD1FC75A5C2}"/>
              </a:ext>
            </a:extLst>
          </p:cNvPr>
          <p:cNvSpPr/>
          <p:nvPr/>
        </p:nvSpPr>
        <p:spPr>
          <a:xfrm>
            <a:off x="3110880" y="5622418"/>
            <a:ext cx="2979691" cy="1012900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 – REB (EBN)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AFRMM (8%)</a:t>
            </a:r>
            <a:endParaRPr kumimoji="0" lang="pt-BR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6CD7AA3-53E8-4DD7-908E-9CA0B657C207}"/>
              </a:ext>
            </a:extLst>
          </p:cNvPr>
          <p:cNvSpPr/>
          <p:nvPr/>
        </p:nvSpPr>
        <p:spPr>
          <a:xfrm>
            <a:off x="110696" y="1159467"/>
            <a:ext cx="2564675" cy="1012099"/>
          </a:xfrm>
          <a:prstGeom prst="roundRect">
            <a:avLst/>
          </a:prstGeom>
          <a:solidFill>
            <a:srgbClr val="3333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CABOTAGEM (EBN)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AFRMM (8% frete)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37D9FE-B401-4947-9439-41AA40007028}"/>
              </a:ext>
            </a:extLst>
          </p:cNvPr>
          <p:cNvSpPr txBox="1"/>
          <p:nvPr/>
        </p:nvSpPr>
        <p:spPr>
          <a:xfrm>
            <a:off x="999909" y="2149932"/>
            <a:ext cx="811899" cy="379656"/>
          </a:xfrm>
          <a:prstGeom prst="rect">
            <a:avLst/>
          </a:prstGeom>
          <a:solidFill>
            <a:srgbClr val="3333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C2C80E6-3DF6-4DAF-8BD3-B817C82C6C40}"/>
              </a:ext>
            </a:extLst>
          </p:cNvPr>
          <p:cNvSpPr/>
          <p:nvPr/>
        </p:nvSpPr>
        <p:spPr>
          <a:xfrm>
            <a:off x="6508957" y="4120981"/>
            <a:ext cx="1789617" cy="444507"/>
          </a:xfrm>
          <a:prstGeom prst="roundRect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Empresa estrangeira*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05D5E33-ED97-4E2F-829D-DFCD1DF44C61}"/>
              </a:ext>
            </a:extLst>
          </p:cNvPr>
          <p:cNvSpPr/>
          <p:nvPr/>
        </p:nvSpPr>
        <p:spPr>
          <a:xfrm>
            <a:off x="6403655" y="6024711"/>
            <a:ext cx="1986902" cy="614180"/>
          </a:xfrm>
          <a:prstGeom prst="roundRect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EBN (embarcação afretada com registro estrangeiro)*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F7D1340-3254-495B-88A2-04DD626EC4DA}"/>
              </a:ext>
            </a:extLst>
          </p:cNvPr>
          <p:cNvSpPr/>
          <p:nvPr/>
        </p:nvSpPr>
        <p:spPr>
          <a:xfrm>
            <a:off x="257900" y="3686414"/>
            <a:ext cx="2431416" cy="469980"/>
          </a:xfrm>
          <a:prstGeom prst="roundRect">
            <a:avLst/>
          </a:prstGeom>
          <a:solidFill>
            <a:srgbClr val="3333FF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 Vinculada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9BBE738-4AC5-4C1E-8C40-CA8F6DB8D324}"/>
              </a:ext>
            </a:extLst>
          </p:cNvPr>
          <p:cNvSpPr/>
          <p:nvPr/>
        </p:nvSpPr>
        <p:spPr>
          <a:xfrm>
            <a:off x="3487605" y="3696939"/>
            <a:ext cx="1903522" cy="457677"/>
          </a:xfrm>
          <a:prstGeom prst="roundRect">
            <a:avLst/>
          </a:prstGeom>
          <a:solidFill>
            <a:srgbClr val="3333FF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 Especial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348D2776-DAD0-4B0D-BD74-41493498B87D}"/>
              </a:ext>
            </a:extLst>
          </p:cNvPr>
          <p:cNvCxnSpPr>
            <a:cxnSpLocks/>
          </p:cNvCxnSpPr>
          <p:nvPr/>
        </p:nvCxnSpPr>
        <p:spPr>
          <a:xfrm flipH="1">
            <a:off x="1351906" y="2687727"/>
            <a:ext cx="22337" cy="92671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C17B2E13-7A0F-4521-9B10-671D0432BE14}"/>
              </a:ext>
            </a:extLst>
          </p:cNvPr>
          <p:cNvCxnSpPr>
            <a:cxnSpLocks/>
          </p:cNvCxnSpPr>
          <p:nvPr/>
        </p:nvCxnSpPr>
        <p:spPr>
          <a:xfrm>
            <a:off x="7302689" y="4560424"/>
            <a:ext cx="0" cy="325125"/>
          </a:xfrm>
          <a:prstGeom prst="straightConnector1">
            <a:avLst/>
          </a:prstGeom>
          <a:ln w="57150">
            <a:solidFill>
              <a:srgbClr val="28FD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08DE7FD6-DA68-42A5-88C2-20100F6D6B07}"/>
              </a:ext>
            </a:extLst>
          </p:cNvPr>
          <p:cNvCxnSpPr>
            <a:cxnSpLocks/>
          </p:cNvCxnSpPr>
          <p:nvPr/>
        </p:nvCxnSpPr>
        <p:spPr>
          <a:xfrm flipH="1">
            <a:off x="1885122" y="2625064"/>
            <a:ext cx="1708635" cy="946964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CFAE5BF8-1222-4E96-A4BA-FB837910D121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5598759" y="2413392"/>
            <a:ext cx="929518" cy="2472157"/>
          </a:xfrm>
          <a:prstGeom prst="straightConnector1">
            <a:avLst/>
          </a:prstGeom>
          <a:ln w="57150">
            <a:solidFill>
              <a:srgbClr val="28FD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id="{F2CE61FE-901D-48C4-B980-77A9E48F5445}"/>
              </a:ext>
            </a:extLst>
          </p:cNvPr>
          <p:cNvSpPr/>
          <p:nvPr/>
        </p:nvSpPr>
        <p:spPr>
          <a:xfrm>
            <a:off x="9395327" y="4115955"/>
            <a:ext cx="1826453" cy="312135"/>
          </a:xfrm>
          <a:prstGeom prst="roundRect">
            <a:avLst/>
          </a:prstGeom>
          <a:solidFill>
            <a:srgbClr val="28FD7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FNDCT (3%)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tângulo: Cantos Arredondados 112">
            <a:extLst>
              <a:ext uri="{FF2B5EF4-FFF2-40B4-BE49-F238E27FC236}">
                <a16:creationId xmlns:a16="http://schemas.microsoft.com/office/drawing/2014/main" id="{48B38BB7-1DD9-4284-919B-F28DFEBE68C5}"/>
              </a:ext>
            </a:extLst>
          </p:cNvPr>
          <p:cNvSpPr/>
          <p:nvPr/>
        </p:nvSpPr>
        <p:spPr>
          <a:xfrm>
            <a:off x="9395327" y="4890783"/>
            <a:ext cx="1826453" cy="270100"/>
          </a:xfrm>
          <a:prstGeom prst="roundRect">
            <a:avLst/>
          </a:prstGeom>
          <a:solidFill>
            <a:srgbClr val="28FD7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 (10,4%)</a:t>
            </a:r>
          </a:p>
        </p:txBody>
      </p:sp>
      <p:sp>
        <p:nvSpPr>
          <p:cNvPr id="114" name="Retângulo: Cantos Arredondados 113">
            <a:extLst>
              <a:ext uri="{FF2B5EF4-FFF2-40B4-BE49-F238E27FC236}">
                <a16:creationId xmlns:a16="http://schemas.microsoft.com/office/drawing/2014/main" id="{9934ADE5-6584-4C3E-8A8E-72F8CC187361}"/>
              </a:ext>
            </a:extLst>
          </p:cNvPr>
          <p:cNvSpPr/>
          <p:nvPr/>
        </p:nvSpPr>
        <p:spPr>
          <a:xfrm>
            <a:off x="9406367" y="4530554"/>
            <a:ext cx="1826453" cy="260354"/>
          </a:xfrm>
          <a:prstGeom prst="roundRect">
            <a:avLst/>
          </a:prstGeom>
          <a:solidFill>
            <a:srgbClr val="28FD77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-FDEFM (1,5%)</a:t>
            </a:r>
          </a:p>
        </p:txBody>
      </p:sp>
      <p:sp>
        <p:nvSpPr>
          <p:cNvPr id="128" name="Seta: para a Direita 127">
            <a:extLst>
              <a:ext uri="{FF2B5EF4-FFF2-40B4-BE49-F238E27FC236}">
                <a16:creationId xmlns:a16="http://schemas.microsoft.com/office/drawing/2014/main" id="{170618DB-FE6C-45DB-9B12-E9EFEDA533DB}"/>
              </a:ext>
            </a:extLst>
          </p:cNvPr>
          <p:cNvSpPr/>
          <p:nvPr/>
        </p:nvSpPr>
        <p:spPr>
          <a:xfrm>
            <a:off x="9431390" y="5323735"/>
            <a:ext cx="2046118" cy="538515"/>
          </a:xfrm>
          <a:prstGeom prst="rightArrow">
            <a:avLst>
              <a:gd name="adj1" fmla="val 72363"/>
              <a:gd name="adj2" fmla="val 47825"/>
            </a:avLst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6574DEF1-1DBB-4A0C-AF80-E3DAB0E09BAB}"/>
              </a:ext>
            </a:extLst>
          </p:cNvPr>
          <p:cNvSpPr/>
          <p:nvPr/>
        </p:nvSpPr>
        <p:spPr>
          <a:xfrm>
            <a:off x="9405317" y="5452084"/>
            <a:ext cx="1704311" cy="279412"/>
          </a:xfrm>
          <a:prstGeom prst="roundRect">
            <a:avLst/>
          </a:prstGeom>
          <a:solidFill>
            <a:srgbClr val="28F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FMM (Líquido)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D39DD61-6D28-4D54-9275-697748D74503}"/>
              </a:ext>
            </a:extLst>
          </p:cNvPr>
          <p:cNvSpPr/>
          <p:nvPr/>
        </p:nvSpPr>
        <p:spPr>
          <a:xfrm>
            <a:off x="3067459" y="1102802"/>
            <a:ext cx="2961336" cy="1012098"/>
          </a:xfrm>
          <a:prstGeom prst="round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  - Não REB (EBN)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AFRMM (8%)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98FA259-F42A-4A5D-BEE0-0ECE30726265}"/>
              </a:ext>
            </a:extLst>
          </p:cNvPr>
          <p:cNvSpPr/>
          <p:nvPr/>
        </p:nvSpPr>
        <p:spPr>
          <a:xfrm>
            <a:off x="6521895" y="4938043"/>
            <a:ext cx="1472010" cy="486021"/>
          </a:xfrm>
          <a:prstGeom prst="roundRect">
            <a:avLst/>
          </a:prstGeom>
          <a:solidFill>
            <a:srgbClr val="28FD77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FMM BRUTO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F1AD8DB-4EEE-C70A-02B8-75242DD4136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830278" y="3918048"/>
            <a:ext cx="657327" cy="773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DF5318C0-0ADB-0D2B-C851-0FC48D565A5D}"/>
              </a:ext>
            </a:extLst>
          </p:cNvPr>
          <p:cNvSpPr txBox="1">
            <a:spLocks/>
          </p:cNvSpPr>
          <p:nvPr/>
        </p:nvSpPr>
        <p:spPr>
          <a:xfrm>
            <a:off x="1045830" y="74664"/>
            <a:ext cx="10063798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3. Fluxo de AFRMM e Conta vinculada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845F4A-F4BC-59D4-D804-0192BAADC8BC}"/>
              </a:ext>
            </a:extLst>
          </p:cNvPr>
          <p:cNvSpPr/>
          <p:nvPr/>
        </p:nvSpPr>
        <p:spPr>
          <a:xfrm>
            <a:off x="73330" y="964165"/>
            <a:ext cx="6161548" cy="576023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C236839-CB8D-B448-3E1F-1E31CB845163}"/>
              </a:ext>
            </a:extLst>
          </p:cNvPr>
          <p:cNvCxnSpPr>
            <a:cxnSpLocks/>
          </p:cNvCxnSpPr>
          <p:nvPr/>
        </p:nvCxnSpPr>
        <p:spPr>
          <a:xfrm flipV="1">
            <a:off x="6222285" y="3070007"/>
            <a:ext cx="1085012" cy="21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DE1CDDD-B374-BFB3-9AD8-904B96D87A87}"/>
              </a:ext>
            </a:extLst>
          </p:cNvPr>
          <p:cNvSpPr txBox="1"/>
          <p:nvPr/>
        </p:nvSpPr>
        <p:spPr>
          <a:xfrm>
            <a:off x="7372901" y="956526"/>
            <a:ext cx="4208731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Quem tem direito a conta vinculada?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104F1B0-8116-9C86-A681-3C62221C2A8D}"/>
              </a:ext>
            </a:extLst>
          </p:cNvPr>
          <p:cNvSpPr txBox="1"/>
          <p:nvPr/>
        </p:nvSpPr>
        <p:spPr>
          <a:xfrm>
            <a:off x="6554941" y="5771473"/>
            <a:ext cx="637135" cy="276999"/>
          </a:xfrm>
          <a:prstGeom prst="rect">
            <a:avLst/>
          </a:prstGeom>
          <a:solidFill>
            <a:srgbClr val="28FD7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25F0F3F-A2EE-0A47-91C4-874184000DBE}"/>
              </a:ext>
            </a:extLst>
          </p:cNvPr>
          <p:cNvSpPr txBox="1"/>
          <p:nvPr/>
        </p:nvSpPr>
        <p:spPr>
          <a:xfrm>
            <a:off x="6573759" y="3866466"/>
            <a:ext cx="637135" cy="276999"/>
          </a:xfrm>
          <a:prstGeom prst="rect">
            <a:avLst/>
          </a:prstGeom>
          <a:solidFill>
            <a:srgbClr val="28FD7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</a:t>
            </a:r>
          </a:p>
        </p:txBody>
      </p:sp>
      <p:sp>
        <p:nvSpPr>
          <p:cNvPr id="7" name="자유형: 도형 3">
            <a:extLst>
              <a:ext uri="{FF2B5EF4-FFF2-40B4-BE49-F238E27FC236}">
                <a16:creationId xmlns:a16="http://schemas.microsoft.com/office/drawing/2014/main" id="{5E5DF315-7B82-41A8-B62A-01978E4CBF41}"/>
              </a:ext>
            </a:extLst>
          </p:cNvPr>
          <p:cNvSpPr/>
          <p:nvPr/>
        </p:nvSpPr>
        <p:spPr>
          <a:xfrm>
            <a:off x="5895495" y="1853889"/>
            <a:ext cx="1462941" cy="1236953"/>
          </a:xfrm>
          <a:custGeom>
            <a:avLst/>
            <a:gdLst>
              <a:gd name="connsiteX0" fmla="*/ 3893790 w 6887449"/>
              <a:gd name="connsiteY0" fmla="*/ 5083039 h 5170869"/>
              <a:gd name="connsiteX1" fmla="*/ 3816007 w 6887449"/>
              <a:gd name="connsiteY1" fmla="*/ 5004028 h 5170869"/>
              <a:gd name="connsiteX2" fmla="*/ 3815938 w 6887449"/>
              <a:gd name="connsiteY2" fmla="*/ 4280462 h 5170869"/>
              <a:gd name="connsiteX3" fmla="*/ 3714364 w 6887449"/>
              <a:gd name="connsiteY3" fmla="*/ 4176501 h 5170869"/>
              <a:gd name="connsiteX4" fmla="*/ 3448633 w 6887449"/>
              <a:gd name="connsiteY4" fmla="*/ 4176160 h 5170869"/>
              <a:gd name="connsiteX5" fmla="*/ 3388575 w 6887449"/>
              <a:gd name="connsiteY5" fmla="*/ 4115965 h 5170869"/>
              <a:gd name="connsiteX6" fmla="*/ 3387416 w 6887449"/>
              <a:gd name="connsiteY6" fmla="*/ 3621453 h 5170869"/>
              <a:gd name="connsiteX7" fmla="*/ 3439498 w 6887449"/>
              <a:gd name="connsiteY7" fmla="*/ 3571006 h 5170869"/>
              <a:gd name="connsiteX8" fmla="*/ 3710410 w 6887449"/>
              <a:gd name="connsiteY8" fmla="*/ 3571484 h 5170869"/>
              <a:gd name="connsiteX9" fmla="*/ 3816552 w 6887449"/>
              <a:gd name="connsiteY9" fmla="*/ 3465955 h 5170869"/>
              <a:gd name="connsiteX10" fmla="*/ 3986366 w 6887449"/>
              <a:gd name="connsiteY10" fmla="*/ 3014459 h 5170869"/>
              <a:gd name="connsiteX11" fmla="*/ 4410185 w 6887449"/>
              <a:gd name="connsiteY11" fmla="*/ 2719756 h 5170869"/>
              <a:gd name="connsiteX12" fmla="*/ 5295249 w 6887449"/>
              <a:gd name="connsiteY12" fmla="*/ 1494246 h 5170869"/>
              <a:gd name="connsiteX13" fmla="*/ 5049288 w 6887449"/>
              <a:gd name="connsiteY13" fmla="*/ 667059 h 5170869"/>
              <a:gd name="connsiteX14" fmla="*/ 4939669 w 6887449"/>
              <a:gd name="connsiteY14" fmla="*/ 531535 h 5170869"/>
              <a:gd name="connsiteX15" fmla="*/ 4461518 w 6887449"/>
              <a:gd name="connsiteY15" fmla="*/ 189999 h 5170869"/>
              <a:gd name="connsiteX16" fmla="*/ 3059786 w 6887449"/>
              <a:gd name="connsiteY16" fmla="*/ 44794 h 5170869"/>
              <a:gd name="connsiteX17" fmla="*/ 2465676 w 6887449"/>
              <a:gd name="connsiteY17" fmla="*/ 221084 h 5170869"/>
              <a:gd name="connsiteX18" fmla="*/ 2092099 w 6887449"/>
              <a:gd name="connsiteY18" fmla="*/ 457502 h 5170869"/>
              <a:gd name="connsiteX19" fmla="*/ 1794874 w 6887449"/>
              <a:gd name="connsiteY19" fmla="*/ 849075 h 5170869"/>
              <a:gd name="connsiteX20" fmla="*/ 1696844 w 6887449"/>
              <a:gd name="connsiteY20" fmla="*/ 1299890 h 5170869"/>
              <a:gd name="connsiteX21" fmla="*/ 1734951 w 6887449"/>
              <a:gd name="connsiteY21" fmla="*/ 1346656 h 5170869"/>
              <a:gd name="connsiteX22" fmla="*/ 2481423 w 6887449"/>
              <a:gd name="connsiteY22" fmla="*/ 1505426 h 5170869"/>
              <a:gd name="connsiteX23" fmla="*/ 2887041 w 6887449"/>
              <a:gd name="connsiteY23" fmla="*/ 1593094 h 5170869"/>
              <a:gd name="connsiteX24" fmla="*/ 2925694 w 6887449"/>
              <a:gd name="connsiteY24" fmla="*/ 1574619 h 5170869"/>
              <a:gd name="connsiteX25" fmla="*/ 2988411 w 6887449"/>
              <a:gd name="connsiteY25" fmla="*/ 1394239 h 5170869"/>
              <a:gd name="connsiteX26" fmla="*/ 3230963 w 6887449"/>
              <a:gd name="connsiteY26" fmla="*/ 1201520 h 5170869"/>
              <a:gd name="connsiteX27" fmla="*/ 3774150 w 6887449"/>
              <a:gd name="connsiteY27" fmla="*/ 1230288 h 5170869"/>
              <a:gd name="connsiteX28" fmla="*/ 3964415 w 6887449"/>
              <a:gd name="connsiteY28" fmla="*/ 1423961 h 5170869"/>
              <a:gd name="connsiteX29" fmla="*/ 3873066 w 6887449"/>
              <a:gd name="connsiteY29" fmla="*/ 1797675 h 5170869"/>
              <a:gd name="connsiteX30" fmla="*/ 3428659 w 6887449"/>
              <a:gd name="connsiteY30" fmla="*/ 2110375 h 5170869"/>
              <a:gd name="connsiteX31" fmla="*/ 3044856 w 6887449"/>
              <a:gd name="connsiteY31" fmla="*/ 2392398 h 5170869"/>
              <a:gd name="connsiteX32" fmla="*/ 2768560 w 6887449"/>
              <a:gd name="connsiteY32" fmla="*/ 2887797 h 5170869"/>
              <a:gd name="connsiteX33" fmla="*/ 2715250 w 6887449"/>
              <a:gd name="connsiteY33" fmla="*/ 3507948 h 5170869"/>
              <a:gd name="connsiteX34" fmla="*/ 2765151 w 6887449"/>
              <a:gd name="connsiteY34" fmla="*/ 3555191 h 5170869"/>
              <a:gd name="connsiteX35" fmla="*/ 3177108 w 6887449"/>
              <a:gd name="connsiteY35" fmla="*/ 3553555 h 5170869"/>
              <a:gd name="connsiteX36" fmla="*/ 3217534 w 6887449"/>
              <a:gd name="connsiteY36" fmla="*/ 3593162 h 5170869"/>
              <a:gd name="connsiteX37" fmla="*/ 3217670 w 6887449"/>
              <a:gd name="connsiteY37" fmla="*/ 4150664 h 5170869"/>
              <a:gd name="connsiteX38" fmla="*/ 3172882 w 6887449"/>
              <a:gd name="connsiteY38" fmla="*/ 4191431 h 5170869"/>
              <a:gd name="connsiteX39" fmla="*/ 2771355 w 6887449"/>
              <a:gd name="connsiteY39" fmla="*/ 4189726 h 5170869"/>
              <a:gd name="connsiteX40" fmla="*/ 2723839 w 6887449"/>
              <a:gd name="connsiteY40" fmla="*/ 4238400 h 5170869"/>
              <a:gd name="connsiteX41" fmla="*/ 2725544 w 6887449"/>
              <a:gd name="connsiteY41" fmla="*/ 5051203 h 5170869"/>
              <a:gd name="connsiteX42" fmla="*/ 2679460 w 6887449"/>
              <a:gd name="connsiteY42" fmla="*/ 5101240 h 5170869"/>
              <a:gd name="connsiteX43" fmla="*/ 431863 w 6887449"/>
              <a:gd name="connsiteY43" fmla="*/ 5118351 h 5170869"/>
              <a:gd name="connsiteX44" fmla="*/ 0 w 6887449"/>
              <a:gd name="connsiteY44" fmla="*/ 5139348 h 5170869"/>
              <a:gd name="connsiteX45" fmla="*/ 6887450 w 6887449"/>
              <a:gd name="connsiteY45" fmla="*/ 5139348 h 5170869"/>
              <a:gd name="connsiteX46" fmla="*/ 3893790 w 6887449"/>
              <a:gd name="connsiteY46" fmla="*/ 5083039 h 517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87449" h="5170869">
                <a:moveTo>
                  <a:pt x="3893790" y="5083039"/>
                </a:moveTo>
                <a:cubicBezTo>
                  <a:pt x="3816961" y="5082970"/>
                  <a:pt x="3816075" y="5082016"/>
                  <a:pt x="3816007" y="5004028"/>
                </a:cubicBezTo>
                <a:cubicBezTo>
                  <a:pt x="3815870" y="4762839"/>
                  <a:pt x="3816075" y="4521651"/>
                  <a:pt x="3815938" y="4280462"/>
                </a:cubicBezTo>
                <a:cubicBezTo>
                  <a:pt x="3815870" y="4181273"/>
                  <a:pt x="3811371" y="4176774"/>
                  <a:pt x="3714364" y="4176501"/>
                </a:cubicBezTo>
                <a:cubicBezTo>
                  <a:pt x="3625809" y="4176296"/>
                  <a:pt x="3537187" y="4177114"/>
                  <a:pt x="3448633" y="4176160"/>
                </a:cubicBezTo>
                <a:cubicBezTo>
                  <a:pt x="3394574" y="4175547"/>
                  <a:pt x="3388847" y="4169957"/>
                  <a:pt x="3388575" y="4115965"/>
                </a:cubicBezTo>
                <a:cubicBezTo>
                  <a:pt x="3387825" y="3951128"/>
                  <a:pt x="3389597" y="3786290"/>
                  <a:pt x="3387416" y="3621453"/>
                </a:cubicBezTo>
                <a:cubicBezTo>
                  <a:pt x="3386870" y="3581436"/>
                  <a:pt x="3402413" y="3570393"/>
                  <a:pt x="3439498" y="3571006"/>
                </a:cubicBezTo>
                <a:cubicBezTo>
                  <a:pt x="3529757" y="3572574"/>
                  <a:pt x="3620151" y="3571620"/>
                  <a:pt x="3710410" y="3571484"/>
                </a:cubicBezTo>
                <a:cubicBezTo>
                  <a:pt x="3811712" y="3571279"/>
                  <a:pt x="3814098" y="3568757"/>
                  <a:pt x="3816552" y="3465955"/>
                </a:cubicBezTo>
                <a:cubicBezTo>
                  <a:pt x="3822756" y="3205337"/>
                  <a:pt x="3919490" y="3079902"/>
                  <a:pt x="3986366" y="3014459"/>
                </a:cubicBezTo>
                <a:cubicBezTo>
                  <a:pt x="4098166" y="2905044"/>
                  <a:pt x="4274457" y="2797470"/>
                  <a:pt x="4410185" y="2719756"/>
                </a:cubicBezTo>
                <a:cubicBezTo>
                  <a:pt x="5145272" y="2298663"/>
                  <a:pt x="5295249" y="1944174"/>
                  <a:pt x="5295249" y="1494246"/>
                </a:cubicBezTo>
                <a:cubicBezTo>
                  <a:pt x="5295249" y="1185090"/>
                  <a:pt x="5206626" y="846621"/>
                  <a:pt x="5049288" y="667059"/>
                </a:cubicBezTo>
                <a:cubicBezTo>
                  <a:pt x="5010976" y="623361"/>
                  <a:pt x="4980367" y="572642"/>
                  <a:pt x="4939669" y="531535"/>
                </a:cubicBezTo>
                <a:cubicBezTo>
                  <a:pt x="4800123" y="390489"/>
                  <a:pt x="4641489" y="276099"/>
                  <a:pt x="4461518" y="189999"/>
                </a:cubicBezTo>
                <a:cubicBezTo>
                  <a:pt x="4034154" y="-14446"/>
                  <a:pt x="3521031" y="-38306"/>
                  <a:pt x="3059786" y="44794"/>
                </a:cubicBezTo>
                <a:cubicBezTo>
                  <a:pt x="2855409" y="81607"/>
                  <a:pt x="2655055" y="132939"/>
                  <a:pt x="2465676" y="221084"/>
                </a:cubicBezTo>
                <a:cubicBezTo>
                  <a:pt x="2330834" y="283802"/>
                  <a:pt x="2205740" y="359403"/>
                  <a:pt x="2092099" y="457502"/>
                </a:cubicBezTo>
                <a:cubicBezTo>
                  <a:pt x="1964142" y="568007"/>
                  <a:pt x="1861681" y="697463"/>
                  <a:pt x="1794874" y="849075"/>
                </a:cubicBezTo>
                <a:cubicBezTo>
                  <a:pt x="1732633" y="990394"/>
                  <a:pt x="1697116" y="1142347"/>
                  <a:pt x="1696844" y="1299890"/>
                </a:cubicBezTo>
                <a:cubicBezTo>
                  <a:pt x="1696775" y="1329681"/>
                  <a:pt x="1703524" y="1340179"/>
                  <a:pt x="1734951" y="1346656"/>
                </a:cubicBezTo>
                <a:cubicBezTo>
                  <a:pt x="1984116" y="1397920"/>
                  <a:pt x="2232668" y="1451980"/>
                  <a:pt x="2481423" y="1505426"/>
                </a:cubicBezTo>
                <a:cubicBezTo>
                  <a:pt x="2616675" y="1534535"/>
                  <a:pt x="2751721" y="1564462"/>
                  <a:pt x="2887041" y="1593094"/>
                </a:cubicBezTo>
                <a:cubicBezTo>
                  <a:pt x="2902106" y="1596298"/>
                  <a:pt x="2925217" y="1611704"/>
                  <a:pt x="2925694" y="1574619"/>
                </a:cubicBezTo>
                <a:cubicBezTo>
                  <a:pt x="2926648" y="1508084"/>
                  <a:pt x="2952144" y="1450344"/>
                  <a:pt x="2988411" y="1394239"/>
                </a:cubicBezTo>
                <a:cubicBezTo>
                  <a:pt x="3048197" y="1301731"/>
                  <a:pt x="3131093" y="1238741"/>
                  <a:pt x="3230963" y="1201520"/>
                </a:cubicBezTo>
                <a:cubicBezTo>
                  <a:pt x="3414752" y="1133008"/>
                  <a:pt x="3597996" y="1141938"/>
                  <a:pt x="3774150" y="1230288"/>
                </a:cubicBezTo>
                <a:cubicBezTo>
                  <a:pt x="3858614" y="1272690"/>
                  <a:pt x="3929307" y="1335475"/>
                  <a:pt x="3964415" y="1423961"/>
                </a:cubicBezTo>
                <a:cubicBezTo>
                  <a:pt x="4021201" y="1567052"/>
                  <a:pt x="3972732" y="1692555"/>
                  <a:pt x="3873066" y="1797675"/>
                </a:cubicBezTo>
                <a:cubicBezTo>
                  <a:pt x="3746540" y="1931085"/>
                  <a:pt x="3587975" y="2023116"/>
                  <a:pt x="3428659" y="2110375"/>
                </a:cubicBezTo>
                <a:cubicBezTo>
                  <a:pt x="3287477" y="2187749"/>
                  <a:pt x="3156043" y="2277394"/>
                  <a:pt x="3044856" y="2392398"/>
                </a:cubicBezTo>
                <a:cubicBezTo>
                  <a:pt x="2909742" y="2532081"/>
                  <a:pt x="2821188" y="2701827"/>
                  <a:pt x="2768560" y="2887797"/>
                </a:cubicBezTo>
                <a:cubicBezTo>
                  <a:pt x="2711228" y="3090401"/>
                  <a:pt x="2715659" y="3299550"/>
                  <a:pt x="2715250" y="3507948"/>
                </a:cubicBezTo>
                <a:cubicBezTo>
                  <a:pt x="2715182" y="3549260"/>
                  <a:pt x="2728270" y="3555736"/>
                  <a:pt x="2765151" y="3555191"/>
                </a:cubicBezTo>
                <a:cubicBezTo>
                  <a:pt x="2902447" y="3553077"/>
                  <a:pt x="3039812" y="3555395"/>
                  <a:pt x="3177108" y="3553555"/>
                </a:cubicBezTo>
                <a:cubicBezTo>
                  <a:pt x="3208740" y="3553146"/>
                  <a:pt x="3217806" y="3560372"/>
                  <a:pt x="3217534" y="3593162"/>
                </a:cubicBezTo>
                <a:cubicBezTo>
                  <a:pt x="3215761" y="3778996"/>
                  <a:pt x="3215488" y="3964830"/>
                  <a:pt x="3217670" y="4150664"/>
                </a:cubicBezTo>
                <a:cubicBezTo>
                  <a:pt x="3218079" y="4187954"/>
                  <a:pt x="3203899" y="4191771"/>
                  <a:pt x="3172882" y="4191431"/>
                </a:cubicBezTo>
                <a:cubicBezTo>
                  <a:pt x="3039062" y="4189999"/>
                  <a:pt x="2905106" y="4192658"/>
                  <a:pt x="2771355" y="4189726"/>
                </a:cubicBezTo>
                <a:cubicBezTo>
                  <a:pt x="2731134" y="4188840"/>
                  <a:pt x="2723567" y="4200497"/>
                  <a:pt x="2723839" y="4238400"/>
                </a:cubicBezTo>
                <a:cubicBezTo>
                  <a:pt x="2725612" y="4509312"/>
                  <a:pt x="2724180" y="4780292"/>
                  <a:pt x="2725544" y="5051203"/>
                </a:cubicBezTo>
                <a:cubicBezTo>
                  <a:pt x="2725748" y="5086720"/>
                  <a:pt x="2721862" y="5101172"/>
                  <a:pt x="2679460" y="5101240"/>
                </a:cubicBezTo>
                <a:cubicBezTo>
                  <a:pt x="1930261" y="5103422"/>
                  <a:pt x="1181062" y="5106558"/>
                  <a:pt x="431863" y="5118351"/>
                </a:cubicBezTo>
                <a:cubicBezTo>
                  <a:pt x="287750" y="5120601"/>
                  <a:pt x="143773" y="5123805"/>
                  <a:pt x="0" y="5139348"/>
                </a:cubicBezTo>
                <a:cubicBezTo>
                  <a:pt x="2295862" y="5180864"/>
                  <a:pt x="4591656" y="5181887"/>
                  <a:pt x="6887450" y="5139348"/>
                </a:cubicBezTo>
                <a:cubicBezTo>
                  <a:pt x="6714091" y="5120533"/>
                  <a:pt x="4055287" y="5083243"/>
                  <a:pt x="3893790" y="5083039"/>
                </a:cubicBezTo>
                <a:close/>
              </a:path>
            </a:pathLst>
          </a:custGeom>
          <a:solidFill>
            <a:srgbClr val="FF0000"/>
          </a:solidFill>
          <a:ln w="6809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13">
            <a:extLst>
              <a:ext uri="{FF2B5EF4-FFF2-40B4-BE49-F238E27FC236}">
                <a16:creationId xmlns:a16="http://schemas.microsoft.com/office/drawing/2014/main" id="{F88FF936-7686-7255-B894-BF085F6D7AB6}"/>
              </a:ext>
            </a:extLst>
          </p:cNvPr>
          <p:cNvSpPr txBox="1"/>
          <p:nvPr/>
        </p:nvSpPr>
        <p:spPr>
          <a:xfrm>
            <a:off x="-581960" y="2628538"/>
            <a:ext cx="201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endParaRPr lang="ko-KR" altLang="en-US" sz="16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B52A8651-08B5-8DF3-90A6-72161B4702D4}"/>
              </a:ext>
            </a:extLst>
          </p:cNvPr>
          <p:cNvGrpSpPr/>
          <p:nvPr/>
        </p:nvGrpSpPr>
        <p:grpSpPr>
          <a:xfrm>
            <a:off x="-2558736" y="1850698"/>
            <a:ext cx="5001743" cy="4600646"/>
            <a:chOff x="4065025" y="778528"/>
            <a:chExt cx="5372100" cy="5003312"/>
          </a:xfrm>
        </p:grpSpPr>
        <p:sp>
          <p:nvSpPr>
            <p:cNvPr id="66" name="자유형: 도형 39">
              <a:extLst>
                <a:ext uri="{FF2B5EF4-FFF2-40B4-BE49-F238E27FC236}">
                  <a16:creationId xmlns:a16="http://schemas.microsoft.com/office/drawing/2014/main" id="{8E8F49A9-E57F-53A9-06F6-3A8887842C6B}"/>
                </a:ext>
              </a:extLst>
            </p:cNvPr>
            <p:cNvSpPr/>
            <p:nvPr/>
          </p:nvSpPr>
          <p:spPr>
            <a:xfrm>
              <a:off x="7915185" y="1807323"/>
              <a:ext cx="728514" cy="3974517"/>
            </a:xfrm>
            <a:custGeom>
              <a:avLst/>
              <a:gdLst>
                <a:gd name="connsiteX0" fmla="*/ 364257 w 728514"/>
                <a:gd name="connsiteY0" fmla="*/ 0 h 3974517"/>
                <a:gd name="connsiteX1" fmla="*/ 580257 w 728514"/>
                <a:gd name="connsiteY1" fmla="*/ 216000 h 3974517"/>
                <a:gd name="connsiteX2" fmla="*/ 580257 w 728514"/>
                <a:gd name="connsiteY2" fmla="*/ 3322046 h 3974517"/>
                <a:gd name="connsiteX3" fmla="*/ 620923 w 728514"/>
                <a:gd name="connsiteY3" fmla="*/ 3352684 h 3974517"/>
                <a:gd name="connsiteX4" fmla="*/ 728514 w 728514"/>
                <a:gd name="connsiteY4" fmla="*/ 3610260 h 3974517"/>
                <a:gd name="connsiteX5" fmla="*/ 364257 w 728514"/>
                <a:gd name="connsiteY5" fmla="*/ 3974517 h 3974517"/>
                <a:gd name="connsiteX6" fmla="*/ 0 w 728514"/>
                <a:gd name="connsiteY6" fmla="*/ 3610260 h 3974517"/>
                <a:gd name="connsiteX7" fmla="*/ 107592 w 728514"/>
                <a:gd name="connsiteY7" fmla="*/ 3352684 h 3974517"/>
                <a:gd name="connsiteX8" fmla="*/ 148257 w 728514"/>
                <a:gd name="connsiteY8" fmla="*/ 3322046 h 3974517"/>
                <a:gd name="connsiteX9" fmla="*/ 148257 w 728514"/>
                <a:gd name="connsiteY9" fmla="*/ 216000 h 3974517"/>
                <a:gd name="connsiteX10" fmla="*/ 364257 w 728514"/>
                <a:gd name="connsiteY10" fmla="*/ 0 h 39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514" h="3974517">
                  <a:moveTo>
                    <a:pt x="364257" y="0"/>
                  </a:moveTo>
                  <a:cubicBezTo>
                    <a:pt x="483551" y="0"/>
                    <a:pt x="580257" y="96706"/>
                    <a:pt x="580257" y="216000"/>
                  </a:cubicBezTo>
                  <a:lnTo>
                    <a:pt x="580257" y="3322046"/>
                  </a:lnTo>
                  <a:lnTo>
                    <a:pt x="620923" y="3352684"/>
                  </a:lnTo>
                  <a:cubicBezTo>
                    <a:pt x="687507" y="3418081"/>
                    <a:pt x="728514" y="3509382"/>
                    <a:pt x="728514" y="3610260"/>
                  </a:cubicBezTo>
                  <a:cubicBezTo>
                    <a:pt x="728514" y="3811434"/>
                    <a:pt x="565431" y="3974517"/>
                    <a:pt x="364257" y="3974517"/>
                  </a:cubicBezTo>
                  <a:cubicBezTo>
                    <a:pt x="163084" y="3974517"/>
                    <a:pt x="0" y="3811434"/>
                    <a:pt x="0" y="3610260"/>
                  </a:cubicBezTo>
                  <a:cubicBezTo>
                    <a:pt x="0" y="3509382"/>
                    <a:pt x="41008" y="3418081"/>
                    <a:pt x="107592" y="3352684"/>
                  </a:cubicBezTo>
                  <a:lnTo>
                    <a:pt x="148257" y="3322046"/>
                  </a:lnTo>
                  <a:lnTo>
                    <a:pt x="148257" y="216000"/>
                  </a:lnTo>
                  <a:cubicBezTo>
                    <a:pt x="148257" y="96706"/>
                    <a:pt x="244963" y="0"/>
                    <a:pt x="364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228600"/>
              <a:endPara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BCD142BC-DC93-C81E-D225-794E718843D3}"/>
                </a:ext>
              </a:extLst>
            </p:cNvPr>
            <p:cNvSpPr/>
            <p:nvPr/>
          </p:nvSpPr>
          <p:spPr>
            <a:xfrm>
              <a:off x="8029096" y="5168494"/>
              <a:ext cx="504056" cy="504056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US" sz="27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graphicFrame>
          <p:nvGraphicFramePr>
            <p:cNvPr id="68" name="차트 32">
              <a:extLst>
                <a:ext uri="{FF2B5EF4-FFF2-40B4-BE49-F238E27FC236}">
                  <a16:creationId xmlns:a16="http://schemas.microsoft.com/office/drawing/2014/main" id="{8603E67C-3448-A733-2B9F-B866EF2B8A51}"/>
                </a:ext>
              </a:extLst>
            </p:cNvPr>
            <p:cNvGraphicFramePr/>
            <p:nvPr/>
          </p:nvGraphicFramePr>
          <p:xfrm>
            <a:off x="4065025" y="778528"/>
            <a:ext cx="5372100" cy="294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73" name="Gráfico 72" descr="Calendário diário com preenchimento sólido">
            <a:extLst>
              <a:ext uri="{FF2B5EF4-FFF2-40B4-BE49-F238E27FC236}">
                <a16:creationId xmlns:a16="http://schemas.microsoft.com/office/drawing/2014/main" id="{19F8D40B-7119-9484-9656-CD2DFCBC5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1058" y="1370003"/>
            <a:ext cx="914400" cy="914400"/>
          </a:xfrm>
          <a:prstGeom prst="rect">
            <a:avLst/>
          </a:prstGeom>
        </p:spPr>
      </p:pic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3F017F4D-0CA0-2587-4678-6B9EFE099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673"/>
              </p:ext>
            </p:extLst>
          </p:nvPr>
        </p:nvGraphicFramePr>
        <p:xfrm>
          <a:off x="1620351" y="2650274"/>
          <a:ext cx="10185220" cy="2568763"/>
        </p:xfrm>
        <a:graphic>
          <a:graphicData uri="http://schemas.openxmlformats.org/drawingml/2006/table">
            <a:tbl>
              <a:tblPr/>
              <a:tblGrid>
                <a:gridCol w="207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068">
                  <a:extLst>
                    <a:ext uri="{9D8B030D-6E8A-4147-A177-3AD203B41FA5}">
                      <a16:colId xmlns:a16="http://schemas.microsoft.com/office/drawing/2014/main" val="4081507375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691">
                  <a:extLst>
                    <a:ext uri="{9D8B030D-6E8A-4147-A177-3AD203B41FA5}">
                      <a16:colId xmlns:a16="http://schemas.microsoft.com/office/drawing/2014/main" val="3448429915"/>
                    </a:ext>
                  </a:extLst>
                </a:gridCol>
                <a:gridCol w="3690271">
                  <a:extLst>
                    <a:ext uri="{9D8B030D-6E8A-4147-A177-3AD203B41FA5}">
                      <a16:colId xmlns:a16="http://schemas.microsoft.com/office/drawing/2014/main" val="3485570027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9999"/>
                          </a:solidFill>
                          <a:latin typeface="Roboto"/>
                          <a:ea typeface="Roboto"/>
                          <a:cs typeface="Calibri"/>
                        </a:rPr>
                        <a:t>Descrição da ação Beneficiário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9999"/>
                          </a:solidFill>
                          <a:latin typeface="Roboto"/>
                          <a:ea typeface="Roboto"/>
                          <a:cs typeface="Calibri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9999"/>
                          </a:solidFill>
                          <a:latin typeface="Roboto"/>
                          <a:ea typeface="Roboto"/>
                          <a:cs typeface="Calibri"/>
                        </a:rPr>
                        <a:t>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9999"/>
                          </a:solidFill>
                          <a:latin typeface="Roboto"/>
                          <a:ea typeface="Roboto"/>
                          <a:cs typeface="Calibri"/>
                        </a:rPr>
                        <a:t> Legislação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Solicitação do Ressarcimento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Receita Federal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 Até  180 dias</a:t>
                      </a:r>
                      <a:endParaRPr lang="pt-BR" sz="16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Art. 27 Decreto 5.543/2005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 Perda do Incentivo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Uso dos recursos da Conta Vinculada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BNDES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Até 03 anos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Art. 21 da Lei 10.893/2004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Perda do Incentivo com devolução compulsória para o FMM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5047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Prazo para usar o recurso em projetos em andamento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BNDES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16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Até 05 anos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/>
                          <a:ea typeface="Roboto"/>
                          <a:cs typeface="Calibri"/>
                        </a:rPr>
                        <a:t>Art. 02 Resolução 185/2022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Perda do Incentivo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CaixaDeTexto 74">
            <a:extLst>
              <a:ext uri="{FF2B5EF4-FFF2-40B4-BE49-F238E27FC236}">
                <a16:creationId xmlns:a16="http://schemas.microsoft.com/office/drawing/2014/main" id="{B0672951-FACD-ABFF-4040-6E9CB0E1ADDE}"/>
              </a:ext>
            </a:extLst>
          </p:cNvPr>
          <p:cNvSpPr txBox="1"/>
          <p:nvPr/>
        </p:nvSpPr>
        <p:spPr>
          <a:xfrm>
            <a:off x="3948461" y="1407319"/>
            <a:ext cx="706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009999"/>
                </a:solidFill>
              </a:defRPr>
            </a:lvl1pPr>
          </a:lstStyle>
          <a:p>
            <a:pPr defTabSz="228600"/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Prazos para ressarcimento limites estabelecidos na legislação específica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B9EFDFEF-580A-233D-8ADC-75F771CE90C2}"/>
              </a:ext>
            </a:extLst>
          </p:cNvPr>
          <p:cNvSpPr/>
          <p:nvPr/>
        </p:nvSpPr>
        <p:spPr>
          <a:xfrm>
            <a:off x="1018002" y="18014"/>
            <a:ext cx="11304492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C4E17B09-4785-FDD8-B75E-F6B09751E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8" y="5550673"/>
            <a:ext cx="2868799" cy="161369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EAF4F8F-1D16-F63B-3C96-F747B6116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887506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61A8B89-8059-1487-76F2-2491A7FA619B}"/>
              </a:ext>
            </a:extLst>
          </p:cNvPr>
          <p:cNvSpPr txBox="1"/>
          <p:nvPr/>
        </p:nvSpPr>
        <p:spPr>
          <a:xfrm>
            <a:off x="1428336" y="211514"/>
            <a:ext cx="6757737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80000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4. Prazo</a:t>
            </a:r>
          </a:p>
        </p:txBody>
      </p:sp>
      <p:grpSp>
        <p:nvGrpSpPr>
          <p:cNvPr id="69" name="Group 6">
            <a:extLst>
              <a:ext uri="{FF2B5EF4-FFF2-40B4-BE49-F238E27FC236}">
                <a16:creationId xmlns:a16="http://schemas.microsoft.com/office/drawing/2014/main" id="{F4D54B56-A7D8-9227-205F-C3C623F04366}"/>
              </a:ext>
            </a:extLst>
          </p:cNvPr>
          <p:cNvGrpSpPr/>
          <p:nvPr/>
        </p:nvGrpSpPr>
        <p:grpSpPr>
          <a:xfrm rot="14310818">
            <a:off x="1355625" y="398219"/>
            <a:ext cx="1827255" cy="3581846"/>
            <a:chOff x="1346080" y="1679019"/>
            <a:chExt cx="2230148" cy="4276991"/>
          </a:xfrm>
          <a:noFill/>
        </p:grpSpPr>
        <p:sp>
          <p:nvSpPr>
            <p:cNvPr id="70" name="Oval 7">
              <a:extLst>
                <a:ext uri="{FF2B5EF4-FFF2-40B4-BE49-F238E27FC236}">
                  <a16:creationId xmlns:a16="http://schemas.microsoft.com/office/drawing/2014/main" id="{06D0D018-375F-14FC-C69F-2612551EF898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grpFill/>
            <a:ln w="635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ko-KR" altLang="en-US" sz="27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F7B479EA-2970-3BCF-1AEE-2A2F60379B37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grpFill/>
            <a:ln w="635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ko-KR" altLang="en-US" sz="27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2" name="Trapezoid 18">
              <a:extLst>
                <a:ext uri="{FF2B5EF4-FFF2-40B4-BE49-F238E27FC236}">
                  <a16:creationId xmlns:a16="http://schemas.microsoft.com/office/drawing/2014/main" id="{6B33D012-2904-2527-A5CF-CBF86954D304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grp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ko-KR" altLang="en-US" sz="27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7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B171FF4-FB0D-556C-9C7F-46B73B6C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0"/>
            <a:ext cx="12192529" cy="685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04" y="-52398"/>
            <a:ext cx="10943247" cy="99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5. Arcabouço legal</a:t>
            </a:r>
          </a:p>
        </p:txBody>
      </p:sp>
      <p:sp>
        <p:nvSpPr>
          <p:cNvPr id="8" name="Google Shape;103;p2">
            <a:extLst>
              <a:ext uri="{FF2B5EF4-FFF2-40B4-BE49-F238E27FC236}">
                <a16:creationId xmlns:a16="http://schemas.microsoft.com/office/drawing/2014/main" id="{ACD6ABE4-795C-D8F9-FC77-7571DCE1F853}"/>
              </a:ext>
            </a:extLst>
          </p:cNvPr>
          <p:cNvSpPr/>
          <p:nvPr/>
        </p:nvSpPr>
        <p:spPr>
          <a:xfrm>
            <a:off x="6626861" y="2056539"/>
            <a:ext cx="4900729" cy="61555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600" b="1" dirty="0">
              <a:solidFill>
                <a:prstClr val="black"/>
              </a:solidFill>
              <a:latin typeface="Raleway Light" pitchFamily="2" charset="0"/>
              <a:sym typeface="Quattrocento Sans"/>
            </a:endParaRPr>
          </a:p>
          <a:p>
            <a:pPr algn="just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600" b="1" dirty="0">
              <a:solidFill>
                <a:prstClr val="black"/>
              </a:solidFill>
              <a:latin typeface="Raleway Light" pitchFamily="2" charset="0"/>
              <a:sym typeface="Quattrocento San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8783E19-3895-87F1-D461-8D0EBE7E97C7}"/>
              </a:ext>
            </a:extLst>
          </p:cNvPr>
          <p:cNvSpPr/>
          <p:nvPr/>
        </p:nvSpPr>
        <p:spPr>
          <a:xfrm>
            <a:off x="1079260" y="1186150"/>
            <a:ext cx="10512666" cy="8372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9B796E-F317-38B4-71EA-F39300E39494}"/>
              </a:ext>
            </a:extLst>
          </p:cNvPr>
          <p:cNvSpPr txBox="1"/>
          <p:nvPr/>
        </p:nvSpPr>
        <p:spPr>
          <a:xfrm>
            <a:off x="4579433" y="1050548"/>
            <a:ext cx="3032604" cy="286232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  <a:sym typeface="Quattrocento Sans"/>
              </a:rPr>
              <a:t>LEI Nº 9.432/1997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8B5DBA5-7A04-768A-99CD-5DDB0758C8A8}"/>
              </a:ext>
            </a:extLst>
          </p:cNvPr>
          <p:cNvSpPr/>
          <p:nvPr/>
        </p:nvSpPr>
        <p:spPr>
          <a:xfrm>
            <a:off x="1080133" y="4679195"/>
            <a:ext cx="5099237" cy="11896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1E3C594-E2AA-C01B-FCAE-855DCB913DDC}"/>
              </a:ext>
            </a:extLst>
          </p:cNvPr>
          <p:cNvSpPr/>
          <p:nvPr/>
        </p:nvSpPr>
        <p:spPr>
          <a:xfrm>
            <a:off x="6318163" y="2586801"/>
            <a:ext cx="5273763" cy="138592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FB57498-57FE-7319-8585-4276EABDF780}"/>
              </a:ext>
            </a:extLst>
          </p:cNvPr>
          <p:cNvSpPr/>
          <p:nvPr/>
        </p:nvSpPr>
        <p:spPr>
          <a:xfrm>
            <a:off x="6318163" y="4679195"/>
            <a:ext cx="5273763" cy="11896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ADE5F1-11C6-7222-CC76-3500EBAE1FAB}"/>
              </a:ext>
            </a:extLst>
          </p:cNvPr>
          <p:cNvSpPr txBox="1"/>
          <p:nvPr/>
        </p:nvSpPr>
        <p:spPr>
          <a:xfrm>
            <a:off x="1322180" y="4528101"/>
            <a:ext cx="3118075" cy="313804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 defTabSz="228600">
              <a:lnSpc>
                <a:spcPct val="107000"/>
              </a:lnSpc>
              <a:spcAft>
                <a:spcPts val="400"/>
              </a:spcAft>
            </a:pP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PORTARIA</a:t>
            </a:r>
            <a:r>
              <a:rPr lang="pt-BR" sz="1400" b="1" kern="100" dirty="0">
                <a:solidFill>
                  <a:prstClr val="white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MT </a:t>
            </a: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Nº 072 /2008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B5F656-453B-84EF-91E9-A0A525C3068D}"/>
              </a:ext>
            </a:extLst>
          </p:cNvPr>
          <p:cNvSpPr txBox="1"/>
          <p:nvPr/>
        </p:nvSpPr>
        <p:spPr>
          <a:xfrm>
            <a:off x="6488068" y="2497680"/>
            <a:ext cx="2499210" cy="286232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  <a:sym typeface="Quattrocento Sans"/>
              </a:rPr>
              <a:t>LEI Nº 10.893/2004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44D23D0-92A2-16F2-F704-76D47E52BD1E}"/>
              </a:ext>
            </a:extLst>
          </p:cNvPr>
          <p:cNvSpPr/>
          <p:nvPr/>
        </p:nvSpPr>
        <p:spPr>
          <a:xfrm>
            <a:off x="1079259" y="2594563"/>
            <a:ext cx="5100111" cy="13859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360D9BD-8FE8-ECAE-D734-B9EB37420DEA}"/>
              </a:ext>
            </a:extLst>
          </p:cNvPr>
          <p:cNvSpPr txBox="1"/>
          <p:nvPr/>
        </p:nvSpPr>
        <p:spPr>
          <a:xfrm>
            <a:off x="1322180" y="2467313"/>
            <a:ext cx="3050459" cy="286232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  <a:sym typeface="Quattrocento Sans"/>
              </a:rPr>
              <a:t>DECRETO Nº 2.620/1998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8B41D5-75C8-C468-1B25-571A94717971}"/>
              </a:ext>
            </a:extLst>
          </p:cNvPr>
          <p:cNvSpPr txBox="1"/>
          <p:nvPr/>
        </p:nvSpPr>
        <p:spPr>
          <a:xfrm>
            <a:off x="6540127" y="4536079"/>
            <a:ext cx="4328289" cy="286232"/>
          </a:xfrm>
          <a:prstGeom prst="rect">
            <a:avLst/>
          </a:prstGeom>
          <a:solidFill>
            <a:srgbClr val="FD5B02"/>
          </a:solidFill>
        </p:spPr>
        <p:txBody>
          <a:bodyPr wrap="square" rtlCol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400" b="1" dirty="0">
                <a:solidFill>
                  <a:prstClr val="white"/>
                </a:solidFill>
                <a:latin typeface="Avenir Next LT Pro" panose="020B0504020202020204" pitchFamily="34" charset="0"/>
                <a:sym typeface="Quattrocento Sans"/>
              </a:rPr>
              <a:t>INSTRUÇÃO NORMATIVA RFB N° 2102/2022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41C052D-419C-2FA0-017D-DEC7FE4FDDC8}"/>
              </a:ext>
            </a:extLst>
          </p:cNvPr>
          <p:cNvSpPr txBox="1"/>
          <p:nvPr/>
        </p:nvSpPr>
        <p:spPr>
          <a:xfrm>
            <a:off x="6444081" y="5018745"/>
            <a:ext cx="510617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Dispõe sobre o Adicional ao Frete para a Renovação da Marinha Mercante (AFRMM), a Taxa de Utilização do Mercante (TUM) e os procedimentos aduaneiros correlatos.</a:t>
            </a:r>
            <a:endParaRPr lang="pt-BR" sz="1200" kern="1200" dirty="0">
              <a:solidFill>
                <a:schemeClr val="bg1"/>
              </a:solidFill>
            </a:endParaRPr>
          </a:p>
        </p:txBody>
      </p: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EA146261-0C4C-8C2C-BDE2-15327B8D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04927"/>
              </p:ext>
            </p:extLst>
          </p:nvPr>
        </p:nvGraphicFramePr>
        <p:xfrm>
          <a:off x="1120588" y="6065060"/>
          <a:ext cx="4129772" cy="243840"/>
        </p:xfrm>
        <a:graphic>
          <a:graphicData uri="http://schemas.openxmlformats.org/drawingml/2006/table">
            <a:tbl>
              <a:tblPr/>
              <a:tblGrid>
                <a:gridCol w="4129772">
                  <a:extLst>
                    <a:ext uri="{9D8B030D-6E8A-4147-A177-3AD203B41FA5}">
                      <a16:colId xmlns:a16="http://schemas.microsoft.com/office/drawing/2014/main" val="287264444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just"/>
                      <a:endParaRPr lang="pt-BR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126"/>
                  </a:ext>
                </a:extLst>
              </a:tr>
            </a:tbl>
          </a:graphicData>
        </a:graphic>
      </p:graphicFrame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74F946-FA10-40A7-0859-FDC6F8623991}"/>
              </a:ext>
            </a:extLst>
          </p:cNvPr>
          <p:cNvSpPr txBox="1"/>
          <p:nvPr/>
        </p:nvSpPr>
        <p:spPr>
          <a:xfrm>
            <a:off x="6502501" y="2873033"/>
            <a:ext cx="4969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Dispõe sobre o Adicional ao Frete para a Renovação da Marinha Mercante - AFRMM e o Fundo da Marinha Mercante - FMM, e dá outras providências.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7921AA4-DE75-1AE2-FA7D-D583E1BD9382}"/>
              </a:ext>
            </a:extLst>
          </p:cNvPr>
          <p:cNvSpPr txBox="1"/>
          <p:nvPr/>
        </p:nvSpPr>
        <p:spPr>
          <a:xfrm>
            <a:off x="1286665" y="1429028"/>
            <a:ext cx="1006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Dispõe sobre a ordenação do transporte aquaviário e dá outras providências.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5C163BF-7DC2-E9C8-DCBB-BC176A46A81A}"/>
              </a:ext>
            </a:extLst>
          </p:cNvPr>
          <p:cNvSpPr txBox="1"/>
          <p:nvPr/>
        </p:nvSpPr>
        <p:spPr>
          <a:xfrm>
            <a:off x="1144537" y="2911427"/>
            <a:ext cx="4969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Dispõe sobre o Adicional ao Frete para a Renovação da Marinha Mercante - AFRMM e o Fundo da Marinha Mercante - FMM, e dá outras providências.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3276B90-A0EA-4769-ECC5-107AF3B46695}"/>
              </a:ext>
            </a:extLst>
          </p:cNvPr>
          <p:cNvSpPr txBox="1"/>
          <p:nvPr/>
        </p:nvSpPr>
        <p:spPr>
          <a:xfrm>
            <a:off x="1142594" y="4826878"/>
            <a:ext cx="4890654" cy="1071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kern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Aprova a norma complementar que estabelece critérios e disciplina procedimentos para a utilização do Sistema Eletrônico de Arrecadação do Adicional do Frete para a Renovação da Marinha Mercante e para o pagamento ou a solicitação e concessão de benefícios e incentivos relativos ao AFRMM.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3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Imagem 15" descr="Guindaste ao lado de um barco&#10;&#10;Descrição gerada automaticamente com confiança média">
            <a:extLst>
              <a:ext uri="{FF2B5EF4-FFF2-40B4-BE49-F238E27FC236}">
                <a16:creationId xmlns:a16="http://schemas.microsoft.com/office/drawing/2014/main" id="{F1433877-4005-BB06-EDBB-ADE545F0EE13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r="22635"/>
          <a:stretch>
            <a:fillRect/>
          </a:stretch>
        </p:blipFill>
        <p:spPr>
          <a:xfrm>
            <a:off x="5629274" y="-9728"/>
            <a:ext cx="6562726" cy="6891775"/>
          </a:xfr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0F7D724-530E-9D90-DE44-88CBBD027AA6}"/>
              </a:ext>
            </a:extLst>
          </p:cNvPr>
          <p:cNvSpPr txBox="1">
            <a:spLocks/>
          </p:cNvSpPr>
          <p:nvPr/>
        </p:nvSpPr>
        <p:spPr>
          <a:xfrm>
            <a:off x="979736" y="364073"/>
            <a:ext cx="4926060" cy="6731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Desdobramentos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5FCA07D-1B17-8FFB-E9C5-D3FC2BAFF803}"/>
              </a:ext>
            </a:extLst>
          </p:cNvPr>
          <p:cNvSpPr txBox="1"/>
          <p:nvPr/>
        </p:nvSpPr>
        <p:spPr>
          <a:xfrm>
            <a:off x="3314669" y="5498350"/>
            <a:ext cx="2314605" cy="2895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Fonte: Art. 19 da Lei 10.893/2004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97837C1-86AC-991E-45E3-6A20ADBB1EDE}"/>
              </a:ext>
            </a:extLst>
          </p:cNvPr>
          <p:cNvSpPr txBox="1"/>
          <p:nvPr/>
        </p:nvSpPr>
        <p:spPr>
          <a:xfrm>
            <a:off x="1177136" y="1325084"/>
            <a:ext cx="4526078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O produto da arrecadação do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AFRMM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 destinado a empresa brasileira de navegação depositado diretamente, no Banco do Brasil S.A. numa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conta vinculada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e com o objetivo de uso na política de construção e reparação naval.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AC57D3-4314-5687-4BD7-A0C3251DCA8A}"/>
              </a:ext>
            </a:extLst>
          </p:cNvPr>
          <p:cNvSpPr txBox="1"/>
          <p:nvPr/>
        </p:nvSpPr>
        <p:spPr>
          <a:xfrm>
            <a:off x="1060870" y="3859764"/>
            <a:ext cx="4415707" cy="16004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AFRMM é a sigla para Adicional ao Frete para Renovação da Marinha Mercante, é a taxa que incide sobre o valor do frete cobrado pelas empresas brasileiras e estrangeiras de navegação que operam em porto brasileiro, foi instituído pelo Decreto-lei nº 2.404/1987 e disciplinado pela Lei nº 10.893/2004.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6DEE114-4296-767C-4E47-2B1AC985FA36}"/>
              </a:ext>
            </a:extLst>
          </p:cNvPr>
          <p:cNvSpPr txBox="1"/>
          <p:nvPr/>
        </p:nvSpPr>
        <p:spPr>
          <a:xfrm>
            <a:off x="1251073" y="1635164"/>
            <a:ext cx="1133353" cy="24835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endParaRPr>
          </a:p>
        </p:txBody>
      </p: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1A270EBB-2426-5644-B519-FE62457A080D}"/>
              </a:ext>
            </a:extLst>
          </p:cNvPr>
          <p:cNvCxnSpPr>
            <a:cxnSpLocks/>
            <a:stCxn id="30" idx="1"/>
            <a:endCxn id="28" idx="1"/>
          </p:cNvCxnSpPr>
          <p:nvPr/>
        </p:nvCxnSpPr>
        <p:spPr>
          <a:xfrm rot="10800000" flipV="1">
            <a:off x="1060871" y="1759343"/>
            <a:ext cx="190203" cy="2900640"/>
          </a:xfrm>
          <a:prstGeom prst="curvedConnector3">
            <a:avLst>
              <a:gd name="adj1" fmla="val 220187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78D13AA0-B4FE-FF94-6AAC-333D02D5E2D0}"/>
              </a:ext>
            </a:extLst>
          </p:cNvPr>
          <p:cNvSpPr/>
          <p:nvPr/>
        </p:nvSpPr>
        <p:spPr>
          <a:xfrm>
            <a:off x="959225" y="-26994"/>
            <a:ext cx="11232775" cy="986118"/>
          </a:xfrm>
          <a:custGeom>
            <a:avLst/>
            <a:gdLst>
              <a:gd name="connsiteX0" fmla="*/ 0 w 5272938"/>
              <a:gd name="connsiteY0" fmla="*/ 0 h 1730186"/>
              <a:gd name="connsiteX1" fmla="*/ 5272939 w 5272938"/>
              <a:gd name="connsiteY1" fmla="*/ 0 h 1730186"/>
              <a:gd name="connsiteX2" fmla="*/ 5272939 w 5272938"/>
              <a:gd name="connsiteY2" fmla="*/ 1730186 h 1730186"/>
              <a:gd name="connsiteX3" fmla="*/ 0 w 5272938"/>
              <a:gd name="connsiteY3" fmla="*/ 1730186 h 17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938" h="1730186">
                <a:moveTo>
                  <a:pt x="0" y="0"/>
                </a:moveTo>
                <a:lnTo>
                  <a:pt x="5272939" y="0"/>
                </a:lnTo>
                <a:lnTo>
                  <a:pt x="5272939" y="1730186"/>
                </a:lnTo>
                <a:lnTo>
                  <a:pt x="0" y="1730186"/>
                </a:lnTo>
                <a:close/>
              </a:path>
            </a:pathLst>
          </a:custGeom>
          <a:solidFill>
            <a:srgbClr val="02287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827063B-EF8A-A0AA-D637-860F7091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16" y="5803117"/>
            <a:ext cx="2868799" cy="161369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0BFA43E-7D1B-2694-1245-A4ED2E74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887506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5B87273-A654-D016-4B25-381865A9FD2A}"/>
              </a:ext>
            </a:extLst>
          </p:cNvPr>
          <p:cNvSpPr txBox="1"/>
          <p:nvPr/>
        </p:nvSpPr>
        <p:spPr>
          <a:xfrm>
            <a:off x="1316955" y="74570"/>
            <a:ext cx="6757737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SzPct val="80000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ea typeface="Cambria" panose="02040503050406030204" pitchFamily="18" charset="0"/>
                <a:cs typeface="Poppins Medium" panose="00000600000000000000" pitchFamily="2" charset="0"/>
              </a:rPr>
              <a:t>6. Conta vinculada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l" rtl="0">
          <a:spcBef>
            <a:spcPts val="0"/>
          </a:spcBef>
          <a:buNone/>
          <a:defRPr dirty="0" smtClean="0">
            <a:solidFill>
              <a:srgbClr val="1E3260"/>
            </a:solidFill>
            <a:latin typeface="Poppins Medium" panose="00000600000000000000" pitchFamily="2" charset="0"/>
            <a:cs typeface="Poppins Medium" panose="00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M - APRESENTAÇÃO  COMPLETA  2024 -PORTUGUÊS v2" id="{70C33244-E435-447B-9813-E002B69C19C7}" vid="{83F3F02E-BDFA-4948-B7AE-1A5F5CEF62C4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f29805-2a65-42d7-8543-3382c97b643f">
      <Terms xmlns="http://schemas.microsoft.com/office/infopath/2007/PartnerControls"/>
    </lcf76f155ced4ddcb4097134ff3c332f>
    <TaxCatchAll xmlns="987f83ba-6d85-4aa8-9def-95926c74e7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BE2B233C8DF4CB016B98FC3C59D6B" ma:contentTypeVersion="14" ma:contentTypeDescription="Create a new document." ma:contentTypeScope="" ma:versionID="0471987f6176b717940015c6ca49021d">
  <xsd:schema xmlns:xsd="http://www.w3.org/2001/XMLSchema" xmlns:xs="http://www.w3.org/2001/XMLSchema" xmlns:p="http://schemas.microsoft.com/office/2006/metadata/properties" xmlns:ns2="eef29805-2a65-42d7-8543-3382c97b643f" xmlns:ns3="987f83ba-6d85-4aa8-9def-95926c74e784" targetNamespace="http://schemas.microsoft.com/office/2006/metadata/properties" ma:root="true" ma:fieldsID="e3ae9e187f02bc4612764ca2af4d998f" ns2:_="" ns3:_="">
    <xsd:import namespace="eef29805-2a65-42d7-8543-3382c97b643f"/>
    <xsd:import namespace="987f83ba-6d85-4aa8-9def-95926c74e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29805-2a65-42d7-8543-3382c97b6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00ea289-3ad9-475d-94d4-ace0621ad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83ba-6d85-4aa8-9def-95926c74e78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066ad52-42e9-4756-b3dd-edb0ebcd1281}" ma:internalName="TaxCatchAll" ma:showField="CatchAllData" ma:web="987f83ba-6d85-4aa8-9def-95926c74e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2A9B6D-E7CE-4D03-962F-D55E09C8C126}">
  <ds:schemaRefs>
    <ds:schemaRef ds:uri="http://schemas.microsoft.com/office/2006/metadata/properties"/>
    <ds:schemaRef ds:uri="http://schemas.microsoft.com/office/infopath/2007/PartnerControls"/>
    <ds:schemaRef ds:uri="eef29805-2a65-42d7-8543-3382c97b643f"/>
    <ds:schemaRef ds:uri="987f83ba-6d85-4aa8-9def-95926c74e784"/>
  </ds:schemaRefs>
</ds:datastoreItem>
</file>

<file path=customXml/itemProps2.xml><?xml version="1.0" encoding="utf-8"?>
<ds:datastoreItem xmlns:ds="http://schemas.openxmlformats.org/officeDocument/2006/customXml" ds:itemID="{5DFCA784-EB3C-481F-B693-034FB1F8D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f29805-2a65-42d7-8543-3382c97b643f"/>
    <ds:schemaRef ds:uri="987f83ba-6d85-4aa8-9def-95926c74e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9D927B-FA83-4D58-A25F-804B3E547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3287</Words>
  <Application>Microsoft Office PowerPoint</Application>
  <PresentationFormat>Widescreen</PresentationFormat>
  <Paragraphs>293</Paragraphs>
  <Slides>17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17</vt:i4>
      </vt:variant>
    </vt:vector>
  </HeadingPairs>
  <TitlesOfParts>
    <vt:vector size="38" baseType="lpstr">
      <vt:lpstr>Aptos</vt:lpstr>
      <vt:lpstr>Arial</vt:lpstr>
      <vt:lpstr>Avenir Next LT Pro</vt:lpstr>
      <vt:lpstr>Avenir Next LT Pro Demi</vt:lpstr>
      <vt:lpstr>Calibri</vt:lpstr>
      <vt:lpstr>Calibri Light</vt:lpstr>
      <vt:lpstr>Century Gothic</vt:lpstr>
      <vt:lpstr>Helvetica</vt:lpstr>
      <vt:lpstr>Poppins Medium</vt:lpstr>
      <vt:lpstr>Raleway Light</vt:lpstr>
      <vt:lpstr>Raleway Medium</vt:lpstr>
      <vt:lpstr>Raleway SemiBold</vt:lpstr>
      <vt:lpstr>Rawline</vt:lpstr>
      <vt:lpstr>Roboto</vt:lpstr>
      <vt:lpstr>Wingdings</vt:lpstr>
      <vt:lpstr>Wingdings 3</vt:lpstr>
      <vt:lpstr>Tema do Office</vt:lpstr>
      <vt:lpstr>Fatia</vt:lpstr>
      <vt:lpstr>Office Theme</vt:lpstr>
      <vt:lpstr>1_Tema do Office</vt:lpstr>
      <vt:lpstr>1_Fatia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Arcabouço legal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Lara Calado</dc:creator>
  <cp:lastModifiedBy>Lara Calado</cp:lastModifiedBy>
  <cp:revision>11</cp:revision>
  <dcterms:created xsi:type="dcterms:W3CDTF">2023-07-12T17:52:21Z</dcterms:created>
  <dcterms:modified xsi:type="dcterms:W3CDTF">2025-05-07T13:20:32Z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0x010100911BE2B233C8DF4CB016B98FC3C59D6B</vt:lpwstr>
  </property>
  <property fmtid="{D5CDD505-2E9C-101B-9397-08002B2CF9AE}" pid="3" name="MediaServiceImageTags">
    <vt:lpwstr/>
  </property>
</Properties>
</file>