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6" r:id="rId5"/>
    <p:sldId id="265" r:id="rId6"/>
    <p:sldId id="259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99F"/>
    <a:srgbClr val="F1F8F9"/>
    <a:srgbClr val="E8F3F4"/>
    <a:srgbClr val="BBDCDF"/>
    <a:srgbClr val="DDEDEF"/>
    <a:srgbClr val="FFFFFF"/>
    <a:srgbClr val="397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4612925859517"/>
          <c:y val="0.1723591090362154"/>
          <c:w val="0.42926296094176342"/>
          <c:h val="0.686971924529883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03115730268497"/>
                  <c:y val="-2.1360391012657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288223364802046E-2"/>
                  <c:y val="-9.94186263109030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936212562714758E-2"/>
                  <c:y val="-2.7457000699857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7079415292022"/>
                      <c:h val="0.1868250902762439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6266875928421031E-3"/>
                  <c:y val="-2.3023602215061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658048029969114E-2"/>
                  <c:y val="2.700670053300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3184428679088E-2"/>
                  <c:y val="6.6469616639104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853538109716484E-2"/>
                  <c:y val="1.6901409387901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04103323718198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'Apresenta 1a'!$B$6:$B$13</c:f>
              <c:strCache>
                <c:ptCount val="8"/>
                <c:pt idx="0">
                  <c:v>Serviços de Apoio</c:v>
                </c:pt>
                <c:pt idx="1">
                  <c:v>Material de Consumo</c:v>
                </c:pt>
                <c:pt idx="2">
                  <c:v>Comunicação e Processamento de Dados</c:v>
                </c:pt>
                <c:pt idx="3">
                  <c:v>Locação e Conservação de Bens Imóveis</c:v>
                </c:pt>
                <c:pt idx="4">
                  <c:v>Energia Elétrica e Água</c:v>
                </c:pt>
                <c:pt idx="5">
                  <c:v>Locação e Conservação de Bens Móveis</c:v>
                </c:pt>
                <c:pt idx="6">
                  <c:v>Diárias e Passagens</c:v>
                </c:pt>
                <c:pt idx="7">
                  <c:v>Outros Serviços</c:v>
                </c:pt>
              </c:strCache>
            </c:strRef>
          </c:cat>
          <c:val>
            <c:numRef>
              <c:f>'Apresenta 1a'!$G$6:$G$13</c:f>
              <c:numCache>
                <c:formatCode>\ #,##0.0</c:formatCode>
                <c:ptCount val="8"/>
                <c:pt idx="0">
                  <c:v>4668.4903408346199</c:v>
                </c:pt>
                <c:pt idx="1">
                  <c:v>1447.92905583027</c:v>
                </c:pt>
                <c:pt idx="2">
                  <c:v>617.74452438334197</c:v>
                </c:pt>
                <c:pt idx="3">
                  <c:v>837.193096028882</c:v>
                </c:pt>
                <c:pt idx="4">
                  <c:v>900.23909056660796</c:v>
                </c:pt>
                <c:pt idx="5">
                  <c:v>515.01364930737498</c:v>
                </c:pt>
                <c:pt idx="6">
                  <c:v>314.11112382783898</c:v>
                </c:pt>
                <c:pt idx="7">
                  <c:v>548.88962429964397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4612925859517"/>
          <c:y val="0.1723591090362154"/>
          <c:w val="0.42926296094176342"/>
          <c:h val="0.686971924529883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01980198019811"/>
                  <c:y val="5.49295805106787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A43D4A-DF4C-436C-9EC0-E90A3021D459}" type="CATEGORYNAME">
                      <a:rPr lang="pt-BR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sz="1400" baseline="0">
                        <a:solidFill>
                          <a:schemeClr val="bg1"/>
                        </a:solidFill>
                      </a:rPr>
                      <a:t>
</a:t>
                    </a:r>
                    <a:fld id="{1D2B5F9F-73F0-4271-AC92-80A0ACDCBF3A}" type="VALUE">
                      <a:rPr lang="pt-BR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sz="1400" baseline="0">
                        <a:solidFill>
                          <a:schemeClr val="bg1"/>
                        </a:solidFill>
                      </a:rPr>
                      <a:t>
</a:t>
                    </a:r>
                    <a:fld id="{52C4D561-5708-47BC-A66A-4345125415BD}" type="PERCENTAGE">
                      <a:rPr lang="pt-BR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[PORCENTAGEM]</a:t>
                    </a:fld>
                    <a:endParaRPr lang="pt-BR" sz="1400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186848031462251"/>
                  <c:y val="-5.067943351490604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41584158415842E-2"/>
                  <c:y val="8.4507046939504213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941555572879995E-3"/>
                  <c:y val="4.66793305245275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568410384345519E-3"/>
                  <c:y val="7.13632067962296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63184428679088E-2"/>
                  <c:y val="6.646961663910483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853538109716484E-2"/>
                  <c:y val="1.690140938790115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504103323718198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84C10D-6C14-4C08-9530-4306AFE85261}" type="CATEGORYNAM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03944994-E78B-4F8D-BED0-9E00F13EFCB6}" type="VALU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348B59C1-361E-4201-8F17-77917FF8CBD4}" type="PERCENTAGE">
                      <a:rPr lang="en-US" sz="14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[PORCENTAGEM]</a:t>
                    </a:fld>
                    <a:endParaRPr lang="en-US" sz="1400" baseline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'Apresenta 1a'!$B$25:$B$32</c:f>
              <c:strCache>
                <c:ptCount val="8"/>
                <c:pt idx="0">
                  <c:v>Serviços de Apoio</c:v>
                </c:pt>
                <c:pt idx="1">
                  <c:v>Material de Consumo</c:v>
                </c:pt>
                <c:pt idx="2">
                  <c:v>Comunicação e Processamento de Dados</c:v>
                </c:pt>
                <c:pt idx="3">
                  <c:v>Locação e Conservação de Bens Imóveis</c:v>
                </c:pt>
                <c:pt idx="4">
                  <c:v>Energia Elétrica e Água</c:v>
                </c:pt>
                <c:pt idx="5">
                  <c:v>Locação e Conservação de Bens Móveis</c:v>
                </c:pt>
                <c:pt idx="6">
                  <c:v>Diárias e Passagens</c:v>
                </c:pt>
                <c:pt idx="7">
                  <c:v>Outros Serviços</c:v>
                </c:pt>
              </c:strCache>
            </c:strRef>
          </c:cat>
          <c:val>
            <c:numRef>
              <c:f>'Apresenta 1a'!$G$25:$G$32</c:f>
              <c:numCache>
                <c:formatCode>\ #,##0.0</c:formatCode>
                <c:ptCount val="8"/>
                <c:pt idx="0">
                  <c:v>15659.511576838</c:v>
                </c:pt>
                <c:pt idx="1">
                  <c:v>6577.8649749586102</c:v>
                </c:pt>
                <c:pt idx="2">
                  <c:v>3060.85939186518</c:v>
                </c:pt>
                <c:pt idx="3">
                  <c:v>3103.9338936178501</c:v>
                </c:pt>
                <c:pt idx="4">
                  <c:v>2975.7734036618399</c:v>
                </c:pt>
                <c:pt idx="5">
                  <c:v>1869.61214175799</c:v>
                </c:pt>
                <c:pt idx="6">
                  <c:v>1354.7298521677101</c:v>
                </c:pt>
                <c:pt idx="7">
                  <c:v>1978.87476585439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618946812257471E-2"/>
          <c:y val="6.5534267577528185E-2"/>
          <c:w val="0.88956274396437851"/>
          <c:h val="0.8036154655532691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8.3481603197223062E-3"/>
                  <c:y val="-9.2304276372602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629165549529508E-2"/>
                  <c:y val="5.5332080500176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1.6640502614903577E-2"/>
                  <c:y val="-8.3867913122729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2.0586080973002407E-2"/>
                  <c:y val="-4.8013369310769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7.5824177986385993E-2"/>
                  <c:y val="5.744117131264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1.1379731470771808E-2"/>
                  <c:y val="-7.3322459060388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layout>
                <c:manualLayout>
                  <c:x val="-2.3216466545068291E-2"/>
                  <c:y val="-4.8013369310769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layout>
                <c:manualLayout>
                  <c:x val="-6.1357057340023724E-2"/>
                  <c:y val="5.322298968770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6"/>
              <c:layout>
                <c:manualLayout>
                  <c:x val="-5.4781093409858914E-2"/>
                  <c:y val="-5.644973256064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1"/>
              <c:layout>
                <c:manualLayout>
                  <c:x val="-1.3549074658316538E-2"/>
                  <c:y val="-3.7467915248427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7"/>
              <c:layout>
                <c:manualLayout>
                  <c:x val="-5.009090783594719E-2"/>
                  <c:y val="5.3184558112091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1"/>
              <c:layout>
                <c:manualLayout>
                  <c:x val="-3.156713235157526E-2"/>
                  <c:y val="-6.254042940802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3"/>
              <c:layout>
                <c:manualLayout>
                  <c:x val="-4.6601670271253788E-2"/>
                  <c:y val="6.2350085129894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8"/>
              <c:layout>
                <c:manualLayout>
                  <c:x val="-3.4125938925968005E-2"/>
                  <c:y val="5.1577898853983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9"/>
              <c:layout>
                <c:manualLayout>
                  <c:x val="-2.4229786341236192E-2"/>
                  <c:y val="-8.3403913143986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2"/>
              <c:layout>
                <c:manualLayout>
                  <c:x val="-2.3294031851898107E-2"/>
                  <c:y val="7.2668890013737317E-2"/>
                </c:manualLayout>
              </c:layout>
              <c:numFmt formatCode="#,##0.0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65109468052153E-2"/>
                      <c:h val="6.3462542547170556E-2"/>
                    </c:manualLayout>
                  </c15:layout>
                </c:ext>
              </c:extLst>
            </c:dLbl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3.1.'!$E$6:$DC$6</c:f>
              <c:strCache>
                <c:ptCount val="103"/>
                <c:pt idx="0">
                  <c:v>dez_11</c:v>
                </c:pt>
                <c:pt idx="1">
                  <c:v>jan_12</c:v>
                </c:pt>
                <c:pt idx="2">
                  <c:v>fev_12</c:v>
                </c:pt>
                <c:pt idx="3">
                  <c:v>mar_12</c:v>
                </c:pt>
                <c:pt idx="4">
                  <c:v>abr_12</c:v>
                </c:pt>
                <c:pt idx="5">
                  <c:v>mai_12</c:v>
                </c:pt>
                <c:pt idx="6">
                  <c:v>jun_12</c:v>
                </c:pt>
                <c:pt idx="7">
                  <c:v>jul_12</c:v>
                </c:pt>
                <c:pt idx="8">
                  <c:v>ago_12</c:v>
                </c:pt>
                <c:pt idx="9">
                  <c:v>set_12</c:v>
                </c:pt>
                <c:pt idx="10">
                  <c:v>out_12</c:v>
                </c:pt>
                <c:pt idx="11">
                  <c:v>nov_12</c:v>
                </c:pt>
                <c:pt idx="12">
                  <c:v>dez_12</c:v>
                </c:pt>
                <c:pt idx="13">
                  <c:v>jan_13</c:v>
                </c:pt>
                <c:pt idx="14">
                  <c:v>fev_13</c:v>
                </c:pt>
                <c:pt idx="15">
                  <c:v>mar_13</c:v>
                </c:pt>
                <c:pt idx="16">
                  <c:v>abr_13</c:v>
                </c:pt>
                <c:pt idx="17">
                  <c:v>mai_13</c:v>
                </c:pt>
                <c:pt idx="18">
                  <c:v>jun_13</c:v>
                </c:pt>
                <c:pt idx="19">
                  <c:v>jul_13</c:v>
                </c:pt>
                <c:pt idx="20">
                  <c:v>ago_13</c:v>
                </c:pt>
                <c:pt idx="21">
                  <c:v>set_13</c:v>
                </c:pt>
                <c:pt idx="22">
                  <c:v>out_13</c:v>
                </c:pt>
                <c:pt idx="23">
                  <c:v>nov_13</c:v>
                </c:pt>
                <c:pt idx="24">
                  <c:v>dez_13</c:v>
                </c:pt>
                <c:pt idx="25">
                  <c:v>jan_14</c:v>
                </c:pt>
                <c:pt idx="26">
                  <c:v>fev_14</c:v>
                </c:pt>
                <c:pt idx="27">
                  <c:v>mar_14</c:v>
                </c:pt>
                <c:pt idx="28">
                  <c:v>abr_14</c:v>
                </c:pt>
                <c:pt idx="29">
                  <c:v>mai_14</c:v>
                </c:pt>
                <c:pt idx="30">
                  <c:v>jun_14</c:v>
                </c:pt>
                <c:pt idx="31">
                  <c:v>jul_14</c:v>
                </c:pt>
                <c:pt idx="32">
                  <c:v>ago_14</c:v>
                </c:pt>
                <c:pt idx="33">
                  <c:v>set_14</c:v>
                </c:pt>
                <c:pt idx="34">
                  <c:v>out_14</c:v>
                </c:pt>
                <c:pt idx="35">
                  <c:v>nov_14</c:v>
                </c:pt>
                <c:pt idx="36">
                  <c:v>dez_14</c:v>
                </c:pt>
                <c:pt idx="37">
                  <c:v>jan_15</c:v>
                </c:pt>
                <c:pt idx="38">
                  <c:v>fev_15</c:v>
                </c:pt>
                <c:pt idx="39">
                  <c:v>mar_15</c:v>
                </c:pt>
                <c:pt idx="40">
                  <c:v>abr_15</c:v>
                </c:pt>
                <c:pt idx="41">
                  <c:v>mai_15</c:v>
                </c:pt>
                <c:pt idx="42">
                  <c:v>jun_15</c:v>
                </c:pt>
                <c:pt idx="43">
                  <c:v>jul_15</c:v>
                </c:pt>
                <c:pt idx="44">
                  <c:v>ago_15</c:v>
                </c:pt>
                <c:pt idx="45">
                  <c:v>set_15</c:v>
                </c:pt>
                <c:pt idx="46">
                  <c:v>out_15</c:v>
                </c:pt>
                <c:pt idx="47">
                  <c:v>nov_15</c:v>
                </c:pt>
                <c:pt idx="48">
                  <c:v>dez_15</c:v>
                </c:pt>
                <c:pt idx="49">
                  <c:v>jan_16</c:v>
                </c:pt>
                <c:pt idx="50">
                  <c:v>fev_16</c:v>
                </c:pt>
                <c:pt idx="51">
                  <c:v>mar_16</c:v>
                </c:pt>
                <c:pt idx="52">
                  <c:v>abr_16</c:v>
                </c:pt>
                <c:pt idx="53">
                  <c:v>mai_16</c:v>
                </c:pt>
                <c:pt idx="54">
                  <c:v>jun_16</c:v>
                </c:pt>
                <c:pt idx="55">
                  <c:v>jul_16</c:v>
                </c:pt>
                <c:pt idx="56">
                  <c:v>ago_16</c:v>
                </c:pt>
                <c:pt idx="57">
                  <c:v>set_16</c:v>
                </c:pt>
                <c:pt idx="58">
                  <c:v>out_16</c:v>
                </c:pt>
                <c:pt idx="59">
                  <c:v>nov_16</c:v>
                </c:pt>
                <c:pt idx="60">
                  <c:v>dez_16</c:v>
                </c:pt>
                <c:pt idx="61">
                  <c:v>jan_17</c:v>
                </c:pt>
                <c:pt idx="62">
                  <c:v>fev_17</c:v>
                </c:pt>
                <c:pt idx="63">
                  <c:v>mar_17</c:v>
                </c:pt>
                <c:pt idx="64">
                  <c:v>abr_17</c:v>
                </c:pt>
                <c:pt idx="65">
                  <c:v>mai_17</c:v>
                </c:pt>
                <c:pt idx="66">
                  <c:v>jun_17</c:v>
                </c:pt>
                <c:pt idx="67">
                  <c:v>jul_17</c:v>
                </c:pt>
                <c:pt idx="68">
                  <c:v>ago_17</c:v>
                </c:pt>
                <c:pt idx="69">
                  <c:v>set_17</c:v>
                </c:pt>
                <c:pt idx="70">
                  <c:v>out_17</c:v>
                </c:pt>
                <c:pt idx="71">
                  <c:v>nov_17</c:v>
                </c:pt>
                <c:pt idx="72">
                  <c:v>dez_17</c:v>
                </c:pt>
                <c:pt idx="73">
                  <c:v>jan_18</c:v>
                </c:pt>
                <c:pt idx="74">
                  <c:v>fev_18</c:v>
                </c:pt>
                <c:pt idx="75">
                  <c:v>mar_18</c:v>
                </c:pt>
                <c:pt idx="76">
                  <c:v>abr_18</c:v>
                </c:pt>
                <c:pt idx="77">
                  <c:v>mai_18</c:v>
                </c:pt>
                <c:pt idx="78">
                  <c:v>jun_18</c:v>
                </c:pt>
                <c:pt idx="79">
                  <c:v>jul_18</c:v>
                </c:pt>
                <c:pt idx="80">
                  <c:v>ago_18</c:v>
                </c:pt>
                <c:pt idx="81">
                  <c:v>set_18</c:v>
                </c:pt>
                <c:pt idx="82">
                  <c:v>out_18</c:v>
                </c:pt>
                <c:pt idx="83">
                  <c:v>nov_18</c:v>
                </c:pt>
                <c:pt idx="84">
                  <c:v>dez_18</c:v>
                </c:pt>
                <c:pt idx="85">
                  <c:v>jan_19</c:v>
                </c:pt>
                <c:pt idx="86">
                  <c:v>fev_19</c:v>
                </c:pt>
                <c:pt idx="87">
                  <c:v>mar_19</c:v>
                </c:pt>
                <c:pt idx="88">
                  <c:v>abr_19</c:v>
                </c:pt>
                <c:pt idx="89">
                  <c:v>mai_19</c:v>
                </c:pt>
                <c:pt idx="90">
                  <c:v>jun_19</c:v>
                </c:pt>
                <c:pt idx="91">
                  <c:v>jul_19</c:v>
                </c:pt>
                <c:pt idx="92">
                  <c:v>ago_19</c:v>
                </c:pt>
                <c:pt idx="93">
                  <c:v>set_19</c:v>
                </c:pt>
                <c:pt idx="94">
                  <c:v>out_19</c:v>
                </c:pt>
                <c:pt idx="95">
                  <c:v>nov_19</c:v>
                </c:pt>
                <c:pt idx="96">
                  <c:v>dez_19</c:v>
                </c:pt>
                <c:pt idx="97">
                  <c:v>jan_20</c:v>
                </c:pt>
                <c:pt idx="98">
                  <c:v>fev_20</c:v>
                </c:pt>
                <c:pt idx="99">
                  <c:v>mar_20</c:v>
                </c:pt>
                <c:pt idx="100">
                  <c:v>abr_20</c:v>
                </c:pt>
                <c:pt idx="101">
                  <c:v>mai_20</c:v>
                </c:pt>
                <c:pt idx="102">
                  <c:v>jun_20</c:v>
                </c:pt>
              </c:strCache>
            </c:strRef>
          </c:cat>
          <c:val>
            <c:numRef>
              <c:f>'Tabela 3.1.'!$E$30:$DC$30</c:f>
              <c:numCache>
                <c:formatCode>\ #,##0.0</c:formatCode>
                <c:ptCount val="103"/>
                <c:pt idx="0">
                  <c:v>41845.762883311399</c:v>
                </c:pt>
                <c:pt idx="1">
                  <c:v>41943.015721003998</c:v>
                </c:pt>
                <c:pt idx="2">
                  <c:v>41896.084446435903</c:v>
                </c:pt>
                <c:pt idx="3">
                  <c:v>42004.318959471399</c:v>
                </c:pt>
                <c:pt idx="4">
                  <c:v>41920.701640219297</c:v>
                </c:pt>
                <c:pt idx="5">
                  <c:v>41912.527342746798</c:v>
                </c:pt>
                <c:pt idx="6">
                  <c:v>41859.928971136796</c:v>
                </c:pt>
                <c:pt idx="7">
                  <c:v>42152.0596690854</c:v>
                </c:pt>
                <c:pt idx="8">
                  <c:v>42407.698016947499</c:v>
                </c:pt>
                <c:pt idx="9">
                  <c:v>42189.071070462604</c:v>
                </c:pt>
                <c:pt idx="10">
                  <c:v>42383.874755366902</c:v>
                </c:pt>
                <c:pt idx="11">
                  <c:v>42484.921462527796</c:v>
                </c:pt>
                <c:pt idx="12">
                  <c:v>43635.587738852802</c:v>
                </c:pt>
                <c:pt idx="13">
                  <c:v>43555.015425404403</c:v>
                </c:pt>
                <c:pt idx="14">
                  <c:v>43597.933686432698</c:v>
                </c:pt>
                <c:pt idx="15">
                  <c:v>43346.134945210899</c:v>
                </c:pt>
                <c:pt idx="16">
                  <c:v>43693.855195321899</c:v>
                </c:pt>
                <c:pt idx="17">
                  <c:v>43728.615456746702</c:v>
                </c:pt>
                <c:pt idx="18">
                  <c:v>43828.384379060299</c:v>
                </c:pt>
                <c:pt idx="19">
                  <c:v>43943.7933067556</c:v>
                </c:pt>
                <c:pt idx="20">
                  <c:v>43706.229135208698</c:v>
                </c:pt>
                <c:pt idx="21">
                  <c:v>43979.116909035598</c:v>
                </c:pt>
                <c:pt idx="22">
                  <c:v>44278.030987728402</c:v>
                </c:pt>
                <c:pt idx="23">
                  <c:v>44159.396096739401</c:v>
                </c:pt>
                <c:pt idx="24">
                  <c:v>43389.439862007697</c:v>
                </c:pt>
                <c:pt idx="25">
                  <c:v>43447.310499671701</c:v>
                </c:pt>
                <c:pt idx="26">
                  <c:v>43658.996512421101</c:v>
                </c:pt>
                <c:pt idx="27">
                  <c:v>43774.869852276002</c:v>
                </c:pt>
                <c:pt idx="28">
                  <c:v>43605.262929778502</c:v>
                </c:pt>
                <c:pt idx="29">
                  <c:v>43735.134157993103</c:v>
                </c:pt>
                <c:pt idx="30">
                  <c:v>43704.254110900198</c:v>
                </c:pt>
                <c:pt idx="31">
                  <c:v>43862.646099436897</c:v>
                </c:pt>
                <c:pt idx="32">
                  <c:v>43880.080126212</c:v>
                </c:pt>
                <c:pt idx="33">
                  <c:v>44277.658840397999</c:v>
                </c:pt>
                <c:pt idx="34">
                  <c:v>44269.1261407321</c:v>
                </c:pt>
                <c:pt idx="35">
                  <c:v>44446.629578197797</c:v>
                </c:pt>
                <c:pt idx="36">
                  <c:v>43071.770752840202</c:v>
                </c:pt>
                <c:pt idx="37">
                  <c:v>42912.7430764116</c:v>
                </c:pt>
                <c:pt idx="38">
                  <c:v>42525.263508476302</c:v>
                </c:pt>
                <c:pt idx="39">
                  <c:v>42482.1075853933</c:v>
                </c:pt>
                <c:pt idx="40">
                  <c:v>42231.129712612099</c:v>
                </c:pt>
                <c:pt idx="41">
                  <c:v>42011.989945147201</c:v>
                </c:pt>
                <c:pt idx="42">
                  <c:v>42345.918553398602</c:v>
                </c:pt>
                <c:pt idx="43">
                  <c:v>42163.779197151998</c:v>
                </c:pt>
                <c:pt idx="44">
                  <c:v>42038.4191550412</c:v>
                </c:pt>
                <c:pt idx="45">
                  <c:v>41967.897774263904</c:v>
                </c:pt>
                <c:pt idx="46">
                  <c:v>41622.357961316899</c:v>
                </c:pt>
                <c:pt idx="47">
                  <c:v>41485.051172400497</c:v>
                </c:pt>
                <c:pt idx="48">
                  <c:v>40335.383650165102</c:v>
                </c:pt>
                <c:pt idx="49">
                  <c:v>40349.924149599101</c:v>
                </c:pt>
                <c:pt idx="50">
                  <c:v>40387.904507432999</c:v>
                </c:pt>
                <c:pt idx="51">
                  <c:v>40435.701945319503</c:v>
                </c:pt>
                <c:pt idx="52">
                  <c:v>40544.388139738199</c:v>
                </c:pt>
                <c:pt idx="53">
                  <c:v>40447.690898201501</c:v>
                </c:pt>
                <c:pt idx="54">
                  <c:v>40280.673557443202</c:v>
                </c:pt>
                <c:pt idx="55">
                  <c:v>39980.243607279299</c:v>
                </c:pt>
                <c:pt idx="56">
                  <c:v>40050.189345356703</c:v>
                </c:pt>
                <c:pt idx="57">
                  <c:v>39672.157299871302</c:v>
                </c:pt>
                <c:pt idx="58">
                  <c:v>39564.7471113949</c:v>
                </c:pt>
                <c:pt idx="59">
                  <c:v>39299.500923547399</c:v>
                </c:pt>
                <c:pt idx="60">
                  <c:v>39272.844116785898</c:v>
                </c:pt>
                <c:pt idx="61">
                  <c:v>39268.427246642103</c:v>
                </c:pt>
                <c:pt idx="62">
                  <c:v>39166.6278156513</c:v>
                </c:pt>
                <c:pt idx="63">
                  <c:v>38883.955473595997</c:v>
                </c:pt>
                <c:pt idx="64">
                  <c:v>38578.028938591699</c:v>
                </c:pt>
                <c:pt idx="65">
                  <c:v>38732.652728158697</c:v>
                </c:pt>
                <c:pt idx="66">
                  <c:v>38422.169869555299</c:v>
                </c:pt>
                <c:pt idx="67">
                  <c:v>38051.122063360999</c:v>
                </c:pt>
                <c:pt idx="68">
                  <c:v>37913.935376313697</c:v>
                </c:pt>
                <c:pt idx="69">
                  <c:v>37749.401385244302</c:v>
                </c:pt>
                <c:pt idx="70">
                  <c:v>37712.667119322003</c:v>
                </c:pt>
                <c:pt idx="71">
                  <c:v>37505.944988501004</c:v>
                </c:pt>
                <c:pt idx="72">
                  <c:v>38826.004063541201</c:v>
                </c:pt>
                <c:pt idx="73">
                  <c:v>38803.436878271503</c:v>
                </c:pt>
                <c:pt idx="74">
                  <c:v>38760.145993880498</c:v>
                </c:pt>
                <c:pt idx="75">
                  <c:v>38906.192400742199</c:v>
                </c:pt>
                <c:pt idx="76">
                  <c:v>39067.945779811998</c:v>
                </c:pt>
                <c:pt idx="77">
                  <c:v>38760.656901028997</c:v>
                </c:pt>
                <c:pt idx="78">
                  <c:v>38615.068511949401</c:v>
                </c:pt>
                <c:pt idx="79">
                  <c:v>38631.011874471798</c:v>
                </c:pt>
                <c:pt idx="80">
                  <c:v>38720.2288125208</c:v>
                </c:pt>
                <c:pt idx="81">
                  <c:v>38571.635008789999</c:v>
                </c:pt>
                <c:pt idx="82">
                  <c:v>38647.567255134098</c:v>
                </c:pt>
                <c:pt idx="83">
                  <c:v>38580.765597943602</c:v>
                </c:pt>
                <c:pt idx="84">
                  <c:v>37562.6603716436</c:v>
                </c:pt>
                <c:pt idx="85">
                  <c:v>37634.145870464097</c:v>
                </c:pt>
                <c:pt idx="86">
                  <c:v>37899.566002719701</c:v>
                </c:pt>
                <c:pt idx="87">
                  <c:v>37554.404956749699</c:v>
                </c:pt>
                <c:pt idx="88">
                  <c:v>37563.913441905803</c:v>
                </c:pt>
                <c:pt idx="89">
                  <c:v>37693.7934699779</c:v>
                </c:pt>
                <c:pt idx="90">
                  <c:v>37526.066017928897</c:v>
                </c:pt>
                <c:pt idx="91">
                  <c:v>37758.533856383503</c:v>
                </c:pt>
                <c:pt idx="92">
                  <c:v>37649.546196208597</c:v>
                </c:pt>
                <c:pt idx="93">
                  <c:v>37627.242864153297</c:v>
                </c:pt>
                <c:pt idx="94">
                  <c:v>37544.470329768999</c:v>
                </c:pt>
                <c:pt idx="95">
                  <c:v>37578.087986494298</c:v>
                </c:pt>
                <c:pt idx="96">
                  <c:v>37464.018396922002</c:v>
                </c:pt>
                <c:pt idx="97">
                  <c:v>37395.400732568</c:v>
                </c:pt>
                <c:pt idx="98">
                  <c:v>37015.256600627901</c:v>
                </c:pt>
                <c:pt idx="99">
                  <c:v>37301.712520806599</c:v>
                </c:pt>
                <c:pt idx="100">
                  <c:v>37258.349127672198</c:v>
                </c:pt>
                <c:pt idx="101">
                  <c:v>36762.096775507896</c:v>
                </c:pt>
                <c:pt idx="102">
                  <c:v>36581.160000721597</c:v>
                </c:pt>
              </c:numCache>
            </c:numRef>
          </c: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69602416"/>
        <c:axId val="-2069601872"/>
      </c:lineChart>
      <c:dateAx>
        <c:axId val="-2069602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69601872"/>
        <c:crosses val="autoZero"/>
        <c:auto val="0"/>
        <c:lblOffset val="100"/>
        <c:baseTimeUnit val="days"/>
        <c:majorUnit val="3"/>
        <c:minorUnit val="1"/>
      </c:dateAx>
      <c:valAx>
        <c:axId val="-2069601872"/>
        <c:scaling>
          <c:orientation val="minMax"/>
          <c:min val="3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aseline="0"/>
                  <a:t>Bilhões de Reais</a:t>
                </a:r>
              </a:p>
            </c:rich>
          </c:tx>
          <c:layout>
            <c:manualLayout>
              <c:xMode val="edge"/>
              <c:yMode val="edge"/>
              <c:x val="8.9238153303324731E-3"/>
              <c:y val="0.37848404938250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6960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6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6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71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66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4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97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2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4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2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67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46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43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4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67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9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19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1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1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78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F7DD2-FC4D-4A59-A919-00FFE7294B71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848962-107F-4948-8E45-AD91511EAB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9021337" y="966516"/>
            <a:ext cx="3170663" cy="5891484"/>
          </a:xfrm>
          <a:prstGeom prst="rect">
            <a:avLst/>
          </a:prstGeom>
          <a:solidFill>
            <a:srgbClr val="F1F8F9"/>
          </a:solidFill>
          <a:ln>
            <a:solidFill>
              <a:srgbClr val="F1F8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>
          <a:xfrm flipV="1">
            <a:off x="410547" y="947855"/>
            <a:ext cx="11781453" cy="9330"/>
          </a:xfrm>
          <a:prstGeom prst="line">
            <a:avLst/>
          </a:prstGeom>
          <a:ln>
            <a:solidFill>
              <a:srgbClr val="4A9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40" y="6087600"/>
            <a:ext cx="2528596" cy="5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nejamento.gov.br/servicos/central-de-conteudos/boletim-de-custeio-administrativo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Planilha_do_Microsoft_Excel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494522" y="4321570"/>
            <a:ext cx="9144000" cy="146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Boletim de despesas de </a:t>
            </a:r>
            <a:b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CUSTEIO ADMINISTRATIVO</a:t>
            </a:r>
            <a:endParaRPr lang="pt-BR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05" y="5974703"/>
            <a:ext cx="12192000" cy="886408"/>
          </a:xfrm>
          <a:prstGeom prst="rect">
            <a:avLst/>
          </a:prstGeom>
          <a:solidFill>
            <a:srgbClr val="4A999F"/>
          </a:solidFill>
          <a:ln>
            <a:solidFill>
              <a:srgbClr val="4A9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          </a:t>
            </a:r>
            <a:r>
              <a:rPr lang="pt-BR" sz="3200" dirty="0" smtClean="0"/>
              <a:t>21ª Edição | Junho| 2020</a:t>
            </a: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75" y="6140515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77788"/>
            <a:ext cx="8750300" cy="869950"/>
          </a:xfrm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Despesas de Custeio Administrativo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16800" y="1399309"/>
            <a:ext cx="8866827" cy="5458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Boletim do Custeio Administrativo tem por objetivo dar transparência e ampla divulgação à composição das despesas com o funcionamento da Administração Pública Federal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despesas foram agrupadas em 8 itens: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 de apoio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de consumo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 e processamento de dados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imóveis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elétrica e água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Locação e conservação de bens móveis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Diárias e passagens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Outros serviços</a:t>
            </a:r>
          </a:p>
          <a:p>
            <a:pPr lvl="0" algn="just">
              <a:lnSpc>
                <a:spcPct val="120000"/>
              </a:lnSpc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 nota metodológica elaborada pela Secretaria de Orçamento Federal encontra-se disponível em: </a:t>
            </a:r>
            <a:r>
              <a:rPr lang="pt-BR" sz="2900" dirty="0" smtClean="0">
                <a:solidFill>
                  <a:sysClr val="windowText" lastClr="000000"/>
                </a:solidFill>
                <a:hlinkClick r:id="rId2"/>
              </a:rPr>
              <a:t>http://www.planejamento.gov.br/servicos/central-de-conteudos/boletim-de-custeio-administrativo/ </a:t>
            </a:r>
            <a:endParaRPr lang="pt-BR" sz="2900" dirty="0" smtClean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20000"/>
              </a:lnSpc>
              <a:buNone/>
              <a:defRPr/>
            </a:pPr>
            <a:endParaRPr lang="pt-BR" sz="18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511" y="6038915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Distribuição acumulada no ano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0169" y="6257836"/>
            <a:ext cx="8472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lvl="0"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err="1" smtClean="0">
                <a:solidFill>
                  <a:prstClr val="black"/>
                </a:solidFill>
              </a:rPr>
              <a:t>jun</a:t>
            </a:r>
            <a:r>
              <a:rPr lang="pt-BR" sz="1100" kern="0" dirty="0" smtClean="0">
                <a:solidFill>
                  <a:prstClr val="black"/>
                </a:solidFill>
              </a:rPr>
              <a:t>/2020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Os serviços de apoio corresponderam a 47% do total de despesas de custeio administrativo contabilizadas até o segundo trimestre de 2020.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99" y="6118146"/>
            <a:ext cx="2597121" cy="554784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59543"/>
              </p:ext>
            </p:extLst>
          </p:nvPr>
        </p:nvGraphicFramePr>
        <p:xfrm>
          <a:off x="838200" y="660274"/>
          <a:ext cx="9644062" cy="601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0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68312"/>
              </p:ext>
            </p:extLst>
          </p:nvPr>
        </p:nvGraphicFramePr>
        <p:xfrm>
          <a:off x="316800" y="1192404"/>
          <a:ext cx="10354768" cy="240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lanilha" r:id="rId4" imgW="10172588" imgH="2105025" progId="Excel.Sheet.12">
                  <p:embed/>
                </p:oleObj>
              </mc:Choice>
              <mc:Fallback>
                <p:oleObj name="Planilha" r:id="rId4" imgW="10172588" imgH="2105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800" y="1192404"/>
                        <a:ext cx="10354768" cy="2403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no ano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88862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Notas: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</a:t>
            </a:r>
            <a:r>
              <a:rPr lang="pt-BR" sz="1100" kern="0" dirty="0">
                <a:solidFill>
                  <a:prstClr val="black"/>
                </a:solidFill>
              </a:rPr>
              <a:t>. Valores reais a preços de </a:t>
            </a:r>
            <a:r>
              <a:rPr lang="pt-BR" sz="1100" kern="0" dirty="0" err="1" smtClean="0">
                <a:solidFill>
                  <a:prstClr val="black"/>
                </a:solidFill>
              </a:rPr>
              <a:t>jun</a:t>
            </a:r>
            <a:r>
              <a:rPr lang="pt-BR" sz="1100" kern="0" dirty="0" smtClean="0">
                <a:solidFill>
                  <a:prstClr val="black"/>
                </a:solidFill>
              </a:rPr>
              <a:t>/2020,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527690" y="3840110"/>
            <a:ext cx="6295211" cy="160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Até o 2º trimestre de 2020, as despesas de custeio administrativo totalizaram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R$ 9,8 bilhões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 Uma queda de 5,9%, em termos nominais, em relação ao realizado no mesmo período do ano anterior. Em termos reais, verifica-se uma </a:t>
            </a:r>
            <a:r>
              <a:rPr lang="pt-BR" sz="1600" b="1" dirty="0" smtClean="0">
                <a:solidFill>
                  <a:sysClr val="windowText" lastClr="000000"/>
                </a:solidFill>
                <a:latin typeface="Calibri" panose="020F0502020204030204"/>
              </a:rPr>
              <a:t>queda de 8,2%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85842" y="3364185"/>
            <a:ext cx="641848" cy="289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139413" y="3330886"/>
            <a:ext cx="641848" cy="289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879" y="6090201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62945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Distribuição acumulada nos últimos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</a:t>
            </a:r>
            <a:r>
              <a:rPr lang="pt-BR" sz="1100" kern="0" dirty="0">
                <a:solidFill>
                  <a:prstClr val="black"/>
                </a:solidFill>
              </a:rPr>
              <a:t>. Valores reais a preços de </a:t>
            </a:r>
            <a:r>
              <a:rPr lang="pt-BR" sz="1100" kern="0" dirty="0" err="1" smtClean="0">
                <a:solidFill>
                  <a:prstClr val="black"/>
                </a:solidFill>
              </a:rPr>
              <a:t>jun</a:t>
            </a:r>
            <a:r>
              <a:rPr lang="pt-BR" sz="1100" kern="0" dirty="0" smtClean="0">
                <a:solidFill>
                  <a:prstClr val="black"/>
                </a:solidFill>
              </a:rPr>
              <a:t>/2020, </a:t>
            </a:r>
            <a:r>
              <a:rPr lang="pt-BR" sz="1100" kern="0" dirty="0">
                <a:solidFill>
                  <a:prstClr val="black"/>
                </a:solidFill>
              </a:rPr>
              <a:t>com base no IPCA mensal.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197844" y="947854"/>
            <a:ext cx="2867776" cy="514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Os serviços de apoio corresponderam a 43% do total de despesas de custeio administrativo contabilizadas nos últimos 12 meses.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99" y="6090201"/>
            <a:ext cx="2597121" cy="554784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069"/>
              </p:ext>
            </p:extLst>
          </p:nvPr>
        </p:nvGraphicFramePr>
        <p:xfrm>
          <a:off x="532989" y="819807"/>
          <a:ext cx="9383521" cy="558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3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66719"/>
              </p:ext>
            </p:extLst>
          </p:nvPr>
        </p:nvGraphicFramePr>
        <p:xfrm>
          <a:off x="490196" y="1184121"/>
          <a:ext cx="10185401" cy="2095500"/>
        </p:xfrm>
        <a:graphic>
          <a:graphicData uri="http://schemas.openxmlformats.org/drawingml/2006/table">
            <a:tbl>
              <a:tblPr/>
              <a:tblGrid>
                <a:gridCol w="3388769"/>
                <a:gridCol w="849579"/>
                <a:gridCol w="849579"/>
                <a:gridCol w="849579"/>
                <a:gridCol w="849579"/>
                <a:gridCol w="849579"/>
                <a:gridCol w="849579"/>
                <a:gridCol w="849579"/>
                <a:gridCol w="849579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Nominais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Reais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Apoio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15.416,3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15.558,1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16.015,9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15.659,5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- 356,4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5.723,0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6.535,6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812,6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5.952,5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6.577,9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625,3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e Processamento de Dados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3.054,0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3.039,0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3.174,4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3.060,9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- 113,5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Imóveis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3.061,2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3.085,4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3.182,1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3.103,9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- 78,1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Elétrica e Água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3.000,4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2.954,7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- 45,7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3.114,6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2.975,8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- 138,8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2.007,2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- 149,7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2.087,4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Diárias e Passagens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1.711,6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1.342,3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- 369,3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1.777,3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1.354,7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- 422,6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Serviços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2.136,5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1.966,7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- 169,8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2.221,9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1.978,9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- 243,0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de Custeio Administrativo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36.110,2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36.339,3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37.526,1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36.581,2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- 944,9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839668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Variação acumulada em 12 meses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8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Valores reais a</a:t>
            </a:r>
            <a:r>
              <a:rPr kumimoji="0" lang="pt-BR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preços de </a:t>
            </a:r>
            <a:r>
              <a:rPr lang="pt-BR" sz="1100" kern="0" noProof="0" dirty="0" smtClean="0">
                <a:solidFill>
                  <a:prstClr val="black"/>
                </a:solidFill>
              </a:rPr>
              <a:t>mar/2020</a:t>
            </a:r>
            <a:r>
              <a:rPr kumimoji="0" lang="pt-BR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 base no IPCA mensal.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623868" y="3499855"/>
            <a:ext cx="6662347" cy="12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Nos últimos 12 meses, as despesas de custeio administrativo totalizaram R$ </a:t>
            </a:r>
            <a:r>
              <a:rPr lang="pt-BR" sz="1600" b="1" dirty="0" smtClean="0">
                <a:latin typeface="Calibri" panose="020F0502020204030204"/>
              </a:rPr>
              <a:t>36,3 bilhões. 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Um aumento de 0,6% em termos nominais, em relação aos 12 meses encerrados em </a:t>
            </a:r>
            <a:r>
              <a:rPr lang="pt-BR" sz="1600" dirty="0" err="1" smtClean="0">
                <a:solidFill>
                  <a:sysClr val="windowText" lastClr="000000"/>
                </a:solidFill>
                <a:latin typeface="Calibri" panose="020F0502020204030204"/>
              </a:rPr>
              <a:t>jun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/2019. Em termos reais, verifica-se uma </a:t>
            </a:r>
            <a:r>
              <a:rPr lang="pt-BR" sz="1600" b="1" dirty="0" smtClean="0">
                <a:latin typeface="Calibri" panose="020F0502020204030204"/>
              </a:rPr>
              <a:t>redução de 2,5%</a:t>
            </a: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6206" y="3101636"/>
            <a:ext cx="617662" cy="2732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107157" y="3085664"/>
            <a:ext cx="659902" cy="2892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99" y="6090201"/>
            <a:ext cx="259712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nominais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837" y="6088559"/>
            <a:ext cx="755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</a:t>
            </a:r>
          </a:p>
          <a:p>
            <a:pPr>
              <a:defRPr/>
            </a:pPr>
            <a:r>
              <a:rPr lang="pt-BR" sz="1100" kern="0" dirty="0">
                <a:solidFill>
                  <a:prstClr val="black"/>
                </a:solidFill>
              </a:rPr>
              <a:t>* Para </a:t>
            </a:r>
            <a:r>
              <a:rPr lang="pt-BR" sz="1100" kern="0" dirty="0" smtClean="0">
                <a:solidFill>
                  <a:prstClr val="black"/>
                </a:solidFill>
              </a:rPr>
              <a:t>2020 </a:t>
            </a:r>
            <a:r>
              <a:rPr lang="pt-BR" sz="1100" kern="0" dirty="0">
                <a:solidFill>
                  <a:prstClr val="black"/>
                </a:solidFill>
              </a:rPr>
              <a:t>foram considerados os valores acumulados nos últimos 12 meses.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7236" y="2253674"/>
            <a:ext cx="6206837" cy="55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985" y="6088559"/>
            <a:ext cx="2597121" cy="554784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14654"/>
              </p:ext>
            </p:extLst>
          </p:nvPr>
        </p:nvGraphicFramePr>
        <p:xfrm>
          <a:off x="996290" y="1299437"/>
          <a:ext cx="10149930" cy="2752300"/>
        </p:xfrm>
        <a:graphic>
          <a:graphicData uri="http://schemas.openxmlformats.org/drawingml/2006/table">
            <a:tbl>
              <a:tblPr/>
              <a:tblGrid>
                <a:gridCol w="3621330"/>
                <a:gridCol w="652860"/>
                <a:gridCol w="652860"/>
                <a:gridCol w="652860"/>
                <a:gridCol w="652860"/>
                <a:gridCol w="652860"/>
                <a:gridCol w="652860"/>
                <a:gridCol w="652860"/>
                <a:gridCol w="652860"/>
                <a:gridCol w="652860"/>
                <a:gridCol w="652860"/>
              </a:tblGrid>
              <a:tr h="415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Apoio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9.963,2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11.735,2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12.383,9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13.980,5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14.483,1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14.736,9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15.716,0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15.493,4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15.706,7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15.558,1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4.406,4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4.300,2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4.796,7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5.146,7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4.839,8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4.836,2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5.070,7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5.613,2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6.415,3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6.535,6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e Processamento de Dados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3.982,9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3.696,8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3.633,7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3.796,8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3.768,5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3.962,4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3.838,5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2.806,6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3.214,6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3.039,0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Imóveis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2.442,9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2.679,8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2.732,8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2.891,5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2.799,6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2.830,2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2.865,7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3.052,2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3.077,0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3.085,4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Elétrica e Água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1.608,5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1.747,9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1.640,8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1.688,9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2.638,2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2.571,6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2.872,4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3.148,9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2.954,7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1.358,8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1.560,6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1.774,4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1.987,5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1.981,6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2.015,7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1.837,6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Diárias e Passagens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1.326,1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1.647,6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1.906,6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2.068,4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1.545,4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1.696,6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1.506,3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1.722,5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1.629,5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1.342,3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Serviços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1.298,0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1.659,3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975,9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1.585,0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2.185,4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2.020,2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2.139,3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1.927,3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1.966,7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de Custeio Administrativo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26.386,9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29.032,3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30.618,9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32.323,0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33.196,9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34.873,3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35.570,6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35.715,3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36.956,9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36.339,3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8750749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valores reais de junho de 2020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1140" y="5929369"/>
            <a:ext cx="755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milhões.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err="1" smtClean="0">
                <a:solidFill>
                  <a:prstClr val="black"/>
                </a:solidFill>
              </a:rPr>
              <a:t>jun</a:t>
            </a:r>
            <a:r>
              <a:rPr lang="pt-BR" sz="1100" kern="0" dirty="0" smtClean="0">
                <a:solidFill>
                  <a:prstClr val="black"/>
                </a:solidFill>
              </a:rPr>
              <a:t>/2020,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kern="0" dirty="0" smtClean="0">
                <a:solidFill>
                  <a:prstClr val="black"/>
                </a:solidFill>
              </a:rPr>
              <a:t>* Para 2020 foram considerados os valores acumulados nos últimos 12 meses.</a:t>
            </a:r>
            <a:endParaRPr kumimoji="0" lang="pt-BR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566" y="6125717"/>
            <a:ext cx="2597121" cy="554784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40328"/>
              </p:ext>
            </p:extLst>
          </p:nvPr>
        </p:nvGraphicFramePr>
        <p:xfrm>
          <a:off x="728274" y="1147079"/>
          <a:ext cx="10354884" cy="2605110"/>
        </p:xfrm>
        <a:graphic>
          <a:graphicData uri="http://schemas.openxmlformats.org/drawingml/2006/table">
            <a:tbl>
              <a:tblPr/>
              <a:tblGrid>
                <a:gridCol w="3694454"/>
                <a:gridCol w="666043"/>
                <a:gridCol w="666043"/>
                <a:gridCol w="666043"/>
                <a:gridCol w="666043"/>
                <a:gridCol w="666043"/>
                <a:gridCol w="666043"/>
                <a:gridCol w="666043"/>
                <a:gridCol w="666043"/>
                <a:gridCol w="666043"/>
                <a:gridCol w="666043"/>
              </a:tblGrid>
              <a:tr h="393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Apoio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15.815,3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17.651,5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17.560,8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18.641,3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17.632,5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16.613,3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17.162,8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16.309,9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15.931,3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15.659,5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 Consumo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6.966,8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6.449,9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6.784,2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6.837,5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5.853,5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5.430,7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5.522,8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5.892,1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6.490,8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6.577,9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e Processamento de Dados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6.325,1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5.558,0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5.151,3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5.060,5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4.577,9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4.456,4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4.187,0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2.944,7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3.255,7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3.060,9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Imóveis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3.863,4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4.019,6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3.869,4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3.850,9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3.403,1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3.187,4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3.127,7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3.209,0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3.116,8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3.103,9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Elétrica e Água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2.560,6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2.638,6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2.334,4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2.259,7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2.822,7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2.980,7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2.810,9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3.025,6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3.198,2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2.975,8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Locação e Conservação de Bens Móveis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2.152,4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2.342,2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2.635,1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2.361,4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2.259,3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2.235,2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2.161,3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2.118,1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Diárias e Passagens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2.110,6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2.492,1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2.769,0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1.890,1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1.915,2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1.648,6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1.815,4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1.657,2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1.354,7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Serviços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2.051,6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2.483,7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2.337,7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1.291,5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1.896,3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2.454,0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2.204,9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2.247,8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1.952,0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1.978,9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de Custeio Administrativo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41.845,8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43.635,6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43.389,4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43.071,8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40.335,4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39.272,8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38.826,0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37.562,7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37.464,0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36.581,2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16800" y="78059"/>
            <a:ext cx="9013371" cy="869795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Evolução Histórica – acumulada em 12 meses, valores reais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8310" y="6243267"/>
            <a:ext cx="755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SOF/MP</a:t>
            </a:r>
          </a:p>
          <a:p>
            <a:pPr>
              <a:defRPr/>
            </a:pP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Nota: Em R$ bilhões. Valores liquidados, inclui obrigatórias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PAC. </a:t>
            </a:r>
            <a:r>
              <a:rPr lang="pt-BR" sz="1100" kern="0" dirty="0">
                <a:solidFill>
                  <a:prstClr val="black"/>
                </a:solidFill>
              </a:rPr>
              <a:t>Valores reais a preços de </a:t>
            </a:r>
            <a:r>
              <a:rPr lang="pt-BR" sz="1100" kern="0" dirty="0" err="1" smtClean="0">
                <a:solidFill>
                  <a:prstClr val="black"/>
                </a:solidFill>
              </a:rPr>
              <a:t>jun</a:t>
            </a:r>
            <a:r>
              <a:rPr lang="pt-BR" sz="1100" kern="0" dirty="0" smtClean="0">
                <a:solidFill>
                  <a:prstClr val="black"/>
                </a:solidFill>
              </a:rPr>
              <a:t>/2020, </a:t>
            </a:r>
            <a:r>
              <a:rPr lang="pt-BR" sz="1100" kern="0" dirty="0">
                <a:solidFill>
                  <a:prstClr val="black"/>
                </a:solidFill>
              </a:rPr>
              <a:t>com base no IPCA mensal</a:t>
            </a:r>
            <a:r>
              <a:rPr lang="pt-BR" sz="1100" kern="0" dirty="0" smtClean="0">
                <a:solidFill>
                  <a:prstClr val="black"/>
                </a:solidFill>
              </a:rPr>
              <a:t>.</a:t>
            </a:r>
            <a:endParaRPr lang="pt-BR" sz="1100" kern="0" dirty="0">
              <a:solidFill>
                <a:prstClr val="black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007522" y="1205551"/>
            <a:ext cx="3030803" cy="4799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6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1600" dirty="0" smtClean="0">
                <a:solidFill>
                  <a:sysClr val="windowText" lastClr="000000"/>
                </a:solidFill>
                <a:latin typeface="Calibri" panose="020F0502020204030204"/>
              </a:rPr>
              <a:t>Quando analisada a série histórica, observa-se uma tendência de decrescimento desde o início de 2015, com pequena elevação em 2018, sinalizando estabilidade ao longo de 2019. A partir do primeiro semestre de 2020, observa-se uma ligeira queda.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6119370"/>
            <a:ext cx="2597121" cy="554784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39035"/>
              </p:ext>
            </p:extLst>
          </p:nvPr>
        </p:nvGraphicFramePr>
        <p:xfrm>
          <a:off x="316800" y="947853"/>
          <a:ext cx="8458710" cy="529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91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2052</TotalTime>
  <Words>1218</Words>
  <Application>Microsoft Office PowerPoint</Application>
  <PresentationFormat>Widescreen</PresentationFormat>
  <Paragraphs>380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Planilha</vt:lpstr>
      <vt:lpstr>Boletim de despesas de  CUSTEIO ADMINISTRATIVO</vt:lpstr>
      <vt:lpstr>Despesas de Custeio Administrativo</vt:lpstr>
      <vt:lpstr>Distribuição acumulada no ano</vt:lpstr>
      <vt:lpstr>Variação acumulada no ano</vt:lpstr>
      <vt:lpstr>Distribuição acumulada nos últimos 12 meses</vt:lpstr>
      <vt:lpstr>Variação acumulada em 12 meses</vt:lpstr>
      <vt:lpstr>Evolução Histórica – valores nominais</vt:lpstr>
      <vt:lpstr>Evolução Histórica – valores reais de junho de 2020</vt:lpstr>
      <vt:lpstr>Evolução Histórica – acumulada em 12 meses, valores reais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Boletim de despesas de  CUSTEIO ADMINISTRATIVO</dc:title>
  <dc:creator>Girley Vieira Damasceno</dc:creator>
  <cp:lastModifiedBy>Jose Eduardo Goncalves</cp:lastModifiedBy>
  <cp:revision>203</cp:revision>
  <dcterms:created xsi:type="dcterms:W3CDTF">2016-04-15T21:36:19Z</dcterms:created>
  <dcterms:modified xsi:type="dcterms:W3CDTF">2020-10-19T15:59:10Z</dcterms:modified>
</cp:coreProperties>
</file>