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5"/>
  </p:sldMasterIdLst>
  <p:notesMasterIdLst>
    <p:notesMasterId r:id="rId7"/>
  </p:notesMasterIdLst>
  <p:sldIdLst>
    <p:sldId id="323" r:id="rId6"/>
  </p:sldIdLst>
  <p:sldSz cx="21383625" cy="1511935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996" userDrawn="1">
          <p15:clr>
            <a:srgbClr val="A4A3A4"/>
          </p15:clr>
        </p15:guide>
        <p15:guide id="2" pos="13128" userDrawn="1">
          <p15:clr>
            <a:srgbClr val="A4A3A4"/>
          </p15:clr>
        </p15:guide>
        <p15:guide id="3" orient="horz" pos="326" userDrawn="1">
          <p15:clr>
            <a:srgbClr val="A4A3A4"/>
          </p15:clr>
        </p15:guide>
        <p15:guide id="4" pos="341" userDrawn="1">
          <p15:clr>
            <a:srgbClr val="A4A3A4"/>
          </p15:clr>
        </p15:guide>
        <p15:guide id="5" orient="horz" pos="920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9AF60-6BFB-3198-6113-F91BFD3426C0}" name="Felipe Jamel" initials="FJ" userId="S::felipe.jamel@macroplan.com.br::761ec96a-608e-4d95-8104-ad1609ba4749" providerId="AD"/>
  <p188:author id="{36740DC9-D531-BDA1-B535-D3CA249CA5C4}" name="Rosane Ribeiro" initials="RR" userId="S::rosane.ribeiro@macroplan.com.br::f1f4a796-422d-4ec3-a0a2-64377dac47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17D"/>
    <a:srgbClr val="E20613"/>
    <a:srgbClr val="FDE969"/>
    <a:srgbClr val="76D05E"/>
    <a:srgbClr val="A4E094"/>
    <a:srgbClr val="3657A7"/>
    <a:srgbClr val="AE1616"/>
    <a:srgbClr val="FFCF17"/>
    <a:srgbClr val="4BAD3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>
        <p:scale>
          <a:sx n="30" d="100"/>
          <a:sy n="30" d="100"/>
        </p:scale>
        <p:origin x="1368" y="-52"/>
      </p:cViewPr>
      <p:guideLst>
        <p:guide orient="horz" pos="12996"/>
        <p:guide pos="13128"/>
        <p:guide orient="horz" pos="326"/>
        <p:guide pos="341"/>
        <p:guide orient="horz" pos="9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notesMaster" Target="notesMasters/notesMaster1.xml" /><Relationship Id="rId12" Type="http://schemas.microsoft.com/office/2018/10/relationships/authors" Target="author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tableStyles" Target="tableStyles.xml" /><Relationship Id="rId5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4" Type="http://schemas.openxmlformats.org/officeDocument/2006/relationships/customXml" Target="../customXml/item4.xml" /><Relationship Id="rId9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ane\Desktop\Livro%20pesquisa\Resultados%20Pesquisa%20Elabora&#231;&#227;o%20PPA%202024-2027%20-%20Final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ane\Desktop\Livro%20pesquisa\Resultados%20Pesquisa%20Elabora&#231;&#227;o%20PPA%202024-2027%20-%20Final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ane\Desktop\Livro%20pesquisa\Resultados%20Pesquisa%20Elabora&#231;&#227;o%20PPA%202024-2027%20-%20Final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ane\Desktop\Livro%20pesquisa\Resultados%20Pesquisa%20Elabora&#231;&#227;o%20PPA%202024-2027%20-%20Final.xlsx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ane\Desktop\Livro%20pesquisa\Resultados%20Pesquisa%20Elabora&#231;&#227;o%20PPA%202024-2027%20-%20Final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59042048641638"/>
          <c:y val="3.6266921426429684E-2"/>
          <c:w val="0.64561286578728183"/>
          <c:h val="0.719174609520521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PREPARAÇÃO!$U$2</c:f>
              <c:strCache>
                <c:ptCount val="1"/>
                <c:pt idx="0">
                  <c:v>Concordo integralmente</c:v>
                </c:pt>
              </c:strCache>
            </c:strRef>
          </c:tx>
          <c:spPr>
            <a:solidFill>
              <a:srgbClr val="2841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PREPARAÇÃO!$T$3:$T$9</c:f>
              <c:strCache>
                <c:ptCount val="7"/>
                <c:pt idx="0">
                  <c:v>REUNIÕES PREPARATÓRIAS</c:v>
                </c:pt>
                <c:pt idx="1">
                  <c:v>PONTOS FOCAIS</c:v>
                </c:pt>
                <c:pt idx="2">
                  <c:v>PRAZO</c:v>
                </c:pt>
                <c:pt idx="3">
                  <c:v>CANVAS</c:v>
                </c:pt>
                <c:pt idx="4">
                  <c:v>GUIA</c:v>
                </c:pt>
                <c:pt idx="5">
                  <c:v>MANUAL</c:v>
                </c:pt>
                <c:pt idx="6">
                  <c:v>WEBINÁRIOS</c:v>
                </c:pt>
              </c:strCache>
            </c:strRef>
          </c:cat>
          <c:val>
            <c:numRef>
              <c:f>PREPARAÇÃO!$U$3:$U$9</c:f>
              <c:numCache>
                <c:formatCode>###0</c:formatCode>
                <c:ptCount val="7"/>
                <c:pt idx="0">
                  <c:v>67</c:v>
                </c:pt>
                <c:pt idx="1">
                  <c:v>74</c:v>
                </c:pt>
                <c:pt idx="2">
                  <c:v>26</c:v>
                </c:pt>
                <c:pt idx="3">
                  <c:v>39</c:v>
                </c:pt>
                <c:pt idx="4">
                  <c:v>71</c:v>
                </c:pt>
                <c:pt idx="5">
                  <c:v>56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7-4305-9F4B-1886FC5B8CF1}"/>
            </c:ext>
          </c:extLst>
        </c:ser>
        <c:ser>
          <c:idx val="1"/>
          <c:order val="1"/>
          <c:tx>
            <c:strRef>
              <c:f>PREPARAÇÃO!$V$2</c:f>
              <c:strCache>
                <c:ptCount val="1"/>
                <c:pt idx="0">
                  <c:v>Concordo parcialmente</c:v>
                </c:pt>
              </c:strCache>
            </c:strRef>
          </c:tx>
          <c:spPr>
            <a:solidFill>
              <a:srgbClr val="4BA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PREPARAÇÃO!$T$3:$T$9</c:f>
              <c:strCache>
                <c:ptCount val="7"/>
                <c:pt idx="0">
                  <c:v>REUNIÕES PREPARATÓRIAS</c:v>
                </c:pt>
                <c:pt idx="1">
                  <c:v>PONTOS FOCAIS</c:v>
                </c:pt>
                <c:pt idx="2">
                  <c:v>PRAZO</c:v>
                </c:pt>
                <c:pt idx="3">
                  <c:v>CANVAS</c:v>
                </c:pt>
                <c:pt idx="4">
                  <c:v>GUIA</c:v>
                </c:pt>
                <c:pt idx="5">
                  <c:v>MANUAL</c:v>
                </c:pt>
                <c:pt idx="6">
                  <c:v>WEBINÁRIOS</c:v>
                </c:pt>
              </c:strCache>
            </c:strRef>
          </c:cat>
          <c:val>
            <c:numRef>
              <c:f>PREPARAÇÃO!$V$3:$V$9</c:f>
              <c:numCache>
                <c:formatCode>###0</c:formatCode>
                <c:ptCount val="7"/>
                <c:pt idx="0">
                  <c:v>33</c:v>
                </c:pt>
                <c:pt idx="1">
                  <c:v>32</c:v>
                </c:pt>
                <c:pt idx="2">
                  <c:v>43</c:v>
                </c:pt>
                <c:pt idx="3">
                  <c:v>46</c:v>
                </c:pt>
                <c:pt idx="4">
                  <c:v>54</c:v>
                </c:pt>
                <c:pt idx="5">
                  <c:v>72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7-4305-9F4B-1886FC5B8CF1}"/>
            </c:ext>
          </c:extLst>
        </c:ser>
        <c:ser>
          <c:idx val="2"/>
          <c:order val="2"/>
          <c:tx>
            <c:strRef>
              <c:f>PREPARAÇÃO!$W$2</c:f>
              <c:strCache>
                <c:ptCount val="1"/>
                <c:pt idx="0">
                  <c:v>Discordo parcialmente</c:v>
                </c:pt>
              </c:strCache>
            </c:strRef>
          </c:tx>
          <c:spPr>
            <a:solidFill>
              <a:srgbClr val="FFC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PREPARAÇÃO!$T$3:$T$9</c:f>
              <c:strCache>
                <c:ptCount val="7"/>
                <c:pt idx="0">
                  <c:v>REUNIÕES PREPARATÓRIAS</c:v>
                </c:pt>
                <c:pt idx="1">
                  <c:v>PONTOS FOCAIS</c:v>
                </c:pt>
                <c:pt idx="2">
                  <c:v>PRAZO</c:v>
                </c:pt>
                <c:pt idx="3">
                  <c:v>CANVAS</c:v>
                </c:pt>
                <c:pt idx="4">
                  <c:v>GUIA</c:v>
                </c:pt>
                <c:pt idx="5">
                  <c:v>MANUAL</c:v>
                </c:pt>
                <c:pt idx="6">
                  <c:v>WEBINÁRIOS</c:v>
                </c:pt>
              </c:strCache>
            </c:strRef>
          </c:cat>
          <c:val>
            <c:numRef>
              <c:f>PREPARAÇÃO!$W$3:$W$9</c:f>
              <c:numCache>
                <c:formatCode>###0</c:formatCode>
                <c:ptCount val="7"/>
                <c:pt idx="0">
                  <c:v>7</c:v>
                </c:pt>
                <c:pt idx="1">
                  <c:v>7</c:v>
                </c:pt>
                <c:pt idx="2">
                  <c:v>23</c:v>
                </c:pt>
                <c:pt idx="3">
                  <c:v>9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7-4305-9F4B-1886FC5B8CF1}"/>
            </c:ext>
          </c:extLst>
        </c:ser>
        <c:ser>
          <c:idx val="3"/>
          <c:order val="3"/>
          <c:tx>
            <c:strRef>
              <c:f>PREPARAÇÃO!$X$2</c:f>
              <c:strCache>
                <c:ptCount val="1"/>
                <c:pt idx="0">
                  <c:v>Discordo integralmente</c:v>
                </c:pt>
              </c:strCache>
            </c:strRef>
          </c:tx>
          <c:spPr>
            <a:solidFill>
              <a:srgbClr val="AE16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PREPARAÇÃO!$T$3:$T$9</c:f>
              <c:strCache>
                <c:ptCount val="7"/>
                <c:pt idx="0">
                  <c:v>REUNIÕES PREPARATÓRIAS</c:v>
                </c:pt>
                <c:pt idx="1">
                  <c:v>PONTOS FOCAIS</c:v>
                </c:pt>
                <c:pt idx="2">
                  <c:v>PRAZO</c:v>
                </c:pt>
                <c:pt idx="3">
                  <c:v>CANVAS</c:v>
                </c:pt>
                <c:pt idx="4">
                  <c:v>GUIA</c:v>
                </c:pt>
                <c:pt idx="5">
                  <c:v>MANUAL</c:v>
                </c:pt>
                <c:pt idx="6">
                  <c:v>WEBINÁRIOS</c:v>
                </c:pt>
              </c:strCache>
            </c:strRef>
          </c:cat>
          <c:val>
            <c:numRef>
              <c:f>PREPARAÇÃO!$X$3:$X$9</c:f>
              <c:numCache>
                <c:formatCode>###0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13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7-4305-9F4B-1886FC5B8CF1}"/>
            </c:ext>
          </c:extLst>
        </c:ser>
        <c:ser>
          <c:idx val="4"/>
          <c:order val="4"/>
          <c:tx>
            <c:strRef>
              <c:f>PREPARAÇÃO!$Y$2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rgbClr val="BAB6B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9169670831347069E-3"/>
                  <c:y val="-3.022208539391531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60-430B-8772-41C2D3B43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PREPARAÇÃO!$T$3:$T$9</c:f>
              <c:strCache>
                <c:ptCount val="7"/>
                <c:pt idx="0">
                  <c:v>REUNIÕES PREPARATÓRIAS</c:v>
                </c:pt>
                <c:pt idx="1">
                  <c:v>PONTOS FOCAIS</c:v>
                </c:pt>
                <c:pt idx="2">
                  <c:v>PRAZO</c:v>
                </c:pt>
                <c:pt idx="3">
                  <c:v>CANVAS</c:v>
                </c:pt>
                <c:pt idx="4">
                  <c:v>GUIA</c:v>
                </c:pt>
                <c:pt idx="5">
                  <c:v>MANUAL</c:v>
                </c:pt>
                <c:pt idx="6">
                  <c:v>WEBINÁRIOS</c:v>
                </c:pt>
              </c:strCache>
            </c:strRef>
          </c:cat>
          <c:val>
            <c:numRef>
              <c:f>PREPARAÇÃO!$Y$3:$Y$9</c:f>
              <c:numCache>
                <c:formatCode>###0</c:formatCode>
                <c:ptCount val="7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14</c:v>
                </c:pt>
                <c:pt idx="4">
                  <c:v>4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7-4305-9F4B-1886FC5B8C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614260399"/>
        <c:axId val="1667411295"/>
      </c:barChart>
      <c:catAx>
        <c:axId val="16142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67411295"/>
        <c:crosses val="autoZero"/>
        <c:auto val="1"/>
        <c:lblAlgn val="ctr"/>
        <c:lblOffset val="100"/>
        <c:noMultiLvlLbl val="0"/>
      </c:catAx>
      <c:valAx>
        <c:axId val="1667411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1426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37837146387696E-2"/>
          <c:y val="0.86004966257744364"/>
          <c:w val="0.96951674341506178"/>
          <c:h val="0.12016838028086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54404542664208"/>
          <c:y val="3.6266874350986501E-2"/>
          <c:w val="0.47288950276243091"/>
          <c:h val="0.705987019730010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NOVIDADES!$O$2</c:f>
              <c:strCache>
                <c:ptCount val="1"/>
                <c:pt idx="0">
                  <c:v>Concordo integralmente</c:v>
                </c:pt>
              </c:strCache>
            </c:strRef>
          </c:tx>
          <c:spPr>
            <a:solidFill>
              <a:srgbClr val="2841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NOVIDADES!$N$3:$N$10</c:f>
              <c:strCache>
                <c:ptCount val="8"/>
                <c:pt idx="0">
                  <c:v>INTERESSE DA ALTA ADMINISTRAÇÃO</c:v>
                </c:pt>
                <c:pt idx="1">
                  <c:v>PRAZO</c:v>
                </c:pt>
                <c:pt idx="2">
                  <c:v>SUPORTE SEPLAN</c:v>
                </c:pt>
                <c:pt idx="3">
                  <c:v>PARTICIPAÇÃO SOCIAL COMO INSUMO</c:v>
                </c:pt>
                <c:pt idx="4">
                  <c:v>MARCAÇÃO REFLETE A VISÃO</c:v>
                </c:pt>
                <c:pt idx="5">
                  <c:v>AGENDAS TRANSVERSAIS</c:v>
                </c:pt>
                <c:pt idx="6">
                  <c:v>INTEGRAÇÃO COM OS PLANOS REGIONAIS</c:v>
                </c:pt>
                <c:pt idx="7">
                  <c:v>DIMENSÃO ESTRATÉGICA</c:v>
                </c:pt>
              </c:strCache>
            </c:strRef>
          </c:cat>
          <c:val>
            <c:numRef>
              <c:f>NOVIDADES!$O$3:$O$10</c:f>
              <c:numCache>
                <c:formatCode>###0</c:formatCode>
                <c:ptCount val="8"/>
                <c:pt idx="0">
                  <c:v>36</c:v>
                </c:pt>
                <c:pt idx="1">
                  <c:v>24</c:v>
                </c:pt>
                <c:pt idx="2">
                  <c:v>60</c:v>
                </c:pt>
                <c:pt idx="3">
                  <c:v>29</c:v>
                </c:pt>
                <c:pt idx="4">
                  <c:v>47</c:v>
                </c:pt>
                <c:pt idx="5">
                  <c:v>50</c:v>
                </c:pt>
                <c:pt idx="6">
                  <c:v>43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F-4792-BB11-67FF87AF830E}"/>
            </c:ext>
          </c:extLst>
        </c:ser>
        <c:ser>
          <c:idx val="1"/>
          <c:order val="1"/>
          <c:tx>
            <c:strRef>
              <c:f>NOVIDADES!$P$2</c:f>
              <c:strCache>
                <c:ptCount val="1"/>
                <c:pt idx="0">
                  <c:v>Concordo parcialmente</c:v>
                </c:pt>
              </c:strCache>
            </c:strRef>
          </c:tx>
          <c:spPr>
            <a:solidFill>
              <a:srgbClr val="4BA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NOVIDADES!$N$3:$N$10</c:f>
              <c:strCache>
                <c:ptCount val="8"/>
                <c:pt idx="0">
                  <c:v>INTERESSE DA ALTA ADMINISTRAÇÃO</c:v>
                </c:pt>
                <c:pt idx="1">
                  <c:v>PRAZO</c:v>
                </c:pt>
                <c:pt idx="2">
                  <c:v>SUPORTE SEPLAN</c:v>
                </c:pt>
                <c:pt idx="3">
                  <c:v>PARTICIPAÇÃO SOCIAL COMO INSUMO</c:v>
                </c:pt>
                <c:pt idx="4">
                  <c:v>MARCAÇÃO REFLETE A VISÃO</c:v>
                </c:pt>
                <c:pt idx="5">
                  <c:v>AGENDAS TRANSVERSAIS</c:v>
                </c:pt>
                <c:pt idx="6">
                  <c:v>INTEGRAÇÃO COM OS PLANOS REGIONAIS</c:v>
                </c:pt>
                <c:pt idx="7">
                  <c:v>DIMENSÃO ESTRATÉGICA</c:v>
                </c:pt>
              </c:strCache>
            </c:strRef>
          </c:cat>
          <c:val>
            <c:numRef>
              <c:f>NOVIDADES!$P$3:$P$10</c:f>
              <c:numCache>
                <c:formatCode>###0</c:formatCode>
                <c:ptCount val="8"/>
                <c:pt idx="0">
                  <c:v>31</c:v>
                </c:pt>
                <c:pt idx="1">
                  <c:v>45</c:v>
                </c:pt>
                <c:pt idx="2">
                  <c:v>39</c:v>
                </c:pt>
                <c:pt idx="3">
                  <c:v>40</c:v>
                </c:pt>
                <c:pt idx="4">
                  <c:v>47</c:v>
                </c:pt>
                <c:pt idx="5">
                  <c:v>36</c:v>
                </c:pt>
                <c:pt idx="6">
                  <c:v>48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F-4792-BB11-67FF87AF830E}"/>
            </c:ext>
          </c:extLst>
        </c:ser>
        <c:ser>
          <c:idx val="2"/>
          <c:order val="2"/>
          <c:tx>
            <c:strRef>
              <c:f>NOVIDADES!$Q$2</c:f>
              <c:strCache>
                <c:ptCount val="1"/>
                <c:pt idx="0">
                  <c:v>Discordo integralmente</c:v>
                </c:pt>
              </c:strCache>
            </c:strRef>
          </c:tx>
          <c:spPr>
            <a:solidFill>
              <a:srgbClr val="AE16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NOVIDADES!$N$3:$N$10</c:f>
              <c:strCache>
                <c:ptCount val="8"/>
                <c:pt idx="0">
                  <c:v>INTERESSE DA ALTA ADMINISTRAÇÃO</c:v>
                </c:pt>
                <c:pt idx="1">
                  <c:v>PRAZO</c:v>
                </c:pt>
                <c:pt idx="2">
                  <c:v>SUPORTE SEPLAN</c:v>
                </c:pt>
                <c:pt idx="3">
                  <c:v>PARTICIPAÇÃO SOCIAL COMO INSUMO</c:v>
                </c:pt>
                <c:pt idx="4">
                  <c:v>MARCAÇÃO REFLETE A VISÃO</c:v>
                </c:pt>
                <c:pt idx="5">
                  <c:v>AGENDAS TRANSVERSAIS</c:v>
                </c:pt>
                <c:pt idx="6">
                  <c:v>INTEGRAÇÃO COM OS PLANOS REGIONAIS</c:v>
                </c:pt>
                <c:pt idx="7">
                  <c:v>DIMENSÃO ESTRATÉGICA</c:v>
                </c:pt>
              </c:strCache>
            </c:strRef>
          </c:cat>
          <c:val>
            <c:numRef>
              <c:f>NOVIDADES!$Q$3:$Q$10</c:f>
              <c:numCache>
                <c:formatCode>###0</c:formatCode>
                <c:ptCount val="8"/>
                <c:pt idx="0">
                  <c:v>13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6</c:v>
                </c:pt>
                <c:pt idx="5">
                  <c:v>7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F-4792-BB11-67FF87AF830E}"/>
            </c:ext>
          </c:extLst>
        </c:ser>
        <c:ser>
          <c:idx val="3"/>
          <c:order val="3"/>
          <c:tx>
            <c:strRef>
              <c:f>NOVIDADES!$R$2</c:f>
              <c:strCache>
                <c:ptCount val="1"/>
                <c:pt idx="0">
                  <c:v>Discordo parcialmente</c:v>
                </c:pt>
              </c:strCache>
            </c:strRef>
          </c:tx>
          <c:spPr>
            <a:solidFill>
              <a:srgbClr val="FFC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NOVIDADES!$N$3:$N$10</c:f>
              <c:strCache>
                <c:ptCount val="8"/>
                <c:pt idx="0">
                  <c:v>INTERESSE DA ALTA ADMINISTRAÇÃO</c:v>
                </c:pt>
                <c:pt idx="1">
                  <c:v>PRAZO</c:v>
                </c:pt>
                <c:pt idx="2">
                  <c:v>SUPORTE SEPLAN</c:v>
                </c:pt>
                <c:pt idx="3">
                  <c:v>PARTICIPAÇÃO SOCIAL COMO INSUMO</c:v>
                </c:pt>
                <c:pt idx="4">
                  <c:v>MARCAÇÃO REFLETE A VISÃO</c:v>
                </c:pt>
                <c:pt idx="5">
                  <c:v>AGENDAS TRANSVERSAIS</c:v>
                </c:pt>
                <c:pt idx="6">
                  <c:v>INTEGRAÇÃO COM OS PLANOS REGIONAIS</c:v>
                </c:pt>
                <c:pt idx="7">
                  <c:v>DIMENSÃO ESTRATÉGICA</c:v>
                </c:pt>
              </c:strCache>
            </c:strRef>
          </c:cat>
          <c:val>
            <c:numRef>
              <c:f>NOVIDADES!$R$3:$R$10</c:f>
              <c:numCache>
                <c:formatCode>###0</c:formatCode>
                <c:ptCount val="8"/>
                <c:pt idx="0">
                  <c:v>14</c:v>
                </c:pt>
                <c:pt idx="1">
                  <c:v>26</c:v>
                </c:pt>
                <c:pt idx="2">
                  <c:v>7</c:v>
                </c:pt>
                <c:pt idx="3">
                  <c:v>22</c:v>
                </c:pt>
                <c:pt idx="4">
                  <c:v>10</c:v>
                </c:pt>
                <c:pt idx="5">
                  <c:v>11</c:v>
                </c:pt>
                <c:pt idx="6">
                  <c:v>16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DF-4792-BB11-67FF87AF830E}"/>
            </c:ext>
          </c:extLst>
        </c:ser>
        <c:ser>
          <c:idx val="4"/>
          <c:order val="4"/>
          <c:tx>
            <c:strRef>
              <c:f>NOVIDADES!$S$2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rgbClr val="BAB6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NOVIDADES!$N$3:$N$10</c:f>
              <c:strCache>
                <c:ptCount val="8"/>
                <c:pt idx="0">
                  <c:v>INTERESSE DA ALTA ADMINISTRAÇÃO</c:v>
                </c:pt>
                <c:pt idx="1">
                  <c:v>PRAZO</c:v>
                </c:pt>
                <c:pt idx="2">
                  <c:v>SUPORTE SEPLAN</c:v>
                </c:pt>
                <c:pt idx="3">
                  <c:v>PARTICIPAÇÃO SOCIAL COMO INSUMO</c:v>
                </c:pt>
                <c:pt idx="4">
                  <c:v>MARCAÇÃO REFLETE A VISÃO</c:v>
                </c:pt>
                <c:pt idx="5">
                  <c:v>AGENDAS TRANSVERSAIS</c:v>
                </c:pt>
                <c:pt idx="6">
                  <c:v>INTEGRAÇÃO COM OS PLANOS REGIONAIS</c:v>
                </c:pt>
                <c:pt idx="7">
                  <c:v>DIMENSÃO ESTRATÉGICA</c:v>
                </c:pt>
              </c:strCache>
            </c:strRef>
          </c:cat>
          <c:val>
            <c:numRef>
              <c:f>NOVIDADES!$S$3:$S$10</c:f>
              <c:numCache>
                <c:formatCode>###0</c:formatCode>
                <c:ptCount val="8"/>
                <c:pt idx="0">
                  <c:v>19</c:v>
                </c:pt>
                <c:pt idx="1">
                  <c:v>12</c:v>
                </c:pt>
                <c:pt idx="2">
                  <c:v>5</c:v>
                </c:pt>
                <c:pt idx="3">
                  <c:v>14</c:v>
                </c:pt>
                <c:pt idx="4">
                  <c:v>9</c:v>
                </c:pt>
                <c:pt idx="5">
                  <c:v>15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F-4792-BB11-67FF87AF83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4260399"/>
        <c:axId val="1667411295"/>
      </c:barChart>
      <c:catAx>
        <c:axId val="16142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67411295"/>
        <c:crosses val="autoZero"/>
        <c:auto val="1"/>
        <c:lblAlgn val="ctr"/>
        <c:lblOffset val="100"/>
        <c:noMultiLvlLbl val="0"/>
      </c:catAx>
      <c:valAx>
        <c:axId val="1667411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1426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704266421117249E-2"/>
          <c:y val="0.85015887850467287"/>
          <c:w val="0.97848941068139961"/>
          <c:h val="0.12016822429906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3462246777163"/>
          <c:y val="3.0175282318170165E-2"/>
          <c:w val="0.54551108453291186"/>
          <c:h val="0.780059992003658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OFICINAS!$P$13</c:f>
              <c:strCache>
                <c:ptCount val="1"/>
                <c:pt idx="0">
                  <c:v>Concordo integralmente</c:v>
                </c:pt>
              </c:strCache>
            </c:strRef>
          </c:tx>
          <c:spPr>
            <a:solidFill>
              <a:srgbClr val="2841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OFICINAS!$O$14:$O$25</c:f>
              <c:strCache>
                <c:ptCount val="12"/>
                <c:pt idx="0">
                  <c:v>SIOP</c:v>
                </c:pt>
                <c:pt idx="1">
                  <c:v>REUNIÕES BILATERAIS</c:v>
                </c:pt>
                <c:pt idx="2">
                  <c:v>VALIDAÇÃO INDICADORES PELO SECRETÁRIO-EXECUTIVO OU MINISTRO</c:v>
                </c:pt>
                <c:pt idx="3">
                  <c:v>VALIDAÇÃO PROGRAMAS PELO SECRETÁRIO-EXECUTIVO OU MINISTRO</c:v>
                </c:pt>
                <c:pt idx="4">
                  <c:v>IPEA E IBGE</c:v>
                </c:pt>
                <c:pt idx="5">
                  <c:v>EQUIPE SEPLAN</c:v>
                </c:pt>
                <c:pt idx="6">
                  <c:v>FACILITADORES</c:v>
                </c:pt>
                <c:pt idx="7">
                  <c:v>CARGA HORÁRIA</c:v>
                </c:pt>
                <c:pt idx="8">
                  <c:v>PARTICIPAÇÃO DE OUTROS ÓRGÃOS</c:v>
                </c:pt>
                <c:pt idx="9">
                  <c:v>DINÂMICAS</c:v>
                </c:pt>
                <c:pt idx="10">
                  <c:v>DOIS CICLOS</c:v>
                </c:pt>
                <c:pt idx="11">
                  <c:v>OFICINAS PRESENCIAIS</c:v>
                </c:pt>
              </c:strCache>
            </c:strRef>
          </c:cat>
          <c:val>
            <c:numRef>
              <c:f>OFICINAS!$P$14:$P$25</c:f>
              <c:numCache>
                <c:formatCode>###0</c:formatCode>
                <c:ptCount val="12"/>
                <c:pt idx="0">
                  <c:v>36</c:v>
                </c:pt>
                <c:pt idx="1">
                  <c:v>57</c:v>
                </c:pt>
                <c:pt idx="2">
                  <c:v>41</c:v>
                </c:pt>
                <c:pt idx="3">
                  <c:v>48</c:v>
                </c:pt>
                <c:pt idx="4">
                  <c:v>22</c:v>
                </c:pt>
                <c:pt idx="5">
                  <c:v>75</c:v>
                </c:pt>
                <c:pt idx="6">
                  <c:v>68</c:v>
                </c:pt>
                <c:pt idx="7">
                  <c:v>32</c:v>
                </c:pt>
                <c:pt idx="8">
                  <c:v>79</c:v>
                </c:pt>
                <c:pt idx="9">
                  <c:v>50</c:v>
                </c:pt>
                <c:pt idx="10">
                  <c:v>69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79F-A528-FDFBFAB2BA43}"/>
            </c:ext>
          </c:extLst>
        </c:ser>
        <c:ser>
          <c:idx val="1"/>
          <c:order val="1"/>
          <c:tx>
            <c:strRef>
              <c:f>OFICINAS!$Q$13</c:f>
              <c:strCache>
                <c:ptCount val="1"/>
                <c:pt idx="0">
                  <c:v>Concordo parcialmente</c:v>
                </c:pt>
              </c:strCache>
            </c:strRef>
          </c:tx>
          <c:spPr>
            <a:solidFill>
              <a:srgbClr val="4BA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OFICINAS!$O$14:$O$25</c:f>
              <c:strCache>
                <c:ptCount val="12"/>
                <c:pt idx="0">
                  <c:v>SIOP</c:v>
                </c:pt>
                <c:pt idx="1">
                  <c:v>REUNIÕES BILATERAIS</c:v>
                </c:pt>
                <c:pt idx="2">
                  <c:v>VALIDAÇÃO INDICADORES PELO SECRETÁRIO-EXECUTIVO OU MINISTRO</c:v>
                </c:pt>
                <c:pt idx="3">
                  <c:v>VALIDAÇÃO PROGRAMAS PELO SECRETÁRIO-EXECUTIVO OU MINISTRO</c:v>
                </c:pt>
                <c:pt idx="4">
                  <c:v>IPEA E IBGE</c:v>
                </c:pt>
                <c:pt idx="5">
                  <c:v>EQUIPE SEPLAN</c:v>
                </c:pt>
                <c:pt idx="6">
                  <c:v>FACILITADORES</c:v>
                </c:pt>
                <c:pt idx="7">
                  <c:v>CARGA HORÁRIA</c:v>
                </c:pt>
                <c:pt idx="8">
                  <c:v>PARTICIPAÇÃO DE OUTROS ÓRGÃOS</c:v>
                </c:pt>
                <c:pt idx="9">
                  <c:v>DINÂMICAS</c:v>
                </c:pt>
                <c:pt idx="10">
                  <c:v>DOIS CICLOS</c:v>
                </c:pt>
                <c:pt idx="11">
                  <c:v>OFICINAS PRESENCIAIS</c:v>
                </c:pt>
              </c:strCache>
            </c:strRef>
          </c:cat>
          <c:val>
            <c:numRef>
              <c:f>OFICINAS!$Q$14:$Q$25</c:f>
              <c:numCache>
                <c:formatCode>###0</c:formatCode>
                <c:ptCount val="12"/>
                <c:pt idx="0">
                  <c:v>47</c:v>
                </c:pt>
                <c:pt idx="1">
                  <c:v>34</c:v>
                </c:pt>
                <c:pt idx="2">
                  <c:v>29</c:v>
                </c:pt>
                <c:pt idx="3">
                  <c:v>26</c:v>
                </c:pt>
                <c:pt idx="4">
                  <c:v>38</c:v>
                </c:pt>
                <c:pt idx="5">
                  <c:v>37</c:v>
                </c:pt>
                <c:pt idx="6">
                  <c:v>39</c:v>
                </c:pt>
                <c:pt idx="7">
                  <c:v>55</c:v>
                </c:pt>
                <c:pt idx="8">
                  <c:v>29</c:v>
                </c:pt>
                <c:pt idx="9">
                  <c:v>51</c:v>
                </c:pt>
                <c:pt idx="10">
                  <c:v>41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79F-A528-FDFBFAB2BA43}"/>
            </c:ext>
          </c:extLst>
        </c:ser>
        <c:ser>
          <c:idx val="2"/>
          <c:order val="2"/>
          <c:tx>
            <c:strRef>
              <c:f>OFICINAS!$R$13</c:f>
              <c:strCache>
                <c:ptCount val="1"/>
                <c:pt idx="0">
                  <c:v>Discordo integralmente</c:v>
                </c:pt>
              </c:strCache>
            </c:strRef>
          </c:tx>
          <c:spPr>
            <a:solidFill>
              <a:srgbClr val="AE16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OFICINAS!$O$14:$O$25</c:f>
              <c:strCache>
                <c:ptCount val="12"/>
                <c:pt idx="0">
                  <c:v>SIOP</c:v>
                </c:pt>
                <c:pt idx="1">
                  <c:v>REUNIÕES BILATERAIS</c:v>
                </c:pt>
                <c:pt idx="2">
                  <c:v>VALIDAÇÃO INDICADORES PELO SECRETÁRIO-EXECUTIVO OU MINISTRO</c:v>
                </c:pt>
                <c:pt idx="3">
                  <c:v>VALIDAÇÃO PROGRAMAS PELO SECRETÁRIO-EXECUTIVO OU MINISTRO</c:v>
                </c:pt>
                <c:pt idx="4">
                  <c:v>IPEA E IBGE</c:v>
                </c:pt>
                <c:pt idx="5">
                  <c:v>EQUIPE SEPLAN</c:v>
                </c:pt>
                <c:pt idx="6">
                  <c:v>FACILITADORES</c:v>
                </c:pt>
                <c:pt idx="7">
                  <c:v>CARGA HORÁRIA</c:v>
                </c:pt>
                <c:pt idx="8">
                  <c:v>PARTICIPAÇÃO DE OUTROS ÓRGÃOS</c:v>
                </c:pt>
                <c:pt idx="9">
                  <c:v>DINÂMICAS</c:v>
                </c:pt>
                <c:pt idx="10">
                  <c:v>DOIS CICLOS</c:v>
                </c:pt>
                <c:pt idx="11">
                  <c:v>OFICINAS PRESENCIAIS</c:v>
                </c:pt>
              </c:strCache>
            </c:strRef>
          </c:cat>
          <c:val>
            <c:numRef>
              <c:f>OFICINAS!$R$14:$R$25</c:f>
              <c:numCache>
                <c:formatCode>###0</c:formatCode>
                <c:ptCount val="12"/>
                <c:pt idx="0">
                  <c:v>9</c:v>
                </c:pt>
                <c:pt idx="1">
                  <c:v>4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13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79F-A528-FDFBFAB2BA43}"/>
            </c:ext>
          </c:extLst>
        </c:ser>
        <c:ser>
          <c:idx val="3"/>
          <c:order val="3"/>
          <c:tx>
            <c:strRef>
              <c:f>OFICINAS!$S$13</c:f>
              <c:strCache>
                <c:ptCount val="1"/>
                <c:pt idx="0">
                  <c:v>Discordo parcialmente</c:v>
                </c:pt>
              </c:strCache>
            </c:strRef>
          </c:tx>
          <c:spPr>
            <a:solidFill>
              <a:srgbClr val="FFC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OFICINAS!$O$14:$O$25</c:f>
              <c:strCache>
                <c:ptCount val="12"/>
                <c:pt idx="0">
                  <c:v>SIOP</c:v>
                </c:pt>
                <c:pt idx="1">
                  <c:v>REUNIÕES BILATERAIS</c:v>
                </c:pt>
                <c:pt idx="2">
                  <c:v>VALIDAÇÃO INDICADORES PELO SECRETÁRIO-EXECUTIVO OU MINISTRO</c:v>
                </c:pt>
                <c:pt idx="3">
                  <c:v>VALIDAÇÃO PROGRAMAS PELO SECRETÁRIO-EXECUTIVO OU MINISTRO</c:v>
                </c:pt>
                <c:pt idx="4">
                  <c:v>IPEA E IBGE</c:v>
                </c:pt>
                <c:pt idx="5">
                  <c:v>EQUIPE SEPLAN</c:v>
                </c:pt>
                <c:pt idx="6">
                  <c:v>FACILITADORES</c:v>
                </c:pt>
                <c:pt idx="7">
                  <c:v>CARGA HORÁRIA</c:v>
                </c:pt>
                <c:pt idx="8">
                  <c:v>PARTICIPAÇÃO DE OUTROS ÓRGÃOS</c:v>
                </c:pt>
                <c:pt idx="9">
                  <c:v>DINÂMICAS</c:v>
                </c:pt>
                <c:pt idx="10">
                  <c:v>DOIS CICLOS</c:v>
                </c:pt>
                <c:pt idx="11">
                  <c:v>OFICINAS PRESENCIAIS</c:v>
                </c:pt>
              </c:strCache>
            </c:strRef>
          </c:cat>
          <c:val>
            <c:numRef>
              <c:f>OFICINAS!$S$14:$S$25</c:f>
              <c:numCache>
                <c:formatCode>###0</c:formatCode>
                <c:ptCount val="12"/>
                <c:pt idx="0">
                  <c:v>16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  <c:pt idx="7">
                  <c:v>22</c:v>
                </c:pt>
                <c:pt idx="8">
                  <c:v>12</c:v>
                </c:pt>
                <c:pt idx="9">
                  <c:v>16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36-479F-A528-FDFBFAB2BA43}"/>
            </c:ext>
          </c:extLst>
        </c:ser>
        <c:ser>
          <c:idx val="4"/>
          <c:order val="4"/>
          <c:tx>
            <c:strRef>
              <c:f>OFICINAS!$T$13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rgbClr val="BAB6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OFICINAS!$O$14:$O$25</c:f>
              <c:strCache>
                <c:ptCount val="12"/>
                <c:pt idx="0">
                  <c:v>SIOP</c:v>
                </c:pt>
                <c:pt idx="1">
                  <c:v>REUNIÕES BILATERAIS</c:v>
                </c:pt>
                <c:pt idx="2">
                  <c:v>VALIDAÇÃO INDICADORES PELO SECRETÁRIO-EXECUTIVO OU MINISTRO</c:v>
                </c:pt>
                <c:pt idx="3">
                  <c:v>VALIDAÇÃO PROGRAMAS PELO SECRETÁRIO-EXECUTIVO OU MINISTRO</c:v>
                </c:pt>
                <c:pt idx="4">
                  <c:v>IPEA E IBGE</c:v>
                </c:pt>
                <c:pt idx="5">
                  <c:v>EQUIPE SEPLAN</c:v>
                </c:pt>
                <c:pt idx="6">
                  <c:v>FACILITADORES</c:v>
                </c:pt>
                <c:pt idx="7">
                  <c:v>CARGA HORÁRIA</c:v>
                </c:pt>
                <c:pt idx="8">
                  <c:v>PARTICIPAÇÃO DE OUTROS ÓRGÃOS</c:v>
                </c:pt>
                <c:pt idx="9">
                  <c:v>DINÂMICAS</c:v>
                </c:pt>
                <c:pt idx="10">
                  <c:v>DOIS CICLOS</c:v>
                </c:pt>
                <c:pt idx="11">
                  <c:v>OFICINAS PRESENCIAIS</c:v>
                </c:pt>
              </c:strCache>
            </c:strRef>
          </c:cat>
          <c:val>
            <c:numRef>
              <c:f>OFICINAS!$T$14:$T$25</c:f>
              <c:numCache>
                <c:formatCode>###0</c:formatCode>
                <c:ptCount val="12"/>
                <c:pt idx="0">
                  <c:v>15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28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6-479F-A528-FDFBFAB2BA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4260399"/>
        <c:axId val="1667411295"/>
      </c:barChart>
      <c:catAx>
        <c:axId val="16142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67411295"/>
        <c:crosses val="autoZero"/>
        <c:auto val="1"/>
        <c:lblAlgn val="ctr"/>
        <c:lblOffset val="100"/>
        <c:noMultiLvlLbl val="0"/>
      </c:catAx>
      <c:valAx>
        <c:axId val="1667411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1426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76288924010071E-2"/>
          <c:y val="0.88208923884514434"/>
          <c:w val="0.89516836814602818"/>
          <c:h val="0.10124409448818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17173112338857"/>
          <c:y val="3.6266874350986501E-2"/>
          <c:w val="0.47126181706568449"/>
          <c:h val="0.722471962616822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'QUALIDADE E UTILIDADE'!$M$1</c:f>
              <c:strCache>
                <c:ptCount val="1"/>
                <c:pt idx="0">
                  <c:v>Concordo integralmente</c:v>
                </c:pt>
              </c:strCache>
            </c:strRef>
          </c:tx>
          <c:spPr>
            <a:solidFill>
              <a:srgbClr val="2841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'QUALIDADE E UTILIDADE'!$L$2:$L$6</c:f>
              <c:strCache>
                <c:ptCount val="5"/>
                <c:pt idx="0">
                  <c:v>CONTRIBUI PARA A PROPOSTA ORÇAMENTÁRIA</c:v>
                </c:pt>
                <c:pt idx="1">
                  <c:v>AUMENTO INTEGRAÇÃO INTERNA</c:v>
                </c:pt>
                <c:pt idx="2">
                  <c:v>UTILIZAÇÃO DOS INDICADORES-CHAVES</c:v>
                </c:pt>
                <c:pt idx="3">
                  <c:v>ÚTIL PARA O PLANEJAMENTO ESTRATÉGICO</c:v>
                </c:pt>
                <c:pt idx="4">
                  <c:v>ANÁLISE DE CONSISTÊNCIA</c:v>
                </c:pt>
              </c:strCache>
            </c:strRef>
          </c:cat>
          <c:val>
            <c:numRef>
              <c:f>'QUALIDADE E UTILIDADE'!$M$2:$M$6</c:f>
              <c:numCache>
                <c:formatCode>###0</c:formatCode>
                <c:ptCount val="5"/>
                <c:pt idx="0">
                  <c:v>52</c:v>
                </c:pt>
                <c:pt idx="1">
                  <c:v>53</c:v>
                </c:pt>
                <c:pt idx="2">
                  <c:v>46</c:v>
                </c:pt>
                <c:pt idx="3">
                  <c:v>62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9-4F77-8F8C-50185920F194}"/>
            </c:ext>
          </c:extLst>
        </c:ser>
        <c:ser>
          <c:idx val="1"/>
          <c:order val="1"/>
          <c:tx>
            <c:strRef>
              <c:f>'QUALIDADE E UTILIDADE'!$N$1</c:f>
              <c:strCache>
                <c:ptCount val="1"/>
                <c:pt idx="0">
                  <c:v>Concordo parcialmente</c:v>
                </c:pt>
              </c:strCache>
            </c:strRef>
          </c:tx>
          <c:spPr>
            <a:solidFill>
              <a:srgbClr val="4BA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'QUALIDADE E UTILIDADE'!$L$2:$L$6</c:f>
              <c:strCache>
                <c:ptCount val="5"/>
                <c:pt idx="0">
                  <c:v>CONTRIBUI PARA A PROPOSTA ORÇAMENTÁRIA</c:v>
                </c:pt>
                <c:pt idx="1">
                  <c:v>AUMENTO INTEGRAÇÃO INTERNA</c:v>
                </c:pt>
                <c:pt idx="2">
                  <c:v>UTILIZAÇÃO DOS INDICADORES-CHAVES</c:v>
                </c:pt>
                <c:pt idx="3">
                  <c:v>ÚTIL PARA O PLANEJAMENTO ESTRATÉGICO</c:v>
                </c:pt>
                <c:pt idx="4">
                  <c:v>ANÁLISE DE CONSISTÊNCIA</c:v>
                </c:pt>
              </c:strCache>
            </c:strRef>
          </c:cat>
          <c:val>
            <c:numRef>
              <c:f>'QUALIDADE E UTILIDADE'!$N$2:$N$6</c:f>
              <c:numCache>
                <c:formatCode>###0</c:formatCode>
                <c:ptCount val="5"/>
                <c:pt idx="0">
                  <c:v>51</c:v>
                </c:pt>
                <c:pt idx="1">
                  <c:v>42</c:v>
                </c:pt>
                <c:pt idx="2">
                  <c:v>46</c:v>
                </c:pt>
                <c:pt idx="3">
                  <c:v>36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9-4F77-8F8C-50185920F194}"/>
            </c:ext>
          </c:extLst>
        </c:ser>
        <c:ser>
          <c:idx val="2"/>
          <c:order val="2"/>
          <c:tx>
            <c:strRef>
              <c:f>'QUALIDADE E UTILIDADE'!$O$1</c:f>
              <c:strCache>
                <c:ptCount val="1"/>
                <c:pt idx="0">
                  <c:v>Discordo integralmente</c:v>
                </c:pt>
              </c:strCache>
            </c:strRef>
          </c:tx>
          <c:spPr>
            <a:solidFill>
              <a:srgbClr val="AE16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'QUALIDADE E UTILIDADE'!$L$2:$L$6</c:f>
              <c:strCache>
                <c:ptCount val="5"/>
                <c:pt idx="0">
                  <c:v>CONTRIBUI PARA A PROPOSTA ORÇAMENTÁRIA</c:v>
                </c:pt>
                <c:pt idx="1">
                  <c:v>AUMENTO INTEGRAÇÃO INTERNA</c:v>
                </c:pt>
                <c:pt idx="2">
                  <c:v>UTILIZAÇÃO DOS INDICADORES-CHAVES</c:v>
                </c:pt>
                <c:pt idx="3">
                  <c:v>ÚTIL PARA O PLANEJAMENTO ESTRATÉGICO</c:v>
                </c:pt>
                <c:pt idx="4">
                  <c:v>ANÁLISE DE CONSISTÊNCIA</c:v>
                </c:pt>
              </c:strCache>
            </c:strRef>
          </c:cat>
          <c:val>
            <c:numRef>
              <c:f>'QUALIDADE E UTILIDADE'!$O$2:$O$6</c:f>
              <c:numCache>
                <c:formatCode>###0</c:formatCode>
                <c:ptCount val="5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9-4F77-8F8C-50185920F194}"/>
            </c:ext>
          </c:extLst>
        </c:ser>
        <c:ser>
          <c:idx val="3"/>
          <c:order val="3"/>
          <c:tx>
            <c:strRef>
              <c:f>'QUALIDADE E UTILIDADE'!$P$1</c:f>
              <c:strCache>
                <c:ptCount val="1"/>
                <c:pt idx="0">
                  <c:v>Discordo parcialmente</c:v>
                </c:pt>
              </c:strCache>
            </c:strRef>
          </c:tx>
          <c:spPr>
            <a:solidFill>
              <a:srgbClr val="FFC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'QUALIDADE E UTILIDADE'!$L$2:$L$6</c:f>
              <c:strCache>
                <c:ptCount val="5"/>
                <c:pt idx="0">
                  <c:v>CONTRIBUI PARA A PROPOSTA ORÇAMENTÁRIA</c:v>
                </c:pt>
                <c:pt idx="1">
                  <c:v>AUMENTO INTEGRAÇÃO INTERNA</c:v>
                </c:pt>
                <c:pt idx="2">
                  <c:v>UTILIZAÇÃO DOS INDICADORES-CHAVES</c:v>
                </c:pt>
                <c:pt idx="3">
                  <c:v>ÚTIL PARA O PLANEJAMENTO ESTRATÉGICO</c:v>
                </c:pt>
                <c:pt idx="4">
                  <c:v>ANÁLISE DE CONSISTÊNCIA</c:v>
                </c:pt>
              </c:strCache>
            </c:strRef>
          </c:cat>
          <c:val>
            <c:numRef>
              <c:f>'QUALIDADE E UTILIDADE'!$P$2:$P$6</c:f>
              <c:numCache>
                <c:formatCode>###0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A9-4F77-8F8C-50185920F194}"/>
            </c:ext>
          </c:extLst>
        </c:ser>
        <c:ser>
          <c:idx val="4"/>
          <c:order val="4"/>
          <c:tx>
            <c:strRef>
              <c:f>'QUALIDADE E UTILIDADE'!$Q$1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rgbClr val="BAB6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'QUALIDADE E UTILIDADE'!$L$2:$L$6</c:f>
              <c:strCache>
                <c:ptCount val="5"/>
                <c:pt idx="0">
                  <c:v>CONTRIBUI PARA A PROPOSTA ORÇAMENTÁRIA</c:v>
                </c:pt>
                <c:pt idx="1">
                  <c:v>AUMENTO INTEGRAÇÃO INTERNA</c:v>
                </c:pt>
                <c:pt idx="2">
                  <c:v>UTILIZAÇÃO DOS INDICADORES-CHAVES</c:v>
                </c:pt>
                <c:pt idx="3">
                  <c:v>ÚTIL PARA O PLANEJAMENTO ESTRATÉGICO</c:v>
                </c:pt>
                <c:pt idx="4">
                  <c:v>ANÁLISE DE CONSISTÊNCIA</c:v>
                </c:pt>
              </c:strCache>
            </c:strRef>
          </c:cat>
          <c:val>
            <c:numRef>
              <c:f>'QUALIDADE E UTILIDADE'!$Q$2:$Q$6</c:f>
              <c:numCache>
                <c:formatCode>###0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A9-4F77-8F8C-50185920F1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614260399"/>
        <c:axId val="1667411295"/>
      </c:barChart>
      <c:catAx>
        <c:axId val="16142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67411295"/>
        <c:crosses val="autoZero"/>
        <c:auto val="1"/>
        <c:lblAlgn val="ctr"/>
        <c:lblOffset val="100"/>
        <c:noMultiLvlLbl val="0"/>
      </c:catAx>
      <c:valAx>
        <c:axId val="1667411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1426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704266421117242E-2"/>
          <c:y val="0.86004984423676012"/>
          <c:w val="0.98043845917740946"/>
          <c:h val="0.12016822429906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87292817679559"/>
          <c:y val="3.6266874350986501E-2"/>
          <c:w val="0.49656062001227746"/>
          <c:h val="0.722471962616822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'REVISÃO E MONITORAMENTO'!$O$1</c:f>
              <c:strCache>
                <c:ptCount val="1"/>
                <c:pt idx="0">
                  <c:v>Concordo integralmente</c:v>
                </c:pt>
              </c:strCache>
            </c:strRef>
          </c:tx>
          <c:spPr>
            <a:solidFill>
              <a:srgbClr val="2841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'REVISÃO E MONITORAMENTO'!$N$2:$N$7</c:f>
              <c:strCache>
                <c:ptCount val="6"/>
                <c:pt idx="0">
                  <c:v>MONITORAMENTO COM PARTICIPAÇÃO SOCIAL</c:v>
                </c:pt>
                <c:pt idx="1">
                  <c:v>GOVERNANÇA DAS AGENDAS TRANSVERSAIS</c:v>
                </c:pt>
                <c:pt idx="2">
                  <c:v>CRITICIDADE DA INTEGRAÇÃO ENTRE PLANEJAMENTO E ORÇAMENTO</c:v>
                </c:pt>
                <c:pt idx="3">
                  <c:v>MONITORAMENTO DAS PRIORIDADES VIA SIOP</c:v>
                </c:pt>
                <c:pt idx="4">
                  <c:v>REUNIÕES BILATERAIS</c:v>
                </c:pt>
                <c:pt idx="5">
                  <c:v>REVISÃO COM OFICINAS</c:v>
                </c:pt>
              </c:strCache>
            </c:strRef>
          </c:cat>
          <c:val>
            <c:numRef>
              <c:f>'REVISÃO E MONITORAMENTO'!$O$2:$O$7</c:f>
              <c:numCache>
                <c:formatCode>###0</c:formatCode>
                <c:ptCount val="6"/>
                <c:pt idx="0">
                  <c:v>55</c:v>
                </c:pt>
                <c:pt idx="1">
                  <c:v>59</c:v>
                </c:pt>
                <c:pt idx="2">
                  <c:v>76</c:v>
                </c:pt>
                <c:pt idx="3">
                  <c:v>50</c:v>
                </c:pt>
                <c:pt idx="4">
                  <c:v>70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9-4780-8663-9D62B7351447}"/>
            </c:ext>
          </c:extLst>
        </c:ser>
        <c:ser>
          <c:idx val="1"/>
          <c:order val="1"/>
          <c:tx>
            <c:strRef>
              <c:f>'REVISÃO E MONITORAMENTO'!$P$1</c:f>
              <c:strCache>
                <c:ptCount val="1"/>
                <c:pt idx="0">
                  <c:v>Concordo parcialmente</c:v>
                </c:pt>
              </c:strCache>
            </c:strRef>
          </c:tx>
          <c:spPr>
            <a:solidFill>
              <a:srgbClr val="4BAD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'REVISÃO E MONITORAMENTO'!$N$2:$N$7</c:f>
              <c:strCache>
                <c:ptCount val="6"/>
                <c:pt idx="0">
                  <c:v>MONITORAMENTO COM PARTICIPAÇÃO SOCIAL</c:v>
                </c:pt>
                <c:pt idx="1">
                  <c:v>GOVERNANÇA DAS AGENDAS TRANSVERSAIS</c:v>
                </c:pt>
                <c:pt idx="2">
                  <c:v>CRITICIDADE DA INTEGRAÇÃO ENTRE PLANEJAMENTO E ORÇAMENTO</c:v>
                </c:pt>
                <c:pt idx="3">
                  <c:v>MONITORAMENTO DAS PRIORIDADES VIA SIOP</c:v>
                </c:pt>
                <c:pt idx="4">
                  <c:v>REUNIÕES BILATERAIS</c:v>
                </c:pt>
                <c:pt idx="5">
                  <c:v>REVISÃO COM OFICINAS</c:v>
                </c:pt>
              </c:strCache>
            </c:strRef>
          </c:cat>
          <c:val>
            <c:numRef>
              <c:f>'REVISÃO E MONITORAMENTO'!$P$2:$P$7</c:f>
              <c:numCache>
                <c:formatCode>###0</c:formatCode>
                <c:ptCount val="6"/>
                <c:pt idx="0">
                  <c:v>38</c:v>
                </c:pt>
                <c:pt idx="1">
                  <c:v>39</c:v>
                </c:pt>
                <c:pt idx="2">
                  <c:v>33</c:v>
                </c:pt>
                <c:pt idx="3">
                  <c:v>48</c:v>
                </c:pt>
                <c:pt idx="4">
                  <c:v>35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9-4780-8663-9D62B7351447}"/>
            </c:ext>
          </c:extLst>
        </c:ser>
        <c:ser>
          <c:idx val="2"/>
          <c:order val="2"/>
          <c:tx>
            <c:strRef>
              <c:f>'REVISÃO E MONITORAMENTO'!$Q$1</c:f>
              <c:strCache>
                <c:ptCount val="1"/>
                <c:pt idx="0">
                  <c:v>Discordo integralmente</c:v>
                </c:pt>
              </c:strCache>
            </c:strRef>
          </c:tx>
          <c:spPr>
            <a:solidFill>
              <a:srgbClr val="AE16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'REVISÃO E MONITORAMENTO'!$N$2:$N$7</c:f>
              <c:strCache>
                <c:ptCount val="6"/>
                <c:pt idx="0">
                  <c:v>MONITORAMENTO COM PARTICIPAÇÃO SOCIAL</c:v>
                </c:pt>
                <c:pt idx="1">
                  <c:v>GOVERNANÇA DAS AGENDAS TRANSVERSAIS</c:v>
                </c:pt>
                <c:pt idx="2">
                  <c:v>CRITICIDADE DA INTEGRAÇÃO ENTRE PLANEJAMENTO E ORÇAMENTO</c:v>
                </c:pt>
                <c:pt idx="3">
                  <c:v>MONITORAMENTO DAS PRIORIDADES VIA SIOP</c:v>
                </c:pt>
                <c:pt idx="4">
                  <c:v>REUNIÕES BILATERAIS</c:v>
                </c:pt>
                <c:pt idx="5">
                  <c:v>REVISÃO COM OFICINAS</c:v>
                </c:pt>
              </c:strCache>
            </c:strRef>
          </c:cat>
          <c:val>
            <c:numRef>
              <c:f>'REVISÃO E MONITORAMENTO'!$Q$2:$Q$7</c:f>
              <c:numCache>
                <c:formatCode>###0</c:formatCode>
                <c:ptCount val="6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9-4780-8663-9D62B7351447}"/>
            </c:ext>
          </c:extLst>
        </c:ser>
        <c:ser>
          <c:idx val="3"/>
          <c:order val="3"/>
          <c:tx>
            <c:strRef>
              <c:f>'REVISÃO E MONITORAMENTO'!$R$1</c:f>
              <c:strCache>
                <c:ptCount val="1"/>
                <c:pt idx="0">
                  <c:v>Discordo parcialmente</c:v>
                </c:pt>
              </c:strCache>
            </c:strRef>
          </c:tx>
          <c:spPr>
            <a:solidFill>
              <a:srgbClr val="FFCF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'REVISÃO E MONITORAMENTO'!$N$2:$N$7</c:f>
              <c:strCache>
                <c:ptCount val="6"/>
                <c:pt idx="0">
                  <c:v>MONITORAMENTO COM PARTICIPAÇÃO SOCIAL</c:v>
                </c:pt>
                <c:pt idx="1">
                  <c:v>GOVERNANÇA DAS AGENDAS TRANSVERSAIS</c:v>
                </c:pt>
                <c:pt idx="2">
                  <c:v>CRITICIDADE DA INTEGRAÇÃO ENTRE PLANEJAMENTO E ORÇAMENTO</c:v>
                </c:pt>
                <c:pt idx="3">
                  <c:v>MONITORAMENTO DAS PRIORIDADES VIA SIOP</c:v>
                </c:pt>
                <c:pt idx="4">
                  <c:v>REUNIÕES BILATERAIS</c:v>
                </c:pt>
                <c:pt idx="5">
                  <c:v>REVISÃO COM OFICINAS</c:v>
                </c:pt>
              </c:strCache>
            </c:strRef>
          </c:cat>
          <c:val>
            <c:numRef>
              <c:f>'REVISÃO E MONITORAMENTO'!$R$2:$R$7</c:f>
              <c:numCache>
                <c:formatCode>###0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13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79-4780-8663-9D62B7351447}"/>
            </c:ext>
          </c:extLst>
        </c:ser>
        <c:ser>
          <c:idx val="4"/>
          <c:order val="4"/>
          <c:tx>
            <c:strRef>
              <c:f>'REVISÃO E MONITORAMENTO'!$S$1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rgbClr val="BAB6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'REVISÃO E MONITORAMENTO'!$N$2:$N$7</c:f>
              <c:strCache>
                <c:ptCount val="6"/>
                <c:pt idx="0">
                  <c:v>MONITORAMENTO COM PARTICIPAÇÃO SOCIAL</c:v>
                </c:pt>
                <c:pt idx="1">
                  <c:v>GOVERNANÇA DAS AGENDAS TRANSVERSAIS</c:v>
                </c:pt>
                <c:pt idx="2">
                  <c:v>CRITICIDADE DA INTEGRAÇÃO ENTRE PLANEJAMENTO E ORÇAMENTO</c:v>
                </c:pt>
                <c:pt idx="3">
                  <c:v>MONITORAMENTO DAS PRIORIDADES VIA SIOP</c:v>
                </c:pt>
                <c:pt idx="4">
                  <c:v>REUNIÕES BILATERAIS</c:v>
                </c:pt>
                <c:pt idx="5">
                  <c:v>REVISÃO COM OFICINAS</c:v>
                </c:pt>
              </c:strCache>
            </c:strRef>
          </c:cat>
          <c:val>
            <c:numRef>
              <c:f>'REVISÃO E MONITORAMENTO'!$S$2:$S$7</c:f>
              <c:numCache>
                <c:formatCode>###0</c:formatCode>
                <c:ptCount val="6"/>
                <c:pt idx="0">
                  <c:v>8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9-4780-8663-9D62B73514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614260399"/>
        <c:axId val="1667411295"/>
      </c:barChart>
      <c:catAx>
        <c:axId val="16142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67411295"/>
        <c:crosses val="autoZero"/>
        <c:auto val="1"/>
        <c:lblAlgn val="ctr"/>
        <c:lblOffset val="100"/>
        <c:noMultiLvlLbl val="0"/>
      </c:catAx>
      <c:valAx>
        <c:axId val="1667411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1426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34284837323513E-2"/>
          <c:y val="0.86004984423676012"/>
          <c:w val="0.92976319828115406"/>
          <c:h val="0.12016822429906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n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7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beçalho da Seção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458988" y="3769340"/>
            <a:ext cx="18443376" cy="62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68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1458988" y="10118067"/>
            <a:ext cx="18443376" cy="33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9138" lvl="0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400"/>
              <a:buNone/>
              <a:defRPr sz="2673">
                <a:solidFill>
                  <a:srgbClr val="888888"/>
                </a:solidFill>
              </a:defRPr>
            </a:lvl1pPr>
            <a:lvl2pPr marL="1018276" lvl="1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000"/>
              <a:buNone/>
              <a:defRPr sz="2227">
                <a:solidFill>
                  <a:srgbClr val="888888"/>
                </a:solidFill>
              </a:defRPr>
            </a:lvl2pPr>
            <a:lvl3pPr marL="1527414" lvl="2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800"/>
              <a:buNone/>
              <a:defRPr sz="2004">
                <a:solidFill>
                  <a:srgbClr val="888888"/>
                </a:solidFill>
              </a:defRPr>
            </a:lvl3pPr>
            <a:lvl4pPr marL="2036552" lvl="3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600"/>
              <a:buNone/>
              <a:defRPr sz="1782">
                <a:solidFill>
                  <a:srgbClr val="888888"/>
                </a:solidFill>
              </a:defRPr>
            </a:lvl4pPr>
            <a:lvl5pPr marL="2545690" lvl="4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5pPr>
            <a:lvl6pPr marL="3054828" lvl="5" indent="-25456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6pPr>
            <a:lvl7pPr marL="3563965" lvl="6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7pPr>
            <a:lvl8pPr marL="4073103" lvl="7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8pPr>
            <a:lvl9pPr marL="4582241" lvl="8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sldNum" idx="12"/>
          </p:nvPr>
        </p:nvSpPr>
        <p:spPr>
          <a:xfrm>
            <a:off x="19084888" y="14013399"/>
            <a:ext cx="828720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393636-2516-859B-62C9-FD40D9227B4A}"/>
              </a:ext>
            </a:extLst>
          </p:cNvPr>
          <p:cNvSpPr/>
          <p:nvPr userDrawn="1"/>
        </p:nvSpPr>
        <p:spPr>
          <a:xfrm>
            <a:off x="0" y="1"/>
            <a:ext cx="21383625" cy="1511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1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AD0A722-3891-C376-5353-2F2DDC93E5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4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1470125" y="804966"/>
            <a:ext cx="16634924" cy="292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1470125" y="4024826"/>
            <a:ext cx="17988764" cy="1048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9138" lvl="0" indent="-424282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400"/>
              <a:buChar char="•"/>
              <a:defRPr/>
            </a:lvl1pPr>
            <a:lvl2pPr marL="1018276" lvl="1" indent="-395996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000"/>
              <a:buChar char="•"/>
              <a:defRPr/>
            </a:lvl2pPr>
            <a:lvl3pPr marL="1527414" lvl="2" indent="-381853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800"/>
              <a:buChar char="•"/>
              <a:defRPr/>
            </a:lvl3pPr>
            <a:lvl4pPr marL="2036552" lvl="3" indent="-367711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600"/>
              <a:buChar char="•"/>
              <a:defRPr/>
            </a:lvl4pPr>
            <a:lvl5pPr marL="2545690" lvl="4" indent="-367711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054828" lvl="5" indent="-381853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563965" lvl="6" indent="-381853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073103" lvl="7" indent="-381853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582241" lvl="8" indent="-381853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9209623" y="14013399"/>
            <a:ext cx="704018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sldNum" idx="12"/>
          </p:nvPr>
        </p:nvSpPr>
        <p:spPr>
          <a:xfrm>
            <a:off x="19084888" y="14013399"/>
            <a:ext cx="828720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1458988" y="3769340"/>
            <a:ext cx="18443376" cy="628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68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1458988" y="10118067"/>
            <a:ext cx="18443376" cy="33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9138" lvl="0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400"/>
              <a:buNone/>
              <a:defRPr sz="2673">
                <a:solidFill>
                  <a:srgbClr val="888888"/>
                </a:solidFill>
              </a:defRPr>
            </a:lvl1pPr>
            <a:lvl2pPr marL="1018276" lvl="1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2000"/>
              <a:buNone/>
              <a:defRPr sz="2227">
                <a:solidFill>
                  <a:srgbClr val="888888"/>
                </a:solidFill>
              </a:defRPr>
            </a:lvl2pPr>
            <a:lvl3pPr marL="1527414" lvl="2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800"/>
              <a:buNone/>
              <a:defRPr sz="2004">
                <a:solidFill>
                  <a:srgbClr val="888888"/>
                </a:solidFill>
              </a:defRPr>
            </a:lvl3pPr>
            <a:lvl4pPr marL="2036552" lvl="3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SzPts val="1600"/>
              <a:buNone/>
              <a:defRPr sz="1782">
                <a:solidFill>
                  <a:srgbClr val="888888"/>
                </a:solidFill>
              </a:defRPr>
            </a:lvl4pPr>
            <a:lvl5pPr marL="2545690" lvl="4" indent="-254569" algn="l" rtl="0">
              <a:lnSpc>
                <a:spcPct val="120000"/>
              </a:lnSpc>
              <a:spcBef>
                <a:spcPts val="133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5pPr>
            <a:lvl6pPr marL="3054828" lvl="5" indent="-254569" algn="l" rtl="0">
              <a:lnSpc>
                <a:spcPct val="90000"/>
              </a:lnSpc>
              <a:spcBef>
                <a:spcPts val="66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6pPr>
            <a:lvl7pPr marL="3563965" lvl="6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7pPr>
            <a:lvl8pPr marL="4073103" lvl="7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8pPr>
            <a:lvl9pPr marL="4582241" lvl="8" indent="-254569" algn="l" rtl="0">
              <a:lnSpc>
                <a:spcPct val="90000"/>
              </a:lnSpc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8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ldNum" idx="12"/>
          </p:nvPr>
        </p:nvSpPr>
        <p:spPr>
          <a:xfrm>
            <a:off x="19084888" y="14013399"/>
            <a:ext cx="828720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1470125" y="804966"/>
            <a:ext cx="16634924" cy="292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sldNum" idx="12"/>
          </p:nvPr>
        </p:nvSpPr>
        <p:spPr>
          <a:xfrm>
            <a:off x="19084888" y="14013399"/>
            <a:ext cx="828720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1470125" y="804966"/>
            <a:ext cx="16634924" cy="292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body" idx="1"/>
          </p:nvPr>
        </p:nvSpPr>
        <p:spPr>
          <a:xfrm>
            <a:off x="1470125" y="4024826"/>
            <a:ext cx="17988764" cy="1048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"/>
          <p:cNvSpPr txBox="1">
            <a:spLocks noGrp="1"/>
          </p:cNvSpPr>
          <p:nvPr>
            <p:ph type="sldNum" idx="12"/>
          </p:nvPr>
        </p:nvSpPr>
        <p:spPr>
          <a:xfrm>
            <a:off x="19084888" y="14013399"/>
            <a:ext cx="828720" cy="8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 /><Relationship Id="rId3" Type="http://schemas.openxmlformats.org/officeDocument/2006/relationships/image" Target="../media/image2.jpg" /><Relationship Id="rId7" Type="http://schemas.openxmlformats.org/officeDocument/2006/relationships/chart" Target="../charts/chart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1.xml" /><Relationship Id="rId5" Type="http://schemas.openxmlformats.org/officeDocument/2006/relationships/image" Target="../media/image4.png" /><Relationship Id="rId10" Type="http://schemas.openxmlformats.org/officeDocument/2006/relationships/chart" Target="../charts/chart5.xml" /><Relationship Id="rId4" Type="http://schemas.openxmlformats.org/officeDocument/2006/relationships/image" Target="../media/image3.png" /><Relationship Id="rId9" Type="http://schemas.openxmlformats.org/officeDocument/2006/relationships/chart" Target="../charts/char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>
            <a:extLst>
              <a:ext uri="{FF2B5EF4-FFF2-40B4-BE49-F238E27FC236}">
                <a16:creationId xmlns:a16="http://schemas.microsoft.com/office/drawing/2014/main" id="{801D6F61-247B-7B86-3325-FA37493466DC}"/>
              </a:ext>
            </a:extLst>
          </p:cNvPr>
          <p:cNvSpPr/>
          <p:nvPr/>
        </p:nvSpPr>
        <p:spPr>
          <a:xfrm>
            <a:off x="0" y="-4917"/>
            <a:ext cx="21383624" cy="3564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149" name="Imagem 2148" descr="Homem com os braços para cima&#10;&#10;Descrição gerada automaticamente com confiança média">
            <a:extLst>
              <a:ext uri="{FF2B5EF4-FFF2-40B4-BE49-F238E27FC236}">
                <a16:creationId xmlns:a16="http://schemas.microsoft.com/office/drawing/2014/main" id="{6EC73408-BC06-9F40-D12B-E0B82F4C5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2027" t="21915" r="15313" b="40874"/>
          <a:stretch/>
        </p:blipFill>
        <p:spPr>
          <a:xfrm>
            <a:off x="0" y="-4917"/>
            <a:ext cx="21464916" cy="546272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334C210-15F2-9A12-B1DD-BBFE3C76B584}"/>
              </a:ext>
            </a:extLst>
          </p:cNvPr>
          <p:cNvSpPr/>
          <p:nvPr/>
        </p:nvSpPr>
        <p:spPr>
          <a:xfrm>
            <a:off x="-9193" y="1987705"/>
            <a:ext cx="21383623" cy="1313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52" name="Retângulo 2151">
            <a:extLst>
              <a:ext uri="{FF2B5EF4-FFF2-40B4-BE49-F238E27FC236}">
                <a16:creationId xmlns:a16="http://schemas.microsoft.com/office/drawing/2014/main" id="{A4BE7DAA-E022-0E17-C465-367A1A524F0E}"/>
              </a:ext>
            </a:extLst>
          </p:cNvPr>
          <p:cNvSpPr/>
          <p:nvPr/>
        </p:nvSpPr>
        <p:spPr>
          <a:xfrm>
            <a:off x="-9193" y="1987705"/>
            <a:ext cx="7212670" cy="131316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85"/>
          </a:p>
        </p:txBody>
      </p:sp>
      <p:sp>
        <p:nvSpPr>
          <p:cNvPr id="2154" name="Retângulo 2153">
            <a:extLst>
              <a:ext uri="{FF2B5EF4-FFF2-40B4-BE49-F238E27FC236}">
                <a16:creationId xmlns:a16="http://schemas.microsoft.com/office/drawing/2014/main" id="{81DEEF28-84A0-C53B-502E-7F0001D6771F}"/>
              </a:ext>
            </a:extLst>
          </p:cNvPr>
          <p:cNvSpPr/>
          <p:nvPr/>
        </p:nvSpPr>
        <p:spPr>
          <a:xfrm>
            <a:off x="14163347" y="1987705"/>
            <a:ext cx="7211084" cy="131316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85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8E6E6C0-EDE0-1D9A-EC4E-E020D850ED9E}"/>
              </a:ext>
            </a:extLst>
          </p:cNvPr>
          <p:cNvSpPr txBox="1"/>
          <p:nvPr/>
        </p:nvSpPr>
        <p:spPr>
          <a:xfrm>
            <a:off x="14988761" y="8901033"/>
            <a:ext cx="5714287" cy="542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Marco da reconstrução da capacidade de planejar do estado brasileiro</a:t>
            </a:r>
            <a:endParaRPr kumimoji="0" lang="pt-BR" sz="17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AD6D6"/>
              </a:highlight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Participação</a:t>
            </a: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Foi saudada a ampla participação no governo e na sociedade, mas sugerido melhor articulação da participação social com a fase de elaboração dos programas e demandada maior envolvimento dos níveis estratégicos de cada Ministério. 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Programas de Governo</a:t>
            </a:r>
            <a:r>
              <a:rPr lang="pt-BR" sz="17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Ficaram mais robustos com entregas e resultados definidos. Contudo, alguns deles anda representam um “</a:t>
            </a:r>
            <a:r>
              <a:rPr kumimoji="0" lang="pt-BR" sz="13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incrementalíismo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” do que já era feito e não o desdobramento da estratégia de governo.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Multisetorialidade</a:t>
            </a: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 transversalidade</a:t>
            </a:r>
            <a:endParaRPr kumimoji="0" lang="pt-BR" sz="17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AD6D6"/>
              </a:highlight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relevância e visibilidade dada ao tema foi amplamente reconhecida. Demanda-se aprimoramentos na gestão que favoreçam as instâncias de coordenação e o monitoramento.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700" b="1" spc="100" dirty="0">
                <a:solidFill>
                  <a:schemeClr val="tx1"/>
                </a:solidFill>
                <a:highlight>
                  <a:srgbClr val="D3DCF1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pt-BR" sz="1700" b="1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ntegração</a:t>
            </a:r>
            <a:r>
              <a:rPr kumimoji="0" lang="pt-BR" sz="17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CF1"/>
                </a:highligh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 planejamento e do orçamento </a:t>
            </a:r>
            <a:r>
              <a:rPr kumimoji="0" lang="pt-BR" sz="130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Chama-se atenção para necessidade de m</a:t>
            </a:r>
            <a:r>
              <a:rPr lang="pt-BR" sz="13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aior</a:t>
            </a:r>
            <a:r>
              <a:rPr lang="pt-BR" sz="13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integração dos processos sobretudo na revisão e no monitoramento do PPA.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538DB19-1F2F-EAAA-322C-8141EE14E223}"/>
              </a:ext>
            </a:extLst>
          </p:cNvPr>
          <p:cNvGrpSpPr/>
          <p:nvPr/>
        </p:nvGrpSpPr>
        <p:grpSpPr>
          <a:xfrm>
            <a:off x="14344477" y="8145438"/>
            <a:ext cx="5996627" cy="514734"/>
            <a:chOff x="14438744" y="8379474"/>
            <a:chExt cx="5996627" cy="514734"/>
          </a:xfrm>
        </p:grpSpPr>
        <p:sp>
          <p:nvSpPr>
            <p:cNvPr id="2173" name="CaixaDeTexto 2172">
              <a:extLst>
                <a:ext uri="{FF2B5EF4-FFF2-40B4-BE49-F238E27FC236}">
                  <a16:creationId xmlns:a16="http://schemas.microsoft.com/office/drawing/2014/main" id="{9B88C8B0-086F-BB26-8E68-3F3C0AC4BF12}"/>
                </a:ext>
              </a:extLst>
            </p:cNvPr>
            <p:cNvSpPr txBox="1"/>
            <p:nvPr/>
          </p:nvSpPr>
          <p:spPr>
            <a:xfrm>
              <a:off x="14438744" y="8379474"/>
              <a:ext cx="5996627" cy="458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pt-BR" sz="2200" b="1" kern="1200" spc="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</a:rPr>
                <a:t>Conclusões e aprimoramentos</a:t>
              </a:r>
              <a:endParaRPr kumimoji="0" lang="pt-BR" sz="2200" b="1" i="0" u="none" strike="noStrike" kern="1200" cap="none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588FB83-9E34-AFA4-D96C-DC1692D1C3D1}"/>
                </a:ext>
              </a:extLst>
            </p:cNvPr>
            <p:cNvCxnSpPr>
              <a:cxnSpLocks/>
            </p:cNvCxnSpPr>
            <p:nvPr/>
          </p:nvCxnSpPr>
          <p:spPr>
            <a:xfrm>
              <a:off x="14644293" y="8894208"/>
              <a:ext cx="468000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1100161" name="Retângulo 1571100160">
            <a:extLst>
              <a:ext uri="{FF2B5EF4-FFF2-40B4-BE49-F238E27FC236}">
                <a16:creationId xmlns:a16="http://schemas.microsoft.com/office/drawing/2014/main" id="{D3A404B3-9E3A-71FC-B3B3-88F9EECA508F}"/>
              </a:ext>
            </a:extLst>
          </p:cNvPr>
          <p:cNvSpPr/>
          <p:nvPr/>
        </p:nvSpPr>
        <p:spPr>
          <a:xfrm>
            <a:off x="7272384" y="1987705"/>
            <a:ext cx="6822055" cy="1313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85" dirty="0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65EB8A57-5F8B-BBA3-6C76-48FEB790A032}"/>
              </a:ext>
            </a:extLst>
          </p:cNvPr>
          <p:cNvCxnSpPr>
            <a:cxnSpLocks/>
          </p:cNvCxnSpPr>
          <p:nvPr/>
        </p:nvCxnSpPr>
        <p:spPr>
          <a:xfrm flipH="1">
            <a:off x="7562985" y="8133381"/>
            <a:ext cx="6240853" cy="0"/>
          </a:xfrm>
          <a:prstGeom prst="line">
            <a:avLst/>
          </a:prstGeom>
          <a:ln w="1905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1100166" name="Conector reto 1571100165">
            <a:extLst>
              <a:ext uri="{FF2B5EF4-FFF2-40B4-BE49-F238E27FC236}">
                <a16:creationId xmlns:a16="http://schemas.microsoft.com/office/drawing/2014/main" id="{D4ECA35B-A53A-3DFE-9E05-87E46EBFBF7D}"/>
              </a:ext>
            </a:extLst>
          </p:cNvPr>
          <p:cNvCxnSpPr>
            <a:cxnSpLocks/>
          </p:cNvCxnSpPr>
          <p:nvPr/>
        </p:nvCxnSpPr>
        <p:spPr>
          <a:xfrm flipH="1">
            <a:off x="590309" y="8133381"/>
            <a:ext cx="6329617" cy="0"/>
          </a:xfrm>
          <a:prstGeom prst="line">
            <a:avLst/>
          </a:prstGeom>
          <a:ln w="1905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6" name="Conector reto 2115">
            <a:extLst>
              <a:ext uri="{FF2B5EF4-FFF2-40B4-BE49-F238E27FC236}">
                <a16:creationId xmlns:a16="http://schemas.microsoft.com/office/drawing/2014/main" id="{ECD9DD59-A2F5-A387-184D-7938839AF2D6}"/>
              </a:ext>
            </a:extLst>
          </p:cNvPr>
          <p:cNvCxnSpPr>
            <a:cxnSpLocks/>
          </p:cNvCxnSpPr>
          <p:nvPr/>
        </p:nvCxnSpPr>
        <p:spPr>
          <a:xfrm flipV="1">
            <a:off x="20855940" y="-44170"/>
            <a:ext cx="0" cy="15132815"/>
          </a:xfrm>
          <a:prstGeom prst="line">
            <a:avLst/>
          </a:prstGeom>
          <a:ln w="28575">
            <a:solidFill>
              <a:srgbClr val="F18F92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1100223" name="Agrupar 1571100222">
            <a:extLst>
              <a:ext uri="{FF2B5EF4-FFF2-40B4-BE49-F238E27FC236}">
                <a16:creationId xmlns:a16="http://schemas.microsoft.com/office/drawing/2014/main" id="{733B0C37-AE3B-18ED-F64F-D36D8832AE7E}"/>
              </a:ext>
            </a:extLst>
          </p:cNvPr>
          <p:cNvGrpSpPr/>
          <p:nvPr/>
        </p:nvGrpSpPr>
        <p:grpSpPr>
          <a:xfrm>
            <a:off x="-39829" y="-44170"/>
            <a:ext cx="3357000" cy="5161440"/>
            <a:chOff x="-39829" y="-44170"/>
            <a:chExt cx="3357000" cy="5161440"/>
          </a:xfrm>
        </p:grpSpPr>
        <p:cxnSp>
          <p:nvCxnSpPr>
            <p:cNvPr id="2114" name="Conector reto 2113">
              <a:extLst>
                <a:ext uri="{FF2B5EF4-FFF2-40B4-BE49-F238E27FC236}">
                  <a16:creationId xmlns:a16="http://schemas.microsoft.com/office/drawing/2014/main" id="{244DD60A-03EF-4212-2F43-06C5F094F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9829" y="-44170"/>
              <a:ext cx="3062244" cy="5161440"/>
            </a:xfrm>
            <a:prstGeom prst="line">
              <a:avLst/>
            </a:prstGeom>
            <a:ln w="28575">
              <a:solidFill>
                <a:srgbClr val="E6DAB2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15" name="Imagem 2114">
              <a:extLst>
                <a:ext uri="{FF2B5EF4-FFF2-40B4-BE49-F238E27FC236}">
                  <a16:creationId xmlns:a16="http://schemas.microsoft.com/office/drawing/2014/main" id="{D920D203-B263-D7C3-2DEC-94B9EBF1C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78613" t="80462"/>
            <a:stretch/>
          </p:blipFill>
          <p:spPr>
            <a:xfrm>
              <a:off x="9191" y="-37290"/>
              <a:ext cx="3307980" cy="1292380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2B8A2C9E-58AA-FEB4-B156-0CCCAF7D74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" r="2143"/>
          <a:stretch/>
        </p:blipFill>
        <p:spPr>
          <a:xfrm>
            <a:off x="15940289" y="14102326"/>
            <a:ext cx="4673392" cy="99367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72CC909-3678-432F-46FF-A64EF0D466B9}"/>
              </a:ext>
            </a:extLst>
          </p:cNvPr>
          <p:cNvSpPr/>
          <p:nvPr/>
        </p:nvSpPr>
        <p:spPr>
          <a:xfrm>
            <a:off x="1" y="1987705"/>
            <a:ext cx="1057464" cy="801214"/>
          </a:xfrm>
          <a:prstGeom prst="rect">
            <a:avLst/>
          </a:prstGeom>
          <a:solidFill>
            <a:srgbClr val="AE161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AACF640-C277-843E-F3D8-06FCC4FFE2FF}"/>
              </a:ext>
            </a:extLst>
          </p:cNvPr>
          <p:cNvSpPr/>
          <p:nvPr/>
        </p:nvSpPr>
        <p:spPr>
          <a:xfrm>
            <a:off x="541338" y="1987704"/>
            <a:ext cx="6689733" cy="801215"/>
          </a:xfrm>
          <a:prstGeom prst="roundRect">
            <a:avLst>
              <a:gd name="adj" fmla="val 0"/>
            </a:avLst>
          </a:prstGeom>
          <a:solidFill>
            <a:srgbClr val="AE16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F6192"/>
              </a:buClr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Preparação para elaboração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7B47012-A853-13A9-0383-AEAEBB41868C}"/>
              </a:ext>
            </a:extLst>
          </p:cNvPr>
          <p:cNvSpPr/>
          <p:nvPr/>
        </p:nvSpPr>
        <p:spPr>
          <a:xfrm>
            <a:off x="7220278" y="1987704"/>
            <a:ext cx="6943068" cy="801215"/>
          </a:xfrm>
          <a:prstGeom prst="roundRect">
            <a:avLst>
              <a:gd name="adj" fmla="val 0"/>
            </a:avLst>
          </a:prstGeom>
          <a:solidFill>
            <a:srgbClr val="FFCF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F6192"/>
              </a:buClr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4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Inovações do PPA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D26CDF8-D79B-7AA7-280F-FF595AF2F9C4}"/>
              </a:ext>
            </a:extLst>
          </p:cNvPr>
          <p:cNvSpPr/>
          <p:nvPr/>
        </p:nvSpPr>
        <p:spPr>
          <a:xfrm>
            <a:off x="526863" y="2134635"/>
            <a:ext cx="507353" cy="507353"/>
          </a:xfrm>
          <a:prstGeom prst="ellipse">
            <a:avLst/>
          </a:prstGeom>
          <a:solidFill>
            <a:srgbClr val="E2061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345F57-1AD4-6388-1C47-F010226D5D89}"/>
              </a:ext>
            </a:extLst>
          </p:cNvPr>
          <p:cNvSpPr/>
          <p:nvPr/>
        </p:nvSpPr>
        <p:spPr>
          <a:xfrm>
            <a:off x="8349784" y="2134635"/>
            <a:ext cx="507353" cy="5073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408500EC-F076-7F70-61E2-8F54DDB2DC6A}"/>
              </a:ext>
            </a:extLst>
          </p:cNvPr>
          <p:cNvSpPr/>
          <p:nvPr/>
        </p:nvSpPr>
        <p:spPr>
          <a:xfrm rot="10800000">
            <a:off x="10415367" y="2679113"/>
            <a:ext cx="552891" cy="279487"/>
          </a:xfrm>
          <a:prstGeom prst="triangle">
            <a:avLst/>
          </a:prstGeom>
          <a:solidFill>
            <a:srgbClr val="FFC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DBCE1E34-F415-4737-95FA-A7B5FC63238F}"/>
              </a:ext>
            </a:extLst>
          </p:cNvPr>
          <p:cNvSpPr/>
          <p:nvPr/>
        </p:nvSpPr>
        <p:spPr>
          <a:xfrm rot="10800000">
            <a:off x="3609759" y="2679112"/>
            <a:ext cx="552891" cy="279487"/>
          </a:xfrm>
          <a:prstGeom prst="triangle">
            <a:avLst/>
          </a:prstGeom>
          <a:solidFill>
            <a:srgbClr val="AE16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218;p9">
            <a:extLst>
              <a:ext uri="{FF2B5EF4-FFF2-40B4-BE49-F238E27FC236}">
                <a16:creationId xmlns:a16="http://schemas.microsoft.com/office/drawing/2014/main" id="{F77DF155-EF47-263C-7647-22454C602D37}"/>
              </a:ext>
            </a:extLst>
          </p:cNvPr>
          <p:cNvSpPr/>
          <p:nvPr/>
        </p:nvSpPr>
        <p:spPr>
          <a:xfrm>
            <a:off x="6347111" y="746578"/>
            <a:ext cx="8689403" cy="6361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01810" tIns="50891" rIns="101810" bIns="50891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1200" spc="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Avaliação</a:t>
            </a:r>
            <a:r>
              <a:rPr kumimoji="0" lang="pt-BR" sz="3000" b="1" i="0" u="none" strike="noStrike" kern="1200" cap="none" spc="20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500" b="1" u="none" strike="noStrike" kern="1200" cap="none" spc="4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PPA 2024-2027</a:t>
            </a:r>
            <a:r>
              <a:rPr kumimoji="0" lang="pt-BR" sz="2500" b="1" u="none" strike="noStrike" kern="1200" cap="none" spc="400" normalizeH="0" baseline="800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(*)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5B4697A-4312-A9D7-2FEE-A1202CA55F68}"/>
              </a:ext>
            </a:extLst>
          </p:cNvPr>
          <p:cNvSpPr/>
          <p:nvPr/>
        </p:nvSpPr>
        <p:spPr>
          <a:xfrm>
            <a:off x="20310377" y="1987705"/>
            <a:ext cx="1073248" cy="801214"/>
          </a:xfrm>
          <a:prstGeom prst="rect">
            <a:avLst/>
          </a:prstGeom>
          <a:solidFill>
            <a:srgbClr val="28417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EF3F379-EFFA-83A1-81AC-19067F6F9DEA}"/>
              </a:ext>
            </a:extLst>
          </p:cNvPr>
          <p:cNvSpPr/>
          <p:nvPr/>
        </p:nvSpPr>
        <p:spPr>
          <a:xfrm>
            <a:off x="14150967" y="1987704"/>
            <a:ext cx="6689733" cy="80121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F6192"/>
              </a:buClr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     Revisão e </a:t>
            </a:r>
            <a:r>
              <a:rPr lang="pt-BR" sz="2200" b="1" kern="1200" spc="400" dirty="0">
                <a:solidFill>
                  <a:srgbClr val="FFFFFF"/>
                </a:solidFill>
                <a:latin typeface="Century Gothic" panose="020B0502020202020204" pitchFamily="34" charset="0"/>
              </a:rPr>
              <a:t>monitoramento</a:t>
            </a:r>
            <a:endParaRPr kumimoji="0" lang="pt-BR" sz="2200" b="1" i="0" u="none" strike="noStrike" kern="1200" cap="none" spc="4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4B8EF3F-B211-3544-3F8F-CFDA6C051CFD}"/>
              </a:ext>
            </a:extLst>
          </p:cNvPr>
          <p:cNvSpPr/>
          <p:nvPr/>
        </p:nvSpPr>
        <p:spPr>
          <a:xfrm>
            <a:off x="14828696" y="2134635"/>
            <a:ext cx="507353" cy="5073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5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B32D3C8C-134F-9B50-D72B-D34150F9B09B}"/>
              </a:ext>
            </a:extLst>
          </p:cNvPr>
          <p:cNvSpPr/>
          <p:nvPr/>
        </p:nvSpPr>
        <p:spPr>
          <a:xfrm rot="10800000">
            <a:off x="17219388" y="2679112"/>
            <a:ext cx="552891" cy="27948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3997AE8-1F09-404A-8612-7D939EDCC820}"/>
              </a:ext>
            </a:extLst>
          </p:cNvPr>
          <p:cNvGraphicFramePr/>
          <p:nvPr/>
        </p:nvGraphicFramePr>
        <p:xfrm>
          <a:off x="459048" y="3893525"/>
          <a:ext cx="6484609" cy="385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C94BFFB3-B59E-7C5B-14F6-20B6B6A1255E}"/>
              </a:ext>
            </a:extLst>
          </p:cNvPr>
          <p:cNvSpPr/>
          <p:nvPr/>
        </p:nvSpPr>
        <p:spPr>
          <a:xfrm>
            <a:off x="-8905" y="8075363"/>
            <a:ext cx="1057464" cy="801214"/>
          </a:xfrm>
          <a:prstGeom prst="rect">
            <a:avLst/>
          </a:prstGeom>
          <a:solidFill>
            <a:srgbClr val="3D3D3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283D2A5-2D9C-12A0-6639-3D8227706553}"/>
              </a:ext>
            </a:extLst>
          </p:cNvPr>
          <p:cNvSpPr/>
          <p:nvPr/>
        </p:nvSpPr>
        <p:spPr>
          <a:xfrm>
            <a:off x="532432" y="8075362"/>
            <a:ext cx="6689733" cy="801215"/>
          </a:xfrm>
          <a:prstGeom prst="roundRect">
            <a:avLst>
              <a:gd name="adj" fmla="val 0"/>
            </a:avLst>
          </a:prstGeom>
          <a:solidFill>
            <a:srgbClr val="3D3D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F6192"/>
              </a:buClr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Construção dos programas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2040D84-9ACE-F637-43A9-815688764D92}"/>
              </a:ext>
            </a:extLst>
          </p:cNvPr>
          <p:cNvSpPr/>
          <p:nvPr/>
        </p:nvSpPr>
        <p:spPr>
          <a:xfrm>
            <a:off x="526863" y="8222293"/>
            <a:ext cx="507353" cy="5073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AEE246FA-AD47-F102-5A4F-BB4AB84A0E61}"/>
              </a:ext>
            </a:extLst>
          </p:cNvPr>
          <p:cNvSpPr/>
          <p:nvPr/>
        </p:nvSpPr>
        <p:spPr>
          <a:xfrm rot="10800000">
            <a:off x="3609759" y="8780370"/>
            <a:ext cx="552891" cy="279487"/>
          </a:xfrm>
          <a:prstGeom prst="triangle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7AD05D3-DCB7-31AD-B0EA-B7F6A4FACB4C}"/>
              </a:ext>
            </a:extLst>
          </p:cNvPr>
          <p:cNvSpPr txBox="1"/>
          <p:nvPr/>
        </p:nvSpPr>
        <p:spPr>
          <a:xfrm>
            <a:off x="432600" y="2981074"/>
            <a:ext cx="6105814" cy="9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pt-BR" sz="15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Concordância sobre os instrumentos e atendimentos utilizados para facilitar a compreensão da metodologia do PPA 2024-2027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0029BF0-A421-733A-B512-106C857D3DBB}"/>
              </a:ext>
            </a:extLst>
          </p:cNvPr>
          <p:cNvSpPr txBox="1"/>
          <p:nvPr/>
        </p:nvSpPr>
        <p:spPr>
          <a:xfrm>
            <a:off x="432600" y="9064793"/>
            <a:ext cx="6447430" cy="9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pt-BR" sz="15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Concordância sobre a metodologia das oficinas, avaliação de participações externas e do sistema utilizados para inserção dos resultados das oficinas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D91A125B-207E-4CC5-BA59-51B4AE709F16}"/>
              </a:ext>
            </a:extLst>
          </p:cNvPr>
          <p:cNvGraphicFramePr/>
          <p:nvPr/>
        </p:nvGraphicFramePr>
        <p:xfrm>
          <a:off x="7454857" y="3939245"/>
          <a:ext cx="6516000" cy="38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2BC57F5F-7215-3622-1EAD-896ABBA3EB8F}"/>
              </a:ext>
            </a:extLst>
          </p:cNvPr>
          <p:cNvSpPr txBox="1"/>
          <p:nvPr/>
        </p:nvSpPr>
        <p:spPr>
          <a:xfrm>
            <a:off x="7690439" y="2981074"/>
            <a:ext cx="5918288" cy="659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pt-BR" sz="15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Contribuição das novidades do PPA para o desenho dos programas e desdobramentos das novidades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3A13782-EEF6-FE0B-0085-ADA32318BB07}"/>
              </a:ext>
            </a:extLst>
          </p:cNvPr>
          <p:cNvSpPr/>
          <p:nvPr/>
        </p:nvSpPr>
        <p:spPr>
          <a:xfrm>
            <a:off x="7220278" y="8075362"/>
            <a:ext cx="6943068" cy="801215"/>
          </a:xfrm>
          <a:prstGeom prst="roundRect">
            <a:avLst>
              <a:gd name="adj" fmla="val 0"/>
            </a:avLst>
          </a:prstGeom>
          <a:solidFill>
            <a:srgbClr val="4BAD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F6192"/>
              </a:buClr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Qualidade do PPA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33DCCF05-164A-C0FC-82A2-AE842651B734}"/>
              </a:ext>
            </a:extLst>
          </p:cNvPr>
          <p:cNvSpPr/>
          <p:nvPr/>
        </p:nvSpPr>
        <p:spPr>
          <a:xfrm>
            <a:off x="8349784" y="8222293"/>
            <a:ext cx="507353" cy="507353"/>
          </a:xfrm>
          <a:prstGeom prst="ellipse">
            <a:avLst/>
          </a:prstGeom>
          <a:solidFill>
            <a:srgbClr val="A4E09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id="{9B868553-CCC3-4EC1-339C-D6E7B6CF4AA2}"/>
              </a:ext>
            </a:extLst>
          </p:cNvPr>
          <p:cNvSpPr/>
          <p:nvPr/>
        </p:nvSpPr>
        <p:spPr>
          <a:xfrm rot="10800000">
            <a:off x="10415367" y="8780369"/>
            <a:ext cx="552891" cy="279487"/>
          </a:xfrm>
          <a:prstGeom prst="triangle">
            <a:avLst/>
          </a:prstGeom>
          <a:solidFill>
            <a:srgbClr val="4BA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681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9B18D23-F7EC-1837-4981-5B9C8515C4A8}"/>
              </a:ext>
            </a:extLst>
          </p:cNvPr>
          <p:cNvSpPr txBox="1"/>
          <p:nvPr/>
        </p:nvSpPr>
        <p:spPr>
          <a:xfrm>
            <a:off x="7690439" y="9064793"/>
            <a:ext cx="6272374" cy="35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pt-BR" sz="15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Concordância sobre a qualidade e a utilidade do PPA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2A11EA3-25A9-3BA0-548C-FE90A4C66FC0}"/>
              </a:ext>
            </a:extLst>
          </p:cNvPr>
          <p:cNvSpPr txBox="1"/>
          <p:nvPr/>
        </p:nvSpPr>
        <p:spPr>
          <a:xfrm>
            <a:off x="14628505" y="2981074"/>
            <a:ext cx="6115298" cy="659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pt-BR" sz="1500" b="1" spc="1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Concordância sobre revisão e monitoramento do PPA 2024-2027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E5F5719-44F1-460F-0795-22D6BF770D51}"/>
              </a:ext>
            </a:extLst>
          </p:cNvPr>
          <p:cNvSpPr/>
          <p:nvPr/>
        </p:nvSpPr>
        <p:spPr>
          <a:xfrm>
            <a:off x="14595853" y="8946140"/>
            <a:ext cx="324000" cy="324000"/>
          </a:xfrm>
          <a:prstGeom prst="ellipse">
            <a:avLst/>
          </a:prstGeom>
          <a:solidFill>
            <a:srgbClr val="2F53A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571100163" name="Elipse 1571100162">
            <a:extLst>
              <a:ext uri="{FF2B5EF4-FFF2-40B4-BE49-F238E27FC236}">
                <a16:creationId xmlns:a16="http://schemas.microsoft.com/office/drawing/2014/main" id="{CC61A6AA-FE0A-8EDA-7C3F-A8C45482D89F}"/>
              </a:ext>
            </a:extLst>
          </p:cNvPr>
          <p:cNvSpPr/>
          <p:nvPr/>
        </p:nvSpPr>
        <p:spPr>
          <a:xfrm>
            <a:off x="14595853" y="9704982"/>
            <a:ext cx="324000" cy="324000"/>
          </a:xfrm>
          <a:prstGeom prst="ellipse">
            <a:avLst/>
          </a:prstGeom>
          <a:solidFill>
            <a:srgbClr val="2F53A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kumimoji="0" lang="pt-BR" sz="15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71100164" name="Elipse 1571100163">
            <a:extLst>
              <a:ext uri="{FF2B5EF4-FFF2-40B4-BE49-F238E27FC236}">
                <a16:creationId xmlns:a16="http://schemas.microsoft.com/office/drawing/2014/main" id="{D2A05B7F-155C-9C94-9DC2-F1E6CBA3E299}"/>
              </a:ext>
            </a:extLst>
          </p:cNvPr>
          <p:cNvSpPr/>
          <p:nvPr/>
        </p:nvSpPr>
        <p:spPr>
          <a:xfrm>
            <a:off x="14595853" y="10919872"/>
            <a:ext cx="324000" cy="324000"/>
          </a:xfrm>
          <a:prstGeom prst="ellipse">
            <a:avLst/>
          </a:prstGeom>
          <a:solidFill>
            <a:srgbClr val="2F53A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kumimoji="0" lang="pt-BR" sz="1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71100167" name="Elipse 1571100166">
            <a:extLst>
              <a:ext uri="{FF2B5EF4-FFF2-40B4-BE49-F238E27FC236}">
                <a16:creationId xmlns:a16="http://schemas.microsoft.com/office/drawing/2014/main" id="{D399E6E0-F2D2-8F9A-36BD-B689A3FA8B00}"/>
              </a:ext>
            </a:extLst>
          </p:cNvPr>
          <p:cNvSpPr/>
          <p:nvPr/>
        </p:nvSpPr>
        <p:spPr>
          <a:xfrm>
            <a:off x="14595853" y="12172220"/>
            <a:ext cx="324000" cy="324000"/>
          </a:xfrm>
          <a:prstGeom prst="ellipse">
            <a:avLst/>
          </a:prstGeom>
          <a:solidFill>
            <a:srgbClr val="2F53A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kumimoji="0" lang="pt-BR" sz="1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71100185" name="Elipse 1571100184">
            <a:extLst>
              <a:ext uri="{FF2B5EF4-FFF2-40B4-BE49-F238E27FC236}">
                <a16:creationId xmlns:a16="http://schemas.microsoft.com/office/drawing/2014/main" id="{225C6EA3-CD37-2C6F-37D5-83D976700F5C}"/>
              </a:ext>
            </a:extLst>
          </p:cNvPr>
          <p:cNvSpPr/>
          <p:nvPr/>
        </p:nvSpPr>
        <p:spPr>
          <a:xfrm>
            <a:off x="14624298" y="13426262"/>
            <a:ext cx="324000" cy="324000"/>
          </a:xfrm>
          <a:prstGeom prst="ellipse">
            <a:avLst/>
          </a:prstGeom>
          <a:solidFill>
            <a:srgbClr val="2F53A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5</a:t>
            </a:r>
            <a:endParaRPr kumimoji="0" lang="pt-BR" sz="15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71100192" name="CaixaDeTexto 1571100191">
            <a:extLst>
              <a:ext uri="{FF2B5EF4-FFF2-40B4-BE49-F238E27FC236}">
                <a16:creationId xmlns:a16="http://schemas.microsoft.com/office/drawing/2014/main" id="{6803DEE9-0D08-2C06-F7F6-399BCF7F0D52}"/>
              </a:ext>
            </a:extLst>
          </p:cNvPr>
          <p:cNvSpPr txBox="1"/>
          <p:nvPr/>
        </p:nvSpPr>
        <p:spPr>
          <a:xfrm>
            <a:off x="7672350" y="14400856"/>
            <a:ext cx="71034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(*) Elaboração: SEPLAN/MPO. </a:t>
            </a:r>
          </a:p>
          <a:p>
            <a:r>
              <a:rPr lang="pt-BR" sz="1100" dirty="0">
                <a:solidFill>
                  <a:srgbClr val="3B383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Respondentes: 147 respondentes com respostas válidas de 33 órgãos diferentes</a:t>
            </a:r>
          </a:p>
        </p:txBody>
      </p:sp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F6F852C4-02C7-445A-884E-D6B7401994CE}"/>
              </a:ext>
            </a:extLst>
          </p:cNvPr>
          <p:cNvGraphicFramePr/>
          <p:nvPr/>
        </p:nvGraphicFramePr>
        <p:xfrm>
          <a:off x="-78101" y="10118415"/>
          <a:ext cx="7023300" cy="462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B03E-3CE9-6B9F-1C6E-3CCC86989B3D}"/>
              </a:ext>
            </a:extLst>
          </p:cNvPr>
          <p:cNvSpPr txBox="1"/>
          <p:nvPr/>
        </p:nvSpPr>
        <p:spPr>
          <a:xfrm>
            <a:off x="145890" y="12616907"/>
            <a:ext cx="2606619" cy="369332"/>
          </a:xfrm>
          <a:prstGeom prst="rect">
            <a:avLst/>
          </a:prstGeom>
          <a:solidFill>
            <a:srgbClr val="F2F2F2"/>
          </a:solidFill>
        </p:spPr>
        <p:txBody>
          <a:bodyPr wrap="square" rIns="36000" rtlCol="0">
            <a:spAutoFit/>
          </a:bodyPr>
          <a:lstStyle/>
          <a:p>
            <a:pPr algn="r"/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Validação programas pelo secretário-executivo ou ministro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043633-F968-283D-19F0-17D0697F2DF2}"/>
              </a:ext>
            </a:extLst>
          </p:cNvPr>
          <p:cNvSpPr txBox="1"/>
          <p:nvPr/>
        </p:nvSpPr>
        <p:spPr>
          <a:xfrm>
            <a:off x="145890" y="12944057"/>
            <a:ext cx="2606619" cy="369332"/>
          </a:xfrm>
          <a:prstGeom prst="rect">
            <a:avLst/>
          </a:prstGeom>
          <a:solidFill>
            <a:srgbClr val="F2F2F2"/>
          </a:solidFill>
        </p:spPr>
        <p:txBody>
          <a:bodyPr wrap="square" rIns="36000" rtlCol="0">
            <a:spAutoFit/>
          </a:bodyPr>
          <a:lstStyle/>
          <a:p>
            <a:pPr algn="r"/>
            <a:r>
              <a:rPr lang="pt-BR"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Validação indicadores pelo secretário-executivo ou ministro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E65F22F-A1FA-7A70-EEAA-2CFBAD42528B}"/>
              </a:ext>
            </a:extLst>
          </p:cNvPr>
          <p:cNvGrpSpPr/>
          <p:nvPr/>
        </p:nvGrpSpPr>
        <p:grpSpPr>
          <a:xfrm>
            <a:off x="7454857" y="10033648"/>
            <a:ext cx="6516000" cy="3852000"/>
            <a:chOff x="7409137" y="10033648"/>
            <a:chExt cx="6516000" cy="3852000"/>
          </a:xfrm>
        </p:grpSpPr>
        <p:graphicFrame>
          <p:nvGraphicFramePr>
            <p:cNvPr id="55" name="Gráfico 54">
              <a:extLst>
                <a:ext uri="{FF2B5EF4-FFF2-40B4-BE49-F238E27FC236}">
                  <a16:creationId xmlns:a16="http://schemas.microsoft.com/office/drawing/2014/main" id="{B663C9DD-6A87-4D6F-A57B-DFCF1C4F4D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4121651"/>
                </p:ext>
              </p:extLst>
            </p:nvPr>
          </p:nvGraphicFramePr>
          <p:xfrm>
            <a:off x="7409137" y="10033648"/>
            <a:ext cx="6516000" cy="38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9EC82A6-DC46-7CCC-30DA-835FD0E28AA8}"/>
                </a:ext>
              </a:extLst>
            </p:cNvPr>
            <p:cNvSpPr txBox="1"/>
            <p:nvPr/>
          </p:nvSpPr>
          <p:spPr>
            <a:xfrm>
              <a:off x="7845504" y="12448585"/>
              <a:ext cx="2606619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Ins="36000" rtlCol="0">
              <a:spAutoFit/>
            </a:bodyPr>
            <a:lstStyle/>
            <a:p>
              <a:pPr algn="r"/>
              <a:r>
                <a:rPr lang="pt-BR" sz="1100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Contribui para a proposta orçamentária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6686F5E-164C-ABC9-002D-BFB955D19846}"/>
              </a:ext>
            </a:extLst>
          </p:cNvPr>
          <p:cNvGrpSpPr/>
          <p:nvPr/>
        </p:nvGrpSpPr>
        <p:grpSpPr>
          <a:xfrm>
            <a:off x="14268632" y="3893525"/>
            <a:ext cx="6516000" cy="3852000"/>
            <a:chOff x="14268632" y="3893525"/>
            <a:chExt cx="6516000" cy="3852000"/>
          </a:xfrm>
        </p:grpSpPr>
        <p:graphicFrame>
          <p:nvGraphicFramePr>
            <p:cNvPr id="56" name="Gráfico 55">
              <a:extLst>
                <a:ext uri="{FF2B5EF4-FFF2-40B4-BE49-F238E27FC236}">
                  <a16:creationId xmlns:a16="http://schemas.microsoft.com/office/drawing/2014/main" id="{618640D7-6AEE-4A97-834B-74D9CB4592F3}"/>
                </a:ext>
              </a:extLst>
            </p:cNvPr>
            <p:cNvGraphicFramePr/>
            <p:nvPr/>
          </p:nvGraphicFramePr>
          <p:xfrm>
            <a:off x="14268632" y="3893525"/>
            <a:ext cx="6516000" cy="38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BA87C00-D810-C536-B37F-2ED3B145AF6D}"/>
                </a:ext>
              </a:extLst>
            </p:cNvPr>
            <p:cNvSpPr txBox="1"/>
            <p:nvPr/>
          </p:nvSpPr>
          <p:spPr>
            <a:xfrm>
              <a:off x="14397795" y="5905789"/>
              <a:ext cx="2748452" cy="4308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Ins="36000" rtlCol="0">
              <a:spAutoFit/>
            </a:bodyPr>
            <a:lstStyle/>
            <a:p>
              <a:pPr algn="r"/>
              <a:r>
                <a:rPr lang="pt-BR" sz="1100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Governança das agendas transversais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ADD3966-ABA3-585B-25CE-42B6D5796DB9}"/>
                </a:ext>
              </a:extLst>
            </p:cNvPr>
            <p:cNvSpPr txBox="1"/>
            <p:nvPr/>
          </p:nvSpPr>
          <p:spPr>
            <a:xfrm>
              <a:off x="14397795" y="6367650"/>
              <a:ext cx="2748452" cy="4308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Ins="36000" rtlCol="0">
              <a:spAutoFit/>
            </a:bodyPr>
            <a:lstStyle/>
            <a:p>
              <a:pPr algn="r"/>
              <a:r>
                <a:rPr lang="pt-BR" sz="1100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Monitoramento com participação social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A0E3DC9-CB45-F18B-F80B-55A464F5E3C2}"/>
                </a:ext>
              </a:extLst>
            </p:cNvPr>
            <p:cNvSpPr txBox="1"/>
            <p:nvPr/>
          </p:nvSpPr>
          <p:spPr>
            <a:xfrm>
              <a:off x="14397795" y="5444504"/>
              <a:ext cx="2748452" cy="4308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Ins="36000" rtlCol="0">
              <a:spAutoFit/>
            </a:bodyPr>
            <a:lstStyle/>
            <a:p>
              <a:pPr algn="r"/>
              <a:r>
                <a:rPr lang="pt-BR" sz="1100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Criticidade da integração entre planejamento e orçamento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244EB17-C671-F4CF-2E3A-143C01E9FE22}"/>
                </a:ext>
              </a:extLst>
            </p:cNvPr>
            <p:cNvSpPr txBox="1"/>
            <p:nvPr/>
          </p:nvSpPr>
          <p:spPr>
            <a:xfrm>
              <a:off x="14311067" y="4970997"/>
              <a:ext cx="2835180" cy="43088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Ins="36000" rtlCol="0">
              <a:spAutoFit/>
            </a:bodyPr>
            <a:lstStyle/>
            <a:p>
              <a:pPr algn="r"/>
              <a:r>
                <a:rPr lang="pt-BR" sz="1100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Monitoramento das prioridades via </a:t>
              </a:r>
              <a:r>
                <a:rPr lang="pt-BR" sz="1100" cap="all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siop</a:t>
              </a:r>
              <a:endParaRPr lang="pt-BR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483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Governo Feder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7A7"/>
      </a:accent1>
      <a:accent2>
        <a:srgbClr val="34B44A"/>
      </a:accent2>
      <a:accent3>
        <a:srgbClr val="ED1C24"/>
      </a:accent3>
      <a:accent4>
        <a:srgbClr val="FBDA05"/>
      </a:accent4>
      <a:accent5>
        <a:srgbClr val="434343"/>
      </a:accent5>
      <a:accent6>
        <a:srgbClr val="7F7F7F"/>
      </a:accent6>
      <a:hlink>
        <a:srgbClr val="D8D8D8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f1193a7-7ddb-4fd2-a330-e459b1e11b40">MCPDOC-900812861-3877</_dlc_DocId>
    <TaxCatchAll xmlns="bf1193a7-7ddb-4fd2-a330-e459b1e11b40" xsi:nil="true"/>
    <_ip_UnifiedCompliancePolicyUIAction xmlns="http://schemas.microsoft.com/sharepoint/v3" xsi:nil="true"/>
    <_dlc_DocIdUrl xmlns="bf1193a7-7ddb-4fd2-a330-e459b1e11b40">
      <Url>https://mcpdocs.sharepoint.com/clientes/gov_federal_apoio_ppa/_layouts/15/DocIdRedir.aspx?ID=MCPDOC-900812861-3877</Url>
      <Description>MCPDOC-900812861-3877</Description>
    </_dlc_DocIdUrl>
    <_ip_UnifiedCompliancePolicyProperties xmlns="http://schemas.microsoft.com/sharepoint/v3" xsi:nil="true"/>
    <lcf76f155ced4ddcb4097134ff3c332f xmlns="7e1a76b2-f211-49e2-a0c9-af7be6f6af3c">
      <Terms xmlns="http://schemas.microsoft.com/office/infopath/2007/PartnerControls"/>
    </lcf76f155ced4ddcb4097134ff3c332f>
    <Tipo_x0020_de_x0020_Cliente xmlns="2b6527ed-9747-4263-9486-8797cc0563a3" xsi:nil="true"/>
    <Tipo_x0020_de_x0020_Documento xmlns="bf1193a7-7ddb-4fd2-a330-e459b1e11b40" xsi:nil="true"/>
    <Área_x0020_de_x0020_Atuação xmlns="2b6527ed-9747-4263-9486-8797cc0563a3" xsi:nil="true"/>
    <Status_x0020_MCP xmlns="2b6527ed-9747-4263-9486-8797cc0563a3" xsi:nil="true"/>
    <Metodologia xmlns="2b6527ed-9747-4263-9486-8797cc0563a3" xsi:nil="true"/>
    <Origem_MCP xmlns="2b6527ed-9747-4263-9486-8797cc0563a3" xsi:nil="true"/>
    <TaxKeywordTaxHTField xmlns="bf1193a7-7ddb-4fd2-a330-e459b1e11b40">
      <Terms xmlns="http://schemas.microsoft.com/office/infopath/2007/PartnerControls"/>
    </TaxKeywordTaxHTField>
    <Produto xmlns="bf1193a7-7ddb-4fd2-a330-e459b1e11b4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FB08BC5255B64DB442517C0EAA3C7D" ma:contentTypeVersion="13" ma:contentTypeDescription="Crie um novo documento." ma:contentTypeScope="" ma:versionID="beeb30132398cea2443f23e5907a751a">
  <xsd:schema xmlns:xsd="http://www.w3.org/2001/XMLSchema" xmlns:xs="http://www.w3.org/2001/XMLSchema" xmlns:p="http://schemas.microsoft.com/office/2006/metadata/properties" xmlns:ns1="http://schemas.microsoft.com/sharepoint/v3" xmlns:ns2="bf1193a7-7ddb-4fd2-a330-e459b1e11b40" xmlns:ns3="2b6527ed-9747-4263-9486-8797cc0563a3" xmlns:ns4="7e1a76b2-f211-49e2-a0c9-af7be6f6af3c" targetNamespace="http://schemas.microsoft.com/office/2006/metadata/properties" ma:root="true" ma:fieldsID="7c20416a6e38f22748fabf6131d2e846" ns1:_="" ns2:_="" ns3:_="" ns4:_="">
    <xsd:import namespace="http://schemas.microsoft.com/sharepoint/v3"/>
    <xsd:import namespace="bf1193a7-7ddb-4fd2-a330-e459b1e11b40"/>
    <xsd:import namespace="2b6527ed-9747-4263-9486-8797cc0563a3"/>
    <xsd:import namespace="7e1a76b2-f211-49e2-a0c9-af7be6f6af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todologia" minOccurs="0"/>
                <xsd:element ref="ns2:Produto" minOccurs="0"/>
                <xsd:element ref="ns2:Tipo_x0020_de_x0020_Documento" minOccurs="0"/>
                <xsd:element ref="ns3:Tipo_x0020_de_x0020_Cliente" minOccurs="0"/>
                <xsd:element ref="ns3:Área_x0020_de_x0020_Atuação" minOccurs="0"/>
                <xsd:element ref="ns3:Origem_MCP" minOccurs="0"/>
                <xsd:element ref="ns3:Status_x0020_MCP" minOccurs="0"/>
                <xsd:element ref="ns2:TaxKeywordTaxHTField" minOccurs="0"/>
                <xsd:element ref="ns2:TaxCatchAll" minOccurs="0"/>
                <xsd:element ref="ns4:MediaServiceMetadata" minOccurs="0"/>
                <xsd:element ref="ns4:MediaServiceFastMetadata" minOccurs="0"/>
                <xsd:element ref="ns4:lcf76f155ced4ddcb4097134ff3c332f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93a7-7ddb-4fd2-a330-e459b1e11b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to" ma:index="12" nillable="true" ma:displayName="Produto" ma:format="Dropdown" ma:internalName="Produto">
      <xsd:simpleType>
        <xsd:restriction base="dms:Choice">
          <xsd:enumeration value="Administrativo"/>
          <xsd:enumeration value="Benchmarking"/>
          <xsd:enumeration value="Capacitação"/>
          <xsd:enumeration value="Captação de Recursos"/>
          <xsd:enumeration value="Carteira de Projetos"/>
          <xsd:enumeration value="Cenários"/>
          <xsd:enumeration value="Desenho Organizacional"/>
          <xsd:enumeration value="Diagnóstico"/>
          <xsd:enumeration value="Formulação Estratégica"/>
          <xsd:enumeration value="Gestão da Mudança"/>
          <xsd:enumeration value="Modelo de Negócios"/>
          <xsd:enumeration value="Monitoramento"/>
          <xsd:enumeration value="Oficina de Trabalho"/>
          <xsd:enumeration value="Pesquisa de Opinião"/>
          <xsd:enumeration value="Pesquisa Qualitativa"/>
          <xsd:enumeration value="RoadMapping"/>
        </xsd:restriction>
      </xsd:simpleType>
    </xsd:element>
    <xsd:element name="Tipo_x0020_de_x0020_Documento" ma:index="13" nillable="true" ma:displayName="Tipo de Documento" ma:format="Dropdown" ma:internalName="Tipo_x0020_de_x0020_Documento">
      <xsd:simpleType>
        <xsd:restriction base="dms:Choice">
          <xsd:enumeration value="Artigo/Estudo"/>
          <xsd:enumeration value="Banco de Dados"/>
          <xsd:enumeration value="Bases de Design"/>
          <xsd:enumeration value="Caderno de Trabalho"/>
          <xsd:enumeration value="Carta"/>
          <xsd:enumeration value="Checklist"/>
          <xsd:enumeration value="Ferramenta"/>
          <xsd:enumeration value="Manual"/>
          <xsd:enumeration value="Palestra"/>
          <xsd:enumeration value="Plano de Trabalho"/>
          <xsd:enumeration value="Proposta Técnica"/>
          <xsd:enumeration value="Questionário"/>
          <xsd:enumeration value="Relatório"/>
          <xsd:enumeration value="Transcrição"/>
        </xsd:restriction>
      </xsd:simpleType>
    </xsd:element>
    <xsd:element name="TaxKeywordTaxHTField" ma:index="19" nillable="true" ma:taxonomy="true" ma:internalName="TaxKeywordTaxHTField" ma:taxonomyFieldName="TaxKeyword" ma:displayName="Palavras-chave Corporativas" ma:fieldId="{23f27201-bee3-471e-b2e7-b64fd8b7ca38}" ma:taxonomyMulti="true" ma:sspId="ea188d08-5fba-41bf-a1e8-2686c260f4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d88f592c-83ee-40ed-9743-a3413d4ca4b7}" ma:internalName="TaxCatchAll" ma:showField="CatchAllData" ma:web="bf1193a7-7ddb-4fd2-a330-e459b1e11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527ed-9747-4263-9486-8797cc0563a3" elementFormDefault="qualified">
    <xsd:import namespace="http://schemas.microsoft.com/office/2006/documentManagement/types"/>
    <xsd:import namespace="http://schemas.microsoft.com/office/infopath/2007/PartnerControls"/>
    <xsd:element name="Metodologia" ma:index="11" nillable="true" ma:displayName="Metodologia" ma:format="Dropdown" ma:internalName="Metodologia">
      <xsd:simpleType>
        <xsd:restriction base="dms:Choice">
          <xsd:enumeration value="Cenário"/>
          <xsd:enumeration value="Estratégia"/>
          <xsd:enumeration value="Gestão"/>
          <xsd:enumeration value="Inovação"/>
        </xsd:restriction>
      </xsd:simpleType>
    </xsd:element>
    <xsd:element name="Tipo_x0020_de_x0020_Cliente" ma:index="14" nillable="true" ma:displayName="Tipo de Cliente" ma:format="Dropdown" ma:internalName="Tipo_x0020_de_x0020_Cliente">
      <xsd:simpleType>
        <xsd:restriction base="dms:Choice">
          <xsd:enumeration value="Entidade de Classe"/>
          <xsd:enumeration value="Estatal"/>
          <xsd:enumeration value="Governo Estadual"/>
          <xsd:enumeration value="Governo Federal"/>
          <xsd:enumeration value="Prefeitura"/>
          <xsd:enumeration value="Sistema S"/>
        </xsd:restriction>
      </xsd:simpleType>
    </xsd:element>
    <xsd:element name="Área_x0020_de_x0020_Atuação" ma:index="15" nillable="true" ma:displayName="Área de Atuação" ma:format="Dropdown" ma:internalName="_x00c1_rea_x0020_de_x0020_Atua_x00e7__x00e3_o">
      <xsd:simpleType>
        <xsd:restriction base="dms:Choice">
          <xsd:enumeration value="3o Setor"/>
          <xsd:enumeration value="Educação"/>
          <xsd:enumeration value="Empresarial"/>
          <xsd:enumeration value="Energia"/>
          <xsd:enumeration value="Governo"/>
          <xsd:enumeration value="Industria"/>
          <xsd:enumeration value="Óleo &amp; Gás"/>
          <xsd:enumeration value="Saúde"/>
          <xsd:enumeration value="Serviços"/>
        </xsd:restriction>
      </xsd:simpleType>
    </xsd:element>
    <xsd:element name="Origem_MCP" ma:index="16" nillable="true" ma:displayName="Origem Documento" ma:format="Dropdown" ma:internalName="Origem_MCP">
      <xsd:simpleType>
        <xsd:restriction base="dms:Choice">
          <xsd:enumeration value="Cliente"/>
          <xsd:enumeration value="Externo"/>
          <xsd:enumeration value="Macroplan"/>
        </xsd:restriction>
      </xsd:simpleType>
    </xsd:element>
    <xsd:element name="Status_x0020_MCP" ma:index="17" nillable="true" ma:displayName="Status Documento" ma:format="Dropdown" ma:internalName="Status_x0020_MCP">
      <xsd:simpleType>
        <xsd:restriction base="dms:Choice">
          <xsd:enumeration value="Documento Final"/>
          <xsd:enumeration value="Em Elaboraçã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a76b2-f211-49e2-a0c9-af7be6f6a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ea188d08-5fba-41bf-a1e8-2686c260f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A3F30-433D-4EF1-BB3D-E1B39D9FE2FF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AAA46BF-C795-45AF-8B1A-DF44577EE7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A42A5-C0DA-47B3-8187-5A1C97E6C238}">
  <ds:schemaRefs>
    <ds:schemaRef ds:uri="http://schemas.microsoft.com/office/2006/metadata/properties"/>
    <ds:schemaRef ds:uri="http://www.w3.org/2000/xmlns/"/>
    <ds:schemaRef ds:uri="bf1193a7-7ddb-4fd2-a330-e459b1e11b40"/>
    <ds:schemaRef ds:uri="http://www.w3.org/2001/XMLSchema-instance"/>
    <ds:schemaRef ds:uri="http://schemas.microsoft.com/sharepoint/v3"/>
    <ds:schemaRef ds:uri="7e1a76b2-f211-49e2-a0c9-af7be6f6af3c"/>
    <ds:schemaRef ds:uri="http://schemas.microsoft.com/office/infopath/2007/PartnerControls"/>
    <ds:schemaRef ds:uri="2b6527ed-9747-4263-9486-8797cc0563a3"/>
  </ds:schemaRefs>
</ds:datastoreItem>
</file>

<file path=customXml/itemProps4.xml><?xml version="1.0" encoding="utf-8"?>
<ds:datastoreItem xmlns:ds="http://schemas.openxmlformats.org/officeDocument/2006/customXml" ds:itemID="{868BAC27-703F-446B-AA79-1F7088CFC40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bf1193a7-7ddb-4fd2-a330-e459b1e11b40"/>
    <ds:schemaRef ds:uri="2b6527ed-9747-4263-9486-8797cc0563a3"/>
    <ds:schemaRef ds:uri="7e1a76b2-f211-49e2-a0c9-af7be6f6af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293</Words>
  <Application>Microsoft Office PowerPoint</Application>
  <PresentationFormat>Personalizar</PresentationFormat>
  <Paragraphs>40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Rosane Ribeiro</dc:creator>
  <cp:lastModifiedBy>MARIA RAQUEL MESQUITA MELO</cp:lastModifiedBy>
  <cp:revision>18</cp:revision>
  <cp:lastPrinted>2023-06-23T15:37:06Z</cp:lastPrinted>
  <dcterms:modified xsi:type="dcterms:W3CDTF">2024-03-05T13:16:17Z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_dlc_DocIdItemGuid">
    <vt:lpwstr>87d2cba6-c7a0-4529-823e-7013fb383ba6</vt:lpwstr>
  </property>
  <property fmtid="{D5CDD505-2E9C-101B-9397-08002B2CF9AE}" pid="5" name="ContentTypeId">
    <vt:lpwstr>0x01010019FB08BC5255B64DB442517C0EAA3C7D</vt:lpwstr>
  </property>
</Properties>
</file>