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5"/>
  </p:notesMasterIdLst>
  <p:handoutMasterIdLst>
    <p:handoutMasterId r:id="rId36"/>
  </p:handoutMasterIdLst>
  <p:sldIdLst>
    <p:sldId id="259" r:id="rId5"/>
    <p:sldId id="1177" r:id="rId6"/>
    <p:sldId id="1175" r:id="rId7"/>
    <p:sldId id="1161" r:id="rId8"/>
    <p:sldId id="1150" r:id="rId9"/>
    <p:sldId id="1162" r:id="rId10"/>
    <p:sldId id="1155" r:id="rId11"/>
    <p:sldId id="1163" r:id="rId12"/>
    <p:sldId id="1167" r:id="rId13"/>
    <p:sldId id="1173" r:id="rId14"/>
    <p:sldId id="1174" r:id="rId15"/>
    <p:sldId id="1165" r:id="rId16"/>
    <p:sldId id="1149" r:id="rId17"/>
    <p:sldId id="1156" r:id="rId18"/>
    <p:sldId id="1166" r:id="rId19"/>
    <p:sldId id="1164" r:id="rId20"/>
    <p:sldId id="1171" r:id="rId21"/>
    <p:sldId id="1151" r:id="rId22"/>
    <p:sldId id="1153" r:id="rId23"/>
    <p:sldId id="1168" r:id="rId24"/>
    <p:sldId id="1157" r:id="rId25"/>
    <p:sldId id="1176" r:id="rId26"/>
    <p:sldId id="1085" r:id="rId27"/>
    <p:sldId id="1086" r:id="rId28"/>
    <p:sldId id="1137" r:id="rId29"/>
    <p:sldId id="1143" r:id="rId30"/>
    <p:sldId id="1170" r:id="rId31"/>
    <p:sldId id="1154" r:id="rId32"/>
    <p:sldId id="1172" r:id="rId33"/>
    <p:sldId id="1146" r:id="rId34"/>
  </p:sldIdLst>
  <p:sldSz cx="12192000" cy="6858000"/>
  <p:notesSz cx="9928225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956" autoAdjust="0"/>
    <p:restoredTop sz="94719"/>
  </p:normalViewPr>
  <p:slideViewPr>
    <p:cSldViewPr snapToGrid="0">
      <p:cViewPr>
        <p:scale>
          <a:sx n="70" d="100"/>
          <a:sy n="70" d="100"/>
        </p:scale>
        <p:origin x="1152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usto.vieira\Downloads\graficos_apresenta&#231;&#227;o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usto.vieira\Downloads\graficos_apresenta&#231;&#227;o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/>
              <a:t>Dívida</a:t>
            </a:r>
            <a:r>
              <a:rPr lang="pt-BR" sz="1600" b="1" baseline="0"/>
              <a:t> Bruta do Governo Geral (% PIB)</a:t>
            </a:r>
            <a:endParaRPr lang="pt-BR" sz="1600" b="1"/>
          </a:p>
        </c:rich>
      </c:tx>
      <c:layout>
        <c:manualLayout>
          <c:xMode val="edge"/>
          <c:yMode val="edge"/>
          <c:x val="0.23422813913846938"/>
          <c:y val="8.732556257127221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2.4629160997140759E-2"/>
          <c:y val="0.14029312331592886"/>
          <c:w val="0.95074167800571852"/>
          <c:h val="0.6887441873763798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D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'DBGG - projeção'!$U$19:$U$29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jan/23</c:v>
                </c:pt>
              </c:strCache>
            </c:strRef>
          </c:cat>
          <c:val>
            <c:numRef>
              <c:f>'DBGG - projeção'!$V$19:$V$29</c:f>
              <c:numCache>
                <c:formatCode>0.0</c:formatCode>
                <c:ptCount val="11"/>
                <c:pt idx="0">
                  <c:v>51.541505603591077</c:v>
                </c:pt>
                <c:pt idx="1">
                  <c:v>56.280930974696538</c:v>
                </c:pt>
                <c:pt idx="2">
                  <c:v>65.504712940726236</c:v>
                </c:pt>
                <c:pt idx="3">
                  <c:v>69.839804120310077</c:v>
                </c:pt>
                <c:pt idx="4">
                  <c:v>73.717926763629052</c:v>
                </c:pt>
                <c:pt idx="5">
                  <c:v>75.269504978468575</c:v>
                </c:pt>
                <c:pt idx="6">
                  <c:v>74.435060850217965</c:v>
                </c:pt>
                <c:pt idx="7">
                  <c:v>86.939626415277203</c:v>
                </c:pt>
                <c:pt idx="8">
                  <c:v>78.291252645666503</c:v>
                </c:pt>
                <c:pt idx="9">
                  <c:v>73.417902557163472</c:v>
                </c:pt>
                <c:pt idx="10">
                  <c:v>73.115829057274624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1E-42C9-8FED-95BE863C68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-27"/>
        <c:axId val="121906536"/>
        <c:axId val="119469784"/>
      </c:barChart>
      <c:catAx>
        <c:axId val="121906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9469784"/>
        <c:crosses val="autoZero"/>
        <c:auto val="1"/>
        <c:lblAlgn val="ctr"/>
        <c:lblOffset val="100"/>
        <c:noMultiLvlLbl val="0"/>
      </c:catAx>
      <c:valAx>
        <c:axId val="119469784"/>
        <c:scaling>
          <c:orientation val="minMax"/>
          <c:min val="40"/>
        </c:scaling>
        <c:delete val="1"/>
        <c:axPos val="l"/>
        <c:numFmt formatCode="0.0" sourceLinked="1"/>
        <c:majorTickMark val="none"/>
        <c:minorTickMark val="none"/>
        <c:tickLblPos val="nextTo"/>
        <c:crossAx val="121906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783554002898462E-2"/>
          <c:y val="0.14235324996140189"/>
          <c:w val="0.9377180686211164"/>
          <c:h val="0.75580378195351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investimento!$I$2</c:f>
              <c:strCache>
                <c:ptCount val="1"/>
              </c:strCache>
            </c:strRef>
          </c:tx>
          <c:spPr>
            <a:solidFill>
              <a:srgbClr val="00008C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3180343069077423E-3"/>
                  <c:y val="-7.189459430411290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3EE-4865-BE39-FB8E579AE6BB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8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investimento!$H$12:$H$29</c:f>
              <c:numCache>
                <c:formatCode>General</c:formatCode>
                <c:ptCount val="1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>
                  <c:v>2022</c:v>
                </c:pt>
              </c:numCache>
            </c:numRef>
          </c:cat>
          <c:val>
            <c:numRef>
              <c:f>investimento!$I$12:$I$29</c:f>
              <c:numCache>
                <c:formatCode>#,##0.0</c:formatCode>
                <c:ptCount val="18"/>
                <c:pt idx="0">
                  <c:v>17.056183460409567</c:v>
                </c:pt>
                <c:pt idx="1">
                  <c:v>17.210299571190507</c:v>
                </c:pt>
                <c:pt idx="2">
                  <c:v>17.995761341442272</c:v>
                </c:pt>
                <c:pt idx="3">
                  <c:v>19.385329555028914</c:v>
                </c:pt>
                <c:pt idx="4">
                  <c:v>19.101958042515289</c:v>
                </c:pt>
                <c:pt idx="5">
                  <c:v>20.534673643226729</c:v>
                </c:pt>
                <c:pt idx="6">
                  <c:v>20.608964205301529</c:v>
                </c:pt>
                <c:pt idx="7">
                  <c:v>20.716712780272424</c:v>
                </c:pt>
                <c:pt idx="8">
                  <c:v>20.911921881353091</c:v>
                </c:pt>
                <c:pt idx="9">
                  <c:v>19.873028900539978</c:v>
                </c:pt>
                <c:pt idx="10">
                  <c:v>17.835807042289435</c:v>
                </c:pt>
                <c:pt idx="11">
                  <c:v>15.524327326986819</c:v>
                </c:pt>
                <c:pt idx="12">
                  <c:v>14.558986517544112</c:v>
                </c:pt>
                <c:pt idx="13">
                  <c:v>15.096911960485105</c:v>
                </c:pt>
                <c:pt idx="14">
                  <c:v>15.471169746462673</c:v>
                </c:pt>
                <c:pt idx="15">
                  <c:v>16.561021557279297</c:v>
                </c:pt>
                <c:pt idx="16">
                  <c:v>18.896187859339207</c:v>
                </c:pt>
                <c:pt idx="17">
                  <c:v>18.822556491523372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3EE-4865-BE39-FB8E579AE6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9"/>
        <c:overlap val="-27"/>
        <c:axId val="122834936"/>
        <c:axId val="122835320"/>
      </c:barChart>
      <c:catAx>
        <c:axId val="122834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2835320"/>
        <c:crosses val="autoZero"/>
        <c:auto val="1"/>
        <c:lblAlgn val="ctr"/>
        <c:lblOffset val="100"/>
        <c:noMultiLvlLbl val="0"/>
      </c:catAx>
      <c:valAx>
        <c:axId val="122835320"/>
        <c:scaling>
          <c:orientation val="minMax"/>
          <c:min val="10"/>
        </c:scaling>
        <c:delete val="1"/>
        <c:axPos val="l"/>
        <c:numFmt formatCode="#,##0.0" sourceLinked="1"/>
        <c:majorTickMark val="out"/>
        <c:minorTickMark val="none"/>
        <c:tickLblPos val="nextTo"/>
        <c:crossAx val="122834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200"/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0.94042</cdr:y>
    </cdr:from>
    <cdr:to>
      <cdr:x>1</cdr:x>
      <cdr:y>1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xmlns="" id="{32980E63-C0A9-7E0D-5000-88E3C0DE626F}"/>
            </a:ext>
          </a:extLst>
        </cdr:cNvPr>
        <cdr:cNvSpPr txBox="1"/>
      </cdr:nvSpPr>
      <cdr:spPr>
        <a:xfrm xmlns:a="http://schemas.openxmlformats.org/drawingml/2006/main">
          <a:off x="0" y="3157521"/>
          <a:ext cx="5672138" cy="2000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000" b="0" i="0" dirty="0"/>
            <a:t>Fonte: BCB. Valores anuais são os divulgados para dezembro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0.08576</cdr:x>
      <cdr:y>0.9247</cdr:y>
    </cdr:from>
    <cdr:to>
      <cdr:x>0.46685</cdr:x>
      <cdr:y>1</cdr:y>
    </cdr:to>
    <cdr:sp macro="" textlink="">
      <cdr:nvSpPr>
        <cdr:cNvPr id="3" name="CaixaDeTexto 1">
          <a:extLst xmlns:a="http://schemas.openxmlformats.org/drawingml/2006/main">
            <a:ext uri="{FF2B5EF4-FFF2-40B4-BE49-F238E27FC236}">
              <a16:creationId xmlns:a16="http://schemas.microsoft.com/office/drawing/2014/main" xmlns="" id="{30286344-EC62-6864-C4EC-625DBB09D6F1}"/>
            </a:ext>
          </a:extLst>
        </cdr:cNvPr>
        <cdr:cNvSpPr txBox="1"/>
      </cdr:nvSpPr>
      <cdr:spPr>
        <a:xfrm xmlns:a="http://schemas.openxmlformats.org/drawingml/2006/main">
          <a:off x="469881" y="2994641"/>
          <a:ext cx="2087908" cy="2438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900" i="0" dirty="0"/>
            <a:t>. 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B9FED80D-FF71-4DFD-9C2E-A9E62EAF42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F425791D-801A-4C6A-9F31-1637F98000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A68E8-2022-4019-BA4F-184885EB4A18}" type="datetimeFigureOut">
              <a:rPr lang="pt-BR" smtClean="0"/>
              <a:t>09/05/2023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2041B796-19E2-4A49-B817-2A9D19125F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1E47523F-CD6A-48AA-8029-6D08245B88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EF527-1A7D-4ECC-8BA7-61E7E87E34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496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7DA53-B11B-4585-B8EB-6ABE6A17DA7B}" type="datetimeFigureOut">
              <a:rPr lang="pt-BR" smtClean="0"/>
              <a:t>09/05/2023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6A588-36C3-4FAA-B76D-C78DA3AC18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407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5368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435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326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038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035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7358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270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703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5362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7263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887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7353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1342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47945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4157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9195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96856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8194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6784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2027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02224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266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2771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8361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655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00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3023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3121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372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F6A588-36C3-4FAA-B76D-C78DA3AC18D7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062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viviane.barros\mtegovbr\Design%20SE%20MPO%20-%20General\Design%20SE%20MPO%20Ok\00_Arte\Identidade%20Visual%20-%20MPO\Redes%20Sociais\Redes%20Sociais%20-Estudos%20Vivi\4x\Capa%20PPT-arte@4x.png" TargetMode="External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viviane.barros\mtegovbr\Design%20SE%20MPO%20-%20General\Design%20SE%20MPO%20Ok\00_Arte\Identidade%20Visual%20-%20MPO\Redes%20Sociais\Redes%20Sociais%20-Estudos%20Vivi\4x\Capa%20PPT-arte%20c&#243;pia%202@4x.png" TargetMode="External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viviane.barros\mtegovbr\Design%20SE%20MPO%20-%20General\Design%20SE%20MPO%20Ok\00_Arte\Identidade%20Visual%20-%20MPO\Redes%20Sociais\Redes%20Sociais%20-Estudos%20Vivi\4x\Capa%20PPT-arte%20c&#243;pia@4x.png" TargetMode="External"/><Relationship Id="rId7" Type="http://schemas.openxmlformats.org/officeDocument/2006/relationships/image" Target="../media/image7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9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33C1A2B3-6F66-E66F-82C2-4DF108DA15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" t="33885" r="22638" b="137"/>
          <a:stretch>
            <a:fillRect/>
          </a:stretch>
        </p:blipFill>
        <p:spPr>
          <a:xfrm>
            <a:off x="-3176" y="0"/>
            <a:ext cx="12306012" cy="6858000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8E2CA156-26DD-6017-4590-DDBE4E3DE36E}"/>
              </a:ext>
            </a:extLst>
          </p:cNvPr>
          <p:cNvSpPr/>
          <p:nvPr userDrawn="1"/>
        </p:nvSpPr>
        <p:spPr>
          <a:xfrm>
            <a:off x="0" y="0"/>
            <a:ext cx="12302836" cy="6858000"/>
          </a:xfrm>
          <a:prstGeom prst="rect">
            <a:avLst/>
          </a:prstGeom>
          <a:solidFill>
            <a:schemeClr val="bg1">
              <a:lumMod val="9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16966" y="1709739"/>
            <a:ext cx="6630484" cy="2681640"/>
          </a:xfrm>
          <a:prstGeom prst="rect">
            <a:avLst/>
          </a:prstGeom>
        </p:spPr>
        <p:txBody>
          <a:bodyPr anchor="b"/>
          <a:lstStyle>
            <a:lvl1pPr algn="r">
              <a:defRPr sz="6000">
                <a:solidFill>
                  <a:srgbClr val="444444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716966" y="4589464"/>
            <a:ext cx="6630484" cy="133612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>
                <a:ln>
                  <a:solidFill>
                    <a:srgbClr val="444444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7" name="Espaço Reservado para Data 3">
            <a:extLst>
              <a:ext uri="{FF2B5EF4-FFF2-40B4-BE49-F238E27FC236}">
                <a16:creationId xmlns:a16="http://schemas.microsoft.com/office/drawing/2014/main" xmlns="" id="{8B14985B-354F-3AC5-F83D-E72FDBE63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0816" y="6382858"/>
            <a:ext cx="1012371" cy="303518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A90FD7E-31E6-054F-8E67-E563700C92F2}" type="datetime1">
              <a:rPr lang="pt-BR" smtClean="0"/>
              <a:pPr/>
              <a:t>09/05/2023</a:t>
            </a:fld>
            <a:endParaRPr lang="pt-BR"/>
          </a:p>
        </p:txBody>
      </p:sp>
      <p:sp>
        <p:nvSpPr>
          <p:cNvPr id="25" name="Espaço Reservado para Rodapé 4">
            <a:extLst>
              <a:ext uri="{FF2B5EF4-FFF2-40B4-BE49-F238E27FC236}">
                <a16:creationId xmlns:a16="http://schemas.microsoft.com/office/drawing/2014/main" xmlns="" id="{26E2407D-3A7B-0BCA-F78F-28829CEE6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199" y="7133962"/>
            <a:ext cx="9008777" cy="293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Nome do evento da apresentação</a:t>
            </a:r>
          </a:p>
        </p:txBody>
      </p:sp>
      <p:pic>
        <p:nvPicPr>
          <p:cNvPr id="13" name="Gráfico 12">
            <a:extLst>
              <a:ext uri="{FF2B5EF4-FFF2-40B4-BE49-F238E27FC236}">
                <a16:creationId xmlns:a16="http://schemas.microsoft.com/office/drawing/2014/main" xmlns="" id="{10E0D21B-624B-E744-B75F-7CA2820CB0C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82689" y="1114228"/>
            <a:ext cx="1091426" cy="921334"/>
          </a:xfrm>
          <a:prstGeom prst="rect">
            <a:avLst/>
          </a:prstGeom>
        </p:spPr>
      </p:pic>
      <p:sp>
        <p:nvSpPr>
          <p:cNvPr id="15" name="Espaço Reservado para Número de Slide 5">
            <a:extLst>
              <a:ext uri="{FF2B5EF4-FFF2-40B4-BE49-F238E27FC236}">
                <a16:creationId xmlns:a16="http://schemas.microsoft.com/office/drawing/2014/main" xmlns="" id="{A430488D-8B30-FC18-F6D6-09B535F702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71624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6" name="Gráfico 25">
            <a:extLst>
              <a:ext uri="{FF2B5EF4-FFF2-40B4-BE49-F238E27FC236}">
                <a16:creationId xmlns:a16="http://schemas.microsoft.com/office/drawing/2014/main" xmlns="" id="{5EFB5FAB-E196-AC01-A220-FFBC4A2705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9846976" y="6201553"/>
            <a:ext cx="1975756" cy="465946"/>
          </a:xfrm>
          <a:prstGeom prst="rect">
            <a:avLst/>
          </a:prstGeom>
        </p:spPr>
      </p:pic>
      <p:cxnSp>
        <p:nvCxnSpPr>
          <p:cNvPr id="4" name="Conector Reto 16">
            <a:extLst>
              <a:ext uri="{FF2B5EF4-FFF2-40B4-BE49-F238E27FC236}">
                <a16:creationId xmlns:a16="http://schemas.microsoft.com/office/drawing/2014/main" xmlns="" id="{5FC07B82-7432-E790-1B5B-EDB7509242BA}"/>
              </a:ext>
            </a:extLst>
          </p:cNvPr>
          <p:cNvCxnSpPr>
            <a:cxnSpLocks/>
          </p:cNvCxnSpPr>
          <p:nvPr userDrawn="1"/>
        </p:nvCxnSpPr>
        <p:spPr>
          <a:xfrm>
            <a:off x="4716966" y="4498771"/>
            <a:ext cx="6630484" cy="0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97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m em preto e branco&#10;&#10;Descrição gerada automaticamente com confiança baixa">
            <a:extLst>
              <a:ext uri="{FF2B5EF4-FFF2-40B4-BE49-F238E27FC236}">
                <a16:creationId xmlns:a16="http://schemas.microsoft.com/office/drawing/2014/main" xmlns="" id="{67215CD8-C54C-01C5-CE1F-2DAF56D69B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26" b="1295"/>
          <a:stretch>
            <a:fillRect/>
          </a:stretch>
        </p:blipFill>
        <p:spPr>
          <a:xfrm>
            <a:off x="-3176" y="-20461"/>
            <a:ext cx="12192000" cy="6878461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EE75E7AB-DE63-1107-F299-E0528BFE38C2}"/>
              </a:ext>
            </a:extLst>
          </p:cNvPr>
          <p:cNvSpPr/>
          <p:nvPr userDrawn="1"/>
        </p:nvSpPr>
        <p:spPr>
          <a:xfrm>
            <a:off x="-3176" y="-20461"/>
            <a:ext cx="12192000" cy="6912331"/>
          </a:xfrm>
          <a:prstGeom prst="rect">
            <a:avLst/>
          </a:prstGeom>
          <a:solidFill>
            <a:schemeClr val="bg1">
              <a:lumMod val="9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BC7D7180-0451-D745-E0ED-D33BDCF0D0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709739"/>
            <a:ext cx="8005549" cy="2681640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6000" u="none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0" name="Espaço Reservado para Texto 2">
            <a:extLst>
              <a:ext uri="{FF2B5EF4-FFF2-40B4-BE49-F238E27FC236}">
                <a16:creationId xmlns:a16="http://schemas.microsoft.com/office/drawing/2014/main" xmlns="" id="{D4B5DEB7-A189-D479-2A13-854175383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589463"/>
            <a:ext cx="8005549" cy="150018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 b="0">
                <a:ln>
                  <a:solidFill>
                    <a:srgbClr val="444444"/>
                  </a:solidFill>
                </a:ln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1" name="Espaço Reservado para Data 3">
            <a:extLst>
              <a:ext uri="{FF2B5EF4-FFF2-40B4-BE49-F238E27FC236}">
                <a16:creationId xmlns:a16="http://schemas.microsoft.com/office/drawing/2014/main" xmlns="" id="{C3C9C9C5-45AC-16E1-183D-7A0BA0930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2782" y="-615030"/>
            <a:ext cx="1012371" cy="303518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A90FD7E-31E6-054F-8E67-E563700C92F2}" type="datetime1">
              <a:rPr lang="pt-BR" smtClean="0"/>
              <a:pPr/>
              <a:t>09/05/2023</a:t>
            </a:fld>
            <a:endParaRPr lang="pt-BR"/>
          </a:p>
        </p:txBody>
      </p:sp>
      <p:pic>
        <p:nvPicPr>
          <p:cNvPr id="9" name="Gráfico 8">
            <a:extLst>
              <a:ext uri="{FF2B5EF4-FFF2-40B4-BE49-F238E27FC236}">
                <a16:creationId xmlns:a16="http://schemas.microsoft.com/office/drawing/2014/main" xmlns="" id="{92635EB0-6185-FF90-58EB-4504FC6CA70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0537902" y="129826"/>
            <a:ext cx="1358160" cy="272793"/>
          </a:xfrm>
          <a:prstGeom prst="rect">
            <a:avLst/>
          </a:prstGeom>
        </p:spPr>
      </p:pic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4E382637-1234-63D0-F3AC-B2E23AA0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Nome do evento da apresentação</a:t>
            </a:r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D88B1524-32E5-053A-D29F-8F7E1E4C8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Conector Reto 16">
            <a:extLst>
              <a:ext uri="{FF2B5EF4-FFF2-40B4-BE49-F238E27FC236}">
                <a16:creationId xmlns:a16="http://schemas.microsoft.com/office/drawing/2014/main" xmlns="" id="{6E388FDC-5850-AF02-BEF4-BD4D1A205626}"/>
              </a:ext>
            </a:extLst>
          </p:cNvPr>
          <p:cNvCxnSpPr>
            <a:cxnSpLocks/>
          </p:cNvCxnSpPr>
          <p:nvPr userDrawn="1"/>
        </p:nvCxnSpPr>
        <p:spPr>
          <a:xfrm>
            <a:off x="293914" y="4498771"/>
            <a:ext cx="8549835" cy="0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38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93914" y="692150"/>
            <a:ext cx="3770083" cy="2267413"/>
          </a:xfrm>
          <a:prstGeom prst="rect">
            <a:avLst/>
          </a:prstGeom>
        </p:spPr>
        <p:txBody>
          <a:bodyPr anchor="b" anchorCtr="0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459111" y="1700213"/>
            <a:ext cx="7438974" cy="493235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xmlns="" id="{E224029B-B833-3176-560C-70DA235C83F1}"/>
              </a:ext>
            </a:extLst>
          </p:cNvPr>
          <p:cNvCxnSpPr>
            <a:cxnSpLocks/>
          </p:cNvCxnSpPr>
          <p:nvPr userDrawn="1"/>
        </p:nvCxnSpPr>
        <p:spPr>
          <a:xfrm>
            <a:off x="293914" y="3070141"/>
            <a:ext cx="3770083" cy="0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xmlns="" id="{BA9C46C2-8019-5586-6AEB-6E34483F74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8" y="3172177"/>
            <a:ext cx="3770312" cy="232533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/>
              <a:t>Subtítulo ou anotações</a:t>
            </a:r>
          </a:p>
        </p:txBody>
      </p:sp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xmlns="" id="{52F85104-29E4-9E7B-993F-830E60C746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8" y="5621339"/>
            <a:ext cx="3770312" cy="101123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r">
              <a:buFontTx/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Fonte: </a:t>
            </a:r>
            <a:br>
              <a:rPr lang="pt-BR"/>
            </a:br>
            <a:r>
              <a:rPr lang="pt-BR"/>
              <a:t>*</a:t>
            </a:r>
          </a:p>
        </p:txBody>
      </p:sp>
      <p:sp>
        <p:nvSpPr>
          <p:cNvPr id="5" name="Espaço Reservado para Texto 22">
            <a:extLst>
              <a:ext uri="{FF2B5EF4-FFF2-40B4-BE49-F238E27FC236}">
                <a16:creationId xmlns:a16="http://schemas.microsoft.com/office/drawing/2014/main" xmlns="" id="{897D9025-5E4A-9A98-2C5A-961F8AE7C7D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59109" y="692150"/>
            <a:ext cx="7438975" cy="631825"/>
          </a:xfrm>
          <a:prstGeom prst="rect">
            <a:avLst/>
          </a:prstGeom>
        </p:spPr>
        <p:txBody>
          <a:bodyPr anchor="b" anchorCtr="1"/>
          <a:lstStyle>
            <a:lvl1pPr marL="0" indent="0">
              <a:buFontTx/>
              <a:buNone/>
              <a:defRPr sz="1800"/>
            </a:lvl1pPr>
            <a:lvl2pPr>
              <a:defRPr sz="1400"/>
            </a:lvl2pPr>
            <a:lvl3pPr marL="914400" indent="0">
              <a:buFontTx/>
              <a:buNone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/>
              <a:t>Subtítulo do Gráfico</a:t>
            </a:r>
          </a:p>
        </p:txBody>
      </p:sp>
      <p:sp>
        <p:nvSpPr>
          <p:cNvPr id="13" name="Espaço Reservado para Rodapé 4">
            <a:extLst>
              <a:ext uri="{FF2B5EF4-FFF2-40B4-BE49-F238E27FC236}">
                <a16:creationId xmlns:a16="http://schemas.microsoft.com/office/drawing/2014/main" xmlns="" id="{A2E9166A-0B2F-22E0-20BF-867A30D008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Nome do evento da apresentação</a:t>
            </a:r>
          </a:p>
        </p:txBody>
      </p:sp>
      <p:sp>
        <p:nvSpPr>
          <p:cNvPr id="17" name="Espaço Reservado para Número de Slide 5">
            <a:extLst>
              <a:ext uri="{FF2B5EF4-FFF2-40B4-BE49-F238E27FC236}">
                <a16:creationId xmlns:a16="http://schemas.microsoft.com/office/drawing/2014/main" xmlns="" id="{47C13A42-3738-58F0-1301-F23CE8D5A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00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93914" y="692150"/>
            <a:ext cx="9981038" cy="998539"/>
          </a:xfrm>
          <a:prstGeom prst="rect">
            <a:avLst/>
          </a:prstGeom>
        </p:spPr>
        <p:txBody>
          <a:bodyPr anchor="b" anchorCtr="0"/>
          <a:lstStyle/>
          <a:p>
            <a:r>
              <a:rPr lang="pt-BR"/>
              <a:t>Título do Gráfico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3914" y="1878497"/>
            <a:ext cx="9981038" cy="475407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C95C4341-2B60-1072-2196-2E703DFA9488}"/>
              </a:ext>
            </a:extLst>
          </p:cNvPr>
          <p:cNvCxnSpPr>
            <a:cxnSpLocks/>
          </p:cNvCxnSpPr>
          <p:nvPr userDrawn="1"/>
        </p:nvCxnSpPr>
        <p:spPr>
          <a:xfrm>
            <a:off x="293914" y="1735844"/>
            <a:ext cx="9981038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BAECB644-9558-22A5-9A46-F514263B2B2D}"/>
              </a:ext>
            </a:extLst>
          </p:cNvPr>
          <p:cNvCxnSpPr>
            <a:cxnSpLocks/>
          </p:cNvCxnSpPr>
          <p:nvPr userDrawn="1"/>
        </p:nvCxnSpPr>
        <p:spPr>
          <a:xfrm>
            <a:off x="293914" y="1757985"/>
            <a:ext cx="9981038" cy="0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ço Reservado para Texto 11">
            <a:extLst>
              <a:ext uri="{FF2B5EF4-FFF2-40B4-BE49-F238E27FC236}">
                <a16:creationId xmlns:a16="http://schemas.microsoft.com/office/drawing/2014/main" xmlns="" id="{3E76968A-67B9-C543-1145-0C9453B395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75234" y="4240744"/>
            <a:ext cx="1457739" cy="239183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buFontTx/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Fonte: </a:t>
            </a:r>
            <a:br>
              <a:rPr lang="pt-BR"/>
            </a:br>
            <a:r>
              <a:rPr lang="pt-BR"/>
              <a:t>*</a:t>
            </a:r>
          </a:p>
        </p:txBody>
      </p:sp>
      <p:sp>
        <p:nvSpPr>
          <p:cNvPr id="7" name="Espaço Reservado para Texto 8">
            <a:extLst>
              <a:ext uri="{FF2B5EF4-FFF2-40B4-BE49-F238E27FC236}">
                <a16:creationId xmlns:a16="http://schemas.microsoft.com/office/drawing/2014/main" xmlns="" id="{2C475C37-4B97-3299-697E-E3E94F1A8A0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75233" y="692151"/>
            <a:ext cx="1457740" cy="332387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/>
              <a:t>Subtítulo ou anotações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713515B-42DC-DF03-0A38-9C00F243B8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Apresentação ARKOS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D8236E4-A1D5-3532-A9D6-ABF03109F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55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93914" y="692150"/>
            <a:ext cx="9981038" cy="998539"/>
          </a:xfrm>
          <a:prstGeom prst="rect">
            <a:avLst/>
          </a:prstGeom>
        </p:spPr>
        <p:txBody>
          <a:bodyPr anchor="b" anchorCtr="0"/>
          <a:lstStyle/>
          <a:p>
            <a:r>
              <a:rPr lang="pt-BR"/>
              <a:t>Título do Gráfico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3914" y="2483714"/>
            <a:ext cx="9981038" cy="41488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C95C4341-2B60-1072-2196-2E703DFA9488}"/>
              </a:ext>
            </a:extLst>
          </p:cNvPr>
          <p:cNvCxnSpPr>
            <a:cxnSpLocks/>
          </p:cNvCxnSpPr>
          <p:nvPr userDrawn="1"/>
        </p:nvCxnSpPr>
        <p:spPr>
          <a:xfrm>
            <a:off x="293914" y="1735844"/>
            <a:ext cx="9981038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BAECB644-9558-22A5-9A46-F514263B2B2D}"/>
              </a:ext>
            </a:extLst>
          </p:cNvPr>
          <p:cNvCxnSpPr>
            <a:cxnSpLocks/>
          </p:cNvCxnSpPr>
          <p:nvPr userDrawn="1"/>
        </p:nvCxnSpPr>
        <p:spPr>
          <a:xfrm>
            <a:off x="293914" y="1757985"/>
            <a:ext cx="9981038" cy="0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ço Reservado para Texto 11">
            <a:extLst>
              <a:ext uri="{FF2B5EF4-FFF2-40B4-BE49-F238E27FC236}">
                <a16:creationId xmlns:a16="http://schemas.microsoft.com/office/drawing/2014/main" xmlns="" id="{3E76968A-67B9-C543-1145-0C9453B395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75234" y="4240744"/>
            <a:ext cx="1457739" cy="239183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buFontTx/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Fonte: </a:t>
            </a:r>
            <a:br>
              <a:rPr lang="pt-BR"/>
            </a:br>
            <a:r>
              <a:rPr lang="pt-BR"/>
              <a:t>*</a:t>
            </a:r>
          </a:p>
        </p:txBody>
      </p:sp>
      <p:sp>
        <p:nvSpPr>
          <p:cNvPr id="4" name="Espaço Reservado para Texto 22">
            <a:extLst>
              <a:ext uri="{FF2B5EF4-FFF2-40B4-BE49-F238E27FC236}">
                <a16:creationId xmlns:a16="http://schemas.microsoft.com/office/drawing/2014/main" xmlns="" id="{A1C385B0-776F-37BF-87EE-1073B8A07B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914" y="1804937"/>
            <a:ext cx="9981038" cy="631825"/>
          </a:xfrm>
          <a:prstGeom prst="rect">
            <a:avLst/>
          </a:prstGeom>
        </p:spPr>
        <p:txBody>
          <a:bodyPr anchor="b" anchorCtr="1"/>
          <a:lstStyle>
            <a:lvl1pPr marL="0" indent="0">
              <a:buFontTx/>
              <a:buNone/>
              <a:defRPr sz="1800"/>
            </a:lvl1pPr>
            <a:lvl2pPr>
              <a:defRPr sz="1400"/>
            </a:lvl2pPr>
            <a:lvl3pPr marL="914400" indent="0">
              <a:buFontTx/>
              <a:buNone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/>
              <a:t>Subtítulo do Gráfico</a:t>
            </a:r>
          </a:p>
        </p:txBody>
      </p:sp>
      <p:sp>
        <p:nvSpPr>
          <p:cNvPr id="7" name="Espaço Reservado para Texto 8">
            <a:extLst>
              <a:ext uri="{FF2B5EF4-FFF2-40B4-BE49-F238E27FC236}">
                <a16:creationId xmlns:a16="http://schemas.microsoft.com/office/drawing/2014/main" xmlns="" id="{2C475C37-4B97-3299-697E-E3E94F1A8A0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575233" y="692151"/>
            <a:ext cx="1457740" cy="332387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/>
              <a:t>Subtítulo ou anotações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713515B-42DC-DF03-0A38-9C00F243B8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Apresentação ARKOS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D8236E4-A1D5-3532-A9D6-ABF03109FB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29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93914" y="2537862"/>
            <a:ext cx="4844143" cy="41677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30809" y="2534954"/>
            <a:ext cx="4844143" cy="41514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8" name="Espaço Reservado para Texto 22">
            <a:extLst>
              <a:ext uri="{FF2B5EF4-FFF2-40B4-BE49-F238E27FC236}">
                <a16:creationId xmlns:a16="http://schemas.microsoft.com/office/drawing/2014/main" xmlns="" id="{8E338667-976A-53A6-CA7B-C367B6870D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914" y="1936351"/>
            <a:ext cx="4844143" cy="420238"/>
          </a:xfrm>
          <a:prstGeom prst="rect">
            <a:avLst/>
          </a:prstGeom>
        </p:spPr>
        <p:txBody>
          <a:bodyPr anchor="b" anchorCtr="1"/>
          <a:lstStyle>
            <a:lvl1pPr marL="0" indent="0">
              <a:buFontTx/>
              <a:buNone/>
              <a:defRPr sz="1800"/>
            </a:lvl1pPr>
            <a:lvl2pPr>
              <a:defRPr sz="1400"/>
            </a:lvl2pPr>
            <a:lvl3pPr marL="914400" indent="0">
              <a:buFontTx/>
              <a:buNone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/>
              <a:t>Título do gráfico</a:t>
            </a:r>
          </a:p>
        </p:txBody>
      </p:sp>
      <p:sp>
        <p:nvSpPr>
          <p:cNvPr id="9" name="Espaço Reservado para Texto 22">
            <a:extLst>
              <a:ext uri="{FF2B5EF4-FFF2-40B4-BE49-F238E27FC236}">
                <a16:creationId xmlns:a16="http://schemas.microsoft.com/office/drawing/2014/main" xmlns="" id="{0DC82826-C0D2-AEDC-4892-1D4747032FA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34874" y="1936351"/>
            <a:ext cx="4844143" cy="420238"/>
          </a:xfrm>
          <a:prstGeom prst="rect">
            <a:avLst/>
          </a:prstGeom>
        </p:spPr>
        <p:txBody>
          <a:bodyPr anchor="b" anchorCtr="1"/>
          <a:lstStyle>
            <a:lvl1pPr marL="0" indent="0">
              <a:buFontTx/>
              <a:buNone/>
              <a:defRPr sz="1800"/>
            </a:lvl1pPr>
            <a:lvl2pPr>
              <a:defRPr sz="1400"/>
            </a:lvl2pPr>
            <a:lvl3pPr marL="914400" indent="0">
              <a:buFontTx/>
              <a:buNone/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/>
              <a:t>Título do gráfico</a:t>
            </a:r>
          </a:p>
        </p:txBody>
      </p:sp>
      <p:sp>
        <p:nvSpPr>
          <p:cNvPr id="10" name="Espaço Reservado para Texto 11">
            <a:extLst>
              <a:ext uri="{FF2B5EF4-FFF2-40B4-BE49-F238E27FC236}">
                <a16:creationId xmlns:a16="http://schemas.microsoft.com/office/drawing/2014/main" xmlns="" id="{EB84C2EF-6CFC-3B5D-BF49-E5BE7A117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75234" y="4240744"/>
            <a:ext cx="1457739" cy="2445632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 algn="l">
              <a:buFontTx/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Fonte: </a:t>
            </a:r>
            <a:br>
              <a:rPr lang="pt-BR"/>
            </a:br>
            <a:r>
              <a:rPr lang="pt-BR"/>
              <a:t>*</a:t>
            </a:r>
          </a:p>
        </p:txBody>
      </p:sp>
      <p:sp>
        <p:nvSpPr>
          <p:cNvPr id="11" name="Espaço Reservado para Texto 8">
            <a:extLst>
              <a:ext uri="{FF2B5EF4-FFF2-40B4-BE49-F238E27FC236}">
                <a16:creationId xmlns:a16="http://schemas.microsoft.com/office/drawing/2014/main" xmlns="" id="{6B43AC5F-9038-FF51-288A-A4EAEAE428E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575234" y="692150"/>
            <a:ext cx="1457739" cy="33769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/>
              <a:t>anotações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A458DD81-012E-45D8-A756-3DE5F09F0A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914" y="692150"/>
            <a:ext cx="9981038" cy="998539"/>
          </a:xfrm>
          <a:prstGeom prst="rect">
            <a:avLst/>
          </a:prstGeom>
        </p:spPr>
        <p:txBody>
          <a:bodyPr anchor="b" anchorCtr="0"/>
          <a:lstStyle/>
          <a:p>
            <a:r>
              <a:rPr lang="pt-BR"/>
              <a:t>Título do Gráfico</a:t>
            </a:r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xmlns="" id="{B2EDBFC4-7C6F-257A-11CC-D5EEDC393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Nome do evento da apresentação</a:t>
            </a:r>
          </a:p>
        </p:txBody>
      </p:sp>
      <p:sp>
        <p:nvSpPr>
          <p:cNvPr id="12" name="Espaço Reservado para Número de Slide 5">
            <a:extLst>
              <a:ext uri="{FF2B5EF4-FFF2-40B4-BE49-F238E27FC236}">
                <a16:creationId xmlns:a16="http://schemas.microsoft.com/office/drawing/2014/main" xmlns="" id="{3F2C7862-9358-C149-3259-C7F6A4EC0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4" name="Conector Reto 16">
            <a:extLst>
              <a:ext uri="{FF2B5EF4-FFF2-40B4-BE49-F238E27FC236}">
                <a16:creationId xmlns:a16="http://schemas.microsoft.com/office/drawing/2014/main" xmlns="" id="{9F45CC47-A08A-C038-B220-CF5DE85C3F0E}"/>
              </a:ext>
            </a:extLst>
          </p:cNvPr>
          <p:cNvCxnSpPr>
            <a:cxnSpLocks/>
          </p:cNvCxnSpPr>
          <p:nvPr userDrawn="1"/>
        </p:nvCxnSpPr>
        <p:spPr>
          <a:xfrm>
            <a:off x="293914" y="1757985"/>
            <a:ext cx="9981038" cy="0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12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088C56CF-9B44-3E55-49D5-DB0FD00BC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Nome do evento da apresentação</a:t>
            </a:r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4A921E95-6881-3D69-9992-87086381BC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214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ntendo edifício, calçada, lado, em pé&#10;&#10;Descrição gerada automaticamente">
            <a:extLst>
              <a:ext uri="{FF2B5EF4-FFF2-40B4-BE49-F238E27FC236}">
                <a16:creationId xmlns:a16="http://schemas.microsoft.com/office/drawing/2014/main" xmlns="" id="{CC03B41C-C2BF-FF93-95E1-897A9180BD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1" t="3191" r="2601" b="772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66E0F3EE-9B78-652B-C288-0B6D30C878C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F465A2F1-04B8-2B0C-DC11-5141260E6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1388401"/>
            <a:ext cx="4170528" cy="111591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/>
              <a:t>Obrigada</a:t>
            </a:r>
          </a:p>
        </p:txBody>
      </p:sp>
      <p:sp>
        <p:nvSpPr>
          <p:cNvPr id="10" name="Espaço Reservado para Texto 2">
            <a:extLst>
              <a:ext uri="{FF2B5EF4-FFF2-40B4-BE49-F238E27FC236}">
                <a16:creationId xmlns:a16="http://schemas.microsoft.com/office/drawing/2014/main" xmlns="" id="{AE397940-9F83-9FA5-E843-AAA6BEC6EE5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3016429"/>
            <a:ext cx="525145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ln>
                  <a:solidFill>
                    <a:srgbClr val="444444"/>
                  </a:solidFill>
                </a:ln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Contato:</a:t>
            </a:r>
          </a:p>
        </p:txBody>
      </p:sp>
      <p:sp>
        <p:nvSpPr>
          <p:cNvPr id="17" name="Espaço Reservado para Rodapé 4">
            <a:extLst>
              <a:ext uri="{FF2B5EF4-FFF2-40B4-BE49-F238E27FC236}">
                <a16:creationId xmlns:a16="http://schemas.microsoft.com/office/drawing/2014/main" xmlns="" id="{0EB38B91-8B90-144B-80FC-45A4381A4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7099659"/>
            <a:ext cx="8260254" cy="29310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/>
              <a:t>Nome do evento da apresentação</a:t>
            </a:r>
          </a:p>
        </p:txBody>
      </p:sp>
      <p:sp>
        <p:nvSpPr>
          <p:cNvPr id="19" name="Espaço Reservado para Data 3">
            <a:extLst>
              <a:ext uri="{FF2B5EF4-FFF2-40B4-BE49-F238E27FC236}">
                <a16:creationId xmlns:a16="http://schemas.microsoft.com/office/drawing/2014/main" xmlns="" id="{60302C5E-20ED-16DA-86CC-1696A5C74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2895"/>
            <a:ext cx="1012371" cy="303518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A90FD7E-31E6-054F-8E67-E563700C92F2}" type="datetime1">
              <a:rPr lang="pt-BR" smtClean="0"/>
              <a:pPr/>
              <a:t>09/05/2023</a:t>
            </a:fld>
            <a:endParaRPr lang="pt-BR"/>
          </a:p>
        </p:txBody>
      </p:sp>
      <p:sp>
        <p:nvSpPr>
          <p:cNvPr id="21" name="Espaço Reservado para Número de Slide 5">
            <a:extLst>
              <a:ext uri="{FF2B5EF4-FFF2-40B4-BE49-F238E27FC236}">
                <a16:creationId xmlns:a16="http://schemas.microsoft.com/office/drawing/2014/main" xmlns="" id="{598BD364-2CC4-D354-2F6A-ECBD53016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71624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1B268019-9115-475F-9B4C-61F37C531931}" type="slidenum">
              <a:rPr lang="pt-BR" smtClean="0"/>
              <a:pPr algn="ctr"/>
              <a:t>‹nº›</a:t>
            </a:fld>
            <a:endParaRPr lang="pt-BR"/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xmlns="" id="{8709661D-4DEE-5938-3617-03896E11BEF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9846976" y="6201553"/>
            <a:ext cx="1975756" cy="465946"/>
          </a:xfrm>
          <a:prstGeom prst="rect">
            <a:avLst/>
          </a:prstGeom>
        </p:spPr>
      </p:pic>
      <p:pic>
        <p:nvPicPr>
          <p:cNvPr id="6" name="Gráfico 5">
            <a:extLst>
              <a:ext uri="{FF2B5EF4-FFF2-40B4-BE49-F238E27FC236}">
                <a16:creationId xmlns:a16="http://schemas.microsoft.com/office/drawing/2014/main" xmlns="" id="{52BC9F8B-3796-7AA1-2C6F-FC2D0771294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638864" y="636556"/>
            <a:ext cx="1091426" cy="921334"/>
          </a:xfrm>
          <a:prstGeom prst="rect">
            <a:avLst/>
          </a:prstGeom>
        </p:spPr>
      </p:pic>
      <p:cxnSp>
        <p:nvCxnSpPr>
          <p:cNvPr id="2" name="Conector Reto 16">
            <a:extLst>
              <a:ext uri="{FF2B5EF4-FFF2-40B4-BE49-F238E27FC236}">
                <a16:creationId xmlns:a16="http://schemas.microsoft.com/office/drawing/2014/main" xmlns="" id="{8EE515AB-6575-4435-0AEE-8C4E623E9975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759423"/>
            <a:ext cx="5726732" cy="0"/>
          </a:xfrm>
          <a:prstGeom prst="line">
            <a:avLst/>
          </a:prstGeom>
          <a:ln w="349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16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6">
            <a:extLst>
              <a:ext uri="{FF2B5EF4-FFF2-40B4-BE49-F238E27FC236}">
                <a16:creationId xmlns:a16="http://schemas.microsoft.com/office/drawing/2014/main" xmlns="" id="{5A66AE57-7F6F-3F66-6A1C-DF7EF33065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691486" y="981862"/>
            <a:ext cx="10809027" cy="573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92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file:///C:\Users\viviane.barros\mtegovbr\Design%20SE%20MPO%20-%20General\Design%20SE%20MPO%20Ok\00_Arte\Identidade%20Visual%20-%20MPO\Redes%20Sociais\Redes%20Sociais%20-Estudos%20Vivi\4x\Background@4x.png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file:///C:\Users\viviane.barros\mtegovbr\Design%20SE%20MPO%20-%20General\Design%20SE%20MPO%20Ok\00_Arte\Identidade%20Visual%20-%20MPO\Redes%20Sociais\Redes%20Sociais%20-Estudos%20Vivi\4x\Cabecalho%20PPT%20H%20limpa@4x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r:link="rId1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ço Reservado para Rodapé 3">
            <a:extLst>
              <a:ext uri="{FF2B5EF4-FFF2-40B4-BE49-F238E27FC236}">
                <a16:creationId xmlns:a16="http://schemas.microsoft.com/office/drawing/2014/main" xmlns="" id="{8FAAFB7C-72A2-2E29-9F42-D6889A64E48D}"/>
              </a:ext>
            </a:extLst>
          </p:cNvPr>
          <p:cNvSpPr txBox="1">
            <a:spLocks/>
          </p:cNvSpPr>
          <p:nvPr userDrawn="1"/>
        </p:nvSpPr>
        <p:spPr>
          <a:xfrm>
            <a:off x="876066" y="171624"/>
            <a:ext cx="7583722" cy="293102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| Apresentação CEO </a:t>
            </a:r>
            <a:r>
              <a:rPr lang="pt-BR" err="1"/>
              <a:t>Conference</a:t>
            </a:r>
            <a:r>
              <a:rPr lang="pt-BR"/>
              <a:t> Brasil 2023</a:t>
            </a:r>
          </a:p>
        </p:txBody>
      </p:sp>
      <p:sp>
        <p:nvSpPr>
          <p:cNvPr id="19" name="Espaço Reservado para Número de Slide 5">
            <a:extLst>
              <a:ext uri="{FF2B5EF4-FFF2-40B4-BE49-F238E27FC236}">
                <a16:creationId xmlns:a16="http://schemas.microsoft.com/office/drawing/2014/main" xmlns="" id="{E36AD24D-8119-F6C8-2C27-770011398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71624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xmlns="" id="{D8B98C43-CF9E-8359-5628-45687A119898}"/>
              </a:ext>
            </a:extLst>
          </p:cNvPr>
          <p:cNvGrpSpPr/>
          <p:nvPr userDrawn="1"/>
        </p:nvGrpSpPr>
        <p:grpSpPr>
          <a:xfrm>
            <a:off x="0" y="-1"/>
            <a:ext cx="12192001" cy="559140"/>
            <a:chOff x="0" y="-1"/>
            <a:chExt cx="12192001" cy="559140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xmlns="" id="{0C835FB7-AB64-3442-3339-B5B1E2F39FD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 r:link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41" b="623"/>
            <a:stretch>
              <a:fillRect/>
            </a:stretch>
          </p:blipFill>
          <p:spPr>
            <a:xfrm>
              <a:off x="0" y="371"/>
              <a:ext cx="12192000" cy="558768"/>
            </a:xfrm>
            <a:prstGeom prst="rect">
              <a:avLst/>
            </a:prstGeom>
          </p:spPr>
        </p:pic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xmlns="" id="{747E1A78-1CAE-1941-A7D2-6836CAAE8A0B}"/>
                </a:ext>
              </a:extLst>
            </p:cNvPr>
            <p:cNvSpPr/>
            <p:nvPr userDrawn="1"/>
          </p:nvSpPr>
          <p:spPr>
            <a:xfrm>
              <a:off x="1" y="-1"/>
              <a:ext cx="12192000" cy="558767"/>
            </a:xfrm>
            <a:prstGeom prst="rect">
              <a:avLst/>
            </a:prstGeom>
            <a:solidFill>
              <a:schemeClr val="bg1">
                <a:lumMod val="9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3" name="Gráfico 12">
              <a:extLst>
                <a:ext uri="{FF2B5EF4-FFF2-40B4-BE49-F238E27FC236}">
                  <a16:creationId xmlns:a16="http://schemas.microsoft.com/office/drawing/2014/main" xmlns="" id="{1B5C4277-63D1-AA9B-30D7-00157B659C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p:blipFill>
          <p:spPr>
            <a:xfrm>
              <a:off x="10537902" y="129826"/>
              <a:ext cx="1358160" cy="27279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343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0" r:id="rId5"/>
    <p:sldLayoutId id="2147483665" r:id="rId6"/>
    <p:sldLayoutId id="2147483668" r:id="rId7"/>
    <p:sldLayoutId id="2147483666" r:id="rId8"/>
    <p:sldLayoutId id="214748366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71">
          <p15:clr>
            <a:srgbClr val="F26B43"/>
          </p15:clr>
        </p15:guide>
        <p15:guide id="2" pos="6471">
          <p15:clr>
            <a:srgbClr val="F26B43"/>
          </p15:clr>
        </p15:guide>
        <p15:guide id="3" pos="166">
          <p15:clr>
            <a:srgbClr val="F26B43"/>
          </p15:clr>
        </p15:guide>
        <p15:guide id="4" orient="horz" pos="1117">
          <p15:clr>
            <a:srgbClr val="F26B43"/>
          </p15:clr>
        </p15:guide>
        <p15:guide id="5" orient="horz" pos="346">
          <p15:clr>
            <a:srgbClr val="F26B43"/>
          </p15:clr>
        </p15:guide>
        <p15:guide id="6" orient="horz" pos="95">
          <p15:clr>
            <a:srgbClr val="F26B43"/>
          </p15:clr>
        </p15:guide>
        <p15:guide id="7" orient="horz" pos="436">
          <p15:clr>
            <a:srgbClr val="F26B43"/>
          </p15:clr>
        </p15:guide>
        <p15:guide id="8" orient="horz" pos="41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F12DD5-1D22-163A-6B39-10F257BB9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6285" y="1709739"/>
            <a:ext cx="9508814" cy="2743508"/>
          </a:xfrm>
        </p:spPr>
        <p:txBody>
          <a:bodyPr/>
          <a:lstStyle/>
          <a:p>
            <a:r>
              <a:rPr lang="pt-BR" sz="6000" b="1" dirty="0">
                <a:solidFill>
                  <a:srgbClr val="000000"/>
                </a:solidFill>
              </a:rPr>
              <a:t>Audiência Pública </a:t>
            </a:r>
            <a:br>
              <a:rPr lang="pt-BR" sz="6000" b="1" dirty="0">
                <a:solidFill>
                  <a:srgbClr val="000000"/>
                </a:solidFill>
              </a:rPr>
            </a:br>
            <a:r>
              <a:rPr lang="pt-BR" sz="6000" b="1" dirty="0">
                <a:solidFill>
                  <a:srgbClr val="000000"/>
                </a:solidFill>
              </a:rPr>
              <a:t>Senado Federal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9AF1641-C4E3-45FD-9025-1BDC52961E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>
                <a:solidFill>
                  <a:schemeClr val="tx1"/>
                </a:solidFill>
              </a:rPr>
              <a:t>Simone Tebet</a:t>
            </a:r>
            <a:br>
              <a:rPr lang="pt-BR" dirty="0">
                <a:solidFill>
                  <a:schemeClr val="tx1"/>
                </a:solidFill>
              </a:rPr>
            </a:br>
            <a:r>
              <a:rPr lang="pt-BR" b="1" dirty="0">
                <a:solidFill>
                  <a:schemeClr val="tx1"/>
                </a:solidFill>
              </a:rPr>
              <a:t>Ministra do Planejamento e Orçamento</a:t>
            </a:r>
            <a:r>
              <a:rPr lang="pt-BR" dirty="0">
                <a:solidFill>
                  <a:schemeClr val="tx1"/>
                </a:solidFill>
              </a:rPr>
              <a:t/>
            </a:r>
            <a:br>
              <a:rPr lang="pt-BR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  <a:p>
            <a:r>
              <a:rPr lang="pt-BR" sz="1700" dirty="0">
                <a:solidFill>
                  <a:schemeClr val="tx1"/>
                </a:solidFill>
              </a:rPr>
              <a:t>Maio de 2023</a:t>
            </a:r>
          </a:p>
        </p:txBody>
      </p:sp>
    </p:spTree>
    <p:extLst>
      <p:ext uri="{BB962C8B-B14F-4D97-AF65-F5344CB8AC3E}">
        <p14:creationId xmlns:p14="http://schemas.microsoft.com/office/powerpoint/2010/main" val="364324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Avaliação das políticas públicas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293914" y="1841242"/>
            <a:ext cx="10548241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Parte considerável do orçamento público não chega em quem mais necessita e, quando chega, não melhora a vida das pessoas tanto quanto poderia.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Avaliar políticas públicas significa buscar mais clareza sobre objetivos e resultados pretendidos, saber muito bem quem se quer atender e garantir a melhor implementação possível, perseguindo indicadores.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Objetivo: </a:t>
            </a:r>
            <a:r>
              <a:rPr lang="pt-BR" b="1" dirty="0"/>
              <a:t>qualidade do gasto público</a:t>
            </a:r>
            <a:r>
              <a:rPr lang="pt-BR" dirty="0"/>
              <a:t>. Isso legitima as mudanças de rumo nas políticas públicas.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Apoiar a revisão sistemática dos gastos, contribuindo diretamente para a definição da LDO e da LOA.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Ex.: avaliações constantes dos subsídios, principalmente tributários, podem contribuir para a qualidade dos gastos públicos, direcionando recursos para onde são mais necessários.</a:t>
            </a:r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873A328F-6E60-922E-8290-22FCF42B00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811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Avaliação das políticas públicas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1149731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Para alcançar tais objetivos, temos projetos diversos que englobam: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Reformulação do CMAP (Conselho de Monitoramento e Avaliação de Políticas Públicas), introduzindo ciclos mais curtos (6 meses) para apresentação de resultados, maior qualidade das avaliações e maior interação com os gestores dos programas avaliados.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Apoiar anualmente a revisão do orçamento, o monitoramento do PPA e as ações do Governo.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Introduzir como política nacional a avaliação </a:t>
            </a:r>
            <a:r>
              <a:rPr lang="pt-BR" i="1" dirty="0" err="1"/>
              <a:t>ex</a:t>
            </a:r>
            <a:r>
              <a:rPr lang="pt-BR" i="1" dirty="0"/>
              <a:t> ante</a:t>
            </a:r>
            <a:r>
              <a:rPr lang="pt-BR" dirty="0"/>
              <a:t> e o uso de estudos pilotos para demonstrar o impacto de cada política pública por meio de dados e avaliações.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Integração de bancos de dados administrativos, de forma a apoiar a gestão nos diversos ministérios.</a:t>
            </a:r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873A328F-6E60-922E-8290-22FCF42B00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028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SOF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2185889"/>
            <a:ext cx="10548241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SECRETARIA DE ORÇAMENTO FEDERAL (SOF)</a:t>
            </a:r>
          </a:p>
          <a:p>
            <a:pPr algn="just">
              <a:spcAft>
                <a:spcPts val="1200"/>
              </a:spcAft>
            </a:pPr>
            <a:endParaRPr lang="pt-BR" sz="2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819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Modernização orçamentária 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13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 sucesso da nova regra fiscal passa pela correção de erros que condenaram o teto de gastos ao fracasso:</a:t>
            </a:r>
          </a:p>
          <a:p>
            <a:pPr marL="1200150" lvl="2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Regra fiscal flexível, crível e com focos no controle de gastos e no compromisso social: o déficit social,</a:t>
            </a:r>
          </a:p>
          <a:p>
            <a:pPr marL="1200150" lvl="2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Com limites de gastos determinados de acordo com o cumprimento das metas de resultado primário, </a:t>
            </a:r>
          </a:p>
          <a:p>
            <a:pPr marL="1200150" lvl="2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Em paralelo ao compromisso de estabilizar a dívida pública.</a:t>
            </a:r>
          </a:p>
          <a:p>
            <a:pPr algn="just">
              <a:spcAft>
                <a:spcPts val="1200"/>
              </a:spcAft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6695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Modernização orçamentária 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14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472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 SOF está em intenso processo de modernização das práticas orçamentárias brasileiras e com transparência máxima sobre a gestão orçamentária federal. 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 melhoria no perfil da despesa pública terá como foco melhorar na sua transparência, previsibilidade e sustentabilidade. Mas nenhuma regra fiscal conseguirá garantir isso isoladamente. 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Nosso objetivo é atualizar a legislação pertinente. Este processo será feito em parceria com o Congresso Nacional em uma agenda a ser construída e perseguida pelos próximos dois anos, via LDO e atualização da Lei 4.320. 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O teto de gastos não se sustenta: há a necessidade de um novo arcabouço fiscal, o Regime Fiscal Sustentável.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1501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Modernização orçamentária 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4570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Expandir o horizonte temporal é fundamental para qualquer planejamento crível. Através da construção de projeções e cenários fiscais de médio prazo, conectaremos os cabos plurianuais do PPA com as negociações anuais das </a:t>
            </a:r>
            <a:r>
              <a:rPr lang="pt-BR" dirty="0" err="1"/>
              <a:t>LOAs</a:t>
            </a:r>
            <a:r>
              <a:rPr lang="pt-BR" dirty="0"/>
              <a:t>. Deixaremos para trás o “curto </a:t>
            </a:r>
            <a:r>
              <a:rPr lang="pt-BR" dirty="0" err="1"/>
              <a:t>prazismo</a:t>
            </a:r>
            <a:r>
              <a:rPr lang="pt-BR" dirty="0"/>
              <a:t>” que evita a integração entre processo orçamentário e política fiscal e prejudica a sustentabilidade das contas públicas.  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800" dirty="0"/>
              <a:t>Enquanto essa agenda mais estrutural, do ponto de vista normativo, é construída, temos empenhado esforços técnicos para colocar de pé dois novos instrumentos fundamentais para a modernização do Orçamento federal: 1) a Revisão de Despesas; 2) o Quadro de Despesas de Médio Prazo.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Nosso papel na JEO: alertar para riscos fiscais e verificar a adequação de medidas à boa prática orçamentária.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7933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SEAID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2185889"/>
            <a:ext cx="10548241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SECRETARIA DE ASSUNTOS INTERNACIONAIS E DESENVOLVIMENTO (SEAID)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8319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Reinserção internacional e desenvolvimento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17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 SEAID é a responsável pelos pagamentos de contribuições para </a:t>
            </a:r>
            <a:r>
              <a:rPr lang="pt-BR" b="1" dirty="0"/>
              <a:t>todos</a:t>
            </a:r>
            <a:r>
              <a:rPr lang="pt-BR" dirty="0"/>
              <a:t> os organismos internacionais do qual o Brasil participa.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 SEAID é o eixo de conexão entre as políticas de desenvolvimento do Brasil e sua atuação em foros internacionais de desenvolvimento.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Coordenamos a participação do Brasil nas seguintes instituições internacionais: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BID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CAF (Banco de Desenvolvimento da América Latina)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err="1"/>
              <a:t>Fonplata</a:t>
            </a:r>
            <a:endParaRPr lang="pt-BR" dirty="0"/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Banco de Desenvolvimento do Caribe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Banco Africano de Desenvolvimento</a:t>
            </a:r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3957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Reinserção internacional e desenvolvimento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18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O Brasil voltou a honrar seus compromissos com organismos internacionais.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Herdamos um passivo de </a:t>
            </a:r>
            <a:r>
              <a:rPr lang="pt-BR" dirty="0" err="1"/>
              <a:t>R</a:t>
            </a:r>
            <a:r>
              <a:rPr lang="pt-BR" dirty="0"/>
              <a:t>$ 2,6 bilhões de anos anteriores. Nos primeiros 4 meses, pagamos mais de R$ 1,2 bilhão. Até o final do ano pretendemos quitar toda essa dívida.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Concluímos o pagamento ao Focem – Fundo de Convergência Estrutural do Mercosul. Estados e Municípios nas regiões da fronteira do Brasil poderão voltar a utilizar até R$ 350 milhões em recursos do Fundo.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Carteira ativa de aproximadamente US$ 34 bilhões, entre projetos já aprovados e aqueles sendo analisados ou negociados. 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8344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Reinserção internacional e desenvolvimento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19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Nos Bancos de Desenvolvimento Multilaterais, o Brasil passou a priorizar projetos focados em infraestrutura resiliente, desenvolvimento sustentável e de baixo carbono, além de inclusão social e apoio a pequenas empresas e igualdade de gênero.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Estamos reformulando a Comissão de Financiamentos Externos (COFIEX), responsável pela aprovação de projetos com financiamento dos bancos multilaterais.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Neste ano estarão disponíveis mais de US$ 7 bilhões para financiamentos de projetos a serem executados pela União, Estados e Municípios.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Vamos capacitar gestores estaduais e municipais e criar o Portal Único de Financiamentos Externos para simplificar o acesso.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804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 recriação do MPO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401224" y="1969579"/>
            <a:ext cx="10548241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O primeiro e fundamental passo na área econômica do governo foi a recriação do Ministério do Planejamento e Orçamento.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200" b="1" dirty="0"/>
              <a:t>Foco</a:t>
            </a:r>
            <a:r>
              <a:rPr lang="pt-BR" sz="2200" dirty="0"/>
              <a:t>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t-BR" sz="2200" dirty="0"/>
              <a:t>Crescimento sustentável com inclusão social</a:t>
            </a:r>
          </a:p>
          <a:p>
            <a:pPr lvl="1" algn="just"/>
            <a:endParaRPr lang="pt-BR" sz="2200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Para isso, é preciso: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 reequilibrar gastos públicos</a:t>
            </a:r>
            <a:r>
              <a:rPr lang="pt-BR" sz="2200" dirty="0" smtClean="0"/>
              <a:t>.</a:t>
            </a:r>
            <a:endParaRPr lang="pt-BR" sz="2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41191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SEAI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20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2185889"/>
            <a:ext cx="1054824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SECRETARIA DE ARTICULAÇÃO INSTITUCIONAL (SEAI)</a:t>
            </a: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0524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SEAI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21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Ela é a face mais evidente dessa estratégia fundamental do novo governo Lula.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A escuta ativa junto a sociedade civil organizada e o diálogo com representantes do Congresso Nacional, com prefeituras, com governadores e com parlamentares regionais é parte constitutiva do nosso Ministério.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Cabe à SEAI cumprir esse papel de diálogo, que deixa a porta do MPO sempre aberta à aquilo que vem da sociedade, dos parlamentares e dos representantes dos entes federados. A transparência e o diálogo são peças-chave para a união e a reconstrução do país.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3589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Melhora econômica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De acordo com a grade de parâmetros oficial do governo (SPE/MF), o crescimento do PIB será de 1,6% neste ano, subindo a 2,3% em 2024 e depois a 2,8% em 2025.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 taxa de inflação continuará em trajetória de desaceleração. Depois dos 10% em 2021 e 5,8% em 2022, a estimativa oficial é de 5,3% neste ano – e com alta de 3,5% em 2024 e de 3% ao ano a partir de 2025.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Aumentar a taxa de crescimento do PIB, gerando inclusão social e sem pressionar a inflação, é a missão fundamental: o melhor caminho para isso é com aumento sustentável dos investimentos, com ganhos de produtividade. Dívida pública sob controle.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0570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A316A7C0-8ABA-172C-0591-0FADD0CA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 dívida bruta está no menor valor desde 2017</a:t>
            </a:r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FBA5301-B4BF-7CE8-ADA1-56F709AA9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Audiência pública – Senado Federal</a:t>
            </a:r>
          </a:p>
        </p:txBody>
      </p:sp>
      <p:sp>
        <p:nvSpPr>
          <p:cNvPr id="3" name="Espaço Reservado para Número de Slide 5">
            <a:extLst>
              <a:ext uri="{FF2B5EF4-FFF2-40B4-BE49-F238E27FC236}">
                <a16:creationId xmlns:a16="http://schemas.microsoft.com/office/drawing/2014/main" xmlns="" id="{25851572-1AB4-D42D-BD34-D144DAF313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23</a:t>
            </a:fld>
            <a:endParaRPr lang="pt-BR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84DB94F5-033B-00DA-0AD4-9EA5BC818D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2417352"/>
              </p:ext>
            </p:extLst>
          </p:nvPr>
        </p:nvGraphicFramePr>
        <p:xfrm>
          <a:off x="2212366" y="2354088"/>
          <a:ext cx="6026112" cy="3638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050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A316A7C0-8ABA-172C-0591-0FADD0CA4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Necessário elevar a taxa de investimento para 20% ou mais do PIB</a:t>
            </a: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xmlns="" id="{7103D5E9-8048-E04A-9478-935C0296FC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/>
              <a:t>Fonte: IBGE</a:t>
            </a:r>
            <a:endParaRPr lang="pt-BR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xmlns="" id="{47C5DD2F-100C-89A7-12EA-590E57A99D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sz="1800" b="1" i="0" dirty="0"/>
              <a:t>Taxa de Investimento acumulada (</a:t>
            </a:r>
            <a:r>
              <a:rPr lang="pt-BR" sz="1800" b="1" i="0" baseline="0" dirty="0"/>
              <a:t>%)</a:t>
            </a:r>
            <a:endParaRPr lang="pt-BR" sz="1800" b="1" i="0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FBA5301-B4BF-7CE8-ADA1-56F709AA9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Audiência pública – Senado Federal</a:t>
            </a:r>
          </a:p>
        </p:txBody>
      </p:sp>
      <p:sp>
        <p:nvSpPr>
          <p:cNvPr id="3" name="Espaço Reservado para Número de Slide 5">
            <a:extLst>
              <a:ext uri="{FF2B5EF4-FFF2-40B4-BE49-F238E27FC236}">
                <a16:creationId xmlns:a16="http://schemas.microsoft.com/office/drawing/2014/main" xmlns="" id="{25851572-1AB4-D42D-BD34-D144DAF313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24</a:t>
            </a:fld>
            <a:endParaRPr lang="pt-BR"/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xmlns="" id="{C9BCC069-0B5D-6105-A30E-C4E3445C3E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3688" y="2484438"/>
          <a:ext cx="9980612" cy="414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12910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Necessidade do ajuste fiscal e da Reforma Tributária</a:t>
            </a:r>
            <a:endParaRPr lang="pt-BR" dirty="0">
              <a:latin typeface="+mn-lt"/>
            </a:endParaRPr>
          </a:p>
        </p:txBody>
      </p:sp>
      <p:sp>
        <p:nvSpPr>
          <p:cNvPr id="9" name="Espaço Reservado para Rodapé 4">
            <a:extLst>
              <a:ext uri="{FF2B5EF4-FFF2-40B4-BE49-F238E27FC236}">
                <a16:creationId xmlns:a16="http://schemas.microsoft.com/office/drawing/2014/main" xmlns="" id="{A303681F-F827-0E82-B0E0-4634E51BC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1160522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De um lado, há grandes incertezas no mercado sobre a sustentabilidade da dívida pública e o controle dos gastos públicos. De outro, é necessário garantir espaço para gastos sociais.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De outro, é necessário garantir espaço para gastos sociais: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i) Bolsa Família de R$ 600;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err="1"/>
              <a:t>ii</a:t>
            </a:r>
            <a:r>
              <a:rPr lang="pt-BR" dirty="0"/>
              <a:t>) Casa Popular aos mais pobres – Minha Casa, Minha Vida;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err="1"/>
              <a:t>iii</a:t>
            </a:r>
            <a:r>
              <a:rPr lang="pt-BR" dirty="0"/>
              <a:t>) Investimento em rodovias e infraestrutura;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 err="1"/>
              <a:t>iv</a:t>
            </a:r>
            <a:r>
              <a:rPr lang="pt-BR" dirty="0"/>
              <a:t>) farmácia popular e assistência social;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v) Mais Médicos e gastos hospitalares.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1" dirty="0"/>
              <a:t>Reinserir o pobre no orçamento</a:t>
            </a: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1" dirty="0"/>
              <a:t>Solução: novo arcabouço fiscal. 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No Novo Arcabouço, </a:t>
            </a:r>
            <a:r>
              <a:rPr lang="pt-BR" b="1" dirty="0"/>
              <a:t>haverá incremento de receitas com controle de gastos.</a:t>
            </a: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53881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 objetivo do ajuste fiscal</a:t>
            </a:r>
            <a:endParaRPr lang="pt-BR" dirty="0">
              <a:latin typeface="+mn-lt"/>
            </a:endParaRPr>
          </a:p>
        </p:txBody>
      </p:sp>
      <p:sp>
        <p:nvSpPr>
          <p:cNvPr id="9" name="Espaço Reservado para Rodapé 4">
            <a:extLst>
              <a:ext uri="{FF2B5EF4-FFF2-40B4-BE49-F238E27FC236}">
                <a16:creationId xmlns:a16="http://schemas.microsoft.com/office/drawing/2014/main" xmlns="" id="{A303681F-F827-0E82-B0E0-4634E51BC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pt-BR" b="1" dirty="0"/>
              <a:t>Transmitir credibilidade </a:t>
            </a:r>
            <a:r>
              <a:rPr lang="pt-BR" dirty="0"/>
              <a:t>para a política fiscal; 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pt-BR" b="1" dirty="0"/>
              <a:t>Reduzir as incertezas</a:t>
            </a:r>
            <a:r>
              <a:rPr lang="pt-BR" dirty="0"/>
              <a:t>, possibilitando que a queda da taxa longa de juros; e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pt-BR" b="1" dirty="0"/>
              <a:t>Fomentar o crescimento econômico</a:t>
            </a:r>
            <a:r>
              <a:rPr lang="pt-BR" dirty="0"/>
              <a:t>, via melhora no ambiente de negócios - maior previsibilidade.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1" dirty="0"/>
              <a:t>O aumento do crescimento se dará pelo crescimento da produtividade e pelo maior investimento </a:t>
            </a:r>
            <a:r>
              <a:rPr lang="pt-BR" dirty="0"/>
              <a:t>(se o investimento em % do PIB alcançar 20%, o crescimento tendencial do PIB será de 2,5%).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051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Investimento público </a:t>
            </a:r>
            <a:endParaRPr lang="pt-BR" dirty="0">
              <a:latin typeface="+mn-lt"/>
            </a:endParaRPr>
          </a:p>
        </p:txBody>
      </p:sp>
      <p:sp>
        <p:nvSpPr>
          <p:cNvPr id="9" name="Espaço Reservado para Rodapé 4">
            <a:extLst>
              <a:ext uri="{FF2B5EF4-FFF2-40B4-BE49-F238E27FC236}">
                <a16:creationId xmlns:a16="http://schemas.microsoft.com/office/drawing/2014/main" xmlns="" id="{A303681F-F827-0E82-B0E0-4634E51BC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27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1160522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Há R$ 70,9 bilhões em investimentos na LOA 2023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O Novo PAC, em etapa de formulação a partir da Casa Civil, contará com os eixos fundamentais do governo federal: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Transportes;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Transição energética;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Infraestrutura urbana;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Saneamento;</a:t>
            </a:r>
          </a:p>
          <a:p>
            <a:pPr marL="800100" lvl="1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Equipamentos sociais.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Mas o Brasil só crescerá de forma sustentada com a redistribuição da carga tributária -  temos um sistema tributário complexo, regressivo e pouco transparente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46559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Reforma tributária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28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Reforma tributária terá efeitos relevantes no crescimento do PIB: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No aumento da produtividade econômica – maior investimento e redução das distorções alocativas; 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Redução do custo Brasil – menor litígio, dedução de créditos, custo de conformidade e transição;</a:t>
            </a:r>
          </a:p>
          <a:p>
            <a:pPr marL="742950" lvl="1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Adicionalmente, haverá redução da regressividade tributária (pobres pagarão proporcionalmente menos impostos), pois os bens com maior demanda pelas famílias mais pobres terão diminuição do custo.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/>
              <a:t>Vários artigos mostram que a reforma tributária impactará de forma significativa no crescimento do PIB nos próximos 10 anos.</a:t>
            </a:r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F37A499D-2DAF-1541-12B6-A662C0A81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30129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Por fim, mas não menos importante...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29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401224" y="1969579"/>
            <a:ext cx="10056671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 lema </a:t>
            </a:r>
            <a:r>
              <a:rPr lang="pt-BR" sz="2000" b="1" dirty="0"/>
              <a:t>União e Reconstrução </a:t>
            </a:r>
            <a:r>
              <a:rPr lang="pt-BR" sz="2000" dirty="0"/>
              <a:t>tem razão de ser: o país precisa voltar a se unir para assegurar paz interna; a reconstrução de políticas públicas em diversas áreas tornará a economia mais resiliente.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/>
              <a:t>O Brasil já foi exemplo para o mundo: nossa cultura, nossa proteção ambiental, nossa capacidade de superar crises políticas a partir do diálogo. Vamos recuperar essa imagem a partir de ações diretas.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606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Estrutura do MPO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3</a:t>
            </a:fld>
            <a:endParaRPr lang="pt-BR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  <p:pic>
        <p:nvPicPr>
          <p:cNvPr id="6" name="Imagem 5" descr="Diagrama&#10;&#10;Descrição gerada automaticamente">
            <a:extLst>
              <a:ext uri="{FF2B5EF4-FFF2-40B4-BE49-F238E27FC236}">
                <a16:creationId xmlns:a16="http://schemas.microsoft.com/office/drawing/2014/main" xmlns="" id="{7C43816D-E112-9A0F-E07B-EAF86A76E6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14" y="2080975"/>
            <a:ext cx="10544717" cy="387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0951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xmlns="" id="{FEB76BDE-57D6-545F-8712-D5432567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Obrigada!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xmlns="" id="{2F33646A-F0C5-CD4F-533F-51DAF209E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gov.br</a:t>
            </a:r>
            <a:r>
              <a:rPr lang="pt-BR" dirty="0"/>
              <a:t>/planejamento</a:t>
            </a:r>
          </a:p>
          <a:p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114A1AB-4828-E857-C5B6-12200128F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t-BR"/>
              <a:t>Apresentação ARKOS</a:t>
            </a:r>
          </a:p>
        </p:txBody>
      </p:sp>
      <p:sp>
        <p:nvSpPr>
          <p:cNvPr id="12" name="Espaço Reservado para Rodapé 4">
            <a:extLst>
              <a:ext uri="{FF2B5EF4-FFF2-40B4-BE49-F238E27FC236}">
                <a16:creationId xmlns:a16="http://schemas.microsoft.com/office/drawing/2014/main" xmlns="" id="{9E570CC0-0DF0-40A5-B775-CC26107A2275}"/>
              </a:ext>
            </a:extLst>
          </p:cNvPr>
          <p:cNvSpPr txBox="1">
            <a:spLocks/>
          </p:cNvSpPr>
          <p:nvPr/>
        </p:nvSpPr>
        <p:spPr>
          <a:xfrm>
            <a:off x="1047893" y="144935"/>
            <a:ext cx="9283884" cy="268325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  <p:sp>
        <p:nvSpPr>
          <p:cNvPr id="13" name="Espaço Reservado para Número de Slide 5">
            <a:extLst>
              <a:ext uri="{FF2B5EF4-FFF2-40B4-BE49-F238E27FC236}">
                <a16:creationId xmlns:a16="http://schemas.microsoft.com/office/drawing/2014/main" xmlns="" id="{12B28572-A6A2-C0AB-BBC4-DBB3FBFBC2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918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SEPLAN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4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2185889"/>
            <a:ext cx="10548241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SECRETARIA NACIONAL DE PLANEJAMENTO (SEPLAN)</a:t>
            </a:r>
          </a:p>
          <a:p>
            <a:pPr algn="just">
              <a:spcAft>
                <a:spcPts val="1200"/>
              </a:spcAft>
            </a:pPr>
            <a:endParaRPr lang="pt-BR" sz="2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522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Planejamento e PPA Participativo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788818"/>
            <a:ext cx="11402027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/>
              <a:t>Temos dois importantes guias para as políticas públicas: o Planejamento de Médio Prazo (definido no Plano Plurianual - PPA) e o Planejamento de Longo Prazo (dado pelo projeto Brasil 2024-2040).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/>
              <a:t>Objetivo: </a:t>
            </a:r>
            <a:r>
              <a:rPr lang="pt-BR" sz="2000" smtClean="0"/>
              <a:t>o legado de um </a:t>
            </a:r>
            <a:r>
              <a:rPr lang="pt-BR" sz="2000" dirty="0"/>
              <a:t>planejamento construído pela própria sociedade.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 smtClean="0"/>
              <a:t>O </a:t>
            </a:r>
            <a:r>
              <a:rPr lang="pt-BR" sz="2000" dirty="0">
                <a:latin typeface="Calibri"/>
                <a:cs typeface="Calibri"/>
              </a:rPr>
              <a:t>PPA 2024-2027 </a:t>
            </a:r>
            <a:r>
              <a:rPr lang="pt-BR" sz="2000" dirty="0" smtClean="0">
                <a:latin typeface="Calibri"/>
                <a:cs typeface="Calibri"/>
              </a:rPr>
              <a:t>será:</a:t>
            </a:r>
          </a:p>
          <a:p>
            <a:pPr marL="1257300" lvl="2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>
                <a:latin typeface="Calibri"/>
                <a:cs typeface="Calibri"/>
              </a:rPr>
              <a:t>Amplamente participativo na sua construção.</a:t>
            </a:r>
          </a:p>
          <a:p>
            <a:pPr marL="1257300" lvl="2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>
                <a:cs typeface="Calibri"/>
              </a:rPr>
              <a:t>Inclusivo</a:t>
            </a:r>
            <a:r>
              <a:rPr lang="pt-BR" sz="2000" dirty="0">
                <a:latin typeface="Calibri"/>
                <a:cs typeface="Calibri"/>
              </a:rPr>
              <a:t>, através de pautas transversais, multisetoriais, de gênero, equidade e meio ambiente, com metas </a:t>
            </a:r>
            <a:r>
              <a:rPr lang="pt-BR" sz="2000" dirty="0" smtClean="0">
                <a:latin typeface="Calibri"/>
                <a:cs typeface="Calibri"/>
              </a:rPr>
              <a:t>regionalizadas.</a:t>
            </a:r>
          </a:p>
          <a:p>
            <a:pPr marL="1257300" lvl="2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>
                <a:latin typeface="Calibri"/>
                <a:cs typeface="Calibri"/>
              </a:rPr>
              <a:t>Levado pelo</a:t>
            </a:r>
            <a:r>
              <a:rPr lang="pt-BR" sz="2000" dirty="0" smtClean="0"/>
              <a:t> </a:t>
            </a:r>
            <a:r>
              <a:rPr lang="pt-BR" sz="2000" dirty="0" err="1"/>
              <a:t>MPO</a:t>
            </a:r>
            <a:r>
              <a:rPr lang="pt-BR" sz="2000" dirty="0"/>
              <a:t> </a:t>
            </a:r>
            <a:r>
              <a:rPr lang="pt-BR" sz="2000" dirty="0" smtClean="0"/>
              <a:t>para t</a:t>
            </a:r>
            <a:r>
              <a:rPr lang="pt-BR" sz="2000" dirty="0" smtClean="0"/>
              <a:t>odas </a:t>
            </a:r>
            <a:r>
              <a:rPr lang="pt-BR" sz="2000" dirty="0"/>
              <a:t>as capitais do país com o </a:t>
            </a:r>
            <a:r>
              <a:rPr lang="pt-BR" sz="2000" dirty="0" err="1" smtClean="0"/>
              <a:t>PPA</a:t>
            </a:r>
            <a:r>
              <a:rPr lang="pt-BR" sz="2000" dirty="0" smtClean="0"/>
              <a:t>. </a:t>
            </a:r>
            <a:r>
              <a:rPr lang="pt-BR" sz="2000" dirty="0" smtClean="0"/>
              <a:t>Queremos aproximar o planejamento nacional da inteligência que está espalhada em todas as nossas regiões: </a:t>
            </a:r>
            <a:r>
              <a:rPr lang="pt-BR" sz="2000" dirty="0" smtClean="0"/>
              <a:t>conselhos</a:t>
            </a:r>
            <a:r>
              <a:rPr lang="pt-BR" sz="2000" dirty="0"/>
              <a:t>, movimentos sociais, federações e confederações (patronais e sindicais), universidades. </a:t>
            </a:r>
            <a:endParaRPr lang="pt-BR" dirty="0">
              <a:latin typeface="Calibri"/>
              <a:cs typeface="Calibri"/>
            </a:endParaRPr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991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Planejamento e o PPA Participativo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935160" y="1783148"/>
            <a:ext cx="10548241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000" dirty="0">
              <a:latin typeface="Calibri"/>
              <a:cs typeface="Calibri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Calibri"/>
                <a:cs typeface="Calibri"/>
              </a:rPr>
              <a:t>A metodologia do PPA 2024-2027 apoia-se em 7 pilares</a:t>
            </a:r>
            <a:r>
              <a:rPr lang="pt-BR" sz="2000">
                <a:latin typeface="Calibri"/>
                <a:cs typeface="Calibri"/>
              </a:rPr>
              <a:t>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000" dirty="0">
              <a:latin typeface="Calibri"/>
              <a:cs typeface="Calibri"/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Calibri"/>
                <a:cs typeface="Calibri"/>
              </a:rPr>
              <a:t>1) </a:t>
            </a:r>
            <a:r>
              <a:rPr lang="pt-BR" sz="2000" dirty="0" err="1">
                <a:latin typeface="Calibri"/>
                <a:cs typeface="Calibri"/>
              </a:rPr>
              <a:t>Aperfeiçoamento</a:t>
            </a:r>
            <a:r>
              <a:rPr lang="pt-BR" sz="2000" dirty="0">
                <a:latin typeface="Calibri"/>
                <a:cs typeface="Calibri"/>
              </a:rPr>
              <a:t> </a:t>
            </a:r>
            <a:r>
              <a:rPr lang="pt-BR" sz="2000" dirty="0" err="1">
                <a:latin typeface="Calibri"/>
                <a:cs typeface="Calibri"/>
              </a:rPr>
              <a:t>metodológico</a:t>
            </a:r>
            <a:r>
              <a:rPr lang="pt-BR" sz="2000" dirty="0">
                <a:latin typeface="Calibri"/>
                <a:cs typeface="Calibri"/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Calibri"/>
                <a:cs typeface="Calibri"/>
              </a:rPr>
              <a:t>2) Fortalecimento da </a:t>
            </a:r>
            <a:r>
              <a:rPr lang="pt-BR" sz="2000" dirty="0" err="1">
                <a:latin typeface="Calibri"/>
                <a:cs typeface="Calibri"/>
              </a:rPr>
              <a:t>dimensão</a:t>
            </a:r>
            <a:r>
              <a:rPr lang="pt-BR" sz="2000" dirty="0">
                <a:latin typeface="Calibri"/>
                <a:cs typeface="Calibri"/>
              </a:rPr>
              <a:t> </a:t>
            </a:r>
            <a:r>
              <a:rPr lang="pt-BR" sz="2000" dirty="0" err="1">
                <a:latin typeface="Calibri"/>
                <a:cs typeface="Calibri"/>
              </a:rPr>
              <a:t>estratégica</a:t>
            </a:r>
            <a:r>
              <a:rPr lang="pt-BR" sz="2000" dirty="0">
                <a:latin typeface="Calibri"/>
                <a:cs typeface="Calibri"/>
              </a:rPr>
              <a:t> do PPA;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Calibri"/>
                <a:cs typeface="Calibri"/>
              </a:rPr>
              <a:t>3) </a:t>
            </a:r>
            <a:r>
              <a:rPr lang="pt-BR" sz="2000" dirty="0" err="1">
                <a:latin typeface="Calibri"/>
                <a:cs typeface="Calibri"/>
              </a:rPr>
              <a:t>Integração</a:t>
            </a:r>
            <a:r>
              <a:rPr lang="pt-BR" sz="2000" dirty="0">
                <a:latin typeface="Calibri"/>
                <a:cs typeface="Calibri"/>
              </a:rPr>
              <a:t> dos objetivos e metas do PPA com os recursos </a:t>
            </a:r>
            <a:r>
              <a:rPr lang="pt-BR" sz="2000" dirty="0" err="1">
                <a:latin typeface="Calibri"/>
                <a:cs typeface="Calibri"/>
              </a:rPr>
              <a:t>orçamentários</a:t>
            </a:r>
            <a:r>
              <a:rPr lang="pt-BR" sz="2000" dirty="0">
                <a:latin typeface="Calibri"/>
                <a:cs typeface="Calibri"/>
              </a:rPr>
              <a:t> e </a:t>
            </a:r>
            <a:r>
              <a:rPr lang="pt-BR" sz="2000" dirty="0" err="1">
                <a:latin typeface="Calibri"/>
                <a:cs typeface="Calibri"/>
              </a:rPr>
              <a:t>não</a:t>
            </a:r>
            <a:r>
              <a:rPr lang="pt-BR" sz="2000" dirty="0">
                <a:latin typeface="Calibri"/>
                <a:cs typeface="Calibri"/>
              </a:rPr>
              <a:t> </a:t>
            </a:r>
            <a:r>
              <a:rPr lang="pt-BR" sz="2000" dirty="0" err="1">
                <a:latin typeface="Calibri"/>
                <a:cs typeface="Calibri"/>
              </a:rPr>
              <a:t>orçamentários</a:t>
            </a:r>
            <a:r>
              <a:rPr lang="pt-BR" sz="2000" dirty="0">
                <a:latin typeface="Calibri"/>
                <a:cs typeface="Calibri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Calibri"/>
                <a:cs typeface="Calibri"/>
              </a:rPr>
              <a:t>4) </a:t>
            </a:r>
            <a:r>
              <a:rPr lang="pt-BR" sz="2000" dirty="0" err="1">
                <a:latin typeface="Calibri"/>
                <a:cs typeface="Calibri"/>
              </a:rPr>
              <a:t>Integração</a:t>
            </a:r>
            <a:r>
              <a:rPr lang="pt-BR" sz="2000" dirty="0">
                <a:latin typeface="Calibri"/>
                <a:cs typeface="Calibri"/>
              </a:rPr>
              <a:t> entre planejamento e </a:t>
            </a:r>
            <a:r>
              <a:rPr lang="pt-BR" sz="2000" dirty="0" err="1">
                <a:latin typeface="Calibri"/>
                <a:cs typeface="Calibri"/>
              </a:rPr>
              <a:t>avaliação</a:t>
            </a:r>
            <a:r>
              <a:rPr lang="pt-BR" sz="2000" dirty="0">
                <a:latin typeface="Calibri"/>
                <a:cs typeface="Calibri"/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Calibri"/>
                <a:cs typeface="Calibri"/>
              </a:rPr>
              <a:t>5) Resgate da </a:t>
            </a:r>
            <a:r>
              <a:rPr lang="pt-BR" sz="2000" dirty="0" err="1">
                <a:latin typeface="Calibri"/>
                <a:cs typeface="Calibri"/>
              </a:rPr>
              <a:t>participação</a:t>
            </a:r>
            <a:r>
              <a:rPr lang="pt-BR" sz="2000" dirty="0">
                <a:latin typeface="Calibri"/>
                <a:cs typeface="Calibri"/>
              </a:rPr>
              <a:t> social;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Calibri"/>
                <a:cs typeface="Calibri"/>
              </a:rPr>
              <a:t>6) </a:t>
            </a:r>
            <a:r>
              <a:rPr lang="pt-BR" sz="2000" dirty="0" err="1">
                <a:latin typeface="Calibri"/>
                <a:cs typeface="Calibri"/>
              </a:rPr>
              <a:t>Integração</a:t>
            </a:r>
            <a:r>
              <a:rPr lang="pt-BR" sz="2000" dirty="0">
                <a:latin typeface="Calibri"/>
                <a:cs typeface="Calibri"/>
              </a:rPr>
              <a:t> do </a:t>
            </a:r>
            <a:r>
              <a:rPr lang="pt-BR" sz="2000" dirty="0" err="1">
                <a:latin typeface="Calibri"/>
                <a:cs typeface="Calibri"/>
              </a:rPr>
              <a:t>território</a:t>
            </a:r>
            <a:r>
              <a:rPr lang="pt-BR" sz="2000" dirty="0">
                <a:latin typeface="Calibri"/>
                <a:cs typeface="Calibri"/>
              </a:rPr>
              <a:t> nos programas do Plano Plurianual;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Calibri"/>
                <a:cs typeface="Calibri"/>
              </a:rPr>
              <a:t>7) </a:t>
            </a:r>
            <a:r>
              <a:rPr lang="pt-BR" sz="2000" dirty="0" err="1">
                <a:latin typeface="Calibri"/>
                <a:cs typeface="Calibri"/>
              </a:rPr>
              <a:t>Visão</a:t>
            </a:r>
            <a:r>
              <a:rPr lang="pt-BR" sz="2000" dirty="0">
                <a:latin typeface="Calibri"/>
                <a:cs typeface="Calibri"/>
              </a:rPr>
              <a:t> </a:t>
            </a:r>
            <a:r>
              <a:rPr lang="pt-BR" sz="2000" dirty="0" err="1">
                <a:latin typeface="Calibri"/>
                <a:cs typeface="Calibri"/>
              </a:rPr>
              <a:t>estratégica</a:t>
            </a:r>
            <a:r>
              <a:rPr lang="pt-BR" sz="2000" dirty="0">
                <a:latin typeface="Calibri"/>
                <a:cs typeface="Calibri"/>
              </a:rPr>
              <a:t> e foco em resultados.</a:t>
            </a:r>
          </a:p>
          <a:p>
            <a:pPr algn="just"/>
            <a:endParaRPr lang="pt-BR" sz="2000" dirty="0">
              <a:latin typeface="Calibri"/>
              <a:cs typeface="Calibri"/>
            </a:endParaRPr>
          </a:p>
          <a:p>
            <a:pPr algn="just"/>
            <a:endParaRPr lang="pt-BR" dirty="0">
              <a:latin typeface="Calibri"/>
              <a:cs typeface="Calibri"/>
            </a:endParaRPr>
          </a:p>
          <a:p>
            <a:pPr algn="just"/>
            <a:endParaRPr lang="pt-BR" dirty="0">
              <a:latin typeface="Calibri"/>
              <a:cs typeface="Calibri"/>
            </a:endParaRPr>
          </a:p>
          <a:p>
            <a:pPr algn="just"/>
            <a:endParaRPr lang="pt-BR" dirty="0">
              <a:latin typeface="Calibri"/>
              <a:cs typeface="Calibri"/>
            </a:endParaRPr>
          </a:p>
          <a:p>
            <a:pPr algn="just"/>
            <a:endParaRPr lang="pt-BR" dirty="0">
              <a:latin typeface="Calibri"/>
              <a:cs typeface="Calibri"/>
            </a:endParaRPr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4153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PPA e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Planejamento de Longo Prazo (2024-2040)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1969579"/>
            <a:ext cx="10548241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Calibri"/>
                <a:cs typeface="Calibri"/>
              </a:rPr>
              <a:t>Elaborado o PPA, trabalharemos na construção de uma nova estratégia nacional de desenvolvimento de longo prazo, a partir de outubro/23 com conclusão prevista para agosto/24.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000" dirty="0">
              <a:latin typeface="Calibri"/>
              <a:cs typeface="Calibri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000" dirty="0">
                <a:latin typeface="Calibri"/>
                <a:cs typeface="Calibri"/>
              </a:rPr>
              <a:t>Objetivo: formulação de estudos prospectivos e de políticas públicas de longo prazo destinadas ao desenvolvimento nacional.</a:t>
            </a:r>
            <a:endParaRPr lang="pt-BR" dirty="0">
              <a:latin typeface="Calibri"/>
              <a:cs typeface="Calibri"/>
            </a:endParaRPr>
          </a:p>
          <a:p>
            <a:pPr algn="just"/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774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Planejamento e integração nacional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293914" y="2466729"/>
            <a:ext cx="10548241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>
                <a:cs typeface="Calibri"/>
              </a:rPr>
              <a:t>Elaborar, com o Congresso Nacional, o Plano Nacional de Desenvolvimento Regional: responsabilidade em conjunto.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>
              <a:latin typeface="Calibri"/>
              <a:cs typeface="Calibri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>
                <a:latin typeface="Calibri"/>
                <a:cs typeface="Calibri"/>
              </a:rPr>
              <a:t>A concretização dos planos regionais – que são os principais instrumentos para viabilizar a PNDR – terão enorme impacto nos territórios, promovendo desenvolvimento econômico, social e sustentável.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>
              <a:latin typeface="Calibri"/>
              <a:cs typeface="Calibri"/>
            </a:endParaRPr>
          </a:p>
          <a:p>
            <a:pPr algn="just"/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9DFB3E48-1FED-CFAD-9310-3D0BC51D3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8203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BE3F02E5-65BE-9D73-8FC2-4EAB1A19F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4" y="692150"/>
            <a:ext cx="10762862" cy="998539"/>
          </a:xfrm>
        </p:spPr>
        <p:txBody>
          <a:bodyPr/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SMA</a:t>
            </a:r>
            <a:endParaRPr lang="pt-BR" dirty="0">
              <a:latin typeface="+mn-lt"/>
            </a:endParaRPr>
          </a:p>
        </p:txBody>
      </p:sp>
      <p:sp>
        <p:nvSpPr>
          <p:cNvPr id="10" name="Espaço Reservado para Número de Slide 5">
            <a:extLst>
              <a:ext uri="{FF2B5EF4-FFF2-40B4-BE49-F238E27FC236}">
                <a16:creationId xmlns:a16="http://schemas.microsoft.com/office/drawing/2014/main" xmlns="" id="{F383ABCB-9D5E-C25C-729E-F089268A5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93914" y="144936"/>
            <a:ext cx="577550" cy="268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1F9194F9-2D8F-D998-71F2-FD3473AC1BC8}"/>
              </a:ext>
            </a:extLst>
          </p:cNvPr>
          <p:cNvSpPr txBox="1"/>
          <p:nvPr/>
        </p:nvSpPr>
        <p:spPr>
          <a:xfrm>
            <a:off x="313723" y="2185889"/>
            <a:ext cx="1054824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SECRETARIA DE MONITORAMENTO E AVALIAÇÃO DE POLÍTICAS PÚBLICAS E DE ASSUNTOS ECONÔMICAS (SMA)</a:t>
            </a:r>
            <a:endParaRPr lang="pt-BR" dirty="0"/>
          </a:p>
        </p:txBody>
      </p:sp>
      <p:sp>
        <p:nvSpPr>
          <p:cNvPr id="2" name="Espaço Reservado para Rodapé 4">
            <a:extLst>
              <a:ext uri="{FF2B5EF4-FFF2-40B4-BE49-F238E27FC236}">
                <a16:creationId xmlns:a16="http://schemas.microsoft.com/office/drawing/2014/main" xmlns="" id="{3A0ABD64-1E37-FD8E-D669-7D00A963B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7893" y="144935"/>
            <a:ext cx="9283884" cy="268325"/>
          </a:xfrm>
        </p:spPr>
        <p:txBody>
          <a:bodyPr/>
          <a:lstStyle/>
          <a:p>
            <a:r>
              <a:rPr lang="en-US" dirty="0" err="1"/>
              <a:t>Audiência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– </a:t>
            </a:r>
            <a:r>
              <a:rPr lang="en-US" dirty="0" err="1"/>
              <a:t>Senado</a:t>
            </a:r>
            <a:r>
              <a:rPr lang="en-US" dirty="0"/>
              <a:t> Federal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134492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4BE308CF0F9B8498C2FC79D7CA431CF" ma:contentTypeVersion="2" ma:contentTypeDescription="Crie um novo documento." ma:contentTypeScope="" ma:versionID="635cf88fca37fa1820a0726fc39fde9d">
  <xsd:schema xmlns:xsd="http://www.w3.org/2001/XMLSchema" xmlns:xs="http://www.w3.org/2001/XMLSchema" xmlns:p="http://schemas.microsoft.com/office/2006/metadata/properties" xmlns:ns2="2a87067a-d0fd-43b5-a318-435065481379" targetNamespace="http://schemas.microsoft.com/office/2006/metadata/properties" ma:root="true" ma:fieldsID="b11933fa46e71b0bb0a8ac9101ae6cbe" ns2:_="">
    <xsd:import namespace="2a87067a-d0fd-43b5-a318-4350654813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7067a-d0fd-43b5-a318-435065481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8C992A-F9D2-46CB-827B-F9629BD8E4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1545CB-AA78-496F-B851-3810CEC2D80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2a87067a-d0fd-43b5-a318-43506548137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1118A2-4431-4107-A3DB-E79A6F51D112}">
  <ds:schemaRefs>
    <ds:schemaRef ds:uri="2a87067a-d0fd-43b5-a318-43506548137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1511</TotalTime>
  <Words>2215</Words>
  <Application>Microsoft Office PowerPoint</Application>
  <PresentationFormat>Widescreen</PresentationFormat>
  <Paragraphs>245</Paragraphs>
  <Slides>30</Slides>
  <Notes>30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1_Tema do Office</vt:lpstr>
      <vt:lpstr>Audiência Pública  Senado Federal</vt:lpstr>
      <vt:lpstr>A recriação do MPO</vt:lpstr>
      <vt:lpstr>Estrutura do MPO</vt:lpstr>
      <vt:lpstr>SEPLAN</vt:lpstr>
      <vt:lpstr>Planejamento e PPA Participativo</vt:lpstr>
      <vt:lpstr>Planejamento e o PPA Participativo</vt:lpstr>
      <vt:lpstr>PPA e Planejamento de Longo Prazo (2024-2040)</vt:lpstr>
      <vt:lpstr>Planejamento e integração nacional</vt:lpstr>
      <vt:lpstr>SMA</vt:lpstr>
      <vt:lpstr>Avaliação das políticas públicas</vt:lpstr>
      <vt:lpstr>Avaliação das políticas públicas</vt:lpstr>
      <vt:lpstr>SOF</vt:lpstr>
      <vt:lpstr>Modernização orçamentária </vt:lpstr>
      <vt:lpstr>Modernização orçamentária </vt:lpstr>
      <vt:lpstr>Modernização orçamentária </vt:lpstr>
      <vt:lpstr>SEAID</vt:lpstr>
      <vt:lpstr>Reinserção internacional e desenvolvimento</vt:lpstr>
      <vt:lpstr>Reinserção internacional e desenvolvimento</vt:lpstr>
      <vt:lpstr>Reinserção internacional e desenvolvimento</vt:lpstr>
      <vt:lpstr>SEAI</vt:lpstr>
      <vt:lpstr>SEAI</vt:lpstr>
      <vt:lpstr>Melhora econômica</vt:lpstr>
      <vt:lpstr>A dívida bruta está no menor valor desde 2017</vt:lpstr>
      <vt:lpstr>Necessário elevar a taxa de investimento para 20% ou mais do PIB</vt:lpstr>
      <vt:lpstr>Necessidade do ajuste fiscal e da Reforma Tributária</vt:lpstr>
      <vt:lpstr>O objetivo do ajuste fiscal</vt:lpstr>
      <vt:lpstr>Investimento público </vt:lpstr>
      <vt:lpstr>Reforma tributária</vt:lpstr>
      <vt:lpstr>Por fim, mas não menos importante...</vt:lpstr>
      <vt:lpstr>Obrigada!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Usuário do Windows</cp:lastModifiedBy>
  <cp:revision>54</cp:revision>
  <cp:lastPrinted>2023-05-08T19:42:27Z</cp:lastPrinted>
  <dcterms:created xsi:type="dcterms:W3CDTF">2019-01-08T13:56:17Z</dcterms:created>
  <dcterms:modified xsi:type="dcterms:W3CDTF">2023-05-09T11:45:41Z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0x010100BFCB0BD7F7730C4BADC33E669CF2D9AA</vt:lpwstr>
  </property>
  <property fmtid="{D5CDD505-2E9C-101B-9397-08002B2CF9AE}" pid="3" name="MediaServiceImageTags">
    <vt:lpwstr/>
  </property>
</Properties>
</file>