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288" r:id="rId2"/>
    <p:sldId id="277" r:id="rId3"/>
    <p:sldId id="257" r:id="rId4"/>
    <p:sldId id="270" r:id="rId5"/>
    <p:sldId id="258" r:id="rId6"/>
    <p:sldId id="261" r:id="rId7"/>
    <p:sldId id="262" r:id="rId8"/>
    <p:sldId id="263" r:id="rId9"/>
    <p:sldId id="265" r:id="rId10"/>
    <p:sldId id="260" r:id="rId11"/>
    <p:sldId id="267" r:id="rId12"/>
    <p:sldId id="271" r:id="rId13"/>
    <p:sldId id="268" r:id="rId14"/>
    <p:sldId id="272" r:id="rId15"/>
    <p:sldId id="273" r:id="rId16"/>
    <p:sldId id="264" r:id="rId17"/>
    <p:sldId id="266" r:id="rId18"/>
    <p:sldId id="274" r:id="rId19"/>
    <p:sldId id="269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59" r:id="rId33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i6FxqafdmVcF7e9IXJg7JTjHRi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9587AB-688E-4B6A-BB27-343B7AC536FB}" v="142" dt="2026-05-27T23:10:14.7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" name="Google Shape;28;p2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" name="Google Shape;29;p2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>
          <a:extLst>
            <a:ext uri="{FF2B5EF4-FFF2-40B4-BE49-F238E27FC236}">
              <a16:creationId xmlns:a16="http://schemas.microsoft.com/office/drawing/2014/main" id="{4E1296A8-982D-96E4-82D4-4275DDDAA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>
            <a:extLst>
              <a:ext uri="{FF2B5EF4-FFF2-40B4-BE49-F238E27FC236}">
                <a16:creationId xmlns:a16="http://schemas.microsoft.com/office/drawing/2014/main" id="{ADADED34-2509-4689-1AD2-47D2673DB9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" name="Google Shape;28;p2:notes">
            <a:extLst>
              <a:ext uri="{FF2B5EF4-FFF2-40B4-BE49-F238E27FC236}">
                <a16:creationId xmlns:a16="http://schemas.microsoft.com/office/drawing/2014/main" id="{7E1D06AC-97AE-1744-FA46-39C14CDFCA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" name="Google Shape;29;p2:notes">
            <a:extLst>
              <a:ext uri="{FF2B5EF4-FFF2-40B4-BE49-F238E27FC236}">
                <a16:creationId xmlns:a16="http://schemas.microsoft.com/office/drawing/2014/main" id="{DFA36CA5-F79E-BFB6-A185-5229CF5E6BF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883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966cc070f9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g3966cc070f9_1_13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" name="Google Shape;35;g3966cc070f9_1_13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6950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7501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6783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966cc070f9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3966cc070f9_1_9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3966cc070f9_1_9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32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7" title="rodap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6165050"/>
            <a:ext cx="11887197" cy="57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F1B4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" name="Google Shape;20;p10" title="slide_final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9225" y="0"/>
            <a:ext cx="969292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BB81D9-55C2-293C-99B5-4B67B1F0F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0"/>
            <a:ext cx="12192000" cy="682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9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22AE11-D808-B922-2363-4002803FF8C7}"/>
              </a:ext>
            </a:extLst>
          </p:cNvPr>
          <p:cNvSpPr txBox="1"/>
          <p:nvPr/>
        </p:nvSpPr>
        <p:spPr>
          <a:xfrm>
            <a:off x="482600" y="424190"/>
            <a:ext cx="11023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Pergunta:</a:t>
            </a:r>
            <a:r>
              <a:rPr lang="pt-BR" sz="18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Quando se utiliza IA (qualquer uma) na elaboração dos artefatos da contratação, devemos mencioná-lo? Se sim, onde e em qual documento?</a:t>
            </a:r>
            <a:endParaRPr lang="pt-BR" sz="1800" dirty="0">
              <a:latin typeface="Abadi" panose="020B06040201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BF4D9-CB93-C4B1-58E5-892DE9A40AB3}"/>
              </a:ext>
            </a:extLst>
          </p:cNvPr>
          <p:cNvSpPr txBox="1"/>
          <p:nvPr/>
        </p:nvSpPr>
        <p:spPr>
          <a:xfrm>
            <a:off x="482600" y="1727200"/>
            <a:ext cx="10629900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Embora a Lei nº 14.133/2021 não exija a declaração de que determinado artefato foi elaborado com auxílio de inteligência artificial, a Portaria MGI nº 3.485/2026 passou a exigir transparência quanto ao uso de apliações de IA.</a:t>
            </a:r>
          </a:p>
          <a:p>
            <a:pPr>
              <a:buNone/>
            </a:pPr>
            <a:br>
              <a:rPr lang="pt-BR" sz="1800" dirty="0">
                <a:latin typeface="Abadi" panose="020B0604020104020204" pitchFamily="34" charset="0"/>
              </a:rPr>
            </a:br>
            <a:endParaRPr lang="pt-BR" sz="1800" dirty="0"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A9680-E074-ED06-5B60-8D5071F8F127}"/>
              </a:ext>
            </a:extLst>
          </p:cNvPr>
          <p:cNvSpPr txBox="1"/>
          <p:nvPr/>
        </p:nvSpPr>
        <p:spPr>
          <a:xfrm>
            <a:off x="5640859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B0F9F4-B32B-89BA-3AA1-3C6C4CDE7862}"/>
              </a:ext>
            </a:extLst>
          </p:cNvPr>
          <p:cNvSpPr txBox="1"/>
          <p:nvPr/>
        </p:nvSpPr>
        <p:spPr>
          <a:xfrm>
            <a:off x="2001788" y="1458097"/>
            <a:ext cx="6610864" cy="2031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1800" dirty="0">
                <a:latin typeface="Abadi" panose="020B0604020104020204" pitchFamily="34" charset="0"/>
              </a:rPr>
              <a:t>Portaria MGI nº 3.485/2026</a:t>
            </a:r>
          </a:p>
          <a:p>
            <a:r>
              <a:rPr lang="pt-BR" sz="1800" dirty="0">
                <a:latin typeface="Abadi" panose="020B0604020104020204" pitchFamily="34" charset="0"/>
              </a:rPr>
              <a:t>Art. 15. Às pessoas que utilizarem IA devem:</a:t>
            </a:r>
          </a:p>
          <a:p>
            <a:r>
              <a:rPr lang="pt-BR" sz="1800" dirty="0">
                <a:latin typeface="Abadi" panose="020B0604020104020204" pitchFamily="34" charset="0"/>
              </a:rPr>
              <a:t>....</a:t>
            </a:r>
          </a:p>
          <a:p>
            <a:r>
              <a:rPr lang="pt-BR" sz="1800" dirty="0">
                <a:latin typeface="Abadi" panose="020B0604020104020204" pitchFamily="34" charset="0"/>
              </a:rPr>
              <a:t>IV - assegurar que qualquer aplicação de IA utilizada, em partes ou em sua totalidade, seja explicitamente registrada nos produtos, documentos ou atividades que dela decorram, de forma a garantir transparência e supervisão administrativa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69735C-D65A-12D7-094A-E97CB3AED1B7}"/>
              </a:ext>
            </a:extLst>
          </p:cNvPr>
          <p:cNvSpPr txBox="1"/>
          <p:nvPr/>
        </p:nvSpPr>
        <p:spPr>
          <a:xfrm>
            <a:off x="543695" y="3422817"/>
            <a:ext cx="1130643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não muda?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Independentemente da ferramenta utilizada: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o agente público permanece responsável pelo conteúdo produzido;</a:t>
            </a: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os artefatos devem ser revisados, validados e aprovados pelos responsáveis competentes;</a:t>
            </a: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a motivação e a fundamentação da contratação continuam obrigatórias.</a:t>
            </a:r>
          </a:p>
          <a:p>
            <a:pPr>
              <a:buNone/>
            </a:pPr>
            <a:br>
              <a:rPr lang="pt-BR" sz="1800" dirty="0">
                <a:latin typeface="Abadi" panose="020B0604020104020204" pitchFamily="34" charset="0"/>
              </a:rPr>
            </a:b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Responsabilidade permanece humana</a:t>
            </a:r>
          </a:p>
          <a:p>
            <a:endParaRPr lang="pt-B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BD94CA-8D17-864F-7A8D-DD44E621E6C0}"/>
              </a:ext>
            </a:extLst>
          </p:cNvPr>
          <p:cNvSpPr txBox="1"/>
          <p:nvPr/>
        </p:nvSpPr>
        <p:spPr>
          <a:xfrm>
            <a:off x="5152769" y="3886200"/>
            <a:ext cx="6141308" cy="16927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latin typeface="Abadi" panose="020B0604020104020204" pitchFamily="34" charset="0"/>
              </a:rPr>
              <a:t>Como registrar?</a:t>
            </a:r>
          </a:p>
          <a:p>
            <a:r>
              <a:rPr lang="pt-BR" sz="1800" dirty="0">
                <a:latin typeface="Abadi" panose="020B0604020104020204" pitchFamily="34" charset="0"/>
              </a:rPr>
              <a:t>A Portaria não definiu modelo obrigatório.</a:t>
            </a:r>
          </a:p>
          <a:p>
            <a:r>
              <a:rPr lang="pt-BR" sz="1800" dirty="0">
                <a:latin typeface="Abadi" panose="020B0604020104020204" pitchFamily="34" charset="0"/>
              </a:rPr>
              <a:t>Mas é recomendável:</a:t>
            </a:r>
          </a:p>
          <a:p>
            <a:r>
              <a:rPr lang="pt-BR" sz="1800" dirty="0">
                <a:latin typeface="Abadi" panose="020B0604020104020204" pitchFamily="34" charset="0"/>
              </a:rPr>
              <a:t>📌 despacho simples nos autos;</a:t>
            </a:r>
          </a:p>
          <a:p>
            <a:r>
              <a:rPr lang="pt-BR" sz="1800" dirty="0">
                <a:latin typeface="Abadi" panose="020B0604020104020204" pitchFamily="34" charset="0"/>
              </a:rPr>
              <a:t>📌 observação no documento;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13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4" grpId="1" animBg="1"/>
      <p:bldP spid="6" grpId="0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 txBox="1"/>
          <p:nvPr/>
        </p:nvSpPr>
        <p:spPr>
          <a:xfrm>
            <a:off x="231520" y="2834640"/>
            <a:ext cx="619976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br>
              <a:rPr lang="pt-BR"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E693A5-ADD1-386C-B059-4465CD4A9890}"/>
              </a:ext>
            </a:extLst>
          </p:cNvPr>
          <p:cNvSpPr txBox="1"/>
          <p:nvPr/>
        </p:nvSpPr>
        <p:spPr>
          <a:xfrm>
            <a:off x="1050326" y="155421"/>
            <a:ext cx="93911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Abadi" panose="020B0604020104020204" pitchFamily="34" charset="0"/>
              </a:rPr>
              <a:t>Pergunta: </a:t>
            </a:r>
            <a:r>
              <a:rPr lang="pt-BR" sz="1800" dirty="0">
                <a:latin typeface="Abadi" panose="020B0604020104020204" pitchFamily="34" charset="0"/>
              </a:rPr>
              <a:t>Encontro muita dificuldade na pesquisa de preços em serviços comuns de engenharia (pois a modelagem da contratação varia muito e não se aplica o SINAPI), seria possível padronizar a pesquisa para esse tipo de objeto, de forma que atenda os normativos?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C00D16-93EA-7ED1-70C3-7E769C8A80D5}"/>
              </a:ext>
            </a:extLst>
          </p:cNvPr>
          <p:cNvSpPr txBox="1"/>
          <p:nvPr/>
        </p:nvSpPr>
        <p:spPr>
          <a:xfrm>
            <a:off x="256396" y="1628156"/>
            <a:ext cx="425382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Qual </a:t>
            </a:r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é</a:t>
            </a: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 a frustração do gestor</a:t>
            </a:r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?</a:t>
            </a:r>
            <a:r>
              <a:rPr lang="en-US" sz="1800" b="1" dirty="0">
                <a:latin typeface="Abadi" panose="020B0604020104020204" pitchFamily="34" charset="0"/>
              </a:rPr>
              <a:t> </a:t>
            </a:r>
          </a:p>
          <a:p>
            <a:pPr>
              <a:buNone/>
            </a:pPr>
            <a:endParaRPr lang="en-US" sz="1800" b="1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Cada contratação fica de um jeito.</a:t>
            </a:r>
          </a:p>
          <a:p>
            <a:pPr>
              <a:buNone/>
            </a:pPr>
            <a:endParaRPr lang="pt-BR" sz="18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4D5F7F-ADF9-4C57-5B38-2F652E477569}"/>
              </a:ext>
            </a:extLst>
          </p:cNvPr>
          <p:cNvSpPr txBox="1"/>
          <p:nvPr/>
        </p:nvSpPr>
        <p:spPr>
          <a:xfrm>
            <a:off x="267904" y="3345709"/>
            <a:ext cx="4242312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RESULTADO:</a:t>
            </a:r>
            <a:r>
              <a:rPr lang="pt-BR" sz="1800" b="1" dirty="0">
                <a:latin typeface="Abadi" panose="020B0604020104020204" pitchFamily="34" charset="0"/>
              </a:rPr>
              <a:t> </a:t>
            </a:r>
            <a:r>
              <a:rPr lang="pt-BR" sz="1800" dirty="0">
                <a:latin typeface="Abadi" panose="020B0604020104020204" pitchFamily="34" charset="0"/>
              </a:rPr>
              <a:t>Não consigo: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Não consigo comparar preços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Não consigo reaproveitar pesquisas anteriores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Não consigo criar referência estável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Não consigo saber se o orçamento está correto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50BA3A-ECD1-062C-5780-7399FC887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806" y="1268754"/>
            <a:ext cx="2043978" cy="19969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BCC804-DC80-7052-9485-CE65A4368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153" y="1268754"/>
            <a:ext cx="2043978" cy="19800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4A9A9F-5662-7883-CAAC-A0D0DBAEC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8500" y="1268755"/>
            <a:ext cx="2157823" cy="19800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23F1D0-7004-5EFA-1277-98F23DC3A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807" y="3429001"/>
            <a:ext cx="2043977" cy="1869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DF77D0-ADDA-2887-7BBA-66B8E6B0CB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2153" y="3418632"/>
            <a:ext cx="2043977" cy="19870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597F2-0C1B-36BE-7E1A-9B0A343EB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8499" y="3438807"/>
            <a:ext cx="2156669" cy="185960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>
          <a:extLst>
            <a:ext uri="{FF2B5EF4-FFF2-40B4-BE49-F238E27FC236}">
              <a16:creationId xmlns:a16="http://schemas.microsoft.com/office/drawing/2014/main" id="{24AC8398-213D-E169-5981-732865053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E65ABB-48A0-FB45-D446-F976E156D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11048"/>
            <a:ext cx="5671537" cy="3716939"/>
          </a:xfrm>
          <a:prstGeom prst="rect">
            <a:avLst/>
          </a:prstGeom>
        </p:spPr>
      </p:pic>
      <p:sp>
        <p:nvSpPr>
          <p:cNvPr id="31" name="Google Shape;31;p2">
            <a:extLst>
              <a:ext uri="{FF2B5EF4-FFF2-40B4-BE49-F238E27FC236}">
                <a16:creationId xmlns:a16="http://schemas.microsoft.com/office/drawing/2014/main" id="{8E4B46F6-C302-ED25-A9D0-947571A9315F}"/>
              </a:ext>
            </a:extLst>
          </p:cNvPr>
          <p:cNvSpPr txBox="1"/>
          <p:nvPr/>
        </p:nvSpPr>
        <p:spPr>
          <a:xfrm rot="20931973">
            <a:off x="5940356" y="3835541"/>
            <a:ext cx="6199760" cy="10156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t-BR" sz="2000" dirty="0"/>
              <a:t>👉 </a:t>
            </a:r>
            <a:r>
              <a:rPr lang="pt-BR" sz="2000" dirty="0">
                <a:latin typeface="Abadi" panose="020B0604020104020204" pitchFamily="34" charset="0"/>
              </a:rPr>
              <a:t>os custos realmente mudam.</a:t>
            </a:r>
          </a:p>
          <a:p>
            <a:r>
              <a:rPr lang="pt-BR" sz="2000" dirty="0">
                <a:latin typeface="Abadi" panose="020B0604020104020204" pitchFamily="34" charset="0"/>
              </a:rPr>
              <a:t>👉 os riscos realmente mudam.</a:t>
            </a:r>
          </a:p>
          <a:p>
            <a:r>
              <a:rPr lang="pt-BR" sz="2000" dirty="0">
                <a:latin typeface="Abadi" panose="020B0604020104020204" pitchFamily="34" charset="0"/>
              </a:rPr>
              <a:t>👉 a forma de execução realmente muda.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051BD6-BC4D-D3DD-B1A8-125F5C852AA6}"/>
              </a:ext>
            </a:extLst>
          </p:cNvPr>
          <p:cNvSpPr txBox="1"/>
          <p:nvPr/>
        </p:nvSpPr>
        <p:spPr>
          <a:xfrm>
            <a:off x="242719" y="441902"/>
            <a:ext cx="5853281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Por </a:t>
            </a:r>
            <a:r>
              <a:rPr lang="en-US" sz="1800" b="1" dirty="0" err="1">
                <a:solidFill>
                  <a:srgbClr val="C00000"/>
                </a:solidFill>
                <a:latin typeface="Abadi" panose="020B0604020104020204" pitchFamily="34" charset="0"/>
              </a:rPr>
              <a:t>que</a:t>
            </a:r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 o SINAPI </a:t>
            </a:r>
            <a:r>
              <a:rPr lang="en-US" sz="1800" b="1" dirty="0" err="1">
                <a:solidFill>
                  <a:srgbClr val="C00000"/>
                </a:solidFill>
                <a:latin typeface="Abadi" panose="020B0604020104020204" pitchFamily="34" charset="0"/>
              </a:rPr>
              <a:t>não</a:t>
            </a:r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 resolve </a:t>
            </a:r>
            <a:r>
              <a:rPr lang="en-US" sz="1800" b="1" dirty="0" err="1">
                <a:solidFill>
                  <a:srgbClr val="C00000"/>
                </a:solidFill>
                <a:latin typeface="Abadi" panose="020B0604020104020204" pitchFamily="34" charset="0"/>
              </a:rPr>
              <a:t>tudo</a:t>
            </a:r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? </a:t>
            </a:r>
          </a:p>
          <a:p>
            <a:endParaRPr lang="en-US" sz="1600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Em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obra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ou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serviços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padronizados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 de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engenharia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: O SINAPI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traz</a:t>
            </a:r>
            <a:endParaRPr lang="en-US" sz="1600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endParaRPr lang="en-US" sz="1600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976313"/>
            <a:r>
              <a:rPr lang="pt-BR" sz="1600" dirty="0">
                <a:latin typeface="Abadi" panose="020B0604020104020204" pitchFamily="34" charset="0"/>
              </a:rPr>
              <a:t>✔ composição,</a:t>
            </a:r>
            <a:br>
              <a:rPr lang="pt-BR" sz="1600" dirty="0">
                <a:latin typeface="Abadi" panose="020B0604020104020204" pitchFamily="34" charset="0"/>
              </a:rPr>
            </a:br>
            <a:r>
              <a:rPr lang="pt-BR" sz="1600" dirty="0">
                <a:latin typeface="Abadi" panose="020B0604020104020204" pitchFamily="34" charset="0"/>
              </a:rPr>
              <a:t>✔ produtividade,</a:t>
            </a:r>
            <a:br>
              <a:rPr lang="pt-BR" sz="1600" dirty="0">
                <a:latin typeface="Abadi" panose="020B0604020104020204" pitchFamily="34" charset="0"/>
              </a:rPr>
            </a:br>
            <a:r>
              <a:rPr lang="pt-BR" sz="1600" dirty="0">
                <a:latin typeface="Abadi" panose="020B0604020104020204" pitchFamily="34" charset="0"/>
              </a:rPr>
              <a:t>✔ preço referencial.</a:t>
            </a:r>
          </a:p>
          <a:p>
            <a:r>
              <a:rPr lang="en-US" sz="1600" dirty="0">
                <a:latin typeface="Abadi" panose="020B0604020104020204" pitchFamily="34" charset="0"/>
              </a:rPr>
              <a:t> </a:t>
            </a:r>
            <a:endParaRPr lang="pt-BR" sz="1600" dirty="0">
              <a:latin typeface="Abadi" panose="020B0604020104020204" pitchFamily="34" charset="0"/>
            </a:endParaRPr>
          </a:p>
          <a:p>
            <a:r>
              <a:rPr lang="en-US" sz="1600" dirty="0" err="1">
                <a:latin typeface="Abadi" panose="020B0604020104020204" pitchFamily="34" charset="0"/>
              </a:rPr>
              <a:t>Exs</a:t>
            </a:r>
            <a:r>
              <a:rPr lang="en-US" sz="1600" dirty="0">
                <a:latin typeface="Abadi" panose="020B0604020104020204" pitchFamily="34" charset="0"/>
              </a:rPr>
              <a:t>. </a:t>
            </a:r>
            <a:r>
              <a:rPr lang="pt-BR" sz="1600" dirty="0">
                <a:latin typeface="Abadi" panose="020B0604020104020204" pitchFamily="34" charset="0"/>
              </a:rPr>
              <a:t>piso cerâmico, concreto, pintura. </a:t>
            </a:r>
          </a:p>
          <a:p>
            <a:endParaRPr lang="pt-BR" sz="1600" dirty="0">
              <a:latin typeface="Abadi" panose="020B06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D0FAC1-4629-508A-E280-15BDEF81A361}"/>
              </a:ext>
            </a:extLst>
          </p:cNvPr>
          <p:cNvSpPr txBox="1"/>
          <p:nvPr/>
        </p:nvSpPr>
        <p:spPr>
          <a:xfrm>
            <a:off x="7643821" y="1231607"/>
            <a:ext cx="4012169" cy="8002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MAS NA MANUTENÇÃO...</a:t>
            </a:r>
          </a:p>
          <a:p>
            <a:endParaRPr lang="pt-BR" sz="1600" dirty="0">
              <a:latin typeface="Abadi" panose="020B0604020104020204" pitchFamily="34" charset="0"/>
            </a:endParaRPr>
          </a:p>
          <a:p>
            <a:endParaRPr lang="pt-B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FA853F-8A52-BB93-C1E0-C0DB4592DDCC}"/>
              </a:ext>
            </a:extLst>
          </p:cNvPr>
          <p:cNvSpPr txBox="1"/>
          <p:nvPr/>
        </p:nvSpPr>
        <p:spPr>
          <a:xfrm>
            <a:off x="1680520" y="3884038"/>
            <a:ext cx="3519966" cy="19082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pt-BR" dirty="0"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imprevisibilidade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ativos diferentes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corretivas variáveis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peças específicas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chamados emergenciais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70280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966cc070f9_1_13"/>
          <p:cNvSpPr txBox="1"/>
          <p:nvPr/>
        </p:nvSpPr>
        <p:spPr>
          <a:xfrm>
            <a:off x="231520" y="1166473"/>
            <a:ext cx="4478266" cy="13233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pt-BR" sz="2000" dirty="0">
                <a:latin typeface="Abadi" panose="020B0604020104020204" pitchFamily="34" charset="0"/>
              </a:rPr>
              <a:t>Nem sempre é possível padronizar o preço.</a:t>
            </a:r>
            <a:br>
              <a:rPr lang="pt-BR" sz="2000" dirty="0">
                <a:latin typeface="Abadi" panose="020B0604020104020204" pitchFamily="34" charset="0"/>
              </a:rPr>
            </a:br>
            <a:r>
              <a:rPr lang="pt-BR" sz="2000" dirty="0">
                <a:latin typeface="Abadi" panose="020B0604020104020204" pitchFamily="34" charset="0"/>
              </a:rPr>
              <a:t>Mas é possível padronizar a </a:t>
            </a:r>
            <a:r>
              <a:rPr lang="pt-BR" sz="20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metodologia</a:t>
            </a:r>
            <a:r>
              <a:rPr lang="pt-BR" sz="2000" dirty="0">
                <a:latin typeface="Abadi" panose="020B0604020104020204" pitchFamily="34" charset="0"/>
              </a:rPr>
              <a:t>.</a:t>
            </a:r>
            <a:endParaRPr sz="2000" b="0" i="0" u="none" strike="noStrike" cap="none" dirty="0">
              <a:solidFill>
                <a:srgbClr val="262626"/>
              </a:solidFill>
              <a:latin typeface="Abadi" panose="020B0604020104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4CBFA0-2E8E-C418-8A13-E78DBFF4362E}"/>
              </a:ext>
            </a:extLst>
          </p:cNvPr>
          <p:cNvSpPr txBox="1"/>
          <p:nvPr/>
        </p:nvSpPr>
        <p:spPr>
          <a:xfrm>
            <a:off x="255766" y="3280304"/>
            <a:ext cx="4167951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Como </a:t>
            </a:r>
            <a:r>
              <a:rPr lang="en-US" sz="1800" b="1" dirty="0" err="1">
                <a:solidFill>
                  <a:srgbClr val="C00000"/>
                </a:solidFill>
                <a:latin typeface="Abadi" panose="020B0604020104020204" pitchFamily="34" charset="0"/>
              </a:rPr>
              <a:t>padronizar</a:t>
            </a:r>
            <a:r>
              <a:rPr lang="en-US" sz="1800" b="1" dirty="0">
                <a:solidFill>
                  <a:srgbClr val="C00000"/>
                </a:solidFill>
                <a:latin typeface="Abadi" panose="020B0604020104020204" pitchFamily="34" charset="0"/>
              </a:rPr>
              <a:t>? </a:t>
            </a:r>
          </a:p>
          <a:p>
            <a:endParaRPr lang="en-US" dirty="0">
              <a:latin typeface="Abadi" panose="020B0604020104020204" pitchFamily="34" charset="0"/>
            </a:endParaRPr>
          </a:p>
          <a:p>
            <a:r>
              <a:rPr lang="en-US" sz="1600" dirty="0" err="1">
                <a:latin typeface="Abadi" panose="020B0604020104020204" pitchFamily="34" charset="0"/>
              </a:rPr>
              <a:t>Precisamos</a:t>
            </a:r>
            <a:r>
              <a:rPr lang="en-US" sz="1600" dirty="0">
                <a:latin typeface="Abadi" panose="020B0604020104020204" pitchFamily="34" charset="0"/>
              </a:rPr>
              <a:t>:</a:t>
            </a:r>
          </a:p>
          <a:p>
            <a:endParaRPr lang="en-US" sz="1600" dirty="0">
              <a:latin typeface="Abadi" panose="020B0604020104020204" pitchFamily="34" charset="0"/>
            </a:endParaRPr>
          </a:p>
          <a:p>
            <a:r>
              <a:rPr lang="pt-BR" sz="1600" dirty="0">
                <a:latin typeface="Abadi" panose="020B0604020104020204" pitchFamily="34" charset="0"/>
              </a:rPr>
              <a:t>✔ previsibilidade</a:t>
            </a:r>
            <a:br>
              <a:rPr lang="pt-BR" sz="1600" dirty="0">
                <a:latin typeface="Abadi" panose="020B0604020104020204" pitchFamily="34" charset="0"/>
              </a:rPr>
            </a:br>
            <a:r>
              <a:rPr lang="pt-BR" sz="1600" dirty="0">
                <a:latin typeface="Abadi" panose="020B0604020104020204" pitchFamily="34" charset="0"/>
              </a:rPr>
              <a:t>✔ comparabilidade</a:t>
            </a:r>
            <a:br>
              <a:rPr lang="pt-BR" sz="1600" dirty="0">
                <a:latin typeface="Abadi" panose="020B0604020104020204" pitchFamily="34" charset="0"/>
              </a:rPr>
            </a:br>
            <a:r>
              <a:rPr lang="pt-BR" sz="1600" dirty="0">
                <a:latin typeface="Abadi" panose="020B0604020104020204" pitchFamily="34" charset="0"/>
              </a:rPr>
              <a:t>✔ metodologia uniforme</a:t>
            </a:r>
            <a:br>
              <a:rPr lang="pt-BR" sz="1600" dirty="0">
                <a:latin typeface="Abadi" panose="020B0604020104020204" pitchFamily="34" charset="0"/>
              </a:rPr>
            </a:br>
            <a:r>
              <a:rPr lang="pt-BR" sz="1600" dirty="0">
                <a:latin typeface="Abadi" panose="020B0604020104020204" pitchFamily="34" charset="0"/>
              </a:rPr>
              <a:t>✔ segurança para justificar o orçamento</a:t>
            </a:r>
            <a:endParaRPr lang="en-US" sz="1600" dirty="0">
              <a:latin typeface="Abadi" panose="020B06040201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9BB34B-EB25-4F5F-90C3-0ABB931009B0}"/>
              </a:ext>
            </a:extLst>
          </p:cNvPr>
          <p:cNvSpPr txBox="1"/>
          <p:nvPr/>
        </p:nvSpPr>
        <p:spPr>
          <a:xfrm>
            <a:off x="5129188" y="741759"/>
            <a:ext cx="6831292" cy="49859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Abadi" panose="020B0604020104020204" pitchFamily="34" charset="0"/>
              </a:rPr>
              <a:t>Pesquisa A</a:t>
            </a:r>
          </a:p>
          <a:p>
            <a:r>
              <a:rPr lang="pt-BR" sz="1600" dirty="0">
                <a:latin typeface="Abadi" panose="020B0604020104020204" pitchFamily="34" charset="0"/>
              </a:rPr>
              <a:t>Inclui: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peças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deslocamento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preventiva </a:t>
            </a:r>
          </a:p>
          <a:p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  <a:p>
            <a:r>
              <a:rPr lang="pt-BR" sz="1600" b="1" dirty="0">
                <a:latin typeface="Abadi" panose="020B0604020104020204" pitchFamily="34" charset="0"/>
              </a:rPr>
              <a:t>Pesquisa B</a:t>
            </a:r>
          </a:p>
          <a:p>
            <a:r>
              <a:rPr lang="pt-BR" sz="1600" dirty="0">
                <a:latin typeface="Abadi" panose="020B0604020104020204" pitchFamily="34" charset="0"/>
              </a:rPr>
              <a:t>Inclui: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apenas mão de obra </a:t>
            </a:r>
          </a:p>
          <a:p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  <a:p>
            <a:r>
              <a:rPr lang="pt-BR" sz="1600" b="1" dirty="0">
                <a:latin typeface="Abadi" panose="020B0604020104020204" pitchFamily="34" charset="0"/>
              </a:rPr>
              <a:t>Pesquisa C</a:t>
            </a:r>
          </a:p>
          <a:p>
            <a:r>
              <a:rPr lang="pt-BR" sz="1600" dirty="0">
                <a:latin typeface="Abadi" panose="020B0604020104020204" pitchFamily="34" charset="0"/>
              </a:rPr>
              <a:t>Inclui: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corretiva emergencial 24h </a:t>
            </a:r>
          </a:p>
          <a:p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  <a:p>
            <a:r>
              <a:rPr lang="pt-BR" sz="1600" dirty="0">
                <a:latin typeface="Abadi" panose="020B0604020104020204" pitchFamily="34" charset="0"/>
              </a:rPr>
              <a:t>👉 Todos parecem “manutenção predial”. Mas são objetos completamente diferentes.</a:t>
            </a:r>
          </a:p>
          <a:p>
            <a:endParaRPr lang="pt-BR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5F33A6-E017-5B5D-3D0C-A17C4A21A07D}"/>
              </a:ext>
            </a:extLst>
          </p:cNvPr>
          <p:cNvSpPr txBox="1"/>
          <p:nvPr/>
        </p:nvSpPr>
        <p:spPr>
          <a:xfrm>
            <a:off x="225470" y="275577"/>
            <a:ext cx="62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pode ser padronizado na pesquisa de preços?</a:t>
            </a:r>
            <a:endParaRPr lang="en-US" sz="1800" b="1" i="0" u="none" strike="noStrike" cap="none" dirty="0">
              <a:solidFill>
                <a:srgbClr val="C00000"/>
              </a:solidFill>
              <a:latin typeface="Abadi" panose="020B0604020104020204" pitchFamily="34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2E7BE-69DA-A156-BBA4-EE6C33766F70}"/>
              </a:ext>
            </a:extLst>
          </p:cNvPr>
          <p:cNvSpPr txBox="1"/>
          <p:nvPr/>
        </p:nvSpPr>
        <p:spPr>
          <a:xfrm>
            <a:off x="254706" y="1089898"/>
            <a:ext cx="40521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✔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Estrutura do orçamento</a:t>
            </a:r>
          </a:p>
          <a:p>
            <a:endParaRPr lang="pt-BR" sz="1600" dirty="0"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EAEAE3-29A9-D233-A74A-AC032E797290}"/>
              </a:ext>
            </a:extLst>
          </p:cNvPr>
          <p:cNvSpPr txBox="1"/>
          <p:nvPr/>
        </p:nvSpPr>
        <p:spPr>
          <a:xfrm>
            <a:off x="6604346" y="2346888"/>
            <a:ext cx="4165600" cy="19082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isso resolve?</a:t>
            </a:r>
          </a:p>
          <a:p>
            <a:endParaRPr lang="pt-BR" b="1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✔ facilita comparação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evita esquecer custos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melhora fiscalização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melhora pesquisa de preços</a:t>
            </a:r>
          </a:p>
          <a:p>
            <a:endParaRPr lang="pt-B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E932DC-912B-6DB6-232C-0AE20C28CD55}"/>
              </a:ext>
            </a:extLst>
          </p:cNvPr>
          <p:cNvSpPr txBox="1"/>
          <p:nvPr/>
        </p:nvSpPr>
        <p:spPr>
          <a:xfrm>
            <a:off x="5342354" y="922245"/>
            <a:ext cx="5524500" cy="30162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SITUAÇÃO ATUAL</a:t>
            </a:r>
          </a:p>
          <a:p>
            <a:endParaRPr lang="pt-BR" sz="1600" b="1" dirty="0">
              <a:latin typeface="Abadi" panose="020B0604020104020204" pitchFamily="34" charset="0"/>
            </a:endParaRPr>
          </a:p>
          <a:p>
            <a:r>
              <a:rPr lang="pt-BR" sz="1600" b="1" dirty="0">
                <a:latin typeface="Abadi" panose="020B0604020104020204" pitchFamily="34" charset="0"/>
              </a:rPr>
              <a:t>Edital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inclui deslocamento no preço da hora.</a:t>
            </a:r>
          </a:p>
          <a:p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  <a:p>
            <a:r>
              <a:rPr lang="pt-BR" sz="1600" b="1" dirty="0">
                <a:latin typeface="Abadi" panose="020B0604020104020204" pitchFamily="34" charset="0"/>
              </a:rPr>
              <a:t>Edital 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cobra deslocamento separado.</a:t>
            </a:r>
          </a:p>
          <a:p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  <a:p>
            <a:r>
              <a:rPr lang="pt-BR" sz="1600" dirty="0">
                <a:latin typeface="Abadi" panose="020B0604020104020204" pitchFamily="34" charset="0"/>
              </a:rPr>
              <a:t>👉 </a:t>
            </a:r>
            <a:r>
              <a:rPr lang="pt-BR" sz="1600" b="1" dirty="0">
                <a:latin typeface="Abadi" panose="020B0604020104020204" pitchFamily="34" charset="0"/>
              </a:rPr>
              <a:t>Resultado: </a:t>
            </a:r>
            <a:r>
              <a:rPr lang="pt-BR" sz="1600" dirty="0">
                <a:latin typeface="Abadi" panose="020B0604020104020204" pitchFamily="34" charset="0"/>
              </a:rPr>
              <a:t>pesquisas incomparáveis.</a:t>
            </a:r>
          </a:p>
          <a:p>
            <a:endParaRPr lang="pt-BR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F32F3F5-B3A7-8223-761A-B93E8DE0D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113084"/>
              </p:ext>
            </p:extLst>
          </p:nvPr>
        </p:nvGraphicFramePr>
        <p:xfrm>
          <a:off x="638826" y="2467630"/>
          <a:ext cx="4947782" cy="2253750"/>
        </p:xfrm>
        <a:graphic>
          <a:graphicData uri="http://schemas.openxmlformats.org/drawingml/2006/table">
            <a:tbl>
              <a:tblPr/>
              <a:tblGrid>
                <a:gridCol w="2272023">
                  <a:extLst>
                    <a:ext uri="{9D8B030D-6E8A-4147-A177-3AD203B41FA5}">
                      <a16:colId xmlns:a16="http://schemas.microsoft.com/office/drawing/2014/main" val="4172914867"/>
                    </a:ext>
                  </a:extLst>
                </a:gridCol>
                <a:gridCol w="2675759">
                  <a:extLst>
                    <a:ext uri="{9D8B030D-6E8A-4147-A177-3AD203B41FA5}">
                      <a16:colId xmlns:a16="http://schemas.microsoft.com/office/drawing/2014/main" val="2571467744"/>
                    </a:ext>
                  </a:extLst>
                </a:gridCol>
              </a:tblGrid>
              <a:tr h="375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b="1" dirty="0">
                          <a:latin typeface="Abadi" panose="020B0604020104020204" pitchFamily="34" charset="0"/>
                        </a:rPr>
                        <a:t>Bloco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b="1" dirty="0">
                          <a:latin typeface="Abadi" panose="020B0604020104020204" pitchFamily="34" charset="0"/>
                        </a:rPr>
                        <a:t>Exemplo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8633"/>
                  </a:ext>
                </a:extLst>
              </a:tr>
              <a:tr h="375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manutenção preventiva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inspeções periódicas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781484"/>
                  </a:ext>
                </a:extLst>
              </a:tr>
              <a:tr h="375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manutenção corretiva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chamados emergenciais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665500"/>
                  </a:ext>
                </a:extLst>
              </a:tr>
              <a:tr h="375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>
                          <a:latin typeface="Abadi" panose="020B0604020104020204" pitchFamily="34" charset="0"/>
                        </a:rPr>
                        <a:t>materiais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peças de reposição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826201"/>
                  </a:ext>
                </a:extLst>
              </a:tr>
              <a:tr h="375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deslocamento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visita técnica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783695"/>
                  </a:ext>
                </a:extLst>
              </a:tr>
              <a:tr h="375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plantão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600" dirty="0">
                          <a:latin typeface="Abadi" panose="020B0604020104020204" pitchFamily="34" charset="0"/>
                        </a:rPr>
                        <a:t>atendimento 24h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00457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C3DEFBD-1B88-1A54-C0EF-70CAC0C646F5}"/>
              </a:ext>
            </a:extLst>
          </p:cNvPr>
          <p:cNvSpPr txBox="1"/>
          <p:nvPr/>
        </p:nvSpPr>
        <p:spPr>
          <a:xfrm>
            <a:off x="9294313" y="1680056"/>
            <a:ext cx="2759902" cy="19697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Problema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Cada edital: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separa itens diferentes,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remunera diferente,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mede diferente. </a:t>
            </a:r>
          </a:p>
          <a:p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0CCB31-C381-D8DD-BB36-C805BF2B2E71}"/>
              </a:ext>
            </a:extLst>
          </p:cNvPr>
          <p:cNvSpPr txBox="1"/>
          <p:nvPr/>
        </p:nvSpPr>
        <p:spPr>
          <a:xfrm>
            <a:off x="7216346" y="5586601"/>
            <a:ext cx="4173988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badi" panose="020B0604020104020204" pitchFamily="34" charset="0"/>
              </a:rPr>
              <a:t>Previsibilidade e comparabilidade</a:t>
            </a:r>
          </a:p>
          <a:p>
            <a:endParaRPr lang="pt-B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2DC147-8A58-0CF6-2FB2-FFFF2F022C22}"/>
              </a:ext>
            </a:extLst>
          </p:cNvPr>
          <p:cNvSpPr txBox="1"/>
          <p:nvPr/>
        </p:nvSpPr>
        <p:spPr>
          <a:xfrm>
            <a:off x="225470" y="1705172"/>
            <a:ext cx="58705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Todo orçamento de manutenção predial poderia ter: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Abadi" panose="020B0604020104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690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7" grpId="0" animBg="1"/>
      <p:bldP spid="7" grpId="1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BC4041E-0E34-248D-FD73-9A6F5040A091}"/>
              </a:ext>
            </a:extLst>
          </p:cNvPr>
          <p:cNvSpPr txBox="1"/>
          <p:nvPr/>
        </p:nvSpPr>
        <p:spPr>
          <a:xfrm>
            <a:off x="5268588" y="905483"/>
            <a:ext cx="5366009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latin typeface="Abadi" panose="020B0604020104020204" pitchFamily="34" charset="0"/>
              </a:rPr>
              <a:t>SITUAÇÃO ATUAL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hora técnica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posto fixo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desconto sobre tabela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composição unitária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preço por chamado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valor mensal global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valor por ativo</a:t>
            </a:r>
          </a:p>
          <a:p>
            <a:endParaRPr lang="pt-B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24AED5-26E6-8F04-76AD-DD942598E693}"/>
              </a:ext>
            </a:extLst>
          </p:cNvPr>
          <p:cNvSpPr txBox="1"/>
          <p:nvPr/>
        </p:nvSpPr>
        <p:spPr>
          <a:xfrm rot="20514606">
            <a:off x="5304776" y="1916487"/>
            <a:ext cx="417398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latin typeface="Abadi" panose="020B0604020104020204" pitchFamily="34" charset="0"/>
              </a:rPr>
              <a:t>CADA EDITAL INVENTA UM MODELO</a:t>
            </a:r>
            <a:endParaRPr lang="pt-BR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A10A6-C60A-A182-F51A-BF042C5FF68A}"/>
              </a:ext>
            </a:extLst>
          </p:cNvPr>
          <p:cNvSpPr txBox="1"/>
          <p:nvPr/>
        </p:nvSpPr>
        <p:spPr>
          <a:xfrm>
            <a:off x="313152" y="949861"/>
            <a:ext cx="34925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✔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Critério de remuneração</a:t>
            </a:r>
          </a:p>
          <a:p>
            <a:endParaRPr lang="pt-BR" sz="16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A612FB-E1D3-859A-6121-F008E370184F}"/>
              </a:ext>
            </a:extLst>
          </p:cNvPr>
          <p:cNvSpPr txBox="1"/>
          <p:nvPr/>
        </p:nvSpPr>
        <p:spPr>
          <a:xfrm>
            <a:off x="313152" y="363259"/>
            <a:ext cx="62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pode ser padronizado na pesquisa de preços?</a:t>
            </a:r>
            <a:endParaRPr lang="en-US" sz="1800" b="1" i="0" u="none" strike="noStrike" cap="none" dirty="0">
              <a:solidFill>
                <a:srgbClr val="C00000"/>
              </a:solidFill>
              <a:latin typeface="Abadi" panose="020B0604020104020204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5A4F4D-58FE-5C5A-FCFF-82135BCE2C0D}"/>
              </a:ext>
            </a:extLst>
          </p:cNvPr>
          <p:cNvSpPr txBox="1"/>
          <p:nvPr/>
        </p:nvSpPr>
        <p:spPr>
          <a:xfrm>
            <a:off x="88736" y="1519302"/>
            <a:ext cx="3492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Abadi" panose="020B0604020104020204" pitchFamily="34" charset="0"/>
              </a:rPr>
              <a:t>(definir como a empresa será paga)</a:t>
            </a:r>
          </a:p>
          <a:p>
            <a:endParaRPr lang="pt-B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EC6860-600B-D4E8-B70D-C167E0A9C2EF}"/>
              </a:ext>
            </a:extLst>
          </p:cNvPr>
          <p:cNvSpPr txBox="1"/>
          <p:nvPr/>
        </p:nvSpPr>
        <p:spPr>
          <a:xfrm>
            <a:off x="8565882" y="1171012"/>
            <a:ext cx="3312966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Problema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Cada modelo:</a:t>
            </a:r>
          </a:p>
          <a:p>
            <a:pPr marL="463550" indent="-22860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incentiva comportamentos diferentes </a:t>
            </a:r>
          </a:p>
          <a:p>
            <a:pPr marL="463550" indent="-22860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gera custos diferentes </a:t>
            </a:r>
          </a:p>
          <a:p>
            <a:pPr marL="463550" indent="-22860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dificulta pesquisa </a:t>
            </a:r>
          </a:p>
          <a:p>
            <a:endParaRPr lang="pt-B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F1233-AC2C-9957-28AF-17D5D27C7C43}"/>
              </a:ext>
            </a:extLst>
          </p:cNvPr>
          <p:cNvSpPr txBox="1"/>
          <p:nvPr/>
        </p:nvSpPr>
        <p:spPr>
          <a:xfrm>
            <a:off x="225471" y="2118263"/>
            <a:ext cx="596343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seria padronizar?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Adotar diretrizes mais uniformes para definir qual critério utilizar em cada tipo de serviço.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Exemplo: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pPr marL="1139825" indent="-285750"/>
            <a:r>
              <a:rPr lang="pt-BR" sz="1800" dirty="0">
                <a:latin typeface="Abadi" panose="020B0604020104020204" pitchFamily="34" charset="0"/>
              </a:rPr>
              <a:t>“Para corretivas:</a:t>
            </a:r>
          </a:p>
          <a:p>
            <a:pPr marL="1139825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remuneração por hora técnica. </a:t>
            </a:r>
          </a:p>
          <a:p>
            <a:pPr marL="1139825" indent="-285750"/>
            <a:r>
              <a:rPr lang="pt-BR" sz="1800" dirty="0">
                <a:latin typeface="Abadi" panose="020B0604020104020204" pitchFamily="34" charset="0"/>
              </a:rPr>
              <a:t>Para peças:</a:t>
            </a:r>
          </a:p>
          <a:p>
            <a:pPr marL="1139825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desconto sobre tabela oficial. </a:t>
            </a:r>
          </a:p>
          <a:p>
            <a:pPr marL="1139825" indent="-285750"/>
            <a:r>
              <a:rPr lang="pt-BR" sz="1800" dirty="0">
                <a:latin typeface="Abadi" panose="020B0604020104020204" pitchFamily="34" charset="0"/>
              </a:rPr>
              <a:t>Para preventivas:</a:t>
            </a:r>
          </a:p>
          <a:p>
            <a:pPr marL="1139825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valor mensal fixo.”</a:t>
            </a:r>
          </a:p>
          <a:p>
            <a:endParaRPr lang="pt-B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559B9A-F3AB-5B57-08B3-216849F6887A}"/>
              </a:ext>
            </a:extLst>
          </p:cNvPr>
          <p:cNvSpPr txBox="1"/>
          <p:nvPr/>
        </p:nvSpPr>
        <p:spPr>
          <a:xfrm>
            <a:off x="7216346" y="5586601"/>
            <a:ext cx="4173988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badi" panose="020B0604020104020204" pitchFamily="34" charset="0"/>
              </a:rPr>
              <a:t>Comparabilidade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955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" grpId="0" animBg="1"/>
      <p:bldP spid="6" grpId="1" animBg="1"/>
      <p:bldP spid="7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6BA89-803A-53D3-1167-0EF482D4A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7B7B9E-5806-60B8-2823-5485696DD05F}"/>
              </a:ext>
            </a:extLst>
          </p:cNvPr>
          <p:cNvSpPr txBox="1"/>
          <p:nvPr/>
        </p:nvSpPr>
        <p:spPr>
          <a:xfrm>
            <a:off x="356643" y="915248"/>
            <a:ext cx="426720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✔ Catálogo de serviços recorrentes</a:t>
            </a:r>
          </a:p>
          <a:p>
            <a:endParaRPr lang="pt-BR" sz="16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7773B1-D12C-5534-5586-8B15C8EE7005}"/>
              </a:ext>
            </a:extLst>
          </p:cNvPr>
          <p:cNvSpPr txBox="1"/>
          <p:nvPr/>
        </p:nvSpPr>
        <p:spPr>
          <a:xfrm>
            <a:off x="413360" y="313155"/>
            <a:ext cx="62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pode ser padronizado na pesquisa de preços?</a:t>
            </a:r>
            <a:endParaRPr lang="en-US" sz="1800" b="1" i="0" u="none" strike="noStrike" cap="none" dirty="0">
              <a:solidFill>
                <a:srgbClr val="C00000"/>
              </a:solidFill>
              <a:latin typeface="Abadi" panose="020B0604020104020204" pitchFamily="34" charset="0"/>
              <a:sym typeface="Arial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D85833-AFDB-AC49-6915-45B2E9D62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457190"/>
              </p:ext>
            </p:extLst>
          </p:nvPr>
        </p:nvGraphicFramePr>
        <p:xfrm>
          <a:off x="317500" y="4162740"/>
          <a:ext cx="6342381" cy="2103120"/>
        </p:xfrm>
        <a:graphic>
          <a:graphicData uri="http://schemas.openxmlformats.org/drawingml/2006/table">
            <a:tbl>
              <a:tblPr/>
              <a:tblGrid>
                <a:gridCol w="2754630">
                  <a:extLst>
                    <a:ext uri="{9D8B030D-6E8A-4147-A177-3AD203B41FA5}">
                      <a16:colId xmlns:a16="http://schemas.microsoft.com/office/drawing/2014/main" val="1936465637"/>
                    </a:ext>
                  </a:extLst>
                </a:gridCol>
                <a:gridCol w="3587751">
                  <a:extLst>
                    <a:ext uri="{9D8B030D-6E8A-4147-A177-3AD203B41FA5}">
                      <a16:colId xmlns:a16="http://schemas.microsoft.com/office/drawing/2014/main" val="32417403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b="1" dirty="0">
                          <a:latin typeface="Abadi" panose="020B0604020104020204" pitchFamily="34" charset="0"/>
                        </a:rPr>
                        <a:t>Serviço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b="1" dirty="0">
                          <a:latin typeface="Abadi" panose="020B0604020104020204" pitchFamily="34" charset="0"/>
                        </a:rPr>
                        <a:t>Unidade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1486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troca de tomada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unidade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156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manutenção ar-condicionado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equipamento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228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inspeção elétrica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hora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6079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>
                          <a:latin typeface="Abadi" panose="020B0604020104020204" pitchFamily="34" charset="0"/>
                        </a:rPr>
                        <a:t>limpeza de calha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metro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29889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73960E6-B407-749A-C5FF-84711EE2AE19}"/>
              </a:ext>
            </a:extLst>
          </p:cNvPr>
          <p:cNvSpPr txBox="1"/>
          <p:nvPr/>
        </p:nvSpPr>
        <p:spPr>
          <a:xfrm>
            <a:off x="4788775" y="934933"/>
            <a:ext cx="6971425" cy="363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SITUAÇÃO ATUAL 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Um edital: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“manutenção corretiva elétrica”.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Outro: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“pequenos reparos elétricos”.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Outro: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“atendimento técnico eventual”.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👉 mas todos falam praticamente da mesma coisa.</a:t>
            </a:r>
          </a:p>
          <a:p>
            <a:endParaRPr lang="pt-B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9CEA5E-B570-795C-1746-D24DE0AD6F6D}"/>
              </a:ext>
            </a:extLst>
          </p:cNvPr>
          <p:cNvSpPr txBox="1"/>
          <p:nvPr/>
        </p:nvSpPr>
        <p:spPr>
          <a:xfrm>
            <a:off x="8026400" y="1337552"/>
            <a:ext cx="4165600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Problema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Cada edital chama o serviço de um jeito.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dificulta pesquisas;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dificulta comparações;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dificulta aproveitamento de contratações anteriores.</a:t>
            </a:r>
          </a:p>
          <a:p>
            <a:endParaRPr lang="pt-B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E3F8D7-2679-313C-98A8-E4E169C63FC8}"/>
              </a:ext>
            </a:extLst>
          </p:cNvPr>
          <p:cNvSpPr txBox="1"/>
          <p:nvPr/>
        </p:nvSpPr>
        <p:spPr>
          <a:xfrm>
            <a:off x="7216346" y="5586601"/>
            <a:ext cx="4173988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badi" panose="020B0604020104020204" pitchFamily="34" charset="0"/>
              </a:rPr>
              <a:t>Previsibilidade e comparabilidade</a:t>
            </a:r>
          </a:p>
          <a:p>
            <a:endParaRPr lang="pt-B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E5BE1D-7A66-C064-BC59-1AB8EA619E91}"/>
              </a:ext>
            </a:extLst>
          </p:cNvPr>
          <p:cNvSpPr txBox="1"/>
          <p:nvPr/>
        </p:nvSpPr>
        <p:spPr>
          <a:xfrm>
            <a:off x="317500" y="1465546"/>
            <a:ext cx="60422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latin typeface="Abadi" panose="020B0604020104020204" pitchFamily="34" charset="0"/>
              </a:rPr>
              <a:t>Catálogo mínimo de categorias que são recorrentes: ex.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elétrica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hidráulica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pintura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climatização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inspeção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E, depois, unidades de medição: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latin typeface="Abadi" panose="020B0604020104020204" pitchFamily="34" charset="0"/>
            </a:endParaRPr>
          </a:p>
          <a:p>
            <a:endParaRPr lang="pt-B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20EC8F-7D67-BEC3-94DD-4A0F506905FF}"/>
              </a:ext>
            </a:extLst>
          </p:cNvPr>
          <p:cNvSpPr txBox="1"/>
          <p:nvPr/>
        </p:nvSpPr>
        <p:spPr>
          <a:xfrm>
            <a:off x="6791544" y="2104022"/>
            <a:ext cx="355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isso resolve?</a:t>
            </a:r>
          </a:p>
          <a:p>
            <a:endParaRPr lang="pt-BR" sz="1800" b="1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✔ padroniza nomenclatura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facilita pesquisa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evita duplicidade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melhora comparação</a:t>
            </a:r>
          </a:p>
        </p:txBody>
      </p:sp>
    </p:spTree>
    <p:extLst>
      <p:ext uri="{BB962C8B-B14F-4D97-AF65-F5344CB8AC3E}">
        <p14:creationId xmlns:p14="http://schemas.microsoft.com/office/powerpoint/2010/main" val="378270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8" grpId="2" animBg="1"/>
      <p:bldP spid="2" grpId="0" animBg="1"/>
      <p:bldP spid="9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AA3DD-B22C-7A2F-48C0-522EA3D71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63FC2F-27E7-36A0-74EA-85EB265F17FE}"/>
              </a:ext>
            </a:extLst>
          </p:cNvPr>
          <p:cNvSpPr txBox="1"/>
          <p:nvPr/>
        </p:nvSpPr>
        <p:spPr>
          <a:xfrm>
            <a:off x="294014" y="652202"/>
            <a:ext cx="41783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pt-BR" sz="1400" dirty="0">
                <a:latin typeface="Abadi" panose="020B0604020104020204" pitchFamily="34" charset="0"/>
              </a:rPr>
            </a:b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✔ Catálogo de serviços recorrentes</a:t>
            </a:r>
          </a:p>
          <a:p>
            <a:endParaRPr lang="pt-BR" sz="16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r>
              <a:rPr lang="pt-BR" sz="1600" dirty="0">
                <a:latin typeface="Abadi" panose="020B0604020104020204" pitchFamily="34" charset="0"/>
              </a:rPr>
              <a:t>Tentativa de organizar: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nomenclaturas,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unidades,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tipos de serviço,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rotinas repetitivas.</a:t>
            </a:r>
          </a:p>
          <a:p>
            <a:br>
              <a:rPr lang="pt-BR" sz="1400" dirty="0">
                <a:latin typeface="Abadi" panose="020B0604020104020204" pitchFamily="34" charset="0"/>
              </a:rPr>
            </a:br>
            <a:endParaRPr lang="pt-BR" sz="1400" dirty="0"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EBB72B-C1DE-DB66-6D8D-10F949DAA8A6}"/>
              </a:ext>
            </a:extLst>
          </p:cNvPr>
          <p:cNvSpPr txBox="1"/>
          <p:nvPr/>
        </p:nvSpPr>
        <p:spPr>
          <a:xfrm>
            <a:off x="225470" y="313155"/>
            <a:ext cx="62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pode ser padronizado na pesquisa de preços?</a:t>
            </a:r>
            <a:endParaRPr lang="en-US" sz="1800" b="1" i="0" u="none" strike="noStrike" cap="none" dirty="0">
              <a:solidFill>
                <a:srgbClr val="C00000"/>
              </a:solidFill>
              <a:latin typeface="Abadi" panose="020B0604020104020204" pitchFamily="34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B0DFFC-D3F1-5791-D332-D60FFB7AC0AE}"/>
              </a:ext>
            </a:extLst>
          </p:cNvPr>
          <p:cNvSpPr txBox="1"/>
          <p:nvPr/>
        </p:nvSpPr>
        <p:spPr>
          <a:xfrm>
            <a:off x="6528498" y="688584"/>
            <a:ext cx="5333650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dirty="0"/>
              <a:t> </a:t>
            </a: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Como eu sei:</a:t>
            </a:r>
          </a:p>
          <a:p>
            <a:endParaRPr lang="pt-BR" sz="1800" b="1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quais serviços preciso colocar no catálogo? </a:t>
            </a:r>
          </a:p>
          <a:p>
            <a:endParaRPr lang="pt-BR" sz="1800" b="1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quais frequências usar? </a:t>
            </a:r>
          </a:p>
          <a:p>
            <a:endParaRPr lang="pt-BR" sz="1800" b="1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quais ativos existem?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b="1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realmente precisa de preventiva?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210B3A-C06A-DF07-E68B-2E6ABD824A37}"/>
              </a:ext>
            </a:extLst>
          </p:cNvPr>
          <p:cNvSpPr txBox="1"/>
          <p:nvPr/>
        </p:nvSpPr>
        <p:spPr>
          <a:xfrm>
            <a:off x="225469" y="3986458"/>
            <a:ext cx="6764053" cy="1692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MANUAL DE MANUTENÇÃO DE ATIVOS DA RECEITA FEDERAL</a:t>
            </a:r>
            <a:r>
              <a:rPr lang="pt-BR" sz="18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: 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Novo modelo da RFB: 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pPr marL="74930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Manutenção baseada em ativos e resultados</a:t>
            </a:r>
          </a:p>
          <a:p>
            <a:endParaRPr lang="pt-BR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E0B70-EAE4-8824-8956-581BA559DF7D}"/>
              </a:ext>
            </a:extLst>
          </p:cNvPr>
          <p:cNvSpPr txBox="1"/>
          <p:nvPr/>
        </p:nvSpPr>
        <p:spPr>
          <a:xfrm>
            <a:off x="7331902" y="3549369"/>
            <a:ext cx="4634630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latin typeface="Abadi" panose="020B0604020104020204" pitchFamily="34" charset="0"/>
              </a:rPr>
              <a:t>Estrutura do modelo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✔ cadastro do ativo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análise de criticidade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plano de manutenção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preventiva + corretiva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CMMS (sistema informatizado de gestão da manutenção)</a:t>
            </a:r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histórico do ativo</a:t>
            </a:r>
            <a:endParaRPr lang="pt-BR" dirty="0"/>
          </a:p>
        </p:txBody>
      </p:sp>
      <p:sp>
        <p:nvSpPr>
          <p:cNvPr id="7" name="Arrow: Bent-Up 6">
            <a:extLst>
              <a:ext uri="{FF2B5EF4-FFF2-40B4-BE49-F238E27FC236}">
                <a16:creationId xmlns:a16="http://schemas.microsoft.com/office/drawing/2014/main" id="{9F85D485-6E2A-E1D1-0B12-4B0C77F877E8}"/>
              </a:ext>
            </a:extLst>
          </p:cNvPr>
          <p:cNvSpPr/>
          <p:nvPr/>
        </p:nvSpPr>
        <p:spPr>
          <a:xfrm rot="10800000">
            <a:off x="4472313" y="1866377"/>
            <a:ext cx="1828277" cy="1969768"/>
          </a:xfrm>
          <a:prstGeom prst="bentUpArrow">
            <a:avLst>
              <a:gd name="adj1" fmla="val 25000"/>
              <a:gd name="adj2" fmla="val 30747"/>
              <a:gd name="adj3" fmla="val 25000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08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9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4B28E8-263B-25E2-313A-D291C0524803}"/>
              </a:ext>
            </a:extLst>
          </p:cNvPr>
          <p:cNvSpPr txBox="1"/>
          <p:nvPr/>
        </p:nvSpPr>
        <p:spPr>
          <a:xfrm>
            <a:off x="591860" y="572627"/>
            <a:ext cx="35102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O MANUAL DIZ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1º conheça os ativos.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2º associe serviços a esses ativos.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6B74FA-7B82-0DCC-7580-52E6121F9125}"/>
              </a:ext>
            </a:extLst>
          </p:cNvPr>
          <p:cNvSpPr txBox="1"/>
          <p:nvPr/>
        </p:nvSpPr>
        <p:spPr>
          <a:xfrm>
            <a:off x="5098093" y="484945"/>
            <a:ext cx="615410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EXEMPLO</a:t>
            </a:r>
          </a:p>
          <a:p>
            <a:endParaRPr lang="pt-BR" sz="1600" b="1" dirty="0">
              <a:latin typeface="Abadi" panose="020B0604020104020204" pitchFamily="34" charset="0"/>
            </a:endParaRPr>
          </a:p>
          <a:p>
            <a:r>
              <a:rPr lang="pt-BR" sz="1600" b="1" dirty="0">
                <a:latin typeface="Abadi" panose="020B0604020104020204" pitchFamily="34" charset="0"/>
              </a:rPr>
              <a:t>Ativo:</a:t>
            </a:r>
          </a:p>
          <a:p>
            <a:endParaRPr lang="pt-BR" sz="1600" dirty="0">
              <a:latin typeface="Abadi" panose="020B0604020104020204" pitchFamily="34" charset="0"/>
            </a:endParaRPr>
          </a:p>
          <a:p>
            <a:endParaRPr lang="pt-BR" sz="1600" dirty="0">
              <a:latin typeface="Abadi" panose="020B0604020104020204" pitchFamily="34" charset="0"/>
            </a:endParaRPr>
          </a:p>
          <a:p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  <a:p>
            <a:endParaRPr lang="pt-BR" sz="1600" b="1" dirty="0">
              <a:latin typeface="Abadi" panose="020B0604020104020204" pitchFamily="34" charset="0"/>
            </a:endParaRPr>
          </a:p>
          <a:p>
            <a:endParaRPr lang="pt-BR" sz="1600" b="1" dirty="0">
              <a:latin typeface="Abadi" panose="020B0604020104020204" pitchFamily="34" charset="0"/>
            </a:endParaRPr>
          </a:p>
          <a:p>
            <a:endParaRPr lang="pt-BR" sz="1600" b="1" dirty="0">
              <a:latin typeface="Abadi" panose="020B0604020104020204" pitchFamily="34" charset="0"/>
            </a:endParaRPr>
          </a:p>
          <a:p>
            <a:r>
              <a:rPr lang="pt-BR" sz="1600" b="1" dirty="0">
                <a:latin typeface="Abadi" panose="020B0604020104020204" pitchFamily="34" charset="0"/>
              </a:rPr>
              <a:t>Serviços associados:</a:t>
            </a:r>
          </a:p>
          <a:p>
            <a:endParaRPr lang="pt-BR" sz="1600" b="1" dirty="0">
              <a:latin typeface="Abadi" panose="020B0604020104020204" pitchFamily="34" charset="0"/>
            </a:endParaRPr>
          </a:p>
          <a:p>
            <a:endParaRPr lang="pt-BR" sz="1600" dirty="0">
              <a:latin typeface="Abadi" panose="020B0604020104020204" pitchFamily="34" charset="0"/>
            </a:endParaRPr>
          </a:p>
          <a:p>
            <a:endParaRPr lang="pt-BR" sz="1600" dirty="0">
              <a:latin typeface="Abadi" panose="020B0604020104020204" pitchFamily="34" charset="0"/>
            </a:endParaRPr>
          </a:p>
          <a:p>
            <a:endParaRPr lang="pt-BR" sz="1600" dirty="0">
              <a:latin typeface="Abadi" panose="020B0604020104020204" pitchFamily="34" charset="0"/>
            </a:endParaRPr>
          </a:p>
          <a:p>
            <a:endParaRPr lang="pt-BR" sz="1600" dirty="0">
              <a:latin typeface="Abadi" panose="020B0604020104020204" pitchFamily="34" charset="0"/>
            </a:endParaRPr>
          </a:p>
          <a:p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  <a:p>
            <a:endParaRPr lang="pt-B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8681A7-3F35-96FF-E5B0-4A2A65D462F1}"/>
              </a:ext>
            </a:extLst>
          </p:cNvPr>
          <p:cNvSpPr txBox="1"/>
          <p:nvPr/>
        </p:nvSpPr>
        <p:spPr>
          <a:xfrm>
            <a:off x="368300" y="2349500"/>
            <a:ext cx="4622800" cy="25237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✔ padronizar serviços recorrentes;</a:t>
            </a:r>
          </a:p>
          <a:p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padronizar preventivas;</a:t>
            </a:r>
          </a:p>
          <a:p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estruturar melhor o orçamento;</a:t>
            </a:r>
          </a:p>
          <a:p>
            <a:br>
              <a:rPr lang="pt-BR" sz="1800" dirty="0">
                <a:latin typeface="Abadi" panose="020B0604020104020204" pitchFamily="34" charset="0"/>
              </a:rPr>
            </a:br>
            <a:r>
              <a:rPr lang="pt-BR" sz="1800" dirty="0">
                <a:latin typeface="Abadi" panose="020B0604020104020204" pitchFamily="34" charset="0"/>
              </a:rPr>
              <a:t>✔ comparar pesquisas.</a:t>
            </a:r>
          </a:p>
          <a:p>
            <a:endParaRPr lang="pt-B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CDCA46-12CC-4388-961C-852971BD4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622" y="774791"/>
            <a:ext cx="4010578" cy="18224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F1C17A-7004-A8FB-D19A-CE29E0D5F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320239"/>
            <a:ext cx="4622800" cy="19312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7708E3-915A-009E-8327-99C7648B439F}"/>
              </a:ext>
            </a:extLst>
          </p:cNvPr>
          <p:cNvSpPr txBox="1"/>
          <p:nvPr/>
        </p:nvSpPr>
        <p:spPr>
          <a:xfrm>
            <a:off x="4935255" y="5361140"/>
            <a:ext cx="6876789" cy="8002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pt-BR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Agora esses serviços podem entrar no catálogo padronizado.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759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3C6022-05DA-F8DE-A58B-63DBBB2D7048}"/>
              </a:ext>
            </a:extLst>
          </p:cNvPr>
          <p:cNvSpPr txBox="1"/>
          <p:nvPr/>
        </p:nvSpPr>
        <p:spPr>
          <a:xfrm>
            <a:off x="190500" y="102470"/>
            <a:ext cx="454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1. INVENTÁRIO DOS ATIVOS</a:t>
            </a:r>
            <a:endParaRPr lang="pt-B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C5896D-5E44-8E9D-A6AA-86625D937953}"/>
              </a:ext>
            </a:extLst>
          </p:cNvPr>
          <p:cNvSpPr txBox="1"/>
          <p:nvPr/>
        </p:nvSpPr>
        <p:spPr>
          <a:xfrm>
            <a:off x="139700" y="3230844"/>
            <a:ext cx="454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 2. CLASSIFICAÇÃO DOS ATIVOS</a:t>
            </a:r>
          </a:p>
          <a:p>
            <a:r>
              <a:rPr lang="pt-BR" b="1" dirty="0"/>
              <a:t> </a:t>
            </a:r>
            <a:endParaRPr lang="pt-B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3CB898-0833-13B5-8132-DB0B1AA0B30E}"/>
              </a:ext>
            </a:extLst>
          </p:cNvPr>
          <p:cNvSpPr txBox="1"/>
          <p:nvPr/>
        </p:nvSpPr>
        <p:spPr>
          <a:xfrm>
            <a:off x="5807202" y="215900"/>
            <a:ext cx="471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3. ASSOCIAR SERVIÇOS A CADA ATIVO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400626-3748-2393-1E83-788C88517208}"/>
              </a:ext>
            </a:extLst>
          </p:cNvPr>
          <p:cNvSpPr txBox="1"/>
          <p:nvPr/>
        </p:nvSpPr>
        <p:spPr>
          <a:xfrm>
            <a:off x="6157755" y="5113748"/>
            <a:ext cx="571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latin typeface="Abadi" panose="020B0604020104020204" pitchFamily="34" charset="0"/>
              </a:rPr>
              <a:t>👉 transforma manutenção em atividades previsíveis.</a:t>
            </a:r>
          </a:p>
          <a:p>
            <a:endParaRPr lang="pt-B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6CE6A8-CFDF-5B5A-A8EE-808B2CB60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458548"/>
            <a:ext cx="4546599" cy="27722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64C8B6-59A4-3AAD-1BEA-4306EEAF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43" y="3597945"/>
            <a:ext cx="5714383" cy="31786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C7E0B22-347C-E494-9535-DD9D8BAB94CA}"/>
              </a:ext>
            </a:extLst>
          </p:cNvPr>
          <p:cNvSpPr txBox="1"/>
          <p:nvPr/>
        </p:nvSpPr>
        <p:spPr>
          <a:xfrm rot="20954544">
            <a:off x="454074" y="4320412"/>
            <a:ext cx="3812688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1600" b="1" dirty="0">
                <a:latin typeface="Abadi" panose="020B0604020104020204" pitchFamily="34" charset="0"/>
              </a:rPr>
              <a:t>Consequência</a:t>
            </a:r>
          </a:p>
          <a:p>
            <a:r>
              <a:rPr lang="pt-BR" sz="1600" dirty="0">
                <a:latin typeface="Abadi" panose="020B0604020104020204" pitchFamily="34" charset="0"/>
              </a:rPr>
              <a:t>👉 frequência de manutenção muda.</a:t>
            </a:r>
          </a:p>
          <a:p>
            <a:r>
              <a:rPr lang="pt-BR" sz="1600" dirty="0">
                <a:latin typeface="Abadi" panose="020B0604020104020204" pitchFamily="34" charset="0"/>
              </a:rPr>
              <a:t>👉 Acordo de Níveis de Serviço muda.</a:t>
            </a:r>
          </a:p>
          <a:p>
            <a:r>
              <a:rPr lang="pt-BR" sz="1600" dirty="0">
                <a:latin typeface="Abadi" panose="020B0604020104020204" pitchFamily="34" charset="0"/>
              </a:rPr>
              <a:t>👉 prioridade muda.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02C1F6-300A-25A5-181E-AB9C545CD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790" y="1265129"/>
            <a:ext cx="5305167" cy="351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4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2A9F-65BA-AB8B-986D-52F85ECD8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2D9BAE-4151-86EC-1DBF-330486FD9960}"/>
              </a:ext>
            </a:extLst>
          </p:cNvPr>
          <p:cNvSpPr txBox="1"/>
          <p:nvPr/>
        </p:nvSpPr>
        <p:spPr>
          <a:xfrm>
            <a:off x="190500" y="102470"/>
            <a:ext cx="454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4. PLANO PREVENTIVO</a:t>
            </a:r>
            <a:endParaRPr lang="pt-B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96926-5E07-9BCD-9CDD-CAF1E91A4EC9}"/>
              </a:ext>
            </a:extLst>
          </p:cNvPr>
          <p:cNvSpPr txBox="1"/>
          <p:nvPr/>
        </p:nvSpPr>
        <p:spPr>
          <a:xfrm>
            <a:off x="6077024" y="99344"/>
            <a:ext cx="454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 5. HISTÓRICO DOS ATIVOS</a:t>
            </a:r>
          </a:p>
          <a:p>
            <a:r>
              <a:rPr lang="pt-BR" b="1" dirty="0"/>
              <a:t> </a:t>
            </a:r>
            <a:endParaRPr lang="pt-B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B59809-197B-AA29-05FA-7F8F3A3D51F4}"/>
              </a:ext>
            </a:extLst>
          </p:cNvPr>
          <p:cNvSpPr txBox="1"/>
          <p:nvPr/>
        </p:nvSpPr>
        <p:spPr>
          <a:xfrm>
            <a:off x="997044" y="5076170"/>
            <a:ext cx="419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badi" panose="020B0604020104020204" pitchFamily="34" charset="0"/>
              </a:rPr>
              <a:t>👉 cada ativo passa a ter: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periodicidade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checklist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Abadi" panose="020B0604020104020204" pitchFamily="34" charset="0"/>
              </a:rPr>
              <a:t>rotina preventiva </a:t>
            </a:r>
            <a:endParaRPr lang="pt-B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9068E-4FE5-81E9-7241-B9C20E292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90" y="432969"/>
            <a:ext cx="4561733" cy="41766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CCF1F6-4F01-0C46-0A6D-84FCB1A64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908" y="684119"/>
            <a:ext cx="5981349" cy="558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6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231C76-19EC-E714-DC4B-23E6001B22BC}"/>
              </a:ext>
            </a:extLst>
          </p:cNvPr>
          <p:cNvSpPr txBox="1"/>
          <p:nvPr/>
        </p:nvSpPr>
        <p:spPr>
          <a:xfrm>
            <a:off x="25400" y="152401"/>
            <a:ext cx="65794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600" b="1" dirty="0">
                <a:solidFill>
                  <a:srgbClr val="C00000"/>
                </a:solidFill>
                <a:latin typeface="Abadi" panose="020B0604020104020204" pitchFamily="34" charset="0"/>
              </a:rPr>
              <a:t>E COMO ISSO AJUDA A PADRONIZAR A PESQUISA?</a:t>
            </a:r>
          </a:p>
          <a:p>
            <a:pPr>
              <a:buNone/>
            </a:pPr>
            <a:endParaRPr lang="pt-BR" sz="1600" dirty="0">
              <a:latin typeface="Abadi" panose="020B0604020104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0246A4-E652-A6BA-71D6-56506BDA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59" y="923575"/>
            <a:ext cx="4842241" cy="46309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70DA72-ABE8-1AC2-53E1-FEC1AA057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366" y="152401"/>
            <a:ext cx="5593607" cy="39646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E768CCB-0231-671B-D941-AA743E09D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366" y="4200116"/>
            <a:ext cx="5423634" cy="25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7EAF-9E76-F3D7-7230-C4AE1185D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12802D2-D327-C892-6FC9-96C34BBDF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578" y="203201"/>
            <a:ext cx="7146422" cy="4270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756E5A-8896-144C-CD3B-92905C7B7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80" y="1168400"/>
            <a:ext cx="5144020" cy="44262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FD66C8-7E80-DB09-DF9D-F7553B96C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0399" y="1168400"/>
            <a:ext cx="6310049" cy="442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2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2EFA10-F193-EFB1-3177-6375EDA77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0" y="830085"/>
            <a:ext cx="10049560" cy="519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AC986-9229-AB4F-295A-2236B8C29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0CFE1D-FAA4-BAAD-2AB0-DFF85631CC26}"/>
              </a:ext>
            </a:extLst>
          </p:cNvPr>
          <p:cNvSpPr txBox="1"/>
          <p:nvPr/>
        </p:nvSpPr>
        <p:spPr>
          <a:xfrm>
            <a:off x="259916" y="1491446"/>
            <a:ext cx="359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Abadi" panose="020B0604020104020204" pitchFamily="34" charset="0"/>
              </a:rPr>
              <a:t>✔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Critério de comparação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67A9AA-BF60-8CC9-F1B7-1022E42401E4}"/>
              </a:ext>
            </a:extLst>
          </p:cNvPr>
          <p:cNvSpPr txBox="1"/>
          <p:nvPr/>
        </p:nvSpPr>
        <p:spPr>
          <a:xfrm>
            <a:off x="530270" y="297089"/>
            <a:ext cx="62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pode ser padronizado na pesquisa de preços?</a:t>
            </a:r>
            <a:endParaRPr lang="en-US" sz="1800" b="1" i="0" u="none" strike="noStrike" cap="none" dirty="0">
              <a:solidFill>
                <a:srgbClr val="C00000"/>
              </a:solidFill>
              <a:latin typeface="Abadi" panose="020B0604020104020204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FC4E3F-BCB1-C52D-ABAC-1C7719B13F82}"/>
              </a:ext>
            </a:extLst>
          </p:cNvPr>
          <p:cNvSpPr txBox="1"/>
          <p:nvPr/>
        </p:nvSpPr>
        <p:spPr>
          <a:xfrm>
            <a:off x="4583832" y="1130300"/>
            <a:ext cx="6604868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6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SITUAÇÃO ATUAL</a:t>
            </a:r>
          </a:p>
          <a:p>
            <a:pPr>
              <a:buNone/>
            </a:pPr>
            <a:endParaRPr lang="pt-BR" sz="16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O problema hoje não é o preço.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O problema é que os objetos, em cada pesquisa, são diferentes.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Exs de cotações.</a:t>
            </a:r>
          </a:p>
          <a:p>
            <a:pPr>
              <a:buNone/>
            </a:pPr>
            <a:endParaRPr lang="pt-BR" sz="16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600" b="1" dirty="0">
                <a:latin typeface="Abadi" panose="020B0604020104020204" pitchFamily="34" charset="0"/>
              </a:rPr>
              <a:t>Fornecedor A</a:t>
            </a:r>
            <a:r>
              <a:rPr lang="pt-BR" sz="1600" dirty="0">
                <a:latin typeface="Abadi" panose="020B0604020104020204" pitchFamily="34" charset="0"/>
              </a:rPr>
              <a:t>: inclui peças.</a:t>
            </a:r>
          </a:p>
          <a:p>
            <a:pPr>
              <a:buNone/>
            </a:pPr>
            <a:endParaRPr lang="pt-BR" sz="16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600" b="1" dirty="0">
                <a:latin typeface="Abadi" panose="020B0604020104020204" pitchFamily="34" charset="0"/>
              </a:rPr>
              <a:t>Fornecedor B</a:t>
            </a:r>
            <a:r>
              <a:rPr lang="pt-BR" sz="1600" dirty="0">
                <a:latin typeface="Abadi" panose="020B0604020104020204" pitchFamily="34" charset="0"/>
              </a:rPr>
              <a:t>: não inclui.</a:t>
            </a:r>
          </a:p>
          <a:p>
            <a:pPr>
              <a:buNone/>
            </a:pPr>
            <a:br>
              <a:rPr lang="pt-BR" sz="1600" dirty="0">
                <a:latin typeface="Abadi" panose="020B0604020104020204" pitchFamily="34" charset="0"/>
              </a:rPr>
            </a:br>
            <a:r>
              <a:rPr lang="pt-BR" sz="1600" b="1" dirty="0">
                <a:latin typeface="Abadi" panose="020B0604020104020204" pitchFamily="34" charset="0"/>
              </a:rPr>
              <a:t>Fornecedor A: </a:t>
            </a:r>
            <a:r>
              <a:rPr lang="pt-BR" sz="1600" dirty="0">
                <a:latin typeface="Abadi" panose="020B0604020104020204" pitchFamily="34" charset="0"/>
              </a:rPr>
              <a:t>inclui plantão 24h.</a:t>
            </a:r>
          </a:p>
          <a:p>
            <a:pPr>
              <a:buNone/>
            </a:pPr>
            <a:endParaRPr lang="pt-BR" sz="16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600" b="1" dirty="0">
                <a:latin typeface="Abadi" panose="020B0604020104020204" pitchFamily="34" charset="0"/>
              </a:rPr>
              <a:t>Fornecedor B: </a:t>
            </a:r>
            <a:r>
              <a:rPr lang="pt-BR" sz="1600" dirty="0">
                <a:latin typeface="Abadi" panose="020B0604020104020204" pitchFamily="34" charset="0"/>
              </a:rPr>
              <a:t>horário comercial apenas.</a:t>
            </a:r>
          </a:p>
          <a:p>
            <a:pPr>
              <a:buNone/>
            </a:pPr>
            <a:endParaRPr lang="pt-BR" sz="16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600" b="1" dirty="0">
                <a:latin typeface="Abadi" panose="020B0604020104020204" pitchFamily="34" charset="0"/>
              </a:rPr>
              <a:t>Fornecedor A</a:t>
            </a:r>
            <a:r>
              <a:rPr lang="pt-BR" sz="1600" dirty="0">
                <a:latin typeface="Abadi" panose="020B0604020104020204" pitchFamily="34" charset="0"/>
              </a:rPr>
              <a:t>:  manutenção de 24 splits</a:t>
            </a:r>
          </a:p>
          <a:p>
            <a:pPr>
              <a:buNone/>
            </a:pPr>
            <a:endParaRPr lang="pt-BR" sz="16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600" b="1" dirty="0">
                <a:latin typeface="Abadi" panose="020B0604020104020204" pitchFamily="34" charset="0"/>
              </a:rPr>
              <a:t>Fornecedor B</a:t>
            </a:r>
            <a:r>
              <a:rPr lang="pt-BR" sz="1600" dirty="0">
                <a:latin typeface="Abadi" panose="020B0604020104020204" pitchFamily="34" charset="0"/>
              </a:rPr>
              <a:t>: manutenção de 12 splits</a:t>
            </a:r>
            <a:br>
              <a:rPr lang="pt-BR" sz="1600" dirty="0">
                <a:latin typeface="Abadi" panose="020B0604020104020204" pitchFamily="34" charset="0"/>
              </a:rPr>
            </a:br>
            <a:endParaRPr lang="pt-BR" sz="1600" dirty="0">
              <a:latin typeface="Abadi" panose="020B06040201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BE1114-ACB9-E493-A4E7-36AD52DEDEC4}"/>
              </a:ext>
            </a:extLst>
          </p:cNvPr>
          <p:cNvSpPr txBox="1"/>
          <p:nvPr/>
        </p:nvSpPr>
        <p:spPr>
          <a:xfrm>
            <a:off x="685800" y="2540000"/>
            <a:ext cx="330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C00000"/>
                </a:solidFill>
                <a:latin typeface="Abadi" panose="020B0604020104020204" pitchFamily="34" charset="0"/>
              </a:rPr>
              <a:t>O que seria padronizar?</a:t>
            </a:r>
          </a:p>
          <a:p>
            <a:endParaRPr lang="pt-BR" sz="1600" dirty="0">
              <a:latin typeface="Abadi" panose="020B06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549C7C-11C9-D02D-8D88-596D24CF00E9}"/>
              </a:ext>
            </a:extLst>
          </p:cNvPr>
          <p:cNvSpPr txBox="1"/>
          <p:nvPr/>
        </p:nvSpPr>
        <p:spPr>
          <a:xfrm>
            <a:off x="1244600" y="5219700"/>
            <a:ext cx="38608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Resultado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Garantir que todo mundo esteja cotando a mesma coisa.</a:t>
            </a:r>
          </a:p>
          <a:p>
            <a:endParaRPr lang="pt-B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95F0D-8FDF-C4C4-8E18-08D5B29685FD}"/>
              </a:ext>
            </a:extLst>
          </p:cNvPr>
          <p:cNvSpPr txBox="1"/>
          <p:nvPr/>
        </p:nvSpPr>
        <p:spPr>
          <a:xfrm>
            <a:off x="8270875" y="2565400"/>
            <a:ext cx="364172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endParaRPr lang="pt-BR" sz="18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Problema</a:t>
            </a:r>
            <a:r>
              <a:rPr lang="pt-BR" sz="1800" dirty="0">
                <a:latin typeface="Abadi" panose="020B0604020104020204" pitchFamily="34" charset="0"/>
              </a:rPr>
              <a:t>: os preços nunca serão comparáveis.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9D237-2847-5445-72EC-DD8A6803599F}"/>
              </a:ext>
            </a:extLst>
          </p:cNvPr>
          <p:cNvSpPr txBox="1"/>
          <p:nvPr/>
        </p:nvSpPr>
        <p:spPr>
          <a:xfrm>
            <a:off x="101600" y="3048109"/>
            <a:ext cx="43561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Antes de pesquisar preços, definir claramente: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✔ quais ativos estão cobertos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✔ quais serviços estão incluídos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✔ quais serviços estão excluídos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✔ qual a unidade de medição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✔ qual o critério de medição</a:t>
            </a:r>
          </a:p>
          <a:p>
            <a:pPr>
              <a:buNone/>
            </a:pPr>
            <a:r>
              <a:rPr lang="pt-BR" sz="1600" dirty="0">
                <a:latin typeface="Abadi" panose="020B0604020104020204" pitchFamily="34" charset="0"/>
              </a:rPr>
              <a:t>✔ qual o nível de atendimento esperado</a:t>
            </a:r>
          </a:p>
        </p:txBody>
      </p:sp>
    </p:spTree>
    <p:extLst>
      <p:ext uri="{BB962C8B-B14F-4D97-AF65-F5344CB8AC3E}">
        <p14:creationId xmlns:p14="http://schemas.microsoft.com/office/powerpoint/2010/main" val="15689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6" grpId="0"/>
      <p:bldP spid="8" grpId="0"/>
      <p:bldP spid="10" grpId="0" animBg="1"/>
      <p:bldP spid="10" grpId="1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4B919-0B22-2B13-46C8-780AC07FD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A60AAC-B65A-5F49-15A0-6E73E886EF5D}"/>
              </a:ext>
            </a:extLst>
          </p:cNvPr>
          <p:cNvSpPr txBox="1"/>
          <p:nvPr/>
        </p:nvSpPr>
        <p:spPr>
          <a:xfrm>
            <a:off x="685800" y="644198"/>
            <a:ext cx="4495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pt-BR" sz="1400" dirty="0">
                <a:latin typeface="Abadi" panose="020B0604020104020204" pitchFamily="34" charset="0"/>
              </a:rPr>
            </a:br>
            <a:r>
              <a:rPr lang="pt-BR" sz="1400" b="1" dirty="0">
                <a:latin typeface="Abadi" panose="020B0604020104020204" pitchFamily="34" charset="0"/>
              </a:rPr>
              <a:t>✔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Modelo de Orçamento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C9B93A-4E64-8F42-3FE5-BEE4270745B8}"/>
              </a:ext>
            </a:extLst>
          </p:cNvPr>
          <p:cNvSpPr txBox="1"/>
          <p:nvPr/>
        </p:nvSpPr>
        <p:spPr>
          <a:xfrm>
            <a:off x="560366" y="198159"/>
            <a:ext cx="620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pode ser padronizado na pesquisa de preços?</a:t>
            </a:r>
            <a:endParaRPr lang="en-US" sz="1800" b="1" i="0" u="none" strike="noStrike" cap="none" dirty="0">
              <a:solidFill>
                <a:srgbClr val="C00000"/>
              </a:solidFill>
              <a:latin typeface="Abadi" panose="020B0604020104020204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F952F-C21E-D2AA-0038-9504CFCA70F4}"/>
              </a:ext>
            </a:extLst>
          </p:cNvPr>
          <p:cNvSpPr txBox="1"/>
          <p:nvPr/>
        </p:nvSpPr>
        <p:spPr>
          <a:xfrm>
            <a:off x="5549900" y="1228398"/>
            <a:ext cx="6096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Situação atual</a:t>
            </a:r>
          </a:p>
          <a:p>
            <a:endParaRPr lang="pt-BR" sz="1800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endParaRPr lang="pt-BR" sz="1800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endParaRPr lang="pt-BR" sz="1800" dirty="0">
              <a:latin typeface="Abadi" panose="020B0604020104020204" pitchFamily="34" charset="0"/>
            </a:endParaRP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👉 sem explicar nada. </a:t>
            </a:r>
            <a:endParaRPr lang="pt-BR" sz="1600" dirty="0">
              <a:latin typeface="Abadi" panose="020B0604020104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46FFC8-A6D4-5A8D-19AF-4A3836BF39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798367"/>
              </p:ext>
            </p:extLst>
          </p:nvPr>
        </p:nvGraphicFramePr>
        <p:xfrm>
          <a:off x="5867400" y="1727200"/>
          <a:ext cx="5257800" cy="73152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103653715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21195134"/>
                    </a:ext>
                  </a:extLst>
                </a:gridCol>
              </a:tblGrid>
              <a:tr h="3496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Valor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7741409"/>
                  </a:ext>
                </a:extLst>
              </a:tr>
              <a:tr h="3496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Manutenção predial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latin typeface="Abadi" panose="020B0604020104020204" pitchFamily="34" charset="0"/>
                        </a:rPr>
                        <a:t>R$ 80.000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58812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A0C9704-A959-E3DB-C2A1-AA7DBBDD3191}"/>
              </a:ext>
            </a:extLst>
          </p:cNvPr>
          <p:cNvSpPr txBox="1"/>
          <p:nvPr/>
        </p:nvSpPr>
        <p:spPr>
          <a:xfrm>
            <a:off x="508000" y="1422400"/>
            <a:ext cx="49911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Exigir estrutura mínima do orçamento. Padronizar um modelo de orçamento.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Todo orçamento deveria indicar: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mão de obra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materiais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peças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deslocamento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tributos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lucro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metodologia </a:t>
            </a:r>
          </a:p>
          <a:p>
            <a:endParaRPr lang="pt-B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938051-67C0-97F1-D88F-3FD83B54D561}"/>
              </a:ext>
            </a:extLst>
          </p:cNvPr>
          <p:cNvSpPr txBox="1"/>
          <p:nvPr/>
        </p:nvSpPr>
        <p:spPr>
          <a:xfrm>
            <a:off x="7216346" y="5586601"/>
            <a:ext cx="4173988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badi" panose="020B0604020104020204" pitchFamily="34" charset="0"/>
              </a:rPr>
              <a:t>Previsibilidade e comparabilidade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97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B08C4-980A-D85A-D829-5549E6AB1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F1DAA8E-9FEA-736A-7F0D-46C4E8B6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10" y="301979"/>
            <a:ext cx="6030167" cy="48012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1D8EC5-CE30-2490-DEA2-35CB69C4F7F1}"/>
              </a:ext>
            </a:extLst>
          </p:cNvPr>
          <p:cNvSpPr txBox="1"/>
          <p:nvPr/>
        </p:nvSpPr>
        <p:spPr>
          <a:xfrm>
            <a:off x="801665" y="2009071"/>
            <a:ext cx="5566311" cy="33855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  <a:latin typeface="Abadi" panose="020B0604020104020204" pitchFamily="34" charset="0"/>
              </a:rPr>
              <a:t>O que o TCU quer?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pPr marL="914400"/>
            <a:r>
              <a:rPr lang="pt-BR" sz="2000" dirty="0">
                <a:latin typeface="Abadi" panose="020B0604020104020204" pitchFamily="34" charset="0"/>
              </a:rPr>
              <a:t>✔ memória mínima</a:t>
            </a:r>
            <a:br>
              <a:rPr lang="pt-BR" sz="2000" dirty="0">
                <a:latin typeface="Abadi" panose="020B0604020104020204" pitchFamily="34" charset="0"/>
              </a:rPr>
            </a:br>
            <a:r>
              <a:rPr lang="pt-BR" sz="2000" dirty="0">
                <a:latin typeface="Abadi" panose="020B0604020104020204" pitchFamily="34" charset="0"/>
              </a:rPr>
              <a:t>✔ metodologia</a:t>
            </a:r>
          </a:p>
          <a:p>
            <a:pPr marL="914400"/>
            <a:r>
              <a:rPr lang="pt-BR" sz="2000" dirty="0">
                <a:latin typeface="Abadi" panose="020B0604020104020204" pitchFamily="34" charset="0"/>
              </a:rPr>
              <a:t>✔ comparabilidade</a:t>
            </a:r>
          </a:p>
          <a:p>
            <a:pPr marL="914400"/>
            <a:r>
              <a:rPr lang="pt-BR" sz="2000" dirty="0">
                <a:latin typeface="Abadi" panose="020B0604020104020204" pitchFamily="34" charset="0"/>
              </a:rPr>
              <a:t>✔ justificativa</a:t>
            </a:r>
            <a:br>
              <a:rPr lang="pt-BR" sz="2000" dirty="0">
                <a:latin typeface="Abadi" panose="020B0604020104020204" pitchFamily="34" charset="0"/>
              </a:rPr>
            </a:br>
            <a:r>
              <a:rPr lang="pt-BR" sz="2000" dirty="0">
                <a:latin typeface="Abadi" panose="020B0604020104020204" pitchFamily="34" charset="0"/>
              </a:rPr>
              <a:t>✔ rastreabilidade</a:t>
            </a:r>
          </a:p>
          <a:p>
            <a:pPr marL="914400"/>
            <a:r>
              <a:rPr lang="pt-BR" sz="2000" dirty="0">
                <a:latin typeface="Abadi" panose="020B0604020104020204" pitchFamily="34" charset="0"/>
              </a:rPr>
              <a:t>✔ compatibilidade com o projeto/TR</a:t>
            </a:r>
          </a:p>
          <a:p>
            <a:pPr marL="914400"/>
            <a:r>
              <a:rPr lang="pt-BR" sz="2000" dirty="0">
                <a:latin typeface="Abadi" panose="020B0604020104020204" pitchFamily="34" charset="0"/>
              </a:rPr>
              <a:t>✔ detalhamento técnico mínimo</a:t>
            </a:r>
          </a:p>
          <a:p>
            <a:pPr marL="914400"/>
            <a:endParaRPr lang="pt-BR" sz="2000" dirty="0">
              <a:latin typeface="Abadi" panose="020B0604020104020204" pitchFamily="34" charset="0"/>
            </a:endParaRPr>
          </a:p>
          <a:p>
            <a:endParaRPr lang="pt-B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FAC27B-59BF-CE6B-4E4B-A93F1F7CB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833" y="292100"/>
            <a:ext cx="4902967" cy="538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4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F43830-512B-EAEE-19CA-1F538A9DD885}"/>
              </a:ext>
            </a:extLst>
          </p:cNvPr>
          <p:cNvSpPr txBox="1"/>
          <p:nvPr/>
        </p:nvSpPr>
        <p:spPr>
          <a:xfrm>
            <a:off x="5918200" y="1143000"/>
            <a:ext cx="54102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RESPONDENDO OBJETIVAMENTE À PERGUNTA: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“É possível padronizar?”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Em muitos casos, não será possível padronizar o preço, porque a manutenção possui variabilidade técnica inerente.</a:t>
            </a:r>
          </a:p>
          <a:p>
            <a:r>
              <a:rPr lang="pt-BR" sz="1800" dirty="0">
                <a:latin typeface="Abadi" panose="020B0604020104020204" pitchFamily="34" charset="0"/>
              </a:rPr>
              <a:t>Mas é plenamente possível — e recomendável padronizar: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a metodologia da pesquisa,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os critérios de composição do orçamento,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os itens recorrentes 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a forma de remuneração.</a:t>
            </a:r>
          </a:p>
          <a:p>
            <a:endParaRPr lang="pt-B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77999D-14A3-5218-38C9-45849D057362}"/>
              </a:ext>
            </a:extLst>
          </p:cNvPr>
          <p:cNvSpPr txBox="1"/>
          <p:nvPr/>
        </p:nvSpPr>
        <p:spPr>
          <a:xfrm>
            <a:off x="876300" y="1197213"/>
            <a:ext cx="4419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latin typeface="Abadi" panose="020B0604020104020204" pitchFamily="34" charset="0"/>
              </a:rPr>
              <a:t>Nos serviços de engenharia, a Administração deve observar: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Lei 14.133/2021, art. 23, § 2, IN SEGES 91/2022, Decreto 7.983/2013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Podendo-se utilizar: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contratações similares;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tabelas referenciais;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pesquisas com fornecedores;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memória de cálculo justificada;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latin typeface="Abadi" panose="020B0604020104020204" pitchFamily="34" charset="0"/>
              </a:rPr>
              <a:t>metodologia compatível com o objeto. </a:t>
            </a:r>
          </a:p>
          <a:p>
            <a:endParaRPr lang="pt-B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0279F1-51C1-343E-667A-7A6659EEF0CE}"/>
              </a:ext>
            </a:extLst>
          </p:cNvPr>
          <p:cNvSpPr txBox="1"/>
          <p:nvPr/>
        </p:nvSpPr>
        <p:spPr>
          <a:xfrm>
            <a:off x="508000" y="469900"/>
            <a:ext cx="408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E quando não existe SINAPI?</a:t>
            </a:r>
          </a:p>
        </p:txBody>
      </p:sp>
    </p:spTree>
    <p:extLst>
      <p:ext uri="{BB962C8B-B14F-4D97-AF65-F5344CB8AC3E}">
        <p14:creationId xmlns:p14="http://schemas.microsoft.com/office/powerpoint/2010/main" val="262613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5ACD62-A014-93BC-9073-BCDB2B55D974}"/>
              </a:ext>
            </a:extLst>
          </p:cNvPr>
          <p:cNvSpPr txBox="1"/>
          <p:nvPr/>
        </p:nvSpPr>
        <p:spPr>
          <a:xfrm>
            <a:off x="762000" y="494725"/>
            <a:ext cx="10591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Pergunta: </a:t>
            </a:r>
            <a:r>
              <a:rPr lang="pt-BR" sz="18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Considerando que a única forma possível de realizar pesquisa de preços é a pesquisa direta com fornecedores, como dar segurança jurídica a esta pesquisa quando obtemos apenas 1 (um) ou 2 (dois) orçamentos, sendo que milhares de empresas foram consultadas? Como dar uma justificativa com segurança jurídica resguardando o gestor? </a:t>
            </a:r>
            <a:endParaRPr lang="pt-BR" sz="1800" dirty="0"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E48334-B6B6-044F-6CE3-63A26F076D25}"/>
              </a:ext>
            </a:extLst>
          </p:cNvPr>
          <p:cNvSpPr txBox="1"/>
          <p:nvPr/>
        </p:nvSpPr>
        <p:spPr>
          <a:xfrm>
            <a:off x="419100" y="2273300"/>
            <a:ext cx="6007100" cy="33547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Manual resolve o problema da pesquisa de preços?</a:t>
            </a:r>
          </a:p>
          <a:p>
            <a:endParaRPr lang="pt-BR" sz="1800" b="1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r>
              <a:rPr lang="pt-BR" sz="1800" b="1" dirty="0">
                <a:latin typeface="Abadi" panose="020B0604020104020204" pitchFamily="34" charset="0"/>
              </a:rPr>
              <a:t>❌ Não completamente.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O Manual não elimina as limitações das fontes de pesquisa.</a:t>
            </a:r>
          </a:p>
          <a:p>
            <a:r>
              <a:rPr lang="pt-BR" sz="1800" dirty="0">
                <a:latin typeface="Abadi" panose="020B0604020104020204" pitchFamily="34" charset="0"/>
              </a:rPr>
              <a:t>Continuaremos utilizando:</a:t>
            </a:r>
          </a:p>
          <a:p>
            <a:endParaRPr lang="pt-BR" sz="1800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• contratações públicas anteriores;</a:t>
            </a:r>
          </a:p>
          <a:p>
            <a:r>
              <a:rPr lang="pt-BR" sz="1800" dirty="0">
                <a:latin typeface="Abadi" panose="020B0604020104020204" pitchFamily="34" charset="0"/>
              </a:rPr>
              <a:t>• PNCP / Compras.gov;</a:t>
            </a:r>
          </a:p>
          <a:p>
            <a:r>
              <a:rPr lang="pt-BR" sz="1800" dirty="0">
                <a:latin typeface="Abadi" panose="020B0604020104020204" pitchFamily="34" charset="0"/>
              </a:rPr>
              <a:t>• pesquisas diretas com fornecedores;</a:t>
            </a:r>
          </a:p>
          <a:p>
            <a:r>
              <a:rPr lang="pt-BR" sz="1800" dirty="0">
                <a:latin typeface="Abadi" panose="020B0604020104020204" pitchFamily="34" charset="0"/>
              </a:rPr>
              <a:t>• outras fontes admitidas pela legislação.</a:t>
            </a:r>
          </a:p>
          <a:p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254E49-D27A-55EC-572A-C741F1846D83}"/>
              </a:ext>
            </a:extLst>
          </p:cNvPr>
          <p:cNvSpPr txBox="1"/>
          <p:nvPr/>
        </p:nvSpPr>
        <p:spPr>
          <a:xfrm>
            <a:off x="6781800" y="2134800"/>
            <a:ext cx="5118100" cy="39087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E quando só conseguimos 1 ou 2 orçamentos?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r>
              <a:rPr lang="pt-BR" sz="1800" b="1" dirty="0">
                <a:latin typeface="Abadi" panose="020B0604020104020204" pitchFamily="34" charset="0"/>
              </a:rPr>
              <a:t>Situação comum</a:t>
            </a:r>
          </a:p>
          <a:p>
            <a:endParaRPr lang="pt-BR" sz="1800" b="1" dirty="0">
              <a:latin typeface="Abadi" panose="020B0604020104020204" pitchFamily="34" charset="0"/>
            </a:endParaRPr>
          </a:p>
          <a:p>
            <a:r>
              <a:rPr lang="pt-BR" sz="1800" dirty="0">
                <a:latin typeface="Abadi" panose="020B0604020104020204" pitchFamily="34" charset="0"/>
              </a:rPr>
              <a:t>Foram consultados:</a:t>
            </a:r>
          </a:p>
          <a:p>
            <a:r>
              <a:rPr lang="pt-BR" sz="1800" dirty="0">
                <a:latin typeface="Abadi" panose="020B0604020104020204" pitchFamily="34" charset="0"/>
              </a:rPr>
              <a:t>📧 1.000 fornecedores</a:t>
            </a:r>
          </a:p>
          <a:p>
            <a:r>
              <a:rPr lang="pt-BR" sz="1800" dirty="0">
                <a:latin typeface="Abadi" panose="020B0604020104020204" pitchFamily="34" charset="0"/>
              </a:rPr>
              <a:t>ou</a:t>
            </a:r>
          </a:p>
          <a:p>
            <a:r>
              <a:rPr lang="pt-BR" sz="1800" dirty="0">
                <a:latin typeface="Abadi" panose="020B0604020104020204" pitchFamily="34" charset="0"/>
              </a:rPr>
              <a:t>📧 2.000 fornecedores</a:t>
            </a:r>
          </a:p>
          <a:p>
            <a:r>
              <a:rPr lang="pt-BR" sz="1800" dirty="0">
                <a:latin typeface="Abadi" panose="020B0604020104020204" pitchFamily="34" charset="0"/>
              </a:rPr>
              <a:t>↓</a:t>
            </a:r>
          </a:p>
          <a:p>
            <a:r>
              <a:rPr lang="pt-BR" sz="1800" dirty="0">
                <a:latin typeface="Abadi" panose="020B0604020104020204" pitchFamily="34" charset="0"/>
              </a:rPr>
              <a:t>Responderam:</a:t>
            </a:r>
          </a:p>
          <a:p>
            <a:r>
              <a:rPr lang="pt-BR" sz="1800" dirty="0">
                <a:latin typeface="Abadi" panose="020B0604020104020204" pitchFamily="34" charset="0"/>
              </a:rPr>
              <a:t>📄 1 orçamento</a:t>
            </a:r>
          </a:p>
          <a:p>
            <a:r>
              <a:rPr lang="pt-BR" sz="1800" dirty="0">
                <a:latin typeface="Abadi" panose="020B0604020104020204" pitchFamily="34" charset="0"/>
              </a:rPr>
              <a:t>ou</a:t>
            </a:r>
          </a:p>
          <a:p>
            <a:r>
              <a:rPr lang="pt-BR" sz="1800" dirty="0">
                <a:latin typeface="Abadi" panose="020B0604020104020204" pitchFamily="34" charset="0"/>
              </a:rPr>
              <a:t>📄 2 orçamentos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991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00E5F2-1BD1-10F3-1FA5-1E302E032AFD}"/>
              </a:ext>
            </a:extLst>
          </p:cNvPr>
          <p:cNvSpPr txBox="1"/>
          <p:nvPr/>
        </p:nvSpPr>
        <p:spPr>
          <a:xfrm>
            <a:off x="304800" y="193120"/>
            <a:ext cx="11328400" cy="5970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000" dirty="0">
                <a:solidFill>
                  <a:srgbClr val="C00000"/>
                </a:solidFill>
                <a:latin typeface="Abadi" panose="020B0604020104020204" pitchFamily="34" charset="0"/>
              </a:rPr>
              <a:t>O orçamento é inválido? O gestor fica sem respaldo? É necessário repetir indefinidamente a pesquisa?</a:t>
            </a:r>
          </a:p>
          <a:p>
            <a:pPr>
              <a:buNone/>
            </a:pPr>
            <a:br>
              <a:rPr lang="pt-BR" sz="1800" dirty="0">
                <a:solidFill>
                  <a:srgbClr val="C00000"/>
                </a:solidFill>
                <a:latin typeface="Abadi" panose="020B0604020104020204" pitchFamily="34" charset="0"/>
              </a:rPr>
            </a:br>
            <a:endParaRPr lang="pt-BR" sz="1800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b="1" dirty="0">
                <a:latin typeface="Abadi" panose="020B0604020104020204" pitchFamily="34" charset="0"/>
              </a:rPr>
              <a:t>Resposta: NÃO.</a:t>
            </a: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A segurança jurídica não depende da quantidade de respostas. Depende da qualidade da instrução processual.</a:t>
            </a:r>
          </a:p>
          <a:p>
            <a:pPr>
              <a:buNone/>
            </a:pPr>
            <a:br>
              <a:rPr lang="pt-BR" sz="1800" dirty="0">
                <a:latin typeface="Abadi" panose="020B0604020104020204" pitchFamily="34" charset="0"/>
              </a:rPr>
            </a:b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b="1" dirty="0">
                <a:solidFill>
                  <a:srgbClr val="C00000"/>
                </a:solidFill>
                <a:latin typeface="Abadi" panose="020B0604020104020204" pitchFamily="34" charset="0"/>
              </a:rPr>
              <a:t>O que deve constar dos autos?</a:t>
            </a:r>
          </a:p>
          <a:p>
            <a:pPr>
              <a:buNone/>
            </a:pPr>
            <a:endParaRPr lang="pt-BR" sz="1800" b="1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quantidade de fornecedores consultados;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metodologia utilizada;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período da pesquisa;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registros das tentativas realizadas;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justificativa para utilização dos preços obtidos;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demonstração de compatibilidade entre o objeto pesquisado e o objeto contratado.</a:t>
            </a:r>
          </a:p>
        </p:txBody>
      </p:sp>
    </p:spTree>
    <p:extLst>
      <p:ext uri="{BB962C8B-B14F-4D97-AF65-F5344CB8AC3E}">
        <p14:creationId xmlns:p14="http://schemas.microsoft.com/office/powerpoint/2010/main" val="365590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44415E-8AF9-48BC-0075-CDA64729D698}"/>
              </a:ext>
            </a:extLst>
          </p:cNvPr>
          <p:cNvSpPr txBox="1"/>
          <p:nvPr/>
        </p:nvSpPr>
        <p:spPr>
          <a:xfrm>
            <a:off x="685800" y="361147"/>
            <a:ext cx="11239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Pergunta:</a:t>
            </a:r>
            <a:r>
              <a:rPr lang="pt-BR" sz="18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Tenho dúvidas quanto ao processo de análise da PFN em relação aos Termos de Referência e Edital, de serviços de engenharia em geral (projetos, obras, reforma etc.). Quais os pontos principais a serem analisados e o que podemos fazer pra evitar erros nestes documentos</a:t>
            </a:r>
            <a:endParaRPr lang="pt-BR" sz="1800" dirty="0"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BC2B81-3504-E443-763F-12CCD5B6A5C2}"/>
              </a:ext>
            </a:extLst>
          </p:cNvPr>
          <p:cNvSpPr txBox="1"/>
          <p:nvPr/>
        </p:nvSpPr>
        <p:spPr>
          <a:xfrm>
            <a:off x="546100" y="2247900"/>
            <a:ext cx="11099800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  <a:latin typeface="Abadi" panose="020B0604020104020204" pitchFamily="34" charset="0"/>
              </a:rPr>
              <a:t>1. O objeto está corretamente enquadrado?</a:t>
            </a:r>
          </a:p>
          <a:p>
            <a:endParaRPr lang="pt-BR" sz="2000" b="1" dirty="0">
              <a:latin typeface="Abadi" panose="020B0604020104020204" pitchFamily="34" charset="0"/>
            </a:endParaRPr>
          </a:p>
          <a:p>
            <a:r>
              <a:rPr lang="pt-BR" sz="2000" b="1" dirty="0">
                <a:latin typeface="Abadi" panose="020B0604020104020204" pitchFamily="34" charset="0"/>
              </a:rPr>
              <a:t>O procurador verifica:</a:t>
            </a:r>
          </a:p>
          <a:p>
            <a:endParaRPr lang="pt-BR" sz="2000" b="1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☐ É serviço de engenharia?</a:t>
            </a:r>
          </a:p>
          <a:p>
            <a:r>
              <a:rPr lang="pt-BR" sz="2000" dirty="0">
                <a:latin typeface="Abadi" panose="020B0604020104020204" pitchFamily="34" charset="0"/>
              </a:rPr>
              <a:t>☐ É obra ou serviço?</a:t>
            </a:r>
          </a:p>
          <a:p>
            <a:r>
              <a:rPr lang="pt-BR" sz="2000" dirty="0">
                <a:latin typeface="Abadi" panose="020B0604020104020204" pitchFamily="34" charset="0"/>
              </a:rPr>
              <a:t>☐ É serviço comum ou especial?</a:t>
            </a:r>
          </a:p>
          <a:p>
            <a:r>
              <a:rPr lang="pt-BR" sz="2000" dirty="0">
                <a:latin typeface="Abadi" panose="020B0604020104020204" pitchFamily="34" charset="0"/>
              </a:rPr>
              <a:t>☐ Trata-se de serviço técnico especializado de natureza predominantemente intelectual (art. 6º, XVIII)?</a:t>
            </a:r>
          </a:p>
          <a:p>
            <a:r>
              <a:rPr lang="pt-BR" sz="2000" dirty="0">
                <a:latin typeface="Abadi" panose="020B0604020104020204" pitchFamily="34" charset="0"/>
              </a:rPr>
              <a:t>☐ A modalidade escolhida é compatível com o enquadramento?</a:t>
            </a:r>
          </a:p>
          <a:p>
            <a:r>
              <a:rPr lang="pt-BR" sz="2000" dirty="0">
                <a:latin typeface="Abadi" panose="020B0604020104020204" pitchFamily="34" charset="0"/>
              </a:rPr>
              <a:t>☐ O gestor declarou expressamente a natureza do objeto?</a:t>
            </a:r>
          </a:p>
          <a:p>
            <a:endParaRPr lang="pt-B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4529E3-991F-D924-9966-467F58420B76}"/>
              </a:ext>
            </a:extLst>
          </p:cNvPr>
          <p:cNvSpPr txBox="1"/>
          <p:nvPr/>
        </p:nvSpPr>
        <p:spPr>
          <a:xfrm>
            <a:off x="685800" y="1536700"/>
            <a:ext cx="828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00000"/>
                </a:solidFill>
                <a:latin typeface="Abadi" panose="020B0604020104020204" pitchFamily="34" charset="0"/>
              </a:rPr>
              <a:t>CHECKLIST JURÍDICO – SERVIÇOS DE ENGENHARIA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C46EF6-0070-2E00-F49A-37172C3E2CC6}"/>
              </a:ext>
            </a:extLst>
          </p:cNvPr>
          <p:cNvSpPr txBox="1"/>
          <p:nvPr/>
        </p:nvSpPr>
        <p:spPr>
          <a:xfrm>
            <a:off x="5842000" y="2070100"/>
            <a:ext cx="5803900" cy="30777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Erros mais comuns</a:t>
            </a:r>
          </a:p>
          <a:p>
            <a:endParaRPr lang="pt-BR" sz="2000" b="1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Projeto básico tratado como serviço comum.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Fiscalização de obras licitada por pregão.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Serviço especial enquadrado como comum.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Ausência de justificativa da modalidade</a:t>
            </a:r>
            <a:r>
              <a:rPr lang="pt-BR" sz="2000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894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CCC0B1-E64A-50D5-C351-D8CC2C81818F}"/>
              </a:ext>
            </a:extLst>
          </p:cNvPr>
          <p:cNvSpPr txBox="1"/>
          <p:nvPr/>
        </p:nvSpPr>
        <p:spPr>
          <a:xfrm>
            <a:off x="292100" y="324416"/>
            <a:ext cx="6832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000" b="1" dirty="0">
                <a:solidFill>
                  <a:srgbClr val="C00000"/>
                </a:solidFill>
                <a:latin typeface="Abadi" panose="020B0604020104020204" pitchFamily="34" charset="0"/>
              </a:rPr>
              <a:t>2. O planejamento da contratação está completo?</a:t>
            </a:r>
          </a:p>
          <a:p>
            <a:pPr>
              <a:buNone/>
            </a:pPr>
            <a:endParaRPr lang="pt-BR" sz="2000" b="1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b="1" dirty="0">
                <a:latin typeface="Abadi" panose="020B0604020104020204" pitchFamily="34" charset="0"/>
              </a:rPr>
              <a:t>O procurador verifica:</a:t>
            </a:r>
          </a:p>
          <a:p>
            <a:pPr>
              <a:buNone/>
            </a:pPr>
            <a:endParaRPr lang="pt-BR" sz="2000" b="1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Existe ETP?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Existe Termo de Referência ou Projeto Básico adequado?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Há justificativa da contratação?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Há justificativa do quantitativo?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Há estudo de mercado?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Há análise de riscos?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Há pesquisa de preços?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☐ O objeto está compatível em todos os artefatos?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69307A-3E9D-8E78-280F-DA0965048D1B}"/>
              </a:ext>
            </a:extLst>
          </p:cNvPr>
          <p:cNvSpPr txBox="1"/>
          <p:nvPr/>
        </p:nvSpPr>
        <p:spPr>
          <a:xfrm>
            <a:off x="6273800" y="927100"/>
            <a:ext cx="5626100" cy="34778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Erros mais comuns</a:t>
            </a:r>
          </a:p>
          <a:p>
            <a:endParaRPr lang="pt-BR" sz="2000" b="1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Quantitativos diferentes.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Escopo diferente.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Objeto descrito de forma diferente em documentos distintos.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Solução escolhida sem justificativa.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28803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258D4B-220B-A05B-6FB7-43D9DE29332C}"/>
              </a:ext>
            </a:extLst>
          </p:cNvPr>
          <p:cNvSpPr txBox="1"/>
          <p:nvPr/>
        </p:nvSpPr>
        <p:spPr>
          <a:xfrm>
            <a:off x="520700" y="525724"/>
            <a:ext cx="6096000" cy="5449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rgbClr val="C00000"/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O objeto está suficientemente definido?</a:t>
            </a:r>
            <a:endParaRPr lang="pt-BR" sz="2000" kern="1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procurador verifica: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 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 Projeto Básico?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 Memorial Descritivo?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Existem especificações técnicas?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Existem quantitativos?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Existem plantas e desenhos quando necessários?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Existem critérios de medição?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Existem critérios de recebimento?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objeto permite formulação de proposta?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992CA-07E3-67B5-82B4-777F327B229C}"/>
              </a:ext>
            </a:extLst>
          </p:cNvPr>
          <p:cNvSpPr txBox="1"/>
          <p:nvPr/>
        </p:nvSpPr>
        <p:spPr>
          <a:xfrm>
            <a:off x="5181600" y="1587500"/>
            <a:ext cx="6629400" cy="30777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Erros mais comuns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Projeto genérico.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Quantitativos sem memória de cálculo.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Especificações incompletas.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Critérios de medição inexistentes.</a:t>
            </a:r>
          </a:p>
          <a:p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455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6DA6DA-F465-C0CA-4B96-0D96CD843EA6}"/>
              </a:ext>
            </a:extLst>
          </p:cNvPr>
          <p:cNvSpPr txBox="1"/>
          <p:nvPr/>
        </p:nvSpPr>
        <p:spPr>
          <a:xfrm>
            <a:off x="939800" y="693448"/>
            <a:ext cx="6096000" cy="5449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rgbClr val="C00000"/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O orçamento está juridicamente consistente?</a:t>
            </a:r>
            <a:endParaRPr lang="pt-BR" sz="2000" kern="1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procurador verifica: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 orçamento estimativo?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 planilha orçamentária?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Existem quantitativos?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 memória de cálculo?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Foi utilizada metodologia adequada?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SINAPI?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Pesquisa de mercado?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Há BDI?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BDI está justificado?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Há coerência entre projeto e orçamento?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4559FD-2B98-5ECF-4559-DCC09FBA2927}"/>
              </a:ext>
            </a:extLst>
          </p:cNvPr>
          <p:cNvSpPr txBox="1"/>
          <p:nvPr/>
        </p:nvSpPr>
        <p:spPr>
          <a:xfrm>
            <a:off x="5181600" y="1727200"/>
            <a:ext cx="6083300" cy="30777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Erros mais comuns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Quantitativos sem origem.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BDI sem justificativa.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Composição de custos ausente.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❌ Orçamento incompatível com o projeto.</a:t>
            </a:r>
          </a:p>
          <a:p>
            <a:endParaRPr lang="en-US" sz="1400" b="0" i="0" u="none" strike="noStrike" cap="none" dirty="0">
              <a:solidFill>
                <a:srgbClr val="000000"/>
              </a:solidFill>
              <a:latin typeface="Abadi" panose="020B0604020104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051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6936C8-4AD5-A082-5B15-FFB2A67BD219}"/>
              </a:ext>
            </a:extLst>
          </p:cNvPr>
          <p:cNvSpPr txBox="1"/>
          <p:nvPr/>
        </p:nvSpPr>
        <p:spPr>
          <a:xfrm>
            <a:off x="469900" y="240538"/>
            <a:ext cx="8674100" cy="884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rgbClr val="C00000"/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O edital e o contrato refletem corretamente a contratação?</a:t>
            </a:r>
            <a:endParaRPr lang="pt-BR" sz="2000" kern="1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procurador verifica: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322EED-6221-6EDC-5708-8C17EB0ED37B}"/>
              </a:ext>
            </a:extLst>
          </p:cNvPr>
          <p:cNvSpPr txBox="1"/>
          <p:nvPr/>
        </p:nvSpPr>
        <p:spPr>
          <a:xfrm>
            <a:off x="342900" y="1637657"/>
            <a:ext cx="4203700" cy="2253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Habilitação</a:t>
            </a:r>
            <a:endParaRPr lang="pt-BR" sz="2000" kern="100" dirty="0">
              <a:solidFill>
                <a:schemeClr val="accent4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Registro CREA/CAU?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Capacidade técnico-profissional?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Capacidade técnico-operacional?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Exigências proporcionais?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BD638D-F3BB-B39B-B4A0-21C4230CB6F1}"/>
              </a:ext>
            </a:extLst>
          </p:cNvPr>
          <p:cNvSpPr txBox="1"/>
          <p:nvPr/>
        </p:nvSpPr>
        <p:spPr>
          <a:xfrm>
            <a:off x="4572000" y="1691081"/>
            <a:ext cx="3238500" cy="2710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Julgamento</a:t>
            </a:r>
            <a:endParaRPr lang="pt-BR" sz="2000" kern="100" dirty="0">
              <a:solidFill>
                <a:schemeClr val="accent4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Critério adequado?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Menor preço?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Técnica e preço?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Melhor técnica?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Critérios objetivos?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5A297F-D6B4-010B-503A-67FF0B12E081}"/>
              </a:ext>
            </a:extLst>
          </p:cNvPr>
          <p:cNvSpPr txBox="1"/>
          <p:nvPr/>
        </p:nvSpPr>
        <p:spPr>
          <a:xfrm>
            <a:off x="7861300" y="1586160"/>
            <a:ext cx="4114800" cy="3166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Execução contratual</a:t>
            </a:r>
            <a:endParaRPr lang="pt-BR" sz="2000" kern="100" dirty="0">
              <a:solidFill>
                <a:schemeClr val="accent4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Regime de execução adequado?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Garantia contratual?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Reajuste?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Fiscalização?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Medição?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Sanções?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61C6AB-3BCB-6896-4AAE-C9DE63627E02}"/>
              </a:ext>
            </a:extLst>
          </p:cNvPr>
          <p:cNvSpPr txBox="1"/>
          <p:nvPr/>
        </p:nvSpPr>
        <p:spPr>
          <a:xfrm>
            <a:off x="3009900" y="1749910"/>
            <a:ext cx="6121400" cy="27086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Erros mais comuns</a:t>
            </a:r>
            <a:endParaRPr lang="pt-BR" sz="2000" kern="100" dirty="0">
              <a:solidFill>
                <a:schemeClr val="accent4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❌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Exigências excessivas de qualificação.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❌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Critérios subjetivos.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❌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Contrato diferente do TR.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07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D6A094-2624-9A3B-4A2B-0ED7314FD9A4}"/>
              </a:ext>
            </a:extLst>
          </p:cNvPr>
          <p:cNvSpPr txBox="1"/>
          <p:nvPr/>
        </p:nvSpPr>
        <p:spPr>
          <a:xfrm>
            <a:off x="812800" y="426748"/>
            <a:ext cx="6096000" cy="5906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rgbClr val="C00000"/>
                </a:solidFill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Governança e requisitos formais</a:t>
            </a:r>
            <a:endParaRPr lang="pt-BR" sz="2000" kern="100" dirty="0">
              <a:solidFill>
                <a:srgbClr val="C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procurador verifica: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PCA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PLS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Dotação orçamentária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Atividade de custeio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Decreto 10.193/2019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LRF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Autorizações necessárias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Registro de preços (quando houver)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Segoe UI Symbol" panose="020B0502040204020203" pitchFamily="34" charset="0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Lista de verificação AGU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67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E75A55-C35F-3C22-4A61-1100F8845BBD}"/>
              </a:ext>
            </a:extLst>
          </p:cNvPr>
          <p:cNvSpPr txBox="1"/>
          <p:nvPr/>
        </p:nvSpPr>
        <p:spPr>
          <a:xfrm>
            <a:off x="520700" y="406400"/>
            <a:ext cx="11239500" cy="2258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Pergunta: </a:t>
            </a:r>
            <a:r>
              <a:rPr lang="pt-BR" sz="1800" kern="1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licitações compostas por diversos itens ou grupos, nas hipóteses em que alguns destes restarem fracassados, a mera repetição do certame, com adequação do edital apenas para exclusão dos itens ou grupos já contratados, demanda nova análise jurídica? </a:t>
            </a:r>
          </a:p>
          <a:p>
            <a:pPr>
              <a:buNone/>
            </a:pPr>
            <a:r>
              <a:rPr lang="pt-BR" sz="1800" b="1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Pergunta: </a:t>
            </a:r>
            <a:r>
              <a:rPr lang="pt-BR" sz="1800" dirty="0">
                <a:effectLst/>
                <a:latin typeface="Abadi" panose="020B06040201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licitações compostas por diversos itens ou grupos, nas hipóteses em que alguns destes restarem fracassados, a mera repetição do certame, com adequação do edital apenas para exclusão dos itens ou grupos já contratados e nova pesquisa de preços e, por consequência, novo valor estimado demanda nova análise jurídica? </a:t>
            </a:r>
            <a:endParaRPr lang="pt-BR" sz="1800" dirty="0">
              <a:latin typeface="Abadi" panose="020B06040201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51CE1-4BE5-34E8-8B48-1B179443B597}"/>
              </a:ext>
            </a:extLst>
          </p:cNvPr>
          <p:cNvSpPr txBox="1"/>
          <p:nvPr/>
        </p:nvSpPr>
        <p:spPr>
          <a:xfrm>
            <a:off x="635000" y="627390"/>
            <a:ext cx="1135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badi" panose="020B0604020104020204" pitchFamily="34" charset="0"/>
              </a:rPr>
              <a:t>QUANDO A REPETIÇÃO DA LICITAÇÃO EXIGE NOVA ANÁLISE JURÍDICA?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E87187-7809-D0C7-58F7-5529D3A2ADD9}"/>
              </a:ext>
            </a:extLst>
          </p:cNvPr>
          <p:cNvSpPr txBox="1"/>
          <p:nvPr/>
        </p:nvSpPr>
        <p:spPr>
          <a:xfrm>
            <a:off x="546100" y="1695559"/>
            <a:ext cx="6731000" cy="40934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Situação 1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Licitação fracassada em alguns itens/grupos.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Nova licitação apenas: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✔ exclui os itens já contratados;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✔ mantém edital, TR e minuta contratual;</a:t>
            </a: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✔ mantém critérios de habilitação, julgamento e execução.</a:t>
            </a:r>
          </a:p>
          <a:p>
            <a:pPr>
              <a:buNone/>
            </a:pPr>
            <a:endParaRPr lang="pt-BR" sz="2000" b="1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Em regra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❌ Não exige nova análise jurídica.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8961D-7D07-C412-FFC4-52CA088F7421}"/>
              </a:ext>
            </a:extLst>
          </p:cNvPr>
          <p:cNvSpPr txBox="1"/>
          <p:nvPr/>
        </p:nvSpPr>
        <p:spPr>
          <a:xfrm>
            <a:off x="7569200" y="2951947"/>
            <a:ext cx="427990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800" b="1" dirty="0">
                <a:solidFill>
                  <a:srgbClr val="FF0000"/>
                </a:solidFill>
                <a:latin typeface="Abadi" panose="020B0604020104020204" pitchFamily="34" charset="0"/>
              </a:rPr>
              <a:t>O que o gestor deve fazer?</a:t>
            </a:r>
          </a:p>
          <a:p>
            <a:pPr>
              <a:buNone/>
            </a:pPr>
            <a:endParaRPr lang="pt-BR" sz="1800" b="1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juntar despacho motivado;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explicar o fracasso;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✔ justificar a manutenção das condições originalmente aprovadas.</a:t>
            </a:r>
          </a:p>
        </p:txBody>
      </p:sp>
    </p:spTree>
    <p:extLst>
      <p:ext uri="{BB962C8B-B14F-4D97-AF65-F5344CB8AC3E}">
        <p14:creationId xmlns:p14="http://schemas.microsoft.com/office/powerpoint/2010/main" val="427685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C92AE-B95F-6A55-7472-C9C4A2810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A400E02-6D24-0EBC-A8F3-61006F189CEA}"/>
              </a:ext>
            </a:extLst>
          </p:cNvPr>
          <p:cNvSpPr txBox="1"/>
          <p:nvPr/>
        </p:nvSpPr>
        <p:spPr>
          <a:xfrm>
            <a:off x="635000" y="627390"/>
            <a:ext cx="1135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badi" panose="020B0604020104020204" pitchFamily="34" charset="0"/>
              </a:rPr>
              <a:t>QUANDO A REPETIÇÃO DA LICITAÇÃO EXIGE NOVA ANÁLISE JURÍDICA?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5BEA60-8859-7536-52E8-932EF965F152}"/>
              </a:ext>
            </a:extLst>
          </p:cNvPr>
          <p:cNvSpPr txBox="1"/>
          <p:nvPr/>
        </p:nvSpPr>
        <p:spPr>
          <a:xfrm>
            <a:off x="546100" y="1695559"/>
            <a:ext cx="6731000" cy="4708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Situação 2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Além da exclusão dos itens: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✔ nova pesquisa de preços;</a:t>
            </a:r>
          </a:p>
          <a:p>
            <a:r>
              <a:rPr lang="pt-BR" sz="2000" dirty="0">
                <a:latin typeface="Abadi" panose="020B0604020104020204" pitchFamily="34" charset="0"/>
              </a:rPr>
              <a:t>✔ novo valor estimado.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b="1" dirty="0">
                <a:solidFill>
                  <a:srgbClr val="FF0000"/>
                </a:solidFill>
                <a:latin typeface="Abadi" panose="020B0604020104020204" pitchFamily="34" charset="0"/>
              </a:rPr>
              <a:t>Isso exige nova análise jurídica?</a:t>
            </a:r>
          </a:p>
          <a:p>
            <a:endParaRPr lang="pt-BR" sz="2000" b="1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👉 Nem sempre.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A mera atualização da pesquisa de preços, por si só, não altera necessariamente as conclusões jurídicas anteriormente emitidas.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EE4405-5772-D180-2D1D-6D4B6D0FE7AE}"/>
              </a:ext>
            </a:extLst>
          </p:cNvPr>
          <p:cNvSpPr txBox="1"/>
          <p:nvPr/>
        </p:nvSpPr>
        <p:spPr>
          <a:xfrm>
            <a:off x="7569200" y="2101047"/>
            <a:ext cx="4279900" cy="37548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latin typeface="Abadi" panose="020B0604020104020204" pitchFamily="34" charset="0"/>
              </a:rPr>
              <a:t>Houve alteração jurídica relevante?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Se NÃO: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✔ mantém-se o parecer anterior;</a:t>
            </a:r>
          </a:p>
          <a:p>
            <a:r>
              <a:rPr lang="pt-BR" sz="2000" dirty="0">
                <a:latin typeface="Abadi" panose="020B0604020104020204" pitchFamily="34" charset="0"/>
              </a:rPr>
              <a:t>✔ basta despacho motivado do gestor.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Se SIM: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✔ deve retornar à PFN.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0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58140-0F29-8076-1ACD-AFE862F1B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A4EC3A-48E4-1867-F39B-994625EBC978}"/>
              </a:ext>
            </a:extLst>
          </p:cNvPr>
          <p:cNvSpPr txBox="1"/>
          <p:nvPr/>
        </p:nvSpPr>
        <p:spPr>
          <a:xfrm>
            <a:off x="635000" y="627390"/>
            <a:ext cx="1135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C00000"/>
                </a:solidFill>
                <a:latin typeface="Abadi" panose="020B0604020104020204" pitchFamily="34" charset="0"/>
              </a:rPr>
              <a:t>QUANDO A REPETIÇÃO DA LICITAÇÃO EXIGE NOVA ANÁLISE JURÍDICA?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14120A-F7C4-B5E2-8669-7165A9F11DE4}"/>
              </a:ext>
            </a:extLst>
          </p:cNvPr>
          <p:cNvSpPr txBox="1"/>
          <p:nvPr/>
        </p:nvSpPr>
        <p:spPr>
          <a:xfrm>
            <a:off x="546100" y="1695559"/>
            <a:ext cx="11214100" cy="4708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Exemplos de alteração relevante</a:t>
            </a:r>
          </a:p>
          <a:p>
            <a:endParaRPr lang="pt-BR" sz="2000" b="1" dirty="0">
              <a:solidFill>
                <a:schemeClr val="accent4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r>
              <a:rPr lang="pt-BR" sz="2000" dirty="0">
                <a:latin typeface="Abadi" panose="020B0604020104020204" pitchFamily="34" charset="0"/>
              </a:rPr>
              <a:t>Retornar para análise jurídica quando houver:</a:t>
            </a: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endParaRPr lang="pt-BR" sz="2000" dirty="0">
              <a:latin typeface="Abadi" panose="020B0604020104020204" pitchFamily="34" charset="0"/>
            </a:endParaRP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9B45F54-C4F5-F93D-DC05-75A2325BF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320928"/>
              </p:ext>
            </p:extLst>
          </p:nvPr>
        </p:nvGraphicFramePr>
        <p:xfrm>
          <a:off x="2032000" y="3056466"/>
          <a:ext cx="8128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82971981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92817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</a:rPr>
                        <a:t>mudança dos critérios de habilitação</a:t>
                      </a:r>
                      <a:endParaRPr lang="pt-B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b="0" dirty="0">
                          <a:solidFill>
                            <a:schemeClr val="tx1"/>
                          </a:solidFill>
                          <a:latin typeface="Abadi" panose="020B0604020104020204" pitchFamily="34" charset="0"/>
                        </a:rPr>
                        <a:t>alteração das regras de medição</a:t>
                      </a:r>
                      <a:endParaRPr lang="pt-B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12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badi" panose="020B0604020104020204" pitchFamily="34" charset="0"/>
                        </a:rPr>
                        <a:t>mudança do critério de julgamento</a:t>
                      </a:r>
                      <a:endParaRPr lang="pt-BR" sz="2400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badi" panose="020B0604020104020204" pitchFamily="34" charset="0"/>
                        </a:rPr>
                        <a:t>alteração da minuta contratual</a:t>
                      </a:r>
                      <a:endParaRPr lang="pt-BR" sz="2400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30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badi" panose="020B0604020104020204" pitchFamily="34" charset="0"/>
                        </a:rPr>
                        <a:t>alteração da matriz de riscos</a:t>
                      </a:r>
                      <a:endParaRPr lang="pt-BR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badi" panose="020B0604020104020204" pitchFamily="34" charset="0"/>
                        </a:rPr>
                        <a:t>mudança do objeto</a:t>
                      </a:r>
                      <a:endParaRPr lang="pt-BR" sz="2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19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badi" panose="020B0604020104020204" pitchFamily="34" charset="0"/>
                        </a:rPr>
                        <a:t>alteração do regime de execução</a:t>
                      </a:r>
                      <a:endParaRPr lang="pt-BR" sz="2400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Abadi" panose="020B0604020104020204" pitchFamily="34" charset="0"/>
                        </a:rPr>
                        <a:t>mudança da estratégia de contratação</a:t>
                      </a:r>
                      <a:endParaRPr lang="pt-BR" sz="2400" dirty="0"/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225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92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2A0E37-2F17-115E-73E1-B98D575C24EF}"/>
              </a:ext>
            </a:extLst>
          </p:cNvPr>
          <p:cNvSpPr txBox="1"/>
          <p:nvPr/>
        </p:nvSpPr>
        <p:spPr>
          <a:xfrm>
            <a:off x="279400" y="373658"/>
            <a:ext cx="11506200" cy="33547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1. O parecer jurídico não aprova preços</a:t>
            </a: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O papel da assessoria jurídica é controlar a legalidade.</a:t>
            </a: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A formação do preço é matéria predominantemente técnica e administrativa.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2. Art. 53 da Lei 14.133 limita a análise jurídica</a:t>
            </a: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A consultoria jurídica realiza controle prévio de legalidade.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3. Princípio da eficiência</a:t>
            </a:r>
          </a:p>
          <a:p>
            <a:pPr>
              <a:buNone/>
            </a:pPr>
            <a:r>
              <a:rPr lang="pt-BR" sz="1800" dirty="0">
                <a:latin typeface="Abadi" panose="020B0604020104020204" pitchFamily="34" charset="0"/>
              </a:rPr>
              <a:t>Exigir novo parecer sempre que houver mera atualização da pesquisa de preços transformaria a análise jurídica em etapa meramente formal e repetitiva, sem agregação efetiva de segurança jurídica.</a:t>
            </a:r>
          </a:p>
          <a:p>
            <a:pPr>
              <a:buNone/>
            </a:pPr>
            <a:endParaRPr lang="pt-BR" sz="1800" dirty="0">
              <a:latin typeface="Abadi" panose="020B0604020104020204" pitchFamily="34" charset="0"/>
            </a:endParaRPr>
          </a:p>
          <a:p>
            <a:pPr>
              <a:buNone/>
            </a:pPr>
            <a:endParaRPr lang="pt-BR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C3FF4-84F6-9D33-C432-5E3459ED84C0}"/>
              </a:ext>
            </a:extLst>
          </p:cNvPr>
          <p:cNvSpPr txBox="1"/>
          <p:nvPr/>
        </p:nvSpPr>
        <p:spPr>
          <a:xfrm>
            <a:off x="800100" y="3517901"/>
            <a:ext cx="10210800" cy="31700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No entanto: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Nova pesquisa                  alteração de escolha do planejamento                 encaminha para PGFN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pt-BR" sz="2000" dirty="0">
                <a:latin typeface="Abadi" panose="020B0604020104020204" pitchFamily="34" charset="0"/>
              </a:rPr>
              <a:t>Exs:</a:t>
            </a:r>
          </a:p>
          <a:p>
            <a:pPr>
              <a:buNone/>
            </a:pPr>
            <a:endParaRPr lang="pt-BR" sz="2000" dirty="0">
              <a:latin typeface="Abadi" panose="020B0604020104020204" pitchFamily="34" charset="0"/>
            </a:endParaRPr>
          </a:p>
          <a:p>
            <a:pPr marL="97790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pt-BR" sz="2000" dirty="0">
                <a:latin typeface="Abadi" panose="020B0604020104020204" pitchFamily="34" charset="0"/>
              </a:rPr>
              <a:t>preço aumentou muito e o órgão resolveu dividir os lotes; </a:t>
            </a:r>
          </a:p>
          <a:p>
            <a:pPr marL="97790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pt-BR" sz="2000" dirty="0">
                <a:latin typeface="Abadi" panose="020B0604020104020204" pitchFamily="34" charset="0"/>
              </a:rPr>
              <a:t>preço diminuiu e o órgão passou a exigir fornecimento de peças; </a:t>
            </a:r>
          </a:p>
          <a:p>
            <a:pPr marL="97790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pt-BR" sz="2000" dirty="0">
                <a:latin typeface="Abadi" panose="020B0604020104020204" pitchFamily="34" charset="0"/>
              </a:rPr>
              <a:t>licitação passou a ser exclusiva para micro-empresas/EPP etc.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561D849-C363-6F65-DECA-B047E3DC5E48}"/>
              </a:ext>
            </a:extLst>
          </p:cNvPr>
          <p:cNvCxnSpPr/>
          <p:nvPr/>
        </p:nvCxnSpPr>
        <p:spPr>
          <a:xfrm>
            <a:off x="2654300" y="4368800"/>
            <a:ext cx="927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6176AEF-D7DA-A595-DE39-86F0FDC5B502}"/>
              </a:ext>
            </a:extLst>
          </p:cNvPr>
          <p:cNvCxnSpPr/>
          <p:nvPr/>
        </p:nvCxnSpPr>
        <p:spPr>
          <a:xfrm>
            <a:off x="8115300" y="4356100"/>
            <a:ext cx="927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8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9227</TotalTime>
  <Words>2670</Words>
  <Application>Microsoft Office PowerPoint</Application>
  <PresentationFormat>Widescreen</PresentationFormat>
  <Paragraphs>586</Paragraphs>
  <Slides>32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Abadi</vt:lpstr>
      <vt:lpstr>Aptos</vt:lpstr>
      <vt:lpstr>Arial</vt:lpstr>
      <vt:lpstr>Calibri</vt:lpstr>
      <vt:lpstr>Segoe UI Emoji</vt:lpstr>
      <vt:lpstr>Segoe UI Symbol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PGFN</dc:creator>
  <cp:lastModifiedBy>Carlota Vargas Buranello</cp:lastModifiedBy>
  <cp:revision>2</cp:revision>
  <dcterms:created xsi:type="dcterms:W3CDTF">2014-10-22T19:26:23Z</dcterms:created>
  <dcterms:modified xsi:type="dcterms:W3CDTF">2026-08-03T18:01:31Z</dcterms:modified>
</cp:coreProperties>
</file>