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58" r:id="rId7"/>
    <p:sldId id="26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6"/>
  </p:sldIdLst>
  <p:sldSz cx="14630400" cy="8229600"/>
  <p:notesSz cx="8229600" cy="14630400"/>
  <p:embeddedFontLst>
    <p:embeddedFont>
      <p:font typeface="Prata" panose="020B0604020202020204" charset="0"/>
      <p:regular r:id="rId18"/>
    </p:embeddedFont>
    <p:embeddedFont>
      <p:font typeface="Raleway" pitchFamily="2" charset="0"/>
      <p:regular r:id="rId19"/>
      <p:bold r:id="rId2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6988AE-479A-46BF-99B5-4AAF7264DE0A}" v="9" dt="2026-03-30T14:47:59.0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907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95296-0EDE-22DC-4DE0-AE98F59E6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C44D5E-3114-65A4-D0EC-B1E0169A71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269C37-86B5-99C9-FAF1-47D250CBEF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CDF11-F2C2-FEE6-6EC9-6DE1356A8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45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35E37-FB7C-1C73-9B22-D0171A7ED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06FAA6-4F25-4A02-6C30-60AF13745B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B32FBA-D3BE-3E66-500F-BE17160EC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E3017-5B7D-6C11-50D8-B885176BF4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56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pt-P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pt-P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pt-P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pt-P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pt-P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pt-P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pt-P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pt-P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  <p:txBody>
          <a:bodyPr/>
          <a:lstStyle/>
          <a:p>
            <a:endParaRPr lang="pt-PT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hyperlink" Target="mailto:dpsp.cgcsp.dpa@pf.gov.br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23.png"/><Relationship Id="rId15" Type="http://schemas.openxmlformats.org/officeDocument/2006/relationships/image" Target="../media/image54.jpg"/><Relationship Id="rId10" Type="http://schemas.openxmlformats.org/officeDocument/2006/relationships/image" Target="../media/image51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egurancaprivadadobrasil.blogspot.com/2015/01/modelo-de-relatorio-de-ocorrencia.html" TargetMode="External"/><Relationship Id="rId5" Type="http://schemas.openxmlformats.org/officeDocument/2006/relationships/image" Target="../media/image41.gif"/><Relationship Id="rId4" Type="http://schemas.openxmlformats.org/officeDocument/2006/relationships/hyperlink" Target="mailto:dpsp.cgcsp.dpa@pf.gov.br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image" Target="../media/image25.png"/><Relationship Id="rId21" Type="http://schemas.openxmlformats.org/officeDocument/2006/relationships/image" Target="../media/image5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8.svg"/><Relationship Id="rId20" Type="http://schemas.openxmlformats.org/officeDocument/2006/relationships/hyperlink" Target="https://segurancaprivadadobrasil.blogspot.com/2015/01/modelo-de-relatorio-de-ocorrencia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6.png"/><Relationship Id="rId10" Type="http://schemas.openxmlformats.org/officeDocument/2006/relationships/image" Target="../media/image32.svg"/><Relationship Id="rId19" Type="http://schemas.openxmlformats.org/officeDocument/2006/relationships/image" Target="../media/image41.gif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Relationship Id="rId22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image" Target="../media/image25.png"/><Relationship Id="rId21" Type="http://schemas.openxmlformats.org/officeDocument/2006/relationships/image" Target="../media/image6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svg"/><Relationship Id="rId20" Type="http://schemas.openxmlformats.org/officeDocument/2006/relationships/hyperlink" Target="https://segurancaprivadadobrasil.blogspot.com/2015/01/modelo-de-relatorio-de-ocorrencia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19" Type="http://schemas.openxmlformats.org/officeDocument/2006/relationships/image" Target="../media/image41.gif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egurancaprivadadobrasil.blogspot.com/2015/01/modelo-de-relatorio-de-ocorrencia.html" TargetMode="External"/><Relationship Id="rId5" Type="http://schemas.openxmlformats.org/officeDocument/2006/relationships/image" Target="../media/image41.gif"/><Relationship Id="rId4" Type="http://schemas.openxmlformats.org/officeDocument/2006/relationships/hyperlink" Target="mailto:dpsp.cgcsp.dpa@pf.gov.br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ervicos.pf.gov.br/gru2/gru?nac=0&amp;rec=8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gov.br/pf/pt-br/assuntos/seguranca-privada/sistemas/OrientaesprimeiroacessoGESP.pdf" TargetMode="External"/><Relationship Id="rId5" Type="http://schemas.openxmlformats.org/officeDocument/2006/relationships/hyperlink" Target="https://servicos.pf.gov.br/gru2/gru?nac=0&amp;rec=8" TargetMode="Externa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99710" y="1046980"/>
            <a:ext cx="6693533" cy="3645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pt-BR" sz="4450" dirty="0">
                <a:solidFill>
                  <a:srgbClr val="F2E782"/>
                </a:solidFill>
                <a:latin typeface="Prata" panose="020B0604020202020204" charset="0"/>
                <a:ea typeface="Prata" pitchFamily="34" charset="-122"/>
                <a:cs typeface="Prata" pitchFamily="34" charset="-120"/>
              </a:rPr>
              <a:t>A Polícia Federal 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pt-BR" sz="4450" dirty="0">
                <a:solidFill>
                  <a:srgbClr val="F2E782"/>
                </a:solidFill>
                <a:latin typeface="Prata" panose="020B0604020202020204" charset="0"/>
                <a:ea typeface="Prata" pitchFamily="34" charset="-122"/>
                <a:cs typeface="Prata" pitchFamily="34" charset="-120"/>
              </a:rPr>
              <a:t>e o Poder-dever de Fiscalizar e Controlar 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pt-BR" sz="4450" dirty="0">
                <a:solidFill>
                  <a:srgbClr val="F2E782"/>
                </a:solidFill>
                <a:latin typeface="Prata" panose="020B0604020202020204" charset="0"/>
                <a:ea typeface="Prata" pitchFamily="34" charset="-122"/>
                <a:cs typeface="Prata" pitchFamily="34" charset="-120"/>
              </a:rPr>
              <a:t>a </a:t>
            </a:r>
            <a:r>
              <a:rPr lang="en-US" sz="4450" dirty="0" err="1">
                <a:solidFill>
                  <a:srgbClr val="F2E782"/>
                </a:solidFill>
                <a:latin typeface="Prata" panose="020B0604020202020204" charset="0"/>
                <a:ea typeface="Prata" pitchFamily="34" charset="-122"/>
                <a:cs typeface="Prata" pitchFamily="34" charset="-120"/>
              </a:rPr>
              <a:t>Segurança</a:t>
            </a:r>
            <a:r>
              <a:rPr lang="en-US" sz="4450" dirty="0">
                <a:solidFill>
                  <a:srgbClr val="F2E782"/>
                </a:solidFill>
                <a:latin typeface="Prata" panose="020B0604020202020204" charset="0"/>
                <a:ea typeface="Prata" pitchFamily="34" charset="-122"/>
                <a:cs typeface="Prata" pitchFamily="34" charset="-120"/>
              </a:rPr>
              <a:t> Privada</a:t>
            </a:r>
            <a:endParaRPr lang="en-US" sz="4450" dirty="0">
              <a:latin typeface="Prata" panose="020B060402020202020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799710" y="5227150"/>
            <a:ext cx="6693533" cy="1522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9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Guia </a:t>
            </a:r>
            <a:r>
              <a:rPr lang="en-US" sz="19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sobre</a:t>
            </a:r>
            <a:r>
              <a:rPr lang="en-US" sz="19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requisitos, processos e procedimentos para </a:t>
            </a:r>
            <a:r>
              <a:rPr lang="en-US" sz="19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autorização</a:t>
            </a:r>
            <a:r>
              <a:rPr lang="en-US" sz="19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funcionamento de </a:t>
            </a:r>
            <a:r>
              <a:rPr lang="en-US" sz="19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empresas</a:t>
            </a:r>
            <a:r>
              <a:rPr lang="en-US" sz="19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</a:t>
            </a:r>
            <a:r>
              <a:rPr lang="en-US" sz="19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serviços</a:t>
            </a:r>
            <a:r>
              <a:rPr lang="en-US" sz="19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segurança privada, escolas de </a:t>
            </a:r>
            <a:r>
              <a:rPr lang="en-US" sz="19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formação</a:t>
            </a:r>
            <a:r>
              <a:rPr lang="en-US" sz="19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e </a:t>
            </a:r>
            <a:r>
              <a:rPr lang="en-US" sz="19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empresas</a:t>
            </a:r>
            <a:r>
              <a:rPr lang="en-US" sz="19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monitoramento eletrônico.</a:t>
            </a:r>
            <a:endParaRPr lang="en-US" sz="1900" dirty="0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5EFF4987-7E24-F437-E9FC-0ED7D250A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7315201" cy="82296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C551E53-B759-B6F2-5EE8-15C9D17A0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7637929"/>
            <a:ext cx="2438400" cy="5916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4">
            <a:extLst>
              <a:ext uri="{FF2B5EF4-FFF2-40B4-BE49-F238E27FC236}">
                <a16:creationId xmlns:a16="http://schemas.microsoft.com/office/drawing/2014/main" id="{8D81CC55-72B3-D6A6-6455-AD89F9AF8B2A}"/>
              </a:ext>
            </a:extLst>
          </p:cNvPr>
          <p:cNvSpPr/>
          <p:nvPr/>
        </p:nvSpPr>
        <p:spPr>
          <a:xfrm>
            <a:off x="6941728" y="6546923"/>
            <a:ext cx="463868" cy="463868"/>
          </a:xfrm>
          <a:prstGeom prst="roundRect">
            <a:avLst>
              <a:gd name="adj" fmla="val 9856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31" name="Shape 3">
            <a:extLst>
              <a:ext uri="{FF2B5EF4-FFF2-40B4-BE49-F238E27FC236}">
                <a16:creationId xmlns:a16="http://schemas.microsoft.com/office/drawing/2014/main" id="{696D3650-6FBC-6B87-878C-0A917447FD5D}"/>
              </a:ext>
            </a:extLst>
          </p:cNvPr>
          <p:cNvSpPr/>
          <p:nvPr/>
        </p:nvSpPr>
        <p:spPr>
          <a:xfrm>
            <a:off x="7075222" y="6571310"/>
            <a:ext cx="154543" cy="695801"/>
          </a:xfrm>
          <a:prstGeom prst="roundRect">
            <a:avLst>
              <a:gd name="adj" fmla="val 15011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003194" y="711926"/>
            <a:ext cx="7004923" cy="4831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Escolas de </a:t>
            </a:r>
            <a:r>
              <a:rPr lang="en-US" sz="3200" dirty="0" err="1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Formação</a:t>
            </a:r>
            <a:endParaRPr lang="en-US" sz="3200" dirty="0"/>
          </a:p>
        </p:txBody>
      </p:sp>
      <p:sp>
        <p:nvSpPr>
          <p:cNvPr id="6" name="Text 2"/>
          <p:cNvSpPr/>
          <p:nvPr/>
        </p:nvSpPr>
        <p:spPr>
          <a:xfrm>
            <a:off x="6003194" y="1433126"/>
            <a:ext cx="8061484" cy="4160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6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As escolas prestam exclusivamente o serviço de formação, aperfeiçoamento e atualização dos profissionais de segurança privada (art. 5º, X, da Lei nº 14.967/2024).</a:t>
            </a:r>
            <a:endParaRPr lang="en-US" sz="1600" dirty="0"/>
          </a:p>
        </p:txBody>
      </p:sp>
      <p:sp>
        <p:nvSpPr>
          <p:cNvPr id="7" name="Shape 3"/>
          <p:cNvSpPr/>
          <p:nvPr/>
        </p:nvSpPr>
        <p:spPr>
          <a:xfrm>
            <a:off x="6182320" y="2594253"/>
            <a:ext cx="154543" cy="695801"/>
          </a:xfrm>
          <a:prstGeom prst="roundRect">
            <a:avLst>
              <a:gd name="adj" fmla="val 15011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8" name="Shape 4"/>
          <p:cNvSpPr/>
          <p:nvPr/>
        </p:nvSpPr>
        <p:spPr>
          <a:xfrm>
            <a:off x="6027658" y="2492693"/>
            <a:ext cx="463868" cy="463868"/>
          </a:xfrm>
          <a:prstGeom prst="roundRect">
            <a:avLst>
              <a:gd name="adj" fmla="val 9856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43625" y="2608659"/>
            <a:ext cx="231934" cy="23193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596896" y="2516862"/>
            <a:ext cx="1933099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Requisitos Legais</a:t>
            </a:r>
            <a:endParaRPr lang="en-US" b="1" dirty="0"/>
          </a:p>
        </p:txBody>
      </p:sp>
      <p:sp>
        <p:nvSpPr>
          <p:cNvPr id="11" name="Text 6"/>
          <p:cNvSpPr/>
          <p:nvPr/>
        </p:nvSpPr>
        <p:spPr>
          <a:xfrm>
            <a:off x="6596896" y="2821781"/>
            <a:ext cx="7492246" cy="208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Art. 22 da Lei nº 14.967/2024</a:t>
            </a:r>
            <a:endParaRPr lang="en-US" dirty="0"/>
          </a:p>
        </p:txBody>
      </p:sp>
      <p:sp>
        <p:nvSpPr>
          <p:cNvPr id="12" name="Shape 7"/>
          <p:cNvSpPr/>
          <p:nvPr/>
        </p:nvSpPr>
        <p:spPr>
          <a:xfrm>
            <a:off x="6414254" y="3627477"/>
            <a:ext cx="154543" cy="695801"/>
          </a:xfrm>
          <a:prstGeom prst="roundRect">
            <a:avLst>
              <a:gd name="adj" fmla="val 15011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13" name="Shape 8"/>
          <p:cNvSpPr/>
          <p:nvPr/>
        </p:nvSpPr>
        <p:spPr>
          <a:xfrm>
            <a:off x="6259592" y="3525917"/>
            <a:ext cx="463868" cy="463868"/>
          </a:xfrm>
          <a:prstGeom prst="roundRect">
            <a:avLst>
              <a:gd name="adj" fmla="val 9856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75559" y="3641884"/>
            <a:ext cx="231934" cy="231934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828830" y="3550087"/>
            <a:ext cx="2075974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Requisitos Específicos</a:t>
            </a:r>
            <a:endParaRPr lang="en-US" b="1" dirty="0"/>
          </a:p>
        </p:txBody>
      </p:sp>
      <p:sp>
        <p:nvSpPr>
          <p:cNvPr id="16" name="Text 10"/>
          <p:cNvSpPr/>
          <p:nvPr/>
        </p:nvSpPr>
        <p:spPr>
          <a:xfrm>
            <a:off x="6828830" y="3855006"/>
            <a:ext cx="7260312" cy="323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Art. 69 da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Portaria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DG/PF nº 18.045/2023</a:t>
            </a:r>
            <a:endParaRPr lang="en-US" dirty="0"/>
          </a:p>
        </p:txBody>
      </p:sp>
      <p:sp>
        <p:nvSpPr>
          <p:cNvPr id="17" name="Shape 11"/>
          <p:cNvSpPr/>
          <p:nvPr/>
        </p:nvSpPr>
        <p:spPr>
          <a:xfrm>
            <a:off x="6646188" y="4660702"/>
            <a:ext cx="154543" cy="695801"/>
          </a:xfrm>
          <a:prstGeom prst="roundRect">
            <a:avLst>
              <a:gd name="adj" fmla="val 15011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18" name="Shape 12"/>
          <p:cNvSpPr/>
          <p:nvPr/>
        </p:nvSpPr>
        <p:spPr>
          <a:xfrm>
            <a:off x="6491526" y="4559141"/>
            <a:ext cx="463868" cy="463868"/>
          </a:xfrm>
          <a:prstGeom prst="roundRect">
            <a:avLst>
              <a:gd name="adj" fmla="val 9856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07493" y="4675108"/>
            <a:ext cx="231934" cy="231934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7060763" y="4583311"/>
            <a:ext cx="1933099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Capital Social</a:t>
            </a:r>
            <a:endParaRPr lang="en-US" b="1" dirty="0"/>
          </a:p>
        </p:txBody>
      </p:sp>
      <p:sp>
        <p:nvSpPr>
          <p:cNvPr id="21" name="Text 14"/>
          <p:cNvSpPr/>
          <p:nvPr/>
        </p:nvSpPr>
        <p:spPr>
          <a:xfrm>
            <a:off x="7060763" y="4888230"/>
            <a:ext cx="7028378" cy="208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R$ 292.000,00 integralizado</a:t>
            </a:r>
            <a:endParaRPr lang="en-US" dirty="0"/>
          </a:p>
        </p:txBody>
      </p:sp>
      <p:sp>
        <p:nvSpPr>
          <p:cNvPr id="22" name="Shape 15"/>
          <p:cNvSpPr/>
          <p:nvPr/>
        </p:nvSpPr>
        <p:spPr>
          <a:xfrm>
            <a:off x="6878241" y="5693926"/>
            <a:ext cx="154543" cy="695801"/>
          </a:xfrm>
          <a:prstGeom prst="roundRect">
            <a:avLst>
              <a:gd name="adj" fmla="val 15011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23" name="Shape 16"/>
          <p:cNvSpPr/>
          <p:nvPr/>
        </p:nvSpPr>
        <p:spPr>
          <a:xfrm>
            <a:off x="6723578" y="5592366"/>
            <a:ext cx="463868" cy="463868"/>
          </a:xfrm>
          <a:prstGeom prst="roundRect">
            <a:avLst>
              <a:gd name="adj" fmla="val 9856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39545" y="5708333"/>
            <a:ext cx="231934" cy="231934"/>
          </a:xfrm>
          <a:prstGeom prst="rect">
            <a:avLst/>
          </a:prstGeom>
        </p:spPr>
      </p:pic>
      <p:sp>
        <p:nvSpPr>
          <p:cNvPr id="25" name="Text 17"/>
          <p:cNvSpPr/>
          <p:nvPr/>
        </p:nvSpPr>
        <p:spPr>
          <a:xfrm>
            <a:off x="7264933" y="5500786"/>
            <a:ext cx="1933099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Permissão</a:t>
            </a:r>
            <a:r>
              <a:rPr lang="en-US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para Registro </a:t>
            </a:r>
            <a:r>
              <a:rPr lang="en-US" b="1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na</a:t>
            </a:r>
            <a:r>
              <a:rPr lang="en-US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Junta </a:t>
            </a:r>
            <a:r>
              <a:rPr lang="en-US" b="1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Comercial</a:t>
            </a:r>
            <a:endParaRPr lang="en-US" b="1" dirty="0"/>
          </a:p>
        </p:txBody>
      </p:sp>
      <p:sp>
        <p:nvSpPr>
          <p:cNvPr id="26" name="Text 18"/>
          <p:cNvSpPr/>
          <p:nvPr/>
        </p:nvSpPr>
        <p:spPr>
          <a:xfrm>
            <a:off x="7292816" y="5851572"/>
            <a:ext cx="6796326" cy="208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Art. 40, XI, da Lei nº 14.967/2024</a:t>
            </a:r>
            <a:endParaRPr lang="en-US" dirty="0"/>
          </a:p>
        </p:txBody>
      </p:sp>
      <p:sp>
        <p:nvSpPr>
          <p:cNvPr id="27" name="Text 19"/>
          <p:cNvSpPr/>
          <p:nvPr/>
        </p:nvSpPr>
        <p:spPr>
          <a:xfrm>
            <a:off x="6003194" y="7449049"/>
            <a:ext cx="8061484" cy="208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CNAE: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8599-6/99 - Outras atividades de ensino não especificadas anteriormente.</a:t>
            </a:r>
            <a:endParaRPr lang="en-US" sz="1600" dirty="0"/>
          </a:p>
        </p:txBody>
      </p:sp>
      <p:sp>
        <p:nvSpPr>
          <p:cNvPr id="28" name="Text 20"/>
          <p:cNvSpPr/>
          <p:nvPr/>
        </p:nvSpPr>
        <p:spPr>
          <a:xfrm>
            <a:off x="6003194" y="7751992"/>
            <a:ext cx="8061484" cy="208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00"/>
              </a:lnSpc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E-mail: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600" u="sng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dpsp.cgcsp.dpa@pf.gov.br</a:t>
            </a:r>
            <a:endParaRPr lang="en-US" sz="1600" dirty="0"/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4351D899-D1E2-6EFB-E2EE-02B08117AC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92000" y="7637929"/>
            <a:ext cx="2438400" cy="591671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10410777-3E74-CC1D-253F-00B05351C3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28" y="-17066"/>
            <a:ext cx="5477371" cy="8246665"/>
          </a:xfrm>
          <a:prstGeom prst="rect">
            <a:avLst/>
          </a:prstGeom>
        </p:spPr>
      </p:pic>
      <p:pic>
        <p:nvPicPr>
          <p:cNvPr id="30" name="Image 2" descr="preencoded.png">
            <a:extLst>
              <a:ext uri="{FF2B5EF4-FFF2-40B4-BE49-F238E27FC236}">
                <a16:creationId xmlns:a16="http://schemas.microsoft.com/office/drawing/2014/main" id="{664D4A8E-C023-6D8C-9D3E-BCAE0183F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83266" y="6675311"/>
            <a:ext cx="231934" cy="231934"/>
          </a:xfrm>
          <a:prstGeom prst="rect">
            <a:avLst/>
          </a:prstGeom>
        </p:spPr>
      </p:pic>
      <p:sp>
        <p:nvSpPr>
          <p:cNvPr id="34" name="Text 17">
            <a:extLst>
              <a:ext uri="{FF2B5EF4-FFF2-40B4-BE49-F238E27FC236}">
                <a16:creationId xmlns:a16="http://schemas.microsoft.com/office/drawing/2014/main" id="{9C4C0F95-C3B0-B063-AF12-9172F52235A3}"/>
              </a:ext>
            </a:extLst>
          </p:cNvPr>
          <p:cNvSpPr/>
          <p:nvPr/>
        </p:nvSpPr>
        <p:spPr>
          <a:xfrm>
            <a:off x="7494673" y="6396796"/>
            <a:ext cx="1933099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Autorização</a:t>
            </a:r>
            <a:r>
              <a:rPr lang="en-US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de </a:t>
            </a:r>
            <a:r>
              <a:rPr lang="en-US" b="1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Funcionamento</a:t>
            </a:r>
            <a:r>
              <a:rPr lang="en-US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e </a:t>
            </a:r>
            <a:r>
              <a:rPr lang="en-US" b="1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publicação</a:t>
            </a:r>
            <a:r>
              <a:rPr lang="en-US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no DOU</a:t>
            </a:r>
            <a:endParaRPr lang="en-US" b="1" dirty="0"/>
          </a:p>
        </p:txBody>
      </p:sp>
      <p:sp>
        <p:nvSpPr>
          <p:cNvPr id="35" name="Text 18">
            <a:extLst>
              <a:ext uri="{FF2B5EF4-FFF2-40B4-BE49-F238E27FC236}">
                <a16:creationId xmlns:a16="http://schemas.microsoft.com/office/drawing/2014/main" id="{63BA846F-69DC-E88D-5B4E-EE30FDA2FFB0}"/>
              </a:ext>
            </a:extLst>
          </p:cNvPr>
          <p:cNvSpPr/>
          <p:nvPr/>
        </p:nvSpPr>
        <p:spPr>
          <a:xfrm>
            <a:off x="7494672" y="6752555"/>
            <a:ext cx="7028377" cy="696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Após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recolher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taxas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e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solicitar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eletronicamente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será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realizada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</a:p>
          <a:p>
            <a:pPr marL="0" indent="0" algn="l">
              <a:lnSpc>
                <a:spcPts val="1600"/>
              </a:lnSpc>
              <a:buNone/>
            </a:pP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Vistoria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física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e o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alvará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será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publicado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no DOU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E1F7043B-8E63-9075-EFC9-72B4686EF6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11549" y="-64563"/>
            <a:ext cx="14630400" cy="82296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580191" y="203496"/>
            <a:ext cx="13702968" cy="1274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pt-BR" b="1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AUTORIZAÇÃO DE FUNCIONAMENTO PARA EMPRESAS DE MONITORAMENTO DE SISTEMAS ELETRÔNICOS </a:t>
            </a:r>
          </a:p>
          <a:p>
            <a:pPr marL="0" indent="0" algn="ctr">
              <a:lnSpc>
                <a:spcPts val="4100"/>
              </a:lnSpc>
              <a:buNone/>
            </a:pPr>
            <a:r>
              <a:rPr lang="pt-BR" b="1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 RASTREAMENTO DE NUMERÁRIO, BENS OU VALORES</a:t>
            </a:r>
            <a:endParaRPr lang="en-US" b="1" dirty="0"/>
          </a:p>
        </p:txBody>
      </p:sp>
      <p:sp>
        <p:nvSpPr>
          <p:cNvPr id="3" name="Shape 1"/>
          <p:cNvSpPr/>
          <p:nvPr/>
        </p:nvSpPr>
        <p:spPr>
          <a:xfrm>
            <a:off x="1529655" y="3119775"/>
            <a:ext cx="11609308" cy="22860"/>
          </a:xfrm>
          <a:prstGeom prst="roundRect">
            <a:avLst>
              <a:gd name="adj" fmla="val 110401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4" name="Shape 2"/>
          <p:cNvSpPr/>
          <p:nvPr/>
        </p:nvSpPr>
        <p:spPr>
          <a:xfrm>
            <a:off x="4362331" y="2730044"/>
            <a:ext cx="22860" cy="504706"/>
          </a:xfrm>
          <a:prstGeom prst="roundRect">
            <a:avLst>
              <a:gd name="adj" fmla="val 110401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5" name="Shape 3"/>
          <p:cNvSpPr/>
          <p:nvPr/>
        </p:nvSpPr>
        <p:spPr>
          <a:xfrm>
            <a:off x="4160836" y="2987996"/>
            <a:ext cx="378500" cy="378500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6" name="Text 4"/>
          <p:cNvSpPr/>
          <p:nvPr/>
        </p:nvSpPr>
        <p:spPr>
          <a:xfrm>
            <a:off x="4247614" y="3076932"/>
            <a:ext cx="252293" cy="315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322320" y="1989892"/>
            <a:ext cx="2103120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00" b="1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Permissão</a:t>
            </a:r>
            <a:r>
              <a:rPr lang="en-US" sz="1600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para Registro </a:t>
            </a:r>
            <a:r>
              <a:rPr lang="en-US" sz="1600" b="1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na</a:t>
            </a:r>
            <a:r>
              <a:rPr lang="en-US" sz="1600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Junta </a:t>
            </a:r>
            <a:r>
              <a:rPr lang="en-US" sz="1600" b="1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Comercial</a:t>
            </a:r>
            <a:endParaRPr lang="en-US" sz="1600" b="1" dirty="0"/>
          </a:p>
        </p:txBody>
      </p:sp>
      <p:sp>
        <p:nvSpPr>
          <p:cNvPr id="8" name="Text 6"/>
          <p:cNvSpPr/>
          <p:nvPr/>
        </p:nvSpPr>
        <p:spPr>
          <a:xfrm>
            <a:off x="1678781" y="2327434"/>
            <a:ext cx="5390198" cy="234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Art. 40, XII, da Lei nº 14.967/2024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303651" y="3234630"/>
            <a:ext cx="22860" cy="504706"/>
          </a:xfrm>
          <a:prstGeom prst="roundRect">
            <a:avLst>
              <a:gd name="adj" fmla="val 110401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10" name="Shape 8"/>
          <p:cNvSpPr/>
          <p:nvPr/>
        </p:nvSpPr>
        <p:spPr>
          <a:xfrm>
            <a:off x="7125891" y="2964691"/>
            <a:ext cx="378500" cy="378500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11" name="Text 9"/>
          <p:cNvSpPr/>
          <p:nvPr/>
        </p:nvSpPr>
        <p:spPr>
          <a:xfrm>
            <a:off x="7188934" y="3076932"/>
            <a:ext cx="252293" cy="315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919645" y="4352760"/>
            <a:ext cx="2103120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CNAE 8020-0/01  </a:t>
            </a: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-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4631412" y="4340385"/>
            <a:ext cx="5390198" cy="234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pt-BR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Atividades de monitoramento de sistemas de segurança eletrônico</a:t>
            </a:r>
            <a:endParaRPr lang="en-US" sz="1600" b="1" dirty="0"/>
          </a:p>
        </p:txBody>
      </p:sp>
      <p:sp>
        <p:nvSpPr>
          <p:cNvPr id="14" name="Shape 12"/>
          <p:cNvSpPr/>
          <p:nvPr/>
        </p:nvSpPr>
        <p:spPr>
          <a:xfrm>
            <a:off x="10244971" y="2730044"/>
            <a:ext cx="22860" cy="504706"/>
          </a:xfrm>
          <a:prstGeom prst="roundRect">
            <a:avLst>
              <a:gd name="adj" fmla="val 110401"/>
            </a:avLst>
          </a:prstGeom>
          <a:solidFill>
            <a:srgbClr val="535455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15" name="Shape 13"/>
          <p:cNvSpPr/>
          <p:nvPr/>
        </p:nvSpPr>
        <p:spPr>
          <a:xfrm>
            <a:off x="10067211" y="2964670"/>
            <a:ext cx="378500" cy="378500"/>
          </a:xfrm>
          <a:prstGeom prst="roundRect">
            <a:avLst>
              <a:gd name="adj" fmla="val 666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16" name="Text 14"/>
          <p:cNvSpPr/>
          <p:nvPr/>
        </p:nvSpPr>
        <p:spPr>
          <a:xfrm>
            <a:off x="10130254" y="3076932"/>
            <a:ext cx="252293" cy="315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9204960" y="1989892"/>
            <a:ext cx="2103120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00" b="1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Autorização</a:t>
            </a:r>
            <a:r>
              <a:rPr lang="en-US" sz="1600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de </a:t>
            </a:r>
            <a:r>
              <a:rPr lang="en-US" sz="1600" b="1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Funcionamento</a:t>
            </a:r>
            <a:endParaRPr lang="en-US" sz="1600" b="1" dirty="0"/>
          </a:p>
        </p:txBody>
      </p:sp>
      <p:sp>
        <p:nvSpPr>
          <p:cNvPr id="18" name="Text 16"/>
          <p:cNvSpPr/>
          <p:nvPr/>
        </p:nvSpPr>
        <p:spPr>
          <a:xfrm>
            <a:off x="8321618" y="2339931"/>
            <a:ext cx="4365246" cy="602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6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Poderá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ser </a:t>
            </a:r>
            <a:r>
              <a:rPr lang="en-US" sz="16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requerida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6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após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6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publicação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</a:p>
          <a:p>
            <a:pPr marL="0" indent="0" algn="ctr">
              <a:lnSpc>
                <a:spcPts val="18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do decreto regulamentar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1521857" y="5463599"/>
            <a:ext cx="11609308" cy="468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Importante: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6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Atualmente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não existem empresas autorizadas a prestar exclusivamente este serviço. Todas podem atuar normalmente, diante do prazo de adequação do art. 60 da Lei nº 14.967/2024. Haverá divulgação no site da PF quando o processo autorizativo for disponibilizado.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1510546" y="5312960"/>
            <a:ext cx="11609308" cy="28575"/>
          </a:xfrm>
          <a:prstGeom prst="rect">
            <a:avLst/>
          </a:prstGeom>
          <a:solidFill>
            <a:srgbClr val="CFCBBF">
              <a:alpha val="50000"/>
            </a:srgbClr>
          </a:solidFill>
          <a:ln/>
        </p:spPr>
        <p:txBody>
          <a:bodyPr/>
          <a:lstStyle/>
          <a:p>
            <a:endParaRPr lang="pt-BR" sz="1600"/>
          </a:p>
        </p:txBody>
      </p:sp>
      <p:sp>
        <p:nvSpPr>
          <p:cNvPr id="21" name="Text 19"/>
          <p:cNvSpPr/>
          <p:nvPr/>
        </p:nvSpPr>
        <p:spPr>
          <a:xfrm>
            <a:off x="1498997" y="6311055"/>
            <a:ext cx="2523768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Dúvidas e Contato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498997" y="6710008"/>
            <a:ext cx="11609308" cy="234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Telefone: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(61) 2024-8172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1498997" y="7035303"/>
            <a:ext cx="11609308" cy="234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E-mail: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600" u="sng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dpsp.cgcsp.dpa@pf.gov.br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1498997" y="7360598"/>
            <a:ext cx="11609308" cy="234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Endereço: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DPSP/CGCSP/DPA/PF</a:t>
            </a:r>
            <a:endParaRPr lang="en-US" sz="1600" dirty="0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65D3682-049E-62D8-2817-C0830DF6F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869744" y="7710140"/>
            <a:ext cx="1690767" cy="51946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E9CBD4A3-BCBD-D7BD-81CC-BEDE10CD23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7637929"/>
            <a:ext cx="2438400" cy="591671"/>
          </a:xfrm>
          <a:prstGeom prst="rect">
            <a:avLst/>
          </a:prstGeom>
        </p:spPr>
      </p:pic>
      <p:sp>
        <p:nvSpPr>
          <p:cNvPr id="27" name="Text 10">
            <a:extLst>
              <a:ext uri="{FF2B5EF4-FFF2-40B4-BE49-F238E27FC236}">
                <a16:creationId xmlns:a16="http://schemas.microsoft.com/office/drawing/2014/main" id="{3227403F-3323-BCB9-1160-7346CEFA21FD}"/>
              </a:ext>
            </a:extLst>
          </p:cNvPr>
          <p:cNvSpPr/>
          <p:nvPr/>
        </p:nvSpPr>
        <p:spPr>
          <a:xfrm>
            <a:off x="6380115" y="3584909"/>
            <a:ext cx="2103120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pt-BR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No </a:t>
            </a:r>
            <a:r>
              <a:rPr lang="pt-BR" sz="1600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objeto social </a:t>
            </a:r>
            <a:r>
              <a:rPr lang="pt-BR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da empresa deve estar especificado apenas o serviço </a:t>
            </a:r>
          </a:p>
          <a:p>
            <a:pPr marL="0" indent="0" algn="ctr">
              <a:lnSpc>
                <a:spcPts val="2050"/>
              </a:lnSpc>
              <a:buNone/>
            </a:pPr>
            <a:r>
              <a:rPr lang="pt-BR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de monitoramento de sistemas eletrônicos e rastreamento </a:t>
            </a:r>
            <a:endParaRPr lang="en-US" sz="1600" dirty="0"/>
          </a:p>
        </p:txBody>
      </p:sp>
      <p:sp>
        <p:nvSpPr>
          <p:cNvPr id="29" name="Text 11">
            <a:extLst>
              <a:ext uri="{FF2B5EF4-FFF2-40B4-BE49-F238E27FC236}">
                <a16:creationId xmlns:a16="http://schemas.microsoft.com/office/drawing/2014/main" id="{9DF42C0D-12E8-36CF-5DA5-360A1542A154}"/>
              </a:ext>
            </a:extLst>
          </p:cNvPr>
          <p:cNvSpPr/>
          <p:nvPr/>
        </p:nvSpPr>
        <p:spPr>
          <a:xfrm>
            <a:off x="4385191" y="4607274"/>
            <a:ext cx="5814299" cy="291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1800"/>
              </a:lnSpc>
              <a:buNone/>
            </a:pPr>
            <a:r>
              <a:rPr lang="pt-BR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Monitoramento remoto de sistemas de segurança</a:t>
            </a:r>
            <a:endParaRPr lang="en-US" sz="1600" dirty="0"/>
          </a:p>
        </p:txBody>
      </p:sp>
      <p:sp>
        <p:nvSpPr>
          <p:cNvPr id="31" name="Text 11">
            <a:extLst>
              <a:ext uri="{FF2B5EF4-FFF2-40B4-BE49-F238E27FC236}">
                <a16:creationId xmlns:a16="http://schemas.microsoft.com/office/drawing/2014/main" id="{F13FA1A0-D05D-F00A-073B-06872B37721A}"/>
              </a:ext>
            </a:extLst>
          </p:cNvPr>
          <p:cNvSpPr/>
          <p:nvPr/>
        </p:nvSpPr>
        <p:spPr>
          <a:xfrm>
            <a:off x="4385191" y="4828061"/>
            <a:ext cx="5978398" cy="245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1800"/>
              </a:lnSpc>
              <a:buNone/>
            </a:pPr>
            <a:r>
              <a:rPr lang="pt-BR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Serviços de rastreamento de numerário, bens e valores</a:t>
            </a:r>
            <a:endParaRPr lang="en-US" sz="1600" dirty="0"/>
          </a:p>
        </p:txBody>
      </p:sp>
      <p:sp>
        <p:nvSpPr>
          <p:cNvPr id="32" name="Text 11">
            <a:extLst>
              <a:ext uri="{FF2B5EF4-FFF2-40B4-BE49-F238E27FC236}">
                <a16:creationId xmlns:a16="http://schemas.microsoft.com/office/drawing/2014/main" id="{847E0C65-443A-A8FB-924F-7244DBB1AC92}"/>
              </a:ext>
            </a:extLst>
          </p:cNvPr>
          <p:cNvSpPr/>
          <p:nvPr/>
        </p:nvSpPr>
        <p:spPr>
          <a:xfrm>
            <a:off x="4373760" y="5039828"/>
            <a:ext cx="6179018" cy="291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1800"/>
              </a:lnSpc>
              <a:buNone/>
            </a:pPr>
            <a:r>
              <a:rPr lang="pt-BR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Venda, instalação e manutenção de sistemas de segurança eletrônicos</a:t>
            </a:r>
            <a:endParaRPr lang="en-US" sz="1600" dirty="0"/>
          </a:p>
        </p:txBody>
      </p:sp>
      <p:sp>
        <p:nvSpPr>
          <p:cNvPr id="33" name="Text 11">
            <a:extLst>
              <a:ext uri="{FF2B5EF4-FFF2-40B4-BE49-F238E27FC236}">
                <a16:creationId xmlns:a16="http://schemas.microsoft.com/office/drawing/2014/main" id="{63DF2C7E-612F-06BB-340A-2D3C44F9CFE2}"/>
              </a:ext>
            </a:extLst>
          </p:cNvPr>
          <p:cNvSpPr/>
          <p:nvPr/>
        </p:nvSpPr>
        <p:spPr>
          <a:xfrm>
            <a:off x="1529655" y="4804944"/>
            <a:ext cx="2717959" cy="268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pt-BR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Atividades incluídas: 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9F224-1AD2-DFB1-07A5-4D4DBB397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F488E4E-DC1E-54B3-7B80-03AF48A683CA}"/>
              </a:ext>
            </a:extLst>
          </p:cNvPr>
          <p:cNvSpPr/>
          <p:nvPr/>
        </p:nvSpPr>
        <p:spPr>
          <a:xfrm>
            <a:off x="3402449" y="485180"/>
            <a:ext cx="48822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Capital Social Mínimo Integralizado</a:t>
            </a:r>
            <a:endParaRPr lang="en-US" sz="22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3E66DC72-9B0B-5A1F-3B68-24AB04C4A084}"/>
              </a:ext>
            </a:extLst>
          </p:cNvPr>
          <p:cNvSpPr/>
          <p:nvPr/>
        </p:nvSpPr>
        <p:spPr>
          <a:xfrm>
            <a:off x="3402449" y="952857"/>
            <a:ext cx="7825502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Conforme art. 14 da Lei nº 14.967/2024, os valores variam conforme a modalidade de serviço:</a:t>
            </a:r>
            <a:endParaRPr lang="en-US" sz="85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A894EC00-BACC-A49C-FFD7-C40E2E8854F1}"/>
              </a:ext>
            </a:extLst>
          </p:cNvPr>
          <p:cNvSpPr/>
          <p:nvPr/>
        </p:nvSpPr>
        <p:spPr>
          <a:xfrm>
            <a:off x="3402449" y="1152644"/>
            <a:ext cx="7825502" cy="774383"/>
          </a:xfrm>
          <a:prstGeom prst="roundRect">
            <a:avLst>
              <a:gd name="adj" fmla="val 2197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6F96D922-1F7A-8B5E-ABC0-E5AF78DE4F64}"/>
              </a:ext>
            </a:extLst>
          </p:cNvPr>
          <p:cNvSpPr/>
          <p:nvPr/>
        </p:nvSpPr>
        <p:spPr>
          <a:xfrm>
            <a:off x="3417689" y="1167884"/>
            <a:ext cx="453628" cy="743903"/>
          </a:xfrm>
          <a:prstGeom prst="rect">
            <a:avLst/>
          </a:prstGeom>
          <a:solidFill>
            <a:srgbClr val="3A3B3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20B5A744-48B2-491A-886C-87E840642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59493" y="1454825"/>
            <a:ext cx="170021" cy="170021"/>
          </a:xfrm>
          <a:prstGeom prst="rect">
            <a:avLst/>
          </a:prstGeom>
        </p:spPr>
      </p:pic>
      <p:sp>
        <p:nvSpPr>
          <p:cNvPr id="7" name="Text 4">
            <a:extLst>
              <a:ext uri="{FF2B5EF4-FFF2-40B4-BE49-F238E27FC236}">
                <a16:creationId xmlns:a16="http://schemas.microsoft.com/office/drawing/2014/main" id="{2A33B20C-437B-BD39-1E35-171D31671547}"/>
              </a:ext>
            </a:extLst>
          </p:cNvPr>
          <p:cNvSpPr/>
          <p:nvPr/>
        </p:nvSpPr>
        <p:spPr>
          <a:xfrm>
            <a:off x="3927991" y="1281232"/>
            <a:ext cx="1494949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Vigilância Patrimonial</a:t>
            </a:r>
            <a:endParaRPr lang="en-US" sz="110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6F73AE02-0217-EEF9-D1BC-D8D557BC55E9}"/>
              </a:ext>
            </a:extLst>
          </p:cNvPr>
          <p:cNvSpPr/>
          <p:nvPr/>
        </p:nvSpPr>
        <p:spPr>
          <a:xfrm>
            <a:off x="3927991" y="1492329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R$ 730.000,00</a:t>
            </a:r>
            <a:endParaRPr lang="en-US" sz="850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C09A4CBB-A48C-2334-C7FE-3C1DE6B3C8A4}"/>
              </a:ext>
            </a:extLst>
          </p:cNvPr>
          <p:cNvSpPr/>
          <p:nvPr/>
        </p:nvSpPr>
        <p:spPr>
          <a:xfrm>
            <a:off x="3927991" y="1662351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Armada ou desarmada, incluindo segurança em transportes, perimetral e controle de acesso.</a:t>
            </a:r>
            <a:endParaRPr lang="en-US" sz="850" dirty="0"/>
          </a:p>
        </p:txBody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E8E1FA7E-2228-3D39-ABA9-2967C8BAB615}"/>
              </a:ext>
            </a:extLst>
          </p:cNvPr>
          <p:cNvSpPr/>
          <p:nvPr/>
        </p:nvSpPr>
        <p:spPr>
          <a:xfrm>
            <a:off x="3402449" y="1983700"/>
            <a:ext cx="7825502" cy="774383"/>
          </a:xfrm>
          <a:prstGeom prst="roundRect">
            <a:avLst>
              <a:gd name="adj" fmla="val 2197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497D8598-0399-7BD7-088C-CF78AAA2ADEC}"/>
              </a:ext>
            </a:extLst>
          </p:cNvPr>
          <p:cNvSpPr/>
          <p:nvPr/>
        </p:nvSpPr>
        <p:spPr>
          <a:xfrm>
            <a:off x="3417689" y="1998940"/>
            <a:ext cx="453628" cy="743903"/>
          </a:xfrm>
          <a:prstGeom prst="rect">
            <a:avLst/>
          </a:prstGeom>
          <a:solidFill>
            <a:srgbClr val="3A3B3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>
            <a:extLst>
              <a:ext uri="{FF2B5EF4-FFF2-40B4-BE49-F238E27FC236}">
                <a16:creationId xmlns:a16="http://schemas.microsoft.com/office/drawing/2014/main" id="{C2C926CB-4A59-8B6D-6B62-607666CE2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9493" y="2285881"/>
            <a:ext cx="170021" cy="170021"/>
          </a:xfrm>
          <a:prstGeom prst="rect">
            <a:avLst/>
          </a:prstGeom>
        </p:spPr>
      </p:pic>
      <p:sp>
        <p:nvSpPr>
          <p:cNvPr id="13" name="Text 9">
            <a:extLst>
              <a:ext uri="{FF2B5EF4-FFF2-40B4-BE49-F238E27FC236}">
                <a16:creationId xmlns:a16="http://schemas.microsoft.com/office/drawing/2014/main" id="{A88FF7D1-A755-6319-83EA-71A027BCF7DE}"/>
              </a:ext>
            </a:extLst>
          </p:cNvPr>
          <p:cNvSpPr/>
          <p:nvPr/>
        </p:nvSpPr>
        <p:spPr>
          <a:xfrm>
            <a:off x="3927991" y="2112288"/>
            <a:ext cx="1740694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Transporte de Numerário</a:t>
            </a:r>
            <a:endParaRPr lang="en-US" sz="1100" dirty="0"/>
          </a:p>
        </p:txBody>
      </p:sp>
      <p:sp>
        <p:nvSpPr>
          <p:cNvPr id="14" name="Text 10">
            <a:extLst>
              <a:ext uri="{FF2B5EF4-FFF2-40B4-BE49-F238E27FC236}">
                <a16:creationId xmlns:a16="http://schemas.microsoft.com/office/drawing/2014/main" id="{66A97DF5-1A7F-483A-FDFF-720A8EFE6BD3}"/>
              </a:ext>
            </a:extLst>
          </p:cNvPr>
          <p:cNvSpPr/>
          <p:nvPr/>
        </p:nvSpPr>
        <p:spPr>
          <a:xfrm>
            <a:off x="3927991" y="2323386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R$ 2.920.000,00</a:t>
            </a:r>
            <a:endParaRPr lang="en-US" sz="850" dirty="0"/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D01C3447-66BB-FE7E-4C45-9935844BD8F7}"/>
              </a:ext>
            </a:extLst>
          </p:cNvPr>
          <p:cNvSpPr/>
          <p:nvPr/>
        </p:nvSpPr>
        <p:spPr>
          <a:xfrm>
            <a:off x="3927991" y="2493407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Transporte de numerário, bens ou valores com gerenciamento de riscos.</a:t>
            </a:r>
            <a:endParaRPr lang="en-US" sz="850" dirty="0"/>
          </a:p>
        </p:txBody>
      </p:sp>
      <p:sp>
        <p:nvSpPr>
          <p:cNvPr id="16" name="Shape 12">
            <a:extLst>
              <a:ext uri="{FF2B5EF4-FFF2-40B4-BE49-F238E27FC236}">
                <a16:creationId xmlns:a16="http://schemas.microsoft.com/office/drawing/2014/main" id="{80B55DCB-A2E6-FDB9-1CED-1F1DBD009C95}"/>
              </a:ext>
            </a:extLst>
          </p:cNvPr>
          <p:cNvSpPr/>
          <p:nvPr/>
        </p:nvSpPr>
        <p:spPr>
          <a:xfrm>
            <a:off x="3402449" y="2814757"/>
            <a:ext cx="7825502" cy="774383"/>
          </a:xfrm>
          <a:prstGeom prst="roundRect">
            <a:avLst>
              <a:gd name="adj" fmla="val 2197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Shape 13">
            <a:extLst>
              <a:ext uri="{FF2B5EF4-FFF2-40B4-BE49-F238E27FC236}">
                <a16:creationId xmlns:a16="http://schemas.microsoft.com/office/drawing/2014/main" id="{6FF9F56B-3C63-4FCB-BCF1-AF4C750517F9}"/>
              </a:ext>
            </a:extLst>
          </p:cNvPr>
          <p:cNvSpPr/>
          <p:nvPr/>
        </p:nvSpPr>
        <p:spPr>
          <a:xfrm>
            <a:off x="3417689" y="2829997"/>
            <a:ext cx="453628" cy="743903"/>
          </a:xfrm>
          <a:prstGeom prst="rect">
            <a:avLst/>
          </a:prstGeom>
          <a:solidFill>
            <a:srgbClr val="3A3B3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 2" descr="preencoded.png">
            <a:extLst>
              <a:ext uri="{FF2B5EF4-FFF2-40B4-BE49-F238E27FC236}">
                <a16:creationId xmlns:a16="http://schemas.microsoft.com/office/drawing/2014/main" id="{945CB947-320D-F451-1EFA-C0B2A386CB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59493" y="3116937"/>
            <a:ext cx="170021" cy="170021"/>
          </a:xfrm>
          <a:prstGeom prst="rect">
            <a:avLst/>
          </a:prstGeom>
        </p:spPr>
      </p:pic>
      <p:sp>
        <p:nvSpPr>
          <p:cNvPr id="19" name="Text 14">
            <a:extLst>
              <a:ext uri="{FF2B5EF4-FFF2-40B4-BE49-F238E27FC236}">
                <a16:creationId xmlns:a16="http://schemas.microsoft.com/office/drawing/2014/main" id="{AB7051C1-D606-AE77-65F8-DC008D389ACA}"/>
              </a:ext>
            </a:extLst>
          </p:cNvPr>
          <p:cNvSpPr/>
          <p:nvPr/>
        </p:nvSpPr>
        <p:spPr>
          <a:xfrm>
            <a:off x="3927991" y="2943344"/>
            <a:ext cx="1490186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Escolta de Numerário</a:t>
            </a:r>
            <a:endParaRPr lang="en-US" sz="1100" dirty="0"/>
          </a:p>
        </p:txBody>
      </p:sp>
      <p:sp>
        <p:nvSpPr>
          <p:cNvPr id="20" name="Text 15">
            <a:extLst>
              <a:ext uri="{FF2B5EF4-FFF2-40B4-BE49-F238E27FC236}">
                <a16:creationId xmlns:a16="http://schemas.microsoft.com/office/drawing/2014/main" id="{1C01BFDD-C4EE-CA4E-53DF-F8BC850D3469}"/>
              </a:ext>
            </a:extLst>
          </p:cNvPr>
          <p:cNvSpPr/>
          <p:nvPr/>
        </p:nvSpPr>
        <p:spPr>
          <a:xfrm>
            <a:off x="3927991" y="3154442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R$ 730.000,00</a:t>
            </a:r>
            <a:endParaRPr lang="en-US" sz="850" dirty="0"/>
          </a:p>
        </p:txBody>
      </p:sp>
      <p:sp>
        <p:nvSpPr>
          <p:cNvPr id="21" name="Text 16">
            <a:extLst>
              <a:ext uri="{FF2B5EF4-FFF2-40B4-BE49-F238E27FC236}">
                <a16:creationId xmlns:a16="http://schemas.microsoft.com/office/drawing/2014/main" id="{2B8E6530-8605-FA10-FFC8-1072AA072043}"/>
              </a:ext>
            </a:extLst>
          </p:cNvPr>
          <p:cNvSpPr/>
          <p:nvPr/>
        </p:nvSpPr>
        <p:spPr>
          <a:xfrm>
            <a:off x="3927991" y="3324463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Escolta armada de numerário, bens ou valores durante deslocamentos.</a:t>
            </a:r>
            <a:endParaRPr lang="en-US" sz="850" dirty="0"/>
          </a:p>
        </p:txBody>
      </p:sp>
      <p:sp>
        <p:nvSpPr>
          <p:cNvPr id="22" name="Shape 17">
            <a:extLst>
              <a:ext uri="{FF2B5EF4-FFF2-40B4-BE49-F238E27FC236}">
                <a16:creationId xmlns:a16="http://schemas.microsoft.com/office/drawing/2014/main" id="{B28F5224-193C-C9B1-26FB-8746E438CBC8}"/>
              </a:ext>
            </a:extLst>
          </p:cNvPr>
          <p:cNvSpPr/>
          <p:nvPr/>
        </p:nvSpPr>
        <p:spPr>
          <a:xfrm>
            <a:off x="3402449" y="3645813"/>
            <a:ext cx="7825502" cy="774383"/>
          </a:xfrm>
          <a:prstGeom prst="roundRect">
            <a:avLst>
              <a:gd name="adj" fmla="val 2197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3" name="Shape 18">
            <a:extLst>
              <a:ext uri="{FF2B5EF4-FFF2-40B4-BE49-F238E27FC236}">
                <a16:creationId xmlns:a16="http://schemas.microsoft.com/office/drawing/2014/main" id="{900FB340-20CA-16DC-BB15-E48A98831B9E}"/>
              </a:ext>
            </a:extLst>
          </p:cNvPr>
          <p:cNvSpPr/>
          <p:nvPr/>
        </p:nvSpPr>
        <p:spPr>
          <a:xfrm>
            <a:off x="3417689" y="3661053"/>
            <a:ext cx="453628" cy="743903"/>
          </a:xfrm>
          <a:prstGeom prst="rect">
            <a:avLst/>
          </a:prstGeom>
          <a:solidFill>
            <a:srgbClr val="3A3B3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4" name="Image 3" descr="preencoded.png">
            <a:extLst>
              <a:ext uri="{FF2B5EF4-FFF2-40B4-BE49-F238E27FC236}">
                <a16:creationId xmlns:a16="http://schemas.microsoft.com/office/drawing/2014/main" id="{E2EA8D46-8895-5A5C-77C1-1B99AA6F3B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59493" y="3947993"/>
            <a:ext cx="170021" cy="170021"/>
          </a:xfrm>
          <a:prstGeom prst="rect">
            <a:avLst/>
          </a:prstGeom>
        </p:spPr>
      </p:pic>
      <p:sp>
        <p:nvSpPr>
          <p:cNvPr id="25" name="Text 19">
            <a:extLst>
              <a:ext uri="{FF2B5EF4-FFF2-40B4-BE49-F238E27FC236}">
                <a16:creationId xmlns:a16="http://schemas.microsoft.com/office/drawing/2014/main" id="{CBA2E3BA-E482-8907-FD57-F75018B248BC}"/>
              </a:ext>
            </a:extLst>
          </p:cNvPr>
          <p:cNvSpPr/>
          <p:nvPr/>
        </p:nvSpPr>
        <p:spPr>
          <a:xfrm>
            <a:off x="3927991" y="3774400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Segurança Pessoal</a:t>
            </a:r>
            <a:endParaRPr lang="en-US" sz="1100" dirty="0"/>
          </a:p>
        </p:txBody>
      </p:sp>
      <p:sp>
        <p:nvSpPr>
          <p:cNvPr id="26" name="Text 20">
            <a:extLst>
              <a:ext uri="{FF2B5EF4-FFF2-40B4-BE49-F238E27FC236}">
                <a16:creationId xmlns:a16="http://schemas.microsoft.com/office/drawing/2014/main" id="{B9B95F62-136D-9506-3B08-0C9A0D822A79}"/>
              </a:ext>
            </a:extLst>
          </p:cNvPr>
          <p:cNvSpPr/>
          <p:nvPr/>
        </p:nvSpPr>
        <p:spPr>
          <a:xfrm>
            <a:off x="3927991" y="3985498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R$ 730.000,00</a:t>
            </a:r>
            <a:endParaRPr lang="en-US" sz="850" dirty="0"/>
          </a:p>
        </p:txBody>
      </p:sp>
      <p:sp>
        <p:nvSpPr>
          <p:cNvPr id="27" name="Text 21">
            <a:extLst>
              <a:ext uri="{FF2B5EF4-FFF2-40B4-BE49-F238E27FC236}">
                <a16:creationId xmlns:a16="http://schemas.microsoft.com/office/drawing/2014/main" id="{FF307A59-E1A2-593E-DC1C-4EDD2A71A426}"/>
              </a:ext>
            </a:extLst>
          </p:cNvPr>
          <p:cNvSpPr/>
          <p:nvPr/>
        </p:nvSpPr>
        <p:spPr>
          <a:xfrm>
            <a:off x="3927991" y="4155519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Proteção individual de pessoas, serviços de guarda-costas e proteção executiva.</a:t>
            </a:r>
            <a:endParaRPr lang="en-US" sz="850" dirty="0"/>
          </a:p>
        </p:txBody>
      </p:sp>
      <p:sp>
        <p:nvSpPr>
          <p:cNvPr id="28" name="Shape 22">
            <a:extLst>
              <a:ext uri="{FF2B5EF4-FFF2-40B4-BE49-F238E27FC236}">
                <a16:creationId xmlns:a16="http://schemas.microsoft.com/office/drawing/2014/main" id="{3B5E1A86-1C19-6BDF-62F6-2F061FE8F083}"/>
              </a:ext>
            </a:extLst>
          </p:cNvPr>
          <p:cNvSpPr/>
          <p:nvPr/>
        </p:nvSpPr>
        <p:spPr>
          <a:xfrm>
            <a:off x="3402449" y="4476869"/>
            <a:ext cx="7825502" cy="774383"/>
          </a:xfrm>
          <a:prstGeom prst="roundRect">
            <a:avLst>
              <a:gd name="adj" fmla="val 2197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9" name="Shape 23">
            <a:extLst>
              <a:ext uri="{FF2B5EF4-FFF2-40B4-BE49-F238E27FC236}">
                <a16:creationId xmlns:a16="http://schemas.microsoft.com/office/drawing/2014/main" id="{09B0A80A-E2B4-7393-69ED-7CF1681A3C17}"/>
              </a:ext>
            </a:extLst>
          </p:cNvPr>
          <p:cNvSpPr/>
          <p:nvPr/>
        </p:nvSpPr>
        <p:spPr>
          <a:xfrm>
            <a:off x="3417689" y="4492109"/>
            <a:ext cx="453628" cy="743903"/>
          </a:xfrm>
          <a:prstGeom prst="rect">
            <a:avLst/>
          </a:prstGeom>
          <a:solidFill>
            <a:srgbClr val="3A3B3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0" name="Image 4" descr="preencoded.png">
            <a:extLst>
              <a:ext uri="{FF2B5EF4-FFF2-40B4-BE49-F238E27FC236}">
                <a16:creationId xmlns:a16="http://schemas.microsoft.com/office/drawing/2014/main" id="{67CB55B7-C951-2896-1CDE-12B2B99909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59493" y="4779050"/>
            <a:ext cx="170021" cy="170021"/>
          </a:xfrm>
          <a:prstGeom prst="rect">
            <a:avLst/>
          </a:prstGeom>
        </p:spPr>
      </p:pic>
      <p:sp>
        <p:nvSpPr>
          <p:cNvPr id="31" name="Text 24">
            <a:extLst>
              <a:ext uri="{FF2B5EF4-FFF2-40B4-BE49-F238E27FC236}">
                <a16:creationId xmlns:a16="http://schemas.microsoft.com/office/drawing/2014/main" id="{6074CD08-ACE7-4134-3C94-0420AD96BA8F}"/>
              </a:ext>
            </a:extLst>
          </p:cNvPr>
          <p:cNvSpPr/>
          <p:nvPr/>
        </p:nvSpPr>
        <p:spPr>
          <a:xfrm>
            <a:off x="3927991" y="4605457"/>
            <a:ext cx="1736884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Gerenciamento de Riscos</a:t>
            </a:r>
            <a:endParaRPr lang="en-US" sz="1100" dirty="0"/>
          </a:p>
        </p:txBody>
      </p:sp>
      <p:sp>
        <p:nvSpPr>
          <p:cNvPr id="32" name="Text 25">
            <a:extLst>
              <a:ext uri="{FF2B5EF4-FFF2-40B4-BE49-F238E27FC236}">
                <a16:creationId xmlns:a16="http://schemas.microsoft.com/office/drawing/2014/main" id="{2FFCBC1C-B74C-5214-7396-29239819F8CA}"/>
              </a:ext>
            </a:extLst>
          </p:cNvPr>
          <p:cNvSpPr/>
          <p:nvPr/>
        </p:nvSpPr>
        <p:spPr>
          <a:xfrm>
            <a:off x="3927991" y="4816554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R$ 292.000,00</a:t>
            </a:r>
            <a:endParaRPr lang="en-US" sz="850" dirty="0"/>
          </a:p>
        </p:txBody>
      </p:sp>
      <p:sp>
        <p:nvSpPr>
          <p:cNvPr id="33" name="Text 26">
            <a:extLst>
              <a:ext uri="{FF2B5EF4-FFF2-40B4-BE49-F238E27FC236}">
                <a16:creationId xmlns:a16="http://schemas.microsoft.com/office/drawing/2014/main" id="{BBF97378-DE0D-4A16-250F-826A6B0A0A11}"/>
              </a:ext>
            </a:extLst>
          </p:cNvPr>
          <p:cNvSpPr/>
          <p:nvPr/>
        </p:nvSpPr>
        <p:spPr>
          <a:xfrm>
            <a:off x="3927991" y="4986576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Gerenciamento especializado em operações de transporte de numerário, bens ou valores.</a:t>
            </a:r>
            <a:endParaRPr lang="en-US" sz="850" dirty="0"/>
          </a:p>
        </p:txBody>
      </p:sp>
      <p:sp>
        <p:nvSpPr>
          <p:cNvPr id="34" name="Shape 27">
            <a:extLst>
              <a:ext uri="{FF2B5EF4-FFF2-40B4-BE49-F238E27FC236}">
                <a16:creationId xmlns:a16="http://schemas.microsoft.com/office/drawing/2014/main" id="{4F853540-A8FC-6BFC-A812-E54DD8B81915}"/>
              </a:ext>
            </a:extLst>
          </p:cNvPr>
          <p:cNvSpPr/>
          <p:nvPr/>
        </p:nvSpPr>
        <p:spPr>
          <a:xfrm>
            <a:off x="3402449" y="5307925"/>
            <a:ext cx="7825502" cy="774383"/>
          </a:xfrm>
          <a:prstGeom prst="roundRect">
            <a:avLst>
              <a:gd name="adj" fmla="val 2197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5" name="Shape 28">
            <a:extLst>
              <a:ext uri="{FF2B5EF4-FFF2-40B4-BE49-F238E27FC236}">
                <a16:creationId xmlns:a16="http://schemas.microsoft.com/office/drawing/2014/main" id="{C514F640-8713-F976-3BA6-2D59D333B03C}"/>
              </a:ext>
            </a:extLst>
          </p:cNvPr>
          <p:cNvSpPr/>
          <p:nvPr/>
        </p:nvSpPr>
        <p:spPr>
          <a:xfrm>
            <a:off x="3417689" y="5323165"/>
            <a:ext cx="453628" cy="743903"/>
          </a:xfrm>
          <a:prstGeom prst="rect">
            <a:avLst/>
          </a:prstGeom>
          <a:solidFill>
            <a:srgbClr val="3A3B3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6" name="Image 5" descr="preencoded.png">
            <a:extLst>
              <a:ext uri="{FF2B5EF4-FFF2-40B4-BE49-F238E27FC236}">
                <a16:creationId xmlns:a16="http://schemas.microsoft.com/office/drawing/2014/main" id="{B1A3A4A1-5410-23DC-A034-2831B3736F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59493" y="5610106"/>
            <a:ext cx="170021" cy="170021"/>
          </a:xfrm>
          <a:prstGeom prst="rect">
            <a:avLst/>
          </a:prstGeom>
        </p:spPr>
      </p:pic>
      <p:sp>
        <p:nvSpPr>
          <p:cNvPr id="37" name="Text 29">
            <a:extLst>
              <a:ext uri="{FF2B5EF4-FFF2-40B4-BE49-F238E27FC236}">
                <a16:creationId xmlns:a16="http://schemas.microsoft.com/office/drawing/2014/main" id="{D442140B-D966-3A0A-6B91-5DF632D3E37C}"/>
              </a:ext>
            </a:extLst>
          </p:cNvPr>
          <p:cNvSpPr/>
          <p:nvPr/>
        </p:nvSpPr>
        <p:spPr>
          <a:xfrm>
            <a:off x="3927991" y="5436513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Escola de Formação</a:t>
            </a:r>
            <a:endParaRPr lang="en-US" sz="1100" dirty="0"/>
          </a:p>
        </p:txBody>
      </p:sp>
      <p:sp>
        <p:nvSpPr>
          <p:cNvPr id="38" name="Text 30">
            <a:extLst>
              <a:ext uri="{FF2B5EF4-FFF2-40B4-BE49-F238E27FC236}">
                <a16:creationId xmlns:a16="http://schemas.microsoft.com/office/drawing/2014/main" id="{C6E2FAA1-000A-5E49-86CC-30CC5ED20ACA}"/>
              </a:ext>
            </a:extLst>
          </p:cNvPr>
          <p:cNvSpPr/>
          <p:nvPr/>
        </p:nvSpPr>
        <p:spPr>
          <a:xfrm>
            <a:off x="3927991" y="5647611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R$ 292.000,00</a:t>
            </a:r>
            <a:endParaRPr lang="en-US" sz="850" dirty="0"/>
          </a:p>
        </p:txBody>
      </p:sp>
      <p:sp>
        <p:nvSpPr>
          <p:cNvPr id="39" name="Text 31">
            <a:extLst>
              <a:ext uri="{FF2B5EF4-FFF2-40B4-BE49-F238E27FC236}">
                <a16:creationId xmlns:a16="http://schemas.microsoft.com/office/drawing/2014/main" id="{C1F01E98-E8A9-F6AF-5CDB-D9191B5D645F}"/>
              </a:ext>
            </a:extLst>
          </p:cNvPr>
          <p:cNvSpPr/>
          <p:nvPr/>
        </p:nvSpPr>
        <p:spPr>
          <a:xfrm>
            <a:off x="3927991" y="5817632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Formação, aperfeiçoamento e atualização de profissionais de segurança privada.</a:t>
            </a:r>
            <a:endParaRPr lang="en-US" sz="850" dirty="0"/>
          </a:p>
        </p:txBody>
      </p:sp>
      <p:sp>
        <p:nvSpPr>
          <p:cNvPr id="40" name="Shape 32">
            <a:extLst>
              <a:ext uri="{FF2B5EF4-FFF2-40B4-BE49-F238E27FC236}">
                <a16:creationId xmlns:a16="http://schemas.microsoft.com/office/drawing/2014/main" id="{DC6334C6-33AD-74F2-7D97-638C6DD6A967}"/>
              </a:ext>
            </a:extLst>
          </p:cNvPr>
          <p:cNvSpPr/>
          <p:nvPr/>
        </p:nvSpPr>
        <p:spPr>
          <a:xfrm>
            <a:off x="3402449" y="6138982"/>
            <a:ext cx="7825502" cy="774383"/>
          </a:xfrm>
          <a:prstGeom prst="roundRect">
            <a:avLst>
              <a:gd name="adj" fmla="val 2197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1" name="Shape 33">
            <a:extLst>
              <a:ext uri="{FF2B5EF4-FFF2-40B4-BE49-F238E27FC236}">
                <a16:creationId xmlns:a16="http://schemas.microsoft.com/office/drawing/2014/main" id="{F21AD098-B0CC-9553-BF6F-67AE42F2CF83}"/>
              </a:ext>
            </a:extLst>
          </p:cNvPr>
          <p:cNvSpPr/>
          <p:nvPr/>
        </p:nvSpPr>
        <p:spPr>
          <a:xfrm>
            <a:off x="3417689" y="6154222"/>
            <a:ext cx="453628" cy="743903"/>
          </a:xfrm>
          <a:prstGeom prst="rect">
            <a:avLst/>
          </a:prstGeom>
          <a:solidFill>
            <a:srgbClr val="3A3B3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2" name="Image 6" descr="preencoded.png">
            <a:extLst>
              <a:ext uri="{FF2B5EF4-FFF2-40B4-BE49-F238E27FC236}">
                <a16:creationId xmlns:a16="http://schemas.microsoft.com/office/drawing/2014/main" id="{191461A8-FFB7-1D1A-BB1B-EC2D35A5D5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59493" y="6441162"/>
            <a:ext cx="170021" cy="170021"/>
          </a:xfrm>
          <a:prstGeom prst="rect">
            <a:avLst/>
          </a:prstGeom>
        </p:spPr>
      </p:pic>
      <p:sp>
        <p:nvSpPr>
          <p:cNvPr id="43" name="Text 34">
            <a:extLst>
              <a:ext uri="{FF2B5EF4-FFF2-40B4-BE49-F238E27FC236}">
                <a16:creationId xmlns:a16="http://schemas.microsoft.com/office/drawing/2014/main" id="{BD046A40-D7E6-8A27-925D-197F17017A8F}"/>
              </a:ext>
            </a:extLst>
          </p:cNvPr>
          <p:cNvSpPr/>
          <p:nvPr/>
        </p:nvSpPr>
        <p:spPr>
          <a:xfrm>
            <a:off x="3927991" y="6267569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Serviço Adicional</a:t>
            </a:r>
            <a:endParaRPr lang="en-US" sz="1100" dirty="0"/>
          </a:p>
        </p:txBody>
      </p:sp>
      <p:sp>
        <p:nvSpPr>
          <p:cNvPr id="44" name="Text 35">
            <a:extLst>
              <a:ext uri="{FF2B5EF4-FFF2-40B4-BE49-F238E27FC236}">
                <a16:creationId xmlns:a16="http://schemas.microsoft.com/office/drawing/2014/main" id="{67002CE5-5DFF-D8DB-F736-2D6A5197B058}"/>
              </a:ext>
            </a:extLst>
          </p:cNvPr>
          <p:cNvSpPr/>
          <p:nvPr/>
        </p:nvSpPr>
        <p:spPr>
          <a:xfrm>
            <a:off x="3927991" y="6478667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R$ 146.000,00</a:t>
            </a:r>
            <a:endParaRPr lang="en-US" sz="850" dirty="0"/>
          </a:p>
        </p:txBody>
      </p:sp>
      <p:sp>
        <p:nvSpPr>
          <p:cNvPr id="45" name="Text 36">
            <a:extLst>
              <a:ext uri="{FF2B5EF4-FFF2-40B4-BE49-F238E27FC236}">
                <a16:creationId xmlns:a16="http://schemas.microsoft.com/office/drawing/2014/main" id="{D0A2D8B3-762F-84D1-F231-460403835D2B}"/>
              </a:ext>
            </a:extLst>
          </p:cNvPr>
          <p:cNvSpPr/>
          <p:nvPr/>
        </p:nvSpPr>
        <p:spPr>
          <a:xfrm>
            <a:off x="3927991" y="6648688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Modalidades complementares de serviços de segurança privada.</a:t>
            </a:r>
            <a:endParaRPr lang="en-US" sz="850" dirty="0"/>
          </a:p>
        </p:txBody>
      </p:sp>
      <p:sp>
        <p:nvSpPr>
          <p:cNvPr id="46" name="Shape 37">
            <a:extLst>
              <a:ext uri="{FF2B5EF4-FFF2-40B4-BE49-F238E27FC236}">
                <a16:creationId xmlns:a16="http://schemas.microsoft.com/office/drawing/2014/main" id="{314B5082-AC6B-2F97-C449-BE3879466199}"/>
              </a:ext>
            </a:extLst>
          </p:cNvPr>
          <p:cNvSpPr/>
          <p:nvPr/>
        </p:nvSpPr>
        <p:spPr>
          <a:xfrm>
            <a:off x="3402449" y="6970038"/>
            <a:ext cx="7825502" cy="774383"/>
          </a:xfrm>
          <a:prstGeom prst="roundRect">
            <a:avLst>
              <a:gd name="adj" fmla="val 2197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7" name="Shape 38">
            <a:extLst>
              <a:ext uri="{FF2B5EF4-FFF2-40B4-BE49-F238E27FC236}">
                <a16:creationId xmlns:a16="http://schemas.microsoft.com/office/drawing/2014/main" id="{A6AA1F49-0004-EB9E-FCDA-BB84D50039DF}"/>
              </a:ext>
            </a:extLst>
          </p:cNvPr>
          <p:cNvSpPr/>
          <p:nvPr/>
        </p:nvSpPr>
        <p:spPr>
          <a:xfrm>
            <a:off x="3417689" y="6985278"/>
            <a:ext cx="453628" cy="743903"/>
          </a:xfrm>
          <a:prstGeom prst="rect">
            <a:avLst/>
          </a:prstGeom>
          <a:solidFill>
            <a:srgbClr val="3A3B3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8" name="Image 7" descr="preencoded.png">
            <a:extLst>
              <a:ext uri="{FF2B5EF4-FFF2-40B4-BE49-F238E27FC236}">
                <a16:creationId xmlns:a16="http://schemas.microsoft.com/office/drawing/2014/main" id="{8190F038-E9D4-1B66-3060-ABCF39AC613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59493" y="7272218"/>
            <a:ext cx="170021" cy="170021"/>
          </a:xfrm>
          <a:prstGeom prst="rect">
            <a:avLst/>
          </a:prstGeom>
        </p:spPr>
      </p:pic>
      <p:sp>
        <p:nvSpPr>
          <p:cNvPr id="49" name="Text 39">
            <a:extLst>
              <a:ext uri="{FF2B5EF4-FFF2-40B4-BE49-F238E27FC236}">
                <a16:creationId xmlns:a16="http://schemas.microsoft.com/office/drawing/2014/main" id="{658BF908-517D-BD12-1D10-9621139E4D98}"/>
              </a:ext>
            </a:extLst>
          </p:cNvPr>
          <p:cNvSpPr/>
          <p:nvPr/>
        </p:nvSpPr>
        <p:spPr>
          <a:xfrm>
            <a:off x="3927991" y="7098625"/>
            <a:ext cx="1493044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Vigilância Desarmada</a:t>
            </a:r>
            <a:endParaRPr lang="en-US" sz="1100" dirty="0"/>
          </a:p>
        </p:txBody>
      </p:sp>
      <p:sp>
        <p:nvSpPr>
          <p:cNvPr id="50" name="Text 40">
            <a:extLst>
              <a:ext uri="{FF2B5EF4-FFF2-40B4-BE49-F238E27FC236}">
                <a16:creationId xmlns:a16="http://schemas.microsoft.com/office/drawing/2014/main" id="{B3365123-D589-5625-2882-FED1B3734265}"/>
              </a:ext>
            </a:extLst>
          </p:cNvPr>
          <p:cNvSpPr/>
          <p:nvPr/>
        </p:nvSpPr>
        <p:spPr>
          <a:xfrm>
            <a:off x="3927991" y="7309723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R$ 182.500,00</a:t>
            </a:r>
            <a:endParaRPr lang="en-US" sz="850" dirty="0"/>
          </a:p>
        </p:txBody>
      </p:sp>
      <p:sp>
        <p:nvSpPr>
          <p:cNvPr id="51" name="Text 41">
            <a:extLst>
              <a:ext uri="{FF2B5EF4-FFF2-40B4-BE49-F238E27FC236}">
                <a16:creationId xmlns:a16="http://schemas.microsoft.com/office/drawing/2014/main" id="{7181A8DA-0D78-7DF9-7D17-B70A3A86EAA8}"/>
              </a:ext>
            </a:extLst>
          </p:cNvPr>
          <p:cNvSpPr/>
          <p:nvPr/>
        </p:nvSpPr>
        <p:spPr>
          <a:xfrm>
            <a:off x="3927991" y="7479744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Exclusivamente desarmada, incluindo segurança de eventos em espaços públicos.</a:t>
            </a:r>
            <a:endParaRPr lang="en-US" sz="850" dirty="0"/>
          </a:p>
        </p:txBody>
      </p:sp>
      <p:pic>
        <p:nvPicPr>
          <p:cNvPr id="52" name="Imagem 51">
            <a:extLst>
              <a:ext uri="{FF2B5EF4-FFF2-40B4-BE49-F238E27FC236}">
                <a16:creationId xmlns:a16="http://schemas.microsoft.com/office/drawing/2014/main" id="{8635BF44-25C6-5296-CD83-E7AD8D8A1C6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2869744" y="7710140"/>
            <a:ext cx="1690767" cy="519460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1AE5FEF7-5D88-AA63-0F09-EC0657FF821C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5000"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F9C266DC-E632-8B03-6112-E79C128998B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22677" y="42862"/>
            <a:ext cx="8382000" cy="8143875"/>
          </a:xfrm>
          <a:prstGeom prst="rect">
            <a:avLst/>
          </a:prstGeom>
        </p:spPr>
      </p:pic>
      <p:sp>
        <p:nvSpPr>
          <p:cNvPr id="56" name="Text 1">
            <a:extLst>
              <a:ext uri="{FF2B5EF4-FFF2-40B4-BE49-F238E27FC236}">
                <a16:creationId xmlns:a16="http://schemas.microsoft.com/office/drawing/2014/main" id="{8881A848-FACE-0438-2920-61847C27929E}"/>
              </a:ext>
            </a:extLst>
          </p:cNvPr>
          <p:cNvSpPr/>
          <p:nvPr/>
        </p:nvSpPr>
        <p:spPr>
          <a:xfrm>
            <a:off x="182879" y="877848"/>
            <a:ext cx="3139797" cy="1234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 err="1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Unidades</a:t>
            </a:r>
            <a:r>
              <a:rPr lang="en-US" sz="40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da</a:t>
            </a:r>
          </a:p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F2E782"/>
                </a:solidFill>
                <a:latin typeface="Prata" pitchFamily="34" charset="0"/>
              </a:rPr>
              <a:t>PF no </a:t>
            </a:r>
            <a:r>
              <a:rPr lang="en-US" sz="4000" dirty="0" err="1">
                <a:solidFill>
                  <a:srgbClr val="F2E782"/>
                </a:solidFill>
                <a:latin typeface="Prata" pitchFamily="34" charset="0"/>
              </a:rPr>
              <a:t>Brasil</a:t>
            </a:r>
            <a:endParaRPr lang="en-US" sz="4000" dirty="0"/>
          </a:p>
        </p:txBody>
      </p:sp>
      <p:pic>
        <p:nvPicPr>
          <p:cNvPr id="57" name="Imagem 56">
            <a:extLst>
              <a:ext uri="{FF2B5EF4-FFF2-40B4-BE49-F238E27FC236}">
                <a16:creationId xmlns:a16="http://schemas.microsoft.com/office/drawing/2014/main" id="{68C40F3E-6DEC-0DFD-70D3-355BBF358B1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192000" y="7637929"/>
            <a:ext cx="2438400" cy="59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94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3788" y="1025843"/>
            <a:ext cx="6854547" cy="591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F2E782"/>
                </a:solidFill>
                <a:latin typeface="Prata" panose="020B0604020202020204" charset="0"/>
                <a:ea typeface="Prata" pitchFamily="34" charset="-122"/>
                <a:cs typeface="Prata" pitchFamily="34" charset="-120"/>
              </a:rPr>
              <a:t>Serviços de Segurança Privada</a:t>
            </a:r>
            <a:endParaRPr lang="en-US" sz="3700" dirty="0">
              <a:latin typeface="Prata" panose="020B06040202020202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3669" y="1617346"/>
            <a:ext cx="12758711" cy="364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Conforme art. 5º da Lei nº 14.967, de 9 de setembro de 2024, os serviços de segurança privada são divididos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em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cinco</a:t>
            </a:r>
            <a:endParaRPr lang="en-US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l">
              <a:lnSpc>
                <a:spcPts val="2150"/>
              </a:lnSpc>
              <a:buNone/>
            </a:pP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modalidades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principais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: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783788" y="2388751"/>
            <a:ext cx="4248864" cy="2606278"/>
          </a:xfrm>
          <a:prstGeom prst="roundRect">
            <a:avLst>
              <a:gd name="adj" fmla="val 1090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98" y="2578060"/>
            <a:ext cx="567928" cy="56792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308" y="2734151"/>
            <a:ext cx="255508" cy="2555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73098" y="3208635"/>
            <a:ext cx="2496145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Vigilância Patrimonial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973097" y="3515646"/>
            <a:ext cx="3870246" cy="1111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Armada ou desarmada, </a:t>
            </a:r>
            <a:r>
              <a:rPr lang="en-US" sz="16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incluindo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Segurança de </a:t>
            </a:r>
            <a:r>
              <a:rPr lang="en-US" sz="16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eventos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em transportes coletivos, perimetral, unidades de conservação e controle de acesso em portos e aeroportos.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5190649" y="2388751"/>
            <a:ext cx="4248864" cy="2606278"/>
          </a:xfrm>
          <a:prstGeom prst="roundRect">
            <a:avLst>
              <a:gd name="adj" fmla="val 1090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9958" y="2578060"/>
            <a:ext cx="567928" cy="567928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36168" y="2734151"/>
            <a:ext cx="255508" cy="25550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379958" y="3303984"/>
            <a:ext cx="2906435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Transporte de Valores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5379958" y="3694628"/>
            <a:ext cx="3870246" cy="833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Transporte de numerário, bens </a:t>
            </a:r>
            <a:r>
              <a:rPr lang="en-US" sz="16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ou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6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valores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  <a:endParaRPr lang="en-US" sz="1600" dirty="0"/>
          </a:p>
        </p:txBody>
      </p:sp>
      <p:sp>
        <p:nvSpPr>
          <p:cNvPr id="14" name="Shape 8"/>
          <p:cNvSpPr/>
          <p:nvPr/>
        </p:nvSpPr>
        <p:spPr>
          <a:xfrm>
            <a:off x="9597509" y="2388751"/>
            <a:ext cx="4248864" cy="2606278"/>
          </a:xfrm>
          <a:prstGeom prst="roundRect">
            <a:avLst>
              <a:gd name="adj" fmla="val 1090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6818" y="2578060"/>
            <a:ext cx="567928" cy="567928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43028" y="2734151"/>
            <a:ext cx="255508" cy="255508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786818" y="3303984"/>
            <a:ext cx="2488168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Escolta</a:t>
            </a:r>
            <a:r>
              <a:rPr lang="en-US" sz="1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Armada</a:t>
            </a:r>
            <a:endParaRPr lang="en-US" sz="1850" dirty="0"/>
          </a:p>
        </p:txBody>
      </p:sp>
      <p:sp>
        <p:nvSpPr>
          <p:cNvPr id="18" name="Text 10"/>
          <p:cNvSpPr/>
          <p:nvPr/>
        </p:nvSpPr>
        <p:spPr>
          <a:xfrm>
            <a:off x="9786818" y="3694628"/>
            <a:ext cx="3870246" cy="555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Escolta armada de numerário, bens ou valores durante deslocamentos.</a:t>
            </a:r>
            <a:endParaRPr lang="en-US" sz="1600" dirty="0"/>
          </a:p>
        </p:txBody>
      </p:sp>
      <p:sp>
        <p:nvSpPr>
          <p:cNvPr id="19" name="Shape 11"/>
          <p:cNvSpPr/>
          <p:nvPr/>
        </p:nvSpPr>
        <p:spPr>
          <a:xfrm>
            <a:off x="783788" y="5153025"/>
            <a:ext cx="6452235" cy="2050733"/>
          </a:xfrm>
          <a:prstGeom prst="roundRect">
            <a:avLst>
              <a:gd name="adj" fmla="val 1385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098" y="5342334"/>
            <a:ext cx="567928" cy="567928"/>
          </a:xfrm>
          <a:prstGeom prst="rect">
            <a:avLst/>
          </a:prstGeom>
        </p:spPr>
      </p:pic>
      <p:pic>
        <p:nvPicPr>
          <p:cNvPr id="21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9308" y="5498425"/>
            <a:ext cx="255508" cy="255508"/>
          </a:xfrm>
          <a:prstGeom prst="rect">
            <a:avLst/>
          </a:prstGeom>
        </p:spPr>
      </p:pic>
      <p:sp>
        <p:nvSpPr>
          <p:cNvPr id="22" name="Text 12"/>
          <p:cNvSpPr/>
          <p:nvPr/>
        </p:nvSpPr>
        <p:spPr>
          <a:xfrm>
            <a:off x="973098" y="6068258"/>
            <a:ext cx="2366367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Segurança Pessoal</a:t>
            </a:r>
            <a:endParaRPr lang="en-US" sz="1850" dirty="0"/>
          </a:p>
        </p:txBody>
      </p:sp>
      <p:sp>
        <p:nvSpPr>
          <p:cNvPr id="23" name="Text 13"/>
          <p:cNvSpPr/>
          <p:nvPr/>
        </p:nvSpPr>
        <p:spPr>
          <a:xfrm>
            <a:off x="973098" y="6458903"/>
            <a:ext cx="6073616" cy="555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Proteção individual de </a:t>
            </a:r>
            <a:r>
              <a:rPr lang="en-US" sz="16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pessoas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  <a:endParaRPr lang="en-US" sz="1600" dirty="0"/>
          </a:p>
        </p:txBody>
      </p:sp>
      <p:sp>
        <p:nvSpPr>
          <p:cNvPr id="24" name="Shape 14"/>
          <p:cNvSpPr/>
          <p:nvPr/>
        </p:nvSpPr>
        <p:spPr>
          <a:xfrm>
            <a:off x="7394019" y="5153025"/>
            <a:ext cx="6452354" cy="2050733"/>
          </a:xfrm>
          <a:prstGeom prst="roundRect">
            <a:avLst>
              <a:gd name="adj" fmla="val 1385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5" name="Image 8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83329" y="5342334"/>
            <a:ext cx="567928" cy="567928"/>
          </a:xfrm>
          <a:prstGeom prst="rect">
            <a:avLst/>
          </a:prstGeom>
        </p:spPr>
      </p:pic>
      <p:pic>
        <p:nvPicPr>
          <p:cNvPr id="26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39539" y="5498425"/>
            <a:ext cx="255508" cy="255508"/>
          </a:xfrm>
          <a:prstGeom prst="rect">
            <a:avLst/>
          </a:prstGeom>
        </p:spPr>
      </p:pic>
      <p:sp>
        <p:nvSpPr>
          <p:cNvPr id="27" name="Text 15"/>
          <p:cNvSpPr/>
          <p:nvPr/>
        </p:nvSpPr>
        <p:spPr>
          <a:xfrm>
            <a:off x="7583329" y="6068258"/>
            <a:ext cx="2900005" cy="295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Gerenciamento de Riscos</a:t>
            </a:r>
            <a:endParaRPr lang="en-US" sz="1850" dirty="0"/>
          </a:p>
        </p:txBody>
      </p:sp>
      <p:sp>
        <p:nvSpPr>
          <p:cNvPr id="28" name="Text 16"/>
          <p:cNvSpPr/>
          <p:nvPr/>
        </p:nvSpPr>
        <p:spPr>
          <a:xfrm>
            <a:off x="7583329" y="6458903"/>
            <a:ext cx="6073735" cy="555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Gerenciamento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</a:t>
            </a:r>
            <a:r>
              <a:rPr lang="en-US" sz="16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risco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em </a:t>
            </a:r>
            <a:r>
              <a:rPr lang="en-US" sz="16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operações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</a:t>
            </a:r>
            <a:r>
              <a:rPr lang="en-US" sz="16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transporte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numerário, bens ou valores.</a:t>
            </a:r>
            <a:endParaRPr lang="en-US" sz="1600" dirty="0"/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8C629319-9A4A-E2C9-3CA3-8229905ED1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92000" y="7637929"/>
            <a:ext cx="2438400" cy="59167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17909" y="321468"/>
            <a:ext cx="8493324" cy="24438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anose="020B0604020202020204" charset="0"/>
                <a:ea typeface="Prata" pitchFamily="34" charset="-122"/>
                <a:cs typeface="Prata" pitchFamily="34" charset="-120"/>
              </a:rPr>
              <a:t>A </a:t>
            </a:r>
            <a:r>
              <a:rPr lang="en-US" sz="4450" dirty="0" err="1">
                <a:solidFill>
                  <a:srgbClr val="F2E782"/>
                </a:solidFill>
                <a:latin typeface="Prata" panose="020B0604020202020204" charset="0"/>
                <a:ea typeface="Prata" pitchFamily="34" charset="-122"/>
                <a:cs typeface="Prata" pitchFamily="34" charset="-120"/>
              </a:rPr>
              <a:t>Vigilância</a:t>
            </a:r>
            <a:r>
              <a:rPr lang="en-US" sz="4450" dirty="0">
                <a:solidFill>
                  <a:srgbClr val="F2E782"/>
                </a:solidFill>
                <a:latin typeface="Prata" panose="020B0604020202020204" charset="0"/>
                <a:ea typeface="Prata" pitchFamily="34" charset="-122"/>
                <a:cs typeface="Prata" pitchFamily="34" charset="-120"/>
              </a:rPr>
              <a:t> Patrimonial Armada e </a:t>
            </a:r>
            <a:r>
              <a:rPr lang="en-US" sz="4450" dirty="0" err="1">
                <a:solidFill>
                  <a:srgbClr val="F2E782"/>
                </a:solidFill>
                <a:latin typeface="Prata" panose="020B0604020202020204" charset="0"/>
                <a:ea typeface="Prata" pitchFamily="34" charset="-122"/>
                <a:cs typeface="Prata" pitchFamily="34" charset="-120"/>
              </a:rPr>
              <a:t>Desarmada</a:t>
            </a:r>
            <a:r>
              <a:rPr lang="en-US" sz="4450" dirty="0">
                <a:solidFill>
                  <a:srgbClr val="F2E782"/>
                </a:solidFill>
                <a:latin typeface="Prata" panose="020B0604020202020204" charset="0"/>
                <a:ea typeface="Prata" pitchFamily="34" charset="-122"/>
                <a:cs typeface="Prata" pitchFamily="34" charset="-120"/>
              </a:rPr>
              <a:t> 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dirty="0">
                <a:solidFill>
                  <a:srgbClr val="F2E782"/>
                </a:solidFill>
                <a:latin typeface="Prata" panose="020B0604020202020204" charset="0"/>
                <a:ea typeface="Prata" pitchFamily="34" charset="-122"/>
                <a:cs typeface="Prata" pitchFamily="34" charset="-120"/>
              </a:rPr>
              <a:t>(</a:t>
            </a:r>
            <a:r>
              <a:rPr lang="pt-BR" dirty="0">
                <a:solidFill>
                  <a:srgbClr val="F2E782"/>
                </a:solidFill>
                <a:latin typeface="Prata" panose="020B0604020202020204" charset="0"/>
                <a:ea typeface="Prata" pitchFamily="34" charset="-122"/>
                <a:cs typeface="Prata" pitchFamily="34" charset="-120"/>
              </a:rPr>
              <a:t>art. 5º, §1º, da Lei nº 14.967/2024)</a:t>
            </a:r>
            <a:endParaRPr lang="en-US" dirty="0">
              <a:solidFill>
                <a:srgbClr val="F2E782"/>
              </a:solidFill>
              <a:latin typeface="Prata" panose="020B0604020202020204" charset="0"/>
              <a:ea typeface="Prata" pitchFamily="34" charset="-122"/>
              <a:cs typeface="Prata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endParaRPr lang="en-US" sz="4450" dirty="0">
              <a:latin typeface="Prata" panose="020B060402020202020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17909" y="2754936"/>
            <a:ext cx="8235437" cy="3480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FontTx/>
              <a:buChar char="-"/>
            </a:pPr>
            <a:r>
              <a:rPr lang="pt-BR" sz="24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vigilância patrimonial armada ou desarmada; </a:t>
            </a:r>
          </a:p>
          <a:p>
            <a:pPr marL="342900" indent="-342900" algn="l">
              <a:lnSpc>
                <a:spcPts val="2850"/>
              </a:lnSpc>
              <a:buFontTx/>
              <a:buChar char="-"/>
            </a:pPr>
            <a:endParaRPr lang="pt-BR" sz="2400" b="1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342900" indent="-342900" algn="l">
              <a:lnSpc>
                <a:spcPts val="2850"/>
              </a:lnSpc>
              <a:buFontTx/>
              <a:buChar char="-"/>
            </a:pPr>
            <a:r>
              <a:rPr lang="pt-BR" sz="24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segurança de eventos;</a:t>
            </a:r>
          </a:p>
          <a:p>
            <a:pPr marL="0" indent="0" algn="l">
              <a:lnSpc>
                <a:spcPts val="2850"/>
              </a:lnSpc>
              <a:buNone/>
            </a:pPr>
            <a:endParaRPr lang="pt-BR" sz="2400" b="1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pt-BR" sz="24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- segurança nos transportes coletivos terrestres, aquaviários e marítimos; </a:t>
            </a:r>
          </a:p>
          <a:p>
            <a:pPr marL="0" indent="0" algn="l">
              <a:lnSpc>
                <a:spcPts val="2850"/>
              </a:lnSpc>
              <a:buNone/>
            </a:pPr>
            <a:endParaRPr lang="pt-BR" sz="2400" b="1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pt-BR" sz="24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- segurança perimetral nas muralhas e guaritas (não incluídas aquelas de presídios e de penitenciárias); </a:t>
            </a:r>
          </a:p>
          <a:p>
            <a:pPr marL="0" indent="0" algn="l">
              <a:lnSpc>
                <a:spcPts val="2850"/>
              </a:lnSpc>
              <a:buNone/>
            </a:pPr>
            <a:endParaRPr lang="pt-BR" sz="2400" b="1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pt-BR" sz="24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- segurança em unidades de conservação; e </a:t>
            </a:r>
          </a:p>
          <a:p>
            <a:pPr marL="0" indent="0" algn="l">
              <a:lnSpc>
                <a:spcPts val="2850"/>
              </a:lnSpc>
              <a:buNone/>
            </a:pPr>
            <a:endParaRPr lang="pt-BR" sz="2400" b="1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pt-BR" sz="24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- controle de acesso em portos e aeroportos.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0508AD5-404E-2556-B283-ABCB6F606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233" y="0"/>
            <a:ext cx="585216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E97AD-18BA-221B-C30E-37E3DA4AB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77090A2D-1BE1-D5C2-5593-C724BC4DA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DC3BC8CC-E0FD-CC7F-B9F7-6A0F677EBA23}"/>
              </a:ext>
            </a:extLst>
          </p:cNvPr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3BFDAA69-D385-3B53-D35D-DA4A8CE10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9EBB1AE5-77C4-53F1-1341-05D1DA334869}"/>
              </a:ext>
            </a:extLst>
          </p:cNvPr>
          <p:cNvSpPr/>
          <p:nvPr/>
        </p:nvSpPr>
        <p:spPr>
          <a:xfrm>
            <a:off x="793790" y="147244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anose="020B0604020202020204" charset="0"/>
                <a:ea typeface="Prata" pitchFamily="34" charset="-122"/>
                <a:cs typeface="Prata" pitchFamily="34" charset="-120"/>
              </a:rPr>
              <a:t>Requisitos de Funcionamento</a:t>
            </a:r>
            <a:endParaRPr lang="en-US" sz="4450" dirty="0">
              <a:latin typeface="Prata" panose="020B0604020202020204" charset="0"/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455E7CE9-6711-BD78-861F-43AEF0EC23C4}"/>
              </a:ext>
            </a:extLst>
          </p:cNvPr>
          <p:cNvSpPr/>
          <p:nvPr/>
        </p:nvSpPr>
        <p:spPr>
          <a:xfrm>
            <a:off x="793790" y="3456980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1. </a:t>
            </a:r>
            <a:r>
              <a:rPr lang="en-US" sz="2650" dirty="0" err="1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Requisitos</a:t>
            </a:r>
            <a:r>
              <a:rPr lang="en-US" sz="26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Legais</a:t>
            </a:r>
            <a:endParaRPr lang="en-US" sz="2650" dirty="0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77C09D38-E60E-E27B-B1E1-692F39C1F961}"/>
              </a:ext>
            </a:extLst>
          </p:cNvPr>
          <p:cNvSpPr/>
          <p:nvPr/>
        </p:nvSpPr>
        <p:spPr>
          <a:xfrm>
            <a:off x="793790" y="4109085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Art. 19 da Lei nº 14.967, de 9 de setembro de 2024</a:t>
            </a:r>
            <a:endParaRPr lang="en-US" dirty="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C7C2903D-743E-E4D6-8FDB-D39F1A5B2FFD}"/>
              </a:ext>
            </a:extLst>
          </p:cNvPr>
          <p:cNvSpPr/>
          <p:nvPr/>
        </p:nvSpPr>
        <p:spPr>
          <a:xfrm>
            <a:off x="793790" y="5038963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Estabelece os requisitos mínimos que todas as empresas devem atender para obtenção da autorização de funcionamento.</a:t>
            </a:r>
            <a:endParaRPr lang="en-US" sz="1750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73268D86-6F78-7713-3B0A-2D4773FC4727}"/>
              </a:ext>
            </a:extLst>
          </p:cNvPr>
          <p:cNvSpPr/>
          <p:nvPr/>
        </p:nvSpPr>
        <p:spPr>
          <a:xfrm>
            <a:off x="4856321" y="3456980"/>
            <a:ext cx="4188500" cy="425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2. </a:t>
            </a:r>
            <a:r>
              <a:rPr lang="en-US" sz="2650" dirty="0" err="1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Requisitos</a:t>
            </a:r>
            <a:r>
              <a:rPr lang="en-US" sz="26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Específicos</a:t>
            </a:r>
            <a:endParaRPr lang="en-US" sz="2650" dirty="0"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0C37B3E4-4E2F-E444-EE0D-1DE7F7A15244}"/>
              </a:ext>
            </a:extLst>
          </p:cNvPr>
          <p:cNvSpPr/>
          <p:nvPr/>
        </p:nvSpPr>
        <p:spPr>
          <a:xfrm>
            <a:off x="4856321" y="4109085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Arts. 4º e 20 da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Portaria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DG/PF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nº 18.045, de 17 de abril de 2023</a:t>
            </a:r>
            <a:endParaRPr lang="en-US" dirty="0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DBB89808-E7A5-39A0-4938-31D9F9500A4D}"/>
              </a:ext>
            </a:extLst>
          </p:cNvPr>
          <p:cNvSpPr/>
          <p:nvPr/>
        </p:nvSpPr>
        <p:spPr>
          <a:xfrm>
            <a:off x="4856321" y="5038963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Define critérios técnicos e operacionais específicos para cada modalidade de serviço.</a:t>
            </a:r>
            <a:endParaRPr lang="en-US" sz="175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3C6E58A-9EE4-2B36-CE10-244C74417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-1"/>
            <a:ext cx="5567423" cy="822960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04A3620-0835-371C-A3FD-3C7EE0B90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-2"/>
            <a:ext cx="5486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12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04391" y="485180"/>
            <a:ext cx="60797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3. Capital Social Mínimo Integralizado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2804390" y="952857"/>
            <a:ext cx="9744839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Conforme art. 14 da Lei nº 14.967/2024, os valores variam conforme a modalidade de serviço: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2804390" y="1152644"/>
            <a:ext cx="9744839" cy="774383"/>
          </a:xfrm>
          <a:prstGeom prst="roundRect">
            <a:avLst>
              <a:gd name="adj" fmla="val 2197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 sz="1600"/>
          </a:p>
        </p:txBody>
      </p:sp>
      <p:sp>
        <p:nvSpPr>
          <p:cNvPr id="5" name="Shape 3"/>
          <p:cNvSpPr/>
          <p:nvPr/>
        </p:nvSpPr>
        <p:spPr>
          <a:xfrm>
            <a:off x="2819631" y="1167884"/>
            <a:ext cx="564888" cy="743903"/>
          </a:xfrm>
          <a:prstGeom prst="rect">
            <a:avLst/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1435" y="1454825"/>
            <a:ext cx="211722" cy="17002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3329933" y="1281232"/>
            <a:ext cx="1861611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 </a:t>
            </a:r>
            <a:r>
              <a:rPr lang="en-US" sz="160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Vigilância</a:t>
            </a: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Patrimonial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329933" y="1492329"/>
            <a:ext cx="8930274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</a:p>
          <a:p>
            <a:pPr marL="0" indent="0" algn="l">
              <a:lnSpc>
                <a:spcPts val="105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 R$ 730.000,00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2804390" y="1983700"/>
            <a:ext cx="9744839" cy="774383"/>
          </a:xfrm>
          <a:prstGeom prst="roundRect">
            <a:avLst>
              <a:gd name="adj" fmla="val 2197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 sz="1600"/>
          </a:p>
        </p:txBody>
      </p:sp>
      <p:sp>
        <p:nvSpPr>
          <p:cNvPr id="11" name="Shape 8"/>
          <p:cNvSpPr/>
          <p:nvPr/>
        </p:nvSpPr>
        <p:spPr>
          <a:xfrm>
            <a:off x="2819631" y="1998940"/>
            <a:ext cx="564888" cy="743903"/>
          </a:xfrm>
          <a:prstGeom prst="rect">
            <a:avLst/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1435" y="2285881"/>
            <a:ext cx="211722" cy="17002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3329932" y="2112288"/>
            <a:ext cx="2167629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 Transporte de </a:t>
            </a:r>
            <a:r>
              <a:rPr lang="en-US" sz="160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Numerário</a:t>
            </a: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, Bens </a:t>
            </a:r>
            <a:r>
              <a:rPr lang="en-US" sz="160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ou</a:t>
            </a: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Valores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3329933" y="2323386"/>
            <a:ext cx="8930274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endParaRPr lang="en-US" sz="1600" b="1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l">
              <a:lnSpc>
                <a:spcPts val="105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 R$ 2.920.000,00</a:t>
            </a:r>
            <a:endParaRPr lang="en-US" sz="1600" dirty="0"/>
          </a:p>
        </p:txBody>
      </p:sp>
      <p:sp>
        <p:nvSpPr>
          <p:cNvPr id="16" name="Shape 12"/>
          <p:cNvSpPr/>
          <p:nvPr/>
        </p:nvSpPr>
        <p:spPr>
          <a:xfrm>
            <a:off x="2804390" y="2814757"/>
            <a:ext cx="9744839" cy="774383"/>
          </a:xfrm>
          <a:prstGeom prst="roundRect">
            <a:avLst>
              <a:gd name="adj" fmla="val 2197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 sz="1600"/>
          </a:p>
        </p:txBody>
      </p:sp>
      <p:sp>
        <p:nvSpPr>
          <p:cNvPr id="17" name="Shape 13"/>
          <p:cNvSpPr/>
          <p:nvPr/>
        </p:nvSpPr>
        <p:spPr>
          <a:xfrm>
            <a:off x="2819631" y="2829997"/>
            <a:ext cx="564888" cy="743903"/>
          </a:xfrm>
          <a:prstGeom prst="rect">
            <a:avLst/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61435" y="3116937"/>
            <a:ext cx="211722" cy="170021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3329932" y="2943344"/>
            <a:ext cx="1855679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 </a:t>
            </a:r>
            <a:r>
              <a:rPr lang="en-US" sz="160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Escolta</a:t>
            </a: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Armada</a:t>
            </a:r>
            <a:endParaRPr lang="en-US" sz="1600" dirty="0"/>
          </a:p>
        </p:txBody>
      </p:sp>
      <p:sp>
        <p:nvSpPr>
          <p:cNvPr id="20" name="Text 15"/>
          <p:cNvSpPr/>
          <p:nvPr/>
        </p:nvSpPr>
        <p:spPr>
          <a:xfrm>
            <a:off x="3329933" y="3154442"/>
            <a:ext cx="8930274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endParaRPr lang="en-US" sz="1600" b="1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l">
              <a:lnSpc>
                <a:spcPts val="105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 R$ 730.000,00</a:t>
            </a:r>
            <a:endParaRPr lang="en-US" sz="1600" dirty="0"/>
          </a:p>
        </p:txBody>
      </p:sp>
      <p:sp>
        <p:nvSpPr>
          <p:cNvPr id="22" name="Shape 17"/>
          <p:cNvSpPr/>
          <p:nvPr/>
        </p:nvSpPr>
        <p:spPr>
          <a:xfrm>
            <a:off x="2804390" y="3645813"/>
            <a:ext cx="9744839" cy="774383"/>
          </a:xfrm>
          <a:prstGeom prst="roundRect">
            <a:avLst>
              <a:gd name="adj" fmla="val 2197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 sz="1600"/>
          </a:p>
        </p:txBody>
      </p:sp>
      <p:sp>
        <p:nvSpPr>
          <p:cNvPr id="23" name="Shape 18"/>
          <p:cNvSpPr/>
          <p:nvPr/>
        </p:nvSpPr>
        <p:spPr>
          <a:xfrm>
            <a:off x="2819631" y="3661053"/>
            <a:ext cx="564888" cy="743903"/>
          </a:xfrm>
          <a:prstGeom prst="rect">
            <a:avLst/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61435" y="3947993"/>
            <a:ext cx="211722" cy="170021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3329933" y="3774400"/>
            <a:ext cx="176523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 </a:t>
            </a:r>
            <a:r>
              <a:rPr lang="en-US" sz="160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Segurança</a:t>
            </a: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Pessoal</a:t>
            </a:r>
            <a:endParaRPr lang="en-US" sz="1600" dirty="0"/>
          </a:p>
        </p:txBody>
      </p:sp>
      <p:sp>
        <p:nvSpPr>
          <p:cNvPr id="26" name="Text 20"/>
          <p:cNvSpPr/>
          <p:nvPr/>
        </p:nvSpPr>
        <p:spPr>
          <a:xfrm>
            <a:off x="3329933" y="3985498"/>
            <a:ext cx="8930274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endParaRPr lang="en-US" sz="1600" b="1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l">
              <a:lnSpc>
                <a:spcPts val="105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 R$ 730.000,00</a:t>
            </a:r>
            <a:endParaRPr lang="en-US" sz="1600" dirty="0"/>
          </a:p>
        </p:txBody>
      </p:sp>
      <p:sp>
        <p:nvSpPr>
          <p:cNvPr id="28" name="Shape 22"/>
          <p:cNvSpPr/>
          <p:nvPr/>
        </p:nvSpPr>
        <p:spPr>
          <a:xfrm>
            <a:off x="2804390" y="4476869"/>
            <a:ext cx="9744839" cy="774383"/>
          </a:xfrm>
          <a:prstGeom prst="roundRect">
            <a:avLst>
              <a:gd name="adj" fmla="val 2197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 sz="1600"/>
          </a:p>
        </p:txBody>
      </p:sp>
      <p:sp>
        <p:nvSpPr>
          <p:cNvPr id="29" name="Shape 23"/>
          <p:cNvSpPr/>
          <p:nvPr/>
        </p:nvSpPr>
        <p:spPr>
          <a:xfrm>
            <a:off x="2819631" y="4492109"/>
            <a:ext cx="564888" cy="743903"/>
          </a:xfrm>
          <a:prstGeom prst="rect">
            <a:avLst/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30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61435" y="4779050"/>
            <a:ext cx="211722" cy="170021"/>
          </a:xfrm>
          <a:prstGeom prst="rect">
            <a:avLst/>
          </a:prstGeom>
        </p:spPr>
      </p:pic>
      <p:sp>
        <p:nvSpPr>
          <p:cNvPr id="31" name="Text 24"/>
          <p:cNvSpPr/>
          <p:nvPr/>
        </p:nvSpPr>
        <p:spPr>
          <a:xfrm>
            <a:off x="3329933" y="4605457"/>
            <a:ext cx="2162884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 </a:t>
            </a:r>
            <a:r>
              <a:rPr lang="en-US" sz="160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Gerenciamento</a:t>
            </a: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de Risco</a:t>
            </a:r>
            <a:endParaRPr lang="en-US" sz="1600" dirty="0"/>
          </a:p>
        </p:txBody>
      </p:sp>
      <p:sp>
        <p:nvSpPr>
          <p:cNvPr id="32" name="Text 25"/>
          <p:cNvSpPr/>
          <p:nvPr/>
        </p:nvSpPr>
        <p:spPr>
          <a:xfrm>
            <a:off x="3329933" y="4816554"/>
            <a:ext cx="8930274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endParaRPr lang="en-US" sz="1600" b="1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l">
              <a:lnSpc>
                <a:spcPts val="105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 R$ 292.000,00</a:t>
            </a:r>
            <a:endParaRPr lang="en-US" sz="1600" dirty="0"/>
          </a:p>
        </p:txBody>
      </p:sp>
      <p:sp>
        <p:nvSpPr>
          <p:cNvPr id="34" name="Shape 27"/>
          <p:cNvSpPr/>
          <p:nvPr/>
        </p:nvSpPr>
        <p:spPr>
          <a:xfrm>
            <a:off x="2804390" y="5307925"/>
            <a:ext cx="9744839" cy="774383"/>
          </a:xfrm>
          <a:prstGeom prst="roundRect">
            <a:avLst>
              <a:gd name="adj" fmla="val 2197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 sz="1600"/>
          </a:p>
        </p:txBody>
      </p:sp>
      <p:sp>
        <p:nvSpPr>
          <p:cNvPr id="35" name="Shape 28"/>
          <p:cNvSpPr/>
          <p:nvPr/>
        </p:nvSpPr>
        <p:spPr>
          <a:xfrm>
            <a:off x="2819631" y="5323165"/>
            <a:ext cx="564888" cy="743903"/>
          </a:xfrm>
          <a:prstGeom prst="rect">
            <a:avLst/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36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61435" y="5610106"/>
            <a:ext cx="211722" cy="170021"/>
          </a:xfrm>
          <a:prstGeom prst="rect">
            <a:avLst/>
          </a:prstGeom>
        </p:spPr>
      </p:pic>
      <p:sp>
        <p:nvSpPr>
          <p:cNvPr id="37" name="Text 29"/>
          <p:cNvSpPr/>
          <p:nvPr/>
        </p:nvSpPr>
        <p:spPr>
          <a:xfrm>
            <a:off x="3329933" y="5436513"/>
            <a:ext cx="176523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Escola de </a:t>
            </a:r>
            <a:r>
              <a:rPr lang="en-US" sz="160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Formação</a:t>
            </a: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, </a:t>
            </a:r>
            <a:r>
              <a:rPr lang="en-US" sz="160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Aperfeiçoamento</a:t>
            </a: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e </a:t>
            </a:r>
            <a:r>
              <a:rPr lang="en-US" sz="160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Atualização</a:t>
            </a:r>
            <a:endParaRPr lang="en-US" sz="1600" dirty="0"/>
          </a:p>
        </p:txBody>
      </p:sp>
      <p:sp>
        <p:nvSpPr>
          <p:cNvPr id="38" name="Text 30"/>
          <p:cNvSpPr/>
          <p:nvPr/>
        </p:nvSpPr>
        <p:spPr>
          <a:xfrm>
            <a:off x="3329933" y="5647611"/>
            <a:ext cx="8930274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endParaRPr lang="en-US" sz="1600" b="1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l">
              <a:lnSpc>
                <a:spcPts val="105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 R$ 292.000,00</a:t>
            </a:r>
            <a:endParaRPr lang="en-US" sz="1600" dirty="0"/>
          </a:p>
        </p:txBody>
      </p:sp>
      <p:sp>
        <p:nvSpPr>
          <p:cNvPr id="40" name="Shape 32"/>
          <p:cNvSpPr/>
          <p:nvPr/>
        </p:nvSpPr>
        <p:spPr>
          <a:xfrm>
            <a:off x="2804390" y="6138982"/>
            <a:ext cx="9744839" cy="774383"/>
          </a:xfrm>
          <a:prstGeom prst="roundRect">
            <a:avLst>
              <a:gd name="adj" fmla="val 2197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 sz="1600"/>
          </a:p>
        </p:txBody>
      </p:sp>
      <p:sp>
        <p:nvSpPr>
          <p:cNvPr id="41" name="Shape 33"/>
          <p:cNvSpPr/>
          <p:nvPr/>
        </p:nvSpPr>
        <p:spPr>
          <a:xfrm>
            <a:off x="2819631" y="6154222"/>
            <a:ext cx="564888" cy="743903"/>
          </a:xfrm>
          <a:prstGeom prst="rect">
            <a:avLst/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42" name="Image 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61435" y="6441162"/>
            <a:ext cx="211722" cy="170021"/>
          </a:xfrm>
          <a:prstGeom prst="rect">
            <a:avLst/>
          </a:prstGeom>
        </p:spPr>
      </p:pic>
      <p:sp>
        <p:nvSpPr>
          <p:cNvPr id="43" name="Text 34"/>
          <p:cNvSpPr/>
          <p:nvPr/>
        </p:nvSpPr>
        <p:spPr>
          <a:xfrm>
            <a:off x="3329933" y="6267569"/>
            <a:ext cx="176523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 </a:t>
            </a:r>
            <a:r>
              <a:rPr lang="en-US" sz="160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Serviço</a:t>
            </a: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Adicional</a:t>
            </a:r>
            <a:endParaRPr lang="en-US" sz="1600" dirty="0"/>
          </a:p>
        </p:txBody>
      </p:sp>
      <p:sp>
        <p:nvSpPr>
          <p:cNvPr id="44" name="Text 35"/>
          <p:cNvSpPr/>
          <p:nvPr/>
        </p:nvSpPr>
        <p:spPr>
          <a:xfrm>
            <a:off x="3329933" y="6478667"/>
            <a:ext cx="8930274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endParaRPr lang="en-US" sz="1600" b="1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l">
              <a:lnSpc>
                <a:spcPts val="105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 R$ 146.000,00</a:t>
            </a:r>
            <a:endParaRPr lang="en-US" sz="1600" dirty="0"/>
          </a:p>
        </p:txBody>
      </p:sp>
      <p:sp>
        <p:nvSpPr>
          <p:cNvPr id="46" name="Shape 37"/>
          <p:cNvSpPr/>
          <p:nvPr/>
        </p:nvSpPr>
        <p:spPr>
          <a:xfrm>
            <a:off x="2804390" y="6970038"/>
            <a:ext cx="9744839" cy="774383"/>
          </a:xfrm>
          <a:prstGeom prst="roundRect">
            <a:avLst>
              <a:gd name="adj" fmla="val 2197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 sz="1600"/>
          </a:p>
        </p:txBody>
      </p:sp>
      <p:sp>
        <p:nvSpPr>
          <p:cNvPr id="47" name="Shape 38"/>
          <p:cNvSpPr/>
          <p:nvPr/>
        </p:nvSpPr>
        <p:spPr>
          <a:xfrm>
            <a:off x="2819631" y="6985278"/>
            <a:ext cx="564888" cy="743903"/>
          </a:xfrm>
          <a:prstGeom prst="rect">
            <a:avLst/>
          </a:prstGeom>
          <a:solidFill>
            <a:srgbClr val="3A3B3C"/>
          </a:solidFill>
          <a:ln/>
        </p:spPr>
        <p:txBody>
          <a:bodyPr/>
          <a:lstStyle/>
          <a:p>
            <a:endParaRPr lang="pt-BR" sz="1600"/>
          </a:p>
        </p:txBody>
      </p:sp>
      <p:pic>
        <p:nvPicPr>
          <p:cNvPr id="48" name="Image 7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61435" y="7272218"/>
            <a:ext cx="211722" cy="170021"/>
          </a:xfrm>
          <a:prstGeom prst="rect">
            <a:avLst/>
          </a:prstGeom>
        </p:spPr>
      </p:pic>
      <p:sp>
        <p:nvSpPr>
          <p:cNvPr id="49" name="Text 39"/>
          <p:cNvSpPr/>
          <p:nvPr/>
        </p:nvSpPr>
        <p:spPr>
          <a:xfrm>
            <a:off x="3329933" y="7098625"/>
            <a:ext cx="185923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 </a:t>
            </a:r>
            <a:r>
              <a:rPr lang="en-US" sz="160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Vigilância</a:t>
            </a: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Patrimonial </a:t>
            </a:r>
            <a:r>
              <a:rPr lang="en-US" sz="160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Exclusivamente</a:t>
            </a:r>
            <a:r>
              <a:rPr lang="en-US" sz="16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160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Desarmada</a:t>
            </a:r>
            <a:endParaRPr lang="en-US" sz="1600" dirty="0"/>
          </a:p>
        </p:txBody>
      </p:sp>
      <p:sp>
        <p:nvSpPr>
          <p:cNvPr id="50" name="Text 40"/>
          <p:cNvSpPr/>
          <p:nvPr/>
        </p:nvSpPr>
        <p:spPr>
          <a:xfrm>
            <a:off x="3329933" y="7309723"/>
            <a:ext cx="8930274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endParaRPr lang="en-US" sz="1600" b="1" dirty="0">
              <a:solidFill>
                <a:srgbClr val="CFCBBF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l">
              <a:lnSpc>
                <a:spcPts val="105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 R$ 182.500,00</a:t>
            </a:r>
            <a:endParaRPr lang="en-US" sz="1600" dirty="0"/>
          </a:p>
        </p:txBody>
      </p:sp>
      <p:pic>
        <p:nvPicPr>
          <p:cNvPr id="52" name="Imagem 51">
            <a:extLst>
              <a:ext uri="{FF2B5EF4-FFF2-40B4-BE49-F238E27FC236}">
                <a16:creationId xmlns:a16="http://schemas.microsoft.com/office/drawing/2014/main" id="{012F7352-5E7D-FB9F-86E5-19490062DC4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2271686" y="7710140"/>
            <a:ext cx="2105456" cy="519460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F1588BC3-7350-BBDF-01A1-FE072579A50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93941" y="7637929"/>
            <a:ext cx="3036459" cy="5916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113" y="1180505"/>
            <a:ext cx="10771942" cy="635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4. </a:t>
            </a:r>
            <a:r>
              <a:rPr lang="en-US" sz="4000" dirty="0" err="1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Permissão</a:t>
            </a:r>
            <a:r>
              <a:rPr lang="en-US" sz="40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para Registro na Junta Comercial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12113" y="2181225"/>
            <a:ext cx="13432150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 registro dos atos constitutivos, bem como as alterações e o encerramento de empresas de serviços de segurança privada especializadas dependem de </a:t>
            </a:r>
            <a:r>
              <a:rPr lang="en-US" sz="17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permissão prévia da Polícia Federal</a:t>
            </a:r>
            <a:r>
              <a:rPr lang="en-US" sz="1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conforme art. 40, XI, da Lei nº 14.967, de 9 de setembro de 2024.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12113" y="3003947"/>
            <a:ext cx="203359" cy="254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</a:rPr>
              <a:t>a.</a:t>
            </a: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13" y="3326844"/>
            <a:ext cx="6511885" cy="228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12113" y="3474244"/>
            <a:ext cx="3453051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Especificar no Objeto Social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712113" y="3901559"/>
            <a:ext cx="6511885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No objeto social da empresa deve estar especificado apenas o serviço de segurança privada pretendido.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406402" y="3003947"/>
            <a:ext cx="203359" cy="254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</a:rPr>
              <a:t>b.</a:t>
            </a:r>
            <a:endParaRPr lang="en-US" sz="16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402" y="3326844"/>
            <a:ext cx="6511885" cy="2286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406402" y="3474244"/>
            <a:ext cx="2543294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Identificar CNAE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7406402" y="3901559"/>
            <a:ext cx="6511885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Código principal: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80.11.1/01 - Vigilância e segurança privada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7406402" y="4319707"/>
            <a:ext cx="6511885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Transporte: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80.12.9/00 - Transporte de valores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7406402" y="4737854"/>
            <a:ext cx="6511885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Escolta: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52.29.0/99 - Escolta armada e outras atividades auxiliares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712113" y="5381506"/>
            <a:ext cx="203359" cy="254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</a:rPr>
              <a:t>c.</a:t>
            </a:r>
            <a:endParaRPr lang="en-US" sz="1600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13" y="5684044"/>
            <a:ext cx="6511885" cy="2286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12113" y="5851803"/>
            <a:ext cx="2543294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Enviar Solicitação</a:t>
            </a:r>
            <a:endParaRPr lang="en-US" sz="2000" dirty="0"/>
          </a:p>
        </p:txBody>
      </p:sp>
      <p:sp>
        <p:nvSpPr>
          <p:cNvPr id="17" name="Text 12"/>
          <p:cNvSpPr/>
          <p:nvPr/>
        </p:nvSpPr>
        <p:spPr>
          <a:xfrm>
            <a:off x="712113" y="6279118"/>
            <a:ext cx="6511885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Encaminhar à DPSP/CGCSP/DPA/PF pelo e-mail: </a:t>
            </a:r>
            <a:r>
              <a:rPr lang="en-US" sz="1600" u="sng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dpsp.cgcsp.dpa@pf.gov.br</a:t>
            </a:r>
            <a:endParaRPr lang="en-US" sz="1600" dirty="0"/>
          </a:p>
        </p:txBody>
      </p:sp>
      <p:sp>
        <p:nvSpPr>
          <p:cNvPr id="18" name="Text 13"/>
          <p:cNvSpPr/>
          <p:nvPr/>
        </p:nvSpPr>
        <p:spPr>
          <a:xfrm>
            <a:off x="7406402" y="5381506"/>
            <a:ext cx="203359" cy="254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</a:rPr>
              <a:t>d.</a:t>
            </a:r>
            <a:endParaRPr lang="en-US" sz="1600" dirty="0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402" y="5684044"/>
            <a:ext cx="6511885" cy="22860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406402" y="5851803"/>
            <a:ext cx="2543294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Anexar Documento</a:t>
            </a:r>
            <a:endParaRPr lang="en-US" sz="2000" dirty="0"/>
          </a:p>
        </p:txBody>
      </p:sp>
      <p:sp>
        <p:nvSpPr>
          <p:cNvPr id="21" name="Text 15"/>
          <p:cNvSpPr/>
          <p:nvPr/>
        </p:nvSpPr>
        <p:spPr>
          <a:xfrm>
            <a:off x="7406402" y="6279118"/>
            <a:ext cx="6511885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Minuta do ato constitutivo, atendendo aos requisitos definidos na Lei nº 14.967/2024, especialmente os arts. 14 e 19.</a:t>
            </a:r>
            <a:endParaRPr lang="en-US" sz="1600" dirty="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E2D308A9-2F7B-8689-8D51-30AA6E0E4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869744" y="7710140"/>
            <a:ext cx="1690767" cy="51946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4CA3F283-2DAA-670F-D65A-C5BB1A8B26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7637929"/>
            <a:ext cx="2438400" cy="5916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53625" y="1038463"/>
            <a:ext cx="7990637" cy="595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5. </a:t>
            </a:r>
            <a:r>
              <a:rPr lang="en-US" sz="3750" dirty="0" err="1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Autorização</a:t>
            </a:r>
            <a:r>
              <a:rPr lang="en-US" sz="37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de Funcionamento</a:t>
            </a:r>
            <a:endParaRPr lang="en-US" sz="3750" dirty="0"/>
          </a:p>
        </p:txBody>
      </p:sp>
      <p:sp>
        <p:nvSpPr>
          <p:cNvPr id="6" name="Text 2"/>
          <p:cNvSpPr/>
          <p:nvPr/>
        </p:nvSpPr>
        <p:spPr>
          <a:xfrm>
            <a:off x="6153626" y="1874401"/>
            <a:ext cx="7809548" cy="561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autorização de funcionamento poderá ser requerida mediante comprovação dos requisitos legais e específicos de funcionamento e terá </a:t>
            </a:r>
            <a:r>
              <a:rPr lang="en-US" sz="15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validade de 2 anos</a:t>
            </a: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626" y="2615803"/>
            <a:ext cx="953095" cy="114383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266861" y="2741652"/>
            <a:ext cx="6958425" cy="488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Recolher</a:t>
            </a:r>
            <a:r>
              <a:rPr lang="en-US" sz="1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185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taxas</a:t>
            </a:r>
            <a:r>
              <a:rPr lang="en-US" sz="1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de </a:t>
            </a:r>
            <a:r>
              <a:rPr lang="en-US" sz="185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vistoria</a:t>
            </a:r>
            <a:r>
              <a:rPr lang="en-US" sz="1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e de </a:t>
            </a:r>
            <a:r>
              <a:rPr lang="en-US" sz="185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autorização</a:t>
            </a:r>
            <a:r>
              <a:rPr lang="en-US" sz="1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de </a:t>
            </a:r>
            <a:r>
              <a:rPr lang="en-US" sz="185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funcionamento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7266861" y="3200281"/>
            <a:ext cx="6696313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Pagamento de GRU via </a:t>
            </a:r>
            <a:r>
              <a:rPr lang="en-US" sz="1500" u="sng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Sistema GRU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626" y="3759637"/>
            <a:ext cx="953095" cy="114383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266861" y="3950256"/>
            <a:ext cx="3047405" cy="297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Requerer</a:t>
            </a:r>
            <a:r>
              <a:rPr lang="en-US" sz="1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185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Eletronicamente</a:t>
            </a:r>
            <a:r>
              <a:rPr lang="en-US" sz="1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a </a:t>
            </a:r>
            <a:r>
              <a:rPr lang="en-US" sz="185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Autorização</a:t>
            </a:r>
            <a:r>
              <a:rPr lang="en-US" sz="1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de </a:t>
            </a:r>
            <a:r>
              <a:rPr lang="en-US" sz="185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Funcionamento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7266861" y="4344114"/>
            <a:ext cx="6696313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Sistema Gestão de Segurança Privada (GESP)</a:t>
            </a:r>
            <a:endParaRPr lang="en-US" sz="1500" dirty="0"/>
          </a:p>
        </p:txBody>
      </p:sp>
      <p:sp>
        <p:nvSpPr>
          <p:cNvPr id="14" name="Text 7"/>
          <p:cNvSpPr/>
          <p:nvPr/>
        </p:nvSpPr>
        <p:spPr>
          <a:xfrm>
            <a:off x="7266861" y="5018603"/>
            <a:ext cx="6009301" cy="373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Vistoria das </a:t>
            </a:r>
            <a:r>
              <a:rPr lang="en-US" sz="185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Instalações</a:t>
            </a:r>
            <a:r>
              <a:rPr lang="en-US" sz="1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185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Físicas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7266861" y="5487948"/>
            <a:ext cx="6696313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Inspeção nas instalações da empresa</a:t>
            </a:r>
            <a:endParaRPr lang="en-US" sz="1500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626" y="6047303"/>
            <a:ext cx="953095" cy="1143833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7266861" y="6237923"/>
            <a:ext cx="2382917" cy="297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Publicação no DOU</a:t>
            </a:r>
            <a:endParaRPr lang="en-US" sz="1850" dirty="0"/>
          </a:p>
        </p:txBody>
      </p:sp>
      <p:sp>
        <p:nvSpPr>
          <p:cNvPr id="18" name="Text 10"/>
          <p:cNvSpPr/>
          <p:nvPr/>
        </p:nvSpPr>
        <p:spPr>
          <a:xfrm>
            <a:off x="7266861" y="6631781"/>
            <a:ext cx="6696313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Alvará</a:t>
            </a: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</a:t>
            </a:r>
            <a:r>
              <a:rPr lang="en-US" sz="15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Autorização</a:t>
            </a: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</a:t>
            </a:r>
            <a:r>
              <a:rPr lang="en-US" sz="15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Funcionamento</a:t>
            </a: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50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publicado</a:t>
            </a:r>
            <a:r>
              <a:rPr lang="en-US" sz="1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no Diário Oficial da União</a:t>
            </a:r>
            <a:endParaRPr lang="en-US" sz="1500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79D578AC-A960-ACD1-759E-A89CE7D224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0" y="7637929"/>
            <a:ext cx="2438400" cy="59167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B614D845-6164-7C19-D38C-BFB35B8E87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5657"/>
            <a:ext cx="5852160" cy="8229600"/>
          </a:xfrm>
          <a:prstGeom prst="rect">
            <a:avLst/>
          </a:prstGeom>
        </p:spPr>
      </p:pic>
      <p:pic>
        <p:nvPicPr>
          <p:cNvPr id="21" name="Image 4" descr="preencoded.png">
            <a:extLst>
              <a:ext uri="{FF2B5EF4-FFF2-40B4-BE49-F238E27FC236}">
                <a16:creationId xmlns:a16="http://schemas.microsoft.com/office/drawing/2014/main" id="{B03C960C-CE83-6D04-BAD9-384D9B987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626" y="4903470"/>
            <a:ext cx="953095" cy="114383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06252" y="877848"/>
            <a:ext cx="5142190" cy="642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Taxas e Pagamento</a:t>
            </a:r>
            <a:endParaRPr lang="en-US" sz="4000" dirty="0"/>
          </a:p>
        </p:txBody>
      </p:sp>
      <p:sp>
        <p:nvSpPr>
          <p:cNvPr id="6" name="Text 2"/>
          <p:cNvSpPr/>
          <p:nvPr/>
        </p:nvSpPr>
        <p:spPr>
          <a:xfrm>
            <a:off x="6206252" y="1800225"/>
            <a:ext cx="7704296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No ato do requerimento deverão ser recolhidas 2 taxas, por meio de pagamento de GRU (Anexo da Lei nº 14.967/2024):</a:t>
            </a:r>
            <a:endParaRPr lang="en-US" sz="1600" dirty="0"/>
          </a:p>
        </p:txBody>
      </p:sp>
      <p:sp>
        <p:nvSpPr>
          <p:cNvPr id="7" name="Shape 3"/>
          <p:cNvSpPr/>
          <p:nvPr/>
        </p:nvSpPr>
        <p:spPr>
          <a:xfrm>
            <a:off x="6206252" y="2637473"/>
            <a:ext cx="7704296" cy="1583531"/>
          </a:xfrm>
          <a:prstGeom prst="roundRect">
            <a:avLst>
              <a:gd name="adj" fmla="val 194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4"/>
          <p:cNvSpPr/>
          <p:nvPr/>
        </p:nvSpPr>
        <p:spPr>
          <a:xfrm>
            <a:off x="6411873" y="2843093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Taxa de Vistoria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6411873" y="3276124"/>
            <a:ext cx="729305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R$ 4.380,00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6411873" y="3701653"/>
            <a:ext cx="729305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Vistoria de instalação de prestador de serviço de segurança privada.</a:t>
            </a:r>
            <a:endParaRPr lang="en-US" sz="1600" dirty="0"/>
          </a:p>
        </p:txBody>
      </p:sp>
      <p:sp>
        <p:nvSpPr>
          <p:cNvPr id="11" name="Shape 7"/>
          <p:cNvSpPr/>
          <p:nvPr/>
        </p:nvSpPr>
        <p:spPr>
          <a:xfrm>
            <a:off x="6206252" y="4407456"/>
            <a:ext cx="7704296" cy="1897261"/>
          </a:xfrm>
          <a:prstGeom prst="roundRect">
            <a:avLst>
              <a:gd name="adj" fmla="val 1626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8"/>
          <p:cNvSpPr/>
          <p:nvPr/>
        </p:nvSpPr>
        <p:spPr>
          <a:xfrm>
            <a:off x="6411873" y="4613077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Taxa de </a:t>
            </a:r>
            <a:r>
              <a:rPr lang="en-US" sz="200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Autorização</a:t>
            </a:r>
            <a:r>
              <a:rPr lang="en-US" sz="20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de </a:t>
            </a:r>
            <a:r>
              <a:rPr lang="en-US" sz="2000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Funcionamento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6411873" y="5046107"/>
            <a:ext cx="7293054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R$ 2.190,00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6411873" y="5471636"/>
            <a:ext cx="7293054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Autorização de funcionamento de prestador de serviço de segurança privada.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6206252" y="6514505"/>
            <a:ext cx="7704296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Emissão de GRU: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600" u="sng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https://servicos.pf.gov.br/gru2/gru?nac=0&amp;rec=8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6206252" y="7038022"/>
            <a:ext cx="7704296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Orientações GESP: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600" u="sng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Primeiro Acesso ao GESP</a:t>
            </a:r>
            <a:endParaRPr lang="en-US" sz="1600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B2A84877-07FF-5073-4E53-86B51FA707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7637929"/>
            <a:ext cx="2438400" cy="59167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96814A8-092B-9FC6-9848-E04FAAD4B2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5486400" cy="82508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32088" y="279738"/>
            <a:ext cx="8167307" cy="11513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Empresas ou </a:t>
            </a:r>
            <a:r>
              <a:rPr lang="en-US" sz="3600" b="1" dirty="0" err="1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Condomínios</a:t>
            </a:r>
            <a:r>
              <a:rPr lang="en-US" sz="3600" b="1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3600" b="1" dirty="0" err="1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Edilícios</a:t>
            </a:r>
            <a:r>
              <a:rPr lang="en-US" sz="3600" b="1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com Serviços </a:t>
            </a:r>
            <a:r>
              <a:rPr lang="en-US" sz="3600" b="1" dirty="0" err="1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Orgânicos</a:t>
            </a:r>
            <a:r>
              <a:rPr lang="en-US" sz="3600" b="1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de </a:t>
            </a:r>
            <a:r>
              <a:rPr lang="en-US" sz="3600" b="1" dirty="0" err="1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Segurança</a:t>
            </a:r>
            <a:r>
              <a:rPr lang="en-US" sz="3600" b="1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Privada</a:t>
            </a:r>
            <a:endParaRPr lang="en-US" sz="3600" b="1" dirty="0"/>
          </a:p>
        </p:txBody>
      </p:sp>
      <p:sp>
        <p:nvSpPr>
          <p:cNvPr id="6" name="Shape 2"/>
          <p:cNvSpPr/>
          <p:nvPr/>
        </p:nvSpPr>
        <p:spPr>
          <a:xfrm>
            <a:off x="644604" y="2110264"/>
            <a:ext cx="7854791" cy="1058466"/>
          </a:xfrm>
          <a:prstGeom prst="roundRect">
            <a:avLst>
              <a:gd name="adj" fmla="val 2610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3"/>
          <p:cNvSpPr/>
          <p:nvPr/>
        </p:nvSpPr>
        <p:spPr>
          <a:xfrm>
            <a:off x="851654" y="2317313"/>
            <a:ext cx="2302312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Requisitos Legais</a:t>
            </a:r>
            <a:endParaRPr lang="en-US" b="1" dirty="0"/>
          </a:p>
        </p:txBody>
      </p:sp>
      <p:sp>
        <p:nvSpPr>
          <p:cNvPr id="8" name="Text 4"/>
          <p:cNvSpPr/>
          <p:nvPr/>
        </p:nvSpPr>
        <p:spPr>
          <a:xfrm>
            <a:off x="851654" y="2694742"/>
            <a:ext cx="7440692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Art. 25 da Lei nº 14.967/2024</a:t>
            </a:r>
            <a:endParaRPr lang="en-US" dirty="0"/>
          </a:p>
        </p:txBody>
      </p:sp>
      <p:sp>
        <p:nvSpPr>
          <p:cNvPr id="9" name="Shape 5"/>
          <p:cNvSpPr/>
          <p:nvPr/>
        </p:nvSpPr>
        <p:spPr>
          <a:xfrm>
            <a:off x="644604" y="3318272"/>
            <a:ext cx="7854791" cy="1058466"/>
          </a:xfrm>
          <a:prstGeom prst="roundRect">
            <a:avLst>
              <a:gd name="adj" fmla="val 2610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 6"/>
          <p:cNvSpPr/>
          <p:nvPr/>
        </p:nvSpPr>
        <p:spPr>
          <a:xfrm>
            <a:off x="851654" y="3525322"/>
            <a:ext cx="2472571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Requisitos Específicos</a:t>
            </a:r>
            <a:endParaRPr lang="en-US" b="1" dirty="0"/>
          </a:p>
        </p:txBody>
      </p:sp>
      <p:sp>
        <p:nvSpPr>
          <p:cNvPr id="11" name="Text 7"/>
          <p:cNvSpPr/>
          <p:nvPr/>
        </p:nvSpPr>
        <p:spPr>
          <a:xfrm>
            <a:off x="851654" y="3902750"/>
            <a:ext cx="7440692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Art. 87 da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Portaria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DG/PF nº 18.045/2023</a:t>
            </a:r>
            <a:endParaRPr lang="en-US" dirty="0"/>
          </a:p>
        </p:txBody>
      </p:sp>
      <p:sp>
        <p:nvSpPr>
          <p:cNvPr id="12" name="Shape 8"/>
          <p:cNvSpPr/>
          <p:nvPr/>
        </p:nvSpPr>
        <p:spPr>
          <a:xfrm>
            <a:off x="644604" y="4526280"/>
            <a:ext cx="7854791" cy="1058466"/>
          </a:xfrm>
          <a:prstGeom prst="roundRect">
            <a:avLst>
              <a:gd name="adj" fmla="val 2610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9"/>
          <p:cNvSpPr/>
          <p:nvPr/>
        </p:nvSpPr>
        <p:spPr>
          <a:xfrm>
            <a:off x="851654" y="4733330"/>
            <a:ext cx="2302312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Capital Social </a:t>
            </a:r>
            <a:r>
              <a:rPr lang="en-US" b="1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Integralizado</a:t>
            </a:r>
            <a:endParaRPr lang="en-US" b="1" dirty="0"/>
          </a:p>
        </p:txBody>
      </p:sp>
      <p:sp>
        <p:nvSpPr>
          <p:cNvPr id="14" name="Text 10"/>
          <p:cNvSpPr/>
          <p:nvPr/>
        </p:nvSpPr>
        <p:spPr>
          <a:xfrm>
            <a:off x="851654" y="5110758"/>
            <a:ext cx="7440692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Não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há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previsão</a:t>
            </a:r>
            <a:endParaRPr lang="en-US" dirty="0"/>
          </a:p>
        </p:txBody>
      </p:sp>
      <p:sp>
        <p:nvSpPr>
          <p:cNvPr id="15" name="Shape 11"/>
          <p:cNvSpPr/>
          <p:nvPr/>
        </p:nvSpPr>
        <p:spPr>
          <a:xfrm>
            <a:off x="644604" y="5734288"/>
            <a:ext cx="7854791" cy="1058466"/>
          </a:xfrm>
          <a:prstGeom prst="roundRect">
            <a:avLst>
              <a:gd name="adj" fmla="val 2610"/>
            </a:avLst>
          </a:prstGeom>
          <a:solidFill>
            <a:srgbClr val="1B1C1D"/>
          </a:solidFill>
          <a:ln w="2286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Text 12"/>
          <p:cNvSpPr/>
          <p:nvPr/>
        </p:nvSpPr>
        <p:spPr>
          <a:xfrm>
            <a:off x="851654" y="5941338"/>
            <a:ext cx="2302312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b="1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Permissão</a:t>
            </a:r>
            <a:r>
              <a:rPr lang="en-US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para Registro </a:t>
            </a:r>
            <a:r>
              <a:rPr lang="en-US" b="1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na</a:t>
            </a:r>
            <a:r>
              <a:rPr lang="en-US" b="1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Junta </a:t>
            </a:r>
            <a:r>
              <a:rPr lang="en-US" b="1" dirty="0" err="1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Comercial</a:t>
            </a:r>
            <a:endParaRPr lang="en-US" b="1" dirty="0"/>
          </a:p>
        </p:txBody>
      </p:sp>
      <p:sp>
        <p:nvSpPr>
          <p:cNvPr id="17" name="Text 13"/>
          <p:cNvSpPr/>
          <p:nvPr/>
        </p:nvSpPr>
        <p:spPr>
          <a:xfrm>
            <a:off x="851654" y="6318766"/>
            <a:ext cx="7440692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Não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dependem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pois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tem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atividade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econômica diversa</a:t>
            </a:r>
            <a:endParaRPr lang="en-US" dirty="0"/>
          </a:p>
        </p:txBody>
      </p:sp>
      <p:sp>
        <p:nvSpPr>
          <p:cNvPr id="18" name="Text 14"/>
          <p:cNvSpPr/>
          <p:nvPr/>
        </p:nvSpPr>
        <p:spPr>
          <a:xfrm>
            <a:off x="185195" y="6960988"/>
            <a:ext cx="8877782" cy="1058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10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  A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autorização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funcionamento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terá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validade de 2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anos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 </a:t>
            </a:r>
          </a:p>
          <a:p>
            <a:pPr marL="0" indent="0" algn="just">
              <a:lnSpc>
                <a:spcPts val="210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 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Após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recolher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as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taxas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</a:t>
            </a:r>
            <a:r>
              <a:rPr lang="en-US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R$ 2.920,00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(vistoria) e </a:t>
            </a:r>
            <a:r>
              <a:rPr lang="en-US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R$ 730,00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(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autorização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funcionamento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)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deverá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requerer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autorização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eletronicamente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 </a:t>
            </a:r>
          </a:p>
          <a:p>
            <a:pPr marL="0" indent="0" algn="just">
              <a:lnSpc>
                <a:spcPts val="2100"/>
              </a:lnSpc>
              <a:buNone/>
            </a:pP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  A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autorização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funcionamento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deferida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será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publicada</a:t>
            </a:r>
            <a:r>
              <a:rPr lang="en-US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no DOU.</a:t>
            </a:r>
            <a:endParaRPr lang="en-US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31141597-25A8-B5AC-8EA8-F6BB409C5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7637929"/>
            <a:ext cx="2438400" cy="59167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DC2A8C1-BAC2-10FF-3AFE-E0F07F2FFA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-1"/>
            <a:ext cx="5567423" cy="822960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B86157A-22CE-F33D-D1AD-8B5C65500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-2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D34A081B633446ABC3347A4473C73B" ma:contentTypeVersion="15" ma:contentTypeDescription="Create a new document." ma:contentTypeScope="" ma:versionID="ba8c06c7bfdaa1f9ab45d3246d08af93">
  <xsd:schema xmlns:xsd="http://www.w3.org/2001/XMLSchema" xmlns:xs="http://www.w3.org/2001/XMLSchema" xmlns:p="http://schemas.microsoft.com/office/2006/metadata/properties" xmlns:ns3="0368f29e-3315-409c-b9e2-f142a558094c" xmlns:ns4="3b4c844c-d5c5-4a9d-8710-efa60c8bc8b6" targetNamespace="http://schemas.microsoft.com/office/2006/metadata/properties" ma:root="true" ma:fieldsID="a4163387dc6e4b9c2f65c2f264f56d70" ns3:_="" ns4:_="">
    <xsd:import namespace="0368f29e-3315-409c-b9e2-f142a558094c"/>
    <xsd:import namespace="3b4c844c-d5c5-4a9d-8710-efa60c8bc8b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SearchProperties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68f29e-3315-409c-b9e2-f142a558094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4c844c-d5c5-4a9d-8710-efa60c8bc8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b4c844c-d5c5-4a9d-8710-efa60c8bc8b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6171E9-4266-44F8-AE52-AD10727797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68f29e-3315-409c-b9e2-f142a558094c"/>
    <ds:schemaRef ds:uri="3b4c844c-d5c5-4a9d-8710-efa60c8bc8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B5823E-6A35-44F7-A8EF-A91A079B9947}">
  <ds:schemaRefs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3b4c844c-d5c5-4a9d-8710-efa60c8bc8b6"/>
    <ds:schemaRef ds:uri="0368f29e-3315-409c-b9e2-f142a558094c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41FFC77-4C60-4850-825C-6E9DADF990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4552</TotalTime>
  <Words>1307</Words>
  <Application>Microsoft Office PowerPoint</Application>
  <PresentationFormat>Personalizar</PresentationFormat>
  <Paragraphs>190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Prata Light</vt:lpstr>
      <vt:lpstr>Arial</vt:lpstr>
      <vt:lpstr>Prata</vt:lpstr>
      <vt:lpstr>Raleway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Rodrigo Luís Ziembowicz</dc:creator>
  <cp:lastModifiedBy>Denise Vargas Tenorio</cp:lastModifiedBy>
  <cp:revision>14</cp:revision>
  <dcterms:created xsi:type="dcterms:W3CDTF">2026-03-25T21:33:23Z</dcterms:created>
  <dcterms:modified xsi:type="dcterms:W3CDTF">2026-04-09T14:43:42Z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0x01010066D34A081B633446ABC3347A4473C73B</vt:lpwstr>
  </property>
</Properties>
</file>