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sldIdLst>
    <p:sldId id="594" r:id="rId2"/>
    <p:sldId id="455" r:id="rId3"/>
    <p:sldId id="598" r:id="rId4"/>
    <p:sldId id="574" r:id="rId5"/>
    <p:sldId id="518" r:id="rId6"/>
    <p:sldId id="595" r:id="rId7"/>
    <p:sldId id="596" r:id="rId8"/>
    <p:sldId id="597" r:id="rId9"/>
    <p:sldId id="575" r:id="rId10"/>
    <p:sldId id="592" r:id="rId11"/>
    <p:sldId id="576" r:id="rId12"/>
    <p:sldId id="581" r:id="rId13"/>
    <p:sldId id="573" r:id="rId14"/>
    <p:sldId id="605" r:id="rId15"/>
    <p:sldId id="602" r:id="rId16"/>
    <p:sldId id="586" r:id="rId17"/>
    <p:sldId id="587" r:id="rId18"/>
    <p:sldId id="585" r:id="rId19"/>
    <p:sldId id="584" r:id="rId20"/>
    <p:sldId id="590" r:id="rId21"/>
    <p:sldId id="606" r:id="rId22"/>
    <p:sldId id="588" r:id="rId23"/>
    <p:sldId id="604" r:id="rId24"/>
    <p:sldId id="456" r:id="rId25"/>
    <p:sldId id="607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011341"/>
    <a:srgbClr val="1D345D"/>
    <a:srgbClr val="09101D"/>
    <a:srgbClr val="1C325A"/>
    <a:srgbClr val="2A4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FCC94-C0D0-4364-8E3A-9623E7502949}" v="3" dt="2025-02-11T18:05:48.323"/>
    <p1510:client id="{F4459C6D-4D02-4FD3-A4FF-36B8647C8953}" v="14" dt="2025-02-11T19:14:21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75D1D-3A89-4BF6-9B41-FDD39299A3A7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B18C7-5C33-4CFD-82D3-9354A321E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36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2D03C-C14E-4043-A2B4-5706F1B0A4A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25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0DFB4-0832-024D-CD64-238873618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88A4BD-6774-3FAD-AFA7-1613BC881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8E603F-A532-1C88-55F7-949D25A17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1E3643-3C50-FA36-A066-BA7D18E9D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146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AF80-90A0-542A-D8A5-FB333D134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F0072E-8C03-2825-F3C4-2F319C253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8EEA4D-2A6F-4239-308D-ACDB8E40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908618-789D-6A4B-502F-94A4EDB46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51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AF80-90A0-542A-D8A5-FB333D134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F0072E-8C03-2825-F3C4-2F319C253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8EEA4D-2A6F-4239-308D-ACDB8E40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908618-789D-6A4B-502F-94A4EDB46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79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0DFB4-0832-024D-CD64-238873618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88A4BD-6774-3FAD-AFA7-1613BC881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8E603F-A532-1C88-55F7-949D25A17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1E3643-3C50-FA36-A066-BA7D18E9D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428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327B6-6736-44E0-249B-EDD206CBA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6673CE3-DFAE-CFD7-37CE-39B120BAC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12700A-E298-BE48-CDE4-264274E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B729D5-A13B-29C6-C748-1C7533094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263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12CA4-1404-1262-7F92-48EF78615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2A2A64C-8511-5C0B-4358-6B6C0DAF1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9F5F5E-37B7-A962-D60B-D39CA2A1A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FDBB29-F364-DEE0-9613-E8F670DE7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699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02CDD-5298-C245-CFCC-FF021C9F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C090640-5712-03C1-DB5C-2AA76C368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9081A25-66A3-0D40-E02A-DBAE32E77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CFD52B-567C-C1CF-CE39-DC6E09C8A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360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3D80-A304-0308-7336-036EF40D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51E1B5-4342-5DE5-06BC-3BD893E59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9DAE44-7885-4422-26E0-291451AA7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553466-80C0-F5CA-F4ED-58802B8C7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500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C915E-242F-B3D9-163A-CE081A87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F45FC5-37CD-AE9A-D041-794F4D9B2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A392D1-ABAA-AC32-7919-1AB845036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8E1851-AC86-75B9-9705-FDCE41E49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73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37853-C92E-7FA6-EBFD-C1816065B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469045-0AE5-2142-E047-09E49361F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E7F9B5-0A46-97DF-DCC3-5326884F3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C224DD-B3A3-8575-DFA2-93A2CF40D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59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82359-DCF1-4F31-A70F-3B7CAEB78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ADDEE89-A92A-E124-0319-8958E9E04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B9ECB77-D190-ADA6-9263-DF6CD726B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23C3E4-AF54-3A9E-8F6D-7943F6276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2D03C-C14E-4043-A2B4-5706F1B0A4A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47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17F2A-FEF0-99B5-ECDA-9F5C9F984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8592EE-B103-E180-B54B-C3D5EE9E7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AE40424-A353-8F5B-0FEE-EFF5BAF71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711C1D-6E72-BDA5-7CDB-20B6CD5AB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701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17F2A-FEF0-99B5-ECDA-9F5C9F984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8592EE-B103-E180-B54B-C3D5EE9E7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AE40424-A353-8F5B-0FEE-EFF5BAF71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711C1D-6E72-BDA5-7CDB-20B6CD5AB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591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28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F0BD7-6F03-7742-58EE-18F04BDD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0EE96C-564E-74B1-3BEB-236924C77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255AC9-EA91-32DD-1D22-EB8E5FECA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C1B853-B869-1293-F6F4-9253BA236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4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3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0D73B-6A15-E276-63BC-59324123A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4ACB96-75F1-0979-A355-B26CFC55F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708E0C-35C7-B639-0B2F-9159F8A04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D4ACE0-AE23-63A5-31E6-CCAC3F73D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79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0D73B-6A15-E276-63BC-59324123A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4ACB96-75F1-0979-A355-B26CFC55F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708E0C-35C7-B639-0B2F-9159F8A04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D4ACE0-AE23-63A5-31E6-CCAC3F73D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85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0D73B-6A15-E276-63BC-59324123A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4ACB96-75F1-0979-A355-B26CFC55F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708E0C-35C7-B639-0B2F-9159F8A04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D4ACE0-AE23-63A5-31E6-CCAC3F73D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61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9D0E1-19E2-A18A-3184-A157F833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AAEF73A-FACF-4ABD-F365-8F0D367A3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4D7BE31-F9C6-BDBE-1044-D3EC24613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9778B3-F122-599B-787B-8A43049AE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06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B8E71-34D2-F48E-0589-966B3B3BD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AA563C-289C-465D-F6B0-ED7387493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E0C052-6E66-355E-44EF-E5A8CB22F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DA4306-87EE-E6C7-DB90-0024C3C79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66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BEF8C-FCA7-05BD-7777-90C03F684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73A81B-6571-763A-C216-16D2145F3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DB05A9-B8F4-78D3-F2E3-9B4293759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1708E5-3E42-B4A4-9B25-BB0957589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C0BBB-6C3C-4D96-9003-A2C2C205098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94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F80EB-E4D7-9B95-DC48-DDB36D5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0C0A-4F50-F43E-2107-71957191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21A5B-3864-3874-8D27-4BFCDC0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A02B7-4C8A-491E-A17F-1BD9219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71BC5-96BF-182F-B208-3ECA97C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EB3D-11A7-7098-404C-2802D4C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C79D5-70D5-7CA3-09E4-16A5B4E6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4029A-B313-4FE8-A962-4CC3674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CAFB-99D8-9D71-B274-DC5E842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296BCB-154A-C129-EF42-FAAA81E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EE8CC-87CD-49FF-6F7E-8C8F4010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EA049-6646-C5EE-6085-4B6D0F18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63644-3CF2-81DA-B098-DA9F21C9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50E15-20FB-C033-ED2C-B0BB470D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58877-13B4-5DB6-FD87-4E94C43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2317-1DEF-B1E1-0C03-2C89C3E8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DCC0A-925C-9EDD-93C5-D8E72EF0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06D95-0060-74C5-F77E-28308E2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E0ECA-4FB8-DD1A-57F2-67101D9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E603F-5DE3-8006-2559-65F1DB2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125A-535F-81B2-D963-551B1EFA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76B1E-6215-C8A6-FE7E-D93F6F7C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D8378-0D3C-6F53-0EE1-DF6658B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E34DC-D6F9-8F99-7399-0BF08AF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30DD9-5DCA-3A7A-0504-0D6EAAD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6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BD2F-3833-D2B2-2AE7-31CDF93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54A88-9B2B-66E7-362C-27067F79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C1C2-7FE7-AD02-FE14-D8B95862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DAE3B-C68C-12D8-CB0A-237F71D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D87B-22B1-0BAD-D847-88D8B9F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24018-3B19-32AB-25EB-2D983A7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1E87-C0BE-347B-DBD4-917A1E8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F800D-78AE-550A-BFBA-4615BD3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2F20-E7B3-1377-F41F-6025C3D4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292CC-B0EB-32C8-0BD3-C9A45E4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CEC06-40C1-1BE9-0B28-A1A873C6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95021-3D29-BC4D-997C-B1C5005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837E68-3410-82CF-B2D2-E35A4445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7F87BC-901A-6E29-ADFB-24F3A69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6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DB028-C064-74E6-0429-5736CAFF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E162ED-3F2D-D065-88DE-3B2FDF9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0280-E801-781B-3249-95D3DA9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3AC6F-F94E-B2E0-A6C2-4FC9DD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4A2550B-6798-C4E8-95BF-657E80C9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5804-B655-FED4-F6FB-C793D35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159032-3C3A-EC84-8249-F20DB77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9A1E2-5113-9D3B-BE99-479BE588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62243-7158-0D20-8F8C-9BA6BE7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2CF880-917F-E6EB-027F-49A571F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8D8F9-A01F-AC6B-802E-1413B00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A2A9-B801-1CC0-A50C-4C3DB65A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D7952D-F041-98F5-65E8-63BB4644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EA79D-38BC-4C63-D7C5-81BC6DE1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9522E6-9BCC-A6C0-6730-6714C01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0350B-D9A0-5683-9FC3-563AB3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215BF-6572-4561-85D0-57C7770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A0B882-BC13-1AE8-D195-DBF06F9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4ECE5-35F4-CB83-F0E3-C715D706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46097-4364-CD95-CE20-B7B8C4DE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BDEF-50DE-4D45-BC65-AB81243B8F42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4C14A-E67D-11E3-164C-BCFC6F79A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2D389-BABD-D485-41F4-57B2C796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ouvidorias/pt-br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://wiki.cgu.gov.br/wiki/index.php/Fala.BR_-_Manual" TargetMode="External"/><Relationship Id="rId4" Type="http://schemas.openxmlformats.org/officeDocument/2006/relationships/hyperlink" Target="https://www.gov.br/ouvidorias/pt-br/falabr/tutoriais-do-falab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6F58CF-2AFE-2789-E132-57E92CE2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61"/>
          <a:stretch/>
        </p:blipFill>
        <p:spPr>
          <a:xfrm>
            <a:off x="2649894" y="-6680"/>
            <a:ext cx="6895321" cy="68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9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A055C-8F1D-0DF1-4053-7C1CB50B6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9FA07E9-9B41-90E2-2D43-995E2FCC7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CA7E00-66D4-3826-B1B0-DBBD7A8F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0A0CB-781B-3FEE-7D3B-73CD989C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442175-94FA-E4C1-3B1A-3D97FEFE1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300BCD-52D9-BC99-1400-ACA46921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81" y="501531"/>
            <a:ext cx="11438037" cy="58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8E93A-5487-605F-7991-8EA795188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92C7CA5-9376-E92D-7D28-9E92AB36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675AF0B-3675-9804-0292-EB3808E2E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F7487-F983-5647-EC53-6AA5B9F9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D87851-EBB7-A1F2-EF9E-1DC16F917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2FD4E2-2483-6E2F-2B22-F9D58EFD9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26" y="0"/>
            <a:ext cx="11021147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B06CDCB-9DD4-7793-4EAF-5958D97A96C0}"/>
              </a:ext>
            </a:extLst>
          </p:cNvPr>
          <p:cNvSpPr/>
          <p:nvPr/>
        </p:nvSpPr>
        <p:spPr>
          <a:xfrm>
            <a:off x="1810871" y="0"/>
            <a:ext cx="2644588" cy="3496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F9B9C3-B790-ADE9-F247-DECF529B0A1B}"/>
              </a:ext>
            </a:extLst>
          </p:cNvPr>
          <p:cNvSpPr/>
          <p:nvPr/>
        </p:nvSpPr>
        <p:spPr>
          <a:xfrm>
            <a:off x="672353" y="2088776"/>
            <a:ext cx="5513294" cy="4092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F2FC27C-A06E-64CF-F0D3-89A4E743F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368" y="788894"/>
            <a:ext cx="5274289" cy="8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8A345-B614-A813-E80B-0BF2E750C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097E30A-1BD3-8691-53F0-04AE201990C5}"/>
              </a:ext>
            </a:extLst>
          </p:cNvPr>
          <p:cNvSpPr txBox="1"/>
          <p:nvPr/>
        </p:nvSpPr>
        <p:spPr>
          <a:xfrm>
            <a:off x="774844" y="999444"/>
            <a:ext cx="614491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Impactos no sistema</a:t>
            </a: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2CB37A-3F33-C68B-4D7A-F70751C0BA75}"/>
              </a:ext>
            </a:extLst>
          </p:cNvPr>
          <p:cNvSpPr txBox="1"/>
          <p:nvPr/>
        </p:nvSpPr>
        <p:spPr>
          <a:xfrm>
            <a:off x="688580" y="2959966"/>
            <a:ext cx="66066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2042"/>
                </a:solidFill>
              </a:rPr>
              <a:t>Nova tela de logon direcionando ao Gov.BR</a:t>
            </a:r>
          </a:p>
          <a:p>
            <a:endParaRPr lang="pt-BR" sz="2800"/>
          </a:p>
        </p:txBody>
      </p:sp>
      <p:pic>
        <p:nvPicPr>
          <p:cNvPr id="2" name="Imagem 1" descr="Mão segurando aparelho eletrônico&#10;&#10;Descrição gerada automaticamente">
            <a:extLst>
              <a:ext uri="{FF2B5EF4-FFF2-40B4-BE49-F238E27FC236}">
                <a16:creationId xmlns:a16="http://schemas.microsoft.com/office/drawing/2014/main" id="{6FF8C6C4-4577-93A2-C505-BD4F3B60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482" y="0"/>
            <a:ext cx="4594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5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1AD2B-DAA2-00EA-6A60-F7B647BF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38A5C38-AE79-2645-B968-04F829679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2C4633B-5877-FB48-C8A8-DFFEA8774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A5CC0D-03B8-5D2D-479D-73EE07EA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CE475-BC09-E7F8-43CC-3B22CA766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DC0B17-706C-6FB7-A502-C6F7FD9C3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5" y="588234"/>
            <a:ext cx="12198000" cy="55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1AD2B-DAA2-00EA-6A60-F7B647BF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38A5C38-AE79-2645-B968-04F829679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2C4633B-5877-FB48-C8A8-DFFEA8774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A5CC0D-03B8-5D2D-479D-73EE07EA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CE475-BC09-E7F8-43CC-3B22CA766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893B91-8DC6-A0A7-1EA8-D796ED80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1" y="815034"/>
            <a:ext cx="11386606" cy="52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68A345-B614-A813-E80B-0BF2E750C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97E30A-1BD3-8691-53F0-04AE201990C5}"/>
              </a:ext>
            </a:extLst>
          </p:cNvPr>
          <p:cNvSpPr txBox="1"/>
          <p:nvPr/>
        </p:nvSpPr>
        <p:spPr>
          <a:xfrm>
            <a:off x="1136397" y="502020"/>
            <a:ext cx="5323715" cy="817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err="1">
                <a:latin typeface="+mj-lt"/>
                <a:ea typeface="+mj-ea"/>
                <a:cs typeface="+mj-cs"/>
              </a:rPr>
              <a:t>Impactos</a:t>
            </a:r>
            <a:r>
              <a:rPr lang="en-US" sz="4000" b="1" kern="1200">
                <a:latin typeface="+mj-lt"/>
                <a:ea typeface="+mj-ea"/>
                <a:cs typeface="+mj-cs"/>
              </a:rPr>
              <a:t> no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sistema</a:t>
            </a:r>
            <a:endParaRPr lang="en-US" sz="4000" kern="1200" err="1"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2CB37A-3F33-C68B-4D7A-F70751C0BA75}"/>
              </a:ext>
            </a:extLst>
          </p:cNvPr>
          <p:cNvSpPr txBox="1"/>
          <p:nvPr/>
        </p:nvSpPr>
        <p:spPr>
          <a:xfrm>
            <a:off x="483970" y="1717976"/>
            <a:ext cx="6637448" cy="4452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Nova </a:t>
            </a:r>
            <a:r>
              <a:rPr lang="en-US" sz="2000" err="1"/>
              <a:t>tela</a:t>
            </a:r>
            <a:r>
              <a:rPr lang="en-US" sz="2000"/>
              <a:t> de logon </a:t>
            </a:r>
            <a:r>
              <a:rPr lang="en-US" sz="2000" err="1"/>
              <a:t>direcionando</a:t>
            </a:r>
            <a:r>
              <a:rPr lang="en-US" sz="2000"/>
              <a:t> ao Gov.BR</a:t>
            </a:r>
            <a:endParaRPr lang="en-US" sz="20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Para </a:t>
            </a:r>
            <a:r>
              <a:rPr lang="en-US" sz="2000" err="1">
                <a:cs typeface="Calibri"/>
              </a:rPr>
              <a:t>usuários</a:t>
            </a:r>
            <a:r>
              <a:rPr lang="en-US" sz="2000">
                <a:cs typeface="Calibri"/>
              </a:rPr>
              <a:t> que </a:t>
            </a:r>
            <a:r>
              <a:rPr lang="en-US" sz="2000" err="1">
                <a:cs typeface="Calibri"/>
              </a:rPr>
              <a:t>já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acessam</a:t>
            </a:r>
            <a:r>
              <a:rPr lang="en-US" sz="2000">
                <a:cs typeface="Calibri"/>
              </a:rPr>
              <a:t> com Gov.BR = </a:t>
            </a:r>
            <a:r>
              <a:rPr lang="en-US" sz="2000" err="1">
                <a:cs typeface="Calibri"/>
              </a:rPr>
              <a:t>nenhuma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modificação</a:t>
            </a:r>
            <a:endParaRPr lang="en-US" sz="20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Para </a:t>
            </a:r>
            <a:r>
              <a:rPr lang="en-US" sz="2000" err="1">
                <a:cs typeface="Calibri"/>
              </a:rPr>
              <a:t>usuários</a:t>
            </a:r>
            <a:r>
              <a:rPr lang="en-US" sz="2000">
                <a:cs typeface="Calibri"/>
              </a:rPr>
              <a:t> que </a:t>
            </a:r>
            <a:r>
              <a:rPr lang="en-US" sz="2000" err="1">
                <a:cs typeface="Calibri"/>
              </a:rPr>
              <a:t>possuem</a:t>
            </a:r>
            <a:r>
              <a:rPr lang="en-US" sz="2000">
                <a:cs typeface="Calibri"/>
              </a:rPr>
              <a:t> o CPF </a:t>
            </a:r>
            <a:r>
              <a:rPr lang="en-US" sz="2000" err="1">
                <a:cs typeface="Calibri"/>
              </a:rPr>
              <a:t>idêntico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ao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registrado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na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conta</a:t>
            </a:r>
            <a:r>
              <a:rPr lang="en-US" sz="2000">
                <a:cs typeface="Calibri"/>
              </a:rPr>
              <a:t> Gov.BR = </a:t>
            </a:r>
            <a:r>
              <a:rPr lang="en-US" sz="2000" err="1">
                <a:cs typeface="Calibri"/>
              </a:rPr>
              <a:t>apenas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passarão</a:t>
            </a:r>
            <a:r>
              <a:rPr lang="en-US" sz="2000">
                <a:cs typeface="Calibri"/>
              </a:rPr>
              <a:t> a </a:t>
            </a:r>
            <a:r>
              <a:rPr lang="en-US" sz="2000" err="1">
                <a:cs typeface="Calibri"/>
              </a:rPr>
              <a:t>autenticar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pelo</a:t>
            </a:r>
            <a:r>
              <a:rPr lang="en-US" sz="2000">
                <a:cs typeface="Calibri"/>
              </a:rPr>
              <a:t> Gov.BR.</a:t>
            </a:r>
            <a:endParaRPr lang="en-US" sz="20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rgbClr val="000000"/>
                </a:solidFill>
              </a:rPr>
              <a:t>Usuários</a:t>
            </a:r>
            <a:r>
              <a:rPr lang="en-US" sz="1800">
                <a:solidFill>
                  <a:srgbClr val="000000"/>
                </a:solidFill>
              </a:rPr>
              <a:t> do Fala.BR </a:t>
            </a:r>
            <a:r>
              <a:rPr lang="en-US" sz="1800" err="1">
                <a:solidFill>
                  <a:srgbClr val="000000"/>
                </a:solidFill>
              </a:rPr>
              <a:t>sem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n-US" sz="1800" err="1">
                <a:solidFill>
                  <a:srgbClr val="000000"/>
                </a:solidFill>
              </a:rPr>
              <a:t>conta</a:t>
            </a:r>
            <a:r>
              <a:rPr lang="en-US" sz="1800">
                <a:solidFill>
                  <a:srgbClr val="000000"/>
                </a:solidFill>
              </a:rPr>
              <a:t> Gov.BR = </a:t>
            </a:r>
            <a:r>
              <a:rPr lang="en-US" err="1">
                <a:solidFill>
                  <a:srgbClr val="000000"/>
                </a:solidFill>
              </a:rPr>
              <a:t>deverão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criar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conta</a:t>
            </a:r>
            <a:r>
              <a:rPr lang="en-US">
                <a:solidFill>
                  <a:srgbClr val="000000"/>
                </a:solidFill>
              </a:rPr>
              <a:t> Gov.BR</a:t>
            </a:r>
            <a:endParaRPr lang="en-US" sz="1800">
              <a:solidFill>
                <a:srgbClr val="000000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cs typeface="Calibri"/>
              </a:rPr>
              <a:t>Quando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criarem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a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conta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Gov.BR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indicando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o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mesmo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CPF </a:t>
            </a:r>
            <a:r>
              <a:rPr lang="en-US">
                <a:solidFill>
                  <a:srgbClr val="000000"/>
                </a:solidFill>
                <a:cs typeface="Calibri"/>
              </a:rPr>
              <a:t>do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cadastro</a:t>
            </a:r>
            <a:r>
              <a:rPr lang="en-US">
                <a:solidFill>
                  <a:srgbClr val="000000"/>
                </a:solidFill>
                <a:cs typeface="Calibri"/>
              </a:rPr>
              <a:t> no </a:t>
            </a:r>
            <a:r>
              <a:rPr lang="en-US" sz="1800">
                <a:solidFill>
                  <a:srgbClr val="000000"/>
                </a:solidFill>
                <a:cs typeface="Calibri"/>
              </a:rPr>
              <a:t>Fala.BR</a:t>
            </a:r>
            <a:r>
              <a:rPr lang="en-US">
                <a:solidFill>
                  <a:srgbClr val="000000"/>
                </a:solidFill>
                <a:cs typeface="Calibri"/>
              </a:rPr>
              <a:t>,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será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feita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a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associação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entre as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contas</a:t>
            </a:r>
            <a:r>
              <a:rPr lang="en-US" sz="1800">
                <a:solidFill>
                  <a:srgbClr val="000000"/>
                </a:solidFill>
                <a:cs typeface="Calibri"/>
              </a:rPr>
              <a:t>.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Para </a:t>
            </a:r>
            <a:r>
              <a:rPr lang="en-US" err="1"/>
              <a:t>usuários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o CPF no Cadastro = </a:t>
            </a:r>
            <a:r>
              <a:rPr lang="en-US" err="1"/>
              <a:t>será</a:t>
            </a:r>
            <a:r>
              <a:rPr lang="en-US"/>
              <a:t> </a:t>
            </a:r>
            <a:r>
              <a:rPr lang="en-US" err="1"/>
              <a:t>criada</a:t>
            </a:r>
            <a:r>
              <a:rPr lang="en-US"/>
              <a:t> nova </a:t>
            </a:r>
            <a:r>
              <a:rPr lang="en-US" err="1"/>
              <a:t>conta</a:t>
            </a:r>
            <a:r>
              <a:rPr lang="en-US"/>
              <a:t> no Fala.BR e </a:t>
            </a:r>
            <a:r>
              <a:rPr lang="en-US" err="1"/>
              <a:t>perderão</a:t>
            </a:r>
            <a:r>
              <a:rPr lang="en-US"/>
              <a:t> </a:t>
            </a:r>
            <a:r>
              <a:rPr lang="en-US" err="1"/>
              <a:t>acesso</a:t>
            </a:r>
            <a:r>
              <a:rPr lang="en-US"/>
              <a:t> a </a:t>
            </a:r>
            <a:r>
              <a:rPr lang="en-US" err="1"/>
              <a:t>conta</a:t>
            </a:r>
            <a:r>
              <a:rPr lang="en-US"/>
              <a:t> anterior. </a:t>
            </a:r>
            <a:r>
              <a:rPr lang="en-US" b="1"/>
              <a:t>Por </a:t>
            </a:r>
            <a:r>
              <a:rPr lang="en-US" b="1" err="1"/>
              <a:t>isso</a:t>
            </a:r>
            <a:r>
              <a:rPr lang="en-US" b="1"/>
              <a:t> é </a:t>
            </a:r>
            <a:r>
              <a:rPr lang="en-US" b="1" err="1"/>
              <a:t>importante</a:t>
            </a:r>
            <a:r>
              <a:rPr lang="en-US" b="1"/>
              <a:t> </a:t>
            </a:r>
            <a:r>
              <a:rPr lang="en-US" b="1" err="1"/>
              <a:t>atualizar</a:t>
            </a:r>
            <a:r>
              <a:rPr lang="en-US" b="1"/>
              <a:t> o Cadastro antes do </a:t>
            </a:r>
            <a:r>
              <a:rPr lang="en-US" b="1" err="1"/>
              <a:t>acesso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página</a:t>
            </a:r>
            <a:r>
              <a:rPr lang="en-US" b="1"/>
              <a:t> especial https://falabr.cgu.gov.br/web/atualizacao-cadastro</a:t>
            </a:r>
            <a:endParaRPr lang="en-US" b="1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Mão segurando aparelho eletrônico&#10;&#10;Descrição gerada automaticamente">
            <a:extLst>
              <a:ext uri="{FF2B5EF4-FFF2-40B4-BE49-F238E27FC236}">
                <a16:creationId xmlns:a16="http://schemas.microsoft.com/office/drawing/2014/main" id="{6FF8C6C4-4577-93A2-C505-BD4F3B60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201" y="909081"/>
            <a:ext cx="3398061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0132C19-B608-8656-F18F-BA24BCD9D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E9B1BF3-8047-9C16-B593-652B987AA663}"/>
              </a:ext>
            </a:extLst>
          </p:cNvPr>
          <p:cNvSpPr txBox="1"/>
          <p:nvPr/>
        </p:nvSpPr>
        <p:spPr>
          <a:xfrm>
            <a:off x="904240" y="656564"/>
            <a:ext cx="911882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Impactos no sistema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09B840-9D47-3C77-C8F7-FFF78EB29C15}"/>
              </a:ext>
            </a:extLst>
          </p:cNvPr>
          <p:cNvSpPr txBox="1"/>
          <p:nvPr/>
        </p:nvSpPr>
        <p:spPr>
          <a:xfrm>
            <a:off x="292608" y="1561075"/>
            <a:ext cx="118993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002042"/>
                </a:solidFill>
              </a:rPr>
              <a:t>Usuários estrangeiros = devem registrar o CPF para estrangeiro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002042"/>
                </a:solidFill>
              </a:rPr>
              <a:t>https://servicos.receita.fazenda.gov.br/Servicos/CPF/InscricaoCpfEstrangeiro/default.asp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CED4C2-2959-352C-9596-B9C2E84F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17" y="3130736"/>
            <a:ext cx="8777476" cy="37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60883-C4BB-F5B8-65C9-B6553F13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0CFFD32-BA87-5651-C25E-297F1F8F2C7C}"/>
              </a:ext>
            </a:extLst>
          </p:cNvPr>
          <p:cNvSpPr txBox="1"/>
          <p:nvPr/>
        </p:nvSpPr>
        <p:spPr>
          <a:xfrm>
            <a:off x="904240" y="656564"/>
            <a:ext cx="911882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Impactos no sistema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F44DF9-4939-5E0C-7213-A3BD55D56048}"/>
              </a:ext>
            </a:extLst>
          </p:cNvPr>
          <p:cNvSpPr txBox="1"/>
          <p:nvPr/>
        </p:nvSpPr>
        <p:spPr>
          <a:xfrm>
            <a:off x="292608" y="1561075"/>
            <a:ext cx="118993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002042"/>
                </a:solidFill>
              </a:rPr>
              <a:t>Pessoas jurídicas = devem vincular CPFs ao CNPJ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002042"/>
                </a:solidFill>
              </a:rPr>
              <a:t>https://www.gov.br/governodigital/pt-br/acessibilidade-e-usuario/atendimento-gov.br/duvidas-na-conta-gov.br/duvidas-na-vinculacao-de-cnpj-no-gov.br/como-vincular-cnpj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DDDB98-9E40-2B9C-7B99-08753E912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89" y="3652841"/>
            <a:ext cx="8327530" cy="31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3543A3-933A-CF8B-8D7D-87F734882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A5A767F-8E4B-B75F-11BC-3751EF5D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A8C4B99-7D5F-2FAF-7775-88C1A419C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9A5152-3706-9D34-5367-235EE1782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440DF9-A5FA-07A7-1F84-214E0A55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BE0A3E5-82A4-7F6F-4404-2F9AEF21A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11" y="1496947"/>
            <a:ext cx="5928874" cy="38636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64E3F04-89EF-4308-F0A3-BC84C13E6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508" y="2811512"/>
            <a:ext cx="3939881" cy="1234547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094C24C-BAB0-FB08-FCD3-43F228CDC15C}"/>
              </a:ext>
            </a:extLst>
          </p:cNvPr>
          <p:cNvGrpSpPr/>
          <p:nvPr/>
        </p:nvGrpSpPr>
        <p:grpSpPr>
          <a:xfrm>
            <a:off x="-6766" y="677096"/>
            <a:ext cx="12198000" cy="5503375"/>
            <a:chOff x="-4455" y="588234"/>
            <a:chExt cx="12198000" cy="5503375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BC4043F4-3A0A-B87E-24F6-00B88CA1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455" y="588234"/>
              <a:ext cx="12198000" cy="5503375"/>
            </a:xfrm>
            <a:prstGeom prst="rect">
              <a:avLst/>
            </a:prstGeom>
          </p:spPr>
        </p:pic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66191A14-E7DD-BEC5-09E8-0A2CCC947F52}"/>
                </a:ext>
              </a:extLst>
            </p:cNvPr>
            <p:cNvSpPr/>
            <p:nvPr/>
          </p:nvSpPr>
          <p:spPr>
            <a:xfrm>
              <a:off x="180109" y="4987636"/>
              <a:ext cx="11845636" cy="106201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5ACB3B8A-C054-E173-8FB3-88E68D209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06" y="683989"/>
            <a:ext cx="12192000" cy="416730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30D943C-96DA-E3B1-C9BF-C0D68740E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119" y="1748644"/>
            <a:ext cx="8321761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1C513-8746-DEB3-E063-609870F2D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A478B11-B319-CC56-777B-7FB105C44A95}"/>
              </a:ext>
            </a:extLst>
          </p:cNvPr>
          <p:cNvSpPr txBox="1"/>
          <p:nvPr/>
        </p:nvSpPr>
        <p:spPr>
          <a:xfrm>
            <a:off x="286014" y="656564"/>
            <a:ext cx="911882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Impactos no sistema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8C118B-92E6-C101-CC2F-E8CBED8AAD81}"/>
              </a:ext>
            </a:extLst>
          </p:cNvPr>
          <p:cNvSpPr txBox="1"/>
          <p:nvPr/>
        </p:nvSpPr>
        <p:spPr>
          <a:xfrm>
            <a:off x="292608" y="1561075"/>
            <a:ext cx="115543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2042"/>
                </a:solidFill>
              </a:rPr>
              <a:t>Registro de manifestação para cidadãos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2042"/>
                </a:solidFill>
              </a:rPr>
              <a:t>Não é afetado pela mudança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2042"/>
                </a:solidFill>
              </a:rPr>
              <a:t>Pesquisar usuário (CPF ou email)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2042"/>
                </a:solidFill>
              </a:rPr>
              <a:t>Se cadastrar novo usuário, preferencialmente informar o CPF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>
                <a:solidFill>
                  <a:srgbClr val="002042"/>
                </a:solidFill>
              </a:rPr>
              <a:t>Conseguirá acessar seu registro por meio do código gerado</a:t>
            </a:r>
          </a:p>
        </p:txBody>
      </p:sp>
      <p:pic>
        <p:nvPicPr>
          <p:cNvPr id="2" name="Imagem 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0376B83-D200-5BD5-1305-D2A35E25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57" y="4303455"/>
            <a:ext cx="8502485" cy="255454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8B3ACC-9847-17E9-708A-4ACA26A22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132" y="138049"/>
            <a:ext cx="2605087" cy="18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ala.BR recebe quase 16 mil manifestações de ouvidoria sobre o coronavírus  — Português (Brasil)">
            <a:extLst>
              <a:ext uri="{FF2B5EF4-FFF2-40B4-BE49-F238E27FC236}">
                <a16:creationId xmlns:a16="http://schemas.microsoft.com/office/drawing/2014/main" id="{FCEA683E-4183-48A2-9A84-6EA178996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7445"/>
            <a:ext cx="12192000" cy="74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8BB4D6-7E6D-4A11-82C1-AD1EE1DE2575}"/>
              </a:ext>
            </a:extLst>
          </p:cNvPr>
          <p:cNvSpPr txBox="1"/>
          <p:nvPr/>
        </p:nvSpPr>
        <p:spPr>
          <a:xfrm>
            <a:off x="7508146" y="1359017"/>
            <a:ext cx="38786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chemeClr val="accent1">
                    <a:lumMod val="75000"/>
                  </a:schemeClr>
                </a:solidFill>
              </a:rPr>
              <a:t>Plataforma Integrada de </a:t>
            </a:r>
          </a:p>
          <a:p>
            <a:r>
              <a:rPr lang="pt-BR" sz="2800" b="1">
                <a:solidFill>
                  <a:schemeClr val="accent1">
                    <a:lumMod val="75000"/>
                  </a:schemeClr>
                </a:solidFill>
              </a:rPr>
              <a:t>Ouvidoria e </a:t>
            </a:r>
          </a:p>
          <a:p>
            <a:r>
              <a:rPr lang="pt-BR" sz="2800" b="1">
                <a:solidFill>
                  <a:schemeClr val="accent1">
                    <a:lumMod val="75000"/>
                  </a:schemeClr>
                </a:solidFill>
              </a:rPr>
              <a:t>Acesso à Informação </a:t>
            </a:r>
          </a:p>
        </p:txBody>
      </p:sp>
    </p:spTree>
    <p:extLst>
      <p:ext uri="{BB962C8B-B14F-4D97-AF65-F5344CB8AC3E}">
        <p14:creationId xmlns:p14="http://schemas.microsoft.com/office/powerpoint/2010/main" val="32660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57DA7-6BB4-3D0C-E57D-344A465E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657FCC1-2E3C-C8EE-9DF5-227A3465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2F57659-F09F-D08C-7887-94B2BF247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70113F-2603-4147-E6FE-D94ABAEE2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EA6CA4-29E1-1699-F4A9-2E2B4BB4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8972306-12D8-64CC-BD76-26FB2540B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442"/>
            <a:ext cx="7232101" cy="3526755"/>
          </a:xfrm>
          <a:prstGeom prst="rect">
            <a:avLst/>
          </a:prstGeom>
        </p:spPr>
      </p:pic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547E99F-574E-F656-5FD1-979900B21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12" y="1286059"/>
            <a:ext cx="7622424" cy="2359152"/>
          </a:xfrm>
          <a:prstGeom prst="rect">
            <a:avLst/>
          </a:prstGeom>
        </p:spPr>
      </p:pic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32C1B19-94CF-239C-528C-995D0B85A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4212"/>
            <a:ext cx="7253156" cy="23591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33C23DB-EF46-AEB4-2DB4-B5B28B40C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698" y="4142429"/>
            <a:ext cx="6887536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DD4A-59AC-CBC5-8C26-DD339F49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9490D09-DE30-6444-1695-89E32C3BD349}"/>
              </a:ext>
            </a:extLst>
          </p:cNvPr>
          <p:cNvSpPr txBox="1"/>
          <p:nvPr/>
        </p:nvSpPr>
        <p:spPr>
          <a:xfrm>
            <a:off x="0" y="656564"/>
            <a:ext cx="1110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rgbClr val="002042"/>
                </a:solidFill>
              </a:rPr>
              <a:t>Atualizações após a entrada da autenticação Gov.BR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999B7B-1925-FB74-053D-D34117DA115E}"/>
              </a:ext>
            </a:extLst>
          </p:cNvPr>
          <p:cNvSpPr txBox="1"/>
          <p:nvPr/>
        </p:nvSpPr>
        <p:spPr>
          <a:xfrm>
            <a:off x="292608" y="1302814"/>
            <a:ext cx="6508242" cy="65107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pt-BR" sz="1800" b="1" i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Login unificado = CPF</a:t>
            </a: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,Sans-Serif" panose="05050102010706020507" pitchFamily="18" charset="2"/>
              <a:buChar char=""/>
            </a:pPr>
            <a:r>
              <a:rPr lang="pt-BR" b="1" i="1">
                <a:solidFill>
                  <a:srgbClr val="2F5496"/>
                </a:solidFill>
                <a:latin typeface="Calibri Light"/>
                <a:ea typeface="Calibri Light"/>
                <a:cs typeface="Calibri Light"/>
              </a:rPr>
              <a:t>prazo para inativação automática de contas de agentes de ouvidoria aumentou para 180 dias de inatividade</a:t>
            </a:r>
            <a:endParaRPr lang="pt-BR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342900" indent="-342900" algn="just">
              <a:lnSpc>
                <a:spcPct val="114999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pt-BR" b="1" i="1" dirty="0">
                <a:solidFill>
                  <a:srgbClr val="2F5496"/>
                </a:solidFill>
                <a:latin typeface="Calibri Light"/>
                <a:ea typeface="Yu Gothic Light"/>
                <a:cs typeface="Times New Roman"/>
              </a:rPr>
              <a:t>Aviso automático para inativação de contas de agentes de ouvidoria</a:t>
            </a:r>
          </a:p>
          <a:p>
            <a:pPr marL="342900" indent="-342900" algn="just">
              <a:lnSpc>
                <a:spcPct val="114999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pt-BR" b="1" i="1">
                <a:solidFill>
                  <a:srgbClr val="2F5496"/>
                </a:solidFill>
                <a:latin typeface="Calibri Light"/>
                <a:ea typeface="Yu Gothic Light"/>
                <a:cs typeface="Times New Roman"/>
              </a:rPr>
              <a:t>reativação</a:t>
            </a:r>
            <a:r>
              <a:rPr lang="pt-BR" sz="1800" b="1" i="1">
                <a:solidFill>
                  <a:srgbClr val="2F5496"/>
                </a:solidFill>
                <a:effectLst/>
                <a:latin typeface="Calibri Light"/>
                <a:ea typeface="Yu Gothic Light"/>
                <a:cs typeface="Times New Roman"/>
              </a:rPr>
              <a:t> automática de contas inativas a partir da autenticação Gov.BR, </a:t>
            </a:r>
            <a:r>
              <a:rPr lang="pt-BR" b="1" i="1">
                <a:solidFill>
                  <a:srgbClr val="2F5496"/>
                </a:solidFill>
                <a:latin typeface="Calibri Light"/>
                <a:ea typeface="Yu Gothic Light"/>
                <a:cs typeface="Times New Roman"/>
              </a:rPr>
              <a:t>apenas com o perfil de cidadão</a:t>
            </a:r>
            <a:endParaRPr lang="pt-BR">
              <a:latin typeface="Calibri Light"/>
              <a:ea typeface="Yu Gothic Light"/>
              <a:cs typeface="Times New Roman"/>
            </a:endParaRPr>
          </a:p>
          <a:p>
            <a:pPr marL="342900" indent="-342900" algn="just">
              <a:lnSpc>
                <a:spcPct val="114999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pt-BR" b="1" i="1">
                <a:solidFill>
                  <a:srgbClr val="2F5496"/>
                </a:solidFill>
                <a:latin typeface="Calibri Light"/>
                <a:ea typeface="Yu Gothic Light"/>
                <a:cs typeface="Times New Roman"/>
              </a:rPr>
              <a:t>perfis de ouvidoria anteriores são gravados no histórico do usuário</a:t>
            </a: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pt-BR" b="1" i="1">
                <a:solidFill>
                  <a:srgbClr val="2F5496"/>
                </a:solidFill>
                <a:latin typeface="Calibri Light"/>
                <a:ea typeface="Yu Gothic Light"/>
                <a:cs typeface="Times New Roman"/>
              </a:rPr>
              <a:t>gestores podem visualizar </a:t>
            </a:r>
            <a:r>
              <a:rPr lang="pt-BR" sz="1800" b="1" i="1">
                <a:solidFill>
                  <a:srgbClr val="2F5496"/>
                </a:solidFill>
                <a:effectLst/>
                <a:latin typeface="Calibri Light"/>
                <a:ea typeface="Yu Gothic Light"/>
                <a:cs typeface="Times New Roman"/>
              </a:rPr>
              <a:t>contas de usuário </a:t>
            </a:r>
            <a:r>
              <a:rPr lang="pt-BR" b="1" i="1">
                <a:solidFill>
                  <a:srgbClr val="2F5496"/>
                </a:solidFill>
                <a:latin typeface="Calibri Light"/>
                <a:ea typeface="Yu Gothic Light"/>
                <a:cs typeface="Times New Roman"/>
              </a:rPr>
              <a:t>cidadão</a:t>
            </a:r>
            <a:endParaRPr lang="pt-BR" sz="1800" b="1" i="1">
              <a:solidFill>
                <a:srgbClr val="2F5496"/>
              </a:solidFill>
              <a:effectLst/>
              <a:latin typeface="Calibri Light"/>
              <a:ea typeface="Yu Gothic Light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b="1" i="1">
              <a:solidFill>
                <a:srgbClr val="2F5496"/>
              </a:solidFill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sz="1800" b="1" i="1">
              <a:solidFill>
                <a:srgbClr val="2F5496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b="1" i="1">
              <a:solidFill>
                <a:srgbClr val="2F5496"/>
              </a:solidFill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sz="1800" b="1" i="1">
              <a:solidFill>
                <a:srgbClr val="2F5496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b="1" i="1">
              <a:solidFill>
                <a:srgbClr val="2F5496"/>
              </a:solidFill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sz="1800" b="1" i="1">
              <a:solidFill>
                <a:srgbClr val="2F5496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b="1" i="1">
              <a:solidFill>
                <a:srgbClr val="2F5496"/>
              </a:solidFill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sz="1800" b="1" i="1">
              <a:solidFill>
                <a:srgbClr val="2F5496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sz="1800" b="1" i="1">
              <a:solidFill>
                <a:srgbClr val="2F5496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endParaRPr lang="pt-BR" sz="1800" b="1" i="1">
              <a:solidFill>
                <a:srgbClr val="2F5496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50" name="Picture 2" descr="News Imagens – Download Grátis no Freepik">
            <a:extLst>
              <a:ext uri="{FF2B5EF4-FFF2-40B4-BE49-F238E27FC236}">
                <a16:creationId xmlns:a16="http://schemas.microsoft.com/office/drawing/2014/main" id="{BDE6F87B-1D9D-EBAB-144A-8413B11A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800231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s Tv News | Freepik">
            <a:extLst>
              <a:ext uri="{FF2B5EF4-FFF2-40B4-BE49-F238E27FC236}">
                <a16:creationId xmlns:a16="http://schemas.microsoft.com/office/drawing/2014/main" id="{5C496F1E-920C-8AB6-89BB-8A64C911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3993017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4A9CF50-3E8D-55AA-183B-DAF6CE82E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55" y="4290754"/>
            <a:ext cx="5804814" cy="21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457B9-B1B3-5BDB-6F35-20687444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12ACD3-5F3B-5576-4B89-D6DA065DA708}"/>
              </a:ext>
            </a:extLst>
          </p:cNvPr>
          <p:cNvSpPr txBox="1"/>
          <p:nvPr/>
        </p:nvSpPr>
        <p:spPr>
          <a:xfrm>
            <a:off x="238698" y="385720"/>
            <a:ext cx="523661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Se der um problema, no login Gov.BR, como resolver?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431F8E0-9F0E-42A5-98B2-98F1F7FE0956}"/>
              </a:ext>
            </a:extLst>
          </p:cNvPr>
          <p:cNvSpPr txBox="1"/>
          <p:nvPr/>
        </p:nvSpPr>
        <p:spPr>
          <a:xfrm>
            <a:off x="445698" y="2435662"/>
            <a:ext cx="42330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002042"/>
                </a:solidFill>
              </a:rPr>
              <a:t>São plataformas totalmente independentes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002042"/>
                </a:solidFill>
              </a:rPr>
              <a:t>Gov.BR é gerido pelo MGI/SGD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002042"/>
                </a:solidFill>
              </a:rPr>
              <a:t>Suporte Gov.BR https://atendimento.servicos.gov.br/pt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55CC18-75D4-EDA8-98A0-E90B548B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96" y="-5409"/>
            <a:ext cx="6851904" cy="57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457B9-B1B3-5BDB-6F35-20687444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12ACD3-5F3B-5576-4B89-D6DA065DA708}"/>
              </a:ext>
            </a:extLst>
          </p:cNvPr>
          <p:cNvSpPr txBox="1"/>
          <p:nvPr/>
        </p:nvSpPr>
        <p:spPr>
          <a:xfrm>
            <a:off x="759278" y="733972"/>
            <a:ext cx="97942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Suporte Gov.BR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CF1A2A-BE24-A924-D09B-AD6AA4C6C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74" y="1714777"/>
            <a:ext cx="9173855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6B3C74B-ED43-69FD-38C9-11F3FA10CAA9}"/>
              </a:ext>
            </a:extLst>
          </p:cNvPr>
          <p:cNvSpPr txBox="1"/>
          <p:nvPr/>
        </p:nvSpPr>
        <p:spPr>
          <a:xfrm>
            <a:off x="143435" y="1249012"/>
            <a:ext cx="672353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cs typeface="Calibri"/>
              </a:rPr>
              <a:t>OBRIGADO!</a:t>
            </a:r>
          </a:p>
          <a:p>
            <a:pPr algn="ctr"/>
            <a:endParaRPr lang="pt-BR" sz="20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pt-BR" sz="2000" dirty="0">
                <a:solidFill>
                  <a:srgbClr val="555555"/>
                </a:solidFill>
                <a:latin typeface="rawli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https://www.gov.br/ouvidorias/pt-br</a:t>
            </a:r>
            <a:endParaRPr lang="pt-BR" sz="2000" dirty="0">
              <a:solidFill>
                <a:srgbClr val="555555"/>
              </a:solidFill>
              <a:latin typeface="rawline"/>
            </a:endParaRPr>
          </a:p>
          <a:p>
            <a:pPr algn="ctr"/>
            <a:endParaRPr lang="pt-BR" sz="2000" dirty="0">
              <a:solidFill>
                <a:srgbClr val="555555"/>
              </a:solidFill>
              <a:latin typeface="rawline"/>
            </a:endParaRPr>
          </a:p>
          <a:p>
            <a:pPr algn="ctr"/>
            <a:r>
              <a:rPr lang="pt-BR" sz="2000" dirty="0">
                <a:solidFill>
                  <a:srgbClr val="555555"/>
                </a:solidFill>
                <a:latin typeface="rawline"/>
              </a:rPr>
              <a:t>Vídeos tutoriais do Fala.BR</a:t>
            </a:r>
          </a:p>
          <a:p>
            <a:pPr algn="ctr"/>
            <a:r>
              <a:rPr lang="pt-BR" sz="2000" dirty="0">
                <a:solidFill>
                  <a:srgbClr val="555555"/>
                </a:solidFill>
                <a:latin typeface="rawline"/>
                <a:hlinkClick r:id="rId4"/>
              </a:rPr>
              <a:t>https://www.gov.br/ouvidorias/pt-br/falabr/tutoriais-do-falabr</a:t>
            </a:r>
            <a:endParaRPr lang="pt-BR" sz="2000" dirty="0">
              <a:solidFill>
                <a:srgbClr val="555555"/>
              </a:solidFill>
              <a:latin typeface="rawline"/>
            </a:endParaRPr>
          </a:p>
          <a:p>
            <a:pPr algn="ctr"/>
            <a:endParaRPr lang="pt-BR" sz="2000" dirty="0">
              <a:cs typeface="Calibri"/>
            </a:endParaRPr>
          </a:p>
          <a:p>
            <a:pPr algn="ctr"/>
            <a:r>
              <a:rPr lang="pt-BR" sz="2000" dirty="0"/>
              <a:t>Manual do Fala.BR</a:t>
            </a:r>
          </a:p>
          <a:p>
            <a:pPr algn="ctr"/>
            <a:r>
              <a:rPr lang="pt-BR" sz="2000" dirty="0">
                <a:cs typeface="Calibri"/>
                <a:hlinkClick r:id="rId5"/>
              </a:rPr>
              <a:t>http://wiki.cgu.gov.br/wiki/index.php/Fala.BR_-_Manual</a:t>
            </a:r>
            <a:endParaRPr lang="pt-BR" sz="2000" dirty="0">
              <a:cs typeface="Calibri"/>
            </a:endParaRPr>
          </a:p>
          <a:p>
            <a:pPr algn="ctr"/>
            <a:endParaRPr lang="pt-BR" sz="2000" dirty="0">
              <a:cs typeface="Calibri"/>
            </a:endParaRPr>
          </a:p>
          <a:p>
            <a:pPr algn="ctr"/>
            <a:endParaRPr lang="pt-BR" sz="2000" dirty="0">
              <a:cs typeface="Calibri"/>
            </a:endParaRPr>
          </a:p>
          <a:p>
            <a:pPr algn="ctr"/>
            <a:endParaRPr lang="pt-BR" sz="2000" dirty="0">
              <a:cs typeface="Calibri"/>
            </a:endParaRPr>
          </a:p>
          <a:p>
            <a:pPr algn="ctr"/>
            <a:endParaRPr lang="pt-BR" sz="2000" dirty="0">
              <a:cs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347BF19-58DB-0427-D7B5-A2E2C2A03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842" y="-66315"/>
            <a:ext cx="5354847" cy="6976253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EBD0A7C0-AA6E-7A37-A7A7-579B8C1FA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8425" y="4171747"/>
            <a:ext cx="17335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80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3851D-5A3C-6FF2-E038-E43D20E2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D6FCAC9-3F2E-A04C-A59C-D260F7DC7D56}"/>
              </a:ext>
            </a:extLst>
          </p:cNvPr>
          <p:cNvSpPr txBox="1"/>
          <p:nvPr/>
        </p:nvSpPr>
        <p:spPr>
          <a:xfrm>
            <a:off x="0" y="674080"/>
            <a:ext cx="6723530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cs typeface="Calibri"/>
              </a:rPr>
              <a:t>OBRIGADO!</a:t>
            </a:r>
          </a:p>
          <a:p>
            <a:pPr algn="ctr"/>
            <a:endParaRPr lang="pt-BR" sz="20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algn="ctr"/>
            <a:endParaRPr lang="pt-BR" sz="2000" dirty="0">
              <a:cs typeface="Calibri"/>
            </a:endParaRPr>
          </a:p>
          <a:p>
            <a:pPr algn="ctr"/>
            <a:r>
              <a:rPr lang="pt-BR" sz="2800" dirty="0">
                <a:cs typeface="Calibri"/>
              </a:rPr>
              <a:t>Avalie o evento</a:t>
            </a:r>
          </a:p>
          <a:p>
            <a:pPr algn="ctr"/>
            <a:endParaRPr lang="pt-BR" sz="2000" dirty="0">
              <a:cs typeface="Calibri"/>
            </a:endParaRPr>
          </a:p>
          <a:p>
            <a:pPr algn="ctr"/>
            <a:endParaRPr lang="pt-BR" sz="2000" dirty="0">
              <a:cs typeface="Calibri"/>
            </a:endParaRPr>
          </a:p>
          <a:p>
            <a:pPr algn="ctr"/>
            <a:endParaRPr lang="pt-BR" sz="2000" dirty="0">
              <a:cs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31CCE1-02AA-2891-B4D5-5E4FFC39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842" y="-66315"/>
            <a:ext cx="5354847" cy="69762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706C4A-3B4D-4855-ADEB-D5CD8EB8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94" y="2478024"/>
            <a:ext cx="3705896" cy="370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0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9A4B251-CF87-185D-A086-0248EF57A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505" y="448419"/>
            <a:ext cx="4680585" cy="59436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3467B50-6174-2AE8-A30A-A6A178923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74" y="452703"/>
            <a:ext cx="4433921" cy="59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1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45BB9-FC7D-67A3-B1B8-7F294260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lataforma de serviços públicos online: Gov.br">
            <a:extLst>
              <a:ext uri="{FF2B5EF4-FFF2-40B4-BE49-F238E27FC236}">
                <a16:creationId xmlns:a16="http://schemas.microsoft.com/office/drawing/2014/main" id="{D93A31AE-B004-0C2E-67B5-3EB662FF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17" y="736259"/>
            <a:ext cx="11277600" cy="53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9A99785-735F-F78A-4C29-E49A200A7CC0}"/>
              </a:ext>
            </a:extLst>
          </p:cNvPr>
          <p:cNvGrpSpPr/>
          <p:nvPr/>
        </p:nvGrpSpPr>
        <p:grpSpPr>
          <a:xfrm>
            <a:off x="1463040" y="2433304"/>
            <a:ext cx="9265920" cy="1991391"/>
            <a:chOff x="1463040" y="2249424"/>
            <a:chExt cx="9265920" cy="1991391"/>
          </a:xfrm>
        </p:grpSpPr>
        <p:pic>
          <p:nvPicPr>
            <p:cNvPr id="2" name="Imagem 1" descr="A blue and white logo&#10;&#10;Description automatically generated">
              <a:extLst>
                <a:ext uri="{FF2B5EF4-FFF2-40B4-BE49-F238E27FC236}">
                  <a16:creationId xmlns:a16="http://schemas.microsoft.com/office/drawing/2014/main" id="{2E51FE04-A677-6DD9-FB5C-6D61E6DD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040" y="2249424"/>
              <a:ext cx="1991391" cy="1991391"/>
            </a:xfrm>
            <a:prstGeom prst="rect">
              <a:avLst/>
            </a:prstGeom>
          </p:spPr>
        </p:pic>
        <p:pic>
          <p:nvPicPr>
            <p:cNvPr id="6" name="Imagem 5" descr="A blue and white logo&#10;&#10;Description automatically generated">
              <a:extLst>
                <a:ext uri="{FF2B5EF4-FFF2-40B4-BE49-F238E27FC236}">
                  <a16:creationId xmlns:a16="http://schemas.microsoft.com/office/drawing/2014/main" id="{B7610C41-1E19-B0C4-C1B6-8AB3D9C55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569" y="2249424"/>
              <a:ext cx="1991391" cy="1991391"/>
            </a:xfrm>
            <a:prstGeom prst="rect">
              <a:avLst/>
            </a:prstGeom>
          </p:spPr>
        </p:pic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C7F684E4-224E-9900-8982-03625F9C562C}"/>
                </a:ext>
              </a:extLst>
            </p:cNvPr>
            <p:cNvSpPr/>
            <p:nvPr/>
          </p:nvSpPr>
          <p:spPr>
            <a:xfrm>
              <a:off x="3626103" y="2851580"/>
              <a:ext cx="694944" cy="78707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77A990D5-AB3D-C34A-B915-CFFEB0EB5E69}"/>
                </a:ext>
              </a:extLst>
            </p:cNvPr>
            <p:cNvSpPr/>
            <p:nvPr/>
          </p:nvSpPr>
          <p:spPr>
            <a:xfrm>
              <a:off x="7870952" y="2851579"/>
              <a:ext cx="694944" cy="78707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Imagem 2" descr="Ficheiro:Gov.br logo.svg – Wikipédia, a enciclopédia livre">
            <a:extLst>
              <a:ext uri="{FF2B5EF4-FFF2-40B4-BE49-F238E27FC236}">
                <a16:creationId xmlns:a16="http://schemas.microsoft.com/office/drawing/2014/main" id="{162A8F87-F987-BB15-3AD8-6C7129DE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100" y="2877089"/>
            <a:ext cx="3097423" cy="11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6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DDB22-09CD-0BF0-97F3-B8BDCB1D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E9C7619-5E89-394E-A148-2D8DCCEF4E64}"/>
              </a:ext>
            </a:extLst>
          </p:cNvPr>
          <p:cNvSpPr txBox="1"/>
          <p:nvPr/>
        </p:nvSpPr>
        <p:spPr>
          <a:xfrm>
            <a:off x="501674" y="956312"/>
            <a:ext cx="91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Motivações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59EFF9-B215-11B2-5814-503B42E2EBC7}"/>
              </a:ext>
            </a:extLst>
          </p:cNvPr>
          <p:cNvSpPr txBox="1"/>
          <p:nvPr/>
        </p:nvSpPr>
        <p:spPr>
          <a:xfrm>
            <a:off x="13671" y="2068570"/>
            <a:ext cx="7238776" cy="4585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42"/>
                </a:solidFill>
              </a:rPr>
              <a:t>Conformidade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42"/>
                </a:solidFill>
              </a:rPr>
              <a:t>Decreto nº 9.756/2019 – Instituiu o portal único Gov.BR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42"/>
                </a:solidFill>
              </a:rPr>
              <a:t>Prazo para adoção 03/06/2021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42"/>
                </a:solidFill>
              </a:rPr>
              <a:t>Lei nº 14.129/2021 - Estratégia Nacional de Governo Digital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42"/>
                </a:solidFill>
              </a:rPr>
              <a:t>LGPD – Lei 13.709/2019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pt-BR" sz="2400" b="1">
                <a:solidFill>
                  <a:srgbClr val="002042"/>
                </a:solidFill>
              </a:rPr>
              <a:t>Segurança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0000"/>
                </a:solidFill>
              </a:rPr>
              <a:t>Gestão do Fala.BR</a:t>
            </a:r>
            <a:endParaRPr lang="en-US" sz="2400">
              <a:solidFill>
                <a:srgbClr val="000000"/>
              </a:solidFill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0000"/>
                </a:solidFill>
              </a:rPr>
              <a:t>Simplificação do sistema</a:t>
            </a:r>
            <a:endParaRPr lang="en-US" sz="2400">
              <a:solidFill>
                <a:srgbClr val="000000"/>
              </a:solidFill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0000"/>
                </a:solidFill>
              </a:rPr>
              <a:t>Redução de custos</a:t>
            </a:r>
            <a:endParaRPr lang="pt-BR" sz="2400">
              <a:solidFill>
                <a:srgbClr val="0020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6887CD-B7DB-26AB-3A67-F05F291A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76" y="0"/>
            <a:ext cx="511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6DDB22-09CD-0BF0-97F3-B8BDCB1D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E9C7619-5E89-394E-A148-2D8DCCEF4E64}"/>
              </a:ext>
            </a:extLst>
          </p:cNvPr>
          <p:cNvSpPr txBox="1"/>
          <p:nvPr/>
        </p:nvSpPr>
        <p:spPr>
          <a:xfrm>
            <a:off x="501674" y="956312"/>
            <a:ext cx="91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Motivações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59EFF9-B215-11B2-5814-503B42E2EBC7}"/>
              </a:ext>
            </a:extLst>
          </p:cNvPr>
          <p:cNvSpPr txBox="1"/>
          <p:nvPr/>
        </p:nvSpPr>
        <p:spPr>
          <a:xfrm>
            <a:off x="501674" y="2111703"/>
            <a:ext cx="3817459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pt-BR" sz="2400" b="1">
                <a:solidFill>
                  <a:srgbClr val="002042"/>
                </a:solidFill>
              </a:rPr>
              <a:t>Segurança</a:t>
            </a:r>
            <a:endParaRPr lang="en-US" sz="2400" b="1">
              <a:solidFill>
                <a:srgbClr val="000000"/>
              </a:solidFill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pt-BR" sz="2400" i="1">
                <a:solidFill>
                  <a:srgbClr val="002042"/>
                </a:solidFill>
              </a:rPr>
              <a:t>Tentativas de ataqu</a:t>
            </a:r>
            <a:r>
              <a:rPr lang="pt-BR" sz="2400">
                <a:solidFill>
                  <a:srgbClr val="002042"/>
                </a:solidFill>
              </a:rPr>
              <a:t>e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2042"/>
                </a:solidFill>
              </a:rPr>
              <a:t>Camadas de proteção adicionais do Gov.BR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2042"/>
                </a:solidFill>
              </a:rPr>
              <a:t>Recomendações da equipe de segurança da informação da CGU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1200150" lvl="2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2042"/>
                </a:solidFill>
              </a:rPr>
              <a:t>Fala.BR é o único sistema da CGU que ainda não utiliza autenticação Gov.BR</a:t>
            </a: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85A186-56C6-E6E9-FBA6-903441D4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92" y="4763"/>
            <a:ext cx="5665937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6DDB22-09CD-0BF0-97F3-B8BDCB1D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E9C7619-5E89-394E-A148-2D8DCCEF4E64}"/>
              </a:ext>
            </a:extLst>
          </p:cNvPr>
          <p:cNvSpPr txBox="1"/>
          <p:nvPr/>
        </p:nvSpPr>
        <p:spPr>
          <a:xfrm>
            <a:off x="501674" y="956312"/>
            <a:ext cx="91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002042"/>
                </a:solidFill>
              </a:rPr>
              <a:t>Motivações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59EFF9-B215-11B2-5814-503B42E2EBC7}"/>
              </a:ext>
            </a:extLst>
          </p:cNvPr>
          <p:cNvSpPr txBox="1"/>
          <p:nvPr/>
        </p:nvSpPr>
        <p:spPr>
          <a:xfrm>
            <a:off x="501674" y="2111703"/>
            <a:ext cx="3817459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endParaRPr lang="pt-BR" sz="2400">
              <a:solidFill>
                <a:srgbClr val="002042"/>
              </a:solidFill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0000"/>
                </a:solidFill>
              </a:rPr>
              <a:t>Gestão do Fala.BR</a:t>
            </a:r>
            <a:endParaRPr lang="en-US" sz="2400">
              <a:solidFill>
                <a:srgbClr val="000000"/>
              </a:solidFill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0000"/>
                </a:solidFill>
              </a:rPr>
              <a:t>Simplificação do sistema</a:t>
            </a:r>
            <a:endParaRPr lang="en-US" sz="2400">
              <a:solidFill>
                <a:srgbClr val="000000"/>
              </a:solidFill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pt-BR" sz="2400">
                <a:solidFill>
                  <a:srgbClr val="000000"/>
                </a:solidFill>
              </a:rPr>
              <a:t>Redução de custos</a:t>
            </a: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/>
          </a:p>
        </p:txBody>
      </p:sp>
      <p:pic>
        <p:nvPicPr>
          <p:cNvPr id="4" name="Imagem 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CCECD757-B3E9-8FBC-6AE5-22F7FFF0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05" y="-90"/>
            <a:ext cx="5680134" cy="68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F232B-64FE-B420-47AC-980C3A13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53A36674-7C8E-AFEA-9FF4-7069FC309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3857D23D-94F0-F483-19CB-3080F79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2D4BCE-5F05-8DC4-3278-40B0EBEB6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18A3E-E88E-E108-40B8-9610F62FF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CDE37D-AEE3-385B-97F1-6AE3B116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715" y="863612"/>
            <a:ext cx="12455090" cy="518971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8FFF454-5108-881F-34D0-AF1ACADC329D}"/>
              </a:ext>
            </a:extLst>
          </p:cNvPr>
          <p:cNvSpPr/>
          <p:nvPr/>
        </p:nvSpPr>
        <p:spPr>
          <a:xfrm>
            <a:off x="0" y="4206240"/>
            <a:ext cx="12191234" cy="1975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622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Widescreen</PresentationFormat>
  <Paragraphs>104</Paragraphs>
  <Slides>25</Slides>
  <Notes>23</Notes>
  <HiddenSlides>4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Arial,Sans-Serif</vt:lpstr>
      <vt:lpstr>Calibri</vt:lpstr>
      <vt:lpstr>Calibri Light</vt:lpstr>
      <vt:lpstr>rawline</vt:lpstr>
      <vt:lpstr>Symbol</vt:lpstr>
      <vt:lpstr>Symbol,Sans-Serif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2025-02-13T20:26:26Z</dcterms:created>
  <dcterms:modified xsi:type="dcterms:W3CDTF">2025-02-13T20:28:42Z</dcterms:modified>
</cp:coreProperties>
</file>