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2" r:id="rId2"/>
    <p:sldId id="259" r:id="rId3"/>
    <p:sldId id="260" r:id="rId4"/>
    <p:sldId id="266" r:id="rId5"/>
    <p:sldId id="265" r:id="rId6"/>
    <p:sldId id="268" r:id="rId7"/>
    <p:sldId id="269" r:id="rId8"/>
    <p:sldId id="263" r:id="rId9"/>
    <p:sldId id="267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6A696-EFCA-4A9F-A3DC-62E3D70BE4B0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C69F1-96A5-466D-A953-F137FF883E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7766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5EEF3-7471-4D39-95F8-C8A9FEB6E622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A4534-303F-4B77-8C24-FBBD6E7B57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194535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03AC-5135-4E1D-897E-F36F653594E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09/06/2017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5A9A-13CD-404D-A104-B0235395B46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60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F03AC-5135-4E1D-897E-F36F653594E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09/06/2017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45A9A-13CD-404D-A104-B0235395B46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52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transparencia.ebape.fgv.br/working-paper-opacidade-transparencia-avaliando-5-anos-lei-de-acesso-informacao-brasileira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" y="5588990"/>
            <a:ext cx="1819175" cy="7297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089" y="5727032"/>
            <a:ext cx="3659463" cy="59174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17993"/>
            <a:ext cx="10972800" cy="1143000"/>
          </a:xfrm>
        </p:spPr>
        <p:txBody>
          <a:bodyPr>
            <a:normAutofit fontScale="90000"/>
          </a:bodyPr>
          <a:lstStyle/>
          <a:p>
            <a:br>
              <a:rPr lang="en-US"/>
            </a:br>
            <a:endParaRPr lang="pt-BR" dirty="0"/>
          </a:p>
        </p:txBody>
      </p:sp>
      <p:sp>
        <p:nvSpPr>
          <p:cNvPr id="11" name="TextBox 10"/>
          <p:cNvSpPr txBox="1"/>
          <p:nvPr/>
        </p:nvSpPr>
        <p:spPr>
          <a:xfrm>
            <a:off x="4570674" y="4167739"/>
            <a:ext cx="747882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Irene Niskier Cayet</a:t>
            </a:r>
          </a:p>
          <a:p>
            <a:br>
              <a:rPr lang="pt-BR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 do Programa de Transparência Pública da FGV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609600" y="240633"/>
            <a:ext cx="10972800" cy="5885532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700" b="1" dirty="0">
                <a:solidFill>
                  <a:schemeClr val="accent1">
                    <a:lumMod val="75000"/>
                  </a:schemeClr>
                </a:solidFill>
              </a:rPr>
              <a:t>Implementando a Lei de Acesso à Informação: </a:t>
            </a:r>
          </a:p>
          <a:p>
            <a:pPr marL="0" indent="0" algn="ctr">
              <a:buNone/>
            </a:pPr>
            <a:r>
              <a:rPr lang="pt-BR" sz="4700" b="1">
                <a:solidFill>
                  <a:schemeClr val="accent1"/>
                </a:solidFill>
              </a:rPr>
              <a:t>Indicadores e </a:t>
            </a:r>
            <a:r>
              <a:rPr lang="pt-BR" sz="4700" b="1" dirty="0">
                <a:solidFill>
                  <a:schemeClr val="accent1"/>
                </a:solidFill>
              </a:rPr>
              <a:t>Boas Práticas</a:t>
            </a:r>
          </a:p>
        </p:txBody>
      </p:sp>
    </p:spTree>
    <p:extLst>
      <p:ext uri="{BB962C8B-B14F-4D97-AF65-F5344CB8AC3E}">
        <p14:creationId xmlns:p14="http://schemas.microsoft.com/office/powerpoint/2010/main" val="234122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" y="5588990"/>
            <a:ext cx="1819175" cy="7297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089" y="5727032"/>
            <a:ext cx="3659463" cy="59174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492" y="1315833"/>
            <a:ext cx="7226735" cy="3448672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500" b="1" i="1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pt-BR" sz="35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3500" b="1" i="1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Paper</a:t>
            </a:r>
            <a:r>
              <a:rPr lang="pt-BR" sz="35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pt-BR" sz="35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 5 anos da LAI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35862" y="4691771"/>
            <a:ext cx="76039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Disponível em: </a:t>
            </a:r>
          </a:p>
          <a:p>
            <a:r>
              <a:rPr lang="pt-B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http://transparencia.ebape.fgv.br/working-paper-opacidade-transparencia-avaliando-5-anos-lei-de-acesso-informacao-brasileira</a:t>
            </a:r>
            <a:endParaRPr lang="pt-B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6949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" y="5588990"/>
            <a:ext cx="1819175" cy="7297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089" y="5727032"/>
            <a:ext cx="3659463" cy="591743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b="1" dirty="0">
                <a:solidFill>
                  <a:schemeClr val="tx2"/>
                </a:solidFill>
              </a:rPr>
            </a:br>
            <a:r>
              <a:rPr lang="pt-BR" b="1" dirty="0">
                <a:solidFill>
                  <a:schemeClr val="tx2"/>
                </a:solidFill>
              </a:rPr>
              <a:t>Indicadores de Comprometimento com a LAI </a:t>
            </a:r>
            <a:br>
              <a:rPr lang="pt-BR" b="1" dirty="0">
                <a:solidFill>
                  <a:schemeClr val="tx2"/>
                </a:solidFill>
              </a:rPr>
            </a:br>
            <a:endParaRPr lang="pt-BR" b="1" dirty="0">
              <a:solidFill>
                <a:schemeClr val="tx2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600" dirty="0"/>
              <a:t>Regulamentação da LAI; </a:t>
            </a:r>
          </a:p>
          <a:p>
            <a:r>
              <a:rPr lang="pt-BR" sz="4600" dirty="0"/>
              <a:t>Órgão de controle;</a:t>
            </a:r>
          </a:p>
          <a:p>
            <a:r>
              <a:rPr lang="pt-BR" sz="4600" dirty="0"/>
              <a:t>Relatórios estatísticos;</a:t>
            </a:r>
          </a:p>
          <a:p>
            <a:r>
              <a:rPr lang="pt-BR" sz="4600" dirty="0" err="1"/>
              <a:t>e-SIC</a:t>
            </a:r>
            <a:r>
              <a:rPr lang="pt-BR" sz="4600" dirty="0"/>
              <a:t> ou sistema similar;</a:t>
            </a:r>
            <a:br>
              <a:rPr lang="pt-BR" sz="4600" dirty="0"/>
            </a:br>
            <a:endParaRPr lang="pt-BR" sz="4600" dirty="0"/>
          </a:p>
        </p:txBody>
      </p:sp>
    </p:spTree>
    <p:extLst>
      <p:ext uri="{BB962C8B-B14F-4D97-AF65-F5344CB8AC3E}">
        <p14:creationId xmlns:p14="http://schemas.microsoft.com/office/powerpoint/2010/main" val="919377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2"/>
                </a:solidFill>
              </a:rPr>
              <a:t>CASOS – Pequenos Municípios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t-BR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pt-BR" dirty="0">
                <a:solidFill>
                  <a:schemeClr val="accent1"/>
                </a:solidFill>
              </a:rPr>
              <a:t>4442 (80%) dos municípios brasileiros têm população inferior a 30.000 habitantes; 23% da população vive nestes municípios;</a:t>
            </a:r>
          </a:p>
          <a:p>
            <a:pPr marL="0" indent="0">
              <a:buNone/>
            </a:pPr>
            <a:endParaRPr lang="pt-BR" b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pt-BR" sz="3800" b="1" dirty="0">
                <a:solidFill>
                  <a:schemeClr val="tx2"/>
                </a:solidFill>
              </a:rPr>
              <a:t>Cacaulândia (RO), Alagoa Grande (PB) e </a:t>
            </a:r>
            <a:r>
              <a:rPr lang="pt-BR" sz="3800" b="1" dirty="0" err="1">
                <a:solidFill>
                  <a:schemeClr val="tx2"/>
                </a:solidFill>
              </a:rPr>
              <a:t>Apiúna</a:t>
            </a:r>
            <a:r>
              <a:rPr lang="pt-BR" sz="3800" b="1" dirty="0">
                <a:solidFill>
                  <a:schemeClr val="tx2"/>
                </a:solidFill>
              </a:rPr>
              <a:t> (SC)</a:t>
            </a:r>
            <a:endParaRPr lang="pt-BR" sz="3800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089" y="5727032"/>
            <a:ext cx="3659463" cy="591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90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" y="5588990"/>
            <a:ext cx="1819175" cy="7297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089" y="5727032"/>
            <a:ext cx="3659463" cy="591743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2"/>
                </a:solidFill>
              </a:rPr>
              <a:t>Cacaulândia (RO)</a:t>
            </a:r>
            <a:endParaRPr lang="pt-B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94097" y="846138"/>
            <a:ext cx="10972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4800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b="1" dirty="0">
                <a:solidFill>
                  <a:schemeClr val="tx2"/>
                </a:solidFill>
              </a:rPr>
              <a:t>6.300 habitantes; 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3600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b="1" dirty="0">
                <a:solidFill>
                  <a:schemeClr val="tx2"/>
                </a:solidFill>
              </a:rPr>
              <a:t>R$ 18.000 PIB </a:t>
            </a:r>
            <a:r>
              <a:rPr lang="pt-BR" sz="3600" b="1" dirty="0" err="1">
                <a:solidFill>
                  <a:schemeClr val="tx2"/>
                </a:solidFill>
              </a:rPr>
              <a:t>pc</a:t>
            </a:r>
            <a:r>
              <a:rPr lang="pt-BR" sz="3600" b="1" dirty="0">
                <a:solidFill>
                  <a:schemeClr val="tx2"/>
                </a:solidFill>
              </a:rPr>
              <a:t>/ano 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3600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</a:rPr>
              <a:t>R$1000/ano em LAI; </a:t>
            </a:r>
          </a:p>
          <a:p>
            <a:pPr marL="0" indent="0" algn="ctr">
              <a:buNone/>
            </a:pPr>
            <a:endParaRPr lang="pt-BR" sz="4600" u="sng" dirty="0">
              <a:solidFill>
                <a:schemeClr val="tx2"/>
              </a:solidFill>
            </a:endParaRPr>
          </a:p>
        </p:txBody>
      </p:sp>
      <p:pic>
        <p:nvPicPr>
          <p:cNvPr id="8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355" y="1600201"/>
            <a:ext cx="5561592" cy="378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272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" y="5588990"/>
            <a:ext cx="1819175" cy="7297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089" y="5727032"/>
            <a:ext cx="3659463" cy="591743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2"/>
                </a:solidFill>
              </a:rPr>
              <a:t>Alagoa Grande (PB)</a:t>
            </a:r>
            <a:endParaRPr lang="pt-B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3600" b="1" dirty="0">
                <a:solidFill>
                  <a:schemeClr val="tx2"/>
                </a:solidFill>
              </a:rPr>
              <a:t>28.600 habitantes;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3600" b="1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3600" b="1" dirty="0">
                <a:solidFill>
                  <a:schemeClr val="tx2"/>
                </a:solidFill>
              </a:rPr>
              <a:t>R$ 7.376,05 PIB </a:t>
            </a:r>
            <a:r>
              <a:rPr lang="pt-BR" sz="3600" b="1" dirty="0" err="1">
                <a:solidFill>
                  <a:schemeClr val="tx2"/>
                </a:solidFill>
              </a:rPr>
              <a:t>pc</a:t>
            </a:r>
            <a:r>
              <a:rPr lang="pt-BR" sz="3600" b="1" dirty="0">
                <a:solidFill>
                  <a:schemeClr val="tx2"/>
                </a:solidFill>
              </a:rPr>
              <a:t>/ano;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3600" b="1" dirty="0">
              <a:solidFill>
                <a:schemeClr val="tx2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</a:rPr>
              <a:t>R$ 22.200/ano em LAI; </a:t>
            </a:r>
          </a:p>
          <a:p>
            <a:pPr marL="0" indent="0" algn="ctr">
              <a:buNone/>
            </a:pPr>
            <a:endParaRPr lang="pt-BR" sz="3600" u="sng" dirty="0">
              <a:solidFill>
                <a:schemeClr val="tx2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395" y="1600201"/>
            <a:ext cx="5522581" cy="352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495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" y="5588990"/>
            <a:ext cx="1819175" cy="7297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089" y="5727032"/>
            <a:ext cx="3659463" cy="591743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>
                <a:solidFill>
                  <a:schemeClr val="tx2"/>
                </a:solidFill>
              </a:rPr>
              <a:t>Apiúna</a:t>
            </a:r>
            <a:r>
              <a:rPr lang="pt-BR" b="1" dirty="0">
                <a:solidFill>
                  <a:schemeClr val="tx2"/>
                </a:solidFill>
              </a:rPr>
              <a:t> (SC)</a:t>
            </a:r>
            <a:endParaRPr lang="pt-B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3600" b="1" dirty="0">
                <a:solidFill>
                  <a:schemeClr val="tx2"/>
                </a:solidFill>
              </a:rPr>
              <a:t>10.300 habitantes; 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3600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b="1" dirty="0">
                <a:solidFill>
                  <a:schemeClr val="tx2"/>
                </a:solidFill>
              </a:rPr>
              <a:t>R$ 36.100 PIB </a:t>
            </a:r>
            <a:r>
              <a:rPr lang="pt-BR" sz="3600" b="1" dirty="0" err="1">
                <a:solidFill>
                  <a:schemeClr val="tx2"/>
                </a:solidFill>
              </a:rPr>
              <a:t>pc</a:t>
            </a:r>
            <a:r>
              <a:rPr lang="pt-BR" sz="3600" b="1" dirty="0">
                <a:solidFill>
                  <a:schemeClr val="tx2"/>
                </a:solidFill>
              </a:rPr>
              <a:t>/ano; 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3600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</a:rPr>
              <a:t>R$500/ano em LAI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600201"/>
            <a:ext cx="4966635" cy="354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413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" y="5588990"/>
            <a:ext cx="1819175" cy="7297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089" y="5727032"/>
            <a:ext cx="3659463" cy="591743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2"/>
                </a:solidFill>
              </a:rPr>
              <a:t>O que estes casos compartilham?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Liderança e gestores engajados e treinados;</a:t>
            </a:r>
          </a:p>
          <a:p>
            <a:r>
              <a:rPr lang="pt-BR" dirty="0"/>
              <a:t>Parcerias;</a:t>
            </a:r>
          </a:p>
          <a:p>
            <a:r>
              <a:rPr lang="pt-BR" dirty="0"/>
              <a:t>Pequeno Investimento;</a:t>
            </a:r>
          </a:p>
          <a:p>
            <a:r>
              <a:rPr lang="pt-BR" dirty="0"/>
              <a:t>Órgão de controle autônomo e atuante;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2913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" y="5588990"/>
            <a:ext cx="1819175" cy="7297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089" y="5727032"/>
            <a:ext cx="3659463" cy="591743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600" b="1" dirty="0">
                <a:solidFill>
                  <a:schemeClr val="tx2"/>
                </a:solidFill>
              </a:rPr>
              <a:t>Obrigada! </a:t>
            </a:r>
          </a:p>
          <a:p>
            <a:pPr marL="0" indent="0" algn="ctr">
              <a:buNone/>
            </a:pPr>
            <a:endParaRPr lang="pt-BR" sz="46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pt-BR" sz="4600" u="sng" dirty="0">
                <a:solidFill>
                  <a:schemeClr val="tx2"/>
                </a:solidFill>
              </a:rPr>
              <a:t>irene.cayet@fgv.br</a:t>
            </a:r>
          </a:p>
        </p:txBody>
      </p:sp>
    </p:spTree>
    <p:extLst>
      <p:ext uri="{BB962C8B-B14F-4D97-AF65-F5344CB8AC3E}">
        <p14:creationId xmlns:p14="http://schemas.microsoft.com/office/powerpoint/2010/main" val="3902383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165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Wingdings</vt:lpstr>
      <vt:lpstr>Tema do Office</vt:lpstr>
      <vt:lpstr> </vt:lpstr>
      <vt:lpstr>Working Paper: Os 5 anos da LAI</vt:lpstr>
      <vt:lpstr> Indicadores de Comprometimento com a LAI  </vt:lpstr>
      <vt:lpstr>CASOS – Pequenos Municípios</vt:lpstr>
      <vt:lpstr>Cacaulândia (RO)</vt:lpstr>
      <vt:lpstr>Alagoa Grande (PB)</vt:lpstr>
      <vt:lpstr>Apiúna (SC)</vt:lpstr>
      <vt:lpstr>O que estes casos compartilham? 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Irene Niskier</dc:creator>
  <cp:lastModifiedBy>Graziele Pagnussatt Corazza</cp:lastModifiedBy>
  <cp:revision>23</cp:revision>
  <dcterms:created xsi:type="dcterms:W3CDTF">2017-06-05T20:08:32Z</dcterms:created>
  <dcterms:modified xsi:type="dcterms:W3CDTF">2017-06-09T18:47:07Z</dcterms:modified>
</cp:coreProperties>
</file>