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6"/>
  </p:notesMasterIdLst>
  <p:handoutMasterIdLst>
    <p:handoutMasterId r:id="rId17"/>
  </p:handoutMasterIdLst>
  <p:sldIdLst>
    <p:sldId id="287" r:id="rId2"/>
    <p:sldId id="327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50" r:id="rId12"/>
    <p:sldId id="349" r:id="rId13"/>
    <p:sldId id="339" r:id="rId14"/>
    <p:sldId id="340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611"/>
    <a:srgbClr val="A44114"/>
    <a:srgbClr val="F3B99F"/>
    <a:srgbClr val="B94917"/>
    <a:srgbClr val="FF6600"/>
    <a:srgbClr val="000066"/>
    <a:srgbClr val="00002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4" autoAdjust="0"/>
    <p:restoredTop sz="88698" autoAdjust="0"/>
  </p:normalViewPr>
  <p:slideViewPr>
    <p:cSldViewPr snapToGrid="0">
      <p:cViewPr varScale="1">
        <p:scale>
          <a:sx n="114" d="100"/>
          <a:sy n="114" d="100"/>
        </p:scale>
        <p:origin x="13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1428" y="-90"/>
      </p:cViewPr>
      <p:guideLst>
        <p:guide orient="horz" pos="2928"/>
        <p:guide pos="2208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499FB86-B3A2-4648-A09D-65A150DF4F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EF54D33-E739-4E2A-BED5-3209AFCCFBD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B2F7DDCA-AB7E-4404-A431-C82D03180B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696D557C-0262-411D-9271-497E6FB7619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0D53E49D-9ADB-4F4C-8C4C-BF1F5C51BF4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9E027AC-0EE4-4E03-91B8-51D8289F4E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F143559-6EA6-4369-9262-49756F6609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C678293-4C2C-4754-A6E8-EF27E87BCA1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7B2C0FCB-3A16-49FB-AC8D-2ECD9B68E79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AC38D389-6245-44A6-8554-3DE312B8A63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C00868F7-3B7C-42AB-B6AF-FA2DF3A06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6BC6EDF7-89FF-4625-9D10-2A66EDC4B62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6A3716B-B8BF-4079-8C97-B008514735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6EBA98-23C0-482D-926F-DD5E26445C3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0BCD25A-0176-42E7-9B39-4E0D9DD1D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D9A26B3-E126-4CB2-9C14-A00DF020F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2E81039E-E684-4790-B45C-A9C8113BC01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C391CA39-8F1B-4B66-ABC6-836BB4A6B31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9BA1E87B-4D70-4134-8945-E9761835EF4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B7D5C224-A036-46D2-84F3-33CD4176159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48BABFDA-5A83-4F6F-AB9C-6D8C0501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Straight Connector 21">
            <a:extLst>
              <a:ext uri="{FF2B5EF4-FFF2-40B4-BE49-F238E27FC236}">
                <a16:creationId xmlns:a16="http://schemas.microsoft.com/office/drawing/2014/main" id="{6EB78E19-5D98-42DD-A922-54E37B492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4B496FCE-E6F4-4F06-AA2E-C78C4C71A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24">
            <a:extLst>
              <a:ext uri="{FF2B5EF4-FFF2-40B4-BE49-F238E27FC236}">
                <a16:creationId xmlns:a16="http://schemas.microsoft.com/office/drawing/2014/main" id="{93B9C1B2-4520-48C6-84B4-D7156A345270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25">
            <a:extLst>
              <a:ext uri="{FF2B5EF4-FFF2-40B4-BE49-F238E27FC236}">
                <a16:creationId xmlns:a16="http://schemas.microsoft.com/office/drawing/2014/main" id="{70F7AA81-6A65-4E48-AA2B-2C5FB303A67E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C38BC874-2B54-49A4-ACDF-BAB08FA0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E4A36085-4155-4775-AAA5-EDA094A5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CE585B57-282B-47FE-A00F-A53BE6F8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7670-7ED2-4540-BE6F-65EF64C2373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496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75512-F7E3-4763-A95B-FE2F93C07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85DD1-3119-42C3-BF5A-60979F21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1FF6E-BA3C-4A88-A7C7-37170C80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DE06-6BAF-4619-AF45-01B9B373837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264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35C7BEBE-C9B1-43B5-A9CA-8588EB877F1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175E947-9519-4A7A-B784-1C52127E9E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2590DA32-982B-4E51-B647-28123BC8440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DE7721B-CB74-41D4-9965-7D37F80344C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5ADD2763-76AB-486D-B91F-588A6DFC6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65D66252-1A1A-4E81-8673-74C9BDE36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23">
            <a:extLst>
              <a:ext uri="{FF2B5EF4-FFF2-40B4-BE49-F238E27FC236}">
                <a16:creationId xmlns:a16="http://schemas.microsoft.com/office/drawing/2014/main" id="{FBA1D698-F724-45FA-BCE7-B698E8BC114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Oval 24">
            <a:extLst>
              <a:ext uri="{FF2B5EF4-FFF2-40B4-BE49-F238E27FC236}">
                <a16:creationId xmlns:a16="http://schemas.microsoft.com/office/drawing/2014/main" id="{6338B6AC-9EF7-42D0-9BD1-F11859921160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2" name="Oval 25">
            <a:extLst>
              <a:ext uri="{FF2B5EF4-FFF2-40B4-BE49-F238E27FC236}">
                <a16:creationId xmlns:a16="http://schemas.microsoft.com/office/drawing/2014/main" id="{4BC7450E-B11A-4DF2-BA38-AE93C84BD50F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2E38E4-DE5F-4BDF-B881-59D358D052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F428-3EF8-4EAD-98F0-8FE93DF613F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E9E4976-8EDA-4E2D-A8A3-4212A452968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1B9BB3A-3EC7-430B-909B-9328194093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471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EA815-CAC8-4C6D-AF36-D65AF785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683AB-11BB-4593-A1C6-8590CEE6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9E25E-3249-44E0-BC2B-32262CDD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D2FC6-94F6-484C-B21D-A4F60D3ECAA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648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44E4EC75-F577-4C8A-99D2-06004882038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0553FD9-2715-4DDB-9255-51177F14AFB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10F2859F-10A7-4411-8452-BB8F1079863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F1C2138E-C087-4F97-81F7-72929CDB6B5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80D32AFD-0484-4BA0-B5D8-C78CD32A154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14BBB4A2-9C87-45BF-A2B8-107CFFD55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9BDAB04-E8BB-4F39-9965-A5243ABCA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79CB4506-56EE-45DC-9DF3-96155D883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25">
            <a:extLst>
              <a:ext uri="{FF2B5EF4-FFF2-40B4-BE49-F238E27FC236}">
                <a16:creationId xmlns:a16="http://schemas.microsoft.com/office/drawing/2014/main" id="{EAC73BA9-33A2-43E7-AF95-B9AD2BB6F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E8991B2D-7934-4100-8081-6A3D2288D6CB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27">
            <a:extLst>
              <a:ext uri="{FF2B5EF4-FFF2-40B4-BE49-F238E27FC236}">
                <a16:creationId xmlns:a16="http://schemas.microsoft.com/office/drawing/2014/main" id="{689695D1-5626-43DB-B6DF-8E641BEFBA38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E5ABD41-4B14-4B77-9BE4-3E1DD87AD3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3750B92-D568-4C3C-9B39-5D3DA803BD1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2B57AB3-9AAF-449A-BB4A-33A1324D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96C64-33CD-460C-9AAE-5E665CE64CB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934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>
            <a:extLst>
              <a:ext uri="{FF2B5EF4-FFF2-40B4-BE49-F238E27FC236}">
                <a16:creationId xmlns:a16="http://schemas.microsoft.com/office/drawing/2014/main" id="{404373AE-9ECB-48B9-B5BF-17427B77D4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81C3F2C-0460-4F44-B26C-6CB43AB1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E9C5681-16B9-423C-92E7-05C82B7A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6F5C68C-381C-457D-A83B-C2B08F89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463C1-3F5B-45B1-B5F2-E92F87CA111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415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>
            <a:extLst>
              <a:ext uri="{FF2B5EF4-FFF2-40B4-BE49-F238E27FC236}">
                <a16:creationId xmlns:a16="http://schemas.microsoft.com/office/drawing/2014/main" id="{4539D341-B925-4133-ADCB-BC7C5F0489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595BF030-EDAA-4852-94D9-63F218762E9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C06DBBB-2C95-4818-99C9-F865EDA8412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6E15B361-0E37-45CD-9E1F-D3E275D609A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90ED0D76-B2C7-4F2A-9740-CE1A99CA20F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34A0684E-6426-4C01-B493-266C40F9BB7D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8F8DFA2D-0A4F-4D95-A0C9-4A971FEB0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Straight Connector 24">
            <a:extLst>
              <a:ext uri="{FF2B5EF4-FFF2-40B4-BE49-F238E27FC236}">
                <a16:creationId xmlns:a16="http://schemas.microsoft.com/office/drawing/2014/main" id="{219D3EF6-3141-485F-982B-53833F6312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D368A51B-E9DF-4071-B330-B92BBF7F4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Oval 26">
            <a:extLst>
              <a:ext uri="{FF2B5EF4-FFF2-40B4-BE49-F238E27FC236}">
                <a16:creationId xmlns:a16="http://schemas.microsoft.com/office/drawing/2014/main" id="{C5A0CF23-B96F-4336-9D11-60209F7555A8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7" name="Oval 27">
            <a:extLst>
              <a:ext uri="{FF2B5EF4-FFF2-40B4-BE49-F238E27FC236}">
                <a16:creationId xmlns:a16="http://schemas.microsoft.com/office/drawing/2014/main" id="{C3647BCB-5FCF-4FE9-BB03-9BDC35B0DDFA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5A86EEE0-1B9B-4D53-B651-ADA822E3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A3560E58-CE70-4FE9-B2AC-1F3FEF58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AC5B445-A842-40F1-9B97-9BD6B695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53DD2-27DC-4DF9-9F1B-08FB67DD1B7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893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A0D9C-F0F5-4870-9754-D4438E5E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D451A-42E8-44D6-8AD8-2BFD8F60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2317A-2F8A-4C58-8BAD-90E19EBC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F36B8-DCA1-42FF-A4AC-B56029AC368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60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7C9005DA-EC2B-4E69-839F-D0A6ED05D3A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230D3BB5-B956-4312-9D16-829C097C90A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D9A9055A-7FF5-4B3A-BE18-52E70086E87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ABE1A405-76F9-4989-B6F1-0B002FF1A18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E34DE108-14D4-430B-B009-42BAF7B27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ED1A572C-C0AB-46D3-B1C7-04C78B69A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5C02C5F4-9723-4648-A3EE-A1607358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F615AE-9D31-41FA-9E31-7F336CFC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4A04F6F-7552-4F0E-9193-2C56AADD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92286C-6C07-4461-B0E6-E7CA0658C94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0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>
            <a:extLst>
              <a:ext uri="{FF2B5EF4-FFF2-40B4-BE49-F238E27FC236}">
                <a16:creationId xmlns:a16="http://schemas.microsoft.com/office/drawing/2014/main" id="{E2F6FF71-9F4C-43BC-AA74-7DD130AB1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70CF8525-3969-4EB4-B2EF-DD4E5ECDDBC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18D3BEC1-0A6B-417C-B809-469704A1B2A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F1B5C425-24C6-423C-808C-74E3922D1EF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7A47586D-DB6B-4A8E-BF50-184C7EB1C68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46D85D98-F5AD-4670-9180-5BFC790A687F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EA51C309-4598-4C74-B683-AD37F3548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24">
            <a:extLst>
              <a:ext uri="{FF2B5EF4-FFF2-40B4-BE49-F238E27FC236}">
                <a16:creationId xmlns:a16="http://schemas.microsoft.com/office/drawing/2014/main" id="{7B72F75F-9889-4668-9417-0F84181EC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25">
            <a:extLst>
              <a:ext uri="{FF2B5EF4-FFF2-40B4-BE49-F238E27FC236}">
                <a16:creationId xmlns:a16="http://schemas.microsoft.com/office/drawing/2014/main" id="{9F4DFFC0-0A97-455A-9087-83ADB3D53D27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26">
            <a:extLst>
              <a:ext uri="{FF2B5EF4-FFF2-40B4-BE49-F238E27FC236}">
                <a16:creationId xmlns:a16="http://schemas.microsoft.com/office/drawing/2014/main" id="{A74AE09A-CAF3-49D8-A241-B4E15C5F1014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7D6101F7-55BA-48D1-9CAE-DD5BBDDF5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6FAAE648-CBB0-4140-86BB-3D8AFFEE5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174D-5520-4C06-BE5E-ED55AD22C1E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21643AA7-DC53-42D3-B908-B107195CCCA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4A00372F-BC8E-45A2-B816-CE8D7EE4AA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892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6">
            <a:extLst>
              <a:ext uri="{FF2B5EF4-FFF2-40B4-BE49-F238E27FC236}">
                <a16:creationId xmlns:a16="http://schemas.microsoft.com/office/drawing/2014/main" id="{E4B373C4-011E-4B72-B958-542B4FD43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84D1C22E-888F-4AF0-A66C-C0409573118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65534E3B-5D72-4638-9980-8895BFC30A1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3FBD5ADF-8C86-4D82-A73E-99927D0B746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01A89A12-3EC5-416C-858C-A002CC3CEC9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06B02009-406B-4698-B237-F8B40DA8B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F2EC887E-D013-4282-9CE1-75324B3B8803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8AAA1B6E-9DBE-431A-B69E-E6968D802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25">
            <a:extLst>
              <a:ext uri="{FF2B5EF4-FFF2-40B4-BE49-F238E27FC236}">
                <a16:creationId xmlns:a16="http://schemas.microsoft.com/office/drawing/2014/main" id="{70D76705-91E2-414B-9DA8-CBDB5E18DFCA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26">
            <a:extLst>
              <a:ext uri="{FF2B5EF4-FFF2-40B4-BE49-F238E27FC236}">
                <a16:creationId xmlns:a16="http://schemas.microsoft.com/office/drawing/2014/main" id="{6E483601-E51D-49BE-A228-9082A8373D20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6B7871AB-8308-497F-AD93-94B5A9FA4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6CB67CA4-796A-4A7B-BB3A-9BEDFC57E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EBFB6-B169-4D21-A829-EE97ECAA256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E540D246-BE2E-4DB0-AD50-D1AD0D91AB0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343D5D01-BDBA-4644-B580-06E0A35B14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32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C422204B-C8A1-4ED1-AE6F-E77D76A5AB1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76C5AF3F-48BF-4CE9-85F5-113CD3D7544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8AA30A92-CAFA-46D7-90C9-6BFBEC74764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AA8FE6F9-E148-4B0F-9223-31A92D13499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4052A1-EC24-4219-9767-B79EAB3D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C45D4CB-F792-4F0C-8F4A-92069066C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DD39C-4417-4807-8D48-CFB68C6AF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56AA16-39B6-4926-9A5A-A63D2434C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82E1BCEE-BCD4-42AB-8F4F-3279167E5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F83C56-875D-4E3E-8F71-7D6A9885DE25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B442D80-C661-4530-8AE4-BA48C919F606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0E21925-1596-452F-A400-3C898320C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rgbClr val="1A3F6D"/>
                </a:solidFill>
              </a:defRPr>
            </a:lvl1pPr>
          </a:lstStyle>
          <a:p>
            <a:pPr>
              <a:defRPr/>
            </a:pPr>
            <a:fld id="{68076580-64EB-43BA-BCCA-E54EB190368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8DD3E4D1-8407-410C-BEC2-DD22CF3F86F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0160ED54-833A-4B07-955E-C17532B3F7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40" name="Picture 56" descr="top">
            <a:extLst>
              <a:ext uri="{FF2B5EF4-FFF2-40B4-BE49-F238E27FC236}">
                <a16:creationId xmlns:a16="http://schemas.microsoft.com/office/drawing/2014/main" id="{2EFFC8CB-FEF0-43D0-882A-C48B1EF819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A3F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ajuda-ebsc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ajuda-ebsco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3">
            <a:extLst>
              <a:ext uri="{FF2B5EF4-FFF2-40B4-BE49-F238E27FC236}">
                <a16:creationId xmlns:a16="http://schemas.microsoft.com/office/drawing/2014/main" id="{D0C3CCB1-0D3C-4726-8B53-E9A0393706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Tutorial</a:t>
            </a:r>
          </a:p>
        </p:txBody>
      </p:sp>
      <p:pic>
        <p:nvPicPr>
          <p:cNvPr id="15363" name="Picture 16" descr="EIS Logo_CMYK_Vertical.png">
            <a:extLst>
              <a:ext uri="{FF2B5EF4-FFF2-40B4-BE49-F238E27FC236}">
                <a16:creationId xmlns:a16="http://schemas.microsoft.com/office/drawing/2014/main" id="{7BA47880-EEC5-4EF0-812B-ED1469B70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365125"/>
            <a:ext cx="16637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>
            <a:extLst>
              <a:ext uri="{FF2B5EF4-FFF2-40B4-BE49-F238E27FC236}">
                <a16:creationId xmlns:a16="http://schemas.microsoft.com/office/drawing/2014/main" id="{D0FD066B-4291-4BD0-829A-450C57DB6E0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connect.ebsco.com</a:t>
            </a:r>
          </a:p>
          <a:p>
            <a:pPr lvl="0" algn="ctr">
              <a:spcBef>
                <a:spcPts val="0"/>
              </a:spcBef>
            </a:pPr>
            <a:endParaRPr lang="pt-BR" sz="1200" dirty="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365" name="TextBox 2">
            <a:extLst>
              <a:ext uri="{FF2B5EF4-FFF2-40B4-BE49-F238E27FC236}">
                <a16:creationId xmlns:a16="http://schemas.microsoft.com/office/drawing/2014/main" id="{BBBA9483-08B3-4B79-A98B-6F3AB9118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3" y="3440113"/>
            <a:ext cx="7267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/>
              <a:t> EBSCO Mobile App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7E8E66-8AC2-4BBB-ABAF-D5A4D2AF652F}"/>
              </a:ext>
            </a:extLst>
          </p:cNvPr>
          <p:cNvSpPr/>
          <p:nvPr/>
        </p:nvSpPr>
        <p:spPr>
          <a:xfrm>
            <a:off x="7666183" y="6408736"/>
            <a:ext cx="1319067" cy="2889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558ED5"/>
                </a:solidFill>
                <a:uFillTx/>
                <a:latin typeface="Arial" pitchFamily="34"/>
              </a:rPr>
              <a:t>JAN 2022 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8FF30D11-8CC1-4ACA-826D-2B3FE4461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6"/>
          <a:stretch>
            <a:fillRect/>
          </a:stretch>
        </p:blipFill>
        <p:spPr bwMode="auto">
          <a:xfrm>
            <a:off x="166688" y="138113"/>
            <a:ext cx="3173412" cy="6561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8">
            <a:extLst>
              <a:ext uri="{FF2B5EF4-FFF2-40B4-BE49-F238E27FC236}">
                <a16:creationId xmlns:a16="http://schemas.microsoft.com/office/drawing/2014/main" id="{743D9458-E59C-4713-95D6-AF96B15A7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890712"/>
            <a:ext cx="5051425" cy="362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Toque no ícone Curtidas na parte inferior da tela para ver seus artigos salvos.</a:t>
            </a: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endParaRPr lang="pt-BR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Quando você está conectado ao aplicativo usando a opção Encontrar minha organização, os artigos de que gosta são salvos até que você seja desconectado do aplicativo, momento em que são removidos.</a:t>
            </a: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endParaRPr lang="pt-BR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Quando você está conectado ao aplicativo EBSCO Mobile com sua conta de usuário pessoal, os artigos que são curtidos no aplicativo também são salvos em sua pasta pessoal Meu EBSCO e ficam disponíveis em qualquer lugar em que você fizer login no </a:t>
            </a:r>
            <a:r>
              <a:rPr lang="pt-BR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EBSCOhost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ou EDS.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3880C7-F776-441B-B3D3-5699B4A344F2}"/>
              </a:ext>
            </a:extLst>
          </p:cNvPr>
          <p:cNvCxnSpPr>
            <a:cxnSpLocks/>
          </p:cNvCxnSpPr>
          <p:nvPr/>
        </p:nvCxnSpPr>
        <p:spPr>
          <a:xfrm flipH="1">
            <a:off x="2271715" y="4937760"/>
            <a:ext cx="1315547" cy="11550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">
            <a:extLst>
              <a:ext uri="{FF2B5EF4-FFF2-40B4-BE49-F238E27FC236}">
                <a16:creationId xmlns:a16="http://schemas.microsoft.com/office/drawing/2014/main" id="{9E582846-73AE-413F-B421-820C3C0BF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745" y="2214807"/>
            <a:ext cx="5051425" cy="159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O EBSCO Mobile App permite que você compartilhe links para artigos usando as ferramentas do seu dispositivo.</a:t>
            </a: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endParaRPr lang="pt-BR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Toque no ícone Compartilhar e selecione o método desejado para compartilhar o link para um artigo a partir das opções disponíveis em seu dispositivo.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E14836B8-DF4F-43CD-885B-BE1B66E23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/>
          <a:stretch>
            <a:fillRect/>
          </a:stretch>
        </p:blipFill>
        <p:spPr bwMode="auto">
          <a:xfrm>
            <a:off x="128588" y="115888"/>
            <a:ext cx="3216275" cy="6630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181AE1-1102-44F8-91D1-E112C413BF03}"/>
              </a:ext>
            </a:extLst>
          </p:cNvPr>
          <p:cNvCxnSpPr>
            <a:cxnSpLocks/>
          </p:cNvCxnSpPr>
          <p:nvPr/>
        </p:nvCxnSpPr>
        <p:spPr>
          <a:xfrm flipH="1" flipV="1">
            <a:off x="3117850" y="442913"/>
            <a:ext cx="1636713" cy="15970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5C5749-1D80-476C-BE65-021BC1394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/>
          <a:stretch>
            <a:fillRect/>
          </a:stretch>
        </p:blipFill>
        <p:spPr bwMode="auto">
          <a:xfrm>
            <a:off x="134938" y="153988"/>
            <a:ext cx="3167062" cy="653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8">
            <a:extLst>
              <a:ext uri="{FF2B5EF4-FFF2-40B4-BE49-F238E27FC236}">
                <a16:creationId xmlns:a16="http://schemas.microsoft.com/office/drawing/2014/main" id="{415195EB-4223-4286-9A6F-C1801EBA5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24483"/>
            <a:ext cx="38552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A interface do EBSCO Mobile App pode ser traduzida em vários idiomas, alterando o idioma nas configurações do seu dispositivo. Consulte os materiais de suporte do seu dispositivo individual para obter mais informações.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EEF629-9685-4EE3-97D7-655AB1A7D04B}"/>
              </a:ext>
            </a:extLst>
          </p:cNvPr>
          <p:cNvCxnSpPr>
            <a:cxnSpLocks/>
          </p:cNvCxnSpPr>
          <p:nvPr/>
        </p:nvCxnSpPr>
        <p:spPr>
          <a:xfrm flipH="1" flipV="1">
            <a:off x="1925638" y="1020763"/>
            <a:ext cx="2376487" cy="13573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3DA2F8-D028-44A2-857F-E7350FBBD113}"/>
              </a:ext>
            </a:extLst>
          </p:cNvPr>
          <p:cNvCxnSpPr>
            <a:cxnSpLocks/>
          </p:cNvCxnSpPr>
          <p:nvPr/>
        </p:nvCxnSpPr>
        <p:spPr>
          <a:xfrm flipH="1">
            <a:off x="2174875" y="2378075"/>
            <a:ext cx="2127250" cy="2778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5519C178-06B1-485C-8DA8-922695B6F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" t="11929" r="38725" b="7059"/>
          <a:stretch>
            <a:fillRect/>
          </a:stretch>
        </p:blipFill>
        <p:spPr bwMode="auto">
          <a:xfrm>
            <a:off x="131763" y="508000"/>
            <a:ext cx="5122862" cy="550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1">
            <a:extLst>
              <a:ext uri="{FF2B5EF4-FFF2-40B4-BE49-F238E27FC236}">
                <a16:creationId xmlns:a16="http://schemas.microsoft.com/office/drawing/2014/main" id="{9F42B34F-7794-4166-9DE5-AFD946375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88" y="2790825"/>
            <a:ext cx="381317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2" algn="ctr" eaLnBrk="1" hangingPunct="1">
              <a:spcBef>
                <a:spcPct val="50000"/>
              </a:spcBef>
              <a:buClr>
                <a:schemeClr val="accent2"/>
              </a:buClr>
              <a:buSzPct val="70000"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Para saber mais sobre o EBSCO Mobile App e como criar sua própria conta pessoal, visite EBSCO Connect em </a:t>
            </a:r>
            <a:r>
              <a:rPr lang="pt-BR" sz="1400" dirty="0">
                <a:solidFill>
                  <a:srgbClr val="AC0000"/>
                </a:solidFill>
                <a:latin typeface="Arial"/>
                <a:ea typeface="+mn-ea"/>
                <a:cs typeface="+mn-cs"/>
                <a:hlinkClick r:id="rId3"/>
              </a:rPr>
              <a:t>http://</a:t>
            </a:r>
            <a:r>
              <a:rPr lang="pt-BR" sz="1400" dirty="0">
                <a:solidFill>
                  <a:srgbClr val="FF0000"/>
                </a:solidFill>
                <a:latin typeface="Arial"/>
                <a:ea typeface="+mn-ea"/>
                <a:cs typeface="+mn-cs"/>
                <a:hlinkClick r:id="rId3"/>
              </a:rPr>
              <a:t>bit.ly/ajuda-ebsco</a:t>
            </a:r>
            <a:r>
              <a:rPr lang="pt-BR" sz="14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lvl="2" algn="ctr" eaLnBrk="1" hangingPunct="1">
              <a:spcBef>
                <a:spcPct val="5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pt-BR" altLang="en-US" sz="1400" dirty="0">
                <a:latin typeface="Arial" panose="020B0604020202020204" pitchFamily="34" charset="0"/>
              </a:rPr>
              <a:t>.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83B72D4-C302-4812-8886-633419209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273" y="1716260"/>
            <a:ext cx="7015639" cy="135013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A1992FC-C2D6-49A2-BFCE-2B359DB56430}"/>
              </a:ext>
            </a:extLst>
          </p:cNvPr>
          <p:cNvSpPr txBox="1"/>
          <p:nvPr/>
        </p:nvSpPr>
        <p:spPr>
          <a:xfrm>
            <a:off x="898558" y="3587262"/>
            <a:ext cx="734688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Para mais informações acesse EBSCO Connect</a:t>
            </a:r>
          </a:p>
          <a:p>
            <a:pPr algn="ctr"/>
            <a:r>
              <a:rPr lang="pt-BR" sz="3600" dirty="0">
                <a:solidFill>
                  <a:srgbClr val="AC0000"/>
                </a:solidFill>
                <a:latin typeface="Arial"/>
                <a:ea typeface="+mn-ea"/>
                <a:cs typeface="+mn-cs"/>
                <a:hlinkClick r:id="rId3"/>
              </a:rPr>
              <a:t>http://</a:t>
            </a:r>
            <a:r>
              <a:rPr lang="pt-BR" sz="3600" dirty="0">
                <a:solidFill>
                  <a:srgbClr val="FF0000"/>
                </a:solidFill>
                <a:latin typeface="Arial"/>
                <a:ea typeface="+mn-ea"/>
                <a:cs typeface="+mn-cs"/>
                <a:hlinkClick r:id="rId3"/>
              </a:rPr>
              <a:t>bit.ly/ajuda-ebsco</a:t>
            </a:r>
            <a:r>
              <a:rPr lang="pt-BR" sz="36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>
            <a:extLst>
              <a:ext uri="{FF2B5EF4-FFF2-40B4-BE49-F238E27FC236}">
                <a16:creationId xmlns:a16="http://schemas.microsoft.com/office/drawing/2014/main" id="{9898D2D0-06C7-4F97-8667-EE3D8B5F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13" y="2447925"/>
            <a:ext cx="4719637" cy="180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O aplicativo EBSCO Mobile oferece aos usuários da biblioteca uma maneira fácil de acessar os recursos </a:t>
            </a:r>
            <a:r>
              <a:rPr lang="pt-BR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EBSCOhost</a:t>
            </a: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e EBSCO Discovery Service da sua biblioteca.</a:t>
            </a: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endParaRPr lang="pt-BR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Ele está disponível para dispositivos Apple e Android na iTunes App Store e Google Play Store.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3D7B6BEF-FF72-4C22-9D2A-BB5E25AE6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/>
          <a:stretch>
            <a:fillRect/>
          </a:stretch>
        </p:blipFill>
        <p:spPr bwMode="auto">
          <a:xfrm>
            <a:off x="144463" y="163513"/>
            <a:ext cx="3149600" cy="653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36CCF624-BB62-4E9B-A32D-24168E6AF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528638"/>
            <a:ext cx="2962275" cy="592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8">
            <a:extLst>
              <a:ext uri="{FF2B5EF4-FFF2-40B4-BE49-F238E27FC236}">
                <a16:creationId xmlns:a16="http://schemas.microsoft.com/office/drawing/2014/main" id="{8F3E5806-0BC0-4FE9-A265-591DBD631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370" y="3849956"/>
            <a:ext cx="505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Depois de baixar o aplicativo, abra-o em seu dispositivo e toque em INICIAR.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C85C168-BF5D-457D-AC90-732E46488155}"/>
              </a:ext>
            </a:extLst>
          </p:cNvPr>
          <p:cNvCxnSpPr>
            <a:cxnSpLocks/>
          </p:cNvCxnSpPr>
          <p:nvPr/>
        </p:nvCxnSpPr>
        <p:spPr>
          <a:xfrm flipH="1">
            <a:off x="2347913" y="4649788"/>
            <a:ext cx="1665287" cy="11255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36AA89A1-A8CD-4914-8841-ED0C6DD3E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39738"/>
            <a:ext cx="2960687" cy="5868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8">
            <a:extLst>
              <a:ext uri="{FF2B5EF4-FFF2-40B4-BE49-F238E27FC236}">
                <a16:creationId xmlns:a16="http://schemas.microsoft.com/office/drawing/2014/main" id="{3973DA56-4C22-4B8B-97B9-357996497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114" y="4851400"/>
            <a:ext cx="5051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1" algn="ctr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Toque na caixa de pesquisa para encontrar sua biblioteca ou toque em Usar meu local para encontrar a biblioteca perto de seu local físico.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439633-C6CA-406E-822D-1368A21DAA6D}"/>
              </a:ext>
            </a:extLst>
          </p:cNvPr>
          <p:cNvCxnSpPr>
            <a:cxnSpLocks/>
          </p:cNvCxnSpPr>
          <p:nvPr/>
        </p:nvCxnSpPr>
        <p:spPr>
          <a:xfrm flipH="1" flipV="1">
            <a:off x="1992313" y="3714750"/>
            <a:ext cx="1693862" cy="11366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3CBC8AAE-E223-4C9B-A869-81CEEA718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"/>
          <a:stretch>
            <a:fillRect/>
          </a:stretch>
        </p:blipFill>
        <p:spPr bwMode="auto">
          <a:xfrm>
            <a:off x="153988" y="174625"/>
            <a:ext cx="3159125" cy="653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8">
            <a:extLst>
              <a:ext uri="{FF2B5EF4-FFF2-40B4-BE49-F238E27FC236}">
                <a16:creationId xmlns:a16="http://schemas.microsoft.com/office/drawing/2014/main" id="{49BA93D2-6525-4E05-A729-AA338B6AE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562" y="2866232"/>
            <a:ext cx="5051425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Selecione sua instituição na lista e clique em Avançar.</a:t>
            </a: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endParaRPr lang="pt-BR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Toque em Continuar para permitir que o aplicativo continue a fazer seu login e, em seguida, faça login usando o método fornecido por sua instituição, como uma combinação de nome de usuário e senha, login único ou um código de barras de cartão de biblioteca.</a:t>
            </a: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endParaRPr lang="pt-BR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Ou, se você já criou uma conta de usuário pessoal, pode entrar com as credenciais de sua conta pessoal.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226F218-0A5B-46B4-8107-F5F6C4A28597}"/>
              </a:ext>
            </a:extLst>
          </p:cNvPr>
          <p:cNvCxnSpPr>
            <a:cxnSpLocks/>
          </p:cNvCxnSpPr>
          <p:nvPr/>
        </p:nvCxnSpPr>
        <p:spPr>
          <a:xfrm flipH="1">
            <a:off x="1992313" y="4290646"/>
            <a:ext cx="1580881" cy="20530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8C404DD4-53E0-4CBC-AF6C-43D816A6B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"/>
          <a:stretch>
            <a:fillRect/>
          </a:stretch>
        </p:blipFill>
        <p:spPr bwMode="auto">
          <a:xfrm>
            <a:off x="176213" y="176213"/>
            <a:ext cx="3181350" cy="653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8">
            <a:extLst>
              <a:ext uri="{FF2B5EF4-FFF2-40B4-BE49-F238E27FC236}">
                <a16:creationId xmlns:a16="http://schemas.microsoft.com/office/drawing/2014/main" id="{B23253AB-753C-475D-BF57-9439999C6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485608"/>
            <a:ext cx="5051425" cy="36009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344487" lvl="1" indent="0" eaLnBrk="1" hangingPunct="1">
              <a:spcBef>
                <a:spcPts val="838"/>
              </a:spcBef>
              <a:buFont typeface="Wingdings" panose="05000000000000000000" pitchFamily="2" charset="2"/>
              <a:buNone/>
              <a:defRPr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4487" lvl="1" indent="0" eaLnBrk="1" hangingPunct="1">
              <a:spcBef>
                <a:spcPts val="838"/>
              </a:spcBef>
              <a:buFont typeface="Wingdings" panose="05000000000000000000" pitchFamily="2" charset="2"/>
              <a:buNone/>
              <a:defRPr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Na tela inicial do aplicativo móvel, você pode:</a:t>
            </a:r>
          </a:p>
          <a:p>
            <a:pPr marL="344487" lvl="1" indent="0" eaLnBrk="1" hangingPunct="1">
              <a:spcBef>
                <a:spcPts val="838"/>
              </a:spcBef>
              <a:buFont typeface="Wingdings" panose="05000000000000000000" pitchFamily="2" charset="2"/>
              <a:buNone/>
              <a:defRPr/>
            </a:pPr>
            <a:endParaRPr lang="pt-BR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ts val="838"/>
              </a:spcBef>
              <a:defRPr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Acesse artigos que você viu recentemente</a:t>
            </a:r>
          </a:p>
          <a:p>
            <a:pPr lvl="1" eaLnBrk="1" hangingPunct="1">
              <a:spcBef>
                <a:spcPts val="838"/>
              </a:spcBef>
              <a:defRPr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Descubra assuntos recentes</a:t>
            </a:r>
          </a:p>
          <a:p>
            <a:pPr lvl="1" eaLnBrk="1" hangingPunct="1">
              <a:spcBef>
                <a:spcPts val="838"/>
              </a:spcBef>
              <a:defRPr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E veja o conteúdo que é popular no aplicativo.</a:t>
            </a:r>
          </a:p>
          <a:p>
            <a:pPr marL="344487" lvl="1" indent="0" eaLnBrk="1" hangingPunct="1">
              <a:spcBef>
                <a:spcPts val="838"/>
              </a:spcBef>
              <a:buFont typeface="Wingdings" panose="05000000000000000000" pitchFamily="2" charset="2"/>
              <a:buNone/>
              <a:defRPr/>
            </a:pPr>
            <a:endParaRPr lang="pt-BR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4487" lvl="1" indent="0" eaLnBrk="1" hangingPunct="1">
              <a:spcBef>
                <a:spcPts val="838"/>
              </a:spcBef>
              <a:buFont typeface="Wingdings" panose="05000000000000000000" pitchFamily="2" charset="2"/>
              <a:buNone/>
              <a:defRPr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Ao visualizar assuntos recentes, você pode deslizar para a esquerda para ver mais.</a:t>
            </a:r>
          </a:p>
          <a:p>
            <a:pPr marL="344487" lvl="1" indent="0" eaLnBrk="1" hangingPunct="1">
              <a:spcBef>
                <a:spcPts val="838"/>
              </a:spcBef>
              <a:buFont typeface="Wingdings" panose="05000000000000000000" pitchFamily="2" charset="2"/>
              <a:buNone/>
              <a:defRPr/>
            </a:pPr>
            <a:endParaRPr lang="pt-BR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4487" lvl="1" indent="0" eaLnBrk="1" hangingPunct="1">
              <a:spcBef>
                <a:spcPts val="838"/>
              </a:spcBef>
              <a:buFont typeface="Wingdings" panose="05000000000000000000" pitchFamily="2" charset="2"/>
              <a:buNone/>
              <a:defRPr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Para pesquisar no aplicativo, comece tocando na lupa no menu na parte inferior.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77D343-6801-4974-A48D-E24685612F83}"/>
              </a:ext>
            </a:extLst>
          </p:cNvPr>
          <p:cNvCxnSpPr>
            <a:cxnSpLocks/>
          </p:cNvCxnSpPr>
          <p:nvPr/>
        </p:nvCxnSpPr>
        <p:spPr>
          <a:xfrm flipH="1">
            <a:off x="1497013" y="4456113"/>
            <a:ext cx="2217737" cy="16271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66FE17-DA98-40BB-BCB9-E8FD57333F5E}"/>
              </a:ext>
            </a:extLst>
          </p:cNvPr>
          <p:cNvCxnSpPr>
            <a:cxnSpLocks/>
          </p:cNvCxnSpPr>
          <p:nvPr/>
        </p:nvCxnSpPr>
        <p:spPr>
          <a:xfrm flipH="1">
            <a:off x="885825" y="3409950"/>
            <a:ext cx="196373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B85D9700-0890-49ED-ACCB-8E95B6775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"/>
          <a:stretch>
            <a:fillRect/>
          </a:stretch>
        </p:blipFill>
        <p:spPr bwMode="auto">
          <a:xfrm>
            <a:off x="183917" y="173037"/>
            <a:ext cx="3154363" cy="651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8">
            <a:extLst>
              <a:ext uri="{FF2B5EF4-FFF2-40B4-BE49-F238E27FC236}">
                <a16:creationId xmlns:a16="http://schemas.microsoft.com/office/drawing/2014/main" id="{C7EF4E77-A89B-4200-980E-131161EBE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219" y="2683852"/>
            <a:ext cx="5062537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Digite seus termos de pesquisa na caixa de pesquisa. Em seguida, toque em Pesquisar no teclado do seu dispositivo para executar a pesquisa.</a:t>
            </a: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endParaRPr lang="pt-BR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Ou toque em um filtro (Revisado por pares, Texto completo ou Intervalo de datas) para aplicá-lo à sua pesquisa.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D0436A-F9EA-489D-8AF8-95630036FAA8}"/>
              </a:ext>
            </a:extLst>
          </p:cNvPr>
          <p:cNvCxnSpPr>
            <a:cxnSpLocks/>
          </p:cNvCxnSpPr>
          <p:nvPr/>
        </p:nvCxnSpPr>
        <p:spPr>
          <a:xfrm flipH="1" flipV="1">
            <a:off x="1977366" y="1362930"/>
            <a:ext cx="1511300" cy="18764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14D08B6D-DC85-4CA8-9B3E-BB0F8E60B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/>
          <a:stretch>
            <a:fillRect/>
          </a:stretch>
        </p:blipFill>
        <p:spPr bwMode="auto">
          <a:xfrm>
            <a:off x="166688" y="173038"/>
            <a:ext cx="3144837" cy="6513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8">
            <a:extLst>
              <a:ext uri="{FF2B5EF4-FFF2-40B4-BE49-F238E27FC236}">
                <a16:creationId xmlns:a16="http://schemas.microsoft.com/office/drawing/2014/main" id="{3CC2D4F5-898A-480E-9414-DEC248356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3" y="2905125"/>
            <a:ext cx="5051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Seus resultados são exibidos. Toque em um artigo ou título de livro para ver os detalhes ou ler o texto completo, quando disponível.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0AA1D072-1997-45BB-AA36-EA26556EA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8"/>
          <a:stretch>
            <a:fillRect/>
          </a:stretch>
        </p:blipFill>
        <p:spPr bwMode="auto">
          <a:xfrm>
            <a:off x="163513" y="163513"/>
            <a:ext cx="3167062" cy="653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8">
            <a:extLst>
              <a:ext uri="{FF2B5EF4-FFF2-40B4-BE49-F238E27FC236}">
                <a16:creationId xmlns:a16="http://schemas.microsoft.com/office/drawing/2014/main" id="{A1D6BD23-3E51-4FA5-9B05-78B882516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2244725"/>
            <a:ext cx="50514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Role para baixo para ver os detalhes do artigo.</a:t>
            </a: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endParaRPr lang="pt-BR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Você pode ver todos os assuntos relacionados a um artigo deslizando para a esquerda.</a:t>
            </a: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endParaRPr lang="pt-BR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Se o texto completo estiver disponível, toque em Ler agora para ler o artigo.</a:t>
            </a: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endParaRPr lang="pt-BR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1" eaLnBrk="1" hangingPunct="1">
              <a:spcBef>
                <a:spcPts val="838"/>
              </a:spcBef>
              <a:buFont typeface="Wingdings" panose="05000000000000000000" pitchFamily="2" charset="2"/>
              <a:buNone/>
            </a:pPr>
            <a:r>
              <a:rPr lang="pt-BR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Toque no ícone Curtir para salvar o artigo dentro do aplicativo.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462551D-7A6B-4AD4-9550-7C84A04B99F7}"/>
              </a:ext>
            </a:extLst>
          </p:cNvPr>
          <p:cNvCxnSpPr>
            <a:cxnSpLocks/>
          </p:cNvCxnSpPr>
          <p:nvPr/>
        </p:nvCxnSpPr>
        <p:spPr>
          <a:xfrm flipH="1">
            <a:off x="1820863" y="4065563"/>
            <a:ext cx="1924050" cy="17383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231A3E2-28F7-49B2-AD5F-C78F15F466BB}"/>
              </a:ext>
            </a:extLst>
          </p:cNvPr>
          <p:cNvCxnSpPr>
            <a:cxnSpLocks/>
          </p:cNvCxnSpPr>
          <p:nvPr/>
        </p:nvCxnSpPr>
        <p:spPr>
          <a:xfrm flipH="1">
            <a:off x="3060701" y="5107047"/>
            <a:ext cx="878253" cy="6968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44F9D7-3DD9-4AE3-931F-BE2EF51E7117}"/>
              </a:ext>
            </a:extLst>
          </p:cNvPr>
          <p:cNvCxnSpPr>
            <a:cxnSpLocks/>
          </p:cNvCxnSpPr>
          <p:nvPr/>
        </p:nvCxnSpPr>
        <p:spPr>
          <a:xfrm flipH="1">
            <a:off x="876300" y="2997200"/>
            <a:ext cx="168275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Tutorial Templ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F497D"/>
      </a:accent1>
      <a:accent2>
        <a:srgbClr val="1F497D"/>
      </a:accent2>
      <a:accent3>
        <a:srgbClr val="1F497D"/>
      </a:accent3>
      <a:accent4>
        <a:srgbClr val="1F497D"/>
      </a:accent4>
      <a:accent5>
        <a:srgbClr val="1F497D"/>
      </a:accent5>
      <a:accent6>
        <a:srgbClr val="1F497D"/>
      </a:accent6>
      <a:hlink>
        <a:srgbClr val="0000FF"/>
      </a:hlink>
      <a:folHlink>
        <a:srgbClr val="5F006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A8413B860A1F8448D94529925229442" ma:contentTypeVersion="6" ma:contentTypeDescription="Crie um novo documento." ma:contentTypeScope="" ma:versionID="18e4f2892f69b1e021407661a31bdce0">
  <xsd:schema xmlns:xsd="http://www.w3.org/2001/XMLSchema" xmlns:xs="http://www.w3.org/2001/XMLSchema" xmlns:p="http://schemas.microsoft.com/office/2006/metadata/properties" xmlns:ns2="54cf8bf8-ad15-41a7-9fea-1bc651a616b2" xmlns:ns3="9311be49-4e4d-4475-b9c4-d321cf77b216" targetNamespace="http://schemas.microsoft.com/office/2006/metadata/properties" ma:root="true" ma:fieldsID="eabeaa6d78749d6eb65484eaaab7d884" ns2:_="" ns3:_="">
    <xsd:import namespace="54cf8bf8-ad15-41a7-9fea-1bc651a616b2"/>
    <xsd:import namespace="9311be49-4e4d-4475-b9c4-d321cf77b2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f8bf8-ad15-41a7-9fea-1bc651a616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1be49-4e4d-4475-b9c4-d321cf77b2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FAA5B9-CF02-4543-A287-5C5012322594}"/>
</file>

<file path=customXml/itemProps2.xml><?xml version="1.0" encoding="utf-8"?>
<ds:datastoreItem xmlns:ds="http://schemas.openxmlformats.org/officeDocument/2006/customXml" ds:itemID="{83599B1D-FD44-46BD-A03D-F8D717E0DABF}"/>
</file>

<file path=customXml/itemProps3.xml><?xml version="1.0" encoding="utf-8"?>
<ds:datastoreItem xmlns:ds="http://schemas.openxmlformats.org/officeDocument/2006/customXml" ds:itemID="{B9F21CD4-8D97-46E7-8A2C-B89924003DF6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4896</TotalTime>
  <Words>581</Words>
  <Application>Microsoft Office PowerPoint</Application>
  <PresentationFormat>Apresentação na tela (4:3)</PresentationFormat>
  <Paragraphs>50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Wingdings</vt:lpstr>
      <vt:lpstr>Wingdings 2</vt:lpstr>
      <vt:lpstr>Civic</vt:lpstr>
      <vt:lpstr>Tutorial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EBSCO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</dc:title>
  <dc:creator>Antonio Ribeiro Butters</dc:creator>
  <cp:lastModifiedBy>Antonio Ribeiro Butters</cp:lastModifiedBy>
  <cp:revision>318</cp:revision>
  <dcterms:created xsi:type="dcterms:W3CDTF">2006-11-29T14:42:47Z</dcterms:created>
  <dcterms:modified xsi:type="dcterms:W3CDTF">2022-02-01T22:24:37Z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TC012137211033</vt:lpwstr>
  </property>
  <property fmtid="{D5CDD505-2E9C-101B-9397-08002B2CF9AE}" pid="3" name="ContentTypeId">
    <vt:lpwstr>0x0101009A8413B860A1F8448D94529925229442</vt:lpwstr>
  </property>
</Properties>
</file>