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416" r:id="rId2"/>
    <p:sldId id="336" r:id="rId3"/>
    <p:sldId id="333" r:id="rId4"/>
    <p:sldId id="334" r:id="rId5"/>
    <p:sldId id="396" r:id="rId6"/>
    <p:sldId id="397" r:id="rId7"/>
    <p:sldId id="364" r:id="rId8"/>
    <p:sldId id="418" r:id="rId9"/>
    <p:sldId id="400" r:id="rId10"/>
    <p:sldId id="401" r:id="rId11"/>
    <p:sldId id="419" r:id="rId12"/>
    <p:sldId id="403" r:id="rId13"/>
    <p:sldId id="420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15" r:id="rId22"/>
    <p:sldId id="327" r:id="rId23"/>
  </p:sldIdLst>
  <p:sldSz cx="12192000" cy="6858000"/>
  <p:notesSz cx="6858000" cy="9144000"/>
  <p:embeddedFontLst>
    <p:embeddedFont>
      <p:font typeface="Aptos Black" panose="020B0004020202020204" pitchFamily="34" charset="0"/>
      <p:bold r:id="rId25"/>
      <p:boldItalic r:id="rId26"/>
    </p:embeddedFont>
    <p:embeddedFont>
      <p:font typeface="Aptos Light" panose="020B0004020202020204" pitchFamily="34" charset="0"/>
      <p:regular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3" roundtripDataSignature="AMtx7mj3EPQ9d8gE1hxbvF9qb5hX3+wP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65"/>
    <a:srgbClr val="FFFFFF"/>
    <a:srgbClr val="00367A"/>
    <a:srgbClr val="E8F0FD"/>
    <a:srgbClr val="EEF1F5"/>
    <a:srgbClr val="00337C"/>
    <a:srgbClr val="58B6C0"/>
    <a:srgbClr val="00357B"/>
    <a:srgbClr val="005170"/>
    <a:srgbClr val="005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99E3EB-3E26-F358-AE82-943CC1D868BD}" v="86" dt="2025-05-14T17:48:47.218"/>
  </p1510:revLst>
</p1510:revInfo>
</file>

<file path=ppt/tableStyles.xml><?xml version="1.0" encoding="utf-8"?>
<a:tblStyleLst xmlns:a="http://schemas.openxmlformats.org/drawingml/2006/main" def="{D5153755-A97B-4A1B-A9F5-EE05E860A497}">
  <a:tblStyle styleId="{D5153755-A97B-4A1B-A9F5-EE05E860A49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4689333-F2EC-43C8-BBCB-143318A9FB05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03" autoAdjust="0"/>
    <p:restoredTop sz="95018" autoAdjust="0"/>
  </p:normalViewPr>
  <p:slideViewPr>
    <p:cSldViewPr snapToGrid="0">
      <p:cViewPr varScale="1">
        <p:scale>
          <a:sx n="105" d="100"/>
          <a:sy n="105" d="100"/>
        </p:scale>
        <p:origin x="270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63" Type="http://customschemas.google.com/relationships/presentationmetadata" Target="metadata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64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C37D8-0484-E831-9336-1E6739625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087B00F-0AD0-A2BA-5212-BA2CFEAD40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EF4E122-2290-65F2-4DDB-74F4C07D53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72B6F71-3E74-6B25-668D-30F4D70061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004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3323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FC5BA-F6F5-2C4A-CE1C-9C5A4EA95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6E98233-1DF7-500E-E7D0-7EE05F308A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36EC73C-943C-C150-9C01-98A5F8FE0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D326208-B3F8-675B-322D-0D04CDE844F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2227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7319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5DD28-BE82-8F81-C0A8-E9A71980F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D0985C7-BDA5-0200-D910-1F8FE6FB7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AB62F67-80D0-7B38-A2A8-4E0EE7635B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D36AFE-C709-AAE3-09A3-3E174510045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4911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433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0183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2706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111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386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5501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7607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8438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5219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C89C6-1E41-323C-01E4-72173FA36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75F13B5-19A5-AAA4-E70C-DC8E73F330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543F74C-EFC0-71BB-DBD2-4C812158C3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B0F7EC1-6634-F26C-A2DF-9FA3D2FAE3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0135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E442A-5AED-F97D-F207-627DBCA32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9AD2D33-47E7-BA87-FE63-1E92C5ED90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9BE97BD-B153-808E-C7C6-8D433C57E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AC302A4-CED2-520E-7C44-1ACE8767AC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1015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E442A-5AED-F97D-F207-627DBCA32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9AD2D33-47E7-BA87-FE63-1E92C5ED90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9BE97BD-B153-808E-C7C6-8D433C57E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AC302A4-CED2-520E-7C44-1ACE8767AC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3162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E442A-5AED-F97D-F207-627DBCA32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9AD2D33-47E7-BA87-FE63-1E92C5ED90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9BE97BD-B153-808E-C7C6-8D433C57E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AC302A4-CED2-520E-7C44-1ACE8767AC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3917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100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1A84A-07D3-CB79-4DC0-2B7151AA9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217D299-98D8-E377-2E95-314434A60A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B3AF8D7-EE70-1C13-731C-88A1F59745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9592DAF-5497-022F-9704-1ED340EAE7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7482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01B57-813A-37BA-D7D3-BD7D47BDD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346E876-A5D0-C32F-7849-81ED7A3C86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8FBF8D9-968A-7DCB-7D8B-A4E9DBC169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4EBADB5-728C-4C14-D18E-B9CE36A34CA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9884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978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5865"/>
            </a:gs>
            <a:gs pos="40000">
              <a:srgbClr val="005170"/>
            </a:gs>
            <a:gs pos="72000">
              <a:srgbClr val="003B78"/>
            </a:gs>
            <a:gs pos="100000">
              <a:srgbClr val="00317D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28C915-0049-970C-5E66-ADE8CD66D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Barco a vela na água&#10;&#10;Descrição gerada automaticamente">
            <a:extLst>
              <a:ext uri="{FF2B5EF4-FFF2-40B4-BE49-F238E27FC236}">
                <a16:creationId xmlns:a16="http://schemas.microsoft.com/office/drawing/2014/main" id="{E885BFD7-56F1-901C-752A-64E8564F34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263" r="263"/>
          <a:stretch/>
        </p:blipFill>
        <p:spPr>
          <a:xfrm>
            <a:off x="0" y="21752"/>
            <a:ext cx="12202448" cy="6836267"/>
          </a:xfrm>
          <a:prstGeom prst="rect">
            <a:avLst/>
          </a:prstGeom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C0153709-5E11-0ECD-0E17-765675A82B28}"/>
              </a:ext>
            </a:extLst>
          </p:cNvPr>
          <p:cNvSpPr txBox="1"/>
          <p:nvPr/>
        </p:nvSpPr>
        <p:spPr>
          <a:xfrm>
            <a:off x="2830286" y="5880723"/>
            <a:ext cx="2870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chemeClr val="bg1"/>
                </a:solidFill>
                <a:latin typeface="Aptos Display" panose="020B0004020202020204" pitchFamily="34" charset="0"/>
              </a:rPr>
              <a:t>Secretaria Nacional </a:t>
            </a:r>
          </a:p>
          <a:p>
            <a:pPr algn="r"/>
            <a:r>
              <a:rPr lang="pt-BR" sz="1400" dirty="0">
                <a:solidFill>
                  <a:schemeClr val="bg1"/>
                </a:solidFill>
                <a:latin typeface="Aptos Display" panose="020B0004020202020204" pitchFamily="34" charset="0"/>
              </a:rPr>
              <a:t>de Registro, Monitoramento </a:t>
            </a:r>
          </a:p>
          <a:p>
            <a:pPr algn="r"/>
            <a:r>
              <a:rPr lang="pt-BR" sz="1400" dirty="0">
                <a:solidFill>
                  <a:schemeClr val="bg1"/>
                </a:solidFill>
                <a:latin typeface="Aptos Display" panose="020B0004020202020204" pitchFamily="34" charset="0"/>
              </a:rPr>
              <a:t>e Pesquisa</a:t>
            </a:r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77D6A0A5-5993-4F89-6840-D0213FE0471F}"/>
              </a:ext>
            </a:extLst>
          </p:cNvPr>
          <p:cNvCxnSpPr>
            <a:cxnSpLocks/>
          </p:cNvCxnSpPr>
          <p:nvPr/>
        </p:nvCxnSpPr>
        <p:spPr>
          <a:xfrm>
            <a:off x="5731615" y="5791200"/>
            <a:ext cx="0" cy="94822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B450CFF-185C-C801-D45B-C3AD45FF1638}"/>
              </a:ext>
            </a:extLst>
          </p:cNvPr>
          <p:cNvSpPr txBox="1"/>
          <p:nvPr/>
        </p:nvSpPr>
        <p:spPr>
          <a:xfrm>
            <a:off x="5749277" y="5895978"/>
            <a:ext cx="2234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ptos Display" panose="020B0004020202020204" pitchFamily="34" charset="0"/>
              </a:rPr>
              <a:t>Ministério da</a:t>
            </a:r>
            <a:br>
              <a:rPr lang="pt-BR" dirty="0">
                <a:solidFill>
                  <a:schemeClr val="bg1"/>
                </a:solidFill>
                <a:latin typeface="Aptos Display" panose="020B0004020202020204" pitchFamily="34" charset="0"/>
              </a:rPr>
            </a:br>
            <a:r>
              <a:rPr lang="pt-BR" dirty="0">
                <a:solidFill>
                  <a:schemeClr val="bg1"/>
                </a:solidFill>
                <a:latin typeface="Aptos Display" panose="020B0004020202020204" pitchFamily="34" charset="0"/>
              </a:rPr>
              <a:t>Pesca e </a:t>
            </a:r>
            <a:br>
              <a:rPr lang="pt-BR" dirty="0">
                <a:solidFill>
                  <a:schemeClr val="bg1"/>
                </a:solidFill>
                <a:latin typeface="Aptos Display" panose="020B0004020202020204" pitchFamily="34" charset="0"/>
              </a:rPr>
            </a:br>
            <a:r>
              <a:rPr lang="pt-BR" dirty="0">
                <a:solidFill>
                  <a:schemeClr val="bg1"/>
                </a:solidFill>
                <a:latin typeface="Aptos Display" panose="020B0004020202020204" pitchFamily="34" charset="0"/>
              </a:rPr>
              <a:t>Aquicultura</a:t>
            </a:r>
            <a:endParaRPr lang="pt-BR" sz="1400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pic>
        <p:nvPicPr>
          <p:cNvPr id="44" name="Imagem 43" descr="Uma imagem contendo Diagrama&#10;&#10;Descrição gerada automaticamente">
            <a:extLst>
              <a:ext uri="{FF2B5EF4-FFF2-40B4-BE49-F238E27FC236}">
                <a16:creationId xmlns:a16="http://schemas.microsoft.com/office/drawing/2014/main" id="{766A8B56-A373-34FA-270C-E2F7C4EAFF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951" t="2942" r="6826" b="71224"/>
          <a:stretch/>
        </p:blipFill>
        <p:spPr>
          <a:xfrm>
            <a:off x="9788811" y="5623248"/>
            <a:ext cx="2173035" cy="106640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0FC7DC6-FA7E-1580-7195-A7A287A334B6}"/>
              </a:ext>
            </a:extLst>
          </p:cNvPr>
          <p:cNvSpPr txBox="1"/>
          <p:nvPr/>
        </p:nvSpPr>
        <p:spPr>
          <a:xfrm>
            <a:off x="175849" y="2023829"/>
            <a:ext cx="11785994" cy="1932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/>
              </a:rPr>
              <a:t>SISTAINHA 2025</a:t>
            </a:r>
            <a:br>
              <a:rPr lang="en-US" sz="4000" dirty="0">
                <a:ln w="0"/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50" dirty="0">
                <a:solidFill>
                  <a:schemeClr val="bg1"/>
                </a:solidFill>
                <a:latin typeface="Aptos Display"/>
              </a:rPr>
              <a:t>PORTARIA INTERMINISTERIAL</a:t>
            </a:r>
            <a:r>
              <a:rPr lang="en-US" sz="2750" dirty="0">
                <a:ln w="0"/>
                <a:solidFill>
                  <a:schemeClr val="bg1"/>
                </a:solidFill>
              </a:rPr>
              <a:t> </a:t>
            </a:r>
            <a:r>
              <a:rPr lang="en-US" sz="2750" dirty="0">
                <a:solidFill>
                  <a:schemeClr val="bg1"/>
                </a:solidFill>
                <a:latin typeface="Aptos Display"/>
              </a:rPr>
              <a:t>MPA/MMA Nº 26, DE 1° DE FEVEREIRO DE 2025</a:t>
            </a:r>
          </a:p>
        </p:txBody>
      </p:sp>
    </p:spTree>
    <p:extLst>
      <p:ext uri="{BB962C8B-B14F-4D97-AF65-F5344CB8AC3E}">
        <p14:creationId xmlns:p14="http://schemas.microsoft.com/office/powerpoint/2010/main" val="34966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E01955C0-ADFC-AB46-0683-DBF955C4D3A8}"/>
              </a:ext>
            </a:extLst>
          </p:cNvPr>
          <p:cNvSpPr/>
          <p:nvPr/>
        </p:nvSpPr>
        <p:spPr>
          <a:xfrm>
            <a:off x="13024" y="596900"/>
            <a:ext cx="901698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88C63D2-B3D0-C310-4543-08D2EBA86946}"/>
              </a:ext>
            </a:extLst>
          </p:cNvPr>
          <p:cNvSpPr/>
          <p:nvPr/>
        </p:nvSpPr>
        <p:spPr>
          <a:xfrm>
            <a:off x="1079823" y="596900"/>
            <a:ext cx="241299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C640C32-0AB5-57E8-DB47-AE7569A217AC}"/>
              </a:ext>
            </a:extLst>
          </p:cNvPr>
          <p:cNvSpPr txBox="1"/>
          <p:nvPr/>
        </p:nvSpPr>
        <p:spPr>
          <a:xfrm>
            <a:off x="6743701" y="3384104"/>
            <a:ext cx="50469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79F"/>
              </a:buClr>
              <a:buSzPts val="2300"/>
            </a:pPr>
            <a:endParaRPr lang="pt-BR" sz="2400" i="0" u="none" strike="noStrike" cap="none" dirty="0">
              <a:solidFill>
                <a:srgbClr val="3F579F"/>
              </a:solidFill>
              <a:latin typeface="Aptos Light" panose="020B0604020202020204" charset="0"/>
              <a:ea typeface="Calibri"/>
              <a:cs typeface="Calibri"/>
            </a:endParaRPr>
          </a:p>
        </p:txBody>
      </p:sp>
      <p:sp>
        <p:nvSpPr>
          <p:cNvPr id="12" name="Google Shape;232;g239464f7197_0_0">
            <a:extLst>
              <a:ext uri="{FF2B5EF4-FFF2-40B4-BE49-F238E27FC236}">
                <a16:creationId xmlns:a16="http://schemas.microsoft.com/office/drawing/2014/main" id="{2467021F-13F2-879B-BE36-61E0D82CC1CF}"/>
              </a:ext>
            </a:extLst>
          </p:cNvPr>
          <p:cNvSpPr txBox="1"/>
          <p:nvPr/>
        </p:nvSpPr>
        <p:spPr>
          <a:xfrm>
            <a:off x="2900061" y="3811"/>
            <a:ext cx="639187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5400" dirty="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Acesso</a:t>
            </a:r>
            <a:endParaRPr sz="5400" dirty="0">
              <a:solidFill>
                <a:srgbClr val="005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  <a:sym typeface="Twentieth Century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082D49B-AC6F-F5AB-E7CB-6C74E3AC8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48" y="1151710"/>
            <a:ext cx="11573402" cy="4627298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A6349BA-21A6-242A-C58C-A08F7F7740A3}"/>
              </a:ext>
            </a:extLst>
          </p:cNvPr>
          <p:cNvSpPr/>
          <p:nvPr/>
        </p:nvSpPr>
        <p:spPr>
          <a:xfrm>
            <a:off x="1759975" y="2179438"/>
            <a:ext cx="10030686" cy="673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533DB64-AC31-D84A-D91F-57C32C6206F7}"/>
              </a:ext>
            </a:extLst>
          </p:cNvPr>
          <p:cNvSpPr/>
          <p:nvPr/>
        </p:nvSpPr>
        <p:spPr>
          <a:xfrm>
            <a:off x="804672" y="1974280"/>
            <a:ext cx="1304930" cy="205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E6EF07D-CB35-40FC-D2D5-6EC5D10582FF}"/>
              </a:ext>
            </a:extLst>
          </p:cNvPr>
          <p:cNvSpPr/>
          <p:nvPr/>
        </p:nvSpPr>
        <p:spPr>
          <a:xfrm>
            <a:off x="10680192" y="1151710"/>
            <a:ext cx="1133460" cy="299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Esquerda 12">
            <a:extLst>
              <a:ext uri="{FF2B5EF4-FFF2-40B4-BE49-F238E27FC236}">
                <a16:creationId xmlns:a16="http://schemas.microsoft.com/office/drawing/2014/main" id="{BB196A95-F966-90DE-B6EB-90EEC718D5ED}"/>
              </a:ext>
            </a:extLst>
          </p:cNvPr>
          <p:cNvSpPr/>
          <p:nvPr/>
        </p:nvSpPr>
        <p:spPr>
          <a:xfrm>
            <a:off x="1627321" y="2331719"/>
            <a:ext cx="578947" cy="34747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6BDE5AC-4260-23A2-4BA7-03F91ED98147}"/>
              </a:ext>
            </a:extLst>
          </p:cNvPr>
          <p:cNvSpPr/>
          <p:nvPr/>
        </p:nvSpPr>
        <p:spPr>
          <a:xfrm>
            <a:off x="463873" y="2378422"/>
            <a:ext cx="1140541" cy="254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517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62CA4-24EF-20F0-DA81-E9AF1E23F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13737D21-D642-4DA1-F3E4-23B61406631A}"/>
              </a:ext>
            </a:extLst>
          </p:cNvPr>
          <p:cNvSpPr/>
          <p:nvPr/>
        </p:nvSpPr>
        <p:spPr>
          <a:xfrm>
            <a:off x="13024" y="596900"/>
            <a:ext cx="901698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71D0541-966E-FDF2-44D0-A512E256162A}"/>
              </a:ext>
            </a:extLst>
          </p:cNvPr>
          <p:cNvSpPr/>
          <p:nvPr/>
        </p:nvSpPr>
        <p:spPr>
          <a:xfrm>
            <a:off x="1079823" y="596900"/>
            <a:ext cx="241299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7DDF127-A19A-4067-F92E-01EB9C7A5021}"/>
              </a:ext>
            </a:extLst>
          </p:cNvPr>
          <p:cNvSpPr txBox="1"/>
          <p:nvPr/>
        </p:nvSpPr>
        <p:spPr>
          <a:xfrm>
            <a:off x="6743701" y="3384104"/>
            <a:ext cx="50469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79F"/>
              </a:buClr>
              <a:buSzPts val="2300"/>
            </a:pPr>
            <a:endParaRPr lang="pt-BR" sz="2400" i="0" u="none" strike="noStrike" cap="none" dirty="0">
              <a:solidFill>
                <a:srgbClr val="3F579F"/>
              </a:solidFill>
              <a:latin typeface="Aptos Light" panose="020B0604020202020204" charset="0"/>
              <a:ea typeface="Calibri"/>
              <a:cs typeface="Calibri"/>
            </a:endParaRPr>
          </a:p>
        </p:txBody>
      </p:sp>
      <p:sp>
        <p:nvSpPr>
          <p:cNvPr id="12" name="Google Shape;232;g239464f7197_0_0">
            <a:extLst>
              <a:ext uri="{FF2B5EF4-FFF2-40B4-BE49-F238E27FC236}">
                <a16:creationId xmlns:a16="http://schemas.microsoft.com/office/drawing/2014/main" id="{625F35A5-A485-FDB5-003D-F1AE7ED9AA6B}"/>
              </a:ext>
            </a:extLst>
          </p:cNvPr>
          <p:cNvSpPr txBox="1"/>
          <p:nvPr/>
        </p:nvSpPr>
        <p:spPr>
          <a:xfrm>
            <a:off x="2900061" y="3811"/>
            <a:ext cx="639187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5400" dirty="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Acesso</a:t>
            </a:r>
            <a:endParaRPr sz="5400" dirty="0">
              <a:solidFill>
                <a:srgbClr val="005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  <a:sym typeface="Twentieth Century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10700F8-1C98-5787-67B7-F4A06AA315EC}"/>
              </a:ext>
            </a:extLst>
          </p:cNvPr>
          <p:cNvSpPr/>
          <p:nvPr/>
        </p:nvSpPr>
        <p:spPr>
          <a:xfrm>
            <a:off x="1770887" y="2505456"/>
            <a:ext cx="10019773" cy="34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14C1129-6E95-C645-0E2C-FDB0655113EF}"/>
              </a:ext>
            </a:extLst>
          </p:cNvPr>
          <p:cNvSpPr/>
          <p:nvPr/>
        </p:nvSpPr>
        <p:spPr>
          <a:xfrm>
            <a:off x="10657200" y="1024128"/>
            <a:ext cx="1133460" cy="299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717CF6C9-E516-1618-D8A3-78370C403104}"/>
              </a:ext>
            </a:extLst>
          </p:cNvPr>
          <p:cNvSpPr/>
          <p:nvPr/>
        </p:nvSpPr>
        <p:spPr>
          <a:xfrm>
            <a:off x="10283574" y="1233199"/>
            <a:ext cx="1516494" cy="354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2FF7273-13A1-20F4-1891-D57B9258272A}"/>
              </a:ext>
            </a:extLst>
          </p:cNvPr>
          <p:cNvSpPr/>
          <p:nvPr/>
        </p:nvSpPr>
        <p:spPr>
          <a:xfrm>
            <a:off x="9821737" y="1026318"/>
            <a:ext cx="2175181" cy="299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Interface gráfica do usuário, Aplicativo, Site&#10;&#10;O conteúdo gerado por IA pode estar incorreto.">
            <a:extLst>
              <a:ext uri="{FF2B5EF4-FFF2-40B4-BE49-F238E27FC236}">
                <a16:creationId xmlns:a16="http://schemas.microsoft.com/office/drawing/2014/main" id="{31312B71-3C66-6351-9553-42F180035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37" y="1027701"/>
            <a:ext cx="11912280" cy="5227003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13F9984-BB09-9B6A-6FF5-99165FAD8735}"/>
              </a:ext>
            </a:extLst>
          </p:cNvPr>
          <p:cNvSpPr/>
          <p:nvPr/>
        </p:nvSpPr>
        <p:spPr>
          <a:xfrm>
            <a:off x="9289302" y="1024389"/>
            <a:ext cx="2753914" cy="299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D440142D-6E2F-3C71-2FF1-A9FB389B6F1E}"/>
              </a:ext>
            </a:extLst>
          </p:cNvPr>
          <p:cNvSpPr/>
          <p:nvPr/>
        </p:nvSpPr>
        <p:spPr>
          <a:xfrm>
            <a:off x="5103392" y="2272320"/>
            <a:ext cx="687201" cy="2154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235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E01955C0-ADFC-AB46-0683-DBF955C4D3A8}"/>
              </a:ext>
            </a:extLst>
          </p:cNvPr>
          <p:cNvSpPr/>
          <p:nvPr/>
        </p:nvSpPr>
        <p:spPr>
          <a:xfrm>
            <a:off x="13024" y="596900"/>
            <a:ext cx="901698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88C63D2-B3D0-C310-4543-08D2EBA86946}"/>
              </a:ext>
            </a:extLst>
          </p:cNvPr>
          <p:cNvSpPr/>
          <p:nvPr/>
        </p:nvSpPr>
        <p:spPr>
          <a:xfrm>
            <a:off x="1079823" y="596900"/>
            <a:ext cx="241299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Google Shape;232;g239464f7197_0_0">
            <a:extLst>
              <a:ext uri="{FF2B5EF4-FFF2-40B4-BE49-F238E27FC236}">
                <a16:creationId xmlns:a16="http://schemas.microsoft.com/office/drawing/2014/main" id="{2467021F-13F2-879B-BE36-61E0D82CC1CF}"/>
              </a:ext>
            </a:extLst>
          </p:cNvPr>
          <p:cNvSpPr txBox="1"/>
          <p:nvPr/>
        </p:nvSpPr>
        <p:spPr>
          <a:xfrm>
            <a:off x="1717422" y="0"/>
            <a:ext cx="939475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5400" dirty="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Controle de Entrada em Empresa</a:t>
            </a:r>
            <a:endParaRPr sz="5400" dirty="0">
              <a:solidFill>
                <a:srgbClr val="005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  <a:sym typeface="Twentieth Century"/>
            </a:endParaRPr>
          </a:p>
        </p:txBody>
      </p:sp>
      <p:pic>
        <p:nvPicPr>
          <p:cNvPr id="3" name="Imagem 2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876E9789-8023-5047-8566-7B26CDF72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17" y="1312352"/>
            <a:ext cx="11381773" cy="519785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31BB158-7A00-2BAA-B391-9055D256631A}"/>
              </a:ext>
            </a:extLst>
          </p:cNvPr>
          <p:cNvSpPr/>
          <p:nvPr/>
        </p:nvSpPr>
        <p:spPr>
          <a:xfrm>
            <a:off x="843129" y="2158361"/>
            <a:ext cx="11146181" cy="13506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371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C88B0-308D-79B5-278E-143450311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6CDF27F-B3A8-B7AA-3730-6F72949282A6}"/>
              </a:ext>
            </a:extLst>
          </p:cNvPr>
          <p:cNvSpPr/>
          <p:nvPr/>
        </p:nvSpPr>
        <p:spPr>
          <a:xfrm>
            <a:off x="13024" y="596900"/>
            <a:ext cx="901698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26545C7-4EC5-D7AA-37E3-7FE50F7E8D52}"/>
              </a:ext>
            </a:extLst>
          </p:cNvPr>
          <p:cNvSpPr/>
          <p:nvPr/>
        </p:nvSpPr>
        <p:spPr>
          <a:xfrm>
            <a:off x="1079823" y="596900"/>
            <a:ext cx="241299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Google Shape;232;g239464f7197_0_0">
            <a:extLst>
              <a:ext uri="{FF2B5EF4-FFF2-40B4-BE49-F238E27FC236}">
                <a16:creationId xmlns:a16="http://schemas.microsoft.com/office/drawing/2014/main" id="{0804CFAF-8D4A-176C-BABC-655C6340DAC7}"/>
              </a:ext>
            </a:extLst>
          </p:cNvPr>
          <p:cNvSpPr txBox="1"/>
          <p:nvPr/>
        </p:nvSpPr>
        <p:spPr>
          <a:xfrm>
            <a:off x="1717422" y="0"/>
            <a:ext cx="939475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5400" dirty="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Controle de Entrada em Empresa</a:t>
            </a:r>
            <a:endParaRPr sz="5400" dirty="0">
              <a:solidFill>
                <a:srgbClr val="005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  <a:sym typeface="Twentieth Century"/>
            </a:endParaRPr>
          </a:p>
        </p:txBody>
      </p:sp>
      <p:pic>
        <p:nvPicPr>
          <p:cNvPr id="2" name="Imagem 1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86DF45A4-ADB3-BF24-6A11-E610A00760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36" r="-173" b="174"/>
          <a:stretch>
            <a:fillRect/>
          </a:stretch>
        </p:blipFill>
        <p:spPr>
          <a:xfrm>
            <a:off x="598025" y="1104731"/>
            <a:ext cx="11198510" cy="544914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6886FB6-36FA-282D-99C9-FEA3C8295AAF}"/>
              </a:ext>
            </a:extLst>
          </p:cNvPr>
          <p:cNvSpPr/>
          <p:nvPr/>
        </p:nvSpPr>
        <p:spPr>
          <a:xfrm>
            <a:off x="823838" y="2013677"/>
            <a:ext cx="10741068" cy="12734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521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E01955C0-ADFC-AB46-0683-DBF955C4D3A8}"/>
              </a:ext>
            </a:extLst>
          </p:cNvPr>
          <p:cNvSpPr/>
          <p:nvPr/>
        </p:nvSpPr>
        <p:spPr>
          <a:xfrm>
            <a:off x="13024" y="596900"/>
            <a:ext cx="901698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88C63D2-B3D0-C310-4543-08D2EBA86946}"/>
              </a:ext>
            </a:extLst>
          </p:cNvPr>
          <p:cNvSpPr/>
          <p:nvPr/>
        </p:nvSpPr>
        <p:spPr>
          <a:xfrm>
            <a:off x="1079823" y="596900"/>
            <a:ext cx="241299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Google Shape;232;g239464f7197_0_0">
            <a:extLst>
              <a:ext uri="{FF2B5EF4-FFF2-40B4-BE49-F238E27FC236}">
                <a16:creationId xmlns:a16="http://schemas.microsoft.com/office/drawing/2014/main" id="{2467021F-13F2-879B-BE36-61E0D82CC1CF}"/>
              </a:ext>
            </a:extLst>
          </p:cNvPr>
          <p:cNvSpPr txBox="1"/>
          <p:nvPr/>
        </p:nvSpPr>
        <p:spPr>
          <a:xfrm>
            <a:off x="1789882" y="3811"/>
            <a:ext cx="861223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5400" dirty="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Emalhe anilhado</a:t>
            </a:r>
            <a:endParaRPr sz="5400" dirty="0">
              <a:solidFill>
                <a:srgbClr val="005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  <a:sym typeface="Twentieth Century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C153B8B-2A54-82A9-A904-334E3E2A0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68" y="1131123"/>
            <a:ext cx="10409017" cy="5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40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E01955C0-ADFC-AB46-0683-DBF955C4D3A8}"/>
              </a:ext>
            </a:extLst>
          </p:cNvPr>
          <p:cNvSpPr/>
          <p:nvPr/>
        </p:nvSpPr>
        <p:spPr>
          <a:xfrm>
            <a:off x="13024" y="596900"/>
            <a:ext cx="901698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88C63D2-B3D0-C310-4543-08D2EBA86946}"/>
              </a:ext>
            </a:extLst>
          </p:cNvPr>
          <p:cNvSpPr/>
          <p:nvPr/>
        </p:nvSpPr>
        <p:spPr>
          <a:xfrm>
            <a:off x="1079823" y="596900"/>
            <a:ext cx="241299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Google Shape;232;g239464f7197_0_0">
            <a:extLst>
              <a:ext uri="{FF2B5EF4-FFF2-40B4-BE49-F238E27FC236}">
                <a16:creationId xmlns:a16="http://schemas.microsoft.com/office/drawing/2014/main" id="{2467021F-13F2-879B-BE36-61E0D82CC1CF}"/>
              </a:ext>
            </a:extLst>
          </p:cNvPr>
          <p:cNvSpPr txBox="1"/>
          <p:nvPr/>
        </p:nvSpPr>
        <p:spPr>
          <a:xfrm>
            <a:off x="1789882" y="3811"/>
            <a:ext cx="861223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5400" dirty="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Emalhe anilhado</a:t>
            </a:r>
            <a:endParaRPr sz="5400" dirty="0">
              <a:solidFill>
                <a:srgbClr val="005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  <a:sym typeface="Twentieth Century"/>
            </a:endParaRPr>
          </a:p>
        </p:txBody>
      </p:sp>
      <p:pic>
        <p:nvPicPr>
          <p:cNvPr id="2" name="Imagem 1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2E2E76A3-BCEB-3F25-C909-5BE467492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31" y="1095074"/>
            <a:ext cx="10798336" cy="491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93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E01955C0-ADFC-AB46-0683-DBF955C4D3A8}"/>
              </a:ext>
            </a:extLst>
          </p:cNvPr>
          <p:cNvSpPr/>
          <p:nvPr/>
        </p:nvSpPr>
        <p:spPr>
          <a:xfrm>
            <a:off x="13024" y="596900"/>
            <a:ext cx="901698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88C63D2-B3D0-C310-4543-08D2EBA86946}"/>
              </a:ext>
            </a:extLst>
          </p:cNvPr>
          <p:cNvSpPr/>
          <p:nvPr/>
        </p:nvSpPr>
        <p:spPr>
          <a:xfrm>
            <a:off x="1079823" y="596900"/>
            <a:ext cx="241299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Google Shape;232;g239464f7197_0_0">
            <a:extLst>
              <a:ext uri="{FF2B5EF4-FFF2-40B4-BE49-F238E27FC236}">
                <a16:creationId xmlns:a16="http://schemas.microsoft.com/office/drawing/2014/main" id="{2467021F-13F2-879B-BE36-61E0D82CC1CF}"/>
              </a:ext>
            </a:extLst>
          </p:cNvPr>
          <p:cNvSpPr txBox="1"/>
          <p:nvPr/>
        </p:nvSpPr>
        <p:spPr>
          <a:xfrm>
            <a:off x="1789882" y="3811"/>
            <a:ext cx="861223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5400" dirty="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Emalhe anilhado</a:t>
            </a:r>
            <a:endParaRPr sz="5400" dirty="0">
              <a:solidFill>
                <a:srgbClr val="005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  <a:sym typeface="Twentieth Century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4F3A023-5896-39BF-F5CE-76799B25D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70" y="1249062"/>
            <a:ext cx="11943060" cy="305776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8C35AD7-46B2-E1E9-F902-0454A979C95A}"/>
              </a:ext>
            </a:extLst>
          </p:cNvPr>
          <p:cNvSpPr/>
          <p:nvPr/>
        </p:nvSpPr>
        <p:spPr>
          <a:xfrm>
            <a:off x="4215384" y="3383479"/>
            <a:ext cx="676656" cy="89154"/>
          </a:xfrm>
          <a:prstGeom prst="rect">
            <a:avLst/>
          </a:prstGeom>
          <a:solidFill>
            <a:srgbClr val="EEF1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500" dirty="0">
                <a:solidFill>
                  <a:schemeClr val="tx1"/>
                </a:solidFill>
              </a:rPr>
              <a:t>000.111.222-19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6B13251-CD50-89B4-A54C-C03EB5371C01}"/>
              </a:ext>
            </a:extLst>
          </p:cNvPr>
          <p:cNvSpPr/>
          <p:nvPr/>
        </p:nvSpPr>
        <p:spPr>
          <a:xfrm>
            <a:off x="4215384" y="3651902"/>
            <a:ext cx="676656" cy="89154"/>
          </a:xfrm>
          <a:prstGeom prst="rect">
            <a:avLst/>
          </a:prstGeom>
          <a:solidFill>
            <a:srgbClr val="EEF1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500" dirty="0">
                <a:solidFill>
                  <a:schemeClr val="tx1"/>
                </a:solidFill>
              </a:rPr>
              <a:t>(061) 3276-4434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ABC1D11-1410-5800-B29E-C46E55442122}"/>
              </a:ext>
            </a:extLst>
          </p:cNvPr>
          <p:cNvSpPr/>
          <p:nvPr/>
        </p:nvSpPr>
        <p:spPr>
          <a:xfrm>
            <a:off x="1789882" y="2295143"/>
            <a:ext cx="1072190" cy="2194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4541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E01955C0-ADFC-AB46-0683-DBF955C4D3A8}"/>
              </a:ext>
            </a:extLst>
          </p:cNvPr>
          <p:cNvSpPr/>
          <p:nvPr/>
        </p:nvSpPr>
        <p:spPr>
          <a:xfrm>
            <a:off x="13024" y="596900"/>
            <a:ext cx="901698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88C63D2-B3D0-C310-4543-08D2EBA86946}"/>
              </a:ext>
            </a:extLst>
          </p:cNvPr>
          <p:cNvSpPr/>
          <p:nvPr/>
        </p:nvSpPr>
        <p:spPr>
          <a:xfrm>
            <a:off x="1079823" y="596900"/>
            <a:ext cx="241299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Google Shape;232;g239464f7197_0_0">
            <a:extLst>
              <a:ext uri="{FF2B5EF4-FFF2-40B4-BE49-F238E27FC236}">
                <a16:creationId xmlns:a16="http://schemas.microsoft.com/office/drawing/2014/main" id="{2467021F-13F2-879B-BE36-61E0D82CC1CF}"/>
              </a:ext>
            </a:extLst>
          </p:cNvPr>
          <p:cNvSpPr txBox="1"/>
          <p:nvPr/>
        </p:nvSpPr>
        <p:spPr>
          <a:xfrm>
            <a:off x="1789882" y="3811"/>
            <a:ext cx="861223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5400" dirty="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Cerco/Traineira</a:t>
            </a:r>
            <a:endParaRPr sz="5400" dirty="0">
              <a:solidFill>
                <a:srgbClr val="005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  <a:sym typeface="Twentieth Century"/>
            </a:endParaRPr>
          </a:p>
        </p:txBody>
      </p:sp>
      <p:pic>
        <p:nvPicPr>
          <p:cNvPr id="2" name="Imagem 1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9C4C0B7E-5D76-CBFF-1A1E-75719B4A6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50" y="1175192"/>
            <a:ext cx="11289055" cy="482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72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E01955C0-ADFC-AB46-0683-DBF955C4D3A8}"/>
              </a:ext>
            </a:extLst>
          </p:cNvPr>
          <p:cNvSpPr/>
          <p:nvPr/>
        </p:nvSpPr>
        <p:spPr>
          <a:xfrm>
            <a:off x="13024" y="596900"/>
            <a:ext cx="901698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88C63D2-B3D0-C310-4543-08D2EBA86946}"/>
              </a:ext>
            </a:extLst>
          </p:cNvPr>
          <p:cNvSpPr/>
          <p:nvPr/>
        </p:nvSpPr>
        <p:spPr>
          <a:xfrm>
            <a:off x="1079823" y="596900"/>
            <a:ext cx="241299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Google Shape;232;g239464f7197_0_0">
            <a:extLst>
              <a:ext uri="{FF2B5EF4-FFF2-40B4-BE49-F238E27FC236}">
                <a16:creationId xmlns:a16="http://schemas.microsoft.com/office/drawing/2014/main" id="{2467021F-13F2-879B-BE36-61E0D82CC1CF}"/>
              </a:ext>
            </a:extLst>
          </p:cNvPr>
          <p:cNvSpPr txBox="1"/>
          <p:nvPr/>
        </p:nvSpPr>
        <p:spPr>
          <a:xfrm>
            <a:off x="1789882" y="3811"/>
            <a:ext cx="861223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5400" dirty="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Cerco/Traineira</a:t>
            </a:r>
            <a:endParaRPr sz="5400" dirty="0">
              <a:solidFill>
                <a:srgbClr val="005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  <a:sym typeface="Twentieth Century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E6ED01F-A6A7-112C-2E43-6169A511E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25"/>
          <a:stretch/>
        </p:blipFill>
        <p:spPr>
          <a:xfrm>
            <a:off x="28114" y="1298702"/>
            <a:ext cx="12067295" cy="297154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A9B24128-40C9-EB09-C2FD-A20207191135}"/>
              </a:ext>
            </a:extLst>
          </p:cNvPr>
          <p:cNvSpPr/>
          <p:nvPr/>
        </p:nvSpPr>
        <p:spPr>
          <a:xfrm>
            <a:off x="362587" y="3483863"/>
            <a:ext cx="11661773" cy="1828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DE38940-0743-3205-AB4A-6DBD00514B16}"/>
              </a:ext>
            </a:extLst>
          </p:cNvPr>
          <p:cNvSpPr/>
          <p:nvPr/>
        </p:nvSpPr>
        <p:spPr>
          <a:xfrm>
            <a:off x="11155680" y="1298702"/>
            <a:ext cx="939729" cy="264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96A2EFF-45FE-30BA-0C66-7EC0B4AAE037}"/>
              </a:ext>
            </a:extLst>
          </p:cNvPr>
          <p:cNvSpPr/>
          <p:nvPr/>
        </p:nvSpPr>
        <p:spPr>
          <a:xfrm>
            <a:off x="6339777" y="3227832"/>
            <a:ext cx="463359" cy="640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500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0F2F854D-C751-95B6-C2AE-7F58811034F3}"/>
              </a:ext>
            </a:extLst>
          </p:cNvPr>
          <p:cNvSpPr/>
          <p:nvPr/>
        </p:nvSpPr>
        <p:spPr>
          <a:xfrm>
            <a:off x="6345873" y="3380232"/>
            <a:ext cx="463359" cy="640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500" dirty="0">
              <a:solidFill>
                <a:schemeClr val="tx1"/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30A6F3C2-468E-F824-2BBA-2B6572C6C40E}"/>
              </a:ext>
            </a:extLst>
          </p:cNvPr>
          <p:cNvSpPr/>
          <p:nvPr/>
        </p:nvSpPr>
        <p:spPr>
          <a:xfrm>
            <a:off x="6342825" y="3541776"/>
            <a:ext cx="463359" cy="640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500" dirty="0">
              <a:solidFill>
                <a:schemeClr val="tx1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57686DDB-887B-3FCB-84FE-641A366D0ABC}"/>
              </a:ext>
            </a:extLst>
          </p:cNvPr>
          <p:cNvSpPr/>
          <p:nvPr/>
        </p:nvSpPr>
        <p:spPr>
          <a:xfrm>
            <a:off x="6348921" y="3694176"/>
            <a:ext cx="463359" cy="640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65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E01955C0-ADFC-AB46-0683-DBF955C4D3A8}"/>
              </a:ext>
            </a:extLst>
          </p:cNvPr>
          <p:cNvSpPr/>
          <p:nvPr/>
        </p:nvSpPr>
        <p:spPr>
          <a:xfrm>
            <a:off x="13024" y="596900"/>
            <a:ext cx="901698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88C63D2-B3D0-C310-4543-08D2EBA86946}"/>
              </a:ext>
            </a:extLst>
          </p:cNvPr>
          <p:cNvSpPr/>
          <p:nvPr/>
        </p:nvSpPr>
        <p:spPr>
          <a:xfrm>
            <a:off x="1079823" y="596900"/>
            <a:ext cx="241299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Google Shape;232;g239464f7197_0_0">
            <a:extLst>
              <a:ext uri="{FF2B5EF4-FFF2-40B4-BE49-F238E27FC236}">
                <a16:creationId xmlns:a16="http://schemas.microsoft.com/office/drawing/2014/main" id="{2467021F-13F2-879B-BE36-61E0D82CC1CF}"/>
              </a:ext>
            </a:extLst>
          </p:cNvPr>
          <p:cNvSpPr txBox="1"/>
          <p:nvPr/>
        </p:nvSpPr>
        <p:spPr>
          <a:xfrm>
            <a:off x="1789882" y="3811"/>
            <a:ext cx="861223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5400" dirty="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Cerco/Traineira</a:t>
            </a:r>
            <a:endParaRPr sz="5400" dirty="0">
              <a:solidFill>
                <a:srgbClr val="005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  <a:sym typeface="Twentieth Century"/>
            </a:endParaRPr>
          </a:p>
        </p:txBody>
      </p:sp>
      <p:pic>
        <p:nvPicPr>
          <p:cNvPr id="2" name="Imagem 1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022CBC01-0BE2-7AEC-35FF-B58BE1B4B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61" y="1228001"/>
            <a:ext cx="10760477" cy="530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4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354D4087-46A6-541C-F5D7-8E082F99CCCE}"/>
              </a:ext>
            </a:extLst>
          </p:cNvPr>
          <p:cNvSpPr/>
          <p:nvPr/>
        </p:nvSpPr>
        <p:spPr>
          <a:xfrm>
            <a:off x="-1" y="3800472"/>
            <a:ext cx="6715125" cy="1562102"/>
          </a:xfrm>
          <a:custGeom>
            <a:avLst/>
            <a:gdLst>
              <a:gd name="connsiteX0" fmla="*/ 0 w 2392200"/>
              <a:gd name="connsiteY0" fmla="*/ 0 h 1533600"/>
              <a:gd name="connsiteX1" fmla="*/ 2392200 w 2392200"/>
              <a:gd name="connsiteY1" fmla="*/ 0 h 1533600"/>
              <a:gd name="connsiteX2" fmla="*/ 2008800 w 2392200"/>
              <a:gd name="connsiteY2" fmla="*/ 1533600 h 1533600"/>
              <a:gd name="connsiteX3" fmla="*/ 0 w 2392200"/>
              <a:gd name="connsiteY3" fmla="*/ 1533600 h 1533600"/>
              <a:gd name="connsiteX4" fmla="*/ 0 w 2392200"/>
              <a:gd name="connsiteY4" fmla="*/ 0 h 15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200" h="1533600">
                <a:moveTo>
                  <a:pt x="0" y="0"/>
                </a:moveTo>
                <a:lnTo>
                  <a:pt x="2392200" y="0"/>
                </a:lnTo>
                <a:lnTo>
                  <a:pt x="2008800" y="1533600"/>
                </a:lnTo>
                <a:lnTo>
                  <a:pt x="0" y="1533600"/>
                </a:lnTo>
                <a:lnTo>
                  <a:pt x="0" y="0"/>
                </a:lnTo>
                <a:close/>
              </a:path>
            </a:pathLst>
          </a:custGeom>
          <a:solidFill>
            <a:srgbClr val="0042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7FAAFBF2-879B-2DE8-C291-A5FE4DFEF436}"/>
              </a:ext>
            </a:extLst>
          </p:cNvPr>
          <p:cNvSpPr/>
          <p:nvPr/>
        </p:nvSpPr>
        <p:spPr>
          <a:xfrm rot="10800000">
            <a:off x="4488000" y="1452975"/>
            <a:ext cx="7704000" cy="1476000"/>
          </a:xfrm>
          <a:custGeom>
            <a:avLst/>
            <a:gdLst>
              <a:gd name="connsiteX0" fmla="*/ 0 w 2392200"/>
              <a:gd name="connsiteY0" fmla="*/ 0 h 1533600"/>
              <a:gd name="connsiteX1" fmla="*/ 2392200 w 2392200"/>
              <a:gd name="connsiteY1" fmla="*/ 0 h 1533600"/>
              <a:gd name="connsiteX2" fmla="*/ 2008800 w 2392200"/>
              <a:gd name="connsiteY2" fmla="*/ 1533600 h 1533600"/>
              <a:gd name="connsiteX3" fmla="*/ 0 w 2392200"/>
              <a:gd name="connsiteY3" fmla="*/ 1533600 h 1533600"/>
              <a:gd name="connsiteX4" fmla="*/ 0 w 2392200"/>
              <a:gd name="connsiteY4" fmla="*/ 0 h 15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200" h="1533600">
                <a:moveTo>
                  <a:pt x="0" y="0"/>
                </a:moveTo>
                <a:lnTo>
                  <a:pt x="2392200" y="0"/>
                </a:lnTo>
                <a:lnTo>
                  <a:pt x="2008800" y="1533600"/>
                </a:lnTo>
                <a:lnTo>
                  <a:pt x="0" y="1533600"/>
                </a:lnTo>
                <a:lnTo>
                  <a:pt x="0" y="0"/>
                </a:lnTo>
                <a:close/>
              </a:path>
            </a:pathLst>
          </a:custGeom>
          <a:solidFill>
            <a:srgbClr val="0058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91A7161E-F996-7BDB-422D-BC9DB4004A4B}"/>
              </a:ext>
            </a:extLst>
          </p:cNvPr>
          <p:cNvSpPr/>
          <p:nvPr/>
        </p:nvSpPr>
        <p:spPr>
          <a:xfrm>
            <a:off x="-1" y="2190975"/>
            <a:ext cx="10734675" cy="2457226"/>
          </a:xfrm>
          <a:custGeom>
            <a:avLst/>
            <a:gdLst>
              <a:gd name="connsiteX0" fmla="*/ 0 w 2392200"/>
              <a:gd name="connsiteY0" fmla="*/ 0 h 1533600"/>
              <a:gd name="connsiteX1" fmla="*/ 2392200 w 2392200"/>
              <a:gd name="connsiteY1" fmla="*/ 0 h 1533600"/>
              <a:gd name="connsiteX2" fmla="*/ 2008800 w 2392200"/>
              <a:gd name="connsiteY2" fmla="*/ 1533600 h 1533600"/>
              <a:gd name="connsiteX3" fmla="*/ 0 w 2392200"/>
              <a:gd name="connsiteY3" fmla="*/ 1533600 h 1533600"/>
              <a:gd name="connsiteX4" fmla="*/ 0 w 2392200"/>
              <a:gd name="connsiteY4" fmla="*/ 0 h 15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200" h="1533600">
                <a:moveTo>
                  <a:pt x="0" y="0"/>
                </a:moveTo>
                <a:lnTo>
                  <a:pt x="2392200" y="0"/>
                </a:lnTo>
                <a:lnTo>
                  <a:pt x="2008800" y="1533600"/>
                </a:lnTo>
                <a:lnTo>
                  <a:pt x="0" y="1533600"/>
                </a:lnTo>
                <a:lnTo>
                  <a:pt x="0" y="0"/>
                </a:lnTo>
                <a:close/>
              </a:path>
            </a:pathLst>
          </a:custGeom>
          <a:solidFill>
            <a:srgbClr val="0051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46DD17E-20CE-8025-C465-05C8A2AFAB97}"/>
              </a:ext>
            </a:extLst>
          </p:cNvPr>
          <p:cNvSpPr txBox="1"/>
          <p:nvPr/>
        </p:nvSpPr>
        <p:spPr>
          <a:xfrm>
            <a:off x="3355839" y="5868311"/>
            <a:ext cx="2692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rgbClr val="004275"/>
                </a:solidFill>
                <a:latin typeface="Aptos Display" panose="020B0004020202020204" pitchFamily="34" charset="0"/>
              </a:rPr>
              <a:t>Secretaria Nacional </a:t>
            </a:r>
          </a:p>
          <a:p>
            <a:pPr algn="r"/>
            <a:r>
              <a:rPr lang="pt-BR" sz="1400" dirty="0">
                <a:solidFill>
                  <a:srgbClr val="004275"/>
                </a:solidFill>
                <a:latin typeface="Aptos Display" panose="020B0004020202020204" pitchFamily="34" charset="0"/>
              </a:rPr>
              <a:t>de Registro, Monitoramento </a:t>
            </a:r>
          </a:p>
          <a:p>
            <a:pPr algn="r"/>
            <a:r>
              <a:rPr lang="pt-BR" sz="1400" dirty="0">
                <a:solidFill>
                  <a:srgbClr val="004275"/>
                </a:solidFill>
                <a:latin typeface="Aptos Display" panose="020B0004020202020204" pitchFamily="34" charset="0"/>
              </a:rPr>
              <a:t>e Pesquisa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D4489FA3-8BD3-9DFE-C153-3D4E9A138046}"/>
              </a:ext>
            </a:extLst>
          </p:cNvPr>
          <p:cNvCxnSpPr>
            <a:cxnSpLocks/>
          </p:cNvCxnSpPr>
          <p:nvPr/>
        </p:nvCxnSpPr>
        <p:spPr>
          <a:xfrm>
            <a:off x="6079208" y="5785561"/>
            <a:ext cx="0" cy="876478"/>
          </a:xfrm>
          <a:prstGeom prst="line">
            <a:avLst/>
          </a:prstGeom>
          <a:ln w="9525">
            <a:solidFill>
              <a:srgbClr val="004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808CC95-36E8-D570-0A54-E93E438D6CB1}"/>
              </a:ext>
            </a:extLst>
          </p:cNvPr>
          <p:cNvSpPr txBox="1"/>
          <p:nvPr/>
        </p:nvSpPr>
        <p:spPr>
          <a:xfrm>
            <a:off x="6079208" y="5868311"/>
            <a:ext cx="22755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4275"/>
                </a:solidFill>
                <a:latin typeface="Aptos Display" panose="020B0004020202020204" pitchFamily="34" charset="0"/>
              </a:rPr>
              <a:t>Ministério da</a:t>
            </a:r>
            <a:br>
              <a:rPr lang="pt-BR" dirty="0">
                <a:solidFill>
                  <a:srgbClr val="004275"/>
                </a:solidFill>
                <a:latin typeface="Aptos Display" panose="020B0004020202020204" pitchFamily="34" charset="0"/>
              </a:rPr>
            </a:br>
            <a:r>
              <a:rPr lang="pt-BR" dirty="0">
                <a:solidFill>
                  <a:srgbClr val="004275"/>
                </a:solidFill>
                <a:latin typeface="Aptos Display" panose="020B0004020202020204" pitchFamily="34" charset="0"/>
              </a:rPr>
              <a:t>Pesca e </a:t>
            </a:r>
            <a:br>
              <a:rPr lang="pt-BR" dirty="0">
                <a:solidFill>
                  <a:srgbClr val="004275"/>
                </a:solidFill>
                <a:latin typeface="Aptos Display" panose="020B0004020202020204" pitchFamily="34" charset="0"/>
              </a:rPr>
            </a:br>
            <a:r>
              <a:rPr lang="pt-BR" dirty="0">
                <a:solidFill>
                  <a:srgbClr val="004275"/>
                </a:solidFill>
                <a:latin typeface="Aptos Display" panose="020B0004020202020204" pitchFamily="34" charset="0"/>
              </a:rPr>
              <a:t>Aquicultura</a:t>
            </a:r>
            <a:endParaRPr lang="pt-BR" sz="1400" dirty="0">
              <a:solidFill>
                <a:srgbClr val="004275"/>
              </a:solidFill>
              <a:latin typeface="Aptos Display" panose="020B0004020202020204" pitchFamily="34" charset="0"/>
            </a:endParaRPr>
          </a:p>
        </p:txBody>
      </p:sp>
      <p:pic>
        <p:nvPicPr>
          <p:cNvPr id="22" name="Imagem 21" descr="Uma imagem contendo Diagrama&#10;&#10;Descrição gerada automaticamente">
            <a:extLst>
              <a:ext uri="{FF2B5EF4-FFF2-40B4-BE49-F238E27FC236}">
                <a16:creationId xmlns:a16="http://schemas.microsoft.com/office/drawing/2014/main" id="{0F2DA098-612D-E25D-D788-196FF4C602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12900" t="5476" r="7120" b="72793"/>
          <a:stretch/>
        </p:blipFill>
        <p:spPr>
          <a:xfrm>
            <a:off x="9844157" y="5793882"/>
            <a:ext cx="2021633" cy="844861"/>
          </a:xfrm>
          <a:prstGeom prst="rect">
            <a:avLst/>
          </a:prstGeom>
          <a:ln w="3175">
            <a:solidFill>
              <a:srgbClr val="005865"/>
            </a:solidFill>
          </a:ln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E2729400-EA86-637E-D9FC-D313813FCB3D}"/>
              </a:ext>
            </a:extLst>
          </p:cNvPr>
          <p:cNvSpPr txBox="1"/>
          <p:nvPr/>
        </p:nvSpPr>
        <p:spPr>
          <a:xfrm>
            <a:off x="901906" y="2762651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dirty="0">
                <a:solidFill>
                  <a:schemeClr val="bg1"/>
                </a:solidFill>
                <a:latin typeface="Aptos Light" panose="020B0004020202020204" pitchFamily="34" charset="0"/>
              </a:rPr>
              <a:t>1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FA1AAEB8-11DB-D74A-7FAC-B6E4DE6607FA}"/>
              </a:ext>
            </a:extLst>
          </p:cNvPr>
          <p:cNvSpPr txBox="1"/>
          <p:nvPr/>
        </p:nvSpPr>
        <p:spPr>
          <a:xfrm>
            <a:off x="2041732" y="2606749"/>
            <a:ext cx="9742311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4450">
              <a:buClr>
                <a:srgbClr val="2F5496"/>
              </a:buClr>
              <a:buSzPts val="2900"/>
            </a:pPr>
            <a:r>
              <a:rPr lang="pt-BR" sz="5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/>
                <a:ea typeface="Twentieth Century"/>
                <a:cs typeface="Twentieth Century"/>
                <a:sym typeface="Twentieth Century"/>
              </a:rPr>
              <a:t>Sistainha</a:t>
            </a:r>
            <a:br>
              <a:rPr lang="pt-BR" sz="5400" dirty="0">
                <a:latin typeface="Aptos Light" panose="020B0004020202020204" pitchFamily="34" charset="0"/>
                <a:ea typeface="Twentieth Century"/>
                <a:cs typeface="Twentieth Century"/>
              </a:rPr>
            </a:br>
            <a:r>
              <a:rPr lang="pt-BR" sz="5400" dirty="0">
                <a:solidFill>
                  <a:schemeClr val="bg1"/>
                </a:solidFill>
                <a:latin typeface="Aptos Display"/>
                <a:ea typeface="Twentieth Century"/>
                <a:cs typeface="Twentieth Century"/>
                <a:sym typeface="Twentieth Century"/>
              </a:rPr>
              <a:t>Contextualização</a:t>
            </a:r>
            <a:endParaRPr lang="pt-BR" sz="5400" dirty="0">
              <a:solidFill>
                <a:schemeClr val="bg1"/>
              </a:solidFill>
              <a:latin typeface="Aptos Display"/>
              <a:ea typeface="Twentieth Century"/>
              <a:cs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2447320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E01955C0-ADFC-AB46-0683-DBF955C4D3A8}"/>
              </a:ext>
            </a:extLst>
          </p:cNvPr>
          <p:cNvSpPr/>
          <p:nvPr/>
        </p:nvSpPr>
        <p:spPr>
          <a:xfrm>
            <a:off x="13024" y="596900"/>
            <a:ext cx="901698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88C63D2-B3D0-C310-4543-08D2EBA86946}"/>
              </a:ext>
            </a:extLst>
          </p:cNvPr>
          <p:cNvSpPr/>
          <p:nvPr/>
        </p:nvSpPr>
        <p:spPr>
          <a:xfrm>
            <a:off x="1079823" y="596900"/>
            <a:ext cx="241299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Google Shape;232;g239464f7197_0_0">
            <a:extLst>
              <a:ext uri="{FF2B5EF4-FFF2-40B4-BE49-F238E27FC236}">
                <a16:creationId xmlns:a16="http://schemas.microsoft.com/office/drawing/2014/main" id="{2467021F-13F2-879B-BE36-61E0D82CC1CF}"/>
              </a:ext>
            </a:extLst>
          </p:cNvPr>
          <p:cNvSpPr txBox="1"/>
          <p:nvPr/>
        </p:nvSpPr>
        <p:spPr>
          <a:xfrm>
            <a:off x="1789882" y="12955"/>
            <a:ext cx="861223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5400" dirty="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Declaração de Ova de Tainha</a:t>
            </a:r>
            <a:endParaRPr sz="5400" dirty="0">
              <a:solidFill>
                <a:srgbClr val="005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  <a:sym typeface="Twentieth Century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D2A8F7E-8FE0-5674-D5F0-DA0D2AE31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77" y="1357412"/>
            <a:ext cx="11561446" cy="490368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1593142-D296-34EC-AC4A-5DC5E86FBBFD}"/>
              </a:ext>
            </a:extLst>
          </p:cNvPr>
          <p:cNvSpPr/>
          <p:nvPr/>
        </p:nvSpPr>
        <p:spPr>
          <a:xfrm>
            <a:off x="5419344" y="3099816"/>
            <a:ext cx="899160" cy="12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700" dirty="0">
                <a:solidFill>
                  <a:schemeClr val="tx1"/>
                </a:solidFill>
              </a:rPr>
              <a:t>000.111.222-19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3B80621-3303-2481-F6DA-CF49C49A6D48}"/>
              </a:ext>
            </a:extLst>
          </p:cNvPr>
          <p:cNvSpPr/>
          <p:nvPr/>
        </p:nvSpPr>
        <p:spPr>
          <a:xfrm>
            <a:off x="5391912" y="2857228"/>
            <a:ext cx="899160" cy="12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700" dirty="0">
                <a:solidFill>
                  <a:schemeClr val="tx1"/>
                </a:solidFill>
              </a:rPr>
              <a:t>(061) 3276-4429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B2D2C56-FAE4-3E93-A579-96486FF597D0}"/>
              </a:ext>
            </a:extLst>
          </p:cNvPr>
          <p:cNvSpPr/>
          <p:nvPr/>
        </p:nvSpPr>
        <p:spPr>
          <a:xfrm>
            <a:off x="8778240" y="2857228"/>
            <a:ext cx="1216152" cy="128016"/>
          </a:xfrm>
          <a:prstGeom prst="rect">
            <a:avLst/>
          </a:prstGeom>
          <a:solidFill>
            <a:srgbClr val="E8F0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700" dirty="0">
                <a:solidFill>
                  <a:schemeClr val="tx1"/>
                </a:solidFill>
              </a:rPr>
              <a:t>vitor.matos@mpa.gov.br</a:t>
            </a:r>
          </a:p>
        </p:txBody>
      </p:sp>
    </p:spTree>
    <p:extLst>
      <p:ext uri="{BB962C8B-B14F-4D97-AF65-F5344CB8AC3E}">
        <p14:creationId xmlns:p14="http://schemas.microsoft.com/office/powerpoint/2010/main" val="745183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E01955C0-ADFC-AB46-0683-DBF955C4D3A8}"/>
              </a:ext>
            </a:extLst>
          </p:cNvPr>
          <p:cNvSpPr/>
          <p:nvPr/>
        </p:nvSpPr>
        <p:spPr>
          <a:xfrm>
            <a:off x="13024" y="596900"/>
            <a:ext cx="901698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88C63D2-B3D0-C310-4543-08D2EBA86946}"/>
              </a:ext>
            </a:extLst>
          </p:cNvPr>
          <p:cNvSpPr/>
          <p:nvPr/>
        </p:nvSpPr>
        <p:spPr>
          <a:xfrm>
            <a:off x="1079823" y="596900"/>
            <a:ext cx="241299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Google Shape;232;g239464f7197_0_0">
            <a:extLst>
              <a:ext uri="{FF2B5EF4-FFF2-40B4-BE49-F238E27FC236}">
                <a16:creationId xmlns:a16="http://schemas.microsoft.com/office/drawing/2014/main" id="{2467021F-13F2-879B-BE36-61E0D82CC1CF}"/>
              </a:ext>
            </a:extLst>
          </p:cNvPr>
          <p:cNvSpPr txBox="1"/>
          <p:nvPr/>
        </p:nvSpPr>
        <p:spPr>
          <a:xfrm>
            <a:off x="1789882" y="12955"/>
            <a:ext cx="861223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5400" dirty="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  <a:sym typeface="Twentieth Century"/>
              </a:rPr>
              <a:t>Encerramento da Temporada</a:t>
            </a:r>
            <a:endParaRPr sz="5400" dirty="0">
              <a:solidFill>
                <a:srgbClr val="005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  <a:sym typeface="Twentieth Century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46CE51F-669B-A1DA-BD29-1EB8D266592F}"/>
              </a:ext>
            </a:extLst>
          </p:cNvPr>
          <p:cNvSpPr txBox="1"/>
          <p:nvPr/>
        </p:nvSpPr>
        <p:spPr>
          <a:xfrm>
            <a:off x="570271" y="1384300"/>
            <a:ext cx="1105145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tx1"/>
                </a:solidFill>
                <a:latin typeface="Aptos Light"/>
                <a:ea typeface="Calibri"/>
              </a:rPr>
              <a:t>Art. 7º Após o atingimento das cotas de captura ou o encerramento da temporada de pesca de cada modalidade e o prazo previsto de desembarque, estabelecido nos artigos 20 e 21 desta Portaria, ficam proibidos a captura, a retenção a bordo e o desembarque da espécie tainha (</a:t>
            </a:r>
            <a:r>
              <a:rPr lang="pt-BR" sz="2000" i="1" dirty="0" err="1">
                <a:solidFill>
                  <a:schemeClr val="tx1"/>
                </a:solidFill>
                <a:latin typeface="Aptos Light"/>
                <a:ea typeface="Calibri"/>
              </a:rPr>
              <a:t>Mugil</a:t>
            </a:r>
            <a:r>
              <a:rPr lang="pt-BR" sz="2000" i="1" dirty="0">
                <a:solidFill>
                  <a:schemeClr val="tx1"/>
                </a:solidFill>
                <a:latin typeface="Aptos Light"/>
                <a:ea typeface="Calibri"/>
              </a:rPr>
              <a:t> </a:t>
            </a:r>
            <a:r>
              <a:rPr lang="pt-BR" sz="2000" i="1" dirty="0" err="1">
                <a:solidFill>
                  <a:schemeClr val="tx1"/>
                </a:solidFill>
                <a:latin typeface="Aptos Light"/>
                <a:ea typeface="Calibri"/>
              </a:rPr>
              <a:t>liza</a:t>
            </a:r>
            <a:r>
              <a:rPr lang="pt-BR" sz="2000" dirty="0">
                <a:solidFill>
                  <a:schemeClr val="tx1"/>
                </a:solidFill>
                <a:latin typeface="Aptos Light"/>
                <a:ea typeface="Calibri"/>
              </a:rPr>
              <a:t>), devendo ser realizada a devolução ao mar de todos os indivíduos da espécie caso sejam capturados incidentalmente durante a atividade de pesca.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000" dirty="0">
              <a:solidFill>
                <a:schemeClr val="tx1"/>
              </a:solidFill>
              <a:latin typeface="Aptos Light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tx1"/>
                </a:solidFill>
                <a:latin typeface="Aptos Light"/>
                <a:ea typeface="Calibri"/>
              </a:rPr>
              <a:t>Art. 21. O encerramento da captura de tainha (</a:t>
            </a:r>
            <a:r>
              <a:rPr lang="pt-BR" sz="2000" i="1" dirty="0" err="1">
                <a:solidFill>
                  <a:schemeClr val="tx1"/>
                </a:solidFill>
                <a:latin typeface="Aptos Light"/>
                <a:ea typeface="Calibri"/>
              </a:rPr>
              <a:t>Mugil</a:t>
            </a:r>
            <a:r>
              <a:rPr lang="pt-BR" sz="2000" i="1" dirty="0">
                <a:solidFill>
                  <a:schemeClr val="tx1"/>
                </a:solidFill>
                <a:latin typeface="Aptos Light"/>
                <a:ea typeface="Calibri"/>
              </a:rPr>
              <a:t> </a:t>
            </a:r>
            <a:r>
              <a:rPr lang="pt-BR" sz="2000" i="1" dirty="0" err="1">
                <a:solidFill>
                  <a:schemeClr val="tx1"/>
                </a:solidFill>
                <a:latin typeface="Aptos Light"/>
                <a:ea typeface="Calibri"/>
              </a:rPr>
              <a:t>liza</a:t>
            </a:r>
            <a:r>
              <a:rPr lang="pt-BR" sz="2000" dirty="0">
                <a:solidFill>
                  <a:schemeClr val="tx1"/>
                </a:solidFill>
                <a:latin typeface="Aptos Light"/>
                <a:ea typeface="Calibri"/>
              </a:rPr>
              <a:t>) do ano de 2025 dar-se-á quando finalizado o período de pesca de que trata os artigos 19 e 20 desta Portaria ou nas seguintes condições: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tx1"/>
                </a:solidFill>
                <a:latin typeface="Aptos Light"/>
                <a:ea typeface="Calibri"/>
              </a:rPr>
              <a:t>I - para o cerco/traineira: quando a cota individual da embarcação de pesca alcançar 90% (noventa por cento);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tx1"/>
                </a:solidFill>
                <a:latin typeface="Aptos Light"/>
                <a:ea typeface="Calibri"/>
              </a:rPr>
              <a:t>II - para o emalhe anilhado: quando a cota coletiva alcançar 90% (noventa por cento) ou quando a embarcação de pesca atingir seu teto de captura;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tx1"/>
                </a:solidFill>
                <a:latin typeface="Aptos Light"/>
                <a:ea typeface="Calibri"/>
              </a:rPr>
              <a:t>III - para o emalhe de superfície: quando a cota coletiva alcançar 90% (noventa por cento);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tx1"/>
                </a:solidFill>
                <a:latin typeface="Aptos Light"/>
                <a:ea typeface="Calibri"/>
              </a:rPr>
              <a:t>IV - para o arrasto de praia: quando a cota coletiva alcançar 90% (noventa por cento); 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tx1"/>
                </a:solidFill>
                <a:latin typeface="Aptos Light"/>
                <a:ea typeface="Calibri"/>
              </a:rPr>
              <a:t>V - para o estuário da Lagoa dos Patos: quando a cota coletiva alcançar 90% (noventa por cento).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000" dirty="0">
              <a:solidFill>
                <a:schemeClr val="tx1"/>
              </a:solidFill>
              <a:latin typeface="Aptos Light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64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084DE-74E6-AE34-6D0E-B59EA2F2C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146DD17E-20CE-8025-C465-05C8A2AFAB97}"/>
              </a:ext>
            </a:extLst>
          </p:cNvPr>
          <p:cNvSpPr txBox="1"/>
          <p:nvPr/>
        </p:nvSpPr>
        <p:spPr>
          <a:xfrm>
            <a:off x="3355839" y="5868311"/>
            <a:ext cx="2692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rgbClr val="004275"/>
                </a:solidFill>
                <a:latin typeface="Aptos Display" panose="020B0004020202020204" pitchFamily="34" charset="0"/>
              </a:rPr>
              <a:t>Secretaria Nacional </a:t>
            </a:r>
          </a:p>
          <a:p>
            <a:pPr algn="r"/>
            <a:r>
              <a:rPr lang="pt-BR" sz="1400" dirty="0">
                <a:solidFill>
                  <a:srgbClr val="004275"/>
                </a:solidFill>
                <a:latin typeface="Aptos Display" panose="020B0004020202020204" pitchFamily="34" charset="0"/>
              </a:rPr>
              <a:t>de Registro, Monitoramento </a:t>
            </a:r>
          </a:p>
          <a:p>
            <a:pPr algn="r"/>
            <a:r>
              <a:rPr lang="pt-BR" sz="1400" dirty="0">
                <a:solidFill>
                  <a:srgbClr val="004275"/>
                </a:solidFill>
                <a:latin typeface="Aptos Display" panose="020B0004020202020204" pitchFamily="34" charset="0"/>
              </a:rPr>
              <a:t>e Pesquisa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D4489FA3-8BD3-9DFE-C153-3D4E9A138046}"/>
              </a:ext>
            </a:extLst>
          </p:cNvPr>
          <p:cNvCxnSpPr>
            <a:cxnSpLocks/>
          </p:cNvCxnSpPr>
          <p:nvPr/>
        </p:nvCxnSpPr>
        <p:spPr>
          <a:xfrm>
            <a:off x="6079208" y="5785561"/>
            <a:ext cx="0" cy="876478"/>
          </a:xfrm>
          <a:prstGeom prst="line">
            <a:avLst/>
          </a:prstGeom>
          <a:ln w="9525">
            <a:solidFill>
              <a:srgbClr val="004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808CC95-36E8-D570-0A54-E93E438D6CB1}"/>
              </a:ext>
            </a:extLst>
          </p:cNvPr>
          <p:cNvSpPr txBox="1"/>
          <p:nvPr/>
        </p:nvSpPr>
        <p:spPr>
          <a:xfrm>
            <a:off x="6079208" y="5868311"/>
            <a:ext cx="22755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4275"/>
                </a:solidFill>
                <a:latin typeface="Aptos Display" panose="020B0004020202020204" pitchFamily="34" charset="0"/>
              </a:rPr>
              <a:t>Ministério da</a:t>
            </a:r>
            <a:br>
              <a:rPr lang="pt-BR" dirty="0">
                <a:solidFill>
                  <a:srgbClr val="004275"/>
                </a:solidFill>
                <a:latin typeface="Aptos Display" panose="020B0004020202020204" pitchFamily="34" charset="0"/>
              </a:rPr>
            </a:br>
            <a:r>
              <a:rPr lang="pt-BR" dirty="0">
                <a:solidFill>
                  <a:srgbClr val="004275"/>
                </a:solidFill>
                <a:latin typeface="Aptos Display" panose="020B0004020202020204" pitchFamily="34" charset="0"/>
              </a:rPr>
              <a:t>Pesca e </a:t>
            </a:r>
            <a:br>
              <a:rPr lang="pt-BR" dirty="0">
                <a:solidFill>
                  <a:srgbClr val="004275"/>
                </a:solidFill>
                <a:latin typeface="Aptos Display" panose="020B0004020202020204" pitchFamily="34" charset="0"/>
              </a:rPr>
            </a:br>
            <a:r>
              <a:rPr lang="pt-BR" dirty="0">
                <a:solidFill>
                  <a:srgbClr val="004275"/>
                </a:solidFill>
                <a:latin typeface="Aptos Display" panose="020B0004020202020204" pitchFamily="34" charset="0"/>
              </a:rPr>
              <a:t>Aquicultura</a:t>
            </a:r>
            <a:endParaRPr lang="pt-BR" sz="1400" dirty="0">
              <a:solidFill>
                <a:srgbClr val="004275"/>
              </a:solidFill>
              <a:latin typeface="Aptos Display" panose="020B0004020202020204" pitchFamily="34" charset="0"/>
            </a:endParaRPr>
          </a:p>
        </p:txBody>
      </p:sp>
      <p:pic>
        <p:nvPicPr>
          <p:cNvPr id="2" name="Imagem 1" descr="Uma imagem contendo Diagrama&#10;&#10;Descrição gerada automaticamente">
            <a:extLst>
              <a:ext uri="{FF2B5EF4-FFF2-40B4-BE49-F238E27FC236}">
                <a16:creationId xmlns:a16="http://schemas.microsoft.com/office/drawing/2014/main" id="{C28A67CF-D239-4401-1021-96E77B26AF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12900" t="5476" r="7120" b="72793"/>
          <a:stretch/>
        </p:blipFill>
        <p:spPr>
          <a:xfrm>
            <a:off x="9947036" y="5809510"/>
            <a:ext cx="2021633" cy="844861"/>
          </a:xfrm>
          <a:prstGeom prst="rect">
            <a:avLst/>
          </a:prstGeom>
          <a:ln w="3175">
            <a:solidFill>
              <a:srgbClr val="005865"/>
            </a:solidFill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EBCB1D2-9802-986E-4F3F-AAF40631CE90}"/>
              </a:ext>
            </a:extLst>
          </p:cNvPr>
          <p:cNvSpPr/>
          <p:nvPr/>
        </p:nvSpPr>
        <p:spPr>
          <a:xfrm>
            <a:off x="13024" y="596900"/>
            <a:ext cx="901698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53FDF87-112A-EFB4-0C94-8694C85B77F0}"/>
              </a:ext>
            </a:extLst>
          </p:cNvPr>
          <p:cNvSpPr/>
          <p:nvPr/>
        </p:nvSpPr>
        <p:spPr>
          <a:xfrm>
            <a:off x="1079823" y="596900"/>
            <a:ext cx="241299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39E4F6C-A3B8-57E7-F07E-6F9B81090A57}"/>
              </a:ext>
            </a:extLst>
          </p:cNvPr>
          <p:cNvSpPr txBox="1"/>
          <p:nvPr/>
        </p:nvSpPr>
        <p:spPr>
          <a:xfrm>
            <a:off x="1926465" y="596900"/>
            <a:ext cx="824364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pt-BR" sz="3200" b="1" i="0" u="none" strike="noStrike" cap="none" dirty="0">
                <a:solidFill>
                  <a:srgbClr val="003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  <a:ea typeface="Calibri"/>
                <a:cs typeface="Calibri"/>
                <a:sym typeface="Calibri"/>
              </a:rPr>
              <a:t>Agradecemos sua participação!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lang="pt-BR" sz="3200" b="1" i="0" u="none" strike="noStrike" cap="none" dirty="0">
              <a:solidFill>
                <a:srgbClr val="0036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pt-BR" sz="3200" b="1" i="0" u="none" strike="noStrike" cap="none" dirty="0">
                <a:solidFill>
                  <a:srgbClr val="003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  <a:ea typeface="Calibri"/>
                <a:cs typeface="Calibri"/>
                <a:sym typeface="Calibri"/>
              </a:rPr>
              <a:t>Estamos à disposição nos contatos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lang="pt-BR" sz="3200" b="1" i="0" u="none" strike="noStrike" cap="none" dirty="0">
              <a:solidFill>
                <a:srgbClr val="0036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  <a:ea typeface="Calibri"/>
              <a:cs typeface="Calibri"/>
              <a:sym typeface="Calibri"/>
            </a:endParaRPr>
          </a:p>
          <a:p>
            <a:pPr algn="ctr">
              <a:buSzPts val="3700"/>
            </a:pPr>
            <a:r>
              <a:rPr lang="pt-BR" sz="3200" b="1" i="0" u="none" strike="noStrike" cap="none" dirty="0">
                <a:solidFill>
                  <a:srgbClr val="003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  <a:ea typeface="Calibri"/>
                <a:cs typeface="Calibri"/>
                <a:sym typeface="Calibri"/>
              </a:rPr>
              <a:t>e-mail: </a:t>
            </a:r>
            <a:br>
              <a:rPr lang="pt-BR" sz="3200" b="1" i="0" u="none" strike="noStrike" cap="none" dirty="0">
                <a:solidFill>
                  <a:srgbClr val="003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  <a:ea typeface="Calibri"/>
                <a:cs typeface="Calibri"/>
                <a:sym typeface="Calibri"/>
              </a:rPr>
            </a:br>
            <a:r>
              <a:rPr lang="pt-BR" sz="2800" b="1" i="0" u="sng" strike="noStrike" cap="none" dirty="0">
                <a:solidFill>
                  <a:srgbClr val="003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  <a:ea typeface="Calibri"/>
                <a:cs typeface="Calibri"/>
                <a:sym typeface="Calibri"/>
              </a:rPr>
              <a:t>dpepa</a:t>
            </a:r>
            <a:r>
              <a:rPr lang="pt-BR" sz="2800" b="1" u="sng" dirty="0">
                <a:solidFill>
                  <a:srgbClr val="003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  <a:ea typeface="Calibri"/>
                <a:cs typeface="Calibri"/>
                <a:sym typeface="Calibri"/>
              </a:rPr>
              <a:t>.mpa@mpa</a:t>
            </a:r>
            <a:r>
              <a:rPr lang="pt-BR" sz="2800" b="1" i="0" u="sng" strike="noStrike" cap="none" dirty="0">
                <a:solidFill>
                  <a:srgbClr val="003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  <a:ea typeface="Calibri"/>
                <a:cs typeface="Calibri"/>
                <a:sym typeface="Calibri"/>
              </a:rPr>
              <a:t>.gov.br</a:t>
            </a:r>
            <a:br>
              <a:rPr lang="pt-BR" sz="3200" b="1" i="0" u="sng" strike="noStrike" cap="none" dirty="0">
                <a:solidFill>
                  <a:srgbClr val="003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  <a:ea typeface="Calibri"/>
                <a:cs typeface="Calibri"/>
                <a:sym typeface="Calibri"/>
              </a:rPr>
            </a:br>
            <a:br>
              <a:rPr lang="pt-BR" sz="3200" b="1" i="0" u="sng" strike="noStrike" cap="none" dirty="0">
                <a:solidFill>
                  <a:srgbClr val="003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  <a:ea typeface="Calibri"/>
                <a:cs typeface="Calibri"/>
                <a:sym typeface="Calibri"/>
              </a:rPr>
            </a:br>
            <a:r>
              <a:rPr lang="pt-BR" sz="3200" b="1" i="0" u="none" strike="noStrike" cap="none" dirty="0">
                <a:solidFill>
                  <a:srgbClr val="003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  <a:ea typeface="Calibri"/>
                <a:cs typeface="Calibri"/>
                <a:sym typeface="Calibri"/>
              </a:rPr>
              <a:t>Telefones: </a:t>
            </a:r>
            <a:br>
              <a:rPr lang="pt-BR" sz="3200" b="1" i="0" u="none" strike="noStrike" cap="none" dirty="0">
                <a:solidFill>
                  <a:srgbClr val="003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  <a:ea typeface="Calibri"/>
                <a:cs typeface="Calibri"/>
                <a:sym typeface="Calibri"/>
              </a:rPr>
            </a:br>
            <a:r>
              <a:rPr lang="pt-BR" sz="2800" b="1" i="0" u="sng" strike="noStrike" cap="none" dirty="0">
                <a:solidFill>
                  <a:srgbClr val="003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  <a:ea typeface="Calibri"/>
                <a:cs typeface="Calibri"/>
                <a:sym typeface="Calibri"/>
              </a:rPr>
              <a:t>(61) 3276-4429</a:t>
            </a:r>
            <a:br>
              <a:rPr lang="pt-BR" sz="2800" b="1" i="0" u="sng" strike="noStrike" cap="none" dirty="0">
                <a:solidFill>
                  <a:srgbClr val="003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  <a:ea typeface="Calibri"/>
                <a:cs typeface="Calibri"/>
                <a:sym typeface="Calibri"/>
              </a:rPr>
            </a:br>
            <a:r>
              <a:rPr lang="pt-BR" sz="2800" b="1" i="0" u="sng" strike="noStrike" cap="none" dirty="0">
                <a:solidFill>
                  <a:srgbClr val="003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  <a:ea typeface="Calibri"/>
                <a:cs typeface="Calibri"/>
                <a:sym typeface="Calibri"/>
              </a:rPr>
              <a:t> (61) 3276-4434</a:t>
            </a:r>
          </a:p>
        </p:txBody>
      </p:sp>
    </p:spTree>
    <p:extLst>
      <p:ext uri="{BB962C8B-B14F-4D97-AF65-F5344CB8AC3E}">
        <p14:creationId xmlns:p14="http://schemas.microsoft.com/office/powerpoint/2010/main" val="4078752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2F701-006F-A91A-C10B-54BB817AC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>
            <a:extLst>
              <a:ext uri="{FF2B5EF4-FFF2-40B4-BE49-F238E27FC236}">
                <a16:creationId xmlns:a16="http://schemas.microsoft.com/office/drawing/2014/main" id="{8EB20041-EBD8-20A2-97FD-DA8506759E24}"/>
              </a:ext>
            </a:extLst>
          </p:cNvPr>
          <p:cNvSpPr/>
          <p:nvPr/>
        </p:nvSpPr>
        <p:spPr>
          <a:xfrm>
            <a:off x="-2" y="-1451"/>
            <a:ext cx="4151852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8DA615BB-45B9-0F2D-1850-D3DF7F636E55}"/>
              </a:ext>
            </a:extLst>
          </p:cNvPr>
          <p:cNvSpPr/>
          <p:nvPr/>
        </p:nvSpPr>
        <p:spPr>
          <a:xfrm>
            <a:off x="4188422" y="-1451"/>
            <a:ext cx="4023813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569A9222-DEDA-43DC-6EEC-B177FFE8A36B}"/>
              </a:ext>
            </a:extLst>
          </p:cNvPr>
          <p:cNvSpPr/>
          <p:nvPr/>
        </p:nvSpPr>
        <p:spPr>
          <a:xfrm>
            <a:off x="8248650" y="0"/>
            <a:ext cx="409575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B40982F4-C9B5-E7D7-6425-7810B5D6633B}"/>
              </a:ext>
            </a:extLst>
          </p:cNvPr>
          <p:cNvGrpSpPr/>
          <p:nvPr/>
        </p:nvGrpSpPr>
        <p:grpSpPr>
          <a:xfrm>
            <a:off x="5534290" y="-40394"/>
            <a:ext cx="1573307" cy="1573307"/>
            <a:chOff x="3858836" y="699247"/>
            <a:chExt cx="1573307" cy="1573307"/>
          </a:xfrm>
          <a:noFill/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FCABEB15-5965-15B0-4FE7-1DFE632AA74D}"/>
                </a:ext>
              </a:extLst>
            </p:cNvPr>
            <p:cNvSpPr/>
            <p:nvPr/>
          </p:nvSpPr>
          <p:spPr>
            <a:xfrm>
              <a:off x="3858836" y="699247"/>
              <a:ext cx="1573307" cy="1573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0"/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028FAB31-2E9B-A22C-638E-6D9AF4E5890C}"/>
                </a:ext>
              </a:extLst>
            </p:cNvPr>
            <p:cNvSpPr txBox="1"/>
            <p:nvPr/>
          </p:nvSpPr>
          <p:spPr>
            <a:xfrm>
              <a:off x="4224928" y="716660"/>
              <a:ext cx="1151719" cy="132343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endParaRPr lang="pt-BR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 panose="020B0004020202020204" pitchFamily="34" charset="0"/>
              </a:endParaRPr>
            </a:p>
          </p:txBody>
        </p:sp>
      </p:grp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CACA83D2-0867-FF55-E525-ED911E4FEFAD}"/>
              </a:ext>
            </a:extLst>
          </p:cNvPr>
          <p:cNvSpPr txBox="1"/>
          <p:nvPr/>
        </p:nvSpPr>
        <p:spPr>
          <a:xfrm>
            <a:off x="134654" y="1292830"/>
            <a:ext cx="3882540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buClr>
                <a:srgbClr val="2F5496"/>
              </a:buClr>
              <a:buSzPts val="1600"/>
            </a:pP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Light" panose="020B0004020202020204" pitchFamily="34" charset="0"/>
              <a:ea typeface="Calibri"/>
              <a:cs typeface="Calibri"/>
            </a:endParaRPr>
          </a:p>
          <a:p>
            <a:pPr algn="ctr">
              <a:buClr>
                <a:srgbClr val="2F5496"/>
              </a:buClr>
              <a:buSzPts val="1600"/>
            </a:pP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/>
                <a:ea typeface="Calibri"/>
                <a:cs typeface="Calibri"/>
              </a:rPr>
              <a:t>O que é o </a:t>
            </a:r>
            <a:r>
              <a:rPr lang="pt-BR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/>
                <a:ea typeface="Calibri"/>
                <a:cs typeface="Calibri"/>
              </a:rPr>
              <a:t>Sistainha</a:t>
            </a: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/>
                <a:ea typeface="Calibri"/>
                <a:cs typeface="Calibri"/>
              </a:rPr>
              <a:t>? </a:t>
            </a:r>
          </a:p>
          <a:p>
            <a:pPr algn="ctr">
              <a:buClr>
                <a:srgbClr val="2F5496"/>
              </a:buClr>
              <a:buSzPts val="1600"/>
            </a:pP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Light" panose="020B0004020202020204" pitchFamily="34" charset="0"/>
              <a:ea typeface="Calibri"/>
              <a:cs typeface="Calibri"/>
            </a:endParaRP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Aptos Light"/>
                <a:ea typeface="Calibri"/>
              </a:rPr>
              <a:t>Sistema de monitoramento do Ministério da Pesca e Aquicultura, que recepciona dados de Mapa de Bordo, Declaração de Saída de Embarcação, Mapa de Produção, Declaração de Entrada de Tainha em Empresa Pesqueira e Declaração de Ova de Tainha (</a:t>
            </a:r>
            <a:r>
              <a:rPr lang="pt-BR" sz="2000" i="1" dirty="0" err="1">
                <a:solidFill>
                  <a:schemeClr val="bg1"/>
                </a:solidFill>
                <a:latin typeface="Aptos Light"/>
                <a:ea typeface="Calibri"/>
              </a:rPr>
              <a:t>Mugil</a:t>
            </a:r>
            <a:r>
              <a:rPr lang="pt-BR" sz="2000" i="1" dirty="0">
                <a:solidFill>
                  <a:schemeClr val="bg1"/>
                </a:solidFill>
                <a:latin typeface="Aptos Light"/>
                <a:ea typeface="Calibri"/>
              </a:rPr>
              <a:t> </a:t>
            </a:r>
            <a:r>
              <a:rPr lang="pt-BR" sz="2000" i="1" dirty="0" err="1">
                <a:solidFill>
                  <a:schemeClr val="bg1"/>
                </a:solidFill>
                <a:latin typeface="Aptos Light"/>
                <a:ea typeface="Calibri"/>
              </a:rPr>
              <a:t>liza</a:t>
            </a:r>
            <a:r>
              <a:rPr lang="pt-BR" sz="2000" dirty="0">
                <a:solidFill>
                  <a:schemeClr val="bg1"/>
                </a:solidFill>
                <a:latin typeface="Aptos Light"/>
                <a:ea typeface="Calibri"/>
              </a:rPr>
              <a:t>).</a:t>
            </a:r>
            <a:r>
              <a:rPr lang="pt-BR" sz="2000" dirty="0">
                <a:solidFill>
                  <a:schemeClr val="bg1"/>
                </a:solidFill>
                <a:latin typeface="Aptos Light"/>
                <a:ea typeface="Calibri"/>
                <a:cs typeface="Calibri"/>
              </a:rPr>
              <a:t> 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B79CEA36-E22C-E302-9A3D-4B970DE553E1}"/>
              </a:ext>
            </a:extLst>
          </p:cNvPr>
          <p:cNvSpPr txBox="1"/>
          <p:nvPr/>
        </p:nvSpPr>
        <p:spPr>
          <a:xfrm>
            <a:off x="4162312" y="1618902"/>
            <a:ext cx="3986543" cy="38779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buClr>
                <a:srgbClr val="2F5496"/>
              </a:buClr>
              <a:buSzPts val="1600"/>
            </a:pP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 panose="020B0004020202020204" pitchFamily="34" charset="0"/>
                <a:ea typeface="Calibri"/>
                <a:cs typeface="Calibri"/>
              </a:rPr>
              <a:t>Norma de origem? </a:t>
            </a:r>
          </a:p>
          <a:p>
            <a:pPr algn="ctr">
              <a:buClr>
                <a:srgbClr val="2F5496"/>
              </a:buClr>
              <a:buSzPts val="1600"/>
            </a:pP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Light" panose="020B0004020202020204" pitchFamily="34" charset="0"/>
              <a:ea typeface="Calibri"/>
              <a:cs typeface="Calibri"/>
            </a:endParaRPr>
          </a:p>
          <a:p>
            <a:pPr algn="ctr">
              <a:buClr>
                <a:srgbClr val="2F5496"/>
              </a:buClr>
              <a:buSzPts val="1600"/>
            </a:pPr>
            <a:r>
              <a:rPr lang="pt-BR" sz="2000" dirty="0">
                <a:solidFill>
                  <a:schemeClr val="bg1"/>
                </a:solidFill>
                <a:latin typeface="Aptos Light"/>
                <a:ea typeface="Calibri"/>
                <a:cs typeface="Calibri"/>
              </a:rPr>
              <a:t>Portaria Interministerial  MPA/MMA n° 26, de 28 de fevereiro de 2025, que estabelece a Autorização de Pesca Especial Temporária, o limite de embarcações de pesca, as cotas de captura e as medidas de monitoramento e controle para a temporada de pesca da tainha (</a:t>
            </a:r>
            <a:r>
              <a:rPr lang="pt-BR" sz="2000" i="1" dirty="0" err="1">
                <a:solidFill>
                  <a:schemeClr val="bg1"/>
                </a:solidFill>
                <a:latin typeface="Aptos Light"/>
                <a:ea typeface="Calibri"/>
                <a:cs typeface="Calibri"/>
              </a:rPr>
              <a:t>Mugil</a:t>
            </a:r>
            <a:r>
              <a:rPr lang="pt-BR" sz="2000" i="1" dirty="0">
                <a:solidFill>
                  <a:schemeClr val="bg1"/>
                </a:solidFill>
                <a:latin typeface="Aptos Light"/>
                <a:ea typeface="Calibri"/>
                <a:cs typeface="Calibri"/>
              </a:rPr>
              <a:t> </a:t>
            </a:r>
            <a:r>
              <a:rPr lang="pt-BR" sz="2000" i="1" dirty="0" err="1">
                <a:solidFill>
                  <a:schemeClr val="bg1"/>
                </a:solidFill>
                <a:latin typeface="Aptos Light"/>
                <a:ea typeface="Calibri"/>
                <a:cs typeface="Calibri"/>
              </a:rPr>
              <a:t>liza</a:t>
            </a:r>
            <a:r>
              <a:rPr lang="pt-BR" sz="2000" dirty="0">
                <a:solidFill>
                  <a:schemeClr val="bg1"/>
                </a:solidFill>
                <a:latin typeface="Aptos Light"/>
                <a:ea typeface="Calibri"/>
                <a:cs typeface="Calibri"/>
              </a:rPr>
              <a:t>) do ano de 2025, nas regiões Sudeste e Sul do Brasil.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E60C219F-011A-E696-6F4D-D729B5458583}"/>
              </a:ext>
            </a:extLst>
          </p:cNvPr>
          <p:cNvSpPr txBox="1"/>
          <p:nvPr/>
        </p:nvSpPr>
        <p:spPr>
          <a:xfrm>
            <a:off x="8412367" y="1645892"/>
            <a:ext cx="3896668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buClr>
                <a:srgbClr val="2F5496"/>
              </a:buClr>
              <a:buSzPts val="1600"/>
            </a:pP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 panose="020B0004020202020204" pitchFamily="34" charset="0"/>
                <a:ea typeface="Calibri"/>
                <a:cs typeface="Calibri"/>
              </a:rPr>
              <a:t>Obrigatoriedade de entrega de formulários?</a:t>
            </a:r>
            <a:endParaRPr lang="pt-BR" sz="2200" dirty="0">
              <a:solidFill>
                <a:schemeClr val="bg1"/>
              </a:solidFill>
              <a:latin typeface="Aptos Light"/>
              <a:ea typeface="Calibri"/>
              <a:cs typeface="Calibri"/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3C05569D-999F-5704-D208-8A5FF9369135}"/>
              </a:ext>
            </a:extLst>
          </p:cNvPr>
          <p:cNvSpPr/>
          <p:nvPr/>
        </p:nvSpPr>
        <p:spPr>
          <a:xfrm>
            <a:off x="1144827" y="570849"/>
            <a:ext cx="1573307" cy="9995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CCDC9D34-C96B-327E-2157-C209D0F992E1}"/>
              </a:ext>
            </a:extLst>
          </p:cNvPr>
          <p:cNvSpPr txBox="1"/>
          <p:nvPr/>
        </p:nvSpPr>
        <p:spPr>
          <a:xfrm>
            <a:off x="1702982" y="84538"/>
            <a:ext cx="80093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8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 panose="020B0004020202020204" pitchFamily="34" charset="0"/>
              </a:rPr>
              <a:t>1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CCDC9D34-C96B-327E-2157-C209D0F992E1}"/>
              </a:ext>
            </a:extLst>
          </p:cNvPr>
          <p:cNvSpPr txBox="1"/>
          <p:nvPr/>
        </p:nvSpPr>
        <p:spPr>
          <a:xfrm>
            <a:off x="5700344" y="84538"/>
            <a:ext cx="80093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8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 panose="020B0004020202020204" pitchFamily="34" charset="0"/>
              </a:rPr>
              <a:t>2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CCDC9D34-C96B-327E-2157-C209D0F992E1}"/>
              </a:ext>
            </a:extLst>
          </p:cNvPr>
          <p:cNvSpPr txBox="1"/>
          <p:nvPr/>
        </p:nvSpPr>
        <p:spPr>
          <a:xfrm>
            <a:off x="9815987" y="84539"/>
            <a:ext cx="80093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8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 panose="020B0004020202020204" pitchFamily="34" charset="0"/>
              </a:rPr>
              <a:t>3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A4B1C13-2815-2AB2-83EF-024C682A0BF8}"/>
              </a:ext>
            </a:extLst>
          </p:cNvPr>
          <p:cNvSpPr txBox="1"/>
          <p:nvPr/>
        </p:nvSpPr>
        <p:spPr>
          <a:xfrm>
            <a:off x="8348191" y="2308493"/>
            <a:ext cx="3896668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buClr>
                <a:srgbClr val="2F5496"/>
              </a:buClr>
              <a:buSzPts val="1600"/>
            </a:pPr>
            <a:r>
              <a:rPr lang="pt-BR" sz="2000" dirty="0">
                <a:solidFill>
                  <a:schemeClr val="bg1"/>
                </a:solidFill>
                <a:latin typeface="Aptos Light"/>
                <a:ea typeface="Calibri"/>
                <a:cs typeface="Calibri"/>
              </a:rPr>
              <a:t>Empresas pesqueiras, </a:t>
            </a:r>
          </a:p>
          <a:p>
            <a:pPr algn="ctr">
              <a:buSzPts val="1600"/>
            </a:pPr>
            <a:r>
              <a:rPr lang="pt-BR" sz="2000" dirty="0">
                <a:solidFill>
                  <a:schemeClr val="bg1"/>
                </a:solidFill>
                <a:latin typeface="Aptos Light"/>
                <a:ea typeface="Calibri"/>
                <a:cs typeface="Calibri"/>
              </a:rPr>
              <a:t>embarcações de pesca das modalidades de cerco/traineira e emalhe anilhado que possuem cota estabelecida na norma de ordenamento da safra de 2025.</a:t>
            </a:r>
          </a:p>
        </p:txBody>
      </p:sp>
    </p:spTree>
    <p:extLst>
      <p:ext uri="{BB962C8B-B14F-4D97-AF65-F5344CB8AC3E}">
        <p14:creationId xmlns:p14="http://schemas.microsoft.com/office/powerpoint/2010/main" val="2741291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2F701-006F-A91A-C10B-54BB817AC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>
            <a:extLst>
              <a:ext uri="{FF2B5EF4-FFF2-40B4-BE49-F238E27FC236}">
                <a16:creationId xmlns:a16="http://schemas.microsoft.com/office/drawing/2014/main" id="{8EB20041-EBD8-20A2-97FD-DA8506759E24}"/>
              </a:ext>
            </a:extLst>
          </p:cNvPr>
          <p:cNvSpPr/>
          <p:nvPr/>
        </p:nvSpPr>
        <p:spPr>
          <a:xfrm>
            <a:off x="-2" y="-1451"/>
            <a:ext cx="4151852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8DA615BB-45B9-0F2D-1850-D3DF7F636E55}"/>
              </a:ext>
            </a:extLst>
          </p:cNvPr>
          <p:cNvSpPr/>
          <p:nvPr/>
        </p:nvSpPr>
        <p:spPr>
          <a:xfrm>
            <a:off x="4151850" y="-1451"/>
            <a:ext cx="41004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569A9222-DEDA-43DC-6EEC-B177FFE8A36B}"/>
              </a:ext>
            </a:extLst>
          </p:cNvPr>
          <p:cNvSpPr/>
          <p:nvPr/>
        </p:nvSpPr>
        <p:spPr>
          <a:xfrm>
            <a:off x="8248650" y="0"/>
            <a:ext cx="409575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AD172D13-6A51-0F5B-6CB1-1664DE5BFD75}"/>
              </a:ext>
            </a:extLst>
          </p:cNvPr>
          <p:cNvGrpSpPr/>
          <p:nvPr/>
        </p:nvGrpSpPr>
        <p:grpSpPr>
          <a:xfrm>
            <a:off x="1542684" y="367555"/>
            <a:ext cx="1573307" cy="1573307"/>
            <a:chOff x="9396277" y="1277460"/>
            <a:chExt cx="1573307" cy="1573307"/>
          </a:xfrm>
          <a:noFill/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DADC983C-6E2D-81D5-F090-390CDB9476DE}"/>
                </a:ext>
              </a:extLst>
            </p:cNvPr>
            <p:cNvSpPr/>
            <p:nvPr/>
          </p:nvSpPr>
          <p:spPr>
            <a:xfrm>
              <a:off x="9396277" y="1277460"/>
              <a:ext cx="1573307" cy="1573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0"/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20C48464-4C11-CEE4-EAA3-087837B73ED1}"/>
                </a:ext>
              </a:extLst>
            </p:cNvPr>
            <p:cNvSpPr txBox="1"/>
            <p:nvPr/>
          </p:nvSpPr>
          <p:spPr>
            <a:xfrm>
              <a:off x="9469117" y="1308639"/>
              <a:ext cx="896653" cy="132343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pt-BR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ptos Light" panose="020B0004020202020204" pitchFamily="34" charset="0"/>
                </a:rPr>
                <a:t>4</a:t>
              </a:r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008D1C5-0C59-110B-1A11-E98DE99C6CC7}"/>
              </a:ext>
            </a:extLst>
          </p:cNvPr>
          <p:cNvSpPr txBox="1"/>
          <p:nvPr/>
        </p:nvSpPr>
        <p:spPr>
          <a:xfrm>
            <a:off x="434643" y="1983868"/>
            <a:ext cx="3499404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2F5496"/>
              </a:buClr>
              <a:buSzPts val="1600"/>
            </a:pPr>
            <a:r>
              <a:rPr lang="pt-BR" sz="2200" b="1" dirty="0">
                <a:solidFill>
                  <a:schemeClr val="bg1"/>
                </a:solidFill>
                <a:latin typeface="Aptos Light" panose="020B0004020202020204" pitchFamily="34" charset="0"/>
                <a:ea typeface="Calibri"/>
                <a:cs typeface="Calibri"/>
              </a:rPr>
              <a:t>Mapa de bordo </a:t>
            </a: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 panose="020B0004020202020204" pitchFamily="34" charset="0"/>
                <a:ea typeface="Calibri"/>
                <a:cs typeface="Calibri"/>
              </a:rPr>
              <a:t>Anexo IV: </a:t>
            </a:r>
          </a:p>
          <a:p>
            <a:pPr algn="ctr">
              <a:buClr>
                <a:srgbClr val="2F5496"/>
              </a:buClr>
              <a:buSzPts val="1600"/>
            </a:pP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Light" panose="020B0004020202020204" pitchFamily="34" charset="0"/>
              <a:ea typeface="Calibri"/>
              <a:cs typeface="Calibri"/>
            </a:endParaRPr>
          </a:p>
          <a:p>
            <a:pPr algn="ctr">
              <a:buClr>
                <a:srgbClr val="2F5496"/>
              </a:buClr>
              <a:buSzPts val="1600"/>
            </a:pPr>
            <a:r>
              <a:rPr lang="pt-BR" sz="2200" dirty="0">
                <a:solidFill>
                  <a:schemeClr val="bg1"/>
                </a:solidFill>
                <a:latin typeface="Aptos Light" panose="020B0004020202020204" pitchFamily="34" charset="0"/>
                <a:ea typeface="Calibri"/>
                <a:cs typeface="Calibri"/>
              </a:rPr>
              <a:t>Embarcações de cerco/traineira: deverá ser preenchido e enviado em até 24 horas após o término de cada cruzeiro.</a:t>
            </a:r>
            <a:endParaRPr lang="pt-BR" sz="2400" dirty="0">
              <a:solidFill>
                <a:schemeClr val="bg1"/>
              </a:solidFill>
              <a:latin typeface="Aptos Light" panose="020B0004020202020204" pitchFamily="34" charset="0"/>
              <a:ea typeface="Calibri"/>
              <a:cs typeface="Calibri"/>
            </a:endParaRP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35EDFAB2-5A8B-AD31-4CD5-14F226C3B672}"/>
              </a:ext>
            </a:extLst>
          </p:cNvPr>
          <p:cNvGrpSpPr/>
          <p:nvPr/>
        </p:nvGrpSpPr>
        <p:grpSpPr>
          <a:xfrm>
            <a:off x="5232281" y="458093"/>
            <a:ext cx="1573307" cy="1715205"/>
            <a:chOff x="1137094" y="1005456"/>
            <a:chExt cx="1573307" cy="1715205"/>
          </a:xfrm>
          <a:noFill/>
        </p:grpSpPr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9CFE2E23-7F0E-4F44-CE73-5414C6C2121A}"/>
                </a:ext>
              </a:extLst>
            </p:cNvPr>
            <p:cNvSpPr/>
            <p:nvPr/>
          </p:nvSpPr>
          <p:spPr>
            <a:xfrm>
              <a:off x="1137094" y="1147354"/>
              <a:ext cx="1573307" cy="1573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7200"/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09461761-294B-C5E3-0C10-0A7D6A936B4B}"/>
                </a:ext>
              </a:extLst>
            </p:cNvPr>
            <p:cNvSpPr txBox="1"/>
            <p:nvPr/>
          </p:nvSpPr>
          <p:spPr>
            <a:xfrm>
              <a:off x="1710826" y="1005456"/>
              <a:ext cx="505161" cy="120032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pt-BR" sz="7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ptos Light" panose="020B0004020202020204" pitchFamily="34" charset="0"/>
                </a:rPr>
                <a:t>5</a:t>
              </a:r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F4D465B6-B9E7-775C-D0AD-428CAB143C7E}"/>
              </a:ext>
            </a:extLst>
          </p:cNvPr>
          <p:cNvGrpSpPr/>
          <p:nvPr/>
        </p:nvGrpSpPr>
        <p:grpSpPr>
          <a:xfrm>
            <a:off x="9575943" y="467263"/>
            <a:ext cx="1573307" cy="1573307"/>
            <a:chOff x="3858836" y="699247"/>
            <a:chExt cx="1573307" cy="1573307"/>
          </a:xfrm>
          <a:noFill/>
        </p:grpSpPr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C2D8A932-1D42-8C28-BA1F-6B767A43E6AB}"/>
                </a:ext>
              </a:extLst>
            </p:cNvPr>
            <p:cNvSpPr/>
            <p:nvPr/>
          </p:nvSpPr>
          <p:spPr>
            <a:xfrm>
              <a:off x="3858836" y="699247"/>
              <a:ext cx="1573307" cy="1573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7200"/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3BEFDF43-AF22-51B3-2179-7F68050D6041}"/>
                </a:ext>
              </a:extLst>
            </p:cNvPr>
            <p:cNvSpPr txBox="1"/>
            <p:nvPr/>
          </p:nvSpPr>
          <p:spPr>
            <a:xfrm>
              <a:off x="4224928" y="716660"/>
              <a:ext cx="1151719" cy="120032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pt-BR" sz="7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ptos Light" panose="020B0004020202020204" pitchFamily="34" charset="0"/>
                </a:rPr>
                <a:t>6</a:t>
              </a:r>
            </a:p>
          </p:txBody>
        </p:sp>
      </p:grp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3B5BA618-BA36-6584-A875-F0824FCB33E9}"/>
              </a:ext>
            </a:extLst>
          </p:cNvPr>
          <p:cNvSpPr txBox="1"/>
          <p:nvPr/>
        </p:nvSpPr>
        <p:spPr>
          <a:xfrm>
            <a:off x="4263657" y="1269229"/>
            <a:ext cx="3929498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2F5496"/>
              </a:buClr>
              <a:buSzPts val="1600"/>
            </a:pP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Light" panose="020B0004020202020204" pitchFamily="34" charset="0"/>
              <a:ea typeface="Calibri"/>
              <a:cs typeface="Calibri"/>
            </a:endParaRPr>
          </a:p>
          <a:p>
            <a:pPr algn="ctr">
              <a:buClr>
                <a:srgbClr val="2F5496"/>
              </a:buClr>
              <a:buSzPts val="1600"/>
            </a:pP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Light" panose="020B0004020202020204" pitchFamily="34" charset="0"/>
              <a:ea typeface="Calibri"/>
              <a:cs typeface="Calibri"/>
            </a:endParaRPr>
          </a:p>
          <a:p>
            <a:pPr algn="ctr">
              <a:buClr>
                <a:srgbClr val="2F5496"/>
              </a:buClr>
              <a:buSzPts val="1600"/>
            </a:pPr>
            <a:r>
              <a:rPr lang="pt-BR" sz="2200" b="1" dirty="0">
                <a:solidFill>
                  <a:schemeClr val="bg1"/>
                </a:solidFill>
                <a:latin typeface="Aptos Light" panose="020B0004020202020204" pitchFamily="34" charset="0"/>
                <a:ea typeface="Calibri"/>
                <a:cs typeface="Calibri"/>
              </a:rPr>
              <a:t>Declaração de saída </a:t>
            </a: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 panose="020B0004020202020204" pitchFamily="34" charset="0"/>
                <a:ea typeface="Calibri"/>
                <a:cs typeface="Calibri"/>
              </a:rPr>
              <a:t>Anexo V: </a:t>
            </a:r>
          </a:p>
          <a:p>
            <a:pPr algn="ctr">
              <a:buClr>
                <a:srgbClr val="2F5496"/>
              </a:buClr>
              <a:buSzPts val="1600"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 panose="020B0004020202020204" pitchFamily="34" charset="0"/>
                <a:ea typeface="Calibri"/>
                <a:cs typeface="Calibri"/>
              </a:rPr>
              <a:t> </a:t>
            </a:r>
          </a:p>
          <a:p>
            <a:pPr algn="ctr">
              <a:buClr>
                <a:srgbClr val="2F5496"/>
              </a:buClr>
              <a:buSzPts val="1600"/>
            </a:pPr>
            <a:r>
              <a:rPr lang="pt-BR" sz="2200" dirty="0">
                <a:solidFill>
                  <a:schemeClr val="bg1"/>
                </a:solidFill>
                <a:latin typeface="Aptos Light" panose="020B0004020202020204" pitchFamily="34" charset="0"/>
                <a:ea typeface="Calibri"/>
                <a:cs typeface="Calibri"/>
              </a:rPr>
              <a:t>Embarcações de cerco/traineira: deverá ser preenchido no dia anterior ou no mesmo dia do início de cada cruzeiro e antes do mapa de bordo.</a:t>
            </a:r>
            <a:endParaRPr lang="pt-BR" sz="2400" dirty="0">
              <a:solidFill>
                <a:schemeClr val="bg1"/>
              </a:solidFill>
              <a:latin typeface="Aptos Light" panose="020B0004020202020204" pitchFamily="34" charset="0"/>
              <a:ea typeface="Calibri"/>
              <a:cs typeface="Calibri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D5ADCB93-D3B6-4AC8-B7E3-320B0E63E02F}"/>
              </a:ext>
            </a:extLst>
          </p:cNvPr>
          <p:cNvSpPr txBox="1"/>
          <p:nvPr/>
        </p:nvSpPr>
        <p:spPr>
          <a:xfrm>
            <a:off x="8446801" y="1951969"/>
            <a:ext cx="368755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2F5496"/>
              </a:buClr>
              <a:buSzPts val="1600"/>
            </a:pP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 panose="020B0004020202020204" pitchFamily="34" charset="0"/>
                <a:ea typeface="Calibri"/>
                <a:cs typeface="Calibri"/>
              </a:rPr>
              <a:t>Mapa de Produção Anexo VIII: </a:t>
            </a:r>
          </a:p>
          <a:p>
            <a:pPr algn="ctr">
              <a:buClr>
                <a:srgbClr val="2F5496"/>
              </a:buClr>
              <a:buSzPts val="1600"/>
            </a:pP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Light" panose="020B0004020202020204" pitchFamily="34" charset="0"/>
              <a:ea typeface="Calibri"/>
              <a:cs typeface="Calibri"/>
            </a:endParaRPr>
          </a:p>
          <a:p>
            <a:pPr algn="ctr">
              <a:buClr>
                <a:srgbClr val="2F5496"/>
              </a:buClr>
              <a:buSzPts val="1600"/>
            </a:pPr>
            <a:r>
              <a:rPr lang="pt-BR" sz="2200" dirty="0">
                <a:solidFill>
                  <a:schemeClr val="bg1"/>
                </a:solidFill>
                <a:latin typeface="Aptos Light" panose="020B0004020202020204" pitchFamily="34" charset="0"/>
                <a:ea typeface="Calibri"/>
                <a:cs typeface="Calibri"/>
              </a:rPr>
              <a:t>Embarcações de emalhe anilhado: deverá ser preenchido e enviado em até 3 dias do último envio de forma contínua, mesmo que não tenha produção no dia.</a:t>
            </a:r>
            <a:endParaRPr lang="pt-BR" sz="2400" dirty="0">
              <a:solidFill>
                <a:schemeClr val="bg1"/>
              </a:solidFill>
              <a:latin typeface="Aptos Light" panose="020B0004020202020204" pitchFamily="34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037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2F701-006F-A91A-C10B-54BB817AC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>
            <a:extLst>
              <a:ext uri="{FF2B5EF4-FFF2-40B4-BE49-F238E27FC236}">
                <a16:creationId xmlns:a16="http://schemas.microsoft.com/office/drawing/2014/main" id="{8EB20041-EBD8-20A2-97FD-DA8506759E24}"/>
              </a:ext>
            </a:extLst>
          </p:cNvPr>
          <p:cNvSpPr/>
          <p:nvPr/>
        </p:nvSpPr>
        <p:spPr>
          <a:xfrm>
            <a:off x="-2" y="-1451"/>
            <a:ext cx="4151852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8DA615BB-45B9-0F2D-1850-D3DF7F636E55}"/>
              </a:ext>
            </a:extLst>
          </p:cNvPr>
          <p:cNvSpPr/>
          <p:nvPr/>
        </p:nvSpPr>
        <p:spPr>
          <a:xfrm>
            <a:off x="4188422" y="-1451"/>
            <a:ext cx="4023813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569A9222-DEDA-43DC-6EEC-B177FFE8A36B}"/>
              </a:ext>
            </a:extLst>
          </p:cNvPr>
          <p:cNvSpPr/>
          <p:nvPr/>
        </p:nvSpPr>
        <p:spPr>
          <a:xfrm>
            <a:off x="8259374" y="-1451"/>
            <a:ext cx="409575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B40982F4-C9B5-E7D7-6425-7810B5D6633B}"/>
              </a:ext>
            </a:extLst>
          </p:cNvPr>
          <p:cNvGrpSpPr/>
          <p:nvPr/>
        </p:nvGrpSpPr>
        <p:grpSpPr>
          <a:xfrm>
            <a:off x="5534290" y="-40394"/>
            <a:ext cx="1573307" cy="1573307"/>
            <a:chOff x="3858836" y="699247"/>
            <a:chExt cx="1573307" cy="1573307"/>
          </a:xfrm>
          <a:noFill/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FCABEB15-5965-15B0-4FE7-1DFE632AA74D}"/>
                </a:ext>
              </a:extLst>
            </p:cNvPr>
            <p:cNvSpPr/>
            <p:nvPr/>
          </p:nvSpPr>
          <p:spPr>
            <a:xfrm>
              <a:off x="3858836" y="699247"/>
              <a:ext cx="1573307" cy="1573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0"/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028FAB31-2E9B-A22C-638E-6D9AF4E5890C}"/>
                </a:ext>
              </a:extLst>
            </p:cNvPr>
            <p:cNvSpPr txBox="1"/>
            <p:nvPr/>
          </p:nvSpPr>
          <p:spPr>
            <a:xfrm>
              <a:off x="4224928" y="716660"/>
              <a:ext cx="1151719" cy="132343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endParaRPr lang="pt-BR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 panose="020B0004020202020204" pitchFamily="34" charset="0"/>
              </a:endParaRPr>
            </a:p>
          </p:txBody>
        </p:sp>
      </p:grp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CACA83D2-0867-FF55-E525-ED911E4FEFAD}"/>
              </a:ext>
            </a:extLst>
          </p:cNvPr>
          <p:cNvSpPr txBox="1"/>
          <p:nvPr/>
        </p:nvSpPr>
        <p:spPr>
          <a:xfrm>
            <a:off x="134654" y="1292830"/>
            <a:ext cx="3882540" cy="31085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buClr>
                <a:srgbClr val="2F5496"/>
              </a:buClr>
              <a:buSzPts val="1600"/>
            </a:pP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Light" panose="020B0004020202020204" pitchFamily="34" charset="0"/>
              <a:ea typeface="Calibri"/>
              <a:cs typeface="Calibri"/>
            </a:endParaRPr>
          </a:p>
          <a:p>
            <a:pPr algn="ctr">
              <a:buClr>
                <a:srgbClr val="2F5496"/>
              </a:buClr>
              <a:buSzPts val="1600"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 panose="020B0004020202020204" pitchFamily="34" charset="0"/>
                <a:ea typeface="Calibri"/>
                <a:cs typeface="Calibri"/>
              </a:rPr>
              <a:t>Declaração de entrada de tainha Anexo VI: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 panose="020B0004020202020204" pitchFamily="34" charset="0"/>
                <a:ea typeface="Calibri"/>
                <a:cs typeface="Calibri"/>
              </a:rPr>
            </a:b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Light" panose="020B0004020202020204" pitchFamily="34" charset="0"/>
              <a:ea typeface="Calibri"/>
              <a:cs typeface="Calibri"/>
            </a:endParaRPr>
          </a:p>
          <a:p>
            <a:pPr algn="ctr">
              <a:buClr>
                <a:srgbClr val="2F5496"/>
              </a:buClr>
              <a:buSzPts val="1600"/>
            </a:pPr>
            <a:r>
              <a:rPr lang="pt-BR" sz="2000" dirty="0">
                <a:solidFill>
                  <a:schemeClr val="bg1"/>
                </a:solidFill>
                <a:latin typeface="Aptos Light" panose="020B0004020202020204" pitchFamily="34" charset="0"/>
                <a:ea typeface="Calibri"/>
                <a:cs typeface="Calibri"/>
              </a:rPr>
              <a:t>Empresa pesqueira que adquirir tainha (</a:t>
            </a:r>
            <a:r>
              <a:rPr lang="pt-BR" sz="2000" i="1" dirty="0" err="1">
                <a:solidFill>
                  <a:schemeClr val="bg1"/>
                </a:solidFill>
                <a:latin typeface="Aptos Light" panose="020B0004020202020204" pitchFamily="34" charset="0"/>
                <a:ea typeface="Calibri"/>
                <a:cs typeface="Calibri"/>
              </a:rPr>
              <a:t>Mugil</a:t>
            </a:r>
            <a:r>
              <a:rPr lang="pt-BR" sz="2000" i="1" dirty="0">
                <a:solidFill>
                  <a:schemeClr val="bg1"/>
                </a:solidFill>
                <a:latin typeface="Aptos Light" panose="020B0004020202020204" pitchFamily="34" charset="0"/>
                <a:ea typeface="Calibri"/>
                <a:cs typeface="Calibri"/>
              </a:rPr>
              <a:t> </a:t>
            </a:r>
            <a:r>
              <a:rPr lang="pt-BR" sz="2000" i="1" dirty="0" err="1">
                <a:solidFill>
                  <a:schemeClr val="bg1"/>
                </a:solidFill>
                <a:latin typeface="Aptos Light" panose="020B0004020202020204" pitchFamily="34" charset="0"/>
                <a:ea typeface="Calibri"/>
                <a:cs typeface="Calibri"/>
              </a:rPr>
              <a:t>liza</a:t>
            </a:r>
            <a:r>
              <a:rPr lang="pt-BR" sz="2000" dirty="0">
                <a:solidFill>
                  <a:schemeClr val="bg1"/>
                </a:solidFill>
                <a:latin typeface="Aptos Light" panose="020B0004020202020204" pitchFamily="34" charset="0"/>
                <a:ea typeface="Calibri"/>
                <a:cs typeface="Calibri"/>
              </a:rPr>
              <a:t>) fica obrigada a informar no prazo de até 5 dias úteis da data e horário constante na Nota Fiscal de Produtor.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B79CEA36-E22C-E302-9A3D-4B970DE553E1}"/>
              </a:ext>
            </a:extLst>
          </p:cNvPr>
          <p:cNvSpPr txBox="1"/>
          <p:nvPr/>
        </p:nvSpPr>
        <p:spPr>
          <a:xfrm>
            <a:off x="4286506" y="1660123"/>
            <a:ext cx="3890626" cy="33547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buClr>
                <a:srgbClr val="2F5496"/>
              </a:buClr>
              <a:buSzPts val="1600"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 panose="020B0004020202020204" pitchFamily="34" charset="0"/>
                <a:ea typeface="Calibri"/>
                <a:cs typeface="Calibri"/>
              </a:rPr>
              <a:t>Declaração de ova de tainha Anexo VII: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 panose="020B0004020202020204" pitchFamily="34" charset="0"/>
                <a:ea typeface="Calibri"/>
                <a:cs typeface="Calibri"/>
              </a:rPr>
            </a:b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Light" panose="020B0004020202020204" pitchFamily="34" charset="0"/>
              <a:ea typeface="Calibri"/>
              <a:cs typeface="Calibri"/>
            </a:endParaRPr>
          </a:p>
          <a:p>
            <a:pPr algn="ctr">
              <a:buClr>
                <a:srgbClr val="2F5496"/>
              </a:buClr>
              <a:buSzPts val="1600"/>
            </a:pPr>
            <a:r>
              <a:rPr lang="pt-BR" sz="2000" dirty="0">
                <a:solidFill>
                  <a:schemeClr val="bg1"/>
                </a:solidFill>
                <a:latin typeface="Aptos Light"/>
                <a:ea typeface="Calibri"/>
                <a:cs typeface="Calibri"/>
              </a:rPr>
              <a:t>Empresa pesqueira deverá preencher e enviar com a produção mensal até o sétimo dia útil do mês subsequente acompanhada das Notas Fiscais que comprovem a origem de ovas extraídas.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E60C219F-011A-E696-6F4D-D729B5458583}"/>
              </a:ext>
            </a:extLst>
          </p:cNvPr>
          <p:cNvSpPr txBox="1"/>
          <p:nvPr/>
        </p:nvSpPr>
        <p:spPr>
          <a:xfrm>
            <a:off x="8377264" y="1660123"/>
            <a:ext cx="3896668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buClr>
                <a:srgbClr val="2F5496"/>
              </a:buClr>
              <a:buSzPts val="1600"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 panose="020B0004020202020204" pitchFamily="34" charset="0"/>
                <a:ea typeface="Calibri"/>
                <a:cs typeface="Calibri"/>
              </a:rPr>
              <a:t>Cota de tainha de 2025</a:t>
            </a:r>
          </a:p>
          <a:p>
            <a:pPr algn="ctr">
              <a:buClr>
                <a:srgbClr val="2F5496"/>
              </a:buClr>
              <a:buSzPts val="1600"/>
            </a:pP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Light" panose="020B0004020202020204" pitchFamily="34" charset="0"/>
              <a:ea typeface="Calibri"/>
              <a:cs typeface="Calibri"/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3C05569D-999F-5704-D208-8A5FF9369135}"/>
              </a:ext>
            </a:extLst>
          </p:cNvPr>
          <p:cNvSpPr/>
          <p:nvPr/>
        </p:nvSpPr>
        <p:spPr>
          <a:xfrm>
            <a:off x="1144827" y="570849"/>
            <a:ext cx="1573307" cy="9995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CCDC9D34-C96B-327E-2157-C209D0F992E1}"/>
              </a:ext>
            </a:extLst>
          </p:cNvPr>
          <p:cNvSpPr txBox="1"/>
          <p:nvPr/>
        </p:nvSpPr>
        <p:spPr>
          <a:xfrm>
            <a:off x="1702982" y="84538"/>
            <a:ext cx="80093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8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 panose="020B0004020202020204" pitchFamily="34" charset="0"/>
              </a:rPr>
              <a:t>7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CCDC9D34-C96B-327E-2157-C209D0F992E1}"/>
              </a:ext>
            </a:extLst>
          </p:cNvPr>
          <p:cNvSpPr txBox="1"/>
          <p:nvPr/>
        </p:nvSpPr>
        <p:spPr>
          <a:xfrm>
            <a:off x="5700344" y="84538"/>
            <a:ext cx="80093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8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 panose="020B0004020202020204" pitchFamily="34" charset="0"/>
              </a:rPr>
              <a:t>8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CCDC9D34-C96B-327E-2157-C209D0F992E1}"/>
              </a:ext>
            </a:extLst>
          </p:cNvPr>
          <p:cNvSpPr txBox="1"/>
          <p:nvPr/>
        </p:nvSpPr>
        <p:spPr>
          <a:xfrm>
            <a:off x="9815987" y="84539"/>
            <a:ext cx="80093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8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 panose="020B0004020202020204" pitchFamily="34" charset="0"/>
              </a:rPr>
              <a:t>9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789A9C3-B19B-18FF-9730-9C47BD5F1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990554"/>
              </p:ext>
            </p:extLst>
          </p:nvPr>
        </p:nvGraphicFramePr>
        <p:xfrm>
          <a:off x="8321039" y="2159782"/>
          <a:ext cx="3972418" cy="3830029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004740">
                  <a:extLst>
                    <a:ext uri="{9D8B030D-6E8A-4147-A177-3AD203B41FA5}">
                      <a16:colId xmlns:a16="http://schemas.microsoft.com/office/drawing/2014/main" val="1774807100"/>
                    </a:ext>
                  </a:extLst>
                </a:gridCol>
                <a:gridCol w="1967678">
                  <a:extLst>
                    <a:ext uri="{9D8B030D-6E8A-4147-A177-3AD203B41FA5}">
                      <a16:colId xmlns:a16="http://schemas.microsoft.com/office/drawing/2014/main" val="763167776"/>
                    </a:ext>
                  </a:extLst>
                </a:gridCol>
              </a:tblGrid>
              <a:tr h="47457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/>
                          </a:solidFill>
                        </a:rPr>
                        <a:t>Quantidade</a:t>
                      </a:r>
                      <a:endParaRPr lang="pt-BR" sz="2000" dirty="0">
                        <a:solidFill>
                          <a:schemeClr val="bg1"/>
                        </a:solidFill>
                        <a:latin typeface="Aptos Light" panose="020B0004020202020204" pitchFamily="34" charset="0"/>
                      </a:endParaRPr>
                    </a:p>
                  </a:txBody>
                  <a:tcPr anchor="ctr">
                    <a:solidFill>
                      <a:srgbClr val="0058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/>
                          </a:solidFill>
                        </a:rPr>
                        <a:t>Modalidade</a:t>
                      </a:r>
                      <a:endParaRPr lang="pt-BR" sz="2000" dirty="0">
                        <a:solidFill>
                          <a:schemeClr val="bg1"/>
                        </a:solidFill>
                        <a:latin typeface="Aptos Light" panose="020B0004020202020204" pitchFamily="34" charset="0"/>
                      </a:endParaRPr>
                    </a:p>
                  </a:txBody>
                  <a:tcPr anchor="ctr">
                    <a:solidFill>
                      <a:srgbClr val="0058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103081"/>
                  </a:ext>
                </a:extLst>
              </a:tr>
              <a:tr h="76531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600 toneladas</a:t>
                      </a:r>
                      <a:endParaRPr lang="pt-BR" sz="1800" dirty="0">
                        <a:solidFill>
                          <a:schemeClr val="bg1"/>
                        </a:solidFill>
                        <a:latin typeface="Aptos Light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Cerco/traineira</a:t>
                      </a:r>
                      <a:endParaRPr lang="pt-BR" sz="1800" dirty="0">
                        <a:solidFill>
                          <a:schemeClr val="bg1"/>
                        </a:solidFill>
                        <a:latin typeface="Aptos Light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4111025"/>
                  </a:ext>
                </a:extLst>
              </a:tr>
              <a:tr h="76531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970 toneladas</a:t>
                      </a:r>
                      <a:endParaRPr lang="pt-BR" sz="1800" dirty="0">
                        <a:solidFill>
                          <a:schemeClr val="bg1"/>
                        </a:solidFill>
                        <a:latin typeface="Aptos Light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Emalhe anilhado</a:t>
                      </a:r>
                      <a:endParaRPr lang="pt-BR" sz="1800" dirty="0">
                        <a:solidFill>
                          <a:schemeClr val="bg1"/>
                        </a:solidFill>
                        <a:latin typeface="Aptos Light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1665094"/>
                  </a:ext>
                </a:extLst>
              </a:tr>
              <a:tr h="5446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1.100 toneladas*</a:t>
                      </a:r>
                      <a:endParaRPr lang="pt-BR" sz="1800" dirty="0">
                        <a:solidFill>
                          <a:schemeClr val="bg1"/>
                        </a:solidFill>
                        <a:latin typeface="Aptos Light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Arrasto de Praia*</a:t>
                      </a:r>
                      <a:endParaRPr lang="pt-BR" sz="1800" dirty="0">
                        <a:solidFill>
                          <a:schemeClr val="bg1"/>
                        </a:solidFill>
                        <a:latin typeface="Aptos Light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8990808"/>
                  </a:ext>
                </a:extLst>
              </a:tr>
              <a:tr h="5211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1.725 toneladas*</a:t>
                      </a:r>
                      <a:endParaRPr lang="pt-BR" sz="1800" dirty="0">
                        <a:solidFill>
                          <a:schemeClr val="bg1"/>
                        </a:solidFill>
                        <a:latin typeface="Aptos Light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Emalhe Costeiro de Superfície*</a:t>
                      </a:r>
                      <a:endParaRPr lang="pt-BR" sz="1800" dirty="0">
                        <a:solidFill>
                          <a:schemeClr val="bg1"/>
                        </a:solidFill>
                        <a:latin typeface="Aptos Light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638993"/>
                  </a:ext>
                </a:extLst>
              </a:tr>
              <a:tr h="4745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2.300 toneladas*</a:t>
                      </a:r>
                      <a:endParaRPr lang="pt-BR" sz="1800" dirty="0">
                        <a:solidFill>
                          <a:schemeClr val="bg1"/>
                        </a:solidFill>
                        <a:latin typeface="Aptos Light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Estuário Lagoa dos Patos*</a:t>
                      </a:r>
                      <a:endParaRPr lang="pt-BR" sz="1800" dirty="0">
                        <a:solidFill>
                          <a:schemeClr val="bg1"/>
                        </a:solidFill>
                        <a:latin typeface="Aptos Light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8640145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0081DA01-072C-ACA4-A7BD-2F2BE23B32A2}"/>
              </a:ext>
            </a:extLst>
          </p:cNvPr>
          <p:cNvSpPr txBox="1"/>
          <p:nvPr/>
        </p:nvSpPr>
        <p:spPr>
          <a:xfrm>
            <a:off x="8321039" y="5989811"/>
            <a:ext cx="343306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Clr>
                <a:srgbClr val="2F5496"/>
              </a:buClr>
              <a:buSzPts val="1600"/>
            </a:pPr>
            <a:r>
              <a:rPr lang="pt-BR" sz="1600" b="1" dirty="0">
                <a:solidFill>
                  <a:schemeClr val="bg1"/>
                </a:solidFill>
                <a:latin typeface="Aptos Light"/>
                <a:ea typeface="Calibri"/>
                <a:cs typeface="Calibri"/>
              </a:rPr>
              <a:t>*Controle por meio de declaração de entrada em empresa pesqueira.</a:t>
            </a:r>
          </a:p>
        </p:txBody>
      </p:sp>
    </p:spTree>
    <p:extLst>
      <p:ext uri="{BB962C8B-B14F-4D97-AF65-F5344CB8AC3E}">
        <p14:creationId xmlns:p14="http://schemas.microsoft.com/office/powerpoint/2010/main" val="2989164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61BF2A18-1729-517B-EDC7-C72B5DB33E59}"/>
              </a:ext>
            </a:extLst>
          </p:cNvPr>
          <p:cNvCxnSpPr/>
          <p:nvPr/>
        </p:nvCxnSpPr>
        <p:spPr>
          <a:xfrm>
            <a:off x="6413500" y="0"/>
            <a:ext cx="0" cy="6858000"/>
          </a:xfrm>
          <a:prstGeom prst="line">
            <a:avLst/>
          </a:prstGeom>
          <a:ln w="57150">
            <a:gradFill>
              <a:gsLst>
                <a:gs pos="0">
                  <a:srgbClr val="005865"/>
                </a:gs>
                <a:gs pos="33000">
                  <a:srgbClr val="004873"/>
                </a:gs>
                <a:gs pos="62000">
                  <a:srgbClr val="004275"/>
                </a:gs>
                <a:gs pos="100000">
                  <a:srgbClr val="00327D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id="{E01955C0-ADFC-AB46-0683-DBF955C4D3A8}"/>
              </a:ext>
            </a:extLst>
          </p:cNvPr>
          <p:cNvSpPr/>
          <p:nvPr/>
        </p:nvSpPr>
        <p:spPr>
          <a:xfrm>
            <a:off x="13024" y="596900"/>
            <a:ext cx="901698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88C63D2-B3D0-C310-4543-08D2EBA86946}"/>
              </a:ext>
            </a:extLst>
          </p:cNvPr>
          <p:cNvSpPr/>
          <p:nvPr/>
        </p:nvSpPr>
        <p:spPr>
          <a:xfrm>
            <a:off x="1079823" y="596900"/>
            <a:ext cx="241299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F23187F-A1C2-54F7-9629-5EA58D2CB2FA}"/>
              </a:ext>
            </a:extLst>
          </p:cNvPr>
          <p:cNvSpPr txBox="1"/>
          <p:nvPr/>
        </p:nvSpPr>
        <p:spPr>
          <a:xfrm>
            <a:off x="6621240" y="803946"/>
            <a:ext cx="42418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79F"/>
              </a:buClr>
              <a:buSzPts val="2300"/>
            </a:pPr>
            <a:r>
              <a:rPr lang="pt-BR" sz="2400" b="1" u="sng" dirty="0">
                <a:solidFill>
                  <a:srgbClr val="3F579F"/>
                </a:solidFill>
                <a:latin typeface="Aptos Light" panose="020B0604020202020204" charset="0"/>
                <a:ea typeface="Calibri"/>
                <a:cs typeface="Calibri"/>
                <a:sym typeface="Calibri"/>
              </a:rPr>
              <a:t>01/04/2025</a:t>
            </a:r>
            <a:br>
              <a:rPr lang="pt-BR" sz="2400" dirty="0">
                <a:solidFill>
                  <a:srgbClr val="3F579F"/>
                </a:solidFill>
                <a:latin typeface="Aptos Light" panose="020B0604020202020204" charset="0"/>
                <a:ea typeface="Calibri"/>
                <a:cs typeface="Calibri"/>
                <a:sym typeface="Calibri"/>
              </a:rPr>
            </a:br>
            <a:r>
              <a:rPr lang="pt-BR" sz="2000" dirty="0">
                <a:solidFill>
                  <a:srgbClr val="3F579F"/>
                </a:solidFill>
                <a:latin typeface="Aptos Light" panose="020B0604020202020204" charset="0"/>
                <a:ea typeface="Calibri"/>
                <a:cs typeface="Calibri"/>
                <a:sym typeface="Calibri"/>
              </a:rPr>
              <a:t>Abertura do </a:t>
            </a:r>
            <a:r>
              <a:rPr lang="pt-BR" sz="2000" dirty="0" err="1">
                <a:solidFill>
                  <a:srgbClr val="3F579F"/>
                </a:solidFill>
                <a:latin typeface="Aptos Light" panose="020B0604020202020204" charset="0"/>
                <a:ea typeface="Calibri"/>
                <a:cs typeface="Calibri"/>
                <a:sym typeface="Calibri"/>
              </a:rPr>
              <a:t>Sistainha</a:t>
            </a:r>
            <a:r>
              <a:rPr lang="pt-BR" sz="2000" dirty="0">
                <a:solidFill>
                  <a:srgbClr val="3F579F"/>
                </a:solidFill>
                <a:latin typeface="Aptos Light" panose="020B0604020202020204" charset="0"/>
                <a:ea typeface="Calibri"/>
                <a:cs typeface="Calibri"/>
                <a:sym typeface="Calibri"/>
              </a:rPr>
              <a:t> aos usuários, empresas pesqueiras e interessados ao cadastro.</a:t>
            </a:r>
            <a:endParaRPr lang="pt-BR" sz="2000" i="0" u="none" strike="noStrike" cap="none" dirty="0">
              <a:solidFill>
                <a:srgbClr val="3F579F"/>
              </a:solidFill>
              <a:latin typeface="Aptos Light" panose="020B0604020202020204" charset="0"/>
              <a:ea typeface="Calibri"/>
              <a:cs typeface="Calibri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0E45D88-126B-32D3-CD99-9900CB3094CE}"/>
              </a:ext>
            </a:extLst>
          </p:cNvPr>
          <p:cNvSpPr txBox="1"/>
          <p:nvPr/>
        </p:nvSpPr>
        <p:spPr>
          <a:xfrm>
            <a:off x="3535473" y="2065785"/>
            <a:ext cx="29162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79F"/>
              </a:buClr>
              <a:buSzPts val="2300"/>
            </a:pPr>
            <a:r>
              <a:rPr lang="pt-BR" sz="2400" b="1" u="sng" dirty="0">
                <a:solidFill>
                  <a:srgbClr val="3F579F"/>
                </a:solidFill>
                <a:latin typeface="Aptos Light" panose="020B0604020202020204" charset="0"/>
                <a:ea typeface="Calibri"/>
                <a:cs typeface="Calibri"/>
                <a:sym typeface="Calibri"/>
              </a:rPr>
              <a:t>15/05/2025</a:t>
            </a:r>
            <a:r>
              <a:rPr lang="pt-BR" sz="2400" u="sng" dirty="0">
                <a:solidFill>
                  <a:srgbClr val="3F579F"/>
                </a:solidFill>
                <a:latin typeface="Aptos Light" panose="020B0604020202020204" charset="0"/>
                <a:ea typeface="Calibri"/>
                <a:cs typeface="Calibri"/>
                <a:sym typeface="Calibri"/>
              </a:rPr>
              <a:t> </a:t>
            </a:r>
            <a:br>
              <a:rPr lang="pt-BR" sz="2400" dirty="0">
                <a:solidFill>
                  <a:srgbClr val="3F579F"/>
                </a:solidFill>
                <a:latin typeface="Aptos Light" panose="020B0604020202020204" charset="0"/>
                <a:ea typeface="Calibri"/>
                <a:cs typeface="Calibri"/>
                <a:sym typeface="Calibri"/>
              </a:rPr>
            </a:br>
            <a:r>
              <a:rPr lang="pt-BR" sz="2000" dirty="0">
                <a:solidFill>
                  <a:srgbClr val="3F579F"/>
                </a:solidFill>
                <a:latin typeface="Aptos Light" panose="020B0604020202020204" charset="0"/>
                <a:ea typeface="Calibri"/>
                <a:cs typeface="Calibri"/>
                <a:sym typeface="Calibri"/>
              </a:rPr>
              <a:t>Início para a modalidade</a:t>
            </a:r>
            <a:br>
              <a:rPr lang="pt-BR" sz="2000" dirty="0">
                <a:solidFill>
                  <a:srgbClr val="3F579F"/>
                </a:solidFill>
                <a:latin typeface="Aptos Light" panose="020B0604020202020204" charset="0"/>
                <a:ea typeface="Calibri"/>
                <a:cs typeface="Calibri"/>
                <a:sym typeface="Calibri"/>
              </a:rPr>
            </a:br>
            <a:r>
              <a:rPr lang="pt-BR" sz="2000" dirty="0">
                <a:solidFill>
                  <a:srgbClr val="3F579F"/>
                </a:solidFill>
                <a:latin typeface="Aptos Light" panose="020B0604020202020204" charset="0"/>
                <a:ea typeface="Calibri"/>
                <a:cs typeface="Calibri"/>
                <a:sym typeface="Calibri"/>
              </a:rPr>
              <a:t>de emalhe anilhado.</a:t>
            </a:r>
            <a:endParaRPr lang="pt-BR" sz="2000" i="0" u="none" strike="noStrike" cap="none" dirty="0">
              <a:solidFill>
                <a:srgbClr val="3F579F"/>
              </a:solidFill>
              <a:latin typeface="Aptos Light" panose="020B0604020202020204" charset="0"/>
              <a:ea typeface="Calibri"/>
              <a:cs typeface="Calibri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C640C32-0AB5-57E8-DB47-AE7569A217AC}"/>
              </a:ext>
            </a:extLst>
          </p:cNvPr>
          <p:cNvSpPr txBox="1"/>
          <p:nvPr/>
        </p:nvSpPr>
        <p:spPr>
          <a:xfrm>
            <a:off x="6716811" y="3388569"/>
            <a:ext cx="50469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79F"/>
              </a:buClr>
              <a:buSzPts val="2300"/>
            </a:pPr>
            <a:endParaRPr lang="pt-BR" sz="2400" i="0" u="none" strike="noStrike" cap="none" dirty="0">
              <a:solidFill>
                <a:srgbClr val="3F579F"/>
              </a:solidFill>
              <a:latin typeface="Aptos Light" panose="020B0604020202020204" charset="0"/>
              <a:ea typeface="Calibri"/>
              <a:cs typeface="Calibri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AA7A449-C19E-EB87-8B7B-EB52838D4707}"/>
              </a:ext>
            </a:extLst>
          </p:cNvPr>
          <p:cNvSpPr txBox="1"/>
          <p:nvPr/>
        </p:nvSpPr>
        <p:spPr>
          <a:xfrm>
            <a:off x="3510835" y="4325235"/>
            <a:ext cx="290266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79F"/>
              </a:buClr>
              <a:buSzPts val="2300"/>
            </a:pPr>
            <a:r>
              <a:rPr lang="pt-BR" sz="2400" b="1" u="sng" dirty="0">
                <a:solidFill>
                  <a:srgbClr val="3F579F"/>
                </a:solidFill>
                <a:latin typeface="Aptos Light" panose="020B0604020202020204" charset="0"/>
                <a:ea typeface="Calibri"/>
                <a:cs typeface="Calibri"/>
                <a:sym typeface="Calibri"/>
              </a:rPr>
              <a:t>31/07/2025</a:t>
            </a:r>
            <a:br>
              <a:rPr lang="pt-BR" sz="2400" b="1" dirty="0">
                <a:solidFill>
                  <a:srgbClr val="3F579F"/>
                </a:solidFill>
                <a:latin typeface="Aptos Light" panose="020B0604020202020204" charset="0"/>
                <a:ea typeface="Calibri"/>
                <a:cs typeface="Calibri"/>
                <a:sym typeface="Calibri"/>
              </a:rPr>
            </a:br>
            <a:r>
              <a:rPr lang="pt-BR" sz="2000" dirty="0">
                <a:solidFill>
                  <a:srgbClr val="3F579F"/>
                </a:solidFill>
                <a:latin typeface="Aptos Light" panose="020B0604020202020204" charset="0"/>
                <a:ea typeface="Calibri"/>
                <a:cs typeface="Calibri"/>
                <a:sym typeface="Calibri"/>
              </a:rPr>
              <a:t>Encerramento da </a:t>
            </a:r>
            <a:r>
              <a:rPr lang="pt-BR" sz="2000" dirty="0">
                <a:solidFill>
                  <a:srgbClr val="3F579F"/>
                </a:solidFill>
                <a:latin typeface="Aptos Light" panose="020B0604020202020204" charset="0"/>
                <a:ea typeface="Calibri"/>
                <a:cs typeface="Calibri"/>
              </a:rPr>
              <a:t>Autorização de Pesca Especial Temporária de 2024</a:t>
            </a:r>
            <a:r>
              <a:rPr lang="pt-BR" sz="2000" dirty="0">
                <a:solidFill>
                  <a:srgbClr val="3F579F"/>
                </a:solidFill>
                <a:latin typeface="Aptos Light" panose="020B0604020202020204" charset="0"/>
                <a:ea typeface="Calibri"/>
                <a:cs typeface="Calibri"/>
                <a:sym typeface="Calibri"/>
              </a:rPr>
              <a:t>.</a:t>
            </a:r>
            <a:endParaRPr lang="pt-BR" sz="2000" i="0" u="none" strike="noStrike" cap="none" dirty="0">
              <a:solidFill>
                <a:srgbClr val="3F579F"/>
              </a:solidFill>
              <a:latin typeface="Aptos Light" panose="020B0604020202020204" charset="0"/>
              <a:ea typeface="Calibri"/>
              <a:cs typeface="Calibri"/>
            </a:endParaRPr>
          </a:p>
        </p:txBody>
      </p:sp>
      <p:grpSp>
        <p:nvGrpSpPr>
          <p:cNvPr id="26" name="Agrupar 25"/>
          <p:cNvGrpSpPr/>
          <p:nvPr/>
        </p:nvGrpSpPr>
        <p:grpSpPr>
          <a:xfrm>
            <a:off x="6110190" y="740505"/>
            <a:ext cx="584200" cy="584775"/>
            <a:chOff x="6083300" y="1207988"/>
            <a:chExt cx="584200" cy="584775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72A2AC95-D92D-D395-5F77-D052CFAE2674}"/>
                </a:ext>
              </a:extLst>
            </p:cNvPr>
            <p:cNvSpPr/>
            <p:nvPr/>
          </p:nvSpPr>
          <p:spPr>
            <a:xfrm>
              <a:off x="6083300" y="1208276"/>
              <a:ext cx="584200" cy="584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586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" name="Retângulo 1"/>
            <p:cNvSpPr/>
            <p:nvPr/>
          </p:nvSpPr>
          <p:spPr>
            <a:xfrm>
              <a:off x="6178872" y="1207988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200" dirty="0">
                  <a:solidFill>
                    <a:srgbClr val="0058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lang="pt-BR" sz="3200" dirty="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Agrupar 12"/>
          <p:cNvGrpSpPr/>
          <p:nvPr/>
        </p:nvGrpSpPr>
        <p:grpSpPr>
          <a:xfrm>
            <a:off x="6080056" y="1964996"/>
            <a:ext cx="584200" cy="586378"/>
            <a:chOff x="6096000" y="2437998"/>
            <a:chExt cx="584200" cy="586378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C5B278CD-3EDB-0A5B-ADB0-7C6C0123388E}"/>
                </a:ext>
              </a:extLst>
            </p:cNvPr>
            <p:cNvSpPr/>
            <p:nvPr/>
          </p:nvSpPr>
          <p:spPr>
            <a:xfrm>
              <a:off x="6096000" y="2440176"/>
              <a:ext cx="584200" cy="584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586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6191572" y="2437998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200" dirty="0">
                  <a:solidFill>
                    <a:srgbClr val="0058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lang="pt-BR" sz="3200" dirty="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6096000" y="3219560"/>
            <a:ext cx="584200" cy="585690"/>
            <a:chOff x="6130928" y="3626046"/>
            <a:chExt cx="584200" cy="585690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C8022D3A-7E78-EF1A-FFF7-EC7C2AE12460}"/>
                </a:ext>
              </a:extLst>
            </p:cNvPr>
            <p:cNvSpPr/>
            <p:nvPr/>
          </p:nvSpPr>
          <p:spPr>
            <a:xfrm>
              <a:off x="6130928" y="3627536"/>
              <a:ext cx="584200" cy="584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586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6226500" y="3626046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200" dirty="0">
                  <a:solidFill>
                    <a:srgbClr val="0058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  <a:sym typeface="Calibri"/>
                </a:rPr>
                <a:t>3</a:t>
              </a:r>
              <a:endParaRPr lang="pt-BR" sz="3200" dirty="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6096000" y="4489234"/>
            <a:ext cx="584200" cy="588807"/>
            <a:chOff x="6134103" y="4639874"/>
            <a:chExt cx="584200" cy="588807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7EBE3FC2-BFB4-D217-8B04-2691414C6B67}"/>
                </a:ext>
              </a:extLst>
            </p:cNvPr>
            <p:cNvSpPr/>
            <p:nvPr/>
          </p:nvSpPr>
          <p:spPr>
            <a:xfrm>
              <a:off x="6134103" y="4644481"/>
              <a:ext cx="584200" cy="584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586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6229675" y="4639874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200" dirty="0">
                  <a:solidFill>
                    <a:srgbClr val="0058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  <a:sym typeface="Calibri"/>
                </a:rPr>
                <a:t>4</a:t>
              </a:r>
              <a:endParaRPr lang="pt-BR" sz="3200" dirty="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B8B115D-F17B-F22A-26E6-3D05E90E8740}"/>
              </a:ext>
            </a:extLst>
          </p:cNvPr>
          <p:cNvSpPr txBox="1"/>
          <p:nvPr/>
        </p:nvSpPr>
        <p:spPr>
          <a:xfrm>
            <a:off x="6605944" y="3307160"/>
            <a:ext cx="43949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79F"/>
              </a:buClr>
              <a:buSzPts val="2300"/>
            </a:pPr>
            <a:r>
              <a:rPr lang="pt-BR" sz="2400" b="1" u="sng" dirty="0">
                <a:solidFill>
                  <a:srgbClr val="3F579F"/>
                </a:solidFill>
                <a:latin typeface="Aptos Light" panose="020B0604020202020204" charset="0"/>
                <a:ea typeface="Calibri"/>
                <a:cs typeface="Calibri"/>
                <a:sym typeface="Calibri"/>
              </a:rPr>
              <a:t>01/06/2025</a:t>
            </a:r>
            <a:br>
              <a:rPr lang="pt-BR" sz="2400" b="1" dirty="0">
                <a:solidFill>
                  <a:srgbClr val="3F579F"/>
                </a:solidFill>
                <a:latin typeface="Aptos Light" panose="020B0604020202020204" charset="0"/>
                <a:ea typeface="Calibri"/>
                <a:cs typeface="Calibri"/>
                <a:sym typeface="Calibri"/>
              </a:rPr>
            </a:br>
            <a:r>
              <a:rPr lang="pt-BR" sz="2000" dirty="0">
                <a:solidFill>
                  <a:srgbClr val="3F579F"/>
                </a:solidFill>
                <a:latin typeface="Aptos Light" panose="020B0604020202020204" charset="0"/>
                <a:ea typeface="Calibri"/>
                <a:cs typeface="Calibri"/>
                <a:sym typeface="Calibri"/>
              </a:rPr>
              <a:t>Início para a modalidade de cerco/traineira.</a:t>
            </a:r>
            <a:endParaRPr lang="pt-BR" sz="2000" i="0" u="none" strike="noStrike" cap="none" dirty="0">
              <a:solidFill>
                <a:srgbClr val="3F579F"/>
              </a:solidFill>
              <a:latin typeface="Aptos Light" panose="020B0604020202020204" charset="0"/>
              <a:ea typeface="Calibri"/>
              <a:cs typeface="Calibri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6EFF3AA8-90DD-EAD8-F44A-B193B6E0A2D3}"/>
              </a:ext>
            </a:extLst>
          </p:cNvPr>
          <p:cNvGrpSpPr/>
          <p:nvPr/>
        </p:nvGrpSpPr>
        <p:grpSpPr>
          <a:xfrm>
            <a:off x="6096000" y="5598941"/>
            <a:ext cx="584200" cy="585690"/>
            <a:chOff x="6130928" y="3626046"/>
            <a:chExt cx="584200" cy="585690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D75D840E-88D5-9427-2641-DFD7E5DBF777}"/>
                </a:ext>
              </a:extLst>
            </p:cNvPr>
            <p:cNvSpPr/>
            <p:nvPr/>
          </p:nvSpPr>
          <p:spPr>
            <a:xfrm>
              <a:off x="6130928" y="3627536"/>
              <a:ext cx="584200" cy="584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586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8541AE51-E146-4122-F172-F79B416B3568}"/>
                </a:ext>
              </a:extLst>
            </p:cNvPr>
            <p:cNvSpPr/>
            <p:nvPr/>
          </p:nvSpPr>
          <p:spPr>
            <a:xfrm>
              <a:off x="6226500" y="3626046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200" dirty="0">
                  <a:solidFill>
                    <a:srgbClr val="0058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  <a:sym typeface="Calibri"/>
                </a:rPr>
                <a:t>5</a:t>
              </a:r>
              <a:endParaRPr lang="pt-BR" sz="3200" dirty="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2BFB9A1-600E-0DC9-E378-2D67184DA165}"/>
              </a:ext>
            </a:extLst>
          </p:cNvPr>
          <p:cNvSpPr txBox="1"/>
          <p:nvPr/>
        </p:nvSpPr>
        <p:spPr>
          <a:xfrm>
            <a:off x="6584628" y="5663731"/>
            <a:ext cx="40864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79F"/>
              </a:buClr>
              <a:buSzPts val="2300"/>
            </a:pPr>
            <a:r>
              <a:rPr lang="pt-BR" sz="2400" b="1" u="sng" dirty="0">
                <a:solidFill>
                  <a:srgbClr val="3F579F"/>
                </a:solidFill>
                <a:latin typeface="Aptos Light" panose="020B0604020202020204" charset="0"/>
                <a:ea typeface="Calibri"/>
                <a:cs typeface="Calibri"/>
                <a:sym typeface="Calibri"/>
              </a:rPr>
              <a:t>31/12/2025</a:t>
            </a:r>
            <a:br>
              <a:rPr lang="pt-BR" sz="2400" b="1" dirty="0">
                <a:solidFill>
                  <a:srgbClr val="3F579F"/>
                </a:solidFill>
                <a:latin typeface="Aptos Light" panose="020B0604020202020204" charset="0"/>
                <a:ea typeface="Calibri"/>
                <a:cs typeface="Calibri"/>
                <a:sym typeface="Calibri"/>
              </a:rPr>
            </a:br>
            <a:r>
              <a:rPr lang="pt-BR" sz="2000" dirty="0">
                <a:solidFill>
                  <a:srgbClr val="3F579F"/>
                </a:solidFill>
                <a:latin typeface="Aptos Light" panose="020B0604020202020204" charset="0"/>
                <a:ea typeface="Calibri"/>
                <a:cs typeface="Calibri"/>
                <a:sym typeface="Calibri"/>
              </a:rPr>
              <a:t>Limite do envio de dados por empresa pesqueira no </a:t>
            </a:r>
            <a:r>
              <a:rPr lang="pt-BR" sz="2000" dirty="0" err="1">
                <a:solidFill>
                  <a:srgbClr val="3F579F"/>
                </a:solidFill>
                <a:latin typeface="Aptos Light" panose="020B0604020202020204" charset="0"/>
                <a:ea typeface="Calibri"/>
                <a:cs typeface="Calibri"/>
                <a:sym typeface="Calibri"/>
              </a:rPr>
              <a:t>Sistainha</a:t>
            </a:r>
            <a:r>
              <a:rPr lang="pt-BR" sz="2000" dirty="0">
                <a:solidFill>
                  <a:srgbClr val="3F579F"/>
                </a:solidFill>
                <a:latin typeface="Aptos Light" panose="020B0604020202020204" charset="0"/>
                <a:ea typeface="Calibri"/>
                <a:cs typeface="Calibri"/>
                <a:sym typeface="Calibri"/>
              </a:rPr>
              <a:t>.</a:t>
            </a:r>
            <a:endParaRPr lang="pt-BR" sz="2000" i="0" u="none" strike="noStrike" cap="none" dirty="0">
              <a:solidFill>
                <a:srgbClr val="3F579F"/>
              </a:solidFill>
              <a:latin typeface="Aptos Light" panose="020B0604020202020204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020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72CC8-3B3E-9E1C-1362-C2DE6E519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B5D79FAB-9C77-1869-E2F4-CD63165C1D65}"/>
              </a:ext>
            </a:extLst>
          </p:cNvPr>
          <p:cNvSpPr/>
          <p:nvPr/>
        </p:nvSpPr>
        <p:spPr>
          <a:xfrm>
            <a:off x="-1" y="3800472"/>
            <a:ext cx="6715125" cy="1562102"/>
          </a:xfrm>
          <a:custGeom>
            <a:avLst/>
            <a:gdLst>
              <a:gd name="connsiteX0" fmla="*/ 0 w 2392200"/>
              <a:gd name="connsiteY0" fmla="*/ 0 h 1533600"/>
              <a:gd name="connsiteX1" fmla="*/ 2392200 w 2392200"/>
              <a:gd name="connsiteY1" fmla="*/ 0 h 1533600"/>
              <a:gd name="connsiteX2" fmla="*/ 2008800 w 2392200"/>
              <a:gd name="connsiteY2" fmla="*/ 1533600 h 1533600"/>
              <a:gd name="connsiteX3" fmla="*/ 0 w 2392200"/>
              <a:gd name="connsiteY3" fmla="*/ 1533600 h 1533600"/>
              <a:gd name="connsiteX4" fmla="*/ 0 w 2392200"/>
              <a:gd name="connsiteY4" fmla="*/ 0 h 15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200" h="1533600">
                <a:moveTo>
                  <a:pt x="0" y="0"/>
                </a:moveTo>
                <a:lnTo>
                  <a:pt x="2392200" y="0"/>
                </a:lnTo>
                <a:lnTo>
                  <a:pt x="2008800" y="1533600"/>
                </a:lnTo>
                <a:lnTo>
                  <a:pt x="0" y="1533600"/>
                </a:lnTo>
                <a:lnTo>
                  <a:pt x="0" y="0"/>
                </a:lnTo>
                <a:close/>
              </a:path>
            </a:pathLst>
          </a:custGeom>
          <a:solidFill>
            <a:srgbClr val="0042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191CA151-FAEC-3A39-C4FF-B8FDC9B08D35}"/>
              </a:ext>
            </a:extLst>
          </p:cNvPr>
          <p:cNvSpPr/>
          <p:nvPr/>
        </p:nvSpPr>
        <p:spPr>
          <a:xfrm rot="10800000">
            <a:off x="4488000" y="1452975"/>
            <a:ext cx="7704000" cy="1476000"/>
          </a:xfrm>
          <a:custGeom>
            <a:avLst/>
            <a:gdLst>
              <a:gd name="connsiteX0" fmla="*/ 0 w 2392200"/>
              <a:gd name="connsiteY0" fmla="*/ 0 h 1533600"/>
              <a:gd name="connsiteX1" fmla="*/ 2392200 w 2392200"/>
              <a:gd name="connsiteY1" fmla="*/ 0 h 1533600"/>
              <a:gd name="connsiteX2" fmla="*/ 2008800 w 2392200"/>
              <a:gd name="connsiteY2" fmla="*/ 1533600 h 1533600"/>
              <a:gd name="connsiteX3" fmla="*/ 0 w 2392200"/>
              <a:gd name="connsiteY3" fmla="*/ 1533600 h 1533600"/>
              <a:gd name="connsiteX4" fmla="*/ 0 w 2392200"/>
              <a:gd name="connsiteY4" fmla="*/ 0 h 15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200" h="1533600">
                <a:moveTo>
                  <a:pt x="0" y="0"/>
                </a:moveTo>
                <a:lnTo>
                  <a:pt x="2392200" y="0"/>
                </a:lnTo>
                <a:lnTo>
                  <a:pt x="2008800" y="1533600"/>
                </a:lnTo>
                <a:lnTo>
                  <a:pt x="0" y="1533600"/>
                </a:lnTo>
                <a:lnTo>
                  <a:pt x="0" y="0"/>
                </a:lnTo>
                <a:close/>
              </a:path>
            </a:pathLst>
          </a:custGeom>
          <a:solidFill>
            <a:srgbClr val="0058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E8B75D3-2F3B-9B68-6F1B-20877648F28F}"/>
              </a:ext>
            </a:extLst>
          </p:cNvPr>
          <p:cNvSpPr/>
          <p:nvPr/>
        </p:nvSpPr>
        <p:spPr>
          <a:xfrm>
            <a:off x="-1" y="2190975"/>
            <a:ext cx="10734675" cy="2457226"/>
          </a:xfrm>
          <a:custGeom>
            <a:avLst/>
            <a:gdLst>
              <a:gd name="connsiteX0" fmla="*/ 0 w 2392200"/>
              <a:gd name="connsiteY0" fmla="*/ 0 h 1533600"/>
              <a:gd name="connsiteX1" fmla="*/ 2392200 w 2392200"/>
              <a:gd name="connsiteY1" fmla="*/ 0 h 1533600"/>
              <a:gd name="connsiteX2" fmla="*/ 2008800 w 2392200"/>
              <a:gd name="connsiteY2" fmla="*/ 1533600 h 1533600"/>
              <a:gd name="connsiteX3" fmla="*/ 0 w 2392200"/>
              <a:gd name="connsiteY3" fmla="*/ 1533600 h 1533600"/>
              <a:gd name="connsiteX4" fmla="*/ 0 w 2392200"/>
              <a:gd name="connsiteY4" fmla="*/ 0 h 15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200" h="1533600">
                <a:moveTo>
                  <a:pt x="0" y="0"/>
                </a:moveTo>
                <a:lnTo>
                  <a:pt x="2392200" y="0"/>
                </a:lnTo>
                <a:lnTo>
                  <a:pt x="2008800" y="1533600"/>
                </a:lnTo>
                <a:lnTo>
                  <a:pt x="0" y="1533600"/>
                </a:lnTo>
                <a:lnTo>
                  <a:pt x="0" y="0"/>
                </a:lnTo>
                <a:close/>
              </a:path>
            </a:pathLst>
          </a:custGeom>
          <a:solidFill>
            <a:srgbClr val="0051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71A926D-F2D9-CFDF-8B8D-D87974F2FC65}"/>
              </a:ext>
            </a:extLst>
          </p:cNvPr>
          <p:cNvSpPr txBox="1"/>
          <p:nvPr/>
        </p:nvSpPr>
        <p:spPr>
          <a:xfrm>
            <a:off x="3355839" y="5868311"/>
            <a:ext cx="2692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rgbClr val="004275"/>
                </a:solidFill>
                <a:latin typeface="Aptos Display" panose="020B0004020202020204" pitchFamily="34" charset="0"/>
              </a:rPr>
              <a:t>Secretaria Nacional </a:t>
            </a:r>
          </a:p>
          <a:p>
            <a:pPr algn="r"/>
            <a:r>
              <a:rPr lang="pt-BR" sz="1400" dirty="0">
                <a:solidFill>
                  <a:srgbClr val="004275"/>
                </a:solidFill>
                <a:latin typeface="Aptos Display" panose="020B0004020202020204" pitchFamily="34" charset="0"/>
              </a:rPr>
              <a:t>de Registro, Monitoramento </a:t>
            </a:r>
          </a:p>
          <a:p>
            <a:pPr algn="r"/>
            <a:r>
              <a:rPr lang="pt-BR" sz="1400" dirty="0">
                <a:solidFill>
                  <a:srgbClr val="004275"/>
                </a:solidFill>
                <a:latin typeface="Aptos Display" panose="020B0004020202020204" pitchFamily="34" charset="0"/>
              </a:rPr>
              <a:t>e Pesquisa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357B1FD3-6B8F-A023-8E0E-37CE997D58C4}"/>
              </a:ext>
            </a:extLst>
          </p:cNvPr>
          <p:cNvCxnSpPr>
            <a:cxnSpLocks/>
          </p:cNvCxnSpPr>
          <p:nvPr/>
        </p:nvCxnSpPr>
        <p:spPr>
          <a:xfrm>
            <a:off x="6079208" y="5785561"/>
            <a:ext cx="0" cy="876478"/>
          </a:xfrm>
          <a:prstGeom prst="line">
            <a:avLst/>
          </a:prstGeom>
          <a:ln w="9525">
            <a:solidFill>
              <a:srgbClr val="004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5F5FF0A-AE1F-BDFB-87E3-9906D408215D}"/>
              </a:ext>
            </a:extLst>
          </p:cNvPr>
          <p:cNvSpPr txBox="1"/>
          <p:nvPr/>
        </p:nvSpPr>
        <p:spPr>
          <a:xfrm>
            <a:off x="6079208" y="5868311"/>
            <a:ext cx="22755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4275"/>
                </a:solidFill>
                <a:latin typeface="Aptos Display" panose="020B0004020202020204" pitchFamily="34" charset="0"/>
              </a:rPr>
              <a:t>Ministério da</a:t>
            </a:r>
            <a:br>
              <a:rPr lang="pt-BR" dirty="0">
                <a:solidFill>
                  <a:srgbClr val="004275"/>
                </a:solidFill>
                <a:latin typeface="Aptos Display" panose="020B0004020202020204" pitchFamily="34" charset="0"/>
              </a:rPr>
            </a:br>
            <a:r>
              <a:rPr lang="pt-BR" dirty="0">
                <a:solidFill>
                  <a:srgbClr val="004275"/>
                </a:solidFill>
                <a:latin typeface="Aptos Display" panose="020B0004020202020204" pitchFamily="34" charset="0"/>
              </a:rPr>
              <a:t>Pesca e </a:t>
            </a:r>
            <a:br>
              <a:rPr lang="pt-BR" dirty="0">
                <a:solidFill>
                  <a:srgbClr val="004275"/>
                </a:solidFill>
                <a:latin typeface="Aptos Display" panose="020B0004020202020204" pitchFamily="34" charset="0"/>
              </a:rPr>
            </a:br>
            <a:r>
              <a:rPr lang="pt-BR" dirty="0">
                <a:solidFill>
                  <a:srgbClr val="004275"/>
                </a:solidFill>
                <a:latin typeface="Aptos Display" panose="020B0004020202020204" pitchFamily="34" charset="0"/>
              </a:rPr>
              <a:t>Aquicultura</a:t>
            </a:r>
            <a:endParaRPr lang="pt-BR" sz="1400" dirty="0">
              <a:solidFill>
                <a:srgbClr val="004275"/>
              </a:solidFill>
              <a:latin typeface="Aptos Display" panose="020B0004020202020204" pitchFamily="34" charset="0"/>
            </a:endParaRPr>
          </a:p>
        </p:txBody>
      </p:sp>
      <p:pic>
        <p:nvPicPr>
          <p:cNvPr id="22" name="Imagem 21" descr="Uma imagem contendo Diagrama&#10;&#10;Descrição gerada automaticamente">
            <a:extLst>
              <a:ext uri="{FF2B5EF4-FFF2-40B4-BE49-F238E27FC236}">
                <a16:creationId xmlns:a16="http://schemas.microsoft.com/office/drawing/2014/main" id="{29DFBCD8-553B-A6CE-0BDB-C39B0F9581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12900" t="5476" r="7120" b="72793"/>
          <a:stretch/>
        </p:blipFill>
        <p:spPr>
          <a:xfrm>
            <a:off x="9844157" y="5793882"/>
            <a:ext cx="2021633" cy="844861"/>
          </a:xfrm>
          <a:prstGeom prst="rect">
            <a:avLst/>
          </a:prstGeom>
          <a:ln w="3175">
            <a:solidFill>
              <a:srgbClr val="005865"/>
            </a:solidFill>
          </a:ln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19BC56AD-574E-9BC1-C324-1DE262521730}"/>
              </a:ext>
            </a:extLst>
          </p:cNvPr>
          <p:cNvSpPr txBox="1"/>
          <p:nvPr/>
        </p:nvSpPr>
        <p:spPr>
          <a:xfrm>
            <a:off x="901906" y="2762651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dirty="0">
                <a:solidFill>
                  <a:schemeClr val="bg1"/>
                </a:solidFill>
                <a:latin typeface="Aptos Light" panose="020B0004020202020204" pitchFamily="34" charset="0"/>
              </a:rPr>
              <a:t>2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3AD3A11-09EB-1A7E-A03E-7EBFC256B2BD}"/>
              </a:ext>
            </a:extLst>
          </p:cNvPr>
          <p:cNvSpPr txBox="1"/>
          <p:nvPr/>
        </p:nvSpPr>
        <p:spPr>
          <a:xfrm>
            <a:off x="2041732" y="2606749"/>
            <a:ext cx="9742311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4450">
              <a:buClr>
                <a:srgbClr val="2F5496"/>
              </a:buClr>
              <a:buSzPts val="2900"/>
            </a:pPr>
            <a:r>
              <a:rPr lang="pt-BR" sz="5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/>
                <a:ea typeface="Twentieth Century"/>
                <a:cs typeface="Twentieth Century"/>
                <a:sym typeface="Twentieth Century"/>
              </a:rPr>
              <a:t>Sistainha</a:t>
            </a:r>
            <a:br>
              <a:rPr lang="pt-BR" sz="5400" dirty="0">
                <a:latin typeface="Aptos Light" panose="020B0004020202020204" pitchFamily="34" charset="0"/>
                <a:ea typeface="Twentieth Century"/>
                <a:cs typeface="Twentieth Century"/>
              </a:rPr>
            </a:br>
            <a:r>
              <a:rPr lang="pt-BR" sz="5400" dirty="0">
                <a:solidFill>
                  <a:schemeClr val="bg1"/>
                </a:solidFill>
                <a:latin typeface="Aptos Display"/>
                <a:ea typeface="Twentieth Century"/>
                <a:cs typeface="Twentieth Century"/>
                <a:sym typeface="Twentieth Century"/>
              </a:rPr>
              <a:t>Formulários eletrônicos</a:t>
            </a:r>
            <a:endParaRPr lang="pt-BR" sz="5400" dirty="0">
              <a:solidFill>
                <a:schemeClr val="bg1"/>
              </a:solidFill>
              <a:latin typeface="Aptos Display"/>
              <a:ea typeface="Twentieth Century"/>
              <a:cs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2395195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4EAD1-FED4-F17A-F650-E2BE0ED56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0626AA4-E764-4083-94EA-9465E0124E03}"/>
              </a:ext>
            </a:extLst>
          </p:cNvPr>
          <p:cNvSpPr/>
          <p:nvPr/>
        </p:nvSpPr>
        <p:spPr>
          <a:xfrm>
            <a:off x="13024" y="596900"/>
            <a:ext cx="901698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0232881-7F29-A04E-F93B-F2AAFF920B65}"/>
              </a:ext>
            </a:extLst>
          </p:cNvPr>
          <p:cNvSpPr/>
          <p:nvPr/>
        </p:nvSpPr>
        <p:spPr>
          <a:xfrm>
            <a:off x="1079823" y="596900"/>
            <a:ext cx="241299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Google Shape;232;g239464f7197_0_0">
            <a:extLst>
              <a:ext uri="{FF2B5EF4-FFF2-40B4-BE49-F238E27FC236}">
                <a16:creationId xmlns:a16="http://schemas.microsoft.com/office/drawing/2014/main" id="{BFB00D31-BAF9-68A3-05FA-25E20E2925B5}"/>
              </a:ext>
            </a:extLst>
          </p:cNvPr>
          <p:cNvSpPr txBox="1"/>
          <p:nvPr/>
        </p:nvSpPr>
        <p:spPr>
          <a:xfrm>
            <a:off x="2900061" y="3811"/>
            <a:ext cx="639187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5400" dirty="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Acesso</a:t>
            </a:r>
            <a:endParaRPr sz="5400" dirty="0">
              <a:solidFill>
                <a:srgbClr val="005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  <a:sym typeface="Twentieth Century"/>
            </a:endParaRPr>
          </a:p>
        </p:txBody>
      </p:sp>
      <p:pic>
        <p:nvPicPr>
          <p:cNvPr id="2" name="Imagem 1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056E6C53-762B-B487-6321-606CB05248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2" r="1289"/>
          <a:stretch>
            <a:fillRect/>
          </a:stretch>
        </p:blipFill>
        <p:spPr>
          <a:xfrm>
            <a:off x="2347375" y="929496"/>
            <a:ext cx="7391119" cy="571630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E0A37E3B-78BA-EB4A-B491-8CF269CBEFC9}"/>
              </a:ext>
            </a:extLst>
          </p:cNvPr>
          <p:cNvSpPr/>
          <p:nvPr/>
        </p:nvSpPr>
        <p:spPr>
          <a:xfrm>
            <a:off x="7919255" y="2980790"/>
            <a:ext cx="1636330" cy="16445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1100" dirty="0">
              <a:solidFill>
                <a:srgbClr val="00367A"/>
              </a:solidFill>
              <a:cs typeface="Arial"/>
            </a:endParaRPr>
          </a:p>
        </p:txBody>
      </p:sp>
      <p:sp>
        <p:nvSpPr>
          <p:cNvPr id="11" name="Seta: para a Esquerda 10">
            <a:extLst>
              <a:ext uri="{FF2B5EF4-FFF2-40B4-BE49-F238E27FC236}">
                <a16:creationId xmlns:a16="http://schemas.microsoft.com/office/drawing/2014/main" id="{7BE3A5CB-5904-21BF-A3A2-E320B57B202A}"/>
              </a:ext>
            </a:extLst>
          </p:cNvPr>
          <p:cNvSpPr/>
          <p:nvPr/>
        </p:nvSpPr>
        <p:spPr>
          <a:xfrm>
            <a:off x="9661636" y="3642396"/>
            <a:ext cx="540774" cy="38884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29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E01955C0-ADFC-AB46-0683-DBF955C4D3A8}"/>
              </a:ext>
            </a:extLst>
          </p:cNvPr>
          <p:cNvSpPr/>
          <p:nvPr/>
        </p:nvSpPr>
        <p:spPr>
          <a:xfrm>
            <a:off x="13024" y="596900"/>
            <a:ext cx="901698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88C63D2-B3D0-C310-4543-08D2EBA86946}"/>
              </a:ext>
            </a:extLst>
          </p:cNvPr>
          <p:cNvSpPr/>
          <p:nvPr/>
        </p:nvSpPr>
        <p:spPr>
          <a:xfrm>
            <a:off x="1079823" y="596900"/>
            <a:ext cx="241299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C640C32-0AB5-57E8-DB47-AE7569A217AC}"/>
              </a:ext>
            </a:extLst>
          </p:cNvPr>
          <p:cNvSpPr txBox="1"/>
          <p:nvPr/>
        </p:nvSpPr>
        <p:spPr>
          <a:xfrm>
            <a:off x="6743701" y="3384104"/>
            <a:ext cx="50469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79F"/>
              </a:buClr>
              <a:buSzPts val="2300"/>
            </a:pPr>
            <a:endParaRPr lang="pt-BR" sz="2400" i="0" u="none" strike="noStrike" cap="none" dirty="0">
              <a:solidFill>
                <a:srgbClr val="3F579F"/>
              </a:solidFill>
              <a:latin typeface="Aptos Light" panose="020B0604020202020204" charset="0"/>
              <a:ea typeface="Calibri"/>
              <a:cs typeface="Calibri"/>
            </a:endParaRPr>
          </a:p>
        </p:txBody>
      </p:sp>
      <p:sp>
        <p:nvSpPr>
          <p:cNvPr id="12" name="Google Shape;232;g239464f7197_0_0">
            <a:extLst>
              <a:ext uri="{FF2B5EF4-FFF2-40B4-BE49-F238E27FC236}">
                <a16:creationId xmlns:a16="http://schemas.microsoft.com/office/drawing/2014/main" id="{2467021F-13F2-879B-BE36-61E0D82CC1CF}"/>
              </a:ext>
            </a:extLst>
          </p:cNvPr>
          <p:cNvSpPr txBox="1"/>
          <p:nvPr/>
        </p:nvSpPr>
        <p:spPr>
          <a:xfrm>
            <a:off x="2900061" y="3811"/>
            <a:ext cx="639187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5400" dirty="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Acesso</a:t>
            </a:r>
            <a:endParaRPr sz="5400" dirty="0">
              <a:solidFill>
                <a:srgbClr val="005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  <a:sym typeface="Twentieth Century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249E51B-E8DD-11DB-6DF9-55379A3C1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32" y="1131973"/>
            <a:ext cx="11714136" cy="5427591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DF6BA541-B929-86D7-A73F-1DC3E5E6B23D}"/>
              </a:ext>
            </a:extLst>
          </p:cNvPr>
          <p:cNvSpPr/>
          <p:nvPr/>
        </p:nvSpPr>
        <p:spPr>
          <a:xfrm>
            <a:off x="7708490" y="2782528"/>
            <a:ext cx="2605549" cy="294969"/>
          </a:xfrm>
          <a:prstGeom prst="roundRect">
            <a:avLst>
              <a:gd name="adj" fmla="val 3245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Esquerda 10">
            <a:extLst>
              <a:ext uri="{FF2B5EF4-FFF2-40B4-BE49-F238E27FC236}">
                <a16:creationId xmlns:a16="http://schemas.microsoft.com/office/drawing/2014/main" id="{6A105136-35E8-E397-FEA4-45EB78888C47}"/>
              </a:ext>
            </a:extLst>
          </p:cNvPr>
          <p:cNvSpPr/>
          <p:nvPr/>
        </p:nvSpPr>
        <p:spPr>
          <a:xfrm>
            <a:off x="10470280" y="2733368"/>
            <a:ext cx="540774" cy="38884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42183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erde-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947</Words>
  <Application>Microsoft Office PowerPoint</Application>
  <PresentationFormat>Widescreen</PresentationFormat>
  <Paragraphs>144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Lucas Ramos de Oliveira</cp:lastModifiedBy>
  <cp:revision>356</cp:revision>
  <dcterms:modified xsi:type="dcterms:W3CDTF">2025-05-19T16:24:10Z</dcterms:modified>
</cp:coreProperties>
</file>