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416" r:id="rId2"/>
    <p:sldId id="415" r:id="rId3"/>
    <p:sldId id="419" r:id="rId4"/>
    <p:sldId id="422" r:id="rId5"/>
    <p:sldId id="418" r:id="rId6"/>
    <p:sldId id="421" r:id="rId7"/>
    <p:sldId id="420" r:id="rId8"/>
    <p:sldId id="444" r:id="rId9"/>
    <p:sldId id="426" r:id="rId10"/>
    <p:sldId id="428" r:id="rId11"/>
    <p:sldId id="429" r:id="rId12"/>
    <p:sldId id="430" r:id="rId13"/>
    <p:sldId id="431" r:id="rId14"/>
    <p:sldId id="432" r:id="rId15"/>
    <p:sldId id="433" r:id="rId16"/>
    <p:sldId id="434" r:id="rId17"/>
    <p:sldId id="442" r:id="rId18"/>
    <p:sldId id="427" r:id="rId19"/>
    <p:sldId id="435" r:id="rId20"/>
    <p:sldId id="436" r:id="rId21"/>
    <p:sldId id="438" r:id="rId22"/>
    <p:sldId id="437" r:id="rId23"/>
    <p:sldId id="440" r:id="rId24"/>
    <p:sldId id="439" r:id="rId25"/>
    <p:sldId id="417" r:id="rId26"/>
    <p:sldId id="327" r:id="rId27"/>
    <p:sldId id="424" r:id="rId28"/>
    <p:sldId id="423" r:id="rId29"/>
  </p:sldIdLst>
  <p:sldSz cx="12192000" cy="6858000"/>
  <p:notesSz cx="6858000" cy="9144000"/>
  <p:embeddedFontLst>
    <p:embeddedFont>
      <p:font typeface="Aptos Black" panose="020B0004020202020204" pitchFamily="34" charset="0"/>
      <p:bold r:id="rId31"/>
      <p:boldItalic r:id="rId32"/>
    </p:embeddedFont>
    <p:embeddedFont>
      <p:font typeface="Aptos Light" panose="020B0004020202020204" pitchFamily="34" charset="0"/>
      <p:regular r:id="rId33"/>
      <p: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63" roundtripDataSignature="AMtx7mj3EPQ9d8gE1hxbvF9qb5hX3+wP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865"/>
    <a:srgbClr val="00367A"/>
    <a:srgbClr val="E8F0FD"/>
    <a:srgbClr val="EEF1F5"/>
    <a:srgbClr val="00337C"/>
    <a:srgbClr val="58B6C0"/>
    <a:srgbClr val="00357B"/>
    <a:srgbClr val="005170"/>
    <a:srgbClr val="005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F2F288-CB82-A7AB-4556-346ED858D4CF}" v="13" dt="2025-05-16T17:30:47.227"/>
  </p1510:revLst>
</p1510:revInfo>
</file>

<file path=ppt/tableStyles.xml><?xml version="1.0" encoding="utf-8"?>
<a:tblStyleLst xmlns:a="http://schemas.openxmlformats.org/drawingml/2006/main" def="{D5153755-A97B-4A1B-A9F5-EE05E860A497}">
  <a:tblStyle styleId="{D5153755-A97B-4A1B-A9F5-EE05E860A49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4689333-F2EC-43C8-BBCB-143318A9FB05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63" Type="http://customschemas.google.com/relationships/presentationmetadata" Target="metadata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6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C37D8-0484-E831-9336-1E6739625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087B00F-0AD0-A2BA-5212-BA2CFEAD40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EF4E122-2290-65F2-4DDB-74F4C07D53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72B6F71-3E74-6B25-668D-30F4D70061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1004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29649-CF24-EDA2-068B-1447D213B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A672C0F-1A39-CACA-665F-1CEB7FE26C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54D513C-067E-9C29-393A-8C211E31A3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216C835-19D7-CB55-70EF-C73397D123D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5029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8C508-E348-1DDA-5493-15E102888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5A5EB23-7A9B-62D7-CB33-63B898271F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CF08384-2474-588F-9DD9-A2DF78FAD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931F11C-4787-2755-1EC9-5284948F87C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8781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9E493-5EFF-39A7-EB9F-BF71136A1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7982D3D-9A52-D5CB-D752-F2B1EF69E5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D25CC27-3AB8-E0F1-92BD-EB6FA72E43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5BE1FF-FE07-A1E1-D888-EDDC0E14B2B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0669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417CB-C410-8F41-2285-69C39FE9A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997D281-DAE8-D860-7290-41F53B2A30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6598CBD-FF82-7FE7-EDDC-E9EBE9D9DD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0AF2F74-4A78-11FE-6DB3-074957EFA01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514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E59D0-CC7D-8E30-F7D0-6188C117E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C389200-5EAD-2622-0322-9CEE929C81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B12F535-F540-0682-B954-A8F7C4C76E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38E1405-692B-DE8A-9523-F6C65F29D19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3561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3C401-4446-AEFF-C10E-1C78D9A57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7518DA1-C994-4245-69A0-2E3F3AC624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8C7D594-E483-77B8-944B-E14E4381A8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F97ABCE-7EFD-F2AB-C93D-9EF6DD6F708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0419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0D9B8-188A-08CC-1DF1-BC10BD56C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4968734-7D8B-578D-EE21-E44095AFE4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6DCE015-8D1C-7DA0-6100-BC67A48624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3B1C204-9276-F23B-5CC3-E3D7AA9D205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2842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C08A2-506F-6196-583E-0A9582A37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7D5681A-876F-8AF8-55E3-1B7F4A309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B39BE0F-BD56-F8E7-0F2E-F10897C27B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9C02341-2370-0C60-CEC5-D4DDE7B5FFB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002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C89C6-1E41-323C-01E4-72173FA36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75F13B5-19A5-AAA4-E70C-DC8E73F330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543F74C-EFC0-71BB-DBD2-4C812158C3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B0F7EC1-6634-F26C-A2DF-9FA3D2FAE3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01359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3957E-CC67-C9CE-463E-9DBAD4CB5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6B86EA5-FEDC-CA00-D06F-88EE73C883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5113A20-A1B6-A874-A3C8-B9DAD7A9A7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256931D-A1BF-7794-5038-5F4C8214A2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2523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5219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447D6-E845-82C3-80F7-2005F9CAE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5C2E3B6-7FD0-618B-06E3-C6B1F20ED8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1BF1910-06FB-8BDB-79BC-29B389B077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42B1D65-932B-DD99-E569-5DCC723AA0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2086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5C90B-982A-6740-04DC-0E2B30733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3C6086A-8E77-D926-3295-C2A0AB3D22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DEAC7EE-628B-5873-5E20-36E8270CD3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5BF2340-1B39-AC50-B33B-89F1A607860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3966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2BB81-D844-149F-9BF7-ACEA67F69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AA6AA50-AAB5-4F7E-375E-3719C88EC3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2493F6A-2034-082A-FDBD-23C3D0C995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A7A5E5A-3360-38DD-874D-5FF26C5F6B7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649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0F9C9-3E77-410D-BA3E-EAD792CA6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FF2EB25-43B3-2017-036D-93F869B8B7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D1AFC66-BD58-33DD-5B6A-327F64F0B3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757E226-C0B0-F752-E32F-18018D773D0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5753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63498-1D00-34AD-C8A0-C27FFF9D1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503DA8E-C2EA-1C1F-6455-C14841808B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D454336-3362-3F7A-51A4-2167783AF4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9FFC8B3-9BA3-D3E6-9DF0-37D1D84D7EF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0210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0ADBC-227C-E1D5-CA5C-6A9882007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248B63C-CE46-7B37-7233-EC97425C65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A69F10A-4E00-C399-035D-85682E79A1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7B72FDD-CD4F-5C36-FE72-DDDCCEC706F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5317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1E3C4-DBDE-8D91-D03C-0BB28248E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DEA19AB-C17C-3E73-414C-594B525F5A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8E57773-37BC-5283-5096-15BA63B475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488F98-90A5-0A9A-C3DC-8EA862BEAA5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6038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78EB0-A847-7B1C-C79E-5A01E02D4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A16C92E-FE57-B31A-5ABB-002DA9FE8B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F940010-47B6-9741-5604-045DFE7CAE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C7449C4-D822-76C3-12FA-E45C3191C9D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387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6" r:id="rId4"/>
    <p:sldLayoutId id="2147483657" r:id="rId5"/>
    <p:sldLayoutId id="214748365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5865"/>
            </a:gs>
            <a:gs pos="40000">
              <a:srgbClr val="005170"/>
            </a:gs>
            <a:gs pos="72000">
              <a:srgbClr val="003B78"/>
            </a:gs>
            <a:gs pos="100000">
              <a:srgbClr val="00317D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28C915-0049-970C-5E66-ADE8CD66D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Barco a vela na água&#10;&#10;Descrição gerada automaticamente">
            <a:extLst>
              <a:ext uri="{FF2B5EF4-FFF2-40B4-BE49-F238E27FC236}">
                <a16:creationId xmlns:a16="http://schemas.microsoft.com/office/drawing/2014/main" id="{E885BFD7-56F1-901C-752A-64E8564F34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263" r="263"/>
          <a:stretch/>
        </p:blipFill>
        <p:spPr>
          <a:xfrm>
            <a:off x="0" y="21752"/>
            <a:ext cx="12202448" cy="6836267"/>
          </a:xfrm>
          <a:prstGeom prst="rect">
            <a:avLst/>
          </a:prstGeom>
        </p:spPr>
      </p:pic>
      <p:sp>
        <p:nvSpPr>
          <p:cNvPr id="37" name="CaixaDeTexto 36">
            <a:extLst>
              <a:ext uri="{FF2B5EF4-FFF2-40B4-BE49-F238E27FC236}">
                <a16:creationId xmlns:a16="http://schemas.microsoft.com/office/drawing/2014/main" id="{C0153709-5E11-0ECD-0E17-765675A82B28}"/>
              </a:ext>
            </a:extLst>
          </p:cNvPr>
          <p:cNvSpPr txBox="1"/>
          <p:nvPr/>
        </p:nvSpPr>
        <p:spPr>
          <a:xfrm>
            <a:off x="2830286" y="5880723"/>
            <a:ext cx="2870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>
                <a:solidFill>
                  <a:schemeClr val="bg1"/>
                </a:solidFill>
                <a:latin typeface="Aptos Display" panose="020B0004020202020204" pitchFamily="34" charset="0"/>
              </a:rPr>
              <a:t>Secretaria Nacional </a:t>
            </a:r>
          </a:p>
          <a:p>
            <a:pPr algn="r"/>
            <a:r>
              <a:rPr lang="pt-BR" sz="1400">
                <a:solidFill>
                  <a:schemeClr val="bg1"/>
                </a:solidFill>
                <a:latin typeface="Aptos Display" panose="020B0004020202020204" pitchFamily="34" charset="0"/>
              </a:rPr>
              <a:t>de Registro, Monitoramento </a:t>
            </a:r>
          </a:p>
          <a:p>
            <a:pPr algn="r"/>
            <a:r>
              <a:rPr lang="pt-BR" sz="1400">
                <a:solidFill>
                  <a:schemeClr val="bg1"/>
                </a:solidFill>
                <a:latin typeface="Aptos Display" panose="020B0004020202020204" pitchFamily="34" charset="0"/>
              </a:rPr>
              <a:t>e Pesquisa</a:t>
            </a:r>
          </a:p>
        </p:txBody>
      </p: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77D6A0A5-5993-4F89-6840-D0213FE0471F}"/>
              </a:ext>
            </a:extLst>
          </p:cNvPr>
          <p:cNvCxnSpPr>
            <a:cxnSpLocks/>
          </p:cNvCxnSpPr>
          <p:nvPr/>
        </p:nvCxnSpPr>
        <p:spPr>
          <a:xfrm>
            <a:off x="5731615" y="5791200"/>
            <a:ext cx="0" cy="94822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6B450CFF-185C-C801-D45B-C3AD45FF1638}"/>
              </a:ext>
            </a:extLst>
          </p:cNvPr>
          <p:cNvSpPr txBox="1"/>
          <p:nvPr/>
        </p:nvSpPr>
        <p:spPr>
          <a:xfrm>
            <a:off x="5749277" y="5895978"/>
            <a:ext cx="2234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Aptos Display" panose="020B0004020202020204" pitchFamily="34" charset="0"/>
              </a:rPr>
              <a:t>Ministério da</a:t>
            </a:r>
            <a:br>
              <a:rPr lang="pt-BR">
                <a:solidFill>
                  <a:schemeClr val="bg1"/>
                </a:solidFill>
                <a:latin typeface="Aptos Display" panose="020B0004020202020204" pitchFamily="34" charset="0"/>
              </a:rPr>
            </a:br>
            <a:r>
              <a:rPr lang="pt-BR">
                <a:solidFill>
                  <a:schemeClr val="bg1"/>
                </a:solidFill>
                <a:latin typeface="Aptos Display" panose="020B0004020202020204" pitchFamily="34" charset="0"/>
              </a:rPr>
              <a:t>Pesca e </a:t>
            </a:r>
            <a:br>
              <a:rPr lang="pt-BR">
                <a:solidFill>
                  <a:schemeClr val="bg1"/>
                </a:solidFill>
                <a:latin typeface="Aptos Display" panose="020B0004020202020204" pitchFamily="34" charset="0"/>
              </a:rPr>
            </a:br>
            <a:r>
              <a:rPr lang="pt-BR">
                <a:solidFill>
                  <a:schemeClr val="bg1"/>
                </a:solidFill>
                <a:latin typeface="Aptos Display" panose="020B0004020202020204" pitchFamily="34" charset="0"/>
              </a:rPr>
              <a:t>Aquicultura</a:t>
            </a:r>
            <a:endParaRPr lang="pt-BR" sz="140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pic>
        <p:nvPicPr>
          <p:cNvPr id="44" name="Imagem 43" descr="Uma imagem contendo Diagrama&#10;&#10;Descrição gerada automaticamente">
            <a:extLst>
              <a:ext uri="{FF2B5EF4-FFF2-40B4-BE49-F238E27FC236}">
                <a16:creationId xmlns:a16="http://schemas.microsoft.com/office/drawing/2014/main" id="{766A8B56-A373-34FA-270C-E2F7C4EAFF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951" t="2942" r="6826" b="71224"/>
          <a:stretch/>
        </p:blipFill>
        <p:spPr>
          <a:xfrm>
            <a:off x="9788811" y="5623248"/>
            <a:ext cx="2173035" cy="106640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0FC7DC6-FA7E-1580-7195-A7A287A334B6}"/>
              </a:ext>
            </a:extLst>
          </p:cNvPr>
          <p:cNvSpPr txBox="1"/>
          <p:nvPr/>
        </p:nvSpPr>
        <p:spPr>
          <a:xfrm>
            <a:off x="166324" y="1299929"/>
            <a:ext cx="11785994" cy="193203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/>
              </a:rPr>
              <a:t>PESQBRASIL – MAPA DE BORDO </a:t>
            </a:r>
            <a:endParaRPr lang="en-US" sz="2750">
              <a:solidFill>
                <a:schemeClr val="bg1"/>
              </a:solidFill>
              <a:latin typeface="Aptos Display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/>
              </a:rPr>
              <a:t>TAINHA - 2025</a:t>
            </a:r>
            <a:br>
              <a:rPr lang="en-US" sz="4000">
                <a:ln w="0"/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750">
              <a:solidFill>
                <a:schemeClr val="bg1"/>
              </a:solidFill>
              <a:latin typeface="Aptos Display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3D6CCE4-A3A3-1A49-D217-1751EDB79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996210"/>
              </p:ext>
            </p:extLst>
          </p:nvPr>
        </p:nvGraphicFramePr>
        <p:xfrm>
          <a:off x="270782" y="2940957"/>
          <a:ext cx="11643743" cy="2011680"/>
        </p:xfrm>
        <a:graphic>
          <a:graphicData uri="http://schemas.openxmlformats.org/drawingml/2006/table">
            <a:tbl>
              <a:tblPr bandRow="1">
                <a:tableStyleId>{D5153755-A97B-4A1B-A9F5-EE05E860A497}</a:tableStyleId>
              </a:tblPr>
              <a:tblGrid>
                <a:gridCol w="11643743">
                  <a:extLst>
                    <a:ext uri="{9D8B030D-6E8A-4147-A177-3AD203B41FA5}">
                      <a16:colId xmlns:a16="http://schemas.microsoft.com/office/drawing/2014/main" val="6143803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indent="0" algn="l">
                        <a:buNone/>
                      </a:pPr>
                      <a:r>
                        <a:rPr lang="pt-BR" sz="2800" b="0" i="0" u="none" strike="noStrike" baseline="0" noProof="0">
                          <a:solidFill>
                            <a:srgbClr val="FFFFFF"/>
                          </a:solidFill>
                          <a:effectLst/>
                          <a:latin typeface="Aptos Black"/>
                        </a:rPr>
                        <a:t>Portaria Interministerial MPA/MMA Nº 26, de 28 de fevereiro de 2025</a:t>
                      </a:r>
                      <a:endParaRPr lang="pt-BR" sz="2800"/>
                    </a:p>
                    <a:p>
                      <a:pPr lvl="0" indent="0" algn="l">
                        <a:buNone/>
                      </a:pPr>
                      <a:endParaRPr lang="pt-BR" sz="2600" b="0" i="0" u="none" strike="noStrike" baseline="0" noProof="0">
                        <a:solidFill>
                          <a:srgbClr val="FFFFFF"/>
                        </a:solidFill>
                        <a:effectLst/>
                        <a:latin typeface="Aptos Black"/>
                      </a:endParaRPr>
                    </a:p>
                    <a:p>
                      <a:pPr lvl="0" indent="0" algn="l">
                        <a:buNone/>
                      </a:pPr>
                      <a:r>
                        <a:rPr lang="pt-BR" sz="2400" b="0" i="0" u="none" strike="noStrike" baseline="0" noProof="0">
                          <a:solidFill>
                            <a:srgbClr val="FFFFFF"/>
                          </a:solidFill>
                          <a:effectLst/>
                          <a:latin typeface="Aptos Black"/>
                        </a:rPr>
                        <a:t>Instrução Normativa Nº 20, de 10 de setembro de 2014</a:t>
                      </a:r>
                      <a:endParaRPr lang="pt-BR" sz="2400">
                        <a:latin typeface="Aptos Black"/>
                      </a:endParaRPr>
                    </a:p>
                    <a:p>
                      <a:pPr lvl="0" indent="0" algn="l">
                        <a:buNone/>
                      </a:pPr>
                      <a:r>
                        <a:rPr lang="pt-BR" sz="2400">
                          <a:solidFill>
                            <a:schemeClr val="bg1"/>
                          </a:solidFill>
                          <a:effectLst/>
                          <a:latin typeface="Aptos Black"/>
                        </a:rPr>
                        <a:t>Portaria MPA nº135, de 27 de setembro de 2023</a:t>
                      </a:r>
                    </a:p>
                    <a:p>
                      <a:pPr lvl="0" indent="0" algn="l">
                        <a:buNone/>
                      </a:pPr>
                      <a:r>
                        <a:rPr lang="pt-BR" sz="2400" b="0" i="0" u="none" strike="noStrike" baseline="0" noProof="0">
                          <a:solidFill>
                            <a:srgbClr val="FFFFFF"/>
                          </a:solidFill>
                          <a:effectLst/>
                          <a:latin typeface="Aptos Black"/>
                        </a:rPr>
                        <a:t>Portaria nº 617, de 8 de março de 2022</a:t>
                      </a:r>
                      <a:endParaRPr lang="pt-BR" sz="2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416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6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FC668-5D5F-B47A-2C30-55212E9CA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1F689FA5-4900-9EE2-C6B2-6224C6F06D74}"/>
              </a:ext>
            </a:extLst>
          </p:cNvPr>
          <p:cNvSpPr/>
          <p:nvPr/>
        </p:nvSpPr>
        <p:spPr>
          <a:xfrm>
            <a:off x="13024" y="596900"/>
            <a:ext cx="901698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E47D8E9-D357-507F-F2B9-A4C86AEA4C59}"/>
              </a:ext>
            </a:extLst>
          </p:cNvPr>
          <p:cNvSpPr/>
          <p:nvPr/>
        </p:nvSpPr>
        <p:spPr>
          <a:xfrm>
            <a:off x="1079823" y="596900"/>
            <a:ext cx="241299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Google Shape;232;g239464f7197_0_0">
            <a:extLst>
              <a:ext uri="{FF2B5EF4-FFF2-40B4-BE49-F238E27FC236}">
                <a16:creationId xmlns:a16="http://schemas.microsoft.com/office/drawing/2014/main" id="{F0E24B5D-B7F6-54B0-1A89-E6FD9B36F0A0}"/>
              </a:ext>
            </a:extLst>
          </p:cNvPr>
          <p:cNvSpPr txBox="1"/>
          <p:nvPr/>
        </p:nvSpPr>
        <p:spPr>
          <a:xfrm>
            <a:off x="1661233" y="92124"/>
            <a:ext cx="999769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400"/>
            </a:pPr>
            <a:r>
              <a:rPr lang="pt-BR" sz="5000" err="1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PesqBrasil</a:t>
            </a:r>
            <a:r>
              <a:rPr lang="pt-BR" sz="500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 – Mapa de Bordo</a:t>
            </a:r>
            <a:endParaRPr lang="pt-BR" sz="5000">
              <a:solidFill>
                <a:srgbClr val="005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Display" panose="020B0004020202020204" pitchFamily="34" charset="0"/>
            </a:endParaRPr>
          </a:p>
          <a:p>
            <a:pPr algn="ctr">
              <a:buSzPts val="2400"/>
            </a:pPr>
            <a:r>
              <a:rPr lang="pt-BR" sz="320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PREENCHIMENTO MAPA DE BORDO - ARRASTO DE PRAIA</a:t>
            </a:r>
          </a:p>
        </p:txBody>
      </p:sp>
      <p:pic>
        <p:nvPicPr>
          <p:cNvPr id="2" name="Imagem 1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11139E0E-CB73-DD92-B24C-110362672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1" y="2214486"/>
            <a:ext cx="12091738" cy="242902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B7B1FDC-7707-1A67-A9EB-1563EC025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1" y="4643024"/>
            <a:ext cx="12091738" cy="55979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363C5D8-EC15-5398-1C67-5BD7B173A26C}"/>
              </a:ext>
            </a:extLst>
          </p:cNvPr>
          <p:cNvSpPr txBox="1"/>
          <p:nvPr/>
        </p:nvSpPr>
        <p:spPr>
          <a:xfrm>
            <a:off x="461210" y="4772526"/>
            <a:ext cx="842210" cy="307777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latin typeface="Calibri"/>
              </a:rPr>
              <a:t>NOME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35A1668-21A3-E438-2B4D-598F80433706}"/>
              </a:ext>
            </a:extLst>
          </p:cNvPr>
          <p:cNvSpPr txBox="1"/>
          <p:nvPr/>
        </p:nvSpPr>
        <p:spPr>
          <a:xfrm>
            <a:off x="2915444" y="4772526"/>
            <a:ext cx="970859" cy="307777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latin typeface="Calibri"/>
              </a:rPr>
              <a:t>TIE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80A5680-3A4E-3DC2-3250-45BF0CC58055}"/>
              </a:ext>
            </a:extLst>
          </p:cNvPr>
          <p:cNvSpPr txBox="1"/>
          <p:nvPr/>
        </p:nvSpPr>
        <p:spPr>
          <a:xfrm>
            <a:off x="4577988" y="4772525"/>
            <a:ext cx="941171" cy="307777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latin typeface="Calibri"/>
              </a:rPr>
              <a:t>SISRGP</a:t>
            </a:r>
          </a:p>
        </p:txBody>
      </p:sp>
      <p:sp>
        <p:nvSpPr>
          <p:cNvPr id="11" name="Seta: para Cima 10">
            <a:extLst>
              <a:ext uri="{FF2B5EF4-FFF2-40B4-BE49-F238E27FC236}">
                <a16:creationId xmlns:a16="http://schemas.microsoft.com/office/drawing/2014/main" id="{6B88C988-432F-BB6C-6FAA-F8B043A94758}"/>
              </a:ext>
            </a:extLst>
          </p:cNvPr>
          <p:cNvSpPr/>
          <p:nvPr/>
        </p:nvSpPr>
        <p:spPr>
          <a:xfrm>
            <a:off x="277091" y="5274623"/>
            <a:ext cx="277090" cy="356259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E155ED7-DAF6-5710-00F4-4926B7969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1" y="6018210"/>
            <a:ext cx="12192000" cy="699867"/>
          </a:xfrm>
          <a:prstGeom prst="rect">
            <a:avLst/>
          </a:prstGeom>
        </p:spPr>
      </p:pic>
      <p:sp>
        <p:nvSpPr>
          <p:cNvPr id="13" name="Seta: para Cima 12">
            <a:extLst>
              <a:ext uri="{FF2B5EF4-FFF2-40B4-BE49-F238E27FC236}">
                <a16:creationId xmlns:a16="http://schemas.microsoft.com/office/drawing/2014/main" id="{8F4EB015-A0A5-2E61-F564-2E6977112234}"/>
              </a:ext>
            </a:extLst>
          </p:cNvPr>
          <p:cNvSpPr/>
          <p:nvPr/>
        </p:nvSpPr>
        <p:spPr>
          <a:xfrm rot="10800000">
            <a:off x="11449793" y="5729843"/>
            <a:ext cx="277090" cy="356259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9328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75F7C-2DFD-7EE8-C81B-792FA627E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27AEB62A-7FD5-DD58-F721-0BE8B53DC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2" y="0"/>
            <a:ext cx="12163097" cy="6858000"/>
          </a:xfrm>
          <a:prstGeom prst="rect">
            <a:avLst/>
          </a:prstGeom>
        </p:spPr>
      </p:pic>
      <p:sp>
        <p:nvSpPr>
          <p:cNvPr id="11" name="Seta: para Cima 10">
            <a:extLst>
              <a:ext uri="{FF2B5EF4-FFF2-40B4-BE49-F238E27FC236}">
                <a16:creationId xmlns:a16="http://schemas.microsoft.com/office/drawing/2014/main" id="{792A626F-E606-1937-0BAF-5ACF7B4BBDAD}"/>
              </a:ext>
            </a:extLst>
          </p:cNvPr>
          <p:cNvSpPr/>
          <p:nvPr/>
        </p:nvSpPr>
        <p:spPr>
          <a:xfrm rot="16200000">
            <a:off x="2612572" y="4948051"/>
            <a:ext cx="217714" cy="356259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ara Cima 11">
            <a:extLst>
              <a:ext uri="{FF2B5EF4-FFF2-40B4-BE49-F238E27FC236}">
                <a16:creationId xmlns:a16="http://schemas.microsoft.com/office/drawing/2014/main" id="{C4C9B2CC-588F-2739-A3C2-4CDC92A7617D}"/>
              </a:ext>
            </a:extLst>
          </p:cNvPr>
          <p:cNvSpPr/>
          <p:nvPr/>
        </p:nvSpPr>
        <p:spPr>
          <a:xfrm rot="10800000">
            <a:off x="11411033" y="5848597"/>
            <a:ext cx="217714" cy="356259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E57A840-081D-CF58-3993-12B63367D9F3}"/>
              </a:ext>
            </a:extLst>
          </p:cNvPr>
          <p:cNvSpPr txBox="1"/>
          <p:nvPr/>
        </p:nvSpPr>
        <p:spPr>
          <a:xfrm>
            <a:off x="1609159" y="3050604"/>
            <a:ext cx="792730" cy="246221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pt-BR" sz="1000">
              <a:latin typeface="Calibri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ADBC0C6-720B-6223-4292-6B958F93F904}"/>
              </a:ext>
            </a:extLst>
          </p:cNvPr>
          <p:cNvSpPr txBox="1"/>
          <p:nvPr/>
        </p:nvSpPr>
        <p:spPr>
          <a:xfrm>
            <a:off x="1490405" y="3495928"/>
            <a:ext cx="911482" cy="215444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pt-BR" sz="800">
              <a:latin typeface="Calibri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081532A-F6A7-85C9-EE25-E979B31108F9}"/>
              </a:ext>
            </a:extLst>
          </p:cNvPr>
          <p:cNvSpPr txBox="1"/>
          <p:nvPr/>
        </p:nvSpPr>
        <p:spPr>
          <a:xfrm>
            <a:off x="1361756" y="3852188"/>
            <a:ext cx="792730" cy="215444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pt-BR" sz="80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6878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7BE7D-07C8-0350-D4D3-54AE263CE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0467A975-7E2C-1429-9B7B-6E120BECC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2484"/>
            <a:ext cx="12192000" cy="565448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B3D943C-4549-A052-C957-E03975F7A9A2}"/>
              </a:ext>
            </a:extLst>
          </p:cNvPr>
          <p:cNvSpPr txBox="1"/>
          <p:nvPr/>
        </p:nvSpPr>
        <p:spPr>
          <a:xfrm>
            <a:off x="758093" y="3921461"/>
            <a:ext cx="1841716" cy="307777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pt-BR">
              <a:latin typeface="Calibri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05A0CE8-7A58-F1CD-FA80-B5D9285B916C}"/>
              </a:ext>
            </a:extLst>
          </p:cNvPr>
          <p:cNvSpPr txBox="1"/>
          <p:nvPr/>
        </p:nvSpPr>
        <p:spPr>
          <a:xfrm>
            <a:off x="758093" y="4455850"/>
            <a:ext cx="1841716" cy="307777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pt-BR">
              <a:latin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9745618-73FF-AB0A-B957-FA2857EFE3FB}"/>
              </a:ext>
            </a:extLst>
          </p:cNvPr>
          <p:cNvSpPr txBox="1"/>
          <p:nvPr/>
        </p:nvSpPr>
        <p:spPr>
          <a:xfrm>
            <a:off x="6319703" y="3921460"/>
            <a:ext cx="1841716" cy="307777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pt-BR">
              <a:latin typeface="Calibri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099F10B-1D48-059A-184D-C2B4135B10B6}"/>
              </a:ext>
            </a:extLst>
          </p:cNvPr>
          <p:cNvSpPr txBox="1"/>
          <p:nvPr/>
        </p:nvSpPr>
        <p:spPr>
          <a:xfrm>
            <a:off x="6319703" y="4455850"/>
            <a:ext cx="2633404" cy="307777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pt-BR">
              <a:latin typeface="Calibri"/>
            </a:endParaRPr>
          </a:p>
        </p:txBody>
      </p:sp>
      <p:sp>
        <p:nvSpPr>
          <p:cNvPr id="10" name="Seta: para Cima 9">
            <a:extLst>
              <a:ext uri="{FF2B5EF4-FFF2-40B4-BE49-F238E27FC236}">
                <a16:creationId xmlns:a16="http://schemas.microsoft.com/office/drawing/2014/main" id="{D9B22027-31B1-C9AE-F043-5CD2B22F00C1}"/>
              </a:ext>
            </a:extLst>
          </p:cNvPr>
          <p:cNvSpPr/>
          <p:nvPr/>
        </p:nvSpPr>
        <p:spPr>
          <a:xfrm rot="10800000">
            <a:off x="11301351" y="5056909"/>
            <a:ext cx="217714" cy="356259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5194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69D475CF-E6B9-A8B3-0CF4-1DE1B4EB6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" y="230807"/>
            <a:ext cx="12182929" cy="62331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4A233C2-C707-A463-59D0-290160958367}"/>
              </a:ext>
            </a:extLst>
          </p:cNvPr>
          <p:cNvSpPr txBox="1"/>
          <p:nvPr/>
        </p:nvSpPr>
        <p:spPr>
          <a:xfrm>
            <a:off x="631093" y="3803532"/>
            <a:ext cx="2612787" cy="307777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pt-BR">
              <a:latin typeface="Calibri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D68BE1D-2B94-FF7F-AB34-27A976171E48}"/>
              </a:ext>
            </a:extLst>
          </p:cNvPr>
          <p:cNvSpPr txBox="1"/>
          <p:nvPr/>
        </p:nvSpPr>
        <p:spPr>
          <a:xfrm>
            <a:off x="631092" y="3277389"/>
            <a:ext cx="2612787" cy="307777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pt-BR">
              <a:latin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C197A68-C2DE-068C-81C1-1941D1B0CDDB}"/>
              </a:ext>
            </a:extLst>
          </p:cNvPr>
          <p:cNvSpPr txBox="1"/>
          <p:nvPr/>
        </p:nvSpPr>
        <p:spPr>
          <a:xfrm>
            <a:off x="6309807" y="3349960"/>
            <a:ext cx="2612787" cy="307777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pt-BR">
              <a:latin typeface="Calibri"/>
            </a:endParaRPr>
          </a:p>
        </p:txBody>
      </p:sp>
      <p:sp>
        <p:nvSpPr>
          <p:cNvPr id="9" name="Seta: para Cima 8">
            <a:extLst>
              <a:ext uri="{FF2B5EF4-FFF2-40B4-BE49-F238E27FC236}">
                <a16:creationId xmlns:a16="http://schemas.microsoft.com/office/drawing/2014/main" id="{A9E38E7B-5702-6ACE-AD5F-5A2540B8F581}"/>
              </a:ext>
            </a:extLst>
          </p:cNvPr>
          <p:cNvSpPr/>
          <p:nvPr/>
        </p:nvSpPr>
        <p:spPr>
          <a:xfrm rot="10800000">
            <a:off x="11364851" y="4694052"/>
            <a:ext cx="217714" cy="356259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Cima 10">
            <a:extLst>
              <a:ext uri="{FF2B5EF4-FFF2-40B4-BE49-F238E27FC236}">
                <a16:creationId xmlns:a16="http://schemas.microsoft.com/office/drawing/2014/main" id="{F03ECD52-FC74-493B-EAFA-D0FD60FFB1DE}"/>
              </a:ext>
            </a:extLst>
          </p:cNvPr>
          <p:cNvSpPr/>
          <p:nvPr/>
        </p:nvSpPr>
        <p:spPr>
          <a:xfrm rot="16200000">
            <a:off x="4162137" y="4403766"/>
            <a:ext cx="217714" cy="356259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4851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041D64A0-D9F0-1854-68FD-388599CBB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4" y="0"/>
            <a:ext cx="12128572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605D867-6BDB-9EBE-9047-516AE3D73204}"/>
              </a:ext>
            </a:extLst>
          </p:cNvPr>
          <p:cNvSpPr txBox="1"/>
          <p:nvPr/>
        </p:nvSpPr>
        <p:spPr>
          <a:xfrm>
            <a:off x="658306" y="2959889"/>
            <a:ext cx="2612787" cy="307777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pt-BR">
              <a:latin typeface="Calibri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9B4F6F5-E1F1-A2D3-697A-068E0A4FA897}"/>
              </a:ext>
            </a:extLst>
          </p:cNvPr>
          <p:cNvSpPr txBox="1"/>
          <p:nvPr/>
        </p:nvSpPr>
        <p:spPr>
          <a:xfrm>
            <a:off x="658306" y="3504174"/>
            <a:ext cx="2612787" cy="307777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pt-BR">
              <a:latin typeface="Calibri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B2E82C0-8A2D-CDE0-CC81-24991BB6FD78}"/>
              </a:ext>
            </a:extLst>
          </p:cNvPr>
          <p:cNvSpPr txBox="1"/>
          <p:nvPr/>
        </p:nvSpPr>
        <p:spPr>
          <a:xfrm>
            <a:off x="6300735" y="2959889"/>
            <a:ext cx="2612787" cy="307777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pt-BR">
              <a:latin typeface="Calibri"/>
            </a:endParaRPr>
          </a:p>
        </p:txBody>
      </p:sp>
      <p:sp>
        <p:nvSpPr>
          <p:cNvPr id="11" name="Texto Explicativo: Seta para Baixo 10">
            <a:extLst>
              <a:ext uri="{FF2B5EF4-FFF2-40B4-BE49-F238E27FC236}">
                <a16:creationId xmlns:a16="http://schemas.microsoft.com/office/drawing/2014/main" id="{02475693-3248-A818-49AE-FAF20A41041A}"/>
              </a:ext>
            </a:extLst>
          </p:cNvPr>
          <p:cNvSpPr/>
          <p:nvPr/>
        </p:nvSpPr>
        <p:spPr>
          <a:xfrm>
            <a:off x="3418567" y="3508829"/>
            <a:ext cx="1941284" cy="862237"/>
          </a:xfrm>
          <a:prstGeom prst="downArrow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cs typeface="Arial"/>
              </a:rPr>
              <a:t>PREENCHER O PORTO E UF DE SAÍDA E DE CHEGADA</a:t>
            </a:r>
          </a:p>
        </p:txBody>
      </p:sp>
      <p:sp>
        <p:nvSpPr>
          <p:cNvPr id="12" name="Texto Explicativo: Seta para Baixo 11">
            <a:extLst>
              <a:ext uri="{FF2B5EF4-FFF2-40B4-BE49-F238E27FC236}">
                <a16:creationId xmlns:a16="http://schemas.microsoft.com/office/drawing/2014/main" id="{344701D8-0702-C66A-9C06-EBBB3B053626}"/>
              </a:ext>
            </a:extLst>
          </p:cNvPr>
          <p:cNvSpPr/>
          <p:nvPr/>
        </p:nvSpPr>
        <p:spPr>
          <a:xfrm>
            <a:off x="8090352" y="3653971"/>
            <a:ext cx="1904999" cy="717095"/>
          </a:xfrm>
          <a:prstGeom prst="downArrow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>
                <a:cs typeface="Arial"/>
              </a:rPr>
              <a:t>PREENCHER DATA DE SAÍDA E DE CHEGADA</a:t>
            </a:r>
          </a:p>
        </p:txBody>
      </p:sp>
    </p:spTree>
    <p:extLst>
      <p:ext uri="{BB962C8B-B14F-4D97-AF65-F5344CB8AC3E}">
        <p14:creationId xmlns:p14="http://schemas.microsoft.com/office/powerpoint/2010/main" val="1791248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B9BDA450-94D4-1E29-AB18-B5569AAC2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" y="447176"/>
            <a:ext cx="12182929" cy="5963648"/>
          </a:xfrm>
          <a:prstGeom prst="rect">
            <a:avLst/>
          </a:prstGeom>
        </p:spPr>
      </p:pic>
      <p:sp>
        <p:nvSpPr>
          <p:cNvPr id="5" name="Seta: para Cima 4">
            <a:extLst>
              <a:ext uri="{FF2B5EF4-FFF2-40B4-BE49-F238E27FC236}">
                <a16:creationId xmlns:a16="http://schemas.microsoft.com/office/drawing/2014/main" id="{8A4E2863-1073-A25E-A084-9CA1B1D8B01A}"/>
              </a:ext>
            </a:extLst>
          </p:cNvPr>
          <p:cNvSpPr/>
          <p:nvPr/>
        </p:nvSpPr>
        <p:spPr>
          <a:xfrm rot="10800000">
            <a:off x="11138065" y="4739409"/>
            <a:ext cx="217714" cy="356259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3932ADB-D102-B3F8-04E3-AB15121CED03}"/>
              </a:ext>
            </a:extLst>
          </p:cNvPr>
          <p:cNvSpPr/>
          <p:nvPr/>
        </p:nvSpPr>
        <p:spPr>
          <a:xfrm>
            <a:off x="5403849" y="2297792"/>
            <a:ext cx="3743325" cy="685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>
                <a:cs typeface="Arial"/>
              </a:rPr>
              <a:t>PREENCHER COMPRIMENTO E ALTURA DA REDE E LOCAL DA PRODUÇÃO</a:t>
            </a:r>
          </a:p>
        </p:txBody>
      </p:sp>
    </p:spTree>
    <p:extLst>
      <p:ext uri="{BB962C8B-B14F-4D97-AF65-F5344CB8AC3E}">
        <p14:creationId xmlns:p14="http://schemas.microsoft.com/office/powerpoint/2010/main" val="2183558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4F0BCD-069C-CF3E-B698-47BA013F3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A188436D-B9BD-2E31-7E3E-3192B7FEB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084"/>
            <a:ext cx="12192000" cy="6545832"/>
          </a:xfrm>
          <a:prstGeom prst="rect">
            <a:avLst/>
          </a:prstGeom>
        </p:spPr>
      </p:pic>
      <p:sp>
        <p:nvSpPr>
          <p:cNvPr id="5" name="Texto Explicativo: Seta para Baixo 4">
            <a:extLst>
              <a:ext uri="{FF2B5EF4-FFF2-40B4-BE49-F238E27FC236}">
                <a16:creationId xmlns:a16="http://schemas.microsoft.com/office/drawing/2014/main" id="{E7972AD7-8BD9-7D04-22FF-870235D156A7}"/>
              </a:ext>
            </a:extLst>
          </p:cNvPr>
          <p:cNvSpPr/>
          <p:nvPr/>
        </p:nvSpPr>
        <p:spPr>
          <a:xfrm>
            <a:off x="4724852" y="1177471"/>
            <a:ext cx="2394856" cy="798737"/>
          </a:xfrm>
          <a:prstGeom prst="downArrow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>
                <a:cs typeface="Arial"/>
              </a:rPr>
              <a:t>PREENCHER A LATITUDE E LONGITUDE INICIAIS E FINAIS</a:t>
            </a:r>
          </a:p>
        </p:txBody>
      </p:sp>
    </p:spTree>
    <p:extLst>
      <p:ext uri="{BB962C8B-B14F-4D97-AF65-F5344CB8AC3E}">
        <p14:creationId xmlns:p14="http://schemas.microsoft.com/office/powerpoint/2010/main" val="3285498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BD5880A-1013-D18D-60CE-5CA2AC37A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6B5F73CD-336E-5445-5356-8782C1C8FA31}"/>
              </a:ext>
            </a:extLst>
          </p:cNvPr>
          <p:cNvSpPr/>
          <p:nvPr/>
        </p:nvSpPr>
        <p:spPr>
          <a:xfrm>
            <a:off x="13024" y="596900"/>
            <a:ext cx="901698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5BD0506-E82A-B988-790A-03FA90DC5B95}"/>
              </a:ext>
            </a:extLst>
          </p:cNvPr>
          <p:cNvSpPr/>
          <p:nvPr/>
        </p:nvSpPr>
        <p:spPr>
          <a:xfrm>
            <a:off x="1079823" y="596900"/>
            <a:ext cx="241299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Google Shape;232;g239464f7197_0_0">
            <a:extLst>
              <a:ext uri="{FF2B5EF4-FFF2-40B4-BE49-F238E27FC236}">
                <a16:creationId xmlns:a16="http://schemas.microsoft.com/office/drawing/2014/main" id="{EB14EFC9-2B77-6CEF-5088-C62F96F98A55}"/>
              </a:ext>
            </a:extLst>
          </p:cNvPr>
          <p:cNvSpPr txBox="1"/>
          <p:nvPr/>
        </p:nvSpPr>
        <p:spPr>
          <a:xfrm>
            <a:off x="554519" y="1933624"/>
            <a:ext cx="10995546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400"/>
            </a:pPr>
            <a:r>
              <a:rPr lang="pt-BR" sz="5200" err="1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PesqBrasil</a:t>
            </a:r>
            <a:r>
              <a:rPr lang="pt-BR" sz="520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 – Mapa de Bordo</a:t>
            </a:r>
            <a:endParaRPr lang="pt-BR" sz="5200">
              <a:solidFill>
                <a:srgbClr val="005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Display" panose="020B0004020202020204" pitchFamily="34" charset="0"/>
            </a:endParaRPr>
          </a:p>
          <a:p>
            <a:pPr algn="ctr">
              <a:buSzPts val="2400"/>
            </a:pPr>
            <a:r>
              <a:rPr lang="pt-BR" sz="520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PREENCHIMENTO MAPA DE BORDO </a:t>
            </a:r>
            <a:r>
              <a:rPr lang="pt-BR" sz="5200" b="1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EMALHE DE SUPERFÍCIE</a:t>
            </a:r>
          </a:p>
        </p:txBody>
      </p:sp>
    </p:spTree>
    <p:extLst>
      <p:ext uri="{BB962C8B-B14F-4D97-AF65-F5344CB8AC3E}">
        <p14:creationId xmlns:p14="http://schemas.microsoft.com/office/powerpoint/2010/main" val="1279312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A9B82EF-CB42-8D09-3624-2E3F66B9B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62B211C-9B9F-02B8-A242-782A48EB0462}"/>
              </a:ext>
            </a:extLst>
          </p:cNvPr>
          <p:cNvSpPr/>
          <p:nvPr/>
        </p:nvSpPr>
        <p:spPr>
          <a:xfrm>
            <a:off x="13024" y="596900"/>
            <a:ext cx="901698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053F4B8-DD63-1231-E271-00E95602266D}"/>
              </a:ext>
            </a:extLst>
          </p:cNvPr>
          <p:cNvSpPr/>
          <p:nvPr/>
        </p:nvSpPr>
        <p:spPr>
          <a:xfrm>
            <a:off x="1079823" y="596900"/>
            <a:ext cx="241299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Interface gráfica do usuário, Aplicativo">
            <a:extLst>
              <a:ext uri="{FF2B5EF4-FFF2-40B4-BE49-F238E27FC236}">
                <a16:creationId xmlns:a16="http://schemas.microsoft.com/office/drawing/2014/main" id="{097B00E1-A689-8177-A02C-8C24E0D87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" y="1528751"/>
            <a:ext cx="12170423" cy="5241991"/>
          </a:xfrm>
          <a:prstGeom prst="rect">
            <a:avLst/>
          </a:prstGeom>
        </p:spPr>
      </p:pic>
      <p:sp>
        <p:nvSpPr>
          <p:cNvPr id="8" name="Google Shape;232;g239464f7197_0_0">
            <a:extLst>
              <a:ext uri="{FF2B5EF4-FFF2-40B4-BE49-F238E27FC236}">
                <a16:creationId xmlns:a16="http://schemas.microsoft.com/office/drawing/2014/main" id="{E186419B-A302-28A7-4486-91BB95AF02F4}"/>
              </a:ext>
            </a:extLst>
          </p:cNvPr>
          <p:cNvSpPr txBox="1"/>
          <p:nvPr/>
        </p:nvSpPr>
        <p:spPr>
          <a:xfrm>
            <a:off x="1661233" y="92124"/>
            <a:ext cx="9997690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400"/>
            </a:pPr>
            <a:r>
              <a:rPr lang="pt-BR" sz="5000" err="1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PesqBrasil</a:t>
            </a:r>
            <a:r>
              <a:rPr lang="pt-BR" sz="500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 – Mapa de Bordo</a:t>
            </a:r>
            <a:endParaRPr lang="pt-BR" sz="5000">
              <a:solidFill>
                <a:srgbClr val="005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Display" panose="020B0004020202020204" pitchFamily="34" charset="0"/>
            </a:endParaRPr>
          </a:p>
          <a:p>
            <a:pPr algn="ctr">
              <a:buSzPts val="2400"/>
            </a:pPr>
            <a:r>
              <a:rPr lang="pt-BR" sz="280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PREENCHIMENTO MAPA DE BORDO – EMALHE DE SUPERFÍCIE</a:t>
            </a:r>
          </a:p>
        </p:txBody>
      </p:sp>
    </p:spTree>
    <p:extLst>
      <p:ext uri="{BB962C8B-B14F-4D97-AF65-F5344CB8AC3E}">
        <p14:creationId xmlns:p14="http://schemas.microsoft.com/office/powerpoint/2010/main" val="711974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99C3BAC-AD2E-345B-5A96-98C584726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rma, Retângulo&#10;&#10;O conteúdo gerado por IA pode estar incorreto.">
            <a:extLst>
              <a:ext uri="{FF2B5EF4-FFF2-40B4-BE49-F238E27FC236}">
                <a16:creationId xmlns:a16="http://schemas.microsoft.com/office/drawing/2014/main" id="{D16E1293-24EA-1384-62ED-D00B26A37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7" y="4664120"/>
            <a:ext cx="12192000" cy="52333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E43A1443-7786-C1A2-5D66-4DDA25B3B0B1}"/>
              </a:ext>
            </a:extLst>
          </p:cNvPr>
          <p:cNvSpPr/>
          <p:nvPr/>
        </p:nvSpPr>
        <p:spPr>
          <a:xfrm>
            <a:off x="13024" y="596900"/>
            <a:ext cx="901698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DDFCBA2-4C29-E49E-81EB-8BEB445C3CDD}"/>
              </a:ext>
            </a:extLst>
          </p:cNvPr>
          <p:cNvSpPr/>
          <p:nvPr/>
        </p:nvSpPr>
        <p:spPr>
          <a:xfrm>
            <a:off x="1079823" y="596900"/>
            <a:ext cx="241299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8538E7B0-44BB-810A-9DF1-B509A3BE0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1" y="2214486"/>
            <a:ext cx="12091738" cy="242902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72EC657-79FB-B760-7781-A121AD378E6D}"/>
              </a:ext>
            </a:extLst>
          </p:cNvPr>
          <p:cNvSpPr txBox="1"/>
          <p:nvPr/>
        </p:nvSpPr>
        <p:spPr>
          <a:xfrm>
            <a:off x="461210" y="4772526"/>
            <a:ext cx="842210" cy="307777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latin typeface="Calibri"/>
              </a:rPr>
              <a:t>NOME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76E994B-7FD4-805A-7DEB-01BCEF02715C}"/>
              </a:ext>
            </a:extLst>
          </p:cNvPr>
          <p:cNvSpPr txBox="1"/>
          <p:nvPr/>
        </p:nvSpPr>
        <p:spPr>
          <a:xfrm>
            <a:off x="2915444" y="4772526"/>
            <a:ext cx="970859" cy="307777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latin typeface="Calibri"/>
              </a:rPr>
              <a:t>TIE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E15A05B-583D-8684-BA45-30A9F2C309C9}"/>
              </a:ext>
            </a:extLst>
          </p:cNvPr>
          <p:cNvSpPr txBox="1"/>
          <p:nvPr/>
        </p:nvSpPr>
        <p:spPr>
          <a:xfrm>
            <a:off x="4577988" y="4772525"/>
            <a:ext cx="941171" cy="307777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latin typeface="Calibri"/>
              </a:rPr>
              <a:t>SISRGP</a:t>
            </a:r>
          </a:p>
        </p:txBody>
      </p:sp>
      <p:sp>
        <p:nvSpPr>
          <p:cNvPr id="11" name="Seta: para Cima 10">
            <a:extLst>
              <a:ext uri="{FF2B5EF4-FFF2-40B4-BE49-F238E27FC236}">
                <a16:creationId xmlns:a16="http://schemas.microsoft.com/office/drawing/2014/main" id="{72666F49-94B2-5213-B57D-1A010B84B8A4}"/>
              </a:ext>
            </a:extLst>
          </p:cNvPr>
          <p:cNvSpPr/>
          <p:nvPr/>
        </p:nvSpPr>
        <p:spPr>
          <a:xfrm>
            <a:off x="193584" y="5191116"/>
            <a:ext cx="277090" cy="356259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AE08B67-1A0C-2929-192F-89FD5E8AC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1" y="6018210"/>
            <a:ext cx="12192000" cy="699867"/>
          </a:xfrm>
          <a:prstGeom prst="rect">
            <a:avLst/>
          </a:prstGeom>
        </p:spPr>
      </p:pic>
      <p:sp>
        <p:nvSpPr>
          <p:cNvPr id="13" name="Seta: para Cima 12">
            <a:extLst>
              <a:ext uri="{FF2B5EF4-FFF2-40B4-BE49-F238E27FC236}">
                <a16:creationId xmlns:a16="http://schemas.microsoft.com/office/drawing/2014/main" id="{C67AA5B0-EA80-1752-B97C-E1B71D4291BE}"/>
              </a:ext>
            </a:extLst>
          </p:cNvPr>
          <p:cNvSpPr/>
          <p:nvPr/>
        </p:nvSpPr>
        <p:spPr>
          <a:xfrm rot="10800000">
            <a:off x="11449793" y="5729843"/>
            <a:ext cx="277090" cy="356259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Google Shape;232;g239464f7197_0_0">
            <a:extLst>
              <a:ext uri="{FF2B5EF4-FFF2-40B4-BE49-F238E27FC236}">
                <a16:creationId xmlns:a16="http://schemas.microsoft.com/office/drawing/2014/main" id="{05F7A154-2E56-5692-5E20-2102FA5DD4B9}"/>
              </a:ext>
            </a:extLst>
          </p:cNvPr>
          <p:cNvSpPr txBox="1"/>
          <p:nvPr/>
        </p:nvSpPr>
        <p:spPr>
          <a:xfrm>
            <a:off x="1661233" y="92124"/>
            <a:ext cx="9997690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400"/>
            </a:pPr>
            <a:r>
              <a:rPr lang="pt-BR" sz="5000" err="1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PesqBrasil</a:t>
            </a:r>
            <a:r>
              <a:rPr lang="pt-BR" sz="500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 – Mapa de Bordo</a:t>
            </a:r>
            <a:endParaRPr lang="pt-BR" sz="5000">
              <a:solidFill>
                <a:srgbClr val="005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Display" panose="020B0004020202020204" pitchFamily="34" charset="0"/>
            </a:endParaRPr>
          </a:p>
          <a:p>
            <a:pPr algn="ctr">
              <a:buSzPts val="2400"/>
            </a:pPr>
            <a:r>
              <a:rPr lang="pt-BR" sz="280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PREENCHIMENTO MAPA DE BORDO – EMALHE DE SUPERFÍCIE</a:t>
            </a:r>
          </a:p>
        </p:txBody>
      </p:sp>
    </p:spTree>
    <p:extLst>
      <p:ext uri="{BB962C8B-B14F-4D97-AF65-F5344CB8AC3E}">
        <p14:creationId xmlns:p14="http://schemas.microsoft.com/office/powerpoint/2010/main" val="2041263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E01955C0-ADFC-AB46-0683-DBF955C4D3A8}"/>
              </a:ext>
            </a:extLst>
          </p:cNvPr>
          <p:cNvSpPr/>
          <p:nvPr/>
        </p:nvSpPr>
        <p:spPr>
          <a:xfrm>
            <a:off x="13024" y="596900"/>
            <a:ext cx="901698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88C63D2-B3D0-C310-4543-08D2EBA86946}"/>
              </a:ext>
            </a:extLst>
          </p:cNvPr>
          <p:cNvSpPr/>
          <p:nvPr/>
        </p:nvSpPr>
        <p:spPr>
          <a:xfrm>
            <a:off x="1079823" y="596900"/>
            <a:ext cx="241299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Google Shape;232;g239464f7197_0_0">
            <a:extLst>
              <a:ext uri="{FF2B5EF4-FFF2-40B4-BE49-F238E27FC236}">
                <a16:creationId xmlns:a16="http://schemas.microsoft.com/office/drawing/2014/main" id="{2467021F-13F2-879B-BE36-61E0D82CC1CF}"/>
              </a:ext>
            </a:extLst>
          </p:cNvPr>
          <p:cNvSpPr txBox="1"/>
          <p:nvPr/>
        </p:nvSpPr>
        <p:spPr>
          <a:xfrm>
            <a:off x="1313261" y="306993"/>
            <a:ext cx="1055533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400"/>
            </a:pPr>
            <a:r>
              <a:rPr lang="pt-BR" sz="540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PesqBrasil – Mapa de Bordo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46CE51F-669B-A1DA-BD29-1EB8D266592F}"/>
              </a:ext>
            </a:extLst>
          </p:cNvPr>
          <p:cNvSpPr txBox="1"/>
          <p:nvPr/>
        </p:nvSpPr>
        <p:spPr>
          <a:xfrm>
            <a:off x="570271" y="1546225"/>
            <a:ext cx="11051458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>
                <a:solidFill>
                  <a:schemeClr val="tx1"/>
                </a:solidFill>
                <a:latin typeface="Aptos Light"/>
                <a:ea typeface="Calibri"/>
              </a:rPr>
              <a:t> Mapa de Bordo: </a:t>
            </a:r>
            <a:r>
              <a:rPr lang="pt-BR" sz="2000">
                <a:latin typeface="Aptos Light"/>
                <a:ea typeface="Calibri"/>
              </a:rPr>
              <a:t>documento declaratório de dados sobre Cruzeiro de Pesca ou Cruzeiro de Deslocamento realizado pela embarcação de pesca. Possibilitando a obtenção de dados sobre esforço de pesca e capturas efetuadas por uma embarcação. </a:t>
            </a:r>
            <a:endParaRPr lang="pt-BR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t-BR" sz="2000">
              <a:latin typeface="Aptos Light"/>
              <a:ea typeface="Calibri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>
                <a:latin typeface="Aptos Light"/>
                <a:ea typeface="Calibri"/>
              </a:rPr>
              <a:t> O proprietário ou representante legal das embarcações de pesca devem realizar o login e senha com o usuário criado no portal ou aplicativo do Gov.br.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t-BR" sz="2000">
              <a:latin typeface="Aptos Light"/>
              <a:ea typeface="Calibri"/>
            </a:endParaRPr>
          </a:p>
          <a:p>
            <a:pPr algn="ctr"/>
            <a:r>
              <a:rPr lang="pt-BR" sz="2000">
                <a:latin typeface="Aptos Light"/>
                <a:ea typeface="Calibri"/>
              </a:rPr>
              <a:t>O acesso ao Sistema </a:t>
            </a:r>
            <a:r>
              <a:rPr lang="pt-BR" sz="2000" err="1">
                <a:latin typeface="Aptos Light"/>
                <a:ea typeface="Calibri"/>
              </a:rPr>
              <a:t>PesqBrasil</a:t>
            </a:r>
            <a:r>
              <a:rPr lang="pt-BR" sz="2000">
                <a:latin typeface="Aptos Light"/>
                <a:ea typeface="Calibri"/>
              </a:rPr>
              <a:t> – Mapa de Bordo é pelo link:</a:t>
            </a:r>
            <a:endParaRPr lang="pt-BR" sz="2000">
              <a:solidFill>
                <a:schemeClr val="tx1"/>
              </a:solidFill>
              <a:latin typeface="Aptos Light"/>
              <a:ea typeface="Calibri"/>
            </a:endParaRPr>
          </a:p>
          <a:p>
            <a:pPr algn="ctr"/>
            <a:r>
              <a:rPr lang="pt-BR" sz="2000" b="1">
                <a:solidFill>
                  <a:schemeClr val="tx1"/>
                </a:solidFill>
                <a:latin typeface="Aptos Light"/>
                <a:ea typeface="Calibri"/>
              </a:rPr>
              <a:t>https://pesqbrasil-mapadebordo.agro.gov.br/</a:t>
            </a:r>
            <a:r>
              <a:rPr lang="pt-BR" sz="2000" b="1">
                <a:latin typeface="Aptos Light"/>
                <a:ea typeface="Calibri"/>
              </a:rPr>
              <a:t> </a:t>
            </a:r>
            <a:endParaRPr lang="pt-BR" b="1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t-BR" sz="2000">
              <a:latin typeface="Aptos Light"/>
              <a:ea typeface="Calibri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>
                <a:solidFill>
                  <a:schemeClr val="tx1"/>
                </a:solidFill>
                <a:latin typeface="Aptos Light"/>
                <a:ea typeface="Calibri"/>
              </a:rPr>
              <a:t> O envio dos Mapas de Bordo é incumbência do responsável legal pela embarcação, devendo ser preenchido e submetido exclusivamente por meio do Sistema </a:t>
            </a:r>
            <a:r>
              <a:rPr lang="pt-BR" sz="2000" err="1">
                <a:solidFill>
                  <a:schemeClr val="tx1"/>
                </a:solidFill>
                <a:latin typeface="Aptos Light"/>
                <a:ea typeface="Calibri"/>
              </a:rPr>
              <a:t>PesqBrasil</a:t>
            </a:r>
            <a:r>
              <a:rPr lang="pt-BR" sz="2000">
                <a:solidFill>
                  <a:schemeClr val="tx1"/>
                </a:solidFill>
                <a:latin typeface="Aptos Light"/>
                <a:ea typeface="Calibri"/>
              </a:rPr>
              <a:t> - Mapa de Bordo.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t-BR" sz="2000">
              <a:latin typeface="Aptos Light"/>
              <a:ea typeface="Calibri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>
                <a:latin typeface="Aptos Light"/>
                <a:ea typeface="Calibri"/>
              </a:rPr>
              <a:t> O MPA realizou diversas capacitações sobre o </a:t>
            </a:r>
            <a:r>
              <a:rPr lang="pt-BR" sz="2000" err="1">
                <a:solidFill>
                  <a:schemeClr val="tx1"/>
                </a:solidFill>
                <a:latin typeface="Aptos Light"/>
                <a:ea typeface="Calibri"/>
              </a:rPr>
              <a:t>PesqBrasil</a:t>
            </a:r>
            <a:r>
              <a:rPr lang="pt-BR" sz="2000">
                <a:solidFill>
                  <a:schemeClr val="tx1"/>
                </a:solidFill>
                <a:latin typeface="Aptos Light"/>
                <a:ea typeface="Calibri"/>
              </a:rPr>
              <a:t>-Mapa de Bordo</a:t>
            </a:r>
            <a:r>
              <a:rPr lang="pt-BR" sz="2000">
                <a:latin typeface="Aptos Light"/>
                <a:ea typeface="Calibri"/>
              </a:rPr>
              <a:t> e novas capacitações podem ser solicitadas pelo e-mail pesqbrasil.mapadebordo@mpa.gov.br</a:t>
            </a:r>
            <a:endParaRPr lang="pt-BR" sz="200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64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28C4D-046C-8078-4305-E4C4B8588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6F88C0CC-DA2B-1A55-A795-084C1C05B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76" y="0"/>
            <a:ext cx="1198019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7C25E22-2401-70D4-0EED-A348CAD3052B}"/>
              </a:ext>
            </a:extLst>
          </p:cNvPr>
          <p:cNvSpPr txBox="1"/>
          <p:nvPr/>
        </p:nvSpPr>
        <p:spPr>
          <a:xfrm>
            <a:off x="1497827" y="3843117"/>
            <a:ext cx="792730" cy="215444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pt-BR" sz="800">
              <a:latin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849D668-7E45-2349-218A-AB053A63312A}"/>
              </a:ext>
            </a:extLst>
          </p:cNvPr>
          <p:cNvSpPr txBox="1"/>
          <p:nvPr/>
        </p:nvSpPr>
        <p:spPr>
          <a:xfrm>
            <a:off x="1652042" y="3425831"/>
            <a:ext cx="992301" cy="224515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pt-BR" sz="800">
              <a:latin typeface="Calibri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E533CE9-537E-419F-2192-8EFF525C5117}"/>
              </a:ext>
            </a:extLst>
          </p:cNvPr>
          <p:cNvSpPr txBox="1"/>
          <p:nvPr/>
        </p:nvSpPr>
        <p:spPr>
          <a:xfrm>
            <a:off x="1797184" y="3072044"/>
            <a:ext cx="992301" cy="224515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pt-BR" sz="800">
              <a:latin typeface="Calibri"/>
            </a:endParaRPr>
          </a:p>
        </p:txBody>
      </p:sp>
      <p:sp>
        <p:nvSpPr>
          <p:cNvPr id="10" name="Seta: para Cima 9">
            <a:extLst>
              <a:ext uri="{FF2B5EF4-FFF2-40B4-BE49-F238E27FC236}">
                <a16:creationId xmlns:a16="http://schemas.microsoft.com/office/drawing/2014/main" id="{69CFA761-B832-64A8-0FA3-98633F03FF76}"/>
              </a:ext>
            </a:extLst>
          </p:cNvPr>
          <p:cNvSpPr/>
          <p:nvPr/>
        </p:nvSpPr>
        <p:spPr>
          <a:xfrm rot="16200000">
            <a:off x="3436423" y="4902695"/>
            <a:ext cx="217714" cy="356259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302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5D6EE47-356C-36FB-963F-2CA3F531C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B5858735-5000-85EE-E18A-5431A72CB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2484"/>
            <a:ext cx="12192000" cy="565448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43D077B-A24A-66E6-8C7B-8A3A681C8766}"/>
              </a:ext>
            </a:extLst>
          </p:cNvPr>
          <p:cNvSpPr txBox="1"/>
          <p:nvPr/>
        </p:nvSpPr>
        <p:spPr>
          <a:xfrm>
            <a:off x="758093" y="3921461"/>
            <a:ext cx="1841716" cy="307777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pt-BR">
              <a:latin typeface="Calibri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4AB7D72-2224-58A9-7106-CCBC80CA2E04}"/>
              </a:ext>
            </a:extLst>
          </p:cNvPr>
          <p:cNvSpPr txBox="1"/>
          <p:nvPr/>
        </p:nvSpPr>
        <p:spPr>
          <a:xfrm>
            <a:off x="758093" y="4455850"/>
            <a:ext cx="1841716" cy="307777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pt-BR">
              <a:latin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BD74944-FE8F-03F5-A65C-B5EBBE4246FE}"/>
              </a:ext>
            </a:extLst>
          </p:cNvPr>
          <p:cNvSpPr txBox="1"/>
          <p:nvPr/>
        </p:nvSpPr>
        <p:spPr>
          <a:xfrm>
            <a:off x="6319703" y="3921460"/>
            <a:ext cx="1841716" cy="307777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pt-BR">
              <a:latin typeface="Calibri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9EC628F-8D98-D9C4-9669-32FD53B9622B}"/>
              </a:ext>
            </a:extLst>
          </p:cNvPr>
          <p:cNvSpPr txBox="1"/>
          <p:nvPr/>
        </p:nvSpPr>
        <p:spPr>
          <a:xfrm>
            <a:off x="6319703" y="4455850"/>
            <a:ext cx="2633404" cy="307777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pt-BR">
              <a:latin typeface="Calibri"/>
            </a:endParaRPr>
          </a:p>
        </p:txBody>
      </p:sp>
      <p:sp>
        <p:nvSpPr>
          <p:cNvPr id="10" name="Seta: para Cima 9">
            <a:extLst>
              <a:ext uri="{FF2B5EF4-FFF2-40B4-BE49-F238E27FC236}">
                <a16:creationId xmlns:a16="http://schemas.microsoft.com/office/drawing/2014/main" id="{52C913E9-075A-C6F4-614D-D6EF48EE1FA5}"/>
              </a:ext>
            </a:extLst>
          </p:cNvPr>
          <p:cNvSpPr/>
          <p:nvPr/>
        </p:nvSpPr>
        <p:spPr>
          <a:xfrm rot="10800000">
            <a:off x="11301351" y="5056909"/>
            <a:ext cx="217714" cy="356259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7370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175D44-375F-5CFB-45B2-EEB080204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CA3DF974-0237-6F66-6F73-48F856392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5721"/>
            <a:ext cx="12192000" cy="592655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2F3CE0B-FBAE-496F-58F4-8113A22B1B4E}"/>
              </a:ext>
            </a:extLst>
          </p:cNvPr>
          <p:cNvSpPr txBox="1"/>
          <p:nvPr/>
        </p:nvSpPr>
        <p:spPr>
          <a:xfrm>
            <a:off x="612950" y="3576747"/>
            <a:ext cx="1841716" cy="307777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pt-BR">
              <a:latin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A313CE3-0BF3-A0F7-5F81-912F91FB206A}"/>
              </a:ext>
            </a:extLst>
          </p:cNvPr>
          <p:cNvSpPr txBox="1"/>
          <p:nvPr/>
        </p:nvSpPr>
        <p:spPr>
          <a:xfrm>
            <a:off x="612950" y="4102890"/>
            <a:ext cx="2041287" cy="307777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pt-BR">
              <a:latin typeface="Calibri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8E5E208-AE54-BB8F-C9EB-319B9C8BEDA4}"/>
              </a:ext>
            </a:extLst>
          </p:cNvPr>
          <p:cNvSpPr txBox="1"/>
          <p:nvPr/>
        </p:nvSpPr>
        <p:spPr>
          <a:xfrm>
            <a:off x="6273522" y="3576747"/>
            <a:ext cx="1841716" cy="307777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pt-BR">
              <a:latin typeface="Calibri"/>
            </a:endParaRPr>
          </a:p>
        </p:txBody>
      </p:sp>
      <p:sp>
        <p:nvSpPr>
          <p:cNvPr id="11" name="Seta: para Cima 10">
            <a:extLst>
              <a:ext uri="{FF2B5EF4-FFF2-40B4-BE49-F238E27FC236}">
                <a16:creationId xmlns:a16="http://schemas.microsoft.com/office/drawing/2014/main" id="{24ECB168-E214-E640-74ED-BB2CA88BD9CD}"/>
              </a:ext>
            </a:extLst>
          </p:cNvPr>
          <p:cNvSpPr/>
          <p:nvPr/>
        </p:nvSpPr>
        <p:spPr>
          <a:xfrm rot="10800000">
            <a:off x="11364851" y="4848266"/>
            <a:ext cx="217714" cy="356259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Cima 12">
            <a:extLst>
              <a:ext uri="{FF2B5EF4-FFF2-40B4-BE49-F238E27FC236}">
                <a16:creationId xmlns:a16="http://schemas.microsoft.com/office/drawing/2014/main" id="{5EFF1334-62E6-23BA-33F6-AF172B9CB8F0}"/>
              </a:ext>
            </a:extLst>
          </p:cNvPr>
          <p:cNvSpPr/>
          <p:nvPr/>
        </p:nvSpPr>
        <p:spPr>
          <a:xfrm rot="-5400000">
            <a:off x="4098637" y="4666838"/>
            <a:ext cx="217714" cy="356259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3214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D86E269-B933-109A-CA63-67A4AFB6A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AB48B9C7-A914-6FD9-624A-D483E7EBD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4" y="0"/>
            <a:ext cx="12128572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9DA1DEF-87A2-16D4-42A1-2744073D2D9D}"/>
              </a:ext>
            </a:extLst>
          </p:cNvPr>
          <p:cNvSpPr txBox="1"/>
          <p:nvPr/>
        </p:nvSpPr>
        <p:spPr>
          <a:xfrm>
            <a:off x="658306" y="2959889"/>
            <a:ext cx="2612787" cy="307777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pt-BR">
              <a:latin typeface="Calibri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F81D8FF-2230-9D60-6780-25A2D196B10D}"/>
              </a:ext>
            </a:extLst>
          </p:cNvPr>
          <p:cNvSpPr txBox="1"/>
          <p:nvPr/>
        </p:nvSpPr>
        <p:spPr>
          <a:xfrm>
            <a:off x="658306" y="3504174"/>
            <a:ext cx="2612787" cy="307777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pt-BR">
              <a:latin typeface="Calibri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8F3CE32-1ECF-23D4-51F7-90D5795E8A2F}"/>
              </a:ext>
            </a:extLst>
          </p:cNvPr>
          <p:cNvSpPr txBox="1"/>
          <p:nvPr/>
        </p:nvSpPr>
        <p:spPr>
          <a:xfrm>
            <a:off x="6300735" y="2959889"/>
            <a:ext cx="2612787" cy="307777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pt-BR">
              <a:latin typeface="Calibri"/>
            </a:endParaRPr>
          </a:p>
        </p:txBody>
      </p:sp>
      <p:sp>
        <p:nvSpPr>
          <p:cNvPr id="11" name="Texto Explicativo: Seta para Baixo 10">
            <a:extLst>
              <a:ext uri="{FF2B5EF4-FFF2-40B4-BE49-F238E27FC236}">
                <a16:creationId xmlns:a16="http://schemas.microsoft.com/office/drawing/2014/main" id="{17C6506E-AF4F-F9F3-41B7-E7B7BAA39404}"/>
              </a:ext>
            </a:extLst>
          </p:cNvPr>
          <p:cNvSpPr/>
          <p:nvPr/>
        </p:nvSpPr>
        <p:spPr>
          <a:xfrm>
            <a:off x="3400424" y="3508829"/>
            <a:ext cx="1959427" cy="862237"/>
          </a:xfrm>
          <a:prstGeom prst="downArrow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>
                <a:cs typeface="Arial"/>
              </a:rPr>
              <a:t>PREENCHER O PORTO E UF DE SAÍDA E DE CHEGADA</a:t>
            </a:r>
          </a:p>
        </p:txBody>
      </p:sp>
      <p:sp>
        <p:nvSpPr>
          <p:cNvPr id="12" name="Texto Explicativo: Seta para Baixo 11">
            <a:extLst>
              <a:ext uri="{FF2B5EF4-FFF2-40B4-BE49-F238E27FC236}">
                <a16:creationId xmlns:a16="http://schemas.microsoft.com/office/drawing/2014/main" id="{1F48007A-E085-52E4-E4DC-F0278909A576}"/>
              </a:ext>
            </a:extLst>
          </p:cNvPr>
          <p:cNvSpPr/>
          <p:nvPr/>
        </p:nvSpPr>
        <p:spPr>
          <a:xfrm>
            <a:off x="8090352" y="3653971"/>
            <a:ext cx="1904999" cy="717095"/>
          </a:xfrm>
          <a:prstGeom prst="downArrow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>
                <a:cs typeface="Arial"/>
              </a:rPr>
              <a:t>PREENCHER DATA DE SAÍDA E DE CHEGADA</a:t>
            </a:r>
          </a:p>
        </p:txBody>
      </p:sp>
    </p:spTree>
    <p:extLst>
      <p:ext uri="{BB962C8B-B14F-4D97-AF65-F5344CB8AC3E}">
        <p14:creationId xmlns:p14="http://schemas.microsoft.com/office/powerpoint/2010/main" val="1795058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DD42E8A-0CCD-1B53-40A8-BBC9405DF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187"/>
            <a:ext cx="12192000" cy="5727626"/>
          </a:xfrm>
          <a:prstGeom prst="rect">
            <a:avLst/>
          </a:prstGeom>
        </p:spPr>
      </p:pic>
      <p:sp>
        <p:nvSpPr>
          <p:cNvPr id="5" name="Texto Explicativo: Seta para Baixo 4">
            <a:extLst>
              <a:ext uri="{FF2B5EF4-FFF2-40B4-BE49-F238E27FC236}">
                <a16:creationId xmlns:a16="http://schemas.microsoft.com/office/drawing/2014/main" id="{C8F11635-1253-C88D-5830-0BD83B8F9A3B}"/>
              </a:ext>
            </a:extLst>
          </p:cNvPr>
          <p:cNvSpPr/>
          <p:nvPr/>
        </p:nvSpPr>
        <p:spPr>
          <a:xfrm>
            <a:off x="4797423" y="1050099"/>
            <a:ext cx="2394856" cy="798737"/>
          </a:xfrm>
          <a:prstGeom prst="downArrow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>
                <a:cs typeface="Arial"/>
              </a:rPr>
              <a:t>PREENCHER A LATITUDE E LONGITUDE INICIAIS E FINAIS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B69C5F1-5E9B-BE0B-A953-1C0934C1E278}"/>
              </a:ext>
            </a:extLst>
          </p:cNvPr>
          <p:cNvSpPr/>
          <p:nvPr/>
        </p:nvSpPr>
        <p:spPr>
          <a:xfrm>
            <a:off x="4324349" y="3486149"/>
            <a:ext cx="3743325" cy="685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cs typeface="Arial"/>
              </a:rPr>
              <a:t>PREENCHER PROFUNDIDADE DO LANCE, TAMANHO DA MALHA DA REDE, COMPRIMENTO E ALTURA DA REDE</a:t>
            </a:r>
          </a:p>
        </p:txBody>
      </p:sp>
    </p:spTree>
    <p:extLst>
      <p:ext uri="{BB962C8B-B14F-4D97-AF65-F5344CB8AC3E}">
        <p14:creationId xmlns:p14="http://schemas.microsoft.com/office/powerpoint/2010/main" val="1719404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0E99A66-74C7-54A8-A830-1E4B76E34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C3181285-FEFA-8F34-765A-76DADAB9B2E0}"/>
              </a:ext>
            </a:extLst>
          </p:cNvPr>
          <p:cNvSpPr/>
          <p:nvPr/>
        </p:nvSpPr>
        <p:spPr>
          <a:xfrm>
            <a:off x="13024" y="596900"/>
            <a:ext cx="901698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BAC63D6-2B1D-4212-E742-F6296C374EE2}"/>
              </a:ext>
            </a:extLst>
          </p:cNvPr>
          <p:cNvSpPr/>
          <p:nvPr/>
        </p:nvSpPr>
        <p:spPr>
          <a:xfrm>
            <a:off x="1079823" y="596900"/>
            <a:ext cx="241299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Google Shape;232;g239464f7197_0_0">
            <a:extLst>
              <a:ext uri="{FF2B5EF4-FFF2-40B4-BE49-F238E27FC236}">
                <a16:creationId xmlns:a16="http://schemas.microsoft.com/office/drawing/2014/main" id="{5DB4DE30-64ED-08D6-805D-CF0389591A2C}"/>
              </a:ext>
            </a:extLst>
          </p:cNvPr>
          <p:cNvSpPr txBox="1"/>
          <p:nvPr/>
        </p:nvSpPr>
        <p:spPr>
          <a:xfrm>
            <a:off x="1051799" y="243040"/>
            <a:ext cx="10571663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400"/>
            </a:pPr>
            <a:r>
              <a:rPr lang="pt-BR" sz="400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  <a:sym typeface="Twentieth Century"/>
              </a:rPr>
              <a:t>Encerramento da Temporada</a:t>
            </a:r>
            <a:endParaRPr lang="pt-BR" sz="4000">
              <a:solidFill>
                <a:srgbClr val="005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Display" panose="020B0004020202020204" pitchFamily="34" charset="0"/>
              <a:sym typeface="Twentieth Century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pt-BR" sz="220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  <a:sym typeface="Twentieth Century"/>
              </a:rPr>
              <a:t>PORTARIA</a:t>
            </a:r>
            <a:r>
              <a:rPr lang="pt-BR" sz="220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 INTERMINISTERIAL MPA/MMA Nº 26, DE 28 DE FEVEREIRO DE 2025</a:t>
            </a:r>
            <a:endParaRPr lang="pt-BR" sz="2200">
              <a:solidFill>
                <a:srgbClr val="005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Display" panose="020B00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E863D42-2299-1653-2844-DEC7D1B77EB0}"/>
              </a:ext>
            </a:extLst>
          </p:cNvPr>
          <p:cNvSpPr txBox="1"/>
          <p:nvPr/>
        </p:nvSpPr>
        <p:spPr>
          <a:xfrm>
            <a:off x="570271" y="1384300"/>
            <a:ext cx="11051458" cy="5324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>
                <a:solidFill>
                  <a:schemeClr val="tx1"/>
                </a:solidFill>
                <a:latin typeface="Aptos Light"/>
                <a:ea typeface="Calibri"/>
              </a:rPr>
              <a:t> Art. 7º Após o atingimento das cotas de captura ou o encerramento da temporada de pesca de cada modalidade e o prazo previsto de desembarque, estabelecido nos artigos 20 e 21 desta Portaria, ficam proibidos a captura, a retenção a bordo e o desembarque da espécie tainha (</a:t>
            </a:r>
            <a:r>
              <a:rPr lang="pt-BR" sz="2000" i="1" err="1">
                <a:solidFill>
                  <a:schemeClr val="tx1"/>
                </a:solidFill>
                <a:latin typeface="Aptos Light"/>
                <a:ea typeface="Calibri"/>
              </a:rPr>
              <a:t>Mugil</a:t>
            </a:r>
            <a:r>
              <a:rPr lang="pt-BR" sz="2000" i="1">
                <a:solidFill>
                  <a:schemeClr val="tx1"/>
                </a:solidFill>
                <a:latin typeface="Aptos Light"/>
                <a:ea typeface="Calibri"/>
              </a:rPr>
              <a:t> </a:t>
            </a:r>
            <a:r>
              <a:rPr lang="pt-BR" sz="2000" i="1" err="1">
                <a:solidFill>
                  <a:schemeClr val="tx1"/>
                </a:solidFill>
                <a:latin typeface="Aptos Light"/>
                <a:ea typeface="Calibri"/>
              </a:rPr>
              <a:t>liza</a:t>
            </a:r>
            <a:r>
              <a:rPr lang="pt-BR" sz="2000">
                <a:solidFill>
                  <a:schemeClr val="tx1"/>
                </a:solidFill>
                <a:latin typeface="Aptos Light"/>
                <a:ea typeface="Calibri"/>
              </a:rPr>
              <a:t>), devendo ser realizada a devolução ao mar de todos os indivíduos da espécie caso sejam capturados incidentalmente durante a atividade de pesca.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t-BR" sz="2000">
              <a:solidFill>
                <a:schemeClr val="tx1"/>
              </a:solidFill>
              <a:latin typeface="Aptos Light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>
                <a:solidFill>
                  <a:schemeClr val="tx1"/>
                </a:solidFill>
                <a:latin typeface="Aptos Light"/>
                <a:ea typeface="Calibri"/>
              </a:rPr>
              <a:t> Art. 21. O encerramento da captura de tainha (</a:t>
            </a:r>
            <a:r>
              <a:rPr lang="pt-BR" sz="2000" i="1" err="1">
                <a:solidFill>
                  <a:schemeClr val="tx1"/>
                </a:solidFill>
                <a:latin typeface="Aptos Light"/>
                <a:ea typeface="Calibri"/>
              </a:rPr>
              <a:t>Mugil</a:t>
            </a:r>
            <a:r>
              <a:rPr lang="pt-BR" sz="2000" i="1">
                <a:solidFill>
                  <a:schemeClr val="tx1"/>
                </a:solidFill>
                <a:latin typeface="Aptos Light"/>
                <a:ea typeface="Calibri"/>
              </a:rPr>
              <a:t> </a:t>
            </a:r>
            <a:r>
              <a:rPr lang="pt-BR" sz="2000" i="1" err="1">
                <a:solidFill>
                  <a:schemeClr val="tx1"/>
                </a:solidFill>
                <a:latin typeface="Aptos Light"/>
                <a:ea typeface="Calibri"/>
              </a:rPr>
              <a:t>liza</a:t>
            </a:r>
            <a:r>
              <a:rPr lang="pt-BR" sz="2000">
                <a:solidFill>
                  <a:schemeClr val="tx1"/>
                </a:solidFill>
                <a:latin typeface="Aptos Light"/>
                <a:ea typeface="Calibri"/>
              </a:rPr>
              <a:t>) do ano de 2025 dar-se-á quando finalizado o período de pesca de que trata os artigos 19 e 20 desta Portaria ou nas seguintes condições:</a:t>
            </a:r>
          </a:p>
          <a:p>
            <a:pPr marL="457200" lvl="1"/>
            <a:r>
              <a:rPr lang="pt-BR" sz="2000">
                <a:solidFill>
                  <a:schemeClr val="tx1"/>
                </a:solidFill>
                <a:latin typeface="Aptos Light"/>
                <a:ea typeface="Calibri"/>
              </a:rPr>
              <a:t>I - para o cerco/traineira: quando a cota individual da embarcação de pesca alcançar 90% (noventa por cento);</a:t>
            </a:r>
            <a:endParaRPr lang="pt-BR">
              <a:solidFill>
                <a:schemeClr val="tx1"/>
              </a:solidFill>
            </a:endParaRPr>
          </a:p>
          <a:p>
            <a:pPr marL="457200" lvl="1"/>
            <a:r>
              <a:rPr lang="pt-BR" sz="2000">
                <a:solidFill>
                  <a:schemeClr val="tx1"/>
                </a:solidFill>
                <a:latin typeface="Aptos Light"/>
                <a:ea typeface="Calibri"/>
              </a:rPr>
              <a:t>II - para o emalhe anilhado: quando a cota coletiva alcançar 90% (noventa por cento) ou quando a embarcação de pesca atingir seu teto de captura;</a:t>
            </a:r>
          </a:p>
          <a:p>
            <a:pPr marL="457200" lvl="1"/>
            <a:r>
              <a:rPr lang="pt-BR" sz="2000" b="1">
                <a:solidFill>
                  <a:schemeClr val="tx1"/>
                </a:solidFill>
                <a:latin typeface="Aptos Light"/>
                <a:ea typeface="Calibri"/>
              </a:rPr>
              <a:t>III - para o emalhe de superfície: quando a cota coletiva alcançar 90% (noventa por cento);</a:t>
            </a:r>
          </a:p>
          <a:p>
            <a:pPr marL="457200" lvl="1"/>
            <a:r>
              <a:rPr lang="pt-BR" sz="2000" b="1">
                <a:solidFill>
                  <a:schemeClr val="tx1"/>
                </a:solidFill>
                <a:latin typeface="Aptos Light"/>
                <a:ea typeface="Calibri"/>
              </a:rPr>
              <a:t>IV - para o arrasto de praia: quando a cota coletiva alcançar 90% (noventa por cento);</a:t>
            </a:r>
            <a:r>
              <a:rPr lang="pt-BR" sz="2000">
                <a:solidFill>
                  <a:schemeClr val="tx1"/>
                </a:solidFill>
                <a:latin typeface="Aptos Light"/>
                <a:ea typeface="Calibri"/>
              </a:rPr>
              <a:t> e</a:t>
            </a:r>
          </a:p>
          <a:p>
            <a:pPr marL="457200" lvl="1"/>
            <a:r>
              <a:rPr lang="pt-BR" sz="2000">
                <a:solidFill>
                  <a:schemeClr val="tx1"/>
                </a:solidFill>
                <a:latin typeface="Aptos Light"/>
                <a:ea typeface="Calibri"/>
              </a:rPr>
              <a:t>V - para o estuário da Lagoa dos Patos: quando a cota coletiva alcançar 90% (noventa por cento).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t-BR" sz="2000">
              <a:solidFill>
                <a:schemeClr val="tx1"/>
              </a:solidFill>
              <a:latin typeface="Aptos Light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7428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084DE-74E6-AE34-6D0E-B59EA2F2C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146DD17E-20CE-8025-C465-05C8A2AFAB97}"/>
              </a:ext>
            </a:extLst>
          </p:cNvPr>
          <p:cNvSpPr txBox="1"/>
          <p:nvPr/>
        </p:nvSpPr>
        <p:spPr>
          <a:xfrm>
            <a:off x="3355839" y="5868311"/>
            <a:ext cx="2692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>
                <a:solidFill>
                  <a:srgbClr val="004275"/>
                </a:solidFill>
                <a:latin typeface="Aptos Display" panose="020B0004020202020204" pitchFamily="34" charset="0"/>
              </a:rPr>
              <a:t>Secretaria Nacional </a:t>
            </a:r>
          </a:p>
          <a:p>
            <a:pPr algn="r"/>
            <a:r>
              <a:rPr lang="pt-BR" sz="1400">
                <a:solidFill>
                  <a:srgbClr val="004275"/>
                </a:solidFill>
                <a:latin typeface="Aptos Display" panose="020B0004020202020204" pitchFamily="34" charset="0"/>
              </a:rPr>
              <a:t>de Registro, Monitoramento </a:t>
            </a:r>
          </a:p>
          <a:p>
            <a:pPr algn="r"/>
            <a:r>
              <a:rPr lang="pt-BR" sz="1400">
                <a:solidFill>
                  <a:srgbClr val="004275"/>
                </a:solidFill>
                <a:latin typeface="Aptos Display" panose="020B0004020202020204" pitchFamily="34" charset="0"/>
              </a:rPr>
              <a:t>e Pesquisa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D4489FA3-8BD3-9DFE-C153-3D4E9A138046}"/>
              </a:ext>
            </a:extLst>
          </p:cNvPr>
          <p:cNvCxnSpPr>
            <a:cxnSpLocks/>
          </p:cNvCxnSpPr>
          <p:nvPr/>
        </p:nvCxnSpPr>
        <p:spPr>
          <a:xfrm>
            <a:off x="6079208" y="5785561"/>
            <a:ext cx="0" cy="876478"/>
          </a:xfrm>
          <a:prstGeom prst="line">
            <a:avLst/>
          </a:prstGeom>
          <a:ln w="9525">
            <a:solidFill>
              <a:srgbClr val="0042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808CC95-36E8-D570-0A54-E93E438D6CB1}"/>
              </a:ext>
            </a:extLst>
          </p:cNvPr>
          <p:cNvSpPr txBox="1"/>
          <p:nvPr/>
        </p:nvSpPr>
        <p:spPr>
          <a:xfrm>
            <a:off x="6079208" y="5868311"/>
            <a:ext cx="22755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rgbClr val="004275"/>
                </a:solidFill>
                <a:latin typeface="Aptos Display" panose="020B0004020202020204" pitchFamily="34" charset="0"/>
              </a:rPr>
              <a:t>Ministério da</a:t>
            </a:r>
            <a:br>
              <a:rPr lang="pt-BR">
                <a:solidFill>
                  <a:srgbClr val="004275"/>
                </a:solidFill>
                <a:latin typeface="Aptos Display" panose="020B0004020202020204" pitchFamily="34" charset="0"/>
              </a:rPr>
            </a:br>
            <a:r>
              <a:rPr lang="pt-BR">
                <a:solidFill>
                  <a:srgbClr val="004275"/>
                </a:solidFill>
                <a:latin typeface="Aptos Display" panose="020B0004020202020204" pitchFamily="34" charset="0"/>
              </a:rPr>
              <a:t>Pesca e </a:t>
            </a:r>
            <a:br>
              <a:rPr lang="pt-BR">
                <a:solidFill>
                  <a:srgbClr val="004275"/>
                </a:solidFill>
                <a:latin typeface="Aptos Display" panose="020B0004020202020204" pitchFamily="34" charset="0"/>
              </a:rPr>
            </a:br>
            <a:r>
              <a:rPr lang="pt-BR">
                <a:solidFill>
                  <a:srgbClr val="004275"/>
                </a:solidFill>
                <a:latin typeface="Aptos Display" panose="020B0004020202020204" pitchFamily="34" charset="0"/>
              </a:rPr>
              <a:t>Aquicultura</a:t>
            </a:r>
            <a:endParaRPr lang="pt-BR" sz="1400">
              <a:solidFill>
                <a:srgbClr val="004275"/>
              </a:solidFill>
              <a:latin typeface="Aptos Display" panose="020B00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EBCB1D2-9802-986E-4F3F-AAF40631CE90}"/>
              </a:ext>
            </a:extLst>
          </p:cNvPr>
          <p:cNvSpPr/>
          <p:nvPr/>
        </p:nvSpPr>
        <p:spPr>
          <a:xfrm>
            <a:off x="13024" y="596900"/>
            <a:ext cx="901698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53FDF87-112A-EFB4-0C94-8694C85B77F0}"/>
              </a:ext>
            </a:extLst>
          </p:cNvPr>
          <p:cNvSpPr/>
          <p:nvPr/>
        </p:nvSpPr>
        <p:spPr>
          <a:xfrm>
            <a:off x="1079823" y="596900"/>
            <a:ext cx="241299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Google Shape;232;g239464f7197_0_0">
            <a:extLst>
              <a:ext uri="{FF2B5EF4-FFF2-40B4-BE49-F238E27FC236}">
                <a16:creationId xmlns:a16="http://schemas.microsoft.com/office/drawing/2014/main" id="{3F9D6696-818D-7CE4-D63E-31D246CF0A84}"/>
              </a:ext>
            </a:extLst>
          </p:cNvPr>
          <p:cNvSpPr txBox="1"/>
          <p:nvPr/>
        </p:nvSpPr>
        <p:spPr>
          <a:xfrm>
            <a:off x="1051799" y="147790"/>
            <a:ext cx="10571663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400"/>
            </a:pPr>
            <a:r>
              <a:rPr lang="pt-BR" sz="400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  <a:sym typeface="Twentieth Century"/>
              </a:rPr>
              <a:t>SUPORTE PESQBRASIL – MAPA DE BORDO</a:t>
            </a:r>
            <a:endParaRPr lang="pt-BR">
              <a:sym typeface="Twentieth Century"/>
            </a:endParaRPr>
          </a:p>
          <a:p>
            <a:pPr algn="ctr">
              <a:buSzPts val="2400"/>
            </a:pPr>
            <a:r>
              <a:rPr lang="pt-BR" sz="340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wentieth Century"/>
              </a:rPr>
              <a:t>https</a:t>
            </a:r>
            <a:r>
              <a:rPr lang="pt-BR" sz="340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://pesqbrasil-mapadebordo.agro.gov.br/suporte</a:t>
            </a:r>
            <a:endParaRPr lang="pt-BR" sz="3400"/>
          </a:p>
        </p:txBody>
      </p:sp>
      <p:pic>
        <p:nvPicPr>
          <p:cNvPr id="8" name="Imagem 7" descr="Interface gráfica do usuário, Aplicativo">
            <a:extLst>
              <a:ext uri="{FF2B5EF4-FFF2-40B4-BE49-F238E27FC236}">
                <a16:creationId xmlns:a16="http://schemas.microsoft.com/office/drawing/2014/main" id="{FD9803FA-50BC-2D6B-D445-5423D2AB3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075" y="1442651"/>
            <a:ext cx="9726255" cy="5415349"/>
          </a:xfrm>
          <a:prstGeom prst="rect">
            <a:avLst/>
          </a:prstGeom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375EF700-0E25-688F-E62E-D82FD62D41D9}"/>
              </a:ext>
            </a:extLst>
          </p:cNvPr>
          <p:cNvCxnSpPr/>
          <p:nvPr/>
        </p:nvCxnSpPr>
        <p:spPr>
          <a:xfrm>
            <a:off x="9971130" y="5818745"/>
            <a:ext cx="700216" cy="5869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4A61A18D-583E-0DE4-F094-21B53F729D52}"/>
              </a:ext>
            </a:extLst>
          </p:cNvPr>
          <p:cNvCxnSpPr>
            <a:cxnSpLocks/>
          </p:cNvCxnSpPr>
          <p:nvPr/>
        </p:nvCxnSpPr>
        <p:spPr>
          <a:xfrm>
            <a:off x="10942422" y="5535312"/>
            <a:ext cx="10298" cy="8340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9867C4F4-6B0A-6625-F1C1-C981F42172CB}"/>
              </a:ext>
            </a:extLst>
          </p:cNvPr>
          <p:cNvCxnSpPr>
            <a:cxnSpLocks/>
          </p:cNvCxnSpPr>
          <p:nvPr/>
        </p:nvCxnSpPr>
        <p:spPr>
          <a:xfrm flipV="1">
            <a:off x="9711093" y="6652802"/>
            <a:ext cx="895864" cy="102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752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C500E-3386-5C39-F863-62B1C0508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67C85352-3F70-AF2D-C9E7-EAB9AE7DF008}"/>
              </a:ext>
            </a:extLst>
          </p:cNvPr>
          <p:cNvSpPr/>
          <p:nvPr/>
        </p:nvSpPr>
        <p:spPr>
          <a:xfrm>
            <a:off x="13024" y="596900"/>
            <a:ext cx="901698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B069EEC-0198-5932-6042-5ACC13938002}"/>
              </a:ext>
            </a:extLst>
          </p:cNvPr>
          <p:cNvSpPr/>
          <p:nvPr/>
        </p:nvSpPr>
        <p:spPr>
          <a:xfrm>
            <a:off x="1079823" y="596900"/>
            <a:ext cx="241299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E02C6B6F-9FDE-5D56-1B3A-B0D1BA2D4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8" y="600165"/>
            <a:ext cx="12039600" cy="6255041"/>
          </a:xfrm>
          <a:prstGeom prst="rect">
            <a:avLst/>
          </a:prstGeom>
        </p:spPr>
      </p:pic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EE390DA3-7D33-83FF-0E51-9CC131506C1E}"/>
              </a:ext>
            </a:extLst>
          </p:cNvPr>
          <p:cNvSpPr/>
          <p:nvPr/>
        </p:nvSpPr>
        <p:spPr>
          <a:xfrm>
            <a:off x="468527" y="2409052"/>
            <a:ext cx="278027" cy="1544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A8CE4DB5-9ADE-0F3D-C7E6-FAB958629D9F}"/>
              </a:ext>
            </a:extLst>
          </p:cNvPr>
          <p:cNvSpPr/>
          <p:nvPr/>
        </p:nvSpPr>
        <p:spPr>
          <a:xfrm>
            <a:off x="468527" y="2795715"/>
            <a:ext cx="278027" cy="1544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D4990A72-8BE1-92AD-CD79-645EEE1190BE}"/>
              </a:ext>
            </a:extLst>
          </p:cNvPr>
          <p:cNvSpPr/>
          <p:nvPr/>
        </p:nvSpPr>
        <p:spPr>
          <a:xfrm>
            <a:off x="468527" y="3166418"/>
            <a:ext cx="278027" cy="1544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D02921C5-52BE-B2C9-FD61-F17ADDD11372}"/>
              </a:ext>
            </a:extLst>
          </p:cNvPr>
          <p:cNvSpPr/>
          <p:nvPr/>
        </p:nvSpPr>
        <p:spPr>
          <a:xfrm>
            <a:off x="468527" y="3576765"/>
            <a:ext cx="278027" cy="1544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8EC76B9B-EBF1-AABE-F49F-F22C5263E4D7}"/>
              </a:ext>
            </a:extLst>
          </p:cNvPr>
          <p:cNvSpPr/>
          <p:nvPr/>
        </p:nvSpPr>
        <p:spPr>
          <a:xfrm>
            <a:off x="468527" y="3959310"/>
            <a:ext cx="278027" cy="1544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: para a Direita 19">
            <a:extLst>
              <a:ext uri="{FF2B5EF4-FFF2-40B4-BE49-F238E27FC236}">
                <a16:creationId xmlns:a16="http://schemas.microsoft.com/office/drawing/2014/main" id="{B7C8AEF9-D0EA-A157-5C3F-EA38A0D3CD26}"/>
              </a:ext>
            </a:extLst>
          </p:cNvPr>
          <p:cNvSpPr/>
          <p:nvPr/>
        </p:nvSpPr>
        <p:spPr>
          <a:xfrm>
            <a:off x="468526" y="4336448"/>
            <a:ext cx="278027" cy="1544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: para a Direita 20">
            <a:extLst>
              <a:ext uri="{FF2B5EF4-FFF2-40B4-BE49-F238E27FC236}">
                <a16:creationId xmlns:a16="http://schemas.microsoft.com/office/drawing/2014/main" id="{7D4071AA-D2CE-08D3-2CAB-84D03A097ED7}"/>
              </a:ext>
            </a:extLst>
          </p:cNvPr>
          <p:cNvSpPr/>
          <p:nvPr/>
        </p:nvSpPr>
        <p:spPr>
          <a:xfrm>
            <a:off x="468527" y="4799827"/>
            <a:ext cx="278027" cy="1544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id="{421C6066-DF44-55AB-DCDD-E79C8323D58E}"/>
              </a:ext>
            </a:extLst>
          </p:cNvPr>
          <p:cNvSpPr/>
          <p:nvPr/>
        </p:nvSpPr>
        <p:spPr>
          <a:xfrm>
            <a:off x="468527" y="5258572"/>
            <a:ext cx="278027" cy="1544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78E1B426-2C0F-3EBE-954D-CBB71A7F34FA}"/>
              </a:ext>
            </a:extLst>
          </p:cNvPr>
          <p:cNvSpPr/>
          <p:nvPr/>
        </p:nvSpPr>
        <p:spPr>
          <a:xfrm>
            <a:off x="468527" y="5641888"/>
            <a:ext cx="278027" cy="1544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: para a Direita 23">
            <a:extLst>
              <a:ext uri="{FF2B5EF4-FFF2-40B4-BE49-F238E27FC236}">
                <a16:creationId xmlns:a16="http://schemas.microsoft.com/office/drawing/2014/main" id="{315243A1-65D3-3EA9-DE5C-ABA7B91B61DB}"/>
              </a:ext>
            </a:extLst>
          </p:cNvPr>
          <p:cNvSpPr/>
          <p:nvPr/>
        </p:nvSpPr>
        <p:spPr>
          <a:xfrm>
            <a:off x="468527" y="6102950"/>
            <a:ext cx="278027" cy="1544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: para a Direita 24">
            <a:extLst>
              <a:ext uri="{FF2B5EF4-FFF2-40B4-BE49-F238E27FC236}">
                <a16:creationId xmlns:a16="http://schemas.microsoft.com/office/drawing/2014/main" id="{E33AB615-CB7F-EA83-3B5D-AD7F4379A408}"/>
              </a:ext>
            </a:extLst>
          </p:cNvPr>
          <p:cNvSpPr/>
          <p:nvPr/>
        </p:nvSpPr>
        <p:spPr>
          <a:xfrm>
            <a:off x="468526" y="6549852"/>
            <a:ext cx="278027" cy="1544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Google Shape;232;g239464f7197_0_0">
            <a:extLst>
              <a:ext uri="{FF2B5EF4-FFF2-40B4-BE49-F238E27FC236}">
                <a16:creationId xmlns:a16="http://schemas.microsoft.com/office/drawing/2014/main" id="{7E2620EC-CC24-3B4A-46B2-DB8E85540437}"/>
              </a:ext>
            </a:extLst>
          </p:cNvPr>
          <p:cNvSpPr txBox="1"/>
          <p:nvPr/>
        </p:nvSpPr>
        <p:spPr>
          <a:xfrm>
            <a:off x="813674" y="-4610"/>
            <a:ext cx="10571663" cy="8309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400"/>
            </a:pPr>
            <a:r>
              <a:rPr lang="pt-BR" sz="240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  <a:sym typeface="Twentieth Century"/>
              </a:rPr>
              <a:t>SUPORTE PESQBRASIL – MAPA DE BORDO</a:t>
            </a:r>
            <a:endParaRPr lang="pt-BR" sz="2400">
              <a:sym typeface="Twentieth Century"/>
            </a:endParaRPr>
          </a:p>
          <a:p>
            <a:pPr algn="ctr">
              <a:buSzPts val="2400"/>
            </a:pPr>
            <a:r>
              <a:rPr lang="pt-BR" sz="240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wentieth Century"/>
              </a:rPr>
              <a:t>https</a:t>
            </a:r>
            <a:r>
              <a:rPr lang="pt-BR" sz="240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://pesqbrasil-mapadebordo.agro.gov.br/suporte</a:t>
            </a:r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3809816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3FAD5-2BA1-972D-5BD7-CB5916C84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57438703-7089-060C-E7A9-879AEE543F1E}"/>
              </a:ext>
            </a:extLst>
          </p:cNvPr>
          <p:cNvSpPr txBox="1"/>
          <p:nvPr/>
        </p:nvSpPr>
        <p:spPr>
          <a:xfrm>
            <a:off x="3355839" y="5868311"/>
            <a:ext cx="2692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>
                <a:solidFill>
                  <a:srgbClr val="004275"/>
                </a:solidFill>
                <a:latin typeface="Aptos Display" panose="020B0004020202020204" pitchFamily="34" charset="0"/>
              </a:rPr>
              <a:t>Secretaria Nacional </a:t>
            </a:r>
          </a:p>
          <a:p>
            <a:pPr algn="r"/>
            <a:r>
              <a:rPr lang="pt-BR" sz="1400">
                <a:solidFill>
                  <a:srgbClr val="004275"/>
                </a:solidFill>
                <a:latin typeface="Aptos Display" panose="020B0004020202020204" pitchFamily="34" charset="0"/>
              </a:rPr>
              <a:t>de Registro, Monitoramento </a:t>
            </a:r>
          </a:p>
          <a:p>
            <a:pPr algn="r"/>
            <a:r>
              <a:rPr lang="pt-BR" sz="1400">
                <a:solidFill>
                  <a:srgbClr val="004275"/>
                </a:solidFill>
                <a:latin typeface="Aptos Display" panose="020B0004020202020204" pitchFamily="34" charset="0"/>
              </a:rPr>
              <a:t>e Pesquisa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BAD93183-9CC4-6CB3-282C-18046866ACCF}"/>
              </a:ext>
            </a:extLst>
          </p:cNvPr>
          <p:cNvCxnSpPr>
            <a:cxnSpLocks/>
          </p:cNvCxnSpPr>
          <p:nvPr/>
        </p:nvCxnSpPr>
        <p:spPr>
          <a:xfrm>
            <a:off x="6079208" y="5785561"/>
            <a:ext cx="0" cy="876478"/>
          </a:xfrm>
          <a:prstGeom prst="line">
            <a:avLst/>
          </a:prstGeom>
          <a:ln w="9525">
            <a:solidFill>
              <a:srgbClr val="0042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0DCA3F2-B64B-27FC-D412-D1C691D38B71}"/>
              </a:ext>
            </a:extLst>
          </p:cNvPr>
          <p:cNvSpPr txBox="1"/>
          <p:nvPr/>
        </p:nvSpPr>
        <p:spPr>
          <a:xfrm>
            <a:off x="6079208" y="5868311"/>
            <a:ext cx="22755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rgbClr val="004275"/>
                </a:solidFill>
                <a:latin typeface="Aptos Display" panose="020B0004020202020204" pitchFamily="34" charset="0"/>
              </a:rPr>
              <a:t>Ministério da</a:t>
            </a:r>
            <a:br>
              <a:rPr lang="pt-BR">
                <a:solidFill>
                  <a:srgbClr val="004275"/>
                </a:solidFill>
                <a:latin typeface="Aptos Display" panose="020B0004020202020204" pitchFamily="34" charset="0"/>
              </a:rPr>
            </a:br>
            <a:r>
              <a:rPr lang="pt-BR">
                <a:solidFill>
                  <a:srgbClr val="004275"/>
                </a:solidFill>
                <a:latin typeface="Aptos Display" panose="020B0004020202020204" pitchFamily="34" charset="0"/>
              </a:rPr>
              <a:t>Pesca e </a:t>
            </a:r>
            <a:br>
              <a:rPr lang="pt-BR">
                <a:solidFill>
                  <a:srgbClr val="004275"/>
                </a:solidFill>
                <a:latin typeface="Aptos Display" panose="020B0004020202020204" pitchFamily="34" charset="0"/>
              </a:rPr>
            </a:br>
            <a:r>
              <a:rPr lang="pt-BR">
                <a:solidFill>
                  <a:srgbClr val="004275"/>
                </a:solidFill>
                <a:latin typeface="Aptos Display" panose="020B0004020202020204" pitchFamily="34" charset="0"/>
              </a:rPr>
              <a:t>Aquicultura</a:t>
            </a:r>
            <a:endParaRPr lang="pt-BR" sz="1400">
              <a:solidFill>
                <a:srgbClr val="004275"/>
              </a:solidFill>
              <a:latin typeface="Aptos Display" panose="020B0004020202020204" pitchFamily="34" charset="0"/>
            </a:endParaRPr>
          </a:p>
        </p:txBody>
      </p:sp>
      <p:pic>
        <p:nvPicPr>
          <p:cNvPr id="2" name="Imagem 1" descr="Uma imagem contendo Diagrama&#10;&#10;Descrição gerada automaticamente">
            <a:extLst>
              <a:ext uri="{FF2B5EF4-FFF2-40B4-BE49-F238E27FC236}">
                <a16:creationId xmlns:a16="http://schemas.microsoft.com/office/drawing/2014/main" id="{57F32333-22CE-61A2-9E12-E1161085FD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l="12900" t="5476" r="7120" b="72793"/>
          <a:stretch/>
        </p:blipFill>
        <p:spPr>
          <a:xfrm>
            <a:off x="9947036" y="5809510"/>
            <a:ext cx="2021633" cy="844861"/>
          </a:xfrm>
          <a:prstGeom prst="rect">
            <a:avLst/>
          </a:prstGeom>
          <a:ln w="3175">
            <a:solidFill>
              <a:srgbClr val="005865"/>
            </a:solidFill>
          </a:ln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6B9503B-0502-895E-62CF-8377B69259ED}"/>
              </a:ext>
            </a:extLst>
          </p:cNvPr>
          <p:cNvSpPr/>
          <p:nvPr/>
        </p:nvSpPr>
        <p:spPr>
          <a:xfrm>
            <a:off x="13024" y="596900"/>
            <a:ext cx="901698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29F29E5-B7CB-EE54-D933-FFFE80BEF2C5}"/>
              </a:ext>
            </a:extLst>
          </p:cNvPr>
          <p:cNvSpPr/>
          <p:nvPr/>
        </p:nvSpPr>
        <p:spPr>
          <a:xfrm>
            <a:off x="1079823" y="596900"/>
            <a:ext cx="241299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F3D7A51-EB78-D01D-4449-79FEAEEA7454}"/>
              </a:ext>
            </a:extLst>
          </p:cNvPr>
          <p:cNvSpPr txBox="1"/>
          <p:nvPr/>
        </p:nvSpPr>
        <p:spPr>
          <a:xfrm>
            <a:off x="1411868" y="596900"/>
            <a:ext cx="10331717" cy="50167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3200" b="1">
                <a:solidFill>
                  <a:srgbClr val="003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  <a:ea typeface="Calibri"/>
                <a:cs typeface="Calibri"/>
                <a:sym typeface="Calibri"/>
              </a:rPr>
              <a:t>Contatos equipe </a:t>
            </a:r>
            <a:r>
              <a:rPr lang="pt-BR" sz="3200" b="1" err="1">
                <a:solidFill>
                  <a:srgbClr val="003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  <a:ea typeface="Calibri"/>
                <a:cs typeface="Calibri"/>
                <a:sym typeface="Calibri"/>
              </a:rPr>
              <a:t>PesqBrasil</a:t>
            </a:r>
            <a:r>
              <a:rPr lang="pt-BR" sz="3200" b="1">
                <a:solidFill>
                  <a:srgbClr val="003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  <a:ea typeface="Calibri"/>
                <a:cs typeface="Calibri"/>
                <a:sym typeface="Calibri"/>
              </a:rPr>
              <a:t> - Mapa de Bordo</a:t>
            </a:r>
            <a:endParaRPr lang="pt-BR">
              <a:ea typeface="Calibri"/>
            </a:endParaRPr>
          </a:p>
          <a:p>
            <a:pPr algn="ctr"/>
            <a:endParaRPr lang="pt-BR" sz="3200" b="1">
              <a:solidFill>
                <a:srgbClr val="0036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Display"/>
              <a:ea typeface="Calibri"/>
              <a:cs typeface="Calibri"/>
              <a:sym typeface="Calibri"/>
            </a:endParaRPr>
          </a:p>
          <a:p>
            <a:pPr algn="ctr"/>
            <a:r>
              <a:rPr lang="pt-BR" sz="3200" b="1">
                <a:solidFill>
                  <a:srgbClr val="003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  <a:ea typeface="Calibri"/>
                <a:cs typeface="Calibri"/>
                <a:sym typeface="Calibri"/>
              </a:rPr>
              <a:t>E-mail</a:t>
            </a:r>
            <a:r>
              <a:rPr lang="pt-BR" sz="3200" b="1" i="0" u="none" strike="noStrike" cap="none">
                <a:solidFill>
                  <a:srgbClr val="003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  <a:ea typeface="Calibri"/>
                <a:cs typeface="Calibri"/>
                <a:sym typeface="Calibri"/>
              </a:rPr>
              <a:t>:</a:t>
            </a:r>
            <a:r>
              <a:rPr lang="pt-BR" sz="3200" b="1">
                <a:solidFill>
                  <a:srgbClr val="003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  <a:ea typeface="Calibri"/>
                <a:cs typeface="Calibri"/>
                <a:sym typeface="Calibri"/>
              </a:rPr>
              <a:t> pesqbrasil.mapadebordo@mpa</a:t>
            </a:r>
            <a:r>
              <a:rPr lang="pt-BR" sz="3200" b="1" i="0" strike="noStrike" cap="none">
                <a:solidFill>
                  <a:srgbClr val="003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  <a:ea typeface="Calibri"/>
                <a:cs typeface="Calibri"/>
                <a:sym typeface="Calibri"/>
              </a:rPr>
              <a:t>.gov.br</a:t>
            </a:r>
            <a:endParaRPr lang="pt-BR" sz="3200">
              <a:sym typeface="Calibri"/>
            </a:endParaRPr>
          </a:p>
          <a:p>
            <a:pPr algn="ctr"/>
            <a:endParaRPr lang="pt-BR" sz="3200" b="1">
              <a:solidFill>
                <a:srgbClr val="0036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Display"/>
              <a:ea typeface="Calibri"/>
              <a:cs typeface="Calibri"/>
              <a:sym typeface="Calibri"/>
            </a:endParaRPr>
          </a:p>
          <a:p>
            <a:pPr algn="ctr"/>
            <a:r>
              <a:rPr lang="pt-BR" sz="3200" b="1">
                <a:solidFill>
                  <a:srgbClr val="003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  <a:ea typeface="Calibri"/>
                <a:cs typeface="Calibri"/>
                <a:sym typeface="Calibri"/>
              </a:rPr>
              <a:t>WhatsApp</a:t>
            </a:r>
            <a:r>
              <a:rPr lang="pt-BR" sz="3200" b="1" i="0" u="none" strike="noStrike" cap="none">
                <a:solidFill>
                  <a:srgbClr val="003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  <a:ea typeface="Calibri"/>
                <a:cs typeface="Calibri"/>
                <a:sym typeface="Calibri"/>
              </a:rPr>
              <a:t>: </a:t>
            </a:r>
            <a:r>
              <a:rPr lang="pt-BR" sz="3200" b="1" i="0" strike="noStrike" cap="none">
                <a:solidFill>
                  <a:srgbClr val="003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  <a:ea typeface="Calibri"/>
                <a:cs typeface="Calibri"/>
                <a:sym typeface="Calibri"/>
              </a:rPr>
              <a:t>(61) </a:t>
            </a:r>
            <a:r>
              <a:rPr lang="pt-BR" sz="3200" b="1">
                <a:solidFill>
                  <a:srgbClr val="003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  <a:ea typeface="Calibri"/>
                <a:cs typeface="Calibri"/>
                <a:sym typeface="Calibri"/>
              </a:rPr>
              <a:t>3276-4431 </a:t>
            </a:r>
            <a:r>
              <a:rPr lang="pt-BR" sz="3200" b="1" i="0" strike="noStrike" cap="none">
                <a:solidFill>
                  <a:srgbClr val="003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  <a:ea typeface="Calibri"/>
                <a:cs typeface="Calibri"/>
                <a:sym typeface="Calibri"/>
              </a:rPr>
              <a:t>(</a:t>
            </a:r>
            <a:r>
              <a:rPr lang="pt-BR" sz="3200" b="1">
                <a:solidFill>
                  <a:srgbClr val="003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  <a:ea typeface="Calibri"/>
                <a:cs typeface="Calibri"/>
                <a:sym typeface="Calibri"/>
              </a:rPr>
              <a:t>não atendemos ligações</a:t>
            </a:r>
            <a:r>
              <a:rPr lang="pt-BR" sz="3200" b="1" i="0" strike="noStrike" cap="none">
                <a:solidFill>
                  <a:srgbClr val="003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  <a:ea typeface="Calibri"/>
                <a:cs typeface="Calibri"/>
                <a:sym typeface="Calibri"/>
              </a:rPr>
              <a:t>)</a:t>
            </a:r>
            <a:endParaRPr lang="pt-BR" sz="3200">
              <a:sym typeface="Calibri"/>
            </a:endParaRPr>
          </a:p>
          <a:p>
            <a:pPr algn="ctr"/>
            <a:endParaRPr lang="pt-BR" sz="3200" b="1">
              <a:solidFill>
                <a:srgbClr val="0036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Display"/>
              <a:ea typeface="Calibri"/>
              <a:cs typeface="Calibri"/>
              <a:sym typeface="Calibri"/>
            </a:endParaRPr>
          </a:p>
          <a:p>
            <a:pPr algn="ctr"/>
            <a:r>
              <a:rPr lang="pt-BR" sz="3200" b="1">
                <a:solidFill>
                  <a:srgbClr val="003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  <a:ea typeface="Calibri"/>
                <a:cs typeface="Calibri"/>
                <a:sym typeface="Calibri"/>
              </a:rPr>
              <a:t>Tira dúvidas virtual - Canal aberto</a:t>
            </a:r>
            <a:br>
              <a:rPr lang="pt-BR" sz="3200" b="1">
                <a:solidFill>
                  <a:srgbClr val="003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  <a:ea typeface="Calibri"/>
                <a:cs typeface="Calibri"/>
                <a:sym typeface="Calibri"/>
              </a:rPr>
            </a:br>
            <a:r>
              <a:rPr lang="pt-BR" sz="3200" b="1">
                <a:solidFill>
                  <a:srgbClr val="003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  <a:ea typeface="Calibri"/>
                <a:cs typeface="Calibri"/>
                <a:sym typeface="Calibri"/>
              </a:rPr>
              <a:t>Todas as terças-feiras, das 14 às 15h30</a:t>
            </a:r>
            <a:br>
              <a:rPr lang="pt-BR" sz="3200" b="1">
                <a:solidFill>
                  <a:srgbClr val="003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  <a:ea typeface="Calibri"/>
                <a:cs typeface="Calibri"/>
                <a:sym typeface="Calibri"/>
              </a:rPr>
            </a:br>
            <a:r>
              <a:rPr lang="pt-BR" sz="3200" b="1">
                <a:solidFill>
                  <a:srgbClr val="0036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  <a:ea typeface="Calibri"/>
                <a:cs typeface="Calibri"/>
                <a:sym typeface="Calibri"/>
              </a:rPr>
              <a:t>Todas as quintas-feiras, das 10 às 11h30</a:t>
            </a:r>
            <a:endParaRPr lang="pt-BR">
              <a:sym typeface="Calibri"/>
            </a:endParaRPr>
          </a:p>
          <a:p>
            <a:pPr algn="ctr">
              <a:buSzPts val="3700"/>
            </a:pPr>
            <a:endParaRPr lang="pt-BR" sz="3200" b="1">
              <a:solidFill>
                <a:srgbClr val="0036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Display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4992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94C30-2553-D1EF-9B40-09AC3AD37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236D6ACD-B986-F904-B3FB-46E261307A9B}"/>
              </a:ext>
            </a:extLst>
          </p:cNvPr>
          <p:cNvSpPr/>
          <p:nvPr/>
        </p:nvSpPr>
        <p:spPr>
          <a:xfrm>
            <a:off x="13024" y="596900"/>
            <a:ext cx="901698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94B452E-2FDE-DE5B-A62F-7303D81D969E}"/>
              </a:ext>
            </a:extLst>
          </p:cNvPr>
          <p:cNvSpPr/>
          <p:nvPr/>
        </p:nvSpPr>
        <p:spPr>
          <a:xfrm>
            <a:off x="1079823" y="596900"/>
            <a:ext cx="241299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107E876-B1FF-D364-1861-6352D933FBA5}"/>
              </a:ext>
            </a:extLst>
          </p:cNvPr>
          <p:cNvSpPr txBox="1"/>
          <p:nvPr/>
        </p:nvSpPr>
        <p:spPr>
          <a:xfrm>
            <a:off x="107629" y="1828536"/>
            <a:ext cx="11858814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pt-BR" sz="3400" b="1">
                <a:solidFill>
                  <a:schemeClr val="tx1"/>
                </a:solidFill>
                <a:latin typeface="Aptos Light"/>
                <a:ea typeface="Calibri"/>
              </a:rPr>
              <a:t>PORTARIA INTERMINISTERIAL MPA/MMA Nº 26, </a:t>
            </a:r>
            <a:endParaRPr lang="pt-BR" sz="3400">
              <a:solidFill>
                <a:schemeClr val="tx1"/>
              </a:solidFill>
              <a:ea typeface="Calibri"/>
            </a:endParaRPr>
          </a:p>
          <a:p>
            <a:pPr algn="ctr"/>
            <a:r>
              <a:rPr lang="pt-BR" sz="3400" b="1">
                <a:solidFill>
                  <a:schemeClr val="tx1"/>
                </a:solidFill>
                <a:latin typeface="Aptos Light"/>
                <a:ea typeface="Calibri"/>
              </a:rPr>
              <a:t>DE 28 DE FEVEREIRO DE 2025</a:t>
            </a:r>
            <a:endParaRPr lang="pt-BR" sz="3400">
              <a:solidFill>
                <a:schemeClr val="tx1"/>
              </a:solidFill>
              <a:ea typeface="Calibri"/>
            </a:endParaRPr>
          </a:p>
          <a:p>
            <a:pPr algn="ctr"/>
            <a:endParaRPr lang="pt-BR" sz="3200">
              <a:solidFill>
                <a:schemeClr val="tx1"/>
              </a:solidFill>
              <a:latin typeface="Aptos Light"/>
              <a:ea typeface="Calibri"/>
            </a:endParaRPr>
          </a:p>
          <a:p>
            <a:pPr algn="ctr"/>
            <a:r>
              <a:rPr lang="pt-BR" sz="3200" b="1">
                <a:solidFill>
                  <a:schemeClr val="tx1"/>
                </a:solidFill>
                <a:latin typeface="Aptos Light"/>
                <a:ea typeface="Calibri"/>
              </a:rPr>
              <a:t>Estabelece</a:t>
            </a:r>
            <a:r>
              <a:rPr lang="pt-BR" sz="3200">
                <a:solidFill>
                  <a:schemeClr val="tx1"/>
                </a:solidFill>
                <a:latin typeface="Aptos Light"/>
                <a:ea typeface="Calibri"/>
              </a:rPr>
              <a:t> o limite de captura, as cotas de captura por modalidade e área de pesca, e as </a:t>
            </a:r>
            <a:r>
              <a:rPr lang="pt-BR" sz="3200" b="1">
                <a:solidFill>
                  <a:schemeClr val="tx1"/>
                </a:solidFill>
                <a:latin typeface="Aptos Light"/>
                <a:ea typeface="Calibri"/>
              </a:rPr>
              <a:t>medidas de registro, monitoramento e controle</a:t>
            </a:r>
            <a:r>
              <a:rPr lang="pt-BR" sz="3200">
                <a:solidFill>
                  <a:schemeClr val="tx1"/>
                </a:solidFill>
                <a:latin typeface="Aptos Light"/>
                <a:ea typeface="Calibri"/>
              </a:rPr>
              <a:t> associadas, da espécie tainha (</a:t>
            </a:r>
            <a:r>
              <a:rPr lang="pt-BR" sz="3200" i="1" err="1">
                <a:solidFill>
                  <a:schemeClr val="tx1"/>
                </a:solidFill>
                <a:latin typeface="Aptos Light"/>
                <a:ea typeface="Calibri"/>
              </a:rPr>
              <a:t>Mugil</a:t>
            </a:r>
            <a:r>
              <a:rPr lang="pt-BR" sz="3200" i="1">
                <a:solidFill>
                  <a:schemeClr val="tx1"/>
                </a:solidFill>
                <a:latin typeface="Aptos Light"/>
                <a:ea typeface="Calibri"/>
              </a:rPr>
              <a:t> </a:t>
            </a:r>
            <a:r>
              <a:rPr lang="pt-BR" sz="3200" i="1" err="1">
                <a:solidFill>
                  <a:schemeClr val="tx1"/>
                </a:solidFill>
                <a:latin typeface="Aptos Light"/>
                <a:ea typeface="Calibri"/>
              </a:rPr>
              <a:t>liza</a:t>
            </a:r>
            <a:r>
              <a:rPr lang="pt-BR" sz="3200">
                <a:solidFill>
                  <a:schemeClr val="tx1"/>
                </a:solidFill>
                <a:latin typeface="Aptos Light"/>
                <a:ea typeface="Calibri"/>
              </a:rPr>
              <a:t>), para o ano de 2025, nas regiões Sudeste e Sul do Brasil.</a:t>
            </a:r>
            <a:endParaRPr lang="pt-BR" sz="3200">
              <a:solidFill>
                <a:schemeClr val="tx1"/>
              </a:solidFill>
            </a:endParaRPr>
          </a:p>
          <a:p>
            <a:endParaRPr lang="pt-BR" sz="3200"/>
          </a:p>
        </p:txBody>
      </p:sp>
      <p:sp>
        <p:nvSpPr>
          <p:cNvPr id="3" name="Google Shape;232;g239464f7197_0_0">
            <a:extLst>
              <a:ext uri="{FF2B5EF4-FFF2-40B4-BE49-F238E27FC236}">
                <a16:creationId xmlns:a16="http://schemas.microsoft.com/office/drawing/2014/main" id="{D046E88C-7E27-46C5-77B8-55FB0E014D1B}"/>
              </a:ext>
            </a:extLst>
          </p:cNvPr>
          <p:cNvSpPr txBox="1"/>
          <p:nvPr/>
        </p:nvSpPr>
        <p:spPr>
          <a:xfrm>
            <a:off x="1789882" y="468175"/>
            <a:ext cx="861223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400"/>
            </a:pPr>
            <a:r>
              <a:rPr lang="pt-BR" sz="540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Safra da Tainha 2025</a:t>
            </a:r>
            <a:endParaRPr lang="pt-BR" sz="5400"/>
          </a:p>
        </p:txBody>
      </p:sp>
    </p:spTree>
    <p:extLst>
      <p:ext uri="{BB962C8B-B14F-4D97-AF65-F5344CB8AC3E}">
        <p14:creationId xmlns:p14="http://schemas.microsoft.com/office/powerpoint/2010/main" val="2599406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DA51E-EA21-F4BE-A1C7-F95F0345E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FDCB68AD-2FE2-45AB-9507-7EA224DCF006}"/>
              </a:ext>
            </a:extLst>
          </p:cNvPr>
          <p:cNvSpPr/>
          <p:nvPr/>
        </p:nvSpPr>
        <p:spPr>
          <a:xfrm>
            <a:off x="13024" y="596900"/>
            <a:ext cx="901698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8DF472F-D720-B2B3-4469-A8103361DCF6}"/>
              </a:ext>
            </a:extLst>
          </p:cNvPr>
          <p:cNvSpPr/>
          <p:nvPr/>
        </p:nvSpPr>
        <p:spPr>
          <a:xfrm>
            <a:off x="1079823" y="596900"/>
            <a:ext cx="241299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Google Shape;232;g239464f7197_0_0">
            <a:extLst>
              <a:ext uri="{FF2B5EF4-FFF2-40B4-BE49-F238E27FC236}">
                <a16:creationId xmlns:a16="http://schemas.microsoft.com/office/drawing/2014/main" id="{05307AE6-06A1-361C-2FCE-AEBF4CD4F98E}"/>
              </a:ext>
            </a:extLst>
          </p:cNvPr>
          <p:cNvSpPr txBox="1"/>
          <p:nvPr/>
        </p:nvSpPr>
        <p:spPr>
          <a:xfrm>
            <a:off x="1789882" y="293592"/>
            <a:ext cx="861223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400"/>
            </a:pPr>
            <a:r>
              <a:rPr lang="pt-BR" sz="540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Safra da Tainha 2025</a:t>
            </a:r>
            <a:endParaRPr lang="pt-BR" sz="540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60DFFC6-F122-67E1-8027-69FE24496F49}"/>
              </a:ext>
            </a:extLst>
          </p:cNvPr>
          <p:cNvSpPr txBox="1"/>
          <p:nvPr/>
        </p:nvSpPr>
        <p:spPr>
          <a:xfrm>
            <a:off x="-403" y="1416886"/>
            <a:ext cx="1218538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pt-BR" sz="3200" b="1">
                <a:solidFill>
                  <a:schemeClr val="tx1"/>
                </a:solidFill>
                <a:latin typeface="Aptos Light"/>
                <a:ea typeface="Calibri"/>
              </a:rPr>
              <a:t>Instrumentos de monitoramento para o controle das cotas de captura</a:t>
            </a:r>
            <a:endParaRPr lang="pt-BR" sz="3200">
              <a:solidFill>
                <a:schemeClr val="tx1"/>
              </a:solidFill>
              <a:ea typeface="Calibri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D00F352F-4530-3061-E98E-36F8B9FFB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266130"/>
              </p:ext>
            </p:extLst>
          </p:nvPr>
        </p:nvGraphicFramePr>
        <p:xfrm>
          <a:off x="208520" y="2452816"/>
          <a:ext cx="11778784" cy="3263339"/>
        </p:xfrm>
        <a:graphic>
          <a:graphicData uri="http://schemas.openxmlformats.org/drawingml/2006/table">
            <a:tbl>
              <a:tblPr firstRow="1" bandRow="1">
                <a:tableStyleId>{D5153755-A97B-4A1B-A9F5-EE05E860A497}</a:tableStyleId>
              </a:tblPr>
              <a:tblGrid>
                <a:gridCol w="2978727">
                  <a:extLst>
                    <a:ext uri="{9D8B030D-6E8A-4147-A177-3AD203B41FA5}">
                      <a16:colId xmlns:a16="http://schemas.microsoft.com/office/drawing/2014/main" val="2010324436"/>
                    </a:ext>
                  </a:extLst>
                </a:gridCol>
                <a:gridCol w="3603442">
                  <a:extLst>
                    <a:ext uri="{9D8B030D-6E8A-4147-A177-3AD203B41FA5}">
                      <a16:colId xmlns:a16="http://schemas.microsoft.com/office/drawing/2014/main" val="1535472973"/>
                    </a:ext>
                  </a:extLst>
                </a:gridCol>
                <a:gridCol w="5196615">
                  <a:extLst>
                    <a:ext uri="{9D8B030D-6E8A-4147-A177-3AD203B41FA5}">
                      <a16:colId xmlns:a16="http://schemas.microsoft.com/office/drawing/2014/main" val="2300532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pt-BR" sz="3200" b="1"/>
                    </a:p>
                  </a:txBody>
                  <a:tcPr anchor="ctr">
                    <a:lnL w="0">
                      <a:noFill/>
                    </a:lnL>
                    <a:lnR w="5715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5715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i="0">
                          <a:latin typeface="Arial"/>
                        </a:rPr>
                        <a:t>SISTAINHA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>
                      <a:solidFill>
                        <a:schemeClr val="tx1"/>
                      </a:solidFill>
                    </a:lnR>
                    <a:lnT w="38100">
                      <a:solidFill>
                        <a:schemeClr val="tx1"/>
                      </a:solidFill>
                    </a:lnT>
                    <a:lnB w="5715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b="1"/>
                        <a:t>PESQBRASIL –</a:t>
                      </a:r>
                      <a:endParaRPr lang="pt-BR"/>
                    </a:p>
                    <a:p>
                      <a:pPr lvl="0" algn="ctr">
                        <a:buNone/>
                      </a:pPr>
                      <a:r>
                        <a:rPr lang="pt-BR" sz="3200" b="1"/>
                        <a:t>MAPA DE BORDO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chemeClr val="tx1"/>
                      </a:solidFill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232634"/>
                  </a:ext>
                </a:extLst>
              </a:tr>
              <a:tr h="1068779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2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CERCO/TRAINEIRA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5715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7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1º de junho a 31 de julho OU</a:t>
                      </a:r>
                    </a:p>
                    <a:p>
                      <a:pPr lvl="0" algn="ctr">
                        <a:buNone/>
                      </a:pPr>
                      <a:r>
                        <a:rPr lang="pt-BR" sz="1700" b="1" i="0" u="none" strike="noStrike" baseline="0" noProof="0">
                          <a:solidFill>
                            <a:srgbClr val="000000"/>
                          </a:solidFill>
                          <a:latin typeface="Arial"/>
                        </a:rPr>
                        <a:t>ATÉ </a:t>
                      </a:r>
                      <a:r>
                        <a:rPr lang="pt-BR" sz="1700" b="0" i="0" u="none" strike="noStrike" baseline="0" noProof="0">
                          <a:solidFill>
                            <a:srgbClr val="000000"/>
                          </a:solidFill>
                          <a:latin typeface="Arial"/>
                        </a:rPr>
                        <a:t>ATINGIR A COTA INDIVIDUAL</a:t>
                      </a:r>
                      <a:endParaRPr lang="pt-BR" sz="1700" b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800" b="1"/>
                        <a:t>APÓS </a:t>
                      </a:r>
                      <a:r>
                        <a:rPr lang="pt-BR" sz="1800" b="0"/>
                        <a:t>ATINGIR A COTA INDIVIDUAL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584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22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EMALHE ANILHADO</a:t>
                      </a:r>
                      <a:endParaRPr lang="pt-BR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700" b="0" i="0" u="none" strike="noStrike" noProof="0">
                          <a:latin typeface="Arial"/>
                        </a:rPr>
                        <a:t>15 de maio a 31 de julho OU</a:t>
                      </a:r>
                    </a:p>
                    <a:p>
                      <a:pPr lvl="0" algn="ctr">
                        <a:buNone/>
                      </a:pPr>
                      <a:r>
                        <a:rPr lang="pt-BR" sz="1700" b="1" i="0" u="none" strike="noStrike" baseline="0" noProof="0">
                          <a:solidFill>
                            <a:srgbClr val="000000"/>
                          </a:solidFill>
                          <a:latin typeface="Arial"/>
                        </a:rPr>
                        <a:t>ATÉ </a:t>
                      </a:r>
                      <a:r>
                        <a:rPr lang="pt-BR" sz="1700" b="0" i="0" u="none" strike="noStrike" baseline="0" noProof="0">
                          <a:solidFill>
                            <a:srgbClr val="000000"/>
                          </a:solidFill>
                          <a:latin typeface="Arial"/>
                        </a:rPr>
                        <a:t>ATINGIR O TETO DE CAPTURA DA EMBARCAÇÃO OU A COTA DA MODALIDADE</a:t>
                      </a:r>
                      <a:endParaRPr lang="pt-BR" sz="1700" b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APÓS </a:t>
                      </a:r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ATINGIR O TETO DE CAPTURA DA EMBARCAÇÃO OU A COTA DA MODALIDADE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3477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455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3464C-8772-5A50-0D27-3473D3647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377AE7FE-31BA-4330-37BB-91399BF5B089}"/>
              </a:ext>
            </a:extLst>
          </p:cNvPr>
          <p:cNvSpPr/>
          <p:nvPr/>
        </p:nvSpPr>
        <p:spPr>
          <a:xfrm>
            <a:off x="13024" y="596900"/>
            <a:ext cx="901698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259209E-82FA-4114-6CC8-B088862F6C9E}"/>
              </a:ext>
            </a:extLst>
          </p:cNvPr>
          <p:cNvSpPr/>
          <p:nvPr/>
        </p:nvSpPr>
        <p:spPr>
          <a:xfrm>
            <a:off x="1079823" y="596900"/>
            <a:ext cx="241299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Google Shape;232;g239464f7197_0_0">
            <a:extLst>
              <a:ext uri="{FF2B5EF4-FFF2-40B4-BE49-F238E27FC236}">
                <a16:creationId xmlns:a16="http://schemas.microsoft.com/office/drawing/2014/main" id="{56066601-DCA3-A8E6-0007-4BB4F64756A2}"/>
              </a:ext>
            </a:extLst>
          </p:cNvPr>
          <p:cNvSpPr txBox="1"/>
          <p:nvPr/>
        </p:nvSpPr>
        <p:spPr>
          <a:xfrm>
            <a:off x="1789882" y="12955"/>
            <a:ext cx="8612236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400"/>
            </a:pPr>
            <a:r>
              <a:rPr lang="pt-BR" sz="5000" err="1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PesqBrasil</a:t>
            </a:r>
            <a:r>
              <a:rPr lang="pt-BR" sz="500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 – Mapa de Bordo</a:t>
            </a:r>
            <a:endParaRPr lang="pt-BR" sz="5000">
              <a:solidFill>
                <a:srgbClr val="005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Display" panose="020B0004020202020204" pitchFamily="34" charset="0"/>
            </a:endParaRPr>
          </a:p>
          <a:p>
            <a:pPr algn="ctr">
              <a:buSzPts val="2400"/>
            </a:pPr>
            <a:r>
              <a:rPr lang="pt-BR" sz="500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Safra da Tainha 2025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6D56E4E-EBDB-D687-33FF-D8C081B0A6E3}"/>
              </a:ext>
            </a:extLst>
          </p:cNvPr>
          <p:cNvSpPr txBox="1"/>
          <p:nvPr/>
        </p:nvSpPr>
        <p:spPr>
          <a:xfrm>
            <a:off x="570271" y="1263897"/>
            <a:ext cx="11051458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endParaRPr lang="pt-BR" sz="2400">
              <a:solidFill>
                <a:schemeClr val="tx1"/>
              </a:solidFill>
              <a:latin typeface="Aptos Light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>
                <a:solidFill>
                  <a:schemeClr val="tx1"/>
                </a:solidFill>
                <a:latin typeface="Aptos Light"/>
                <a:ea typeface="Calibri"/>
              </a:rPr>
              <a:t> </a:t>
            </a:r>
            <a:r>
              <a:rPr lang="pt-BR" sz="2400" b="1">
                <a:solidFill>
                  <a:schemeClr val="tx1"/>
                </a:solidFill>
                <a:latin typeface="Aptos Light"/>
                <a:ea typeface="Calibri"/>
              </a:rPr>
              <a:t>EMALHE DE SUPERFÍCIE </a:t>
            </a:r>
          </a:p>
          <a:p>
            <a:pPr marL="800100" lvl="1" indent="-342900" algn="just">
              <a:buFont typeface="Courier New" panose="05000000000000000000" pitchFamily="2" charset="2"/>
              <a:buChar char="o"/>
            </a:pPr>
            <a:r>
              <a:rPr lang="pt-BR" sz="2400" b="1">
                <a:solidFill>
                  <a:schemeClr val="tx1"/>
                </a:solidFill>
                <a:latin typeface="Aptos Light"/>
                <a:ea typeface="Calibri"/>
              </a:rPr>
              <a:t>Mapa de Bordo, a ser entregue exclusivamente no Sistema </a:t>
            </a:r>
            <a:r>
              <a:rPr lang="pt-BR" sz="2400" b="1" err="1">
                <a:solidFill>
                  <a:schemeClr val="tx1"/>
                </a:solidFill>
                <a:latin typeface="Aptos Light"/>
                <a:ea typeface="Calibri"/>
              </a:rPr>
              <a:t>PesqBrasil</a:t>
            </a:r>
            <a:r>
              <a:rPr lang="pt-BR" sz="2400">
                <a:solidFill>
                  <a:schemeClr val="tx1"/>
                </a:solidFill>
                <a:latin typeface="Aptos Light"/>
                <a:ea typeface="Calibri"/>
              </a:rPr>
              <a:t>, conforme Anexo X da Portaria Interministerial MPA/MMA Nº 26;</a:t>
            </a:r>
            <a:endParaRPr lang="pt-BR">
              <a:solidFill>
                <a:schemeClr val="tx1"/>
              </a:solidFill>
            </a:endParaRPr>
          </a:p>
          <a:p>
            <a:pPr marL="800100" indent="-342900" algn="just">
              <a:buFont typeface="Courier New" panose="05000000000000000000" pitchFamily="2" charset="2"/>
              <a:buChar char="o"/>
            </a:pPr>
            <a:r>
              <a:rPr lang="pt-BR" sz="2400">
                <a:solidFill>
                  <a:schemeClr val="tx1"/>
                </a:solidFill>
                <a:latin typeface="Aptos Light"/>
                <a:ea typeface="Calibri"/>
              </a:rPr>
              <a:t>Mapa de Bordo da modalidade de emalhe de superfície deve ser preenchido e enviado em até </a:t>
            </a:r>
            <a:r>
              <a:rPr lang="pt-BR" sz="2400" b="1">
                <a:solidFill>
                  <a:schemeClr val="tx1"/>
                </a:solidFill>
                <a:latin typeface="Aptos Light"/>
                <a:ea typeface="Calibri"/>
              </a:rPr>
              <a:t>quinze dias após o cruzeiro de pesca</a:t>
            </a:r>
            <a:r>
              <a:rPr lang="pt-BR" sz="2400">
                <a:solidFill>
                  <a:schemeClr val="tx1"/>
                </a:solidFill>
                <a:latin typeface="Aptos Light"/>
                <a:ea typeface="Calibri"/>
              </a:rPr>
              <a:t>;</a:t>
            </a:r>
            <a:endParaRPr lang="pt-BR" sz="240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t-BR" sz="2400">
              <a:solidFill>
                <a:schemeClr val="tx1"/>
              </a:solidFill>
              <a:latin typeface="Aptos Light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>
                <a:solidFill>
                  <a:schemeClr val="tx1"/>
                </a:solidFill>
                <a:latin typeface="Aptos Light"/>
                <a:ea typeface="Calibri"/>
              </a:rPr>
              <a:t> </a:t>
            </a:r>
            <a:r>
              <a:rPr lang="pt-BR" sz="2400" b="1">
                <a:solidFill>
                  <a:schemeClr val="tx1"/>
                </a:solidFill>
                <a:latin typeface="Aptos Light"/>
                <a:ea typeface="Calibri"/>
              </a:rPr>
              <a:t>ARRASTO DE PRAIA</a:t>
            </a:r>
            <a:endParaRPr lang="pt-BR" sz="2400" b="1">
              <a:solidFill>
                <a:schemeClr val="tx1"/>
              </a:solidFill>
              <a:ea typeface="Calibri"/>
            </a:endParaRPr>
          </a:p>
          <a:p>
            <a:pPr marL="800100" lvl="1" indent="-342900" algn="just">
              <a:buFont typeface="Courier New" panose="05000000000000000000" pitchFamily="2" charset="2"/>
              <a:buChar char="o"/>
            </a:pPr>
            <a:r>
              <a:rPr lang="pt-BR" sz="2400" b="1">
                <a:solidFill>
                  <a:schemeClr val="tx1"/>
                </a:solidFill>
                <a:latin typeface="Aptos Light"/>
                <a:ea typeface="Calibri"/>
              </a:rPr>
              <a:t>Mapa de Bordo, a ser entregue exclusivamente no Sistema </a:t>
            </a:r>
            <a:r>
              <a:rPr lang="pt-BR" sz="2400" b="1" err="1">
                <a:solidFill>
                  <a:schemeClr val="tx1"/>
                </a:solidFill>
                <a:latin typeface="Aptos Light"/>
                <a:ea typeface="Calibri"/>
              </a:rPr>
              <a:t>PesqBrasil</a:t>
            </a:r>
            <a:r>
              <a:rPr lang="pt-BR" sz="2400">
                <a:solidFill>
                  <a:schemeClr val="tx1"/>
                </a:solidFill>
                <a:latin typeface="Aptos Light"/>
                <a:ea typeface="Calibri"/>
              </a:rPr>
              <a:t>, conforme Anexo IX da Portaria Interministerial MPA/MMA Nº 26;</a:t>
            </a:r>
            <a:endParaRPr lang="pt-BR" sz="2400">
              <a:solidFill>
                <a:schemeClr val="tx1"/>
              </a:solidFill>
            </a:endParaRPr>
          </a:p>
          <a:p>
            <a:pPr marL="800100" indent="-342900" algn="just">
              <a:buFont typeface="Courier New" panose="05000000000000000000" pitchFamily="2" charset="2"/>
              <a:buChar char="o"/>
            </a:pPr>
            <a:r>
              <a:rPr lang="pt-BR" sz="2400">
                <a:solidFill>
                  <a:schemeClr val="tx1"/>
                </a:solidFill>
                <a:latin typeface="Aptos Light"/>
                <a:ea typeface="Calibri"/>
              </a:rPr>
              <a:t>Mapa de Bordo da modalidade de arrasto de praia deve ser </a:t>
            </a:r>
            <a:r>
              <a:rPr lang="pt-BR" sz="2400" b="1">
                <a:solidFill>
                  <a:schemeClr val="tx1"/>
                </a:solidFill>
                <a:latin typeface="Aptos Light"/>
                <a:ea typeface="Calibri"/>
              </a:rPr>
              <a:t>preenchido e enviado</a:t>
            </a:r>
            <a:r>
              <a:rPr lang="pt-BR" sz="2400">
                <a:solidFill>
                  <a:schemeClr val="tx1"/>
                </a:solidFill>
                <a:latin typeface="Aptos Light"/>
                <a:ea typeface="Calibri"/>
              </a:rPr>
              <a:t> </a:t>
            </a:r>
            <a:r>
              <a:rPr lang="pt-BR" sz="2400" b="1">
                <a:solidFill>
                  <a:schemeClr val="tx1"/>
                </a:solidFill>
                <a:latin typeface="Aptos Light"/>
                <a:ea typeface="Calibri"/>
              </a:rPr>
              <a:t>até o quinto da útil do mês subsequente conforme a Portaria nº 617, de 8 de março de 2022</a:t>
            </a:r>
            <a:r>
              <a:rPr lang="pt-BR" sz="2400">
                <a:solidFill>
                  <a:schemeClr val="tx1"/>
                </a:solidFill>
                <a:latin typeface="Aptos Light"/>
                <a:ea typeface="Calibri"/>
              </a:rPr>
              <a:t>, da Secretaria de Aquicultura e Pesca do Ministério da Agricultura, Pecuária e Abastecimento;</a:t>
            </a:r>
            <a:endParaRPr lang="pt-BR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0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D3A7B-7D8F-FB1F-7703-ACBA8735D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5DCE84E3-5386-EE8A-A979-4816A8A8C473}"/>
              </a:ext>
            </a:extLst>
          </p:cNvPr>
          <p:cNvSpPr/>
          <p:nvPr/>
        </p:nvSpPr>
        <p:spPr>
          <a:xfrm>
            <a:off x="13024" y="596900"/>
            <a:ext cx="901698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313EB41-ADA6-4E3A-3401-D4AA20099131}"/>
              </a:ext>
            </a:extLst>
          </p:cNvPr>
          <p:cNvSpPr/>
          <p:nvPr/>
        </p:nvSpPr>
        <p:spPr>
          <a:xfrm>
            <a:off x="1079823" y="596900"/>
            <a:ext cx="241299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E2EDF07-3C48-8AA2-97D8-15CD07A22941}"/>
              </a:ext>
            </a:extLst>
          </p:cNvPr>
          <p:cNvSpPr txBox="1"/>
          <p:nvPr/>
        </p:nvSpPr>
        <p:spPr>
          <a:xfrm>
            <a:off x="570271" y="2077027"/>
            <a:ext cx="11051458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600" b="1">
                <a:latin typeface="Aptos Light"/>
                <a:ea typeface="Calibri"/>
              </a:rPr>
              <a:t> Arrasto de praia: modalidades 6.8, 6.9, 6.10 e 6.11</a:t>
            </a:r>
            <a:r>
              <a:rPr lang="pt-BR" sz="2600">
                <a:latin typeface="Aptos Light"/>
                <a:ea typeface="Calibri"/>
              </a:rPr>
              <a:t> da Instrução Normativa Interministerial nº 10, de 10 de junho de 2011, do Ministério da Pesca e Aquicultura e do Ministério do Meio Ambiente, que tem como área </a:t>
            </a:r>
            <a:r>
              <a:rPr lang="pt-BR" sz="2600">
                <a:solidFill>
                  <a:schemeClr val="tx1"/>
                </a:solidFill>
                <a:latin typeface="Aptos Light"/>
                <a:ea typeface="Calibri"/>
              </a:rPr>
              <a:t>de operação o Mar Territorial adjacente ao</a:t>
            </a:r>
            <a:r>
              <a:rPr lang="pt-BR" sz="2600">
                <a:latin typeface="Aptos Light"/>
                <a:ea typeface="Calibri"/>
              </a:rPr>
              <a:t> </a:t>
            </a:r>
            <a:r>
              <a:rPr lang="pt-BR" sz="2600">
                <a:solidFill>
                  <a:schemeClr val="tx1"/>
                </a:solidFill>
                <a:latin typeface="Aptos Light"/>
                <a:ea typeface="Calibri"/>
              </a:rPr>
              <a:t>estado </a:t>
            </a:r>
            <a:r>
              <a:rPr lang="pt-BR" sz="2600">
                <a:latin typeface="Aptos Light"/>
                <a:ea typeface="Calibri"/>
              </a:rPr>
              <a:t>de </a:t>
            </a:r>
            <a:r>
              <a:rPr lang="pt-BR" sz="2600">
                <a:solidFill>
                  <a:schemeClr val="tx1"/>
                </a:solidFill>
                <a:latin typeface="Aptos Light"/>
                <a:ea typeface="Calibri"/>
              </a:rPr>
              <a:t>Santa Catarina;</a:t>
            </a:r>
            <a:endParaRPr lang="pt-BR" sz="260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600">
              <a:latin typeface="Aptos Light"/>
              <a:ea typeface="Calibri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600" b="1">
                <a:latin typeface="Aptos Light"/>
                <a:ea typeface="Calibri"/>
              </a:rPr>
              <a:t> E</a:t>
            </a:r>
            <a:r>
              <a:rPr lang="pt-BR" sz="2600" b="1">
                <a:solidFill>
                  <a:schemeClr val="tx1"/>
                </a:solidFill>
                <a:latin typeface="Aptos Light"/>
                <a:ea typeface="Calibri"/>
              </a:rPr>
              <a:t>malhe costeiro de superfície: modalidade 2.2</a:t>
            </a:r>
            <a:r>
              <a:rPr lang="pt-BR" sz="2600">
                <a:solidFill>
                  <a:schemeClr val="tx1"/>
                </a:solidFill>
                <a:latin typeface="Aptos Light"/>
                <a:ea typeface="Calibri"/>
              </a:rPr>
              <a:t> da Instrução Normativa Interministerial nº 10, de 10 de junho de 2011, do Ministério da Pesca e </a:t>
            </a:r>
            <a:r>
              <a:rPr lang="pt-BR" sz="2600">
                <a:latin typeface="Aptos Light"/>
                <a:ea typeface="Calibri"/>
              </a:rPr>
              <a:t>Aquicultura </a:t>
            </a:r>
            <a:r>
              <a:rPr lang="pt-BR" sz="2600">
                <a:solidFill>
                  <a:schemeClr val="tx1"/>
                </a:solidFill>
                <a:latin typeface="Aptos Light"/>
                <a:ea typeface="Calibri"/>
              </a:rPr>
              <a:t>e do </a:t>
            </a:r>
            <a:r>
              <a:rPr lang="pt-BR" sz="2600">
                <a:latin typeface="Aptos Light"/>
                <a:ea typeface="Calibri"/>
              </a:rPr>
              <a:t>Ministério do Meio Ambiente, que</a:t>
            </a:r>
            <a:r>
              <a:rPr lang="pt-BR" sz="2600">
                <a:solidFill>
                  <a:schemeClr val="tx1"/>
                </a:solidFill>
                <a:latin typeface="Aptos Light"/>
                <a:ea typeface="Calibri"/>
              </a:rPr>
              <a:t> tem como área de </a:t>
            </a:r>
            <a:r>
              <a:rPr lang="pt-BR" sz="2600">
                <a:latin typeface="Aptos Light"/>
                <a:ea typeface="Calibri"/>
              </a:rPr>
              <a:t>operação o Mar Territorial e Zona Econômica Exclusiva (ZEE) das regiões Sudeste e Sul do Brasil; </a:t>
            </a:r>
            <a:endParaRPr lang="pt-BR" sz="2600"/>
          </a:p>
        </p:txBody>
      </p:sp>
      <p:sp>
        <p:nvSpPr>
          <p:cNvPr id="3" name="Google Shape;232;g239464f7197_0_0">
            <a:extLst>
              <a:ext uri="{FF2B5EF4-FFF2-40B4-BE49-F238E27FC236}">
                <a16:creationId xmlns:a16="http://schemas.microsoft.com/office/drawing/2014/main" id="{077039CF-B987-9668-5357-E9C0767B5B46}"/>
              </a:ext>
            </a:extLst>
          </p:cNvPr>
          <p:cNvSpPr txBox="1"/>
          <p:nvPr/>
        </p:nvSpPr>
        <p:spPr>
          <a:xfrm>
            <a:off x="1789882" y="220773"/>
            <a:ext cx="8612236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400"/>
            </a:pPr>
            <a:r>
              <a:rPr lang="pt-BR" sz="5000" err="1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PesqBrasil</a:t>
            </a:r>
            <a:r>
              <a:rPr lang="pt-BR" sz="500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 – Mapa de Bordo</a:t>
            </a:r>
            <a:endParaRPr lang="pt-BR" sz="5000">
              <a:solidFill>
                <a:srgbClr val="005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Display" panose="020B0004020202020204" pitchFamily="34" charset="0"/>
            </a:endParaRPr>
          </a:p>
          <a:p>
            <a:pPr algn="ctr">
              <a:buSzPts val="2400"/>
            </a:pPr>
            <a:r>
              <a:rPr lang="pt-BR" sz="500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Safra da Tainha 2025</a:t>
            </a:r>
          </a:p>
        </p:txBody>
      </p:sp>
    </p:spTree>
    <p:extLst>
      <p:ext uri="{BB962C8B-B14F-4D97-AF65-F5344CB8AC3E}">
        <p14:creationId xmlns:p14="http://schemas.microsoft.com/office/powerpoint/2010/main" val="299036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B6727-7DB3-A48D-7820-22D7473F6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D04FF242-3E6B-B9E0-B01C-9DC236DE29B3}"/>
              </a:ext>
            </a:extLst>
          </p:cNvPr>
          <p:cNvSpPr/>
          <p:nvPr/>
        </p:nvSpPr>
        <p:spPr>
          <a:xfrm>
            <a:off x="13024" y="596900"/>
            <a:ext cx="901698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0ED4024-2487-81A2-F2E1-10507B94A207}"/>
              </a:ext>
            </a:extLst>
          </p:cNvPr>
          <p:cNvSpPr/>
          <p:nvPr/>
        </p:nvSpPr>
        <p:spPr>
          <a:xfrm>
            <a:off x="1079823" y="596900"/>
            <a:ext cx="241299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Google Shape;232;g239464f7197_0_0">
            <a:extLst>
              <a:ext uri="{FF2B5EF4-FFF2-40B4-BE49-F238E27FC236}">
                <a16:creationId xmlns:a16="http://schemas.microsoft.com/office/drawing/2014/main" id="{5B54BD31-7F6D-BF0B-F330-DDFE46E7773D}"/>
              </a:ext>
            </a:extLst>
          </p:cNvPr>
          <p:cNvSpPr txBox="1"/>
          <p:nvPr/>
        </p:nvSpPr>
        <p:spPr>
          <a:xfrm>
            <a:off x="1789882" y="339526"/>
            <a:ext cx="8612236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400"/>
            </a:pPr>
            <a:r>
              <a:rPr lang="pt-BR" sz="5000" err="1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PesqBrasil</a:t>
            </a:r>
            <a:r>
              <a:rPr lang="pt-BR" sz="500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 – Mapa de Bordo</a:t>
            </a:r>
            <a:endParaRPr lang="pt-BR" sz="5000">
              <a:solidFill>
                <a:srgbClr val="005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Display" panose="020B0004020202020204" pitchFamily="34" charset="0"/>
            </a:endParaRPr>
          </a:p>
          <a:p>
            <a:pPr algn="ctr">
              <a:buSzPts val="2400"/>
            </a:pPr>
            <a:r>
              <a:rPr lang="pt-BR" sz="500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Safra da Tainha 2025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E8C8910-DDB7-FBF7-0B96-95B0A1AA7270}"/>
              </a:ext>
            </a:extLst>
          </p:cNvPr>
          <p:cNvSpPr txBox="1"/>
          <p:nvPr/>
        </p:nvSpPr>
        <p:spPr>
          <a:xfrm>
            <a:off x="465496" y="2262207"/>
            <a:ext cx="11051458" cy="3293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endParaRPr lang="pt-BR" sz="2600">
              <a:solidFill>
                <a:schemeClr val="tx1"/>
              </a:solidFill>
              <a:latin typeface="Aptos Light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600">
                <a:solidFill>
                  <a:schemeClr val="tx1"/>
                </a:solidFill>
              </a:rPr>
              <a:t> Emalhe de superfície - embarcações de pesca da modalidade de emalhe costeiro de superfície até 10AB: 15 de maio a 15 de outubro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t-BR" sz="260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600">
                <a:solidFill>
                  <a:schemeClr val="tx1"/>
                </a:solidFill>
              </a:rPr>
              <a:t> Emalhe de superfície - embarcações de pesca da modalidade de emalhe costeiro de superfície acima de 10AB: 15 de maio e 31 de julho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t-BR" sz="260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600">
                <a:solidFill>
                  <a:schemeClr val="tx1"/>
                </a:solidFill>
              </a:rPr>
              <a:t> Arrasto de praia: 1º de maio a 31 de dezembro</a:t>
            </a:r>
          </a:p>
        </p:txBody>
      </p:sp>
    </p:spTree>
    <p:extLst>
      <p:ext uri="{BB962C8B-B14F-4D97-AF65-F5344CB8AC3E}">
        <p14:creationId xmlns:p14="http://schemas.microsoft.com/office/powerpoint/2010/main" val="2963472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20D17-2AFA-8887-8F9D-94C9CA170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D2F1C944-FA34-32A2-E695-485EA7107EC6}"/>
              </a:ext>
            </a:extLst>
          </p:cNvPr>
          <p:cNvSpPr/>
          <p:nvPr/>
        </p:nvSpPr>
        <p:spPr>
          <a:xfrm>
            <a:off x="13024" y="596900"/>
            <a:ext cx="901698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51C04CD-177B-F222-4162-5AE94425D449}"/>
              </a:ext>
            </a:extLst>
          </p:cNvPr>
          <p:cNvSpPr/>
          <p:nvPr/>
        </p:nvSpPr>
        <p:spPr>
          <a:xfrm>
            <a:off x="1079823" y="596900"/>
            <a:ext cx="241299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Google Shape;232;g239464f7197_0_0">
            <a:extLst>
              <a:ext uri="{FF2B5EF4-FFF2-40B4-BE49-F238E27FC236}">
                <a16:creationId xmlns:a16="http://schemas.microsoft.com/office/drawing/2014/main" id="{64CEDD67-0850-A8E5-E296-5360A589A2FA}"/>
              </a:ext>
            </a:extLst>
          </p:cNvPr>
          <p:cNvSpPr txBox="1"/>
          <p:nvPr/>
        </p:nvSpPr>
        <p:spPr>
          <a:xfrm>
            <a:off x="554519" y="1933624"/>
            <a:ext cx="10995546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400"/>
            </a:pPr>
            <a:r>
              <a:rPr lang="pt-BR" sz="5200" err="1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PesqBrasil</a:t>
            </a:r>
            <a:r>
              <a:rPr lang="pt-BR" sz="520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 – Mapa de Bordo</a:t>
            </a:r>
            <a:endParaRPr lang="pt-BR" sz="5200">
              <a:solidFill>
                <a:srgbClr val="005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Display" panose="020B0004020202020204" pitchFamily="34" charset="0"/>
            </a:endParaRPr>
          </a:p>
          <a:p>
            <a:pPr algn="ctr">
              <a:buSzPts val="2400"/>
            </a:pPr>
            <a:r>
              <a:rPr lang="pt-BR" sz="520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PREENCHIMENTO MAPA DE BORDO </a:t>
            </a:r>
            <a:r>
              <a:rPr lang="pt-BR" sz="5200" b="1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ARRASTO DE PRAIA</a:t>
            </a:r>
          </a:p>
        </p:txBody>
      </p:sp>
    </p:spTree>
    <p:extLst>
      <p:ext uri="{BB962C8B-B14F-4D97-AF65-F5344CB8AC3E}">
        <p14:creationId xmlns:p14="http://schemas.microsoft.com/office/powerpoint/2010/main" val="426521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43344-2E9D-DFAB-7D3A-6C153ED8B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4E8D961E-865B-8500-E27D-C17E306AD5DD}"/>
              </a:ext>
            </a:extLst>
          </p:cNvPr>
          <p:cNvSpPr/>
          <p:nvPr/>
        </p:nvSpPr>
        <p:spPr>
          <a:xfrm>
            <a:off x="13024" y="596900"/>
            <a:ext cx="901698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1185046-6A05-1884-F2F4-F43D28C74959}"/>
              </a:ext>
            </a:extLst>
          </p:cNvPr>
          <p:cNvSpPr/>
          <p:nvPr/>
        </p:nvSpPr>
        <p:spPr>
          <a:xfrm>
            <a:off x="1079823" y="596900"/>
            <a:ext cx="241299" cy="330200"/>
          </a:xfrm>
          <a:prstGeom prst="rect">
            <a:avLst/>
          </a:prstGeom>
          <a:gradFill>
            <a:gsLst>
              <a:gs pos="0">
                <a:srgbClr val="005865"/>
              </a:gs>
              <a:gs pos="40000">
                <a:srgbClr val="005170"/>
              </a:gs>
              <a:gs pos="72000">
                <a:srgbClr val="003B78"/>
              </a:gs>
              <a:gs pos="100000">
                <a:srgbClr val="0031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Interface gráfica do usuário, Aplicativo">
            <a:extLst>
              <a:ext uri="{FF2B5EF4-FFF2-40B4-BE49-F238E27FC236}">
                <a16:creationId xmlns:a16="http://schemas.microsoft.com/office/drawing/2014/main" id="{E1761152-C7E4-E589-D60E-0903F553F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" y="1528751"/>
            <a:ext cx="12170423" cy="5241991"/>
          </a:xfrm>
          <a:prstGeom prst="rect">
            <a:avLst/>
          </a:prstGeom>
        </p:spPr>
      </p:pic>
      <p:sp>
        <p:nvSpPr>
          <p:cNvPr id="8" name="Google Shape;232;g239464f7197_0_0">
            <a:extLst>
              <a:ext uri="{FF2B5EF4-FFF2-40B4-BE49-F238E27FC236}">
                <a16:creationId xmlns:a16="http://schemas.microsoft.com/office/drawing/2014/main" id="{6E9472D8-D043-624C-5052-39C4B89292DA}"/>
              </a:ext>
            </a:extLst>
          </p:cNvPr>
          <p:cNvSpPr txBox="1"/>
          <p:nvPr/>
        </p:nvSpPr>
        <p:spPr>
          <a:xfrm>
            <a:off x="1661233" y="92124"/>
            <a:ext cx="999769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400"/>
            </a:pPr>
            <a:r>
              <a:rPr lang="pt-BR" sz="5000" err="1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PesqBrasil</a:t>
            </a:r>
            <a:r>
              <a:rPr lang="pt-BR" sz="500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 – Mapa de Bordo</a:t>
            </a:r>
            <a:endParaRPr lang="pt-BR" sz="5000">
              <a:solidFill>
                <a:srgbClr val="005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Display" panose="020B0004020202020204" pitchFamily="34" charset="0"/>
            </a:endParaRPr>
          </a:p>
          <a:p>
            <a:pPr algn="ctr">
              <a:buSzPts val="2400"/>
            </a:pPr>
            <a:r>
              <a:rPr lang="pt-BR" sz="3200">
                <a:solidFill>
                  <a:srgbClr val="005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PREENCHIMENTO MAPA DE BORDO - ARRASTO DE PRAIA</a:t>
            </a:r>
          </a:p>
        </p:txBody>
      </p:sp>
      <p:sp>
        <p:nvSpPr>
          <p:cNvPr id="9" name="Fluxograma: Conector 8">
            <a:extLst>
              <a:ext uri="{FF2B5EF4-FFF2-40B4-BE49-F238E27FC236}">
                <a16:creationId xmlns:a16="http://schemas.microsoft.com/office/drawing/2014/main" id="{905FA253-750F-CF98-7B3F-3D9613BB0DF0}"/>
              </a:ext>
            </a:extLst>
          </p:cNvPr>
          <p:cNvSpPr/>
          <p:nvPr/>
        </p:nvSpPr>
        <p:spPr>
          <a:xfrm>
            <a:off x="762000" y="2830285"/>
            <a:ext cx="2523506" cy="2325584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43110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Verde-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28</Slides>
  <Notes>20</Notes>
  <HiddenSlides>9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revision>2</cp:revision>
  <dcterms:modified xsi:type="dcterms:W3CDTF">2025-05-19T16:23:52Z</dcterms:modified>
</cp:coreProperties>
</file>