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presProps.xml" ContentType="application/vnd.openxmlformats-officedocument.presentationml.presProps+xml"/>
  <Override PartName="/ppt/media/image1.jpeg" ContentType="image/jpeg"/>
  <Override PartName="/ppt/media/image17.jpeg" ContentType="image/jpeg"/>
  <Override PartName="/ppt/media/image3.png" ContentType="image/png"/>
  <Override PartName="/ppt/media/image2.jpeg" ContentType="image/jpeg"/>
  <Override PartName="/ppt/media/image8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jpeg" ContentType="image/jpeg"/>
  <Override PartName="/ppt/media/image9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8.jpeg" ContentType="image/jpeg"/>
  <Override PartName="/ppt/media/image19.jpeg" ContentType="image/jpeg"/>
  <Override PartName="/ppt/media/image20.png" ContentType="image/pn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77D8387-7D0F-4B34-93F4-437D3DCD7FF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517BA3F-7951-4CAD-871E-997B1BDA4CE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4CB9B4F-DD54-4A83-B9C0-7C94675F4AE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23E981E-3C1D-45FB-B96F-F9D54B64943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1904D47-E106-4B24-BD29-1DFED29AFE9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04E25BA-E47A-474F-8B28-8058D750862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4EEC76E-A1E2-4F62-AC4A-4053EB59890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970D085-DB51-4C30-A8AA-A55F0D79BEE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2FBE03F-D2F9-4BEF-B359-3623CB8DEAA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C32C8E7-5421-4507-8E67-B6DBF011E16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3F0611F-F642-4C1A-A0FA-A1BC4FF32FE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79B4A94-CF38-47EF-8846-18F3FF93059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BF37185-D0B6-46E1-8145-F04B17BBEC5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90AA97F-BF9D-4274-A2DD-20549E00932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64D18B4-D8EC-4182-8CFA-5D64EB540B4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AE32A10-BDE4-4D7B-9732-CD23E645D68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A616B6D-9C12-418C-80F4-8B62F6F2560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140F30B-F1CC-48BB-8569-1E102F95DBF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FDC9C7C-A997-44B6-8545-C201E0AE3BD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901A011-D4A4-4245-BD51-651D4EE294A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F07801B-D68B-422A-AAA8-90895655719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70497D0-B1E4-48EF-8110-700C4B93DEF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7C3FEA5-653F-4D08-B524-7318B39DF1B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FF2BA87-E9A2-4D25-B53B-5FCBD22D8D0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pt-BR" sz="6000" spc="-1" strike="noStrike">
                <a:solidFill>
                  <a:srgbClr val="000000"/>
                </a:solidFill>
                <a:latin typeface="Calibri Light"/>
              </a:rPr>
              <a:t>Clique para editar o título mestre</a:t>
            </a:r>
            <a:endParaRPr b="0" lang="de-DE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de-D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</a:rPr>
              <a:t>&lt;data/hora&gt;</a:t>
            </a:r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t-B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Times New Roman"/>
              </a:rPr>
              <a:t>&lt;rodapé&gt;</a:t>
            </a:r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9E025D8-861D-4E56-AEE8-0E22A3F2A7A8}" type="slidenum">
              <a:rPr b="0" lang="de-DE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2.º nível da estrutura de tópicos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3.º nível da estrutura de tópicos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4.º nível da estrutura de tópicos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5.º nível da estrutura de tópicos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6.º nível da estrutura de tópicos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7.º nível da estrutura de tópicos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Clique para editar o título mestre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000000"/>
                </a:solidFill>
                <a:latin typeface="Calibri"/>
              </a:rPr>
              <a:t>Clique para editar o texto mestre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400" spc="-1" strike="noStrike">
                <a:solidFill>
                  <a:srgbClr val="000000"/>
                </a:solidFill>
                <a:latin typeface="Calibri"/>
              </a:rPr>
              <a:t>Segundo nível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000" spc="-1" strike="noStrike">
                <a:solidFill>
                  <a:srgbClr val="000000"/>
                </a:solidFill>
                <a:latin typeface="Calibri"/>
              </a:rPr>
              <a:t>Terceiro nível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pc="-1" strike="noStrike">
                <a:solidFill>
                  <a:srgbClr val="000000"/>
                </a:solidFill>
                <a:latin typeface="Calibri"/>
              </a:rPr>
              <a:t>Quarto nível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pc="-1" strike="noStrike">
                <a:solidFill>
                  <a:srgbClr val="000000"/>
                </a:solidFill>
                <a:latin typeface="Calibri"/>
              </a:rPr>
              <a:t>Quinto nível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de-D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de-DE" sz="1200" spc="-1" strike="noStrike">
                <a:solidFill>
                  <a:srgbClr val="8b8b8b"/>
                </a:solidFill>
                <a:latin typeface="Calibri"/>
              </a:rPr>
              <a:t>&lt;data/hora&gt;</a:t>
            </a:r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t-B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Times New Roman"/>
              </a:rPr>
              <a:t>&lt;rodapé&gt;</a:t>
            </a:r>
            <a:endParaRPr b="0" lang="pt-B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B6D811A-2C01-409C-8E85-007980C3237D}" type="slidenum">
              <a:rPr b="0" lang="de-DE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pt-BR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  <a:effectLst>
            <a:outerShdw dist="38160" dir="0" blurRad="50760" rotWithShape="0">
              <a:srgbClr val="000000">
                <a:alpha val="45000"/>
              </a:srgbClr>
            </a:outerShdw>
          </a:effectLst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lang="de-DE" sz="6000" spc="-1" strike="noStrike">
                <a:solidFill>
                  <a:srgbClr val="ffffff"/>
                </a:solidFill>
                <a:latin typeface="Arial Black"/>
              </a:rPr>
              <a:t>Ministério da Pesca  e Aquicultura</a:t>
            </a:r>
            <a:endParaRPr b="0" lang="de-DE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2265120" y="3602160"/>
            <a:ext cx="7446240" cy="1655280"/>
          </a:xfrm>
          <a:prstGeom prst="rect">
            <a:avLst/>
          </a:prstGeom>
          <a:noFill/>
          <a:ln w="0">
            <a:noFill/>
          </a:ln>
          <a:effectLst>
            <a:outerShdw dist="38160" dir="0" blurRad="50760" rotWithShape="0">
              <a:srgbClr val="000000">
                <a:alpha val="40000"/>
              </a:srgbClr>
            </a:outerShdw>
          </a:effectLst>
        </p:spPr>
        <p:txBody>
          <a:bodyPr anchor="t">
            <a:normAutofit/>
          </a:bodyPr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400" spc="-1" strike="noStrike">
                <a:solidFill>
                  <a:srgbClr val="ffffff"/>
                </a:solidFill>
                <a:latin typeface="Calibri"/>
              </a:rPr>
              <a:t>Audiência na Comissão de Agricultura e Reforma Agrária do Senado Federal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400" spc="-1" strike="noStrike">
                <a:solidFill>
                  <a:srgbClr val="ffff00"/>
                </a:solidFill>
                <a:latin typeface="Calibri"/>
              </a:rPr>
              <a:t>30 de março de 2023</a:t>
            </a:r>
            <a:endParaRPr b="0" lang="pt-BR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838080" y="36000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Secretaria Nacional de Aquicultura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900000" y="194904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000000"/>
                </a:solidFill>
                <a:latin typeface="Calibri"/>
              </a:rPr>
              <a:t>Tereza Nelma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0">
              <a:lnSpc>
                <a:spcPct val="90000"/>
              </a:lnSpc>
              <a:spcBef>
                <a:spcPts val="1001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Secretaria Nacional de Pesca Industrial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000000"/>
                </a:solidFill>
                <a:latin typeface="Calibri"/>
              </a:rPr>
              <a:t>Hélinton José Rocha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pt-BR" sz="1800" spc="-1" strike="noStrike">
                <a:solidFill>
                  <a:srgbClr val="000000"/>
                </a:solidFill>
                <a:latin typeface="Calibri"/>
              </a:rPr>
              <a:t>     </a:t>
            </a:r>
            <a:r>
              <a:rPr b="0" lang="pt-BR" sz="1800" spc="-1" strike="noStrike">
                <a:solidFill>
                  <a:srgbClr val="000000"/>
                </a:solidFill>
                <a:latin typeface="Calibri"/>
              </a:rPr>
              <a:t>secretário substituto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1076400" y="2675160"/>
            <a:ext cx="10391400" cy="1325160"/>
          </a:xfrm>
          <a:prstGeom prst="rect">
            <a:avLst/>
          </a:prstGeom>
          <a:noFill/>
          <a:ln w="0">
            <a:noFill/>
          </a:ln>
          <a:effectLst>
            <a:outerShdw dist="38160" dir="5400000" blurRad="50760" rotWithShape="0">
              <a:srgbClr val="000000">
                <a:alpha val="40000"/>
              </a:srgbClr>
            </a:outerShdw>
          </a:effectLst>
        </p:spPr>
        <p:txBody>
          <a:bodyPr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lang="pt-BR" sz="7200" spc="-1" strike="noStrike">
                <a:solidFill>
                  <a:srgbClr val="ffffff"/>
                </a:solidFill>
                <a:latin typeface="Arial Black"/>
              </a:rPr>
              <a:t>Fazer o Brasil pescar melhor</a:t>
            </a:r>
            <a:endParaRPr b="0" lang="de-DE" sz="7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289440" y="635040"/>
            <a:ext cx="866160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lang="pt-BR" sz="4800" spc="-1" strike="noStrike" u="sng">
                <a:solidFill>
                  <a:srgbClr val="ffffff"/>
                </a:solidFill>
                <a:uFillTx/>
                <a:latin typeface="Arial Black"/>
              </a:rPr>
              <a:t>Potencial...</a:t>
            </a:r>
            <a:endParaRPr b="0" lang="de-DE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1622880" y="3078000"/>
            <a:ext cx="6192360" cy="3424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3000"/>
          </a:bodyPr>
          <a:p>
            <a:pPr indent="0">
              <a:lnSpc>
                <a:spcPts val="4399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t-BR" sz="2400" spc="-1" strike="noStrike">
                <a:solidFill>
                  <a:srgbClr val="ffffff"/>
                </a:solidFill>
                <a:latin typeface="Calibri"/>
              </a:rPr>
              <a:t>12% das reservas de água doce do planeta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ts val="4399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t-BR" sz="2400" spc="-1" strike="noStrike">
                <a:solidFill>
                  <a:srgbClr val="ffffff"/>
                </a:solidFill>
                <a:latin typeface="Calibri"/>
              </a:rPr>
              <a:t>53% dos recursos hídricos da América do Sul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ts val="4399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t-BR" sz="2400" spc="-1" strike="noStrike">
                <a:solidFill>
                  <a:srgbClr val="ffffff"/>
                </a:solidFill>
                <a:latin typeface="Calibri"/>
              </a:rPr>
              <a:t> </a:t>
            </a:r>
            <a:r>
              <a:rPr b="0" lang="pt-BR" sz="2400" spc="-1" strike="noStrike">
                <a:solidFill>
                  <a:srgbClr val="ffffff"/>
                </a:solidFill>
                <a:latin typeface="Calibri"/>
              </a:rPr>
              <a:t>litoral com aproximadamente 8 mil km de extensão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ts val="4399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t-BR" sz="2400" spc="-1" strike="noStrike">
                <a:solidFill>
                  <a:srgbClr val="ffffff"/>
                </a:solidFill>
                <a:latin typeface="Calibri"/>
              </a:rPr>
              <a:t>Diversidade de espécies e ecossistemas marinhos e de água doce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CaixaDeTexto 3"/>
          <p:cNvSpPr/>
          <p:nvPr/>
        </p:nvSpPr>
        <p:spPr>
          <a:xfrm>
            <a:off x="559080" y="2234160"/>
            <a:ext cx="28004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pt-BR" sz="3600" spc="-1" strike="noStrike">
                <a:solidFill>
                  <a:srgbClr val="ffffff"/>
                </a:solidFill>
                <a:latin typeface="Calibri"/>
              </a:rPr>
              <a:t>Brasil tem </a:t>
            </a:r>
            <a:endParaRPr b="0" lang="pt-BR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Imagem 5" descr=""/>
          <p:cNvPicPr/>
          <p:nvPr/>
        </p:nvPicPr>
        <p:blipFill>
          <a:blip r:embed="rId2"/>
          <a:stretch/>
        </p:blipFill>
        <p:spPr>
          <a:xfrm>
            <a:off x="1027080" y="2996280"/>
            <a:ext cx="406800" cy="639720"/>
          </a:xfrm>
          <a:prstGeom prst="rect">
            <a:avLst/>
          </a:prstGeom>
          <a:ln w="0">
            <a:noFill/>
          </a:ln>
        </p:spPr>
      </p:pic>
      <p:pic>
        <p:nvPicPr>
          <p:cNvPr id="88" name="Imagem 7" descr=""/>
          <p:cNvPicPr/>
          <p:nvPr/>
        </p:nvPicPr>
        <p:blipFill>
          <a:blip r:embed="rId3"/>
          <a:stretch/>
        </p:blipFill>
        <p:spPr>
          <a:xfrm>
            <a:off x="921240" y="3976560"/>
            <a:ext cx="617760" cy="451800"/>
          </a:xfrm>
          <a:prstGeom prst="rect">
            <a:avLst/>
          </a:prstGeom>
          <a:ln w="0">
            <a:noFill/>
          </a:ln>
        </p:spPr>
      </p:pic>
      <p:pic>
        <p:nvPicPr>
          <p:cNvPr id="89" name="Imagem 9" descr=""/>
          <p:cNvPicPr/>
          <p:nvPr/>
        </p:nvPicPr>
        <p:blipFill>
          <a:blip r:embed="rId4"/>
          <a:stretch/>
        </p:blipFill>
        <p:spPr>
          <a:xfrm>
            <a:off x="910800" y="4765680"/>
            <a:ext cx="617760" cy="346320"/>
          </a:xfrm>
          <a:prstGeom prst="rect">
            <a:avLst/>
          </a:prstGeom>
          <a:ln w="0">
            <a:noFill/>
          </a:ln>
        </p:spPr>
      </p:pic>
      <p:pic>
        <p:nvPicPr>
          <p:cNvPr id="90" name="Imagem 11" descr=""/>
          <p:cNvPicPr/>
          <p:nvPr/>
        </p:nvPicPr>
        <p:blipFill>
          <a:blip r:embed="rId5"/>
          <a:stretch/>
        </p:blipFill>
        <p:spPr>
          <a:xfrm>
            <a:off x="1005120" y="5482440"/>
            <a:ext cx="617760" cy="617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/>
          </p:nvPr>
        </p:nvSpPr>
        <p:spPr>
          <a:xfrm>
            <a:off x="380880" y="546840"/>
            <a:ext cx="8539560" cy="5448240"/>
          </a:xfrm>
          <a:prstGeom prst="rect">
            <a:avLst/>
          </a:prstGeom>
          <a:noFill/>
          <a:ln w="0">
            <a:noFill/>
          </a:ln>
          <a:effectLst>
            <a:outerShdw dist="0" dir="0" blurRad="50760" rotWithShape="0">
              <a:srgbClr val="000000">
                <a:alpha val="18000"/>
              </a:srgbClr>
            </a:outerShdw>
          </a:effectLst>
        </p:spPr>
        <p:txBody>
          <a:bodyPr anchor="t">
            <a:normAutofit fontScale="84000"/>
          </a:bodyPr>
          <a:p>
            <a:pPr marL="207360" indent="-20736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1" lang="pt-BR" sz="2800" spc="-1" strike="noStrike">
                <a:solidFill>
                  <a:srgbClr val="ffffff"/>
                </a:solidFill>
                <a:latin typeface="Calibri"/>
              </a:rPr>
              <a:t>PIB Pesca e Aquicultura próximo </a:t>
            </a:r>
            <a:r>
              <a:rPr b="1" lang="pt-BR" sz="3500" spc="-1" strike="noStrike">
                <a:solidFill>
                  <a:srgbClr val="ffffff"/>
                </a:solidFill>
                <a:latin typeface="Calibri"/>
              </a:rPr>
              <a:t>de </a:t>
            </a:r>
            <a:r>
              <a:rPr b="1" lang="pt-BR" sz="3900" spc="-1" strike="noStrike">
                <a:solidFill>
                  <a:srgbClr val="ffff00"/>
                </a:solidFill>
                <a:latin typeface="Calibri"/>
              </a:rPr>
              <a:t>R$ </a:t>
            </a:r>
            <a:r>
              <a:rPr b="1" lang="pt-BR" sz="4800" spc="-1" strike="noStrike">
                <a:solidFill>
                  <a:srgbClr val="ffff00"/>
                </a:solidFill>
                <a:latin typeface="Calibri"/>
              </a:rPr>
              <a:t>25</a:t>
            </a:r>
            <a:r>
              <a:rPr b="1" lang="pt-BR" sz="3900" spc="-1" strike="noStrike">
                <a:solidFill>
                  <a:srgbClr val="ffff00"/>
                </a:solidFill>
                <a:latin typeface="Calibri"/>
              </a:rPr>
              <a:t> bilhões</a:t>
            </a:r>
            <a:endParaRPr b="0" lang="de-DE" sz="3900" spc="-1" strike="noStrike">
              <a:solidFill>
                <a:srgbClr val="000000"/>
              </a:solidFill>
              <a:latin typeface="Calibri"/>
            </a:endParaRPr>
          </a:p>
          <a:p>
            <a:pPr marL="207360" indent="-207360">
              <a:lnSpc>
                <a:spcPct val="90000"/>
              </a:lnSpc>
              <a:spcBef>
                <a:spcPts val="1001"/>
              </a:spcBef>
              <a:buClr>
                <a:srgbClr val="ffff00"/>
              </a:buClr>
              <a:buFont typeface="Arial"/>
              <a:buChar char="•"/>
            </a:pPr>
            <a:r>
              <a:rPr b="1" lang="pt-BR" sz="3600" spc="-1" strike="noStrike">
                <a:solidFill>
                  <a:srgbClr val="ffff00"/>
                </a:solidFill>
                <a:latin typeface="Calibri"/>
              </a:rPr>
              <a:t>1,7 milhão </a:t>
            </a:r>
            <a:r>
              <a:rPr b="1" lang="pt-BR" sz="2800" spc="-1" strike="noStrike">
                <a:solidFill>
                  <a:srgbClr val="ffffff"/>
                </a:solidFill>
                <a:latin typeface="Calibri"/>
              </a:rPr>
              <a:t>de toneladas de pescado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07360" indent="-207360">
              <a:lnSpc>
                <a:spcPct val="90000"/>
              </a:lnSpc>
              <a:spcBef>
                <a:spcPts val="1001"/>
              </a:spcBef>
              <a:buClr>
                <a:srgbClr val="ffff00"/>
              </a:buClr>
              <a:buFont typeface="Arial"/>
              <a:buChar char="•"/>
            </a:pPr>
            <a:r>
              <a:rPr b="1" lang="pt-BR" sz="3600" spc="-1" strike="noStrike">
                <a:solidFill>
                  <a:srgbClr val="ffff00"/>
                </a:solidFill>
                <a:latin typeface="Calibri"/>
              </a:rPr>
              <a:t>US$ 400 milhões </a:t>
            </a:r>
            <a:r>
              <a:rPr b="1" lang="pt-BR" sz="2800" spc="-1" strike="noStrike">
                <a:solidFill>
                  <a:srgbClr val="ffffff"/>
                </a:solidFill>
                <a:latin typeface="Calibri"/>
              </a:rPr>
              <a:t>em exportações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07360" indent="-207360">
              <a:lnSpc>
                <a:spcPct val="90000"/>
              </a:lnSpc>
              <a:spcBef>
                <a:spcPts val="1001"/>
              </a:spcBef>
              <a:buClr>
                <a:srgbClr val="ffff00"/>
              </a:buClr>
              <a:buFont typeface="Arial"/>
              <a:buChar char="•"/>
            </a:pPr>
            <a:r>
              <a:rPr b="1" lang="pt-BR" sz="3600" spc="-1" strike="noStrike">
                <a:solidFill>
                  <a:srgbClr val="ffff00"/>
                </a:solidFill>
                <a:latin typeface="Calibri"/>
              </a:rPr>
              <a:t>4º maior </a:t>
            </a:r>
            <a:r>
              <a:rPr b="1" lang="pt-BR" sz="2800" spc="-1" strike="noStrike">
                <a:solidFill>
                  <a:srgbClr val="ffffff"/>
                </a:solidFill>
                <a:latin typeface="Calibri"/>
              </a:rPr>
              <a:t>produtor mundial de tilápia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07360" indent="-207360">
              <a:lnSpc>
                <a:spcPct val="90000"/>
              </a:lnSpc>
              <a:spcBef>
                <a:spcPts val="1001"/>
              </a:spcBef>
              <a:buClr>
                <a:srgbClr val="ffff00"/>
              </a:buClr>
              <a:buFont typeface="Arial"/>
              <a:buChar char="•"/>
            </a:pPr>
            <a:r>
              <a:rPr b="1" lang="pt-BR" sz="4000" spc="-1" strike="noStrike">
                <a:solidFill>
                  <a:srgbClr val="ffff00"/>
                </a:solidFill>
                <a:latin typeface="Calibri"/>
              </a:rPr>
              <a:t>1 milhão </a:t>
            </a:r>
            <a:r>
              <a:rPr b="1" lang="pt-BR" sz="2800" spc="-1" strike="noStrike">
                <a:solidFill>
                  <a:srgbClr val="ffffff"/>
                </a:solidFill>
                <a:latin typeface="Calibri"/>
              </a:rPr>
              <a:t>de pequenos produtores garantem </a:t>
            </a:r>
            <a:r>
              <a:rPr b="1" lang="pt-BR" sz="3900" spc="-1" strike="noStrike">
                <a:solidFill>
                  <a:srgbClr val="ffff00"/>
                </a:solidFill>
                <a:latin typeface="Calibri"/>
              </a:rPr>
              <a:t>60%</a:t>
            </a:r>
            <a:r>
              <a:rPr b="1" lang="pt-BR" sz="2800" spc="-1" strike="noStrike">
                <a:solidFill>
                  <a:srgbClr val="ffffff"/>
                </a:solidFill>
                <a:latin typeface="Calibri"/>
              </a:rPr>
              <a:t> de todo o pescado 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07360" indent="-207360">
              <a:lnSpc>
                <a:spcPct val="90000"/>
              </a:lnSpc>
              <a:spcBef>
                <a:spcPts val="1001"/>
              </a:spcBef>
              <a:buClr>
                <a:srgbClr val="ffff00"/>
              </a:buClr>
              <a:buFont typeface="Arial"/>
              <a:buChar char="•"/>
            </a:pPr>
            <a:r>
              <a:rPr b="1" lang="pt-BR" sz="3900" spc="-1" strike="noStrike">
                <a:solidFill>
                  <a:srgbClr val="ffff00"/>
                </a:solidFill>
                <a:latin typeface="Calibri"/>
                <a:ea typeface="Calibri"/>
              </a:rPr>
              <a:t>16 mil </a:t>
            </a:r>
            <a:r>
              <a:rPr b="1" lang="pt-BR" sz="2800" spc="-1" strike="noStrike">
                <a:solidFill>
                  <a:srgbClr val="ffffff"/>
                </a:solidFill>
                <a:latin typeface="Calibri"/>
                <a:ea typeface="Calibri"/>
              </a:rPr>
              <a:t>empregos na indústria do pescado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07360" indent="-20736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1" lang="pt-BR" sz="2800" spc="-1" strike="noStrike">
                <a:solidFill>
                  <a:srgbClr val="ffffff"/>
                </a:solidFill>
                <a:latin typeface="Calibri"/>
                <a:ea typeface="Calibri"/>
              </a:rPr>
              <a:t>Região Norte consome cerca de </a:t>
            </a:r>
            <a:r>
              <a:rPr b="1" lang="pt-BR" sz="3500" spc="-1" strike="noStrike">
                <a:solidFill>
                  <a:srgbClr val="ffff00"/>
                </a:solidFill>
                <a:latin typeface="Calibri"/>
                <a:ea typeface="Calibri"/>
              </a:rPr>
              <a:t>20kg</a:t>
            </a:r>
            <a:r>
              <a:rPr b="1" lang="pt-BR" sz="2800" spc="-1" strike="noStrike">
                <a:solidFill>
                  <a:srgbClr val="ffffff"/>
                </a:solidFill>
                <a:latin typeface="Calibri"/>
                <a:ea typeface="Calibri"/>
              </a:rPr>
              <a:t> per capita/ano de pescado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07360" indent="-20736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1" lang="pt-BR" sz="2800" spc="-1" strike="noStrike">
                <a:solidFill>
                  <a:srgbClr val="ffffff"/>
                </a:solidFill>
                <a:latin typeface="Calibri"/>
                <a:ea typeface="Calibri"/>
              </a:rPr>
              <a:t>Região Sul consome </a:t>
            </a:r>
            <a:r>
              <a:rPr b="1" lang="pt-BR" sz="2800" spc="-1" strike="noStrike">
                <a:solidFill>
                  <a:srgbClr val="ffffff"/>
                </a:solidFill>
                <a:latin typeface="Calibri"/>
                <a:ea typeface="Calibri"/>
              </a:rPr>
              <a:t>cerca de </a:t>
            </a:r>
            <a:r>
              <a:rPr b="1" lang="pt-BR" sz="3500" spc="-1" strike="noStrike">
                <a:solidFill>
                  <a:srgbClr val="ffff00"/>
                </a:solidFill>
                <a:latin typeface="Calibri"/>
                <a:ea typeface="Calibri"/>
              </a:rPr>
              <a:t>6kg</a:t>
            </a:r>
            <a:r>
              <a:rPr b="1" lang="pt-BR" sz="2800" spc="-1" strike="noStrike">
                <a:solidFill>
                  <a:srgbClr val="ffffff"/>
                </a:solidFill>
                <a:latin typeface="Calibri"/>
                <a:ea typeface="Calibri"/>
              </a:rPr>
              <a:t> per capita/ano de pescado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2" name="Imagem 5" descr=""/>
          <p:cNvPicPr/>
          <p:nvPr/>
        </p:nvPicPr>
        <p:blipFill>
          <a:blip r:embed="rId2"/>
          <a:stretch/>
        </p:blipFill>
        <p:spPr>
          <a:xfrm>
            <a:off x="9070560" y="3138480"/>
            <a:ext cx="2470320" cy="2556360"/>
          </a:xfrm>
          <a:prstGeom prst="rect">
            <a:avLst/>
          </a:prstGeom>
          <a:ln w="0">
            <a:noFill/>
          </a:ln>
        </p:spPr>
      </p:pic>
      <p:pic>
        <p:nvPicPr>
          <p:cNvPr id="93" name="Imagem 7" descr=""/>
          <p:cNvPicPr/>
          <p:nvPr/>
        </p:nvPicPr>
        <p:blipFill>
          <a:blip r:embed="rId3"/>
          <a:stretch/>
        </p:blipFill>
        <p:spPr>
          <a:xfrm rot="21060600">
            <a:off x="8395920" y="488880"/>
            <a:ext cx="2513880" cy="260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325080" y="2426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lang="pt-BR" sz="3600" spc="-1" strike="noStrike" u="sng">
                <a:solidFill>
                  <a:srgbClr val="ffffff"/>
                </a:solidFill>
                <a:uFillTx/>
                <a:latin typeface="Arial Black"/>
              </a:rPr>
              <a:t>... nós temos. Mas...</a:t>
            </a:r>
            <a:endParaRPr b="0" lang="de-DE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14866560" y="65808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t-BR" sz="2800" spc="-1" strike="noStrike">
                <a:solidFill>
                  <a:srgbClr val="000000"/>
                </a:solidFill>
                <a:latin typeface="Calibri"/>
              </a:rPr>
              <a:t>Equador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pt-BR" sz="2800" spc="-1" strike="noStrike">
                <a:solidFill>
                  <a:srgbClr val="000000"/>
                </a:solidFill>
                <a:latin typeface="Calibri"/>
              </a:rPr>
              <a:t>Área de </a:t>
            </a:r>
            <a:r>
              <a:rPr b="0" lang="pt-BR" sz="2800" spc="-1" strike="noStrike">
                <a:solidFill>
                  <a:srgbClr val="000000"/>
                </a:solidFill>
                <a:latin typeface="Calibri"/>
                <a:ea typeface="Calibri"/>
              </a:rPr>
              <a:t>283.561 km²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pt-BR" sz="2800" spc="-1" strike="noStrike">
                <a:solidFill>
                  <a:srgbClr val="000000"/>
                </a:solidFill>
                <a:latin typeface="Calibri"/>
                <a:ea typeface="Calibri"/>
              </a:rPr>
              <a:t>2 grandes bacias hidrográficas </a:t>
            </a:r>
            <a:r>
              <a:rPr b="0" lang="pt-BR" sz="1400" spc="-1" strike="noStrike">
                <a:solidFill>
                  <a:srgbClr val="000000"/>
                </a:solidFill>
                <a:latin typeface="Calibri"/>
                <a:ea typeface="Calibri"/>
              </a:rPr>
              <a:t>Cordilheira Ocidental e Cordilheira Oriental</a:t>
            </a:r>
            <a:endParaRPr b="0" lang="de-DE" sz="14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pt-BR" sz="2800" spc="-1" strike="noStrike">
                <a:solidFill>
                  <a:srgbClr val="000000"/>
                </a:solidFill>
                <a:latin typeface="Calibri"/>
                <a:ea typeface="Calibri"/>
              </a:rPr>
              <a:t>1.272.880 ton de camarão marinho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pt-BR" sz="2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CaixaDeTexto 3"/>
          <p:cNvSpPr/>
          <p:nvPr/>
        </p:nvSpPr>
        <p:spPr>
          <a:xfrm>
            <a:off x="449640" y="1171080"/>
            <a:ext cx="4277880" cy="237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pt-BR" sz="3200" spc="-1" strike="noStrike">
                <a:solidFill>
                  <a:srgbClr val="ffff00"/>
                </a:solidFill>
                <a:latin typeface="Calibri"/>
              </a:rPr>
              <a:t>Brasil 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pt-BR" sz="2000" spc="-1" strike="noStrike">
                <a:solidFill>
                  <a:srgbClr val="ffffff"/>
                </a:solidFill>
                <a:latin typeface="Calibri"/>
              </a:rPr>
              <a:t>Área de </a:t>
            </a:r>
            <a:r>
              <a:rPr b="1" lang="pt-BR" sz="2000" spc="-1" strike="noStrike">
                <a:solidFill>
                  <a:srgbClr val="ffff00"/>
                </a:solidFill>
                <a:latin typeface="Calibri"/>
                <a:ea typeface="Calibri"/>
              </a:rPr>
              <a:t>8.516.000 km²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pt-BR" sz="2000" spc="-1" strike="noStrike">
                <a:solidFill>
                  <a:srgbClr val="ffffff"/>
                </a:solidFill>
                <a:latin typeface="Calibri"/>
                <a:ea typeface="Calibri"/>
              </a:rPr>
              <a:t>4 grandes bacias hidrográficas </a:t>
            </a:r>
            <a:r>
              <a:rPr b="0" lang="pt-BR" sz="1100" spc="-1" strike="noStrike">
                <a:solidFill>
                  <a:srgbClr val="ffffff"/>
                </a:solidFill>
                <a:latin typeface="Calibri"/>
                <a:ea typeface="Calibri"/>
              </a:rPr>
              <a:t>Amazônica, Tocantins, Platina (Paraná, Paraguai e Uruguai)              e São Francisco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00"/>
              </a:buClr>
              <a:buFont typeface="Arial"/>
              <a:buChar char="•"/>
            </a:pPr>
            <a:r>
              <a:rPr b="1" lang="pt-BR" sz="2000" spc="-1" strike="noStrike">
                <a:solidFill>
                  <a:srgbClr val="ffff00"/>
                </a:solidFill>
                <a:latin typeface="Calibri"/>
                <a:ea typeface="Calibri"/>
              </a:rPr>
              <a:t>550 mil ton</a:t>
            </a:r>
            <a:r>
              <a:rPr b="1" lang="pt-BR" sz="2000" spc="-1" strike="noStrike">
                <a:solidFill>
                  <a:srgbClr val="ffffff"/>
                </a:solidFill>
                <a:latin typeface="Calibri"/>
                <a:ea typeface="Calibri"/>
              </a:rPr>
              <a:t> </a:t>
            </a:r>
            <a:r>
              <a:rPr b="0" lang="pt-BR" sz="2000" spc="-1" strike="noStrike">
                <a:solidFill>
                  <a:srgbClr val="ffffff"/>
                </a:solidFill>
                <a:latin typeface="Calibri"/>
                <a:ea typeface="Calibri"/>
              </a:rPr>
              <a:t>de tilápia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00"/>
              </a:buClr>
              <a:buFont typeface="Arial"/>
              <a:buChar char="•"/>
            </a:pPr>
            <a:r>
              <a:rPr b="1" lang="pt-BR" sz="2000" spc="-1" strike="noStrike">
                <a:solidFill>
                  <a:srgbClr val="ffff00"/>
                </a:solidFill>
                <a:latin typeface="Calibri"/>
                <a:ea typeface="Calibri"/>
              </a:rPr>
              <a:t>150 mil ton</a:t>
            </a:r>
            <a:r>
              <a:rPr b="0" lang="pt-BR" sz="2000" spc="-1" strike="noStrike">
                <a:solidFill>
                  <a:srgbClr val="ffffff"/>
                </a:solidFill>
                <a:latin typeface="Calibri"/>
                <a:ea typeface="Calibri"/>
              </a:rPr>
              <a:t> camarão marinho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CaixaDeTexto 4"/>
          <p:cNvSpPr/>
          <p:nvPr/>
        </p:nvSpPr>
        <p:spPr>
          <a:xfrm>
            <a:off x="4376880" y="1201680"/>
            <a:ext cx="4237200" cy="179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pt-BR" sz="3200" spc="-1" strike="noStrike">
                <a:solidFill>
                  <a:srgbClr val="ffff00"/>
                </a:solidFill>
                <a:latin typeface="Calibri"/>
              </a:rPr>
              <a:t>Egito</a:t>
            </a:r>
            <a:r>
              <a:rPr b="1" lang="pt-BR" sz="32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pt-BR" sz="1100" spc="-1" strike="noStrike">
                <a:solidFill>
                  <a:srgbClr val="ffffff"/>
                </a:solidFill>
                <a:latin typeface="Calibri"/>
              </a:rPr>
              <a:t>3º maior produtor mundial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pt-BR" sz="2000" spc="-1" strike="noStrike">
                <a:solidFill>
                  <a:srgbClr val="ffffff"/>
                </a:solidFill>
                <a:latin typeface="Calibri"/>
                <a:ea typeface="Calibri"/>
              </a:rPr>
              <a:t>Área de </a:t>
            </a:r>
            <a:r>
              <a:rPr b="1" lang="pt-BR" sz="2000" spc="-1" strike="noStrike">
                <a:solidFill>
                  <a:srgbClr val="ffff00"/>
                </a:solidFill>
                <a:latin typeface="Calibri"/>
                <a:ea typeface="Calibri"/>
              </a:rPr>
              <a:t>1.002.000 km²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pt-BR" sz="2000" spc="-1" strike="noStrike">
                <a:solidFill>
                  <a:srgbClr val="ffffff"/>
                </a:solidFill>
                <a:latin typeface="Calibri"/>
                <a:ea typeface="Calibri"/>
              </a:rPr>
              <a:t>1 grande bacia hidrográfica </a:t>
            </a:r>
            <a:r>
              <a:rPr b="0" lang="pt-BR" sz="1100" spc="-1" strike="noStrike">
                <a:solidFill>
                  <a:srgbClr val="ffffff"/>
                </a:solidFill>
                <a:latin typeface="Calibri"/>
                <a:ea typeface="Calibri"/>
              </a:rPr>
              <a:t>Nilo</a:t>
            </a:r>
            <a:endParaRPr b="0" lang="pt-BR" sz="11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00"/>
              </a:buClr>
              <a:buFont typeface="Arial"/>
              <a:buChar char="•"/>
            </a:pPr>
            <a:r>
              <a:rPr b="1" lang="pt-BR" sz="2000" spc="-1" strike="noStrike">
                <a:solidFill>
                  <a:srgbClr val="ffff00"/>
                </a:solidFill>
                <a:latin typeface="Calibri"/>
                <a:ea typeface="Calibri"/>
              </a:rPr>
              <a:t>1.000.000</a:t>
            </a:r>
            <a:r>
              <a:rPr b="0" lang="pt-BR" sz="2000" spc="-1" strike="noStrike">
                <a:solidFill>
                  <a:srgbClr val="ffffff"/>
                </a:solidFill>
                <a:latin typeface="Calibri"/>
                <a:ea typeface="Calibri"/>
              </a:rPr>
              <a:t> de ton de tilápia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CaixaDeTexto 5"/>
          <p:cNvSpPr/>
          <p:nvPr/>
        </p:nvSpPr>
        <p:spPr>
          <a:xfrm>
            <a:off x="8263080" y="1095840"/>
            <a:ext cx="3358080" cy="249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pt-BR" sz="3200" spc="-1" strike="noStrike">
                <a:solidFill>
                  <a:srgbClr val="ffff00"/>
                </a:solidFill>
                <a:latin typeface="Calibri"/>
              </a:rPr>
              <a:t>Equador</a:t>
            </a: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pt-BR" sz="2000" spc="-1" strike="noStrike">
                <a:solidFill>
                  <a:srgbClr val="ffffff"/>
                </a:solidFill>
                <a:latin typeface="Calibri"/>
              </a:rPr>
              <a:t>Área de </a:t>
            </a:r>
            <a:r>
              <a:rPr b="1" lang="pt-BR" sz="2000" spc="-1" strike="noStrike">
                <a:solidFill>
                  <a:srgbClr val="ffff00"/>
                </a:solidFill>
                <a:latin typeface="Calibri"/>
                <a:ea typeface="Calibri"/>
              </a:rPr>
              <a:t>283.561 km²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pt-BR" sz="2000" spc="-1" strike="noStrike">
                <a:solidFill>
                  <a:srgbClr val="ffffff"/>
                </a:solidFill>
                <a:latin typeface="Calibri"/>
                <a:ea typeface="Calibri"/>
              </a:rPr>
              <a:t>2 grandes bacias hidrográficas </a:t>
            </a:r>
            <a:r>
              <a:rPr b="0" lang="pt-BR" sz="1000" spc="-1" strike="noStrike">
                <a:solidFill>
                  <a:srgbClr val="ffffff"/>
                </a:solidFill>
                <a:latin typeface="Calibri"/>
                <a:ea typeface="Calibri"/>
              </a:rPr>
              <a:t>Cordilheira Ocidental e Cordilheira Oriental</a:t>
            </a:r>
            <a:endParaRPr b="0" lang="pt-BR" sz="1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00"/>
              </a:buClr>
              <a:buFont typeface="Arial"/>
              <a:buChar char="•"/>
            </a:pPr>
            <a:r>
              <a:rPr b="1" lang="pt-BR" sz="2000" spc="-1" strike="noStrike">
                <a:solidFill>
                  <a:srgbClr val="ffff00"/>
                </a:solidFill>
                <a:latin typeface="Calibri"/>
                <a:ea typeface="Calibri"/>
              </a:rPr>
              <a:t>1.272.880</a:t>
            </a:r>
            <a:r>
              <a:rPr b="0" lang="pt-BR" sz="2000" spc="-1" strike="noStrike">
                <a:solidFill>
                  <a:srgbClr val="ffffff"/>
                </a:solidFill>
                <a:latin typeface="Calibri"/>
                <a:ea typeface="Calibri"/>
              </a:rPr>
              <a:t> </a:t>
            </a:r>
            <a:r>
              <a:rPr b="1" lang="pt-BR" sz="2000" spc="-1" strike="noStrike">
                <a:solidFill>
                  <a:srgbClr val="ffff00"/>
                </a:solidFill>
                <a:latin typeface="Calibri"/>
                <a:ea typeface="Calibri"/>
              </a:rPr>
              <a:t>ton</a:t>
            </a:r>
            <a:r>
              <a:rPr b="0" lang="pt-BR" sz="2000" spc="-1" strike="noStrike">
                <a:solidFill>
                  <a:srgbClr val="ffffff"/>
                </a:solidFill>
                <a:latin typeface="Calibri"/>
                <a:ea typeface="Calibri"/>
              </a:rPr>
              <a:t> de camarão marinho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6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9" name="Conector reto 7"/>
          <p:cNvCxnSpPr/>
          <p:nvPr/>
        </p:nvCxnSpPr>
        <p:spPr>
          <a:xfrm>
            <a:off x="4321080" y="1616760"/>
            <a:ext cx="360" cy="2174040"/>
          </a:xfrm>
          <a:prstGeom prst="straightConnector1">
            <a:avLst/>
          </a:prstGeom>
          <a:ln w="9525">
            <a:solidFill>
              <a:srgbClr val="4472c4"/>
            </a:solidFill>
            <a:prstDash val="dash"/>
            <a:round/>
          </a:ln>
        </p:spPr>
      </p:cxnSp>
      <p:cxnSp>
        <p:nvCxnSpPr>
          <p:cNvPr id="100" name="Conector reto 9"/>
          <p:cNvCxnSpPr/>
          <p:nvPr/>
        </p:nvCxnSpPr>
        <p:spPr>
          <a:xfrm>
            <a:off x="8130960" y="1577160"/>
            <a:ext cx="360" cy="2174040"/>
          </a:xfrm>
          <a:prstGeom prst="straightConnector1">
            <a:avLst/>
          </a:prstGeom>
          <a:ln w="9525">
            <a:solidFill>
              <a:srgbClr val="4472c4"/>
            </a:solidFill>
            <a:prstDash val="dash"/>
            <a:round/>
          </a:ln>
        </p:spPr>
      </p:cxnSp>
      <p:pic>
        <p:nvPicPr>
          <p:cNvPr id="101" name="Imagem 11" descr=""/>
          <p:cNvPicPr/>
          <p:nvPr/>
        </p:nvPicPr>
        <p:blipFill>
          <a:blip r:embed="rId2"/>
          <a:stretch/>
        </p:blipFill>
        <p:spPr>
          <a:xfrm>
            <a:off x="8863560" y="3494520"/>
            <a:ext cx="2226240" cy="2047680"/>
          </a:xfrm>
          <a:prstGeom prst="rect">
            <a:avLst/>
          </a:prstGeom>
          <a:ln w="0">
            <a:noFill/>
          </a:ln>
        </p:spPr>
      </p:pic>
      <p:pic>
        <p:nvPicPr>
          <p:cNvPr id="102" name="Imagem 13" descr=""/>
          <p:cNvPicPr/>
          <p:nvPr/>
        </p:nvPicPr>
        <p:blipFill>
          <a:blip r:embed="rId3"/>
          <a:stretch/>
        </p:blipFill>
        <p:spPr>
          <a:xfrm>
            <a:off x="1099800" y="3494520"/>
            <a:ext cx="2228400" cy="2047680"/>
          </a:xfrm>
          <a:prstGeom prst="rect">
            <a:avLst/>
          </a:prstGeom>
          <a:ln w="0">
            <a:noFill/>
          </a:ln>
        </p:spPr>
      </p:pic>
      <p:pic>
        <p:nvPicPr>
          <p:cNvPr id="103" name="Imagem 15" descr=""/>
          <p:cNvPicPr/>
          <p:nvPr/>
        </p:nvPicPr>
        <p:blipFill>
          <a:blip r:embed="rId4"/>
          <a:stretch/>
        </p:blipFill>
        <p:spPr>
          <a:xfrm>
            <a:off x="4992480" y="3494520"/>
            <a:ext cx="2226240" cy="2047680"/>
          </a:xfrm>
          <a:prstGeom prst="rect">
            <a:avLst/>
          </a:prstGeom>
          <a:ln w="0">
            <a:noFill/>
          </a:ln>
        </p:spPr>
      </p:pic>
      <p:sp>
        <p:nvSpPr>
          <p:cNvPr id="104" name="Retângulo 16"/>
          <p:cNvSpPr/>
          <p:nvPr/>
        </p:nvSpPr>
        <p:spPr>
          <a:xfrm>
            <a:off x="1014840" y="3378960"/>
            <a:ext cx="2393640" cy="2296800"/>
          </a:xfrm>
          <a:prstGeom prst="rect">
            <a:avLst/>
          </a:prstGeom>
          <a:noFill/>
          <a:ln>
            <a:solidFill>
              <a:srgbClr val="ffc000">
                <a:lumMod val="20000"/>
                <a:lumOff val="8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5" name="Retângulo 18"/>
          <p:cNvSpPr/>
          <p:nvPr/>
        </p:nvSpPr>
        <p:spPr>
          <a:xfrm>
            <a:off x="4921200" y="3367800"/>
            <a:ext cx="2393640" cy="2296800"/>
          </a:xfrm>
          <a:prstGeom prst="rect">
            <a:avLst/>
          </a:prstGeom>
          <a:noFill/>
          <a:ln>
            <a:solidFill>
              <a:srgbClr val="ffc000">
                <a:lumMod val="20000"/>
                <a:lumOff val="8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6" name="Retângulo 19"/>
          <p:cNvSpPr/>
          <p:nvPr/>
        </p:nvSpPr>
        <p:spPr>
          <a:xfrm>
            <a:off x="8783280" y="3367800"/>
            <a:ext cx="2393640" cy="2296800"/>
          </a:xfrm>
          <a:prstGeom prst="rect">
            <a:avLst/>
          </a:prstGeom>
          <a:noFill/>
          <a:ln>
            <a:solidFill>
              <a:srgbClr val="ffc000">
                <a:lumMod val="20000"/>
                <a:lumOff val="8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pt-BR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07" name="Imagem 21" descr=""/>
          <p:cNvPicPr/>
          <p:nvPr/>
        </p:nvPicPr>
        <p:blipFill>
          <a:blip r:embed="rId5"/>
          <a:stretch/>
        </p:blipFill>
        <p:spPr>
          <a:xfrm flipH="1">
            <a:off x="3487680" y="1411920"/>
            <a:ext cx="574200" cy="359640"/>
          </a:xfrm>
          <a:prstGeom prst="rect">
            <a:avLst/>
          </a:prstGeom>
          <a:ln w="0">
            <a:noFill/>
          </a:ln>
        </p:spPr>
      </p:pic>
      <p:pic>
        <p:nvPicPr>
          <p:cNvPr id="108" name="Imagem 23" descr=""/>
          <p:cNvPicPr/>
          <p:nvPr/>
        </p:nvPicPr>
        <p:blipFill>
          <a:blip r:embed="rId6"/>
          <a:stretch/>
        </p:blipFill>
        <p:spPr>
          <a:xfrm flipH="1">
            <a:off x="7228080" y="1306800"/>
            <a:ext cx="574200" cy="359640"/>
          </a:xfrm>
          <a:prstGeom prst="rect">
            <a:avLst/>
          </a:prstGeom>
          <a:ln w="0">
            <a:noFill/>
          </a:ln>
        </p:spPr>
      </p:pic>
      <p:pic>
        <p:nvPicPr>
          <p:cNvPr id="109" name="Imagem 25" descr=""/>
          <p:cNvPicPr/>
          <p:nvPr/>
        </p:nvPicPr>
        <p:blipFill>
          <a:blip r:embed="rId7"/>
          <a:stretch/>
        </p:blipFill>
        <p:spPr>
          <a:xfrm>
            <a:off x="10944000" y="1249920"/>
            <a:ext cx="574200" cy="3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85800" y="44136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pt-BR" sz="4400" spc="-1" strike="noStrike">
                <a:solidFill>
                  <a:srgbClr val="000000"/>
                </a:solidFill>
                <a:latin typeface="Arial Black"/>
              </a:rPr>
              <a:t>A história do MPA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pt-BR" sz="4400" spc="-1" strike="noStrike">
                <a:solidFill>
                  <a:srgbClr val="ffffff"/>
                </a:solidFill>
                <a:latin typeface="Arial Black"/>
              </a:rPr>
              <a:t>Principais </a:t>
            </a:r>
            <a:r>
              <a:rPr b="1" lang="pt-BR" sz="4400" spc="-1" strike="noStrike" u="sng">
                <a:solidFill>
                  <a:srgbClr val="ffffff"/>
                </a:solidFill>
                <a:uFillTx/>
                <a:latin typeface="Arial Black"/>
              </a:rPr>
              <a:t>desafios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838080" y="179712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ffffff"/>
                </a:solidFill>
                <a:latin typeface="Calibri"/>
              </a:rPr>
              <a:t>Retomada das exportações para União Européia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ffffff"/>
                </a:solidFill>
                <a:latin typeface="Calibri"/>
              </a:rPr>
              <a:t>Desoneração da ração para aquicultura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ffffff"/>
                </a:solidFill>
                <a:latin typeface="Calibri"/>
              </a:rPr>
              <a:t>Recadastramento dos pescadores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ffffff"/>
                </a:solidFill>
                <a:latin typeface="Calibri"/>
              </a:rPr>
              <a:t>Retomada do Conselho Nacional de Aquicultura e Pesca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ffffff"/>
                </a:solidFill>
                <a:latin typeface="Calibri"/>
              </a:rPr>
              <a:t>Retomada da estatística pesqueira e aquícola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ffffff"/>
                </a:solidFill>
                <a:latin typeface="Calibri"/>
              </a:rPr>
              <a:t>Melhoria dos sistemas de registro, controle e monitoramento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ffffff"/>
                </a:solidFill>
                <a:latin typeface="Calibri"/>
              </a:rPr>
              <a:t>Cessão de águas da União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ffffff"/>
                </a:solidFill>
                <a:latin typeface="Calibri"/>
              </a:rPr>
              <a:t>Compartilhamento da gestão pesqueira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828000" y="273240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pt-BR" sz="8000" spc="-1" strike="noStrike">
                <a:solidFill>
                  <a:srgbClr val="ffffff"/>
                </a:solidFill>
                <a:latin typeface="Arial Black"/>
              </a:rPr>
              <a:t>Fazer o Brasil </a:t>
            </a:r>
            <a:br>
              <a:rPr sz="8000"/>
            </a:br>
            <a:r>
              <a:rPr b="0" lang="pt-BR" sz="8000" spc="-1" strike="noStrike">
                <a:solidFill>
                  <a:srgbClr val="ffffff"/>
                </a:solidFill>
                <a:latin typeface="Arial Black"/>
              </a:rPr>
              <a:t>pescar melhor</a:t>
            </a:r>
            <a:endParaRPr b="0" lang="de-DE" sz="8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Secretaria Nacional de Pesca Artesanal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000000"/>
                </a:solidFill>
                <a:latin typeface="Calibri"/>
              </a:rPr>
              <a:t>Cristiano Ramalho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pt-BR" sz="4400" spc="-1" strike="noStrike">
                <a:solidFill>
                  <a:srgbClr val="000000"/>
                </a:solidFill>
                <a:latin typeface="Calibri Light"/>
              </a:rPr>
              <a:t>Secretaria Nacional de Registro, Monitoramento e Pesquisa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000000"/>
                </a:solidFill>
                <a:latin typeface="Calibri"/>
              </a:rPr>
              <a:t>Valdimere Ferreira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0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pt-BR" sz="1800" spc="-1" strike="noStrike">
                <a:solidFill>
                  <a:srgbClr val="000000"/>
                </a:solidFill>
                <a:latin typeface="Calibri"/>
              </a:rPr>
              <a:t>secretária substituta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</TotalTime>
  <Application>LibreOffice/7.4.5.1$Windows_X86_64 LibreOffice_project/9c0871452b3918c1019dde9bfac75448afc4b57f</Application>
  <AppVersion>15.0000</AppVersion>
  <Words>321</Words>
  <Paragraphs>59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2023-03-29T18:49:46Z</dcterms:created>
  <dc:creator>Marcello</dc:creator>
  <dc:description/>
  <dc:language>pt-BR</dc:language>
  <cp:lastModifiedBy/>
  <dcterms:modified xsi:type="dcterms:W3CDTF">2023-03-29T20:32:20Z</dcterms:modified>
  <cp:revision>186</cp:revision>
  <dc:subject/>
  <dc:title>Apresentação do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12</vt:i4>
  </property>
</Properties>
</file>