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6" r:id="rId10"/>
    <p:sldId id="272" r:id="rId11"/>
    <p:sldId id="277" r:id="rId12"/>
    <p:sldId id="263" r:id="rId13"/>
    <p:sldId id="264" r:id="rId14"/>
    <p:sldId id="273" r:id="rId15"/>
    <p:sldId id="278" r:id="rId16"/>
    <p:sldId id="267" r:id="rId17"/>
    <p:sldId id="280" r:id="rId18"/>
    <p:sldId id="283" r:id="rId19"/>
    <p:sldId id="275" r:id="rId20"/>
    <p:sldId id="270" r:id="rId21"/>
    <p:sldId id="271" r:id="rId22"/>
    <p:sldId id="281" r:id="rId23"/>
    <p:sldId id="279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6kvpRGhS/VT16ZSV5fYCf04x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3713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7df57125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27df5712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340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9602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3915d8b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293915d8b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4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07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3915d8b9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293915d8b9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9492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3915d8b9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293915d8b9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663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3915d8b9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293915d8b9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2761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733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0439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426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3915d8b9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293915d8b9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155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4232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1654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31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4419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053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84198f0e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2284198f0e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014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3915d8b9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293915d8b9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236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3915d8b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93915d8b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191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3915d8b9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293915d8b9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705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3915d8b9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293915d8b9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866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3915d8b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293915d8b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895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3915d8b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293915d8b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8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gislacao.planalto.gov.br/legisla/legislacao.nsf/Viw_Identificacao/DEC%2011.624-2023?OpenDocum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.gov.br/en/web/dou/-/portaria-conjunta-sap/mapa-spu/seddm/me-n-396-de-16-de-setembro-de-2021-346235040" TargetMode="External"/><Relationship Id="rId5" Type="http://schemas.openxmlformats.org/officeDocument/2006/relationships/hyperlink" Target="https://www.in.gov.br/en/web/dou/-/portaria-sap/mapa-n-412-de-8-de-outubro-de-2021-351950884" TargetMode="External"/><Relationship Id="rId4" Type="http://schemas.openxmlformats.org/officeDocument/2006/relationships/hyperlink" Target="https://www.in.gov.br/en/web/dou/-/decreto-n-10.576-de-14-de-dezembro-de-2020-2940654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.gov.br/en/web/dou/-/decreto-n-10.576-de-14-de-dezembro-de-2020-2940654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7df571252_0_7"/>
          <p:cNvSpPr txBox="1">
            <a:spLocks noGrp="1"/>
          </p:cNvSpPr>
          <p:nvPr>
            <p:ph type="title" idx="4294967295"/>
          </p:nvPr>
        </p:nvSpPr>
        <p:spPr>
          <a:xfrm>
            <a:off x="339950" y="1537149"/>
            <a:ext cx="11513700" cy="4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1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3100" dirty="0">
                <a:solidFill>
                  <a:srgbClr val="0000FF"/>
                </a:solidFill>
              </a:rPr>
              <a:t>Departamento de Aquicultura em Águas da União - DEAU</a:t>
            </a:r>
            <a:endParaRPr sz="31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2400" dirty="0"/>
              <a:t>Secretaria Nacional de Aquicultura - SNA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2400" dirty="0"/>
              <a:t>Ministério da Pesca e Aquicultura - MPA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3240" dirty="0"/>
              <a:t/>
            </a:r>
            <a:br>
              <a:rPr lang="pt-BR" sz="3240" dirty="0"/>
            </a:br>
            <a:endParaRPr sz="324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17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1700" dirty="0">
                <a:solidFill>
                  <a:srgbClr val="0000FF"/>
                </a:solidFill>
              </a:rPr>
              <a:t>Felipe Wilhelm Peixoto </a:t>
            </a:r>
            <a:r>
              <a:rPr lang="pt-BR" sz="1700" dirty="0" err="1">
                <a:solidFill>
                  <a:srgbClr val="0000FF"/>
                </a:solidFill>
              </a:rPr>
              <a:t>Bodens</a:t>
            </a:r>
            <a:r>
              <a:rPr lang="pt-BR" sz="1700" dirty="0">
                <a:solidFill>
                  <a:srgbClr val="0000FF"/>
                </a:solidFill>
              </a:rPr>
              <a:t>.</a:t>
            </a:r>
            <a:endParaRPr sz="17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1700" dirty="0">
                <a:solidFill>
                  <a:srgbClr val="0000FF"/>
                </a:solidFill>
              </a:rPr>
              <a:t>Coordenador-Geral de Desenvolvimento da Aquicultura em águas da União.</a:t>
            </a:r>
            <a:endParaRPr sz="1700" dirty="0">
              <a:solidFill>
                <a:srgbClr val="0000FF"/>
              </a:solidFill>
            </a:endParaRPr>
          </a:p>
        </p:txBody>
      </p:sp>
      <p:sp>
        <p:nvSpPr>
          <p:cNvPr id="85" name="Google Shape;85;g227df571252_0_7"/>
          <p:cNvSpPr txBox="1"/>
          <p:nvPr/>
        </p:nvSpPr>
        <p:spPr>
          <a:xfrm>
            <a:off x="5527825" y="221650"/>
            <a:ext cx="6325800" cy="13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3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 SUPERINTE</a:t>
            </a:r>
            <a:r>
              <a:rPr lang="pt-BR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NDENTES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SFPA’s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/>
        </p:nvSpPr>
        <p:spPr>
          <a:xfrm>
            <a:off x="554115" y="120388"/>
            <a:ext cx="10996500" cy="41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Cessões de uso de Águas da União para fins de aquicultura: direitos e deveres</a:t>
            </a:r>
            <a:r>
              <a:rPr lang="pt-BR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23"/>
          <p:cNvCxnSpPr/>
          <p:nvPr/>
        </p:nvCxnSpPr>
        <p:spPr>
          <a:xfrm rot="10800000" flipH="1">
            <a:off x="810035" y="923301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9" name="Google Shape;269;p23"/>
          <p:cNvPicPr preferRelativeResize="0"/>
          <p:nvPr/>
        </p:nvPicPr>
        <p:blipFill rotWithShape="1">
          <a:blip r:embed="rId4">
            <a:alphaModFix/>
          </a:blip>
          <a:srcRect t="4262" b="3697"/>
          <a:stretch/>
        </p:blipFill>
        <p:spPr>
          <a:xfrm>
            <a:off x="178534" y="120388"/>
            <a:ext cx="11921903" cy="61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3915d8b95_0_0"/>
          <p:cNvSpPr txBox="1"/>
          <p:nvPr/>
        </p:nvSpPr>
        <p:spPr>
          <a:xfrm>
            <a:off x="536716" y="419511"/>
            <a:ext cx="108783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3000"/>
            </a:pPr>
            <a:r>
              <a:rPr lang="pt-BR" sz="3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Cessão de uso de águas da União para fins de aquicultura</a:t>
            </a:r>
            <a:endParaRPr lang="pt-BR" sz="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g293915d8b95_0_0"/>
          <p:cNvCxnSpPr/>
          <p:nvPr/>
        </p:nvCxnSpPr>
        <p:spPr>
          <a:xfrm rot="10800000" flipH="1">
            <a:off x="646366" y="1080531"/>
            <a:ext cx="10659000" cy="27300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F1EF3F0-D684-4213-A027-BB806707543C}"/>
              </a:ext>
            </a:extLst>
          </p:cNvPr>
          <p:cNvSpPr/>
          <p:nvPr/>
        </p:nvSpPr>
        <p:spPr>
          <a:xfrm>
            <a:off x="1132223" y="1558254"/>
            <a:ext cx="9196388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aquícola: </a:t>
            </a: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físico contínuo em meio aquático, delimitado, destinado a projetos de aquicultura, individuais ou coletivos</a:t>
            </a:r>
            <a:r>
              <a:rPr lang="pt-BR" alt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defRPr/>
            </a:pP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Econômico;</a:t>
            </a:r>
          </a:p>
          <a:p>
            <a:pPr lvl="1" algn="just">
              <a:defRPr/>
            </a:pP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Social;</a:t>
            </a:r>
          </a:p>
          <a:p>
            <a:pPr lvl="1" algn="just">
              <a:defRPr/>
            </a:pP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Pesquisa.</a:t>
            </a:r>
          </a:p>
          <a:p>
            <a:pPr algn="just">
              <a:defRPr/>
            </a:pPr>
            <a:endParaRPr lang="pt-BR" altLang="pt-B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Parque aquícola: </a:t>
            </a: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físico contínuo em meio aquático, delimitado, que compreende um conjunto de áreas aquícolas afins, em cujos espaços físicos intermediários podem ser desenvolvidas outras atividades compatíveis com a prática da aquicultura.</a:t>
            </a:r>
          </a:p>
          <a:p>
            <a:pPr>
              <a:defRPr/>
            </a:pPr>
            <a:endParaRPr lang="pt-BR" altLang="pt-BR" sz="2700" dirty="0"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pt-BR" altLang="pt-BR" sz="2700" dirty="0"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</a:endParaRPr>
          </a:p>
        </p:txBody>
      </p:sp>
      <p:graphicFrame>
        <p:nvGraphicFramePr>
          <p:cNvPr id="5" name="Espaço Reservado para Conteúdo 3"/>
          <p:cNvGraphicFramePr>
            <a:graphicFrameLocks noChangeAspect="1"/>
          </p:cNvGraphicFramePr>
          <p:nvPr/>
        </p:nvGraphicFramePr>
        <p:xfrm>
          <a:off x="1155700" y="215900"/>
          <a:ext cx="9372600" cy="66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5" imgW="10672200" imgH="7580880" progId="AcroExch.Document.7">
                  <p:embed/>
                </p:oleObj>
              </mc:Choice>
              <mc:Fallback>
                <p:oleObj name="Acrobat Document" r:id="rId5" imgW="10672200" imgH="758088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15900"/>
                        <a:ext cx="9372600" cy="664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32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/>
        </p:nvSpPr>
        <p:spPr>
          <a:xfrm>
            <a:off x="714089" y="446807"/>
            <a:ext cx="108783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Cessões de uso de Águas da União para fins de aquicultura: direitos e deveres.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REGULARIZAÇÃO DA CESSÃO DE USO</a:t>
            </a:r>
            <a:endParaRPr sz="1800" b="1" i="0" u="none" strike="noStrike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15"/>
          <p:cNvCxnSpPr/>
          <p:nvPr/>
        </p:nvCxnSpPr>
        <p:spPr>
          <a:xfrm rot="10800000" flipH="1">
            <a:off x="823788" y="1088253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1" name="Google Shape;181;p15"/>
          <p:cNvGrpSpPr/>
          <p:nvPr/>
        </p:nvGrpSpPr>
        <p:grpSpPr>
          <a:xfrm>
            <a:off x="469198" y="2655688"/>
            <a:ext cx="11147342" cy="1205118"/>
            <a:chOff x="5175" y="898694"/>
            <a:chExt cx="11147342" cy="1205118"/>
          </a:xfrm>
        </p:grpSpPr>
        <p:sp>
          <p:nvSpPr>
            <p:cNvPr id="182" name="Google Shape;182;p15"/>
            <p:cNvSpPr/>
            <p:nvPr/>
          </p:nvSpPr>
          <p:spPr>
            <a:xfrm>
              <a:off x="5175" y="898694"/>
              <a:ext cx="3012795" cy="1205118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607734" y="898694"/>
              <a:ext cx="1807677" cy="120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SNA/MPA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pt-BR" sz="14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Análise do requerimento/projeto</a:t>
              </a:r>
              <a:endParaRPr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2716691" y="898694"/>
              <a:ext cx="3012795" cy="1205118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3319250" y="898694"/>
              <a:ext cx="1807677" cy="120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Marinha o Brasil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pt-BR" sz="14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Segurança do transporte aquaviário</a:t>
              </a:r>
              <a:endParaRPr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5428206" y="898694"/>
              <a:ext cx="3012795" cy="1205118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6030765" y="898694"/>
              <a:ext cx="1807677" cy="120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Secretaria do Patrimônio da União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pt-BR" sz="14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Termo de Entrega</a:t>
              </a:r>
              <a:endParaRPr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8139722" y="898694"/>
              <a:ext cx="3012795" cy="1205118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8742281" y="898694"/>
              <a:ext cx="1807677" cy="120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SNA/MPA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pt-BR" sz="14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Relatório Final e Assinatura do Contrato de Cessão de Uso</a:t>
              </a:r>
              <a:endParaRPr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5"/>
          <p:cNvSpPr txBox="1"/>
          <p:nvPr/>
        </p:nvSpPr>
        <p:spPr>
          <a:xfrm>
            <a:off x="464023" y="4885901"/>
            <a:ext cx="1112836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LIENCIAMENTO AMBIENTAL: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Federal: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 territorial, zona econômica exclusiva e na plataforma continental.</a:t>
            </a: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Estadual ou municipal: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águas interiores – linha de base.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1" name="Google Shape;191;p15"/>
          <p:cNvCxnSpPr/>
          <p:nvPr/>
        </p:nvCxnSpPr>
        <p:spPr>
          <a:xfrm>
            <a:off x="982639" y="2101755"/>
            <a:ext cx="1869743" cy="2429302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2" name="Google Shape;192;p15"/>
          <p:cNvSpPr txBox="1"/>
          <p:nvPr/>
        </p:nvSpPr>
        <p:spPr>
          <a:xfrm>
            <a:off x="1119116" y="2001949"/>
            <a:ext cx="10645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GOV.BR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2947916" y="4340437"/>
            <a:ext cx="68238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SEI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5"/>
          <p:cNvCxnSpPr/>
          <p:nvPr/>
        </p:nvCxnSpPr>
        <p:spPr>
          <a:xfrm>
            <a:off x="3916908" y="4340437"/>
            <a:ext cx="5841242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g293915d8b95_0_73"/>
          <p:cNvGrpSpPr/>
          <p:nvPr/>
        </p:nvGrpSpPr>
        <p:grpSpPr>
          <a:xfrm>
            <a:off x="3137528" y="996205"/>
            <a:ext cx="4844127" cy="4668091"/>
            <a:chOff x="866110" y="1250"/>
            <a:chExt cx="4844127" cy="4668091"/>
          </a:xfrm>
        </p:grpSpPr>
        <p:sp>
          <p:nvSpPr>
            <p:cNvPr id="201" name="Google Shape;201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11880000"/>
                <a:gd name="adj2" fmla="val 16200000"/>
                <a:gd name="adj3" fmla="val 4640"/>
              </a:avLst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7560000"/>
                <a:gd name="adj2" fmla="val 11880000"/>
                <a:gd name="adj3" fmla="val 4640"/>
              </a:avLst>
            </a:prstGeom>
            <a:solidFill>
              <a:srgbClr val="44D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3240000"/>
                <a:gd name="adj2" fmla="val 7560000"/>
                <a:gd name="adj3" fmla="val 4640"/>
              </a:avLst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20520000"/>
                <a:gd name="adj2" fmla="val 3240000"/>
                <a:gd name="adj3" fmla="val 4640"/>
              </a:avLst>
            </a:prstGeom>
            <a:solidFill>
              <a:srgbClr val="93F3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16200000"/>
                <a:gd name="adj2" fmla="val 20520000"/>
                <a:gd name="adj3" fmla="val 464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293915d8b95_0_73"/>
            <p:cNvSpPr/>
            <p:nvPr/>
          </p:nvSpPr>
          <p:spPr>
            <a:xfrm>
              <a:off x="2397143" y="1624831"/>
              <a:ext cx="1782300" cy="1782300"/>
            </a:xfrm>
            <a:prstGeom prst="ellipse">
              <a:avLst/>
            </a:prstGeom>
            <a:solidFill>
              <a:srgbClr val="A5A5A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293915d8b95_0_73"/>
            <p:cNvSpPr txBox="1"/>
            <p:nvPr/>
          </p:nvSpPr>
          <p:spPr>
            <a:xfrm>
              <a:off x="2658141" y="1885829"/>
              <a:ext cx="1260300" cy="12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pt-BR" sz="1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GES</a:t>
              </a:r>
              <a:r>
                <a:rPr lang="pt-BR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TÃO DOS CONTRATOS DE CESSÕES DE USO</a:t>
              </a:r>
              <a:endParaRPr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293915d8b95_0_73"/>
            <p:cNvSpPr/>
            <p:nvPr/>
          </p:nvSpPr>
          <p:spPr>
            <a:xfrm>
              <a:off x="2664474" y="1250"/>
              <a:ext cx="1247400" cy="1247400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293915d8b95_0_73"/>
            <p:cNvSpPr txBox="1"/>
            <p:nvPr/>
          </p:nvSpPr>
          <p:spPr>
            <a:xfrm>
              <a:off x="2847172" y="183948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RAP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g293915d8b95_0_73"/>
            <p:cNvSpPr/>
            <p:nvPr/>
          </p:nvSpPr>
          <p:spPr>
            <a:xfrm>
              <a:off x="4462837" y="1307838"/>
              <a:ext cx="1247400" cy="1247400"/>
            </a:xfrm>
            <a:prstGeom prst="ellipse">
              <a:avLst/>
            </a:prstGeom>
            <a:solidFill>
              <a:srgbClr val="93F31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293915d8b95_0_73"/>
            <p:cNvSpPr txBox="1"/>
            <p:nvPr/>
          </p:nvSpPr>
          <p:spPr>
            <a:xfrm>
              <a:off x="4645535" y="1490536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pt-BR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Fiscalização</a:t>
              </a: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293915d8b95_0_73"/>
            <p:cNvSpPr/>
            <p:nvPr/>
          </p:nvSpPr>
          <p:spPr>
            <a:xfrm>
              <a:off x="3775924" y="3421941"/>
              <a:ext cx="1247400" cy="1247400"/>
            </a:xfrm>
            <a:prstGeom prst="ellipse">
              <a:avLst/>
            </a:prstGeom>
            <a:solidFill>
              <a:srgbClr val="2EE84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293915d8b95_0_73"/>
            <p:cNvSpPr txBox="1"/>
            <p:nvPr/>
          </p:nvSpPr>
          <p:spPr>
            <a:xfrm>
              <a:off x="3958622" y="3604639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Monitoramento</a:t>
              </a:r>
              <a:r>
                <a:rPr lang="pt-BR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BR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ambiental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g293915d8b95_0_73"/>
            <p:cNvSpPr/>
            <p:nvPr/>
          </p:nvSpPr>
          <p:spPr>
            <a:xfrm>
              <a:off x="1553024" y="3421941"/>
              <a:ext cx="1247400" cy="1247400"/>
            </a:xfrm>
            <a:prstGeom prst="ellipse">
              <a:avLst/>
            </a:prstGeom>
            <a:solidFill>
              <a:srgbClr val="44DEBE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93915d8b95_0_73"/>
            <p:cNvSpPr txBox="1"/>
            <p:nvPr/>
          </p:nvSpPr>
          <p:spPr>
            <a:xfrm>
              <a:off x="1735722" y="3604639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Arrecadação</a:t>
              </a: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g293915d8b95_0_73"/>
            <p:cNvSpPr/>
            <p:nvPr/>
          </p:nvSpPr>
          <p:spPr>
            <a:xfrm>
              <a:off x="866110" y="1307838"/>
              <a:ext cx="1247400" cy="1247400"/>
            </a:xfrm>
            <a:prstGeom prst="ellipse">
              <a:avLst/>
            </a:prstGeom>
            <a:solidFill>
              <a:srgbClr val="5999D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93915d8b95_0_73"/>
            <p:cNvSpPr txBox="1"/>
            <p:nvPr/>
          </p:nvSpPr>
          <p:spPr>
            <a:xfrm>
              <a:off x="1048808" y="1490536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Reordenamento</a:t>
              </a: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17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3480" y="259307"/>
            <a:ext cx="7268620" cy="600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3915d8b95_0_73"/>
          <p:cNvSpPr txBox="1"/>
          <p:nvPr/>
        </p:nvSpPr>
        <p:spPr>
          <a:xfrm>
            <a:off x="438050" y="242525"/>
            <a:ext cx="1087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Departamento de Aquicultura em Águas da União - DEAU</a:t>
            </a:r>
            <a:endParaRPr sz="700"/>
          </a:p>
        </p:txBody>
      </p:sp>
      <p:grpSp>
        <p:nvGrpSpPr>
          <p:cNvPr id="200" name="Google Shape;200;g293915d8b95_0_73"/>
          <p:cNvGrpSpPr/>
          <p:nvPr/>
        </p:nvGrpSpPr>
        <p:grpSpPr>
          <a:xfrm>
            <a:off x="3137528" y="996205"/>
            <a:ext cx="4844127" cy="4668091"/>
            <a:chOff x="866110" y="1250"/>
            <a:chExt cx="4844127" cy="4668091"/>
          </a:xfrm>
        </p:grpSpPr>
        <p:sp>
          <p:nvSpPr>
            <p:cNvPr id="201" name="Google Shape;201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11880000"/>
                <a:gd name="adj2" fmla="val 16200000"/>
                <a:gd name="adj3" fmla="val 4640"/>
              </a:avLst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7560000"/>
                <a:gd name="adj2" fmla="val 11880000"/>
                <a:gd name="adj3" fmla="val 4640"/>
              </a:avLst>
            </a:prstGeom>
            <a:solidFill>
              <a:srgbClr val="44D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3240000"/>
                <a:gd name="adj2" fmla="val 7560000"/>
                <a:gd name="adj3" fmla="val 4640"/>
              </a:avLst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20520000"/>
                <a:gd name="adj2" fmla="val 3240000"/>
                <a:gd name="adj3" fmla="val 4640"/>
              </a:avLst>
            </a:prstGeom>
            <a:solidFill>
              <a:srgbClr val="93F3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16200000"/>
                <a:gd name="adj2" fmla="val 20520000"/>
                <a:gd name="adj3" fmla="val 464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293915d8b95_0_73"/>
            <p:cNvSpPr/>
            <p:nvPr/>
          </p:nvSpPr>
          <p:spPr>
            <a:xfrm>
              <a:off x="2397143" y="1624831"/>
              <a:ext cx="1782300" cy="1782300"/>
            </a:xfrm>
            <a:prstGeom prst="ellipse">
              <a:avLst/>
            </a:prstGeom>
            <a:solidFill>
              <a:srgbClr val="A5A5A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293915d8b95_0_73"/>
            <p:cNvSpPr txBox="1"/>
            <p:nvPr/>
          </p:nvSpPr>
          <p:spPr>
            <a:xfrm>
              <a:off x="2658141" y="1885829"/>
              <a:ext cx="1260300" cy="12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pt-BR" sz="1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GES</a:t>
              </a:r>
              <a:r>
                <a:rPr lang="pt-BR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TÃO DOS CONTRATOS DE CESSÕES DE USO</a:t>
              </a:r>
              <a:endParaRPr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293915d8b95_0_73"/>
            <p:cNvSpPr/>
            <p:nvPr/>
          </p:nvSpPr>
          <p:spPr>
            <a:xfrm>
              <a:off x="2664474" y="1250"/>
              <a:ext cx="1247400" cy="1247400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293915d8b95_0_73"/>
            <p:cNvSpPr txBox="1"/>
            <p:nvPr/>
          </p:nvSpPr>
          <p:spPr>
            <a:xfrm>
              <a:off x="2847172" y="183948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RAP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g293915d8b95_0_73"/>
            <p:cNvSpPr/>
            <p:nvPr/>
          </p:nvSpPr>
          <p:spPr>
            <a:xfrm>
              <a:off x="4462837" y="1307838"/>
              <a:ext cx="1247400" cy="1247400"/>
            </a:xfrm>
            <a:prstGeom prst="ellipse">
              <a:avLst/>
            </a:prstGeom>
            <a:solidFill>
              <a:srgbClr val="93F31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293915d8b95_0_73"/>
            <p:cNvSpPr txBox="1"/>
            <p:nvPr/>
          </p:nvSpPr>
          <p:spPr>
            <a:xfrm>
              <a:off x="4645535" y="1490536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pt-BR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Fiscalização</a:t>
              </a: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293915d8b95_0_73"/>
            <p:cNvSpPr/>
            <p:nvPr/>
          </p:nvSpPr>
          <p:spPr>
            <a:xfrm>
              <a:off x="3775924" y="3421941"/>
              <a:ext cx="1247400" cy="1247400"/>
            </a:xfrm>
            <a:prstGeom prst="ellipse">
              <a:avLst/>
            </a:prstGeom>
            <a:solidFill>
              <a:srgbClr val="2EE84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293915d8b95_0_73"/>
            <p:cNvSpPr txBox="1"/>
            <p:nvPr/>
          </p:nvSpPr>
          <p:spPr>
            <a:xfrm>
              <a:off x="3958622" y="3604639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Monitoramento</a:t>
              </a:r>
              <a:r>
                <a:rPr lang="pt-BR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BR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ambiental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g293915d8b95_0_73"/>
            <p:cNvSpPr/>
            <p:nvPr/>
          </p:nvSpPr>
          <p:spPr>
            <a:xfrm>
              <a:off x="1553024" y="3421941"/>
              <a:ext cx="1247400" cy="1247400"/>
            </a:xfrm>
            <a:prstGeom prst="ellipse">
              <a:avLst/>
            </a:prstGeom>
            <a:solidFill>
              <a:srgbClr val="44DEBE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93915d8b95_0_73"/>
            <p:cNvSpPr txBox="1"/>
            <p:nvPr/>
          </p:nvSpPr>
          <p:spPr>
            <a:xfrm>
              <a:off x="1735722" y="3604639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Arrecadação</a:t>
              </a: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g293915d8b95_0_73"/>
            <p:cNvSpPr/>
            <p:nvPr/>
          </p:nvSpPr>
          <p:spPr>
            <a:xfrm>
              <a:off x="866110" y="1307838"/>
              <a:ext cx="1247400" cy="1247400"/>
            </a:xfrm>
            <a:prstGeom prst="ellipse">
              <a:avLst/>
            </a:prstGeom>
            <a:solidFill>
              <a:srgbClr val="5999D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93915d8b95_0_73"/>
            <p:cNvSpPr txBox="1"/>
            <p:nvPr/>
          </p:nvSpPr>
          <p:spPr>
            <a:xfrm>
              <a:off x="1048808" y="1490536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Gestão das </a:t>
              </a:r>
              <a:r>
                <a:rPr lang="pt-BR" sz="900" dirty="0" smtClean="0">
                  <a:latin typeface="Calibri"/>
                  <a:ea typeface="Calibri"/>
                  <a:cs typeface="Calibri"/>
                  <a:sym typeface="Calibri"/>
                </a:rPr>
                <a:t>DCS dos reservatórios e </a:t>
              </a:r>
              <a:r>
                <a:rPr lang="pt-BR" sz="9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Reordenamento</a:t>
              </a:r>
              <a:endParaRPr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2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3915d8b95_0_73"/>
          <p:cNvSpPr txBox="1"/>
          <p:nvPr/>
        </p:nvSpPr>
        <p:spPr>
          <a:xfrm>
            <a:off x="438050" y="203889"/>
            <a:ext cx="108783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Relatório Anual de Produção - RAP</a:t>
            </a:r>
            <a:endParaRPr sz="3000" dirty="0"/>
          </a:p>
        </p:txBody>
      </p:sp>
      <p:pic>
        <p:nvPicPr>
          <p:cNvPr id="22" name="Google Shape;23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2942" y="2721538"/>
            <a:ext cx="1965278" cy="278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548" y="2721538"/>
            <a:ext cx="1959565" cy="278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7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8052" y="2721538"/>
            <a:ext cx="1932452" cy="272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90334" y="2722075"/>
            <a:ext cx="1970805" cy="27876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83549" y="1024505"/>
            <a:ext cx="106775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/>
              <a:t>Ferramenta de acompanhamento das cessões de </a:t>
            </a:r>
            <a:r>
              <a:rPr lang="pt-BR" sz="1800" dirty="0" smtClean="0"/>
              <a:t>uso.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Fonte de dados para conhecimento, gestão e desenvolvimento da atividade (politicas públicas).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O </a:t>
            </a:r>
            <a:r>
              <a:rPr lang="pt-BR" sz="1800" dirty="0"/>
              <a:t>Envio do RAP é </a:t>
            </a:r>
            <a:r>
              <a:rPr lang="pt-BR" sz="1800" dirty="0" smtClean="0"/>
              <a:t>obrigatório.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Publicação do Boletim da Aquicultura em Águas da União.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8952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/>
        </p:nvSpPr>
        <p:spPr>
          <a:xfrm>
            <a:off x="641236" y="229570"/>
            <a:ext cx="10996500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000"/>
            </a:pPr>
            <a:r>
              <a:rPr lang="pt-BR" sz="2800" b="1" dirty="0">
                <a:latin typeface="Calibri"/>
                <a:ea typeface="Calibri"/>
                <a:cs typeface="Calibri"/>
                <a:sym typeface="Calibri"/>
              </a:rPr>
              <a:t>FISCALIZAÇÃO</a:t>
            </a:r>
            <a:endParaRPr lang="pt-BR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Calibri"/>
                <a:ea typeface="Calibri"/>
                <a:cs typeface="Calibri"/>
                <a:sym typeface="Calibri"/>
              </a:rPr>
              <a:t>Vistorias </a:t>
            </a:r>
            <a:r>
              <a:rPr lang="pt-BR" sz="2800" i="1" dirty="0" smtClean="0">
                <a:latin typeface="Calibri"/>
                <a:ea typeface="Calibri"/>
                <a:cs typeface="Calibri"/>
                <a:sym typeface="Calibri"/>
              </a:rPr>
              <a:t>in loco</a:t>
            </a:r>
            <a:r>
              <a:rPr lang="pt-BR" sz="2800" dirty="0" smtClean="0">
                <a:latin typeface="Calibri"/>
                <a:ea typeface="Calibri"/>
                <a:cs typeface="Calibri"/>
                <a:sym typeface="Calibri"/>
              </a:rPr>
              <a:t> nas áreas de produção (entrevistas).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pt-BR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partir do terceiro ano da assinatura do contrato de cessão de uso.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Calibri"/>
                <a:ea typeface="Calibri"/>
                <a:cs typeface="Calibri"/>
                <a:sym typeface="Calibri"/>
              </a:rPr>
              <a:t>Planejamento (nomeação do fiscal, analise do RAP, imagens de satélite, parcerias, logística, etc.)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18"/>
          <p:cNvCxnSpPr/>
          <p:nvPr/>
        </p:nvCxnSpPr>
        <p:spPr>
          <a:xfrm rot="10800000" flipH="1">
            <a:off x="810035" y="923301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248;p20" descr="https://lh6.googleusercontent.com/sMbNXhmPPChFIQ-zpw-MICYzpbVIeS6LESn5xSU_lariAgzUqZoVWlXjYoCqlOZk3oZV3b0IM2dKz-sXgbfWPkbp6V9cNnt_aIOTg9JNftSQPJjNblJRS2LbFX_EujxjabDl2jrmlsqmenq6iS0hFJR9Cw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819" y="3090930"/>
            <a:ext cx="6100293" cy="304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75;p33"/>
          <p:cNvPicPr preferRelativeResize="0"/>
          <p:nvPr/>
        </p:nvPicPr>
        <p:blipFill rotWithShape="1">
          <a:blip r:embed="rId5">
            <a:alphaModFix/>
          </a:blip>
          <a:srcRect t="27078" r="36257" b="31292"/>
          <a:stretch/>
        </p:blipFill>
        <p:spPr>
          <a:xfrm>
            <a:off x="6492862" y="2923504"/>
            <a:ext cx="5239792" cy="318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/>
        </p:nvSpPr>
        <p:spPr>
          <a:xfrm>
            <a:off x="641236" y="229570"/>
            <a:ext cx="10996500" cy="45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MONITORAMENTO AMBIENTAL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pt-BR" sz="2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3" indent="-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3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Monitoramento dos impactos ambientais da aquicultura.</a:t>
            </a:r>
          </a:p>
          <a:p>
            <a:pPr lvl="5" algn="just">
              <a:spcBef>
                <a:spcPts val="1200"/>
              </a:spcBef>
            </a:pPr>
            <a:r>
              <a:rPr lang="pt-BR" sz="3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3000" dirty="0" smtClean="0">
                <a:latin typeface="Calibri"/>
                <a:ea typeface="Calibri"/>
                <a:cs typeface="Calibri"/>
                <a:sym typeface="Calibri"/>
              </a:rPr>
              <a:t>- Convênio SAR/EPAGRI-SC.</a:t>
            </a:r>
          </a:p>
          <a:p>
            <a:pPr lvl="5" algn="just">
              <a:spcBef>
                <a:spcPts val="1200"/>
              </a:spcBef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30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TED UFG.</a:t>
            </a:r>
          </a:p>
          <a:p>
            <a:pPr lvl="5" algn="just">
              <a:spcBef>
                <a:spcPts val="1200"/>
              </a:spcBef>
            </a:pPr>
            <a:r>
              <a:rPr lang="pt-BR" sz="3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3000" dirty="0" smtClean="0">
                <a:latin typeface="Calibri"/>
                <a:ea typeface="Calibri"/>
                <a:cs typeface="Calibri"/>
                <a:sym typeface="Calibri"/>
              </a:rPr>
              <a:t>- TED Embrapa Meio Ambiente.</a:t>
            </a:r>
          </a:p>
          <a:p>
            <a:pPr lvl="5" algn="just">
              <a:spcBef>
                <a:spcPts val="1200"/>
              </a:spcBef>
            </a:pPr>
            <a:r>
              <a:rPr lang="pt-BR" sz="3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30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REDE Nacional de Aquicultura em Águas da União.</a:t>
            </a:r>
            <a:endParaRPr sz="3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236;p18"/>
          <p:cNvCxnSpPr/>
          <p:nvPr/>
        </p:nvCxnSpPr>
        <p:spPr>
          <a:xfrm rot="10800000" flipH="1">
            <a:off x="810035" y="923301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CaixaDeTexto 1"/>
          <p:cNvSpPr txBox="1"/>
          <p:nvPr/>
        </p:nvSpPr>
        <p:spPr>
          <a:xfrm>
            <a:off x="1687132" y="5216752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#Contribuição para a melhoria do licenciamento ambiental#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9055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/>
        </p:nvSpPr>
        <p:spPr>
          <a:xfrm>
            <a:off x="641236" y="229570"/>
            <a:ext cx="10996500" cy="20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Gestão dos contratos de cessão de uso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pt-BR" sz="2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sz="3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236;p18"/>
          <p:cNvCxnSpPr/>
          <p:nvPr/>
        </p:nvCxnSpPr>
        <p:spPr>
          <a:xfrm rot="10800000" flipH="1">
            <a:off x="810035" y="923301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oogle Shape;200;g293915d8b95_0_73"/>
          <p:cNvGrpSpPr/>
          <p:nvPr/>
        </p:nvGrpSpPr>
        <p:grpSpPr>
          <a:xfrm>
            <a:off x="3137528" y="1034842"/>
            <a:ext cx="5362528" cy="5224290"/>
            <a:chOff x="866110" y="1250"/>
            <a:chExt cx="4844127" cy="4668091"/>
          </a:xfrm>
        </p:grpSpPr>
        <p:sp>
          <p:nvSpPr>
            <p:cNvPr id="6" name="Google Shape;201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11880000"/>
                <a:gd name="adj2" fmla="val 16200000"/>
                <a:gd name="adj3" fmla="val 4640"/>
              </a:avLst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02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7560000"/>
                <a:gd name="adj2" fmla="val 11880000"/>
                <a:gd name="adj3" fmla="val 4640"/>
              </a:avLst>
            </a:prstGeom>
            <a:solidFill>
              <a:srgbClr val="44D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03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3240000"/>
                <a:gd name="adj2" fmla="val 7560000"/>
                <a:gd name="adj3" fmla="val 4640"/>
              </a:avLst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04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20520000"/>
                <a:gd name="adj2" fmla="val 3240000"/>
                <a:gd name="adj3" fmla="val 4640"/>
              </a:avLst>
            </a:prstGeom>
            <a:solidFill>
              <a:srgbClr val="93F3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05;g293915d8b95_0_73"/>
            <p:cNvSpPr/>
            <p:nvPr/>
          </p:nvSpPr>
          <p:spPr>
            <a:xfrm>
              <a:off x="1352422" y="580110"/>
              <a:ext cx="3871500" cy="3871500"/>
            </a:xfrm>
            <a:prstGeom prst="blockArc">
              <a:avLst>
                <a:gd name="adj1" fmla="val 16200000"/>
                <a:gd name="adj2" fmla="val 20520000"/>
                <a:gd name="adj3" fmla="val 464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6;g293915d8b95_0_73"/>
            <p:cNvSpPr/>
            <p:nvPr/>
          </p:nvSpPr>
          <p:spPr>
            <a:xfrm>
              <a:off x="2397143" y="1624831"/>
              <a:ext cx="1782300" cy="1782300"/>
            </a:xfrm>
            <a:prstGeom prst="ellipse">
              <a:avLst/>
            </a:prstGeom>
            <a:solidFill>
              <a:srgbClr val="A5A5A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7;g293915d8b95_0_73"/>
            <p:cNvSpPr txBox="1"/>
            <p:nvPr/>
          </p:nvSpPr>
          <p:spPr>
            <a:xfrm>
              <a:off x="2658141" y="1885829"/>
              <a:ext cx="1260300" cy="12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pt-BR" sz="1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GES</a:t>
              </a:r>
              <a:r>
                <a:rPr lang="pt-BR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TÃO DOS CONTRATOS DE CESSÕES DE USO</a:t>
              </a:r>
              <a:endParaRPr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08;g293915d8b95_0_73"/>
            <p:cNvSpPr/>
            <p:nvPr/>
          </p:nvSpPr>
          <p:spPr>
            <a:xfrm>
              <a:off x="2664474" y="1250"/>
              <a:ext cx="1247400" cy="1247400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9;g293915d8b95_0_73"/>
            <p:cNvSpPr txBox="1"/>
            <p:nvPr/>
          </p:nvSpPr>
          <p:spPr>
            <a:xfrm>
              <a:off x="2847172" y="183948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RAP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10;g293915d8b95_0_73"/>
            <p:cNvSpPr/>
            <p:nvPr/>
          </p:nvSpPr>
          <p:spPr>
            <a:xfrm>
              <a:off x="4462837" y="1307838"/>
              <a:ext cx="1247400" cy="1247400"/>
            </a:xfrm>
            <a:prstGeom prst="ellipse">
              <a:avLst/>
            </a:prstGeom>
            <a:solidFill>
              <a:srgbClr val="93F31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1;g293915d8b95_0_73"/>
            <p:cNvSpPr txBox="1"/>
            <p:nvPr/>
          </p:nvSpPr>
          <p:spPr>
            <a:xfrm>
              <a:off x="4645535" y="1490536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pt-BR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Fiscalização</a:t>
              </a: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12;g293915d8b95_0_73"/>
            <p:cNvSpPr/>
            <p:nvPr/>
          </p:nvSpPr>
          <p:spPr>
            <a:xfrm>
              <a:off x="3775924" y="3421941"/>
              <a:ext cx="1247400" cy="1247400"/>
            </a:xfrm>
            <a:prstGeom prst="ellipse">
              <a:avLst/>
            </a:prstGeom>
            <a:solidFill>
              <a:srgbClr val="2EE84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;g293915d8b95_0_73"/>
            <p:cNvSpPr txBox="1"/>
            <p:nvPr/>
          </p:nvSpPr>
          <p:spPr>
            <a:xfrm>
              <a:off x="3958622" y="3604639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Monitoramento</a:t>
              </a:r>
              <a:r>
                <a:rPr lang="pt-BR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BR" sz="1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ambiental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14;g293915d8b95_0_73"/>
            <p:cNvSpPr/>
            <p:nvPr/>
          </p:nvSpPr>
          <p:spPr>
            <a:xfrm>
              <a:off x="1553024" y="3421941"/>
              <a:ext cx="1247400" cy="1247400"/>
            </a:xfrm>
            <a:prstGeom prst="ellipse">
              <a:avLst/>
            </a:prstGeom>
            <a:solidFill>
              <a:srgbClr val="44DEBE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5;g293915d8b95_0_73"/>
            <p:cNvSpPr txBox="1"/>
            <p:nvPr/>
          </p:nvSpPr>
          <p:spPr>
            <a:xfrm>
              <a:off x="1735722" y="3604639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Arrecadação</a:t>
              </a: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6;g293915d8b95_0_73"/>
            <p:cNvSpPr/>
            <p:nvPr/>
          </p:nvSpPr>
          <p:spPr>
            <a:xfrm>
              <a:off x="866110" y="1307838"/>
              <a:ext cx="1247400" cy="1247400"/>
            </a:xfrm>
            <a:prstGeom prst="ellipse">
              <a:avLst/>
            </a:prstGeom>
            <a:solidFill>
              <a:srgbClr val="5999D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7;g293915d8b95_0_73"/>
            <p:cNvSpPr txBox="1"/>
            <p:nvPr/>
          </p:nvSpPr>
          <p:spPr>
            <a:xfrm>
              <a:off x="1048808" y="1490536"/>
              <a:ext cx="8820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Gestão das </a:t>
              </a:r>
              <a:r>
                <a:rPr lang="pt-BR" sz="900" dirty="0" smtClean="0">
                  <a:latin typeface="Calibri"/>
                  <a:ea typeface="Calibri"/>
                  <a:cs typeface="Calibri"/>
                  <a:sym typeface="Calibri"/>
                </a:rPr>
                <a:t>DCS dos reservatórios e </a:t>
              </a:r>
              <a:r>
                <a:rPr lang="pt-BR" sz="9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Reordenamento</a:t>
              </a:r>
              <a:endParaRPr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96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6318" y="353750"/>
            <a:ext cx="9542998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3960"/>
              <a:buFont typeface="Calibri"/>
              <a:buNone/>
              <a:defRPr sz="2400">
                <a:solidFill>
                  <a:srgbClr val="0000FF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dirty="0"/>
              <a:t>AÇÕES PARA DESENVOLVIMENTO DA AQUICULTURA EM ÁGUAS DA UNIÃO</a:t>
            </a:r>
          </a:p>
        </p:txBody>
      </p:sp>
      <p:cxnSp>
        <p:nvCxnSpPr>
          <p:cNvPr id="23" name="Google Shape;261;p22"/>
          <p:cNvCxnSpPr/>
          <p:nvPr/>
        </p:nvCxnSpPr>
        <p:spPr>
          <a:xfrm rot="10800000" flipH="1">
            <a:off x="657448" y="949470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CaixaDeTexto 2"/>
          <p:cNvSpPr txBox="1"/>
          <p:nvPr/>
        </p:nvSpPr>
        <p:spPr>
          <a:xfrm>
            <a:off x="438050" y="1132223"/>
            <a:ext cx="112636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Fortalecer a gestão das cessões de uso de espaços físicos em corpos d’água da União para fins de aquicultura:</a:t>
            </a:r>
          </a:p>
          <a:p>
            <a:pPr lvl="7"/>
            <a:r>
              <a:rPr lang="pt-BR" sz="1800" dirty="0" smtClean="0"/>
              <a:t>	- Desburocratizar e reduzir o tempo do trâmite da regularização da cessão de uso para aquicultura.</a:t>
            </a:r>
          </a:p>
          <a:p>
            <a:pPr lvl="7"/>
            <a:r>
              <a:rPr lang="pt-BR" sz="1800" dirty="0"/>
              <a:t>	</a:t>
            </a:r>
            <a:r>
              <a:rPr lang="pt-BR" sz="1800" dirty="0" smtClean="0"/>
              <a:t>	- Construção do SINAU.</a:t>
            </a:r>
          </a:p>
          <a:p>
            <a:pPr lvl="7"/>
            <a:r>
              <a:rPr lang="pt-BR" sz="1800" dirty="0"/>
              <a:t>	</a:t>
            </a:r>
            <a:r>
              <a:rPr lang="pt-BR" sz="1800" dirty="0" smtClean="0"/>
              <a:t>	- ACT Marinha do Brasil;</a:t>
            </a:r>
          </a:p>
          <a:p>
            <a:pPr lvl="7"/>
            <a:r>
              <a:rPr lang="pt-BR" sz="1800" dirty="0"/>
              <a:t>	</a:t>
            </a:r>
            <a:r>
              <a:rPr lang="pt-BR" sz="1800" dirty="0" smtClean="0"/>
              <a:t>	- ACT SPU;</a:t>
            </a:r>
          </a:p>
          <a:p>
            <a:pPr lvl="7"/>
            <a:r>
              <a:rPr lang="pt-BR" sz="1800" dirty="0"/>
              <a:t>	</a:t>
            </a:r>
            <a:r>
              <a:rPr lang="pt-BR" sz="1800" dirty="0" smtClean="0"/>
              <a:t>	- ACT ANA;</a:t>
            </a:r>
          </a:p>
          <a:p>
            <a:pPr lvl="7"/>
            <a:r>
              <a:rPr lang="pt-BR" sz="1800" dirty="0"/>
              <a:t>	</a:t>
            </a:r>
            <a:r>
              <a:rPr lang="pt-BR" sz="1800" dirty="0" smtClean="0"/>
              <a:t>	- Revisão de normas.</a:t>
            </a:r>
          </a:p>
          <a:p>
            <a:pPr lvl="7"/>
            <a:endParaRPr lang="pt-BR" sz="1800" dirty="0" smtClean="0"/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Estabelecer parcerias e promover estudos e pesquisas para o crescimento sustentável da aquicultura em águas da União.</a:t>
            </a:r>
          </a:p>
          <a:p>
            <a:pPr lvl="8"/>
            <a:r>
              <a:rPr lang="pt-BR" sz="1800" dirty="0"/>
              <a:t>	</a:t>
            </a:r>
            <a:r>
              <a:rPr lang="pt-BR" sz="1800" dirty="0" smtClean="0"/>
              <a:t>- ACT Itaipu Binacional;</a:t>
            </a:r>
          </a:p>
          <a:p>
            <a:pPr lvl="8"/>
            <a:r>
              <a:rPr lang="pt-BR" sz="1800" dirty="0"/>
              <a:t>	</a:t>
            </a:r>
            <a:r>
              <a:rPr lang="pt-BR" sz="1800" dirty="0" smtClean="0"/>
              <a:t>- ACT AMESP;</a:t>
            </a:r>
          </a:p>
          <a:p>
            <a:pPr lvl="8"/>
            <a:r>
              <a:rPr lang="pt-BR" sz="1800" dirty="0"/>
              <a:t>	</a:t>
            </a:r>
            <a:r>
              <a:rPr lang="pt-BR" sz="1800" dirty="0" smtClean="0"/>
              <a:t>- ACT MME;</a:t>
            </a:r>
          </a:p>
          <a:p>
            <a:pPr lvl="8"/>
            <a:r>
              <a:rPr lang="pt-BR" sz="1800" dirty="0" smtClean="0"/>
              <a:t>	- TED Embrapa Tabuleiros Costeiros;</a:t>
            </a:r>
          </a:p>
          <a:p>
            <a:pPr lvl="8"/>
            <a:r>
              <a:rPr lang="pt-BR" sz="1800" dirty="0"/>
              <a:t>	</a:t>
            </a:r>
            <a:r>
              <a:rPr lang="pt-BR" sz="1800" dirty="0" smtClean="0"/>
              <a:t>- TED Embrapa Meio Ambiente;</a:t>
            </a:r>
          </a:p>
          <a:p>
            <a:pPr lvl="8"/>
            <a:r>
              <a:rPr lang="pt-BR" sz="1800" dirty="0"/>
              <a:t>	</a:t>
            </a:r>
            <a:r>
              <a:rPr lang="pt-BR" sz="1800" dirty="0" smtClean="0"/>
              <a:t>- TED UFG;</a:t>
            </a:r>
          </a:p>
          <a:p>
            <a:pPr lvl="8"/>
            <a:r>
              <a:rPr lang="pt-BR" sz="1800" dirty="0"/>
              <a:t>	</a:t>
            </a:r>
            <a:r>
              <a:rPr lang="pt-BR" sz="1800" dirty="0" smtClean="0"/>
              <a:t>- Convênio SAR/EPAGRI-SC.</a:t>
            </a:r>
          </a:p>
          <a:p>
            <a:pPr lvl="8"/>
            <a:endParaRPr lang="pt-BR" sz="1800" dirty="0" smtClean="0"/>
          </a:p>
          <a:p>
            <a:pPr lvl="8" algn="ctr"/>
            <a:r>
              <a:rPr lang="pt-BR" sz="1800" dirty="0" smtClean="0"/>
              <a:t>Outras parcerias com a DDI e de outras Secretarias do MPA.</a:t>
            </a:r>
          </a:p>
          <a:p>
            <a:pPr lvl="7"/>
            <a:r>
              <a:rPr lang="pt-BR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764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"/>
          <p:cNvCxnSpPr/>
          <p:nvPr/>
        </p:nvCxnSpPr>
        <p:spPr>
          <a:xfrm rot="10800000" flipH="1">
            <a:off x="660013" y="889465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1" name="Google Shape;91;p2"/>
          <p:cNvGrpSpPr/>
          <p:nvPr/>
        </p:nvGrpSpPr>
        <p:grpSpPr>
          <a:xfrm>
            <a:off x="846155" y="1534602"/>
            <a:ext cx="10859671" cy="4301594"/>
            <a:chOff x="368484" y="347246"/>
            <a:chExt cx="10859671" cy="4301594"/>
          </a:xfrm>
        </p:grpSpPr>
        <p:sp>
          <p:nvSpPr>
            <p:cNvPr id="92" name="Google Shape;92;p2"/>
            <p:cNvSpPr/>
            <p:nvPr/>
          </p:nvSpPr>
          <p:spPr>
            <a:xfrm>
              <a:off x="6250618" y="1102586"/>
              <a:ext cx="2669247" cy="7879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4861"/>
                  </a:lnTo>
                  <a:lnTo>
                    <a:pt x="120000" y="8486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" name="Google Shape;93;p2"/>
            <p:cNvSpPr/>
            <p:nvPr/>
          </p:nvSpPr>
          <p:spPr>
            <a:xfrm>
              <a:off x="3850361" y="2571073"/>
              <a:ext cx="121326" cy="15283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3971688" y="2571073"/>
              <a:ext cx="811074" cy="15391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5" name="Google Shape;95;p2"/>
            <p:cNvSpPr/>
            <p:nvPr/>
          </p:nvSpPr>
          <p:spPr>
            <a:xfrm>
              <a:off x="3971688" y="1102586"/>
              <a:ext cx="2278930" cy="7810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4548"/>
                  </a:lnTo>
                  <a:lnTo>
                    <a:pt x="0" y="84548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6" name="Google Shape;96;p2"/>
            <p:cNvSpPr/>
            <p:nvPr/>
          </p:nvSpPr>
          <p:spPr>
            <a:xfrm>
              <a:off x="2729559" y="347246"/>
              <a:ext cx="7042119" cy="75534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2729559" y="347246"/>
              <a:ext cx="7042119" cy="755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SECRETARIA NACIONAL DA AQUICULTURA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84859" y="1883626"/>
              <a:ext cx="4973658" cy="68744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1484859" y="1883626"/>
              <a:ext cx="4973658" cy="68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Departamento da Aquicultura em Águas da União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782762" y="3687931"/>
              <a:ext cx="2765499" cy="84456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4782762" y="3687931"/>
              <a:ext cx="2765499" cy="84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Coordenação-Geral  do SINAU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8484" y="3550068"/>
              <a:ext cx="3481877" cy="109877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368484" y="3550068"/>
              <a:ext cx="3481877" cy="1098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Coordenação-Geral de Desenvolvimento da Aquicultura em Águas da União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1576" y="1890582"/>
              <a:ext cx="4616579" cy="67814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6611576" y="1890582"/>
              <a:ext cx="4616579" cy="678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Departamento de Desenvolvimento e Inovação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2"/>
          <p:cNvSpPr txBox="1"/>
          <p:nvPr/>
        </p:nvSpPr>
        <p:spPr>
          <a:xfrm>
            <a:off x="438050" y="242525"/>
            <a:ext cx="1087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Departamento de Aquicultura em Águas da União - DEAU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/>
        </p:nvSpPr>
        <p:spPr>
          <a:xfrm>
            <a:off x="641236" y="229570"/>
            <a:ext cx="10996500" cy="45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Cessões de uso de Águas da União para fins de aquicultura: direitos e deveres</a:t>
            </a:r>
            <a:r>
              <a:rPr lang="pt-BR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https://www.gov.br/mpa/pt-br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21"/>
          <p:cNvCxnSpPr/>
          <p:nvPr/>
        </p:nvCxnSpPr>
        <p:spPr>
          <a:xfrm rot="10800000" flipH="1">
            <a:off x="810035" y="923301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5" name="Google Shape;255;p21"/>
          <p:cNvPicPr preferRelativeResize="0"/>
          <p:nvPr/>
        </p:nvPicPr>
        <p:blipFill rotWithShape="1">
          <a:blip r:embed="rId4">
            <a:alphaModFix/>
          </a:blip>
          <a:srcRect t="4727" b="7759"/>
          <a:stretch/>
        </p:blipFill>
        <p:spPr>
          <a:xfrm>
            <a:off x="1351116" y="1644327"/>
            <a:ext cx="9473014" cy="466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/>
          <p:nvPr/>
        </p:nvSpPr>
        <p:spPr>
          <a:xfrm>
            <a:off x="641236" y="229570"/>
            <a:ext cx="10996500" cy="45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Cessões de uso de Águas da União para fins de aquicultura: direitos e deveres</a:t>
            </a:r>
            <a:r>
              <a:rPr lang="pt-BR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https://www.gov.br/mpa/pt-br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22"/>
          <p:cNvCxnSpPr/>
          <p:nvPr/>
        </p:nvCxnSpPr>
        <p:spPr>
          <a:xfrm rot="10800000" flipH="1">
            <a:off x="810035" y="923301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2" name="Google Shape;262;p22"/>
          <p:cNvPicPr preferRelativeResize="0"/>
          <p:nvPr/>
        </p:nvPicPr>
        <p:blipFill rotWithShape="1">
          <a:blip r:embed="rId4">
            <a:alphaModFix/>
          </a:blip>
          <a:srcRect l="-160" t="4427" b="7402"/>
          <a:stretch/>
        </p:blipFill>
        <p:spPr>
          <a:xfrm>
            <a:off x="810035" y="1760561"/>
            <a:ext cx="9717206" cy="480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/>
        </p:nvSpPr>
        <p:spPr>
          <a:xfrm>
            <a:off x="554115" y="120388"/>
            <a:ext cx="10996500" cy="41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Cessões de uso de Águas da União para fins de aquicultura: direitos e deveres</a:t>
            </a:r>
            <a:r>
              <a:rPr lang="pt-BR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23"/>
          <p:cNvCxnSpPr/>
          <p:nvPr/>
        </p:nvCxnSpPr>
        <p:spPr>
          <a:xfrm rot="10800000" flipH="1">
            <a:off x="810035" y="923301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 t="4262" b="3697"/>
          <a:stretch/>
        </p:blipFill>
        <p:spPr>
          <a:xfrm>
            <a:off x="178534" y="120388"/>
            <a:ext cx="11921903" cy="616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/>
          <p:nvPr/>
        </p:nvSpPr>
        <p:spPr>
          <a:xfrm>
            <a:off x="641236" y="229570"/>
            <a:ext cx="10996500" cy="41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22"/>
          <p:cNvCxnSpPr/>
          <p:nvPr/>
        </p:nvCxnSpPr>
        <p:spPr>
          <a:xfrm rot="10800000" flipH="1">
            <a:off x="810035" y="923301"/>
            <a:ext cx="10658902" cy="27295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3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25" y="1374650"/>
            <a:ext cx="3712451" cy="49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775" y="1374650"/>
            <a:ext cx="3712451" cy="494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5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5525" y="1374675"/>
            <a:ext cx="3712449" cy="494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8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84198f0e2_0_38"/>
          <p:cNvSpPr txBox="1"/>
          <p:nvPr/>
        </p:nvSpPr>
        <p:spPr>
          <a:xfrm>
            <a:off x="426975" y="430126"/>
            <a:ext cx="108783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 b="1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DECRETO Nº 11.624, DE 1º DE AGOSTO DE 2023</a:t>
            </a:r>
            <a:r>
              <a:rPr lang="pt-BR" sz="1900" b="1" dirty="0">
                <a:solidFill>
                  <a:schemeClr val="dk1"/>
                </a:solidFill>
              </a:rPr>
              <a:t>.</a:t>
            </a:r>
            <a:endParaRPr sz="3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</a:rPr>
              <a:t>Art. 14.  Ao Departamento de Aquicultura em Águas da União compete: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I - ordenar a aquicultura em águas de domínio da União;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II - executar políticas, programas e ações para o desenvolvimento sustentável da aquicultura em águas de domínio da União;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III - efetivar as cessões de uso de espaços físicos em águas de domínio da União para fins de aquicultura;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IV - operacionalizar o Sistema Nacional de Autorização de Uso de Águas da União;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V - promover estudos de zoneamento aquícola com vistas a subsidiar a expansão sustentável da aquicultura em águas de domínio da União;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VI - incentivar a pesquisa da atividade de aquicultura em águas de domínio da União, em articulação com os demais órgãos do Ministério;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VII - referenciar geograficamente as áreas aquícolas de interesse econômico, de interesse social e de pesquisa e extensão;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VIII - criar e manter o banco de dados das cessões de uso do espaço físico em águas de domínio da União; e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pt-BR" dirty="0">
                <a:solidFill>
                  <a:schemeClr val="dk1"/>
                </a:solidFill>
              </a:rPr>
              <a:t>IX - fiscalizar as cessões de uso de espaços físicos em águas de domínio da União para fins de aquicultura.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g2284198f0e2_0_38"/>
          <p:cNvCxnSpPr/>
          <p:nvPr/>
        </p:nvCxnSpPr>
        <p:spPr>
          <a:xfrm rot="10800000" flipH="1">
            <a:off x="646266" y="1107378"/>
            <a:ext cx="10659000" cy="27300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3915d8b95_0_7"/>
          <p:cNvSpPr txBox="1"/>
          <p:nvPr/>
        </p:nvSpPr>
        <p:spPr>
          <a:xfrm>
            <a:off x="438050" y="242525"/>
            <a:ext cx="1087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Departamento de Aquicultura em Águas da União - DEAU</a:t>
            </a:r>
            <a:endParaRPr sz="700"/>
          </a:p>
        </p:txBody>
      </p:sp>
      <p:grpSp>
        <p:nvGrpSpPr>
          <p:cNvPr id="118" name="Google Shape;118;g293915d8b95_0_7"/>
          <p:cNvGrpSpPr/>
          <p:nvPr/>
        </p:nvGrpSpPr>
        <p:grpSpPr>
          <a:xfrm>
            <a:off x="3555080" y="1158296"/>
            <a:ext cx="4644239" cy="4644240"/>
            <a:chOff x="1601213" y="459"/>
            <a:chExt cx="4644239" cy="4644240"/>
          </a:xfrm>
        </p:grpSpPr>
        <p:sp>
          <p:nvSpPr>
            <p:cNvPr id="119" name="Google Shape;119;g293915d8b95_0_7"/>
            <p:cNvSpPr/>
            <p:nvPr/>
          </p:nvSpPr>
          <p:spPr>
            <a:xfrm>
              <a:off x="2635059" y="1034306"/>
              <a:ext cx="2576700" cy="2576700"/>
            </a:xfrm>
            <a:prstGeom prst="ellipse">
              <a:avLst/>
            </a:prstGeom>
            <a:solidFill>
              <a:srgbClr val="ED7D31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93915d8b95_0_7"/>
            <p:cNvSpPr txBox="1"/>
            <p:nvPr/>
          </p:nvSpPr>
          <p:spPr>
            <a:xfrm>
              <a:off x="3012407" y="1411654"/>
              <a:ext cx="1821900" cy="18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Decreto 10.576/2020;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Portaria SAP/MAPA 412/2021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Processo </a:t>
              </a:r>
              <a:r>
                <a:rPr lang="pt-BR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online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93915d8b95_0_7"/>
            <p:cNvSpPr/>
            <p:nvPr/>
          </p:nvSpPr>
          <p:spPr>
            <a:xfrm>
              <a:off x="3279233" y="459"/>
              <a:ext cx="1288200" cy="1288200"/>
            </a:xfrm>
            <a:prstGeom prst="ellipse">
              <a:avLst/>
            </a:prstGeom>
            <a:solidFill>
              <a:srgbClr val="A5A5A5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293915d8b95_0_7"/>
            <p:cNvSpPr txBox="1"/>
            <p:nvPr/>
          </p:nvSpPr>
          <p:spPr>
            <a:xfrm>
              <a:off x="3467907" y="189133"/>
              <a:ext cx="911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Desenvolvimento sustentável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93915d8b95_0_7"/>
            <p:cNvSpPr/>
            <p:nvPr/>
          </p:nvSpPr>
          <p:spPr>
            <a:xfrm>
              <a:off x="4465772" y="491940"/>
              <a:ext cx="1288200" cy="1288200"/>
            </a:xfrm>
            <a:prstGeom prst="ellipse">
              <a:avLst/>
            </a:prstGeom>
            <a:solidFill>
              <a:srgbClr val="FFC000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93915d8b95_0_7"/>
            <p:cNvSpPr txBox="1"/>
            <p:nvPr/>
          </p:nvSpPr>
          <p:spPr>
            <a:xfrm>
              <a:off x="4654446" y="680614"/>
              <a:ext cx="911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Inclusão Social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93915d8b95_0_7"/>
            <p:cNvSpPr/>
            <p:nvPr/>
          </p:nvSpPr>
          <p:spPr>
            <a:xfrm>
              <a:off x="4957252" y="1678479"/>
              <a:ext cx="1288200" cy="1288200"/>
            </a:xfrm>
            <a:prstGeom prst="ellipse">
              <a:avLst/>
            </a:prstGeom>
            <a:solidFill>
              <a:srgbClr val="599BD5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293915d8b95_0_7"/>
            <p:cNvSpPr txBox="1"/>
            <p:nvPr/>
          </p:nvSpPr>
          <p:spPr>
            <a:xfrm>
              <a:off x="5145926" y="1867153"/>
              <a:ext cx="911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Incentivo à atividade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93915d8b95_0_7"/>
            <p:cNvSpPr/>
            <p:nvPr/>
          </p:nvSpPr>
          <p:spPr>
            <a:xfrm>
              <a:off x="4465772" y="2865018"/>
              <a:ext cx="1288200" cy="1288200"/>
            </a:xfrm>
            <a:prstGeom prst="ellipse">
              <a:avLst/>
            </a:prstGeom>
            <a:solidFill>
              <a:srgbClr val="70AD47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293915d8b95_0_7"/>
            <p:cNvSpPr txBox="1"/>
            <p:nvPr/>
          </p:nvSpPr>
          <p:spPr>
            <a:xfrm>
              <a:off x="4654446" y="3053692"/>
              <a:ext cx="911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Aumento da produção regularizada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93915d8b95_0_7"/>
            <p:cNvSpPr/>
            <p:nvPr/>
          </p:nvSpPr>
          <p:spPr>
            <a:xfrm>
              <a:off x="3279233" y="3356499"/>
              <a:ext cx="1288200" cy="1288200"/>
            </a:xfrm>
            <a:prstGeom prst="ellipse">
              <a:avLst/>
            </a:prstGeom>
            <a:solidFill>
              <a:srgbClr val="ED7D31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93915d8b95_0_7"/>
            <p:cNvSpPr txBox="1"/>
            <p:nvPr/>
          </p:nvSpPr>
          <p:spPr>
            <a:xfrm>
              <a:off x="3467907" y="3545173"/>
              <a:ext cx="911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Celeridade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293915d8b95_0_7"/>
            <p:cNvSpPr/>
            <p:nvPr/>
          </p:nvSpPr>
          <p:spPr>
            <a:xfrm>
              <a:off x="2092694" y="2865018"/>
              <a:ext cx="1288200" cy="1288200"/>
            </a:xfrm>
            <a:prstGeom prst="ellipse">
              <a:avLst/>
            </a:prstGeom>
            <a:solidFill>
              <a:srgbClr val="A5A5A5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293915d8b95_0_7"/>
            <p:cNvSpPr txBox="1"/>
            <p:nvPr/>
          </p:nvSpPr>
          <p:spPr>
            <a:xfrm>
              <a:off x="2281368" y="3053692"/>
              <a:ext cx="911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Segurança Jurídica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293915d8b95_0_7"/>
            <p:cNvSpPr/>
            <p:nvPr/>
          </p:nvSpPr>
          <p:spPr>
            <a:xfrm>
              <a:off x="1601213" y="1678479"/>
              <a:ext cx="1288200" cy="1288200"/>
            </a:xfrm>
            <a:prstGeom prst="ellipse">
              <a:avLst/>
            </a:prstGeom>
            <a:solidFill>
              <a:srgbClr val="FFC000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93915d8b95_0_7"/>
            <p:cNvSpPr txBox="1"/>
            <p:nvPr/>
          </p:nvSpPr>
          <p:spPr>
            <a:xfrm>
              <a:off x="1789887" y="1867153"/>
              <a:ext cx="911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Acesso à créditos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293915d8b95_0_7"/>
            <p:cNvSpPr/>
            <p:nvPr/>
          </p:nvSpPr>
          <p:spPr>
            <a:xfrm>
              <a:off x="2092694" y="491940"/>
              <a:ext cx="1288200" cy="1288200"/>
            </a:xfrm>
            <a:prstGeom prst="ellipse">
              <a:avLst/>
            </a:prstGeom>
            <a:solidFill>
              <a:srgbClr val="599BD5">
                <a:alpha val="49020"/>
              </a:srgb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293915d8b95_0_7"/>
            <p:cNvSpPr txBox="1"/>
            <p:nvPr/>
          </p:nvSpPr>
          <p:spPr>
            <a:xfrm>
              <a:off x="2281368" y="680614"/>
              <a:ext cx="911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-BR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Geração de emprego e renda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3915d8b95_0_15"/>
          <p:cNvSpPr txBox="1"/>
          <p:nvPr/>
        </p:nvSpPr>
        <p:spPr>
          <a:xfrm>
            <a:off x="205750" y="165075"/>
            <a:ext cx="1087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Departamento de Aquicultura em Águas da União - DEAU</a:t>
            </a:r>
            <a:endParaRPr sz="700"/>
          </a:p>
        </p:txBody>
      </p:sp>
      <p:cxnSp>
        <p:nvCxnSpPr>
          <p:cNvPr id="160" name="Google Shape;160;g293915d8b95_0_15"/>
          <p:cNvCxnSpPr/>
          <p:nvPr/>
        </p:nvCxnSpPr>
        <p:spPr>
          <a:xfrm rot="10800000" flipH="1">
            <a:off x="766491" y="691878"/>
            <a:ext cx="10659000" cy="27300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g293915d8b95_0_15"/>
          <p:cNvSpPr txBox="1"/>
          <p:nvPr/>
        </p:nvSpPr>
        <p:spPr>
          <a:xfrm>
            <a:off x="884900" y="918075"/>
            <a:ext cx="9679800" cy="46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1"/>
                </a:solidFill>
              </a:rPr>
              <a:t>O que são águas da União?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1"/>
                </a:solidFill>
              </a:rPr>
              <a:t>• Águas que banham mais de um Estado da Federação, fazem divisa com estados nacionais e fronteira com outros países.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1"/>
                </a:solidFill>
              </a:rPr>
              <a:t>• Mar Territorial brasileiro (baías, enseadas, estuários e </a:t>
            </a:r>
            <a:r>
              <a:rPr lang="pt-BR" sz="2200" i="1" dirty="0">
                <a:solidFill>
                  <a:schemeClr val="dk1"/>
                </a:solidFill>
              </a:rPr>
              <a:t>offshore) </a:t>
            </a:r>
            <a:r>
              <a:rPr lang="pt-BR" sz="2200" dirty="0">
                <a:solidFill>
                  <a:schemeClr val="dk1"/>
                </a:solidFill>
              </a:rPr>
              <a:t>e Zona Econômica Exclusiva</a:t>
            </a:r>
            <a:r>
              <a:rPr lang="pt-BR" sz="22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</a:rPr>
              <a:t>• Reservatórios, açudes e canais decorrentes de obras da União, inclusive aqueles sob administração do Departamento Nacional de Obras Contra as Secas - DNOCS ou da Companhia de Desenvolvimento dos Vales do São Francisco e do Parnaíba - CODEVASF e de companhias.</a:t>
            </a:r>
            <a:endParaRPr sz="2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3915d8b95_0_40"/>
          <p:cNvSpPr txBox="1"/>
          <p:nvPr/>
        </p:nvSpPr>
        <p:spPr>
          <a:xfrm>
            <a:off x="438050" y="242525"/>
            <a:ext cx="1087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Departamento de Aquicultura em Águas da União - DEAU</a:t>
            </a:r>
            <a:endParaRPr sz="700" dirty="0"/>
          </a:p>
        </p:txBody>
      </p:sp>
      <p:pic>
        <p:nvPicPr>
          <p:cNvPr id="167" name="Google Shape;167;g293915d8b95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990" y="942945"/>
            <a:ext cx="3794302" cy="497211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93915d8b95_0_40"/>
          <p:cNvSpPr txBox="1"/>
          <p:nvPr/>
        </p:nvSpPr>
        <p:spPr>
          <a:xfrm>
            <a:off x="6043200" y="2126131"/>
            <a:ext cx="43542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74 reservatórios de UHE;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8,5 </a:t>
            </a:r>
            <a:r>
              <a:rPr lang="pt-BR" sz="2700">
                <a:latin typeface="Calibri"/>
                <a:ea typeface="Calibri"/>
                <a:cs typeface="Calibri"/>
                <a:sym typeface="Calibri"/>
              </a:rPr>
              <a:t>mil</a:t>
            </a: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km de costa;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pt-BR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Rios Federais.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3915d8b95_0_73"/>
          <p:cNvSpPr txBox="1"/>
          <p:nvPr/>
        </p:nvSpPr>
        <p:spPr>
          <a:xfrm>
            <a:off x="438050" y="242525"/>
            <a:ext cx="1087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Departamento de Aquicultura em Águas da União - DEAU</a:t>
            </a:r>
            <a:endParaRPr sz="700"/>
          </a:p>
        </p:txBody>
      </p:sp>
      <p:pic>
        <p:nvPicPr>
          <p:cNvPr id="21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" y="820880"/>
            <a:ext cx="7398190" cy="532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7765575" y="1902691"/>
            <a:ext cx="4297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aquicultura </a:t>
            </a:r>
            <a:r>
              <a:rPr lang="pt-BR" dirty="0"/>
              <a:t>em águas da União é o único dos usos múltiplos de reservatórios </a:t>
            </a:r>
            <a:r>
              <a:rPr lang="pt-BR" dirty="0" smtClean="0"/>
              <a:t>que </a:t>
            </a:r>
            <a:r>
              <a:rPr lang="pt-BR" dirty="0"/>
              <a:t>tem sua capacidade de suporte previamente determinada, visando cumprir o que determina a CONAMA N° 357/2005.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Segundo </a:t>
            </a:r>
            <a:r>
              <a:rPr lang="pt-BR" dirty="0"/>
              <a:t>a Agencia Nacional de Águas, a aquicultura pode lançar até 5 µg/L de fósforo nos reservatórios das </a:t>
            </a:r>
            <a:r>
              <a:rPr lang="pt-BR" dirty="0" err="1"/>
              <a:t>UHE’s</a:t>
            </a:r>
            <a:r>
              <a:rPr lang="pt-BR" dirty="0"/>
              <a:t> federais, cabendo os outros usos se enquadrar nos 25 µg/L</a:t>
            </a:r>
          </a:p>
        </p:txBody>
      </p:sp>
    </p:spTree>
    <p:extLst>
      <p:ext uri="{BB962C8B-B14F-4D97-AF65-F5344CB8AC3E}">
        <p14:creationId xmlns:p14="http://schemas.microsoft.com/office/powerpoint/2010/main" val="143602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3915d8b95_0_0"/>
          <p:cNvSpPr txBox="1"/>
          <p:nvPr/>
        </p:nvSpPr>
        <p:spPr>
          <a:xfrm>
            <a:off x="646366" y="419511"/>
            <a:ext cx="10878300" cy="532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3000"/>
            </a:pPr>
            <a:r>
              <a:rPr lang="pt-BR" sz="3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Departamento de Aquicultura em Águas da União - DEAU</a:t>
            </a:r>
            <a:endParaRPr lang="pt-BR" sz="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PRINCIPAIS LEGISLAÇÕES QUE REGEM AS CESSÕES DE USO:</a:t>
            </a:r>
            <a:endParaRPr sz="2000" b="0" i="0" u="none" strike="noStrike" cap="none" dirty="0">
              <a:solidFill>
                <a:schemeClr val="dk2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1351B4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800" b="0" i="0" u="none" strike="noStrike" cap="none" dirty="0">
                <a:solidFill>
                  <a:srgbClr val="1351B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Decreto nº 10.576, de 14/12/2020</a:t>
            </a:r>
            <a:r>
              <a:rPr lang="pt-BR" sz="1800" b="0" i="0" u="none" strike="noStrike" cap="none" dirty="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: Dispõe sobre a cessão de uso de espaços físicos em corpos d'água de domínio da União para a prática da aquicultura.</a:t>
            </a:r>
            <a:endParaRPr sz="1800" b="0" i="0" u="none" strike="noStrike" cap="none" dirty="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800" b="0" i="0" u="none" strike="noStrike" cap="none" dirty="0">
                <a:solidFill>
                  <a:srgbClr val="1351B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Portaria SAP/MAPA nº 412, de 8 de outubro de 2021</a:t>
            </a:r>
            <a:r>
              <a:rPr lang="pt-BR" sz="1800" b="0" i="0" u="none" strike="noStrike" cap="none" dirty="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: Estabelece procedimentos complementares para a cessão de uso dos espaços físicos em corpos d'água de domínio da União para fins de aquicultura.</a:t>
            </a:r>
            <a:endParaRPr dirty="0"/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1800" b="0" i="0" u="none" strike="noStrike" cap="none" dirty="0">
              <a:solidFill>
                <a:srgbClr val="555555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800" b="0" i="0" u="none" strike="noStrike" cap="none" dirty="0">
                <a:solidFill>
                  <a:srgbClr val="1351B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Portaria Conjunta SAP/MAPA - SPU/SEDDM/ME nº 396, de 16 de setembro de 2021</a:t>
            </a:r>
            <a:r>
              <a:rPr lang="pt-BR" sz="1800" b="0" i="0" u="none" strike="noStrike" cap="none" dirty="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: Estabelece os procedimentos operacionais para a entrega e posterior autorização de uso dos espaços físicos em corpos d'água de domínio da União para fins de aquicultura, em atendimento às políticas públicas, programas e projetos do Governo Federal vinculadas ao Ministério da Agricultura, Pecuária e Abastecimento.</a:t>
            </a:r>
            <a:endParaRPr sz="1800" b="0" i="0" u="none" strike="noStrike" cap="none" dirty="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None/>
            </a:pPr>
            <a:endParaRPr sz="1800" b="0" i="0" u="none" strike="noStrike" cap="none" dirty="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800" b="0" i="0" u="none" strike="noStrike" cap="none" dirty="0">
                <a:solidFill>
                  <a:srgbClr val="1351B4"/>
                </a:solidFill>
                <a:latin typeface="Calibri"/>
                <a:ea typeface="Calibri"/>
                <a:cs typeface="Calibri"/>
                <a:sym typeface="Calibri"/>
              </a:rPr>
              <a:t>NORMAM 11 DPC/MARINHA DO BRASIL: </a:t>
            </a:r>
            <a:r>
              <a:rPr lang="pt-BR" sz="1800" b="0" i="0" u="none" strike="noStrike" cap="none" dirty="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Normas da Autoridade Marítima para obras da autoridade marítima para obras, dragagens, pesquisa e lavra de minerais sob, sobre e às margens </a:t>
            </a:r>
            <a:r>
              <a:rPr lang="pt-BR" sz="1800" b="0" i="0" u="none" strike="noStrike" cap="none" dirty="0" err="1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juridicionais</a:t>
            </a:r>
            <a:r>
              <a:rPr lang="pt-BR" sz="1800" b="0" i="0" u="none" strike="noStrike" cap="none" dirty="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 brasileiras.</a:t>
            </a:r>
            <a:endParaRPr sz="1800" b="0" i="0" u="none" strike="noStrike" cap="none" dirty="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g293915d8b95_0_0"/>
          <p:cNvCxnSpPr/>
          <p:nvPr/>
        </p:nvCxnSpPr>
        <p:spPr>
          <a:xfrm rot="10800000" flipH="1">
            <a:off x="646366" y="1080531"/>
            <a:ext cx="10659000" cy="27300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3915d8b95_0_0"/>
          <p:cNvSpPr txBox="1"/>
          <p:nvPr/>
        </p:nvSpPr>
        <p:spPr>
          <a:xfrm>
            <a:off x="536716" y="419511"/>
            <a:ext cx="10878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3000"/>
            </a:pPr>
            <a:r>
              <a:rPr lang="pt-BR" sz="3200" dirty="0">
                <a:solidFill>
                  <a:srgbClr val="1351B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Decreto nº </a:t>
            </a:r>
            <a:r>
              <a:rPr lang="pt-BR" sz="3200" dirty="0" smtClean="0">
                <a:solidFill>
                  <a:srgbClr val="1351B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10.576/2020</a:t>
            </a: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g293915d8b95_0_0"/>
          <p:cNvCxnSpPr/>
          <p:nvPr/>
        </p:nvCxnSpPr>
        <p:spPr>
          <a:xfrm rot="10800000" flipH="1">
            <a:off x="646366" y="1080531"/>
            <a:ext cx="10659000" cy="27300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F1EF3F0-D684-4213-A027-BB806707543C}"/>
              </a:ext>
            </a:extLst>
          </p:cNvPr>
          <p:cNvSpPr/>
          <p:nvPr/>
        </p:nvSpPr>
        <p:spPr>
          <a:xfrm>
            <a:off x="1132223" y="1339311"/>
            <a:ext cx="9196388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aquícola: </a:t>
            </a: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físico contínuo em meio aquático, delimitado, destinado a projetos de aquicultura, individuais ou coletivos</a:t>
            </a:r>
            <a:r>
              <a:rPr lang="pt-BR" alt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defRPr/>
            </a:pP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Econômico;</a:t>
            </a:r>
          </a:p>
          <a:p>
            <a:pPr lvl="1" algn="just">
              <a:defRPr/>
            </a:pP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Social;</a:t>
            </a:r>
          </a:p>
          <a:p>
            <a:pPr lvl="1" algn="just">
              <a:defRPr/>
            </a:pP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Pesquisa ou Extensão.</a:t>
            </a:r>
          </a:p>
          <a:p>
            <a:pPr algn="just">
              <a:defRPr/>
            </a:pPr>
            <a:endParaRPr lang="pt-BR" altLang="pt-B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Parque aquícola: </a:t>
            </a:r>
            <a:r>
              <a:rPr lang="pt-BR" alt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físico contínuo em meio aquático, delimitado, que compreende um conjunto de áreas aquícolas afins, em cujos espaços físicos intermediários podem ser desenvolvidas outras atividades compatíveis com a prática da aquicultura.</a:t>
            </a:r>
          </a:p>
          <a:p>
            <a:pPr>
              <a:defRPr/>
            </a:pPr>
            <a:endParaRPr lang="pt-BR" altLang="pt-BR" sz="2700" dirty="0"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pt-BR" altLang="pt-BR" sz="2700" dirty="0"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29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1071</Words>
  <Application>Microsoft Office PowerPoint</Application>
  <PresentationFormat>Widescreen</PresentationFormat>
  <Paragraphs>201</Paragraphs>
  <Slides>23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Noto Sans Symbols</vt:lpstr>
      <vt:lpstr>Roboto Condensed Light</vt:lpstr>
      <vt:lpstr>Times New Roman</vt:lpstr>
      <vt:lpstr>Tema do Office</vt:lpstr>
      <vt:lpstr>Acrobat Document</vt:lpstr>
      <vt:lpstr> Departamento de Aquicultura em Águas da União - DEAU Secretaria Nacional de Aquicultura - SNA Ministério da Pesca e Aquicultura - MPA    Felipe Wilhelm Peixoto Bodens. Coordenador-Geral de Desenvolvimento da Aquicultura em águas da União.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Aquicultura em Águas da União - DEAU Secretaria Nacional de Aquicultura - SNA Ministério da Pesca e Aquicultura - MPA    Felipe Wilhelm Peixoto Bodens. Coordenador-Geral de Desenvolvimento da Aquicultura em águas da União.</dc:title>
  <dc:creator>marcello sampaio</dc:creator>
  <cp:lastModifiedBy>User</cp:lastModifiedBy>
  <cp:revision>28</cp:revision>
  <dcterms:created xsi:type="dcterms:W3CDTF">2023-02-08T14:39:48Z</dcterms:created>
  <dcterms:modified xsi:type="dcterms:W3CDTF">2023-10-26T19:12:00Z</dcterms:modified>
</cp:coreProperties>
</file>