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handoutMasterIdLst>
    <p:handoutMasterId r:id="rId20"/>
  </p:handoutMasterIdLst>
  <p:sldIdLst>
    <p:sldId id="971" r:id="rId2"/>
    <p:sldId id="991" r:id="rId3"/>
    <p:sldId id="985" r:id="rId4"/>
    <p:sldId id="986" r:id="rId5"/>
    <p:sldId id="988" r:id="rId6"/>
    <p:sldId id="990" r:id="rId7"/>
    <p:sldId id="944" r:id="rId8"/>
    <p:sldId id="1000" r:id="rId9"/>
    <p:sldId id="989" r:id="rId10"/>
    <p:sldId id="996" r:id="rId11"/>
    <p:sldId id="995" r:id="rId12"/>
    <p:sldId id="999" r:id="rId13"/>
    <p:sldId id="997" r:id="rId14"/>
    <p:sldId id="998" r:id="rId15"/>
    <p:sldId id="1001" r:id="rId16"/>
    <p:sldId id="993" r:id="rId17"/>
    <p:sldId id="975" r:id="rId18"/>
  </p:sldIdLst>
  <p:sldSz cx="9144000" cy="6858000" type="screen4x3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  <p15:guide id="3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F8DFD0"/>
    <a:srgbClr val="BFFDCF"/>
    <a:srgbClr val="AEC87A"/>
    <a:srgbClr val="DCE6F2"/>
    <a:srgbClr val="FAFBF7"/>
    <a:srgbClr val="F9EEED"/>
    <a:srgbClr val="4774AB"/>
    <a:srgbClr val="FFCC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5714" autoAdjust="0"/>
  </p:normalViewPr>
  <p:slideViewPr>
    <p:cSldViewPr>
      <p:cViewPr varScale="1">
        <p:scale>
          <a:sx n="82" d="100"/>
          <a:sy n="82" d="100"/>
        </p:scale>
        <p:origin x="11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952" y="-114"/>
      </p:cViewPr>
      <p:guideLst>
        <p:guide orient="horz" pos="3127"/>
        <p:guide pos="2140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5276" y="2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/>
          <a:lstStyle>
            <a:lvl1pPr algn="r">
              <a:defRPr sz="1200"/>
            </a:lvl1pPr>
          </a:lstStyle>
          <a:p>
            <a:fld id="{C2D5DB89-626A-4112-A53C-7508590D5FD5}" type="datetimeFigureOut">
              <a:rPr lang="pt-BR" smtClean="0"/>
              <a:pPr/>
              <a:t>14/03/2018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014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5276" y="9429014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 anchor="b"/>
          <a:lstStyle>
            <a:lvl1pPr algn="r">
              <a:defRPr sz="1200"/>
            </a:lvl1pPr>
          </a:lstStyle>
          <a:p>
            <a:fld id="{0EEEC9A4-52E3-4A2D-950B-F1F67CD5081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536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5276" y="2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BE64BD-DB1C-4674-821F-383F01F3FE2A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29" tIns="46765" rIns="93529" bIns="46765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638" y="4714508"/>
            <a:ext cx="5486726" cy="4467310"/>
          </a:xfrm>
          <a:prstGeom prst="rect">
            <a:avLst/>
          </a:prstGeom>
        </p:spPr>
        <p:txBody>
          <a:bodyPr vert="horz" lIns="93529" tIns="46765" rIns="93529" bIns="46765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014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5276" y="9429014"/>
            <a:ext cx="2971092" cy="496010"/>
          </a:xfrm>
          <a:prstGeom prst="rect">
            <a:avLst/>
          </a:prstGeom>
        </p:spPr>
        <p:txBody>
          <a:bodyPr vert="horz" lIns="93529" tIns="46765" rIns="93529" bIns="467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76606E-5F2C-462B-80F5-DB5AB2F465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272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A23684-0D59-459C-B790-592AC3AAFCE8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932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554" y="4712894"/>
            <a:ext cx="5032900" cy="44689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95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769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30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32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7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42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57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0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A23684-0D59-459C-B790-592AC3AAFCE8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t-BR" dirty="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932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554" y="4712894"/>
            <a:ext cx="5032900" cy="44689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95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7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15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7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87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68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4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07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58813" y="793750"/>
            <a:ext cx="5283200" cy="3962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848" y="5018043"/>
            <a:ext cx="4834453" cy="475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3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18039-6D9C-4BC3-81B7-12E71332876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 descr="barra later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71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0"/>
          </p:nvPr>
        </p:nvSpPr>
        <p:spPr>
          <a:xfrm>
            <a:off x="8686800" y="182563"/>
            <a:ext cx="4572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8D84B-6C14-43BB-8AD8-6714437BC44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8686800" y="182563"/>
            <a:ext cx="4572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60ED0-C0E9-45BE-9CC6-8CE7CE0BCB6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>
          <a:xfrm>
            <a:off x="8686800" y="182563"/>
            <a:ext cx="4572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12C27-E239-497A-AC0E-541DB7FA2FB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Clique para editar o estilo do título mestre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0"/>
          </p:nvPr>
        </p:nvSpPr>
        <p:spPr>
          <a:xfrm>
            <a:off x="8686800" y="182563"/>
            <a:ext cx="4572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41F4-8E77-4D36-9D83-AF2A71A1EEC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8686800" y="0"/>
            <a:ext cx="457200" cy="6858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267200" y="0"/>
            <a:ext cx="4419600" cy="685800"/>
          </a:xfrm>
          <a:prstGeom prst="rect">
            <a:avLst/>
          </a:prstGeom>
          <a:solidFill>
            <a:srgbClr val="FFCD2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57200" y="0"/>
            <a:ext cx="4191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flipV="1">
            <a:off x="0" y="685800"/>
            <a:ext cx="9144000" cy="46038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 flipV="1">
            <a:off x="0" y="6781800"/>
            <a:ext cx="9144000" cy="762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6714586"/>
            <a:ext cx="9144000" cy="720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3320" name="Picture 12" descr="brasa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388" y="46038"/>
            <a:ext cx="61753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riângulo isósceles 14"/>
          <p:cNvSpPr/>
          <p:nvPr/>
        </p:nvSpPr>
        <p:spPr bwMode="auto">
          <a:xfrm rot="5400000">
            <a:off x="4495800" y="152400"/>
            <a:ext cx="685800" cy="381000"/>
          </a:xfrm>
          <a:prstGeom prst="triangl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fld id="{3303E456-4112-45B5-9526-6184A9A1D73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789384" y="144463"/>
            <a:ext cx="26304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sz="1300" b="1" dirty="0">
                <a:solidFill>
                  <a:srgbClr val="444F56"/>
                </a:solidFill>
              </a:rPr>
              <a:t>República Federativa do Brasil</a:t>
            </a:r>
            <a:br>
              <a:rPr lang="pt-BR" sz="1300" b="1" dirty="0">
                <a:solidFill>
                  <a:srgbClr val="444F56"/>
                </a:solidFill>
              </a:rPr>
            </a:br>
            <a:r>
              <a:rPr lang="pt-BR" sz="1200" b="1" dirty="0">
                <a:solidFill>
                  <a:srgbClr val="444F56"/>
                </a:solidFill>
              </a:rPr>
              <a:t>Ministério de Minas e Energia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60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br/url?sa=i&amp;rct=j&amp;q=&amp;esrc=s&amp;frm=1&amp;source=images&amp;cd=&amp;cad=rja&amp;uact=8&amp;ved=0CAcQjRw&amp;url=http://www.eln.gov.br/opencms/opencms/pilares/transmissao/estados/matoGrosso/&amp;ei=J5mdVMTjAsegNsypgrgK&amp;bvm=bv.82001339,d.eXY&amp;psig=AFQjCNEY5jUVojtPIOxER0t2B_jo4cH1Mg&amp;ust=1419700714384301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.br/url?sa=i&amp;rct=j&amp;q=&amp;esrc=s&amp;frm=1&amp;source=images&amp;cd=&amp;cad=rja&amp;uact=8&amp;ved=0CAcQjRw&amp;url=http://unienergia.net/noticia-detalhes/39&amp;ei=oJidVNjoFYiqggS86ILgCw&amp;bvm=bv.82001339,d.eXY&amp;psig=AFQjCNEY5jUVojtPIOxER0t2B_jo4cH1Mg&amp;ust=1419700714384301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://www.google.com.br/url?sa=i&amp;rct=j&amp;q=&amp;esrc=s&amp;frm=1&amp;source=images&amp;cd=&amp;cad=rja&amp;uact=8&amp;ved=0CAcQjRw&amp;url=http://tnpetroleo.com.br/noticia/belo-monte-leilao-de-linha-de-transmissao-deve-ocorrer-no-primeiro-trimestre-de-2014/&amp;ei=35idVP3tIsqjNpvzg9AI&amp;bvm=bv.82001339,d.eXY&amp;psig=AFQjCNEY5jUVojtPIOxER0t2B_jo4cH1Mg&amp;ust=1419700714384301" TargetMode="External"/><Relationship Id="rId4" Type="http://schemas.openxmlformats.org/officeDocument/2006/relationships/hyperlink" Target="http://www.google.com.br/url?sa=i&amp;rct=j&amp;q=&amp;esrc=s&amp;frm=1&amp;source=images&amp;cd=&amp;cad=rja&amp;uact=8&amp;ved=0CAcQjRw&amp;url=http://www.ebah.com.br/content/ABAAAAQ8YAI/manutencao-das-linhas-transmissao-energia-eletrica&amp;ei=dpidVLTUCsipNrzcgpgP&amp;bvm=bv.82001339,d.eXY&amp;psig=AFQjCNEY5jUVojtPIOxER0t2B_jo4cH1Mg&amp;ust=1419700714384301" TargetMode="External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987cons.htm?TSPD_101_R0=852811089881a7a73c022b3107d92a08w4H0000000000000000631006bdffff00000000000000000000000000005aa8a1fb00c9e2f7f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2.aneel.gov.br/aplicacoes/audiencia/arquivo/2013/081/resultado/resolucao_normativa_n&#186;_594,_de_17_de_dezembro_de_2013.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eg"/><Relationship Id="rId7" Type="http://schemas.openxmlformats.org/officeDocument/2006/relationships/hyperlink" Target="http://www.google.com.br/url?sa=i&amp;rct=j&amp;q=&amp;esrc=s&amp;frm=1&amp;source=images&amp;cd=&amp;cad=rja&amp;uact=8&amp;ved=0CAcQjRw&amp;url=http://unienergia.net/noticia-detalhes/39&amp;ei=oJidVNjoFYiqggS86ILgCw&amp;bvm=bv.82001339,d.eXY&amp;psig=AFQjCNEY5jUVojtPIOxER0t2B_jo4cH1Mg&amp;ust=1419700714384301" TargetMode="Externa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hyperlink" Target="http://www.google.com.br/url?sa=i&amp;rct=j&amp;q=&amp;esrc=s&amp;frm=1&amp;source=images&amp;cd=&amp;cad=rja&amp;uact=8&amp;ved=0CAcQjRw&amp;url=http://tnpetroleo.com.br/noticia/belo-monte-leilao-de-linha-de-transmissao-deve-ocorrer-no-primeiro-trimestre-de-2014/&amp;ei=35idVP3tIsqjNpvzg9AI&amp;bvm=bv.82001339,d.eXY&amp;psig=AFQjCNEY5jUVojtPIOxER0t2B_jo4cH1Mg&amp;ust=1419700714384301" TargetMode="External"/><Relationship Id="rId5" Type="http://schemas.openxmlformats.org/officeDocument/2006/relationships/hyperlink" Target="http://www.google.com.br/url?sa=i&amp;rct=j&amp;q=&amp;esrc=s&amp;frm=1&amp;source=images&amp;cd=&amp;cad=rja&amp;uact=8&amp;ved=0CAcQjRw&amp;url=http://www.ebah.com.br/content/ABAAAAQ8YAI/manutencao-das-linhas-transmissao-energia-eletrica&amp;ei=dpidVLTUCsipNrzcgpgP&amp;bvm=bv.82001339,d.eXY&amp;psig=AFQjCNEY5jUVojtPIOxER0t2B_jo4cH1Mg&amp;ust=1419700714384301" TargetMode="External"/><Relationship Id="rId10" Type="http://schemas.openxmlformats.org/officeDocument/2006/relationships/image" Target="../media/image6.jpeg"/><Relationship Id="rId4" Type="http://schemas.openxmlformats.org/officeDocument/2006/relationships/hyperlink" Target="mailto:spe@mme.gov.br" TargetMode="External"/><Relationship Id="rId9" Type="http://schemas.openxmlformats.org/officeDocument/2006/relationships/hyperlink" Target="http://www.google.com.br/url?sa=i&amp;rct=j&amp;q=&amp;esrc=s&amp;frm=1&amp;source=images&amp;cd=&amp;cad=rja&amp;uact=8&amp;ved=0CAcQjRw&amp;url=http://www.eln.gov.br/opencms/opencms/pilares/transmissao/estados/matoGrosso/&amp;ei=J5mdVMTjAsegNsypgrgK&amp;bvm=bv.82001339,d.eXY&amp;psig=AFQjCNEY5jUVojtPIOxER0t2B_jo4cH1Mg&amp;ust=141970071438430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_ato2015-2018/2016/decreto/D8871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lanalto.gov.br/Ccivil_03/leis/L9648cons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planalto.gov.br/ccivil_03/_ato2015-2018/2016/decreto/D8871.htm" TargetMode="External"/><Relationship Id="rId4" Type="http://schemas.openxmlformats.org/officeDocument/2006/relationships/hyperlink" Target="http://www.planalto.gov.br/ccivil_03/_ato2004-2006/2004/lei/l10.847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9648cons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9427cons.htm?TSPD_101_R0=db799e6d95ee88a4eba11b1d7ad87d15oF70000000000000000631006bdffff00000000000000000000000000005aa87d0900c654ed3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g"/><Relationship Id="rId4" Type="http://schemas.openxmlformats.org/officeDocument/2006/relationships/hyperlink" Target="http://www.planalto.gov.br/ccivil_03/decreto/d2655.htm?TSPD_101_R0=ba22abfd65118491e5cde25c9e8474b4r8t0000000000000000631006bdffff00000000000000000000000000005aa87c5500c96a1ba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3200400"/>
            <a:ext cx="9144000" cy="3514748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8686800" y="714375"/>
            <a:ext cx="457200" cy="60007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029" name="Picture 2" descr="Brasão da Repúblic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08128" y="116632"/>
            <a:ext cx="10160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ângulo 18"/>
          <p:cNvSpPr/>
          <p:nvPr/>
        </p:nvSpPr>
        <p:spPr>
          <a:xfrm>
            <a:off x="0" y="0"/>
            <a:ext cx="4071938" cy="642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1" name="Retângulo 17"/>
          <p:cNvSpPr>
            <a:spLocks noChangeArrowheads="1"/>
          </p:cNvSpPr>
          <p:nvPr/>
        </p:nvSpPr>
        <p:spPr bwMode="auto">
          <a:xfrm>
            <a:off x="1939632" y="4653136"/>
            <a:ext cx="6748522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Thiago Guilherme Ferreira Prado</a:t>
            </a: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400" dirty="0">
                <a:solidFill>
                  <a:srgbClr val="002060"/>
                </a:solidFill>
              </a:rPr>
              <a:t>Coordenador-Geral de Planejamento da Transmissão – CGTR</a:t>
            </a:r>
          </a:p>
          <a:p>
            <a:r>
              <a:rPr lang="pt-BR" sz="1400" dirty="0">
                <a:solidFill>
                  <a:srgbClr val="002060"/>
                </a:solidFill>
              </a:rPr>
              <a:t>Departamento de Planejamento Energético – DPE</a:t>
            </a:r>
          </a:p>
          <a:p>
            <a:r>
              <a:rPr lang="pt-BR" sz="1400" dirty="0">
                <a:solidFill>
                  <a:srgbClr val="002060"/>
                </a:solidFill>
              </a:rPr>
              <a:t>Secretaria de Planejamento e Desenvolvimento Energético – SPE </a:t>
            </a:r>
          </a:p>
          <a:p>
            <a:pPr algn="ctr"/>
            <a:endParaRPr lang="pt-BR" sz="1400" dirty="0">
              <a:solidFill>
                <a:srgbClr val="002060"/>
              </a:solidFill>
            </a:endParaRPr>
          </a:p>
          <a:p>
            <a:pPr algn="ctr"/>
            <a:r>
              <a:rPr lang="pt-BR" sz="1300" b="1" dirty="0">
                <a:solidFill>
                  <a:srgbClr val="002060"/>
                </a:solidFill>
              </a:rPr>
              <a:t>14 de março de 2018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967643" y="1340768"/>
            <a:ext cx="6719157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MINISTÉRIO DE MINAS E ENERGIA</a:t>
            </a: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Seminário: Implantação e Integração de Novos Empreendimentos de Transmissão e Geração de Energia ao Sistema Elétrico Brasileiro</a:t>
            </a: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895443" y="3212976"/>
            <a:ext cx="67913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Planejamento da expansão dos sistemas de transmissão: o processo e as principais diretrizes</a:t>
            </a:r>
            <a:endParaRPr lang="en-US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s3.amazonaws.com/magoo/ABAAAAQ8YAI-0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32636"/>
            <a:ext cx="1963816" cy="127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nienergia.net/sgc/uploads/noticias/linha_de_transmissao_de_itaipu_16_11_09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04808"/>
            <a:ext cx="1963816" cy="131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eln.gov.br/opencms/export/sites/eletronorte/pilares/transmissao/imagens/itransmissao/TR-titulo.jpg_1441927863.jp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7" y="-6567"/>
            <a:ext cx="1966823" cy="293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npetroleo.com.br/media/cache/bc/c2/bcc2e837cdc9db1304df65826efb5c5a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6" y="2780928"/>
            <a:ext cx="1970649" cy="135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7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Arredondado 28">
            <a:extLst>
              <a:ext uri="{FF2B5EF4-FFF2-40B4-BE49-F238E27FC236}">
                <a16:creationId xmlns:a16="http://schemas.microsoft.com/office/drawing/2014/main" id="{2E20DD99-1BA3-DC44-8A67-E7271FD06939}"/>
              </a:ext>
            </a:extLst>
          </p:cNvPr>
          <p:cNvSpPr/>
          <p:nvPr/>
        </p:nvSpPr>
        <p:spPr>
          <a:xfrm>
            <a:off x="418964" y="1915630"/>
            <a:ext cx="8257492" cy="44656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err="1">
                <a:solidFill>
                  <a:srgbClr val="0070C0"/>
                </a:solidFill>
              </a:rPr>
              <a:t>Minist</a:t>
            </a:r>
            <a:r>
              <a:rPr lang="en-US" sz="2400" b="1" dirty="0" err="1">
                <a:solidFill>
                  <a:srgbClr val="0070C0"/>
                </a:solidFill>
              </a:rPr>
              <a:t>ério</a:t>
            </a:r>
            <a:r>
              <a:rPr lang="en-US" sz="2400" b="1" dirty="0">
                <a:solidFill>
                  <a:srgbClr val="0070C0"/>
                </a:solidFill>
              </a:rPr>
              <a:t> de Minas e </a:t>
            </a:r>
            <a:r>
              <a:rPr lang="en-US" sz="2400" b="1" dirty="0" err="1">
                <a:solidFill>
                  <a:srgbClr val="0070C0"/>
                </a:solidFill>
              </a:rPr>
              <a:t>Energia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pt-BR" dirty="0"/>
          </a:p>
        </p:txBody>
      </p:sp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10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323528" y="951111"/>
            <a:ext cx="83632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2º Estágio –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Planejamento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Determinativo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(A+5)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" name="Retângulo de cantos arredondados 9">
            <a:extLst>
              <a:ext uri="{FF2B5EF4-FFF2-40B4-BE49-F238E27FC236}">
                <a16:creationId xmlns:a16="http://schemas.microsoft.com/office/drawing/2014/main" id="{913E4126-658C-E04D-A83C-34F0AD5FFB19}"/>
              </a:ext>
            </a:extLst>
          </p:cNvPr>
          <p:cNvSpPr/>
          <p:nvPr/>
        </p:nvSpPr>
        <p:spPr>
          <a:xfrm>
            <a:off x="825624" y="2771872"/>
            <a:ext cx="2522748" cy="817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Viabilidade Técnico-Econômica e Socioambiental (R1)</a:t>
            </a:r>
          </a:p>
        </p:txBody>
      </p:sp>
      <p:sp>
        <p:nvSpPr>
          <p:cNvPr id="28" name="Retângulo de cantos arredondados 14">
            <a:extLst>
              <a:ext uri="{FF2B5EF4-FFF2-40B4-BE49-F238E27FC236}">
                <a16:creationId xmlns:a16="http://schemas.microsoft.com/office/drawing/2014/main" id="{DE1F3834-EEE6-7C43-8590-30E68332274B}"/>
              </a:ext>
            </a:extLst>
          </p:cNvPr>
          <p:cNvSpPr/>
          <p:nvPr/>
        </p:nvSpPr>
        <p:spPr>
          <a:xfrm>
            <a:off x="825624" y="5085184"/>
            <a:ext cx="2522748" cy="10797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Plano de Amplia</a:t>
            </a:r>
            <a:r>
              <a:rPr lang="en-US" dirty="0" err="1">
                <a:solidFill>
                  <a:srgbClr val="0070C0"/>
                </a:solidFill>
              </a:rPr>
              <a:t>ções</a:t>
            </a:r>
            <a:r>
              <a:rPr lang="en-US" dirty="0">
                <a:solidFill>
                  <a:srgbClr val="0070C0"/>
                </a:solidFill>
              </a:rPr>
              <a:t> e </a:t>
            </a:r>
            <a:r>
              <a:rPr lang="en-US" dirty="0" err="1">
                <a:solidFill>
                  <a:srgbClr val="0070C0"/>
                </a:solidFill>
              </a:rPr>
              <a:t>Reforços</a:t>
            </a:r>
            <a:r>
              <a:rPr lang="en-US" dirty="0">
                <a:solidFill>
                  <a:srgbClr val="0070C0"/>
                </a:solidFill>
              </a:rPr>
              <a:t> (PAR)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27" name="Retângulo de cantos arredondados 9">
            <a:extLst>
              <a:ext uri="{FF2B5EF4-FFF2-40B4-BE49-F238E27FC236}">
                <a16:creationId xmlns:a16="http://schemas.microsoft.com/office/drawing/2014/main" id="{49D17D28-1E9E-F046-A655-B20252F28101}"/>
              </a:ext>
            </a:extLst>
          </p:cNvPr>
          <p:cNvSpPr/>
          <p:nvPr/>
        </p:nvSpPr>
        <p:spPr>
          <a:xfrm>
            <a:off x="4293858" y="3599308"/>
            <a:ext cx="2522748" cy="131436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Plano de Outorgas de Transmissão de Energia Elétrica (POTEE)</a:t>
            </a:r>
          </a:p>
        </p:txBody>
      </p:sp>
      <p:sp>
        <p:nvSpPr>
          <p:cNvPr id="3" name="Seta para a Esquerda, Direita e Acima 2">
            <a:extLst>
              <a:ext uri="{FF2B5EF4-FFF2-40B4-BE49-F238E27FC236}">
                <a16:creationId xmlns:a16="http://schemas.microsoft.com/office/drawing/2014/main" id="{1D495EAF-C2EE-8345-BEB1-43D2271C092F}"/>
              </a:ext>
            </a:extLst>
          </p:cNvPr>
          <p:cNvSpPr/>
          <p:nvPr/>
        </p:nvSpPr>
        <p:spPr>
          <a:xfrm rot="5400000">
            <a:off x="2379022" y="3190880"/>
            <a:ext cx="1216152" cy="2301788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Chave Direita 29">
            <a:extLst>
              <a:ext uri="{FF2B5EF4-FFF2-40B4-BE49-F238E27FC236}">
                <a16:creationId xmlns:a16="http://schemas.microsoft.com/office/drawing/2014/main" id="{236A87BD-848C-3245-969C-25BF49101207}"/>
              </a:ext>
            </a:extLst>
          </p:cNvPr>
          <p:cNvSpPr/>
          <p:nvPr/>
        </p:nvSpPr>
        <p:spPr>
          <a:xfrm rot="10800000">
            <a:off x="7000056" y="3180492"/>
            <a:ext cx="485210" cy="2246769"/>
          </a:xfrm>
          <a:prstGeom prst="rightBrac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BABBC50-8610-CB4B-BB4F-990AD45DA817}"/>
              </a:ext>
            </a:extLst>
          </p:cNvPr>
          <p:cNvSpPr txBox="1"/>
          <p:nvPr/>
        </p:nvSpPr>
        <p:spPr>
          <a:xfrm>
            <a:off x="7485266" y="3334380"/>
            <a:ext cx="100380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0070C0"/>
                </a:solidFill>
                <a:latin typeface="+mn-lt"/>
                <a:cs typeface="+mn-cs"/>
              </a:rPr>
              <a:t>EPE</a:t>
            </a:r>
          </a:p>
          <a:p>
            <a:endParaRPr lang="pt-BR" sz="2400" b="1" dirty="0">
              <a:solidFill>
                <a:srgbClr val="0070C0"/>
              </a:solidFill>
              <a:latin typeface="+mn-lt"/>
              <a:cs typeface="+mn-cs"/>
            </a:endParaRPr>
          </a:p>
          <a:p>
            <a:r>
              <a:rPr lang="pt-BR" sz="2400" b="1" dirty="0">
                <a:solidFill>
                  <a:srgbClr val="0070C0"/>
                </a:solidFill>
                <a:latin typeface="+mn-lt"/>
                <a:cs typeface="+mn-cs"/>
              </a:rPr>
              <a:t>ONS</a:t>
            </a:r>
          </a:p>
          <a:p>
            <a:endParaRPr lang="pt-BR" sz="2400" b="1" dirty="0">
              <a:solidFill>
                <a:srgbClr val="0070C0"/>
              </a:solidFill>
              <a:latin typeface="+mn-lt"/>
              <a:cs typeface="+mn-cs"/>
            </a:endParaRPr>
          </a:p>
          <a:p>
            <a:r>
              <a:rPr lang="pt-BR" sz="2400" b="1" dirty="0">
                <a:solidFill>
                  <a:srgbClr val="0070C0"/>
                </a:solidFill>
                <a:latin typeface="+mn-lt"/>
                <a:cs typeface="+mn-cs"/>
              </a:rPr>
              <a:t>ANEEL</a:t>
            </a:r>
          </a:p>
        </p:txBody>
      </p:sp>
    </p:spTree>
    <p:extLst>
      <p:ext uri="{BB962C8B-B14F-4D97-AF65-F5344CB8AC3E}">
        <p14:creationId xmlns:p14="http://schemas.microsoft.com/office/powerpoint/2010/main" val="326667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Arredondado 28">
            <a:extLst>
              <a:ext uri="{FF2B5EF4-FFF2-40B4-BE49-F238E27FC236}">
                <a16:creationId xmlns:a16="http://schemas.microsoft.com/office/drawing/2014/main" id="{2E20DD99-1BA3-DC44-8A67-E7271FD06939}"/>
              </a:ext>
            </a:extLst>
          </p:cNvPr>
          <p:cNvSpPr/>
          <p:nvPr/>
        </p:nvSpPr>
        <p:spPr>
          <a:xfrm>
            <a:off x="179512" y="1988840"/>
            <a:ext cx="8784976" cy="41044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err="1">
                <a:solidFill>
                  <a:srgbClr val="0070C0"/>
                </a:solidFill>
              </a:rPr>
              <a:t>Minist</a:t>
            </a:r>
            <a:r>
              <a:rPr lang="en-US" sz="2400" b="1" dirty="0" err="1">
                <a:solidFill>
                  <a:srgbClr val="0070C0"/>
                </a:solidFill>
              </a:rPr>
              <a:t>ério</a:t>
            </a:r>
            <a:r>
              <a:rPr lang="en-US" sz="2400" b="1" dirty="0">
                <a:solidFill>
                  <a:srgbClr val="0070C0"/>
                </a:solidFill>
              </a:rPr>
              <a:t> de Minas e </a:t>
            </a:r>
            <a:r>
              <a:rPr lang="en-US" sz="2400" b="1" dirty="0" err="1">
                <a:solidFill>
                  <a:srgbClr val="0070C0"/>
                </a:solidFill>
              </a:rPr>
              <a:t>Energia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pt-BR" dirty="0"/>
          </a:p>
        </p:txBody>
      </p:sp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11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  <p:sp>
        <p:nvSpPr>
          <p:cNvPr id="27" name="Retângulo de cantos arredondados 9">
            <a:extLst>
              <a:ext uri="{FF2B5EF4-FFF2-40B4-BE49-F238E27FC236}">
                <a16:creationId xmlns:a16="http://schemas.microsoft.com/office/drawing/2014/main" id="{1E74E7BD-0482-EA47-9DB5-051FEB521A23}"/>
              </a:ext>
            </a:extLst>
          </p:cNvPr>
          <p:cNvSpPr/>
          <p:nvPr/>
        </p:nvSpPr>
        <p:spPr>
          <a:xfrm>
            <a:off x="331717" y="2528485"/>
            <a:ext cx="2522748" cy="131436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Plano de Outorgas de Transmissão de Energia Elétrica (POTEE)</a:t>
            </a:r>
          </a:p>
        </p:txBody>
      </p:sp>
      <p:sp>
        <p:nvSpPr>
          <p:cNvPr id="30" name="Chave Direita 29">
            <a:extLst>
              <a:ext uri="{FF2B5EF4-FFF2-40B4-BE49-F238E27FC236}">
                <a16:creationId xmlns:a16="http://schemas.microsoft.com/office/drawing/2014/main" id="{FA071BC3-532F-5C4E-854D-EA7AE22E883C}"/>
              </a:ext>
            </a:extLst>
          </p:cNvPr>
          <p:cNvSpPr/>
          <p:nvPr/>
        </p:nvSpPr>
        <p:spPr>
          <a:xfrm rot="10800000">
            <a:off x="3006670" y="3774519"/>
            <a:ext cx="485210" cy="2246769"/>
          </a:xfrm>
          <a:prstGeom prst="rightBrac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F61C52-82B9-B64F-A09C-4EF80FA581C0}"/>
              </a:ext>
            </a:extLst>
          </p:cNvPr>
          <p:cNvSpPr txBox="1"/>
          <p:nvPr/>
        </p:nvSpPr>
        <p:spPr>
          <a:xfrm>
            <a:off x="3222693" y="3774519"/>
            <a:ext cx="55977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70C0"/>
                </a:solidFill>
                <a:latin typeface="+mn-lt"/>
                <a:cs typeface="+mn-cs"/>
              </a:rPr>
              <a:t>(R2) Detalhamento das Características Técnicas</a:t>
            </a:r>
          </a:p>
          <a:p>
            <a:endParaRPr lang="pt-BR" sz="2000" b="1" dirty="0">
              <a:solidFill>
                <a:srgbClr val="0070C0"/>
              </a:solidFill>
              <a:latin typeface="+mn-lt"/>
              <a:cs typeface="+mn-cs"/>
            </a:endParaRPr>
          </a:p>
          <a:p>
            <a:r>
              <a:rPr lang="pt-BR" sz="2000" b="1" dirty="0">
                <a:solidFill>
                  <a:srgbClr val="0070C0"/>
                </a:solidFill>
                <a:latin typeface="+mn-lt"/>
                <a:cs typeface="+mn-cs"/>
              </a:rPr>
              <a:t>(R3) Avaliação Socioambiental</a:t>
            </a:r>
          </a:p>
          <a:p>
            <a:endParaRPr lang="pt-BR" sz="2000" b="1" dirty="0">
              <a:solidFill>
                <a:srgbClr val="0070C0"/>
              </a:solidFill>
              <a:latin typeface="+mn-lt"/>
              <a:cs typeface="+mn-cs"/>
            </a:endParaRPr>
          </a:p>
          <a:p>
            <a:r>
              <a:rPr lang="pt-BR" sz="2000" b="1" dirty="0">
                <a:solidFill>
                  <a:srgbClr val="0070C0"/>
                </a:solidFill>
                <a:latin typeface="+mn-lt"/>
                <a:cs typeface="+mn-cs"/>
              </a:rPr>
              <a:t>(R4) Compartilhamento com Instalações Existentes</a:t>
            </a:r>
          </a:p>
          <a:p>
            <a:endParaRPr lang="pt-BR" sz="2000" b="1" dirty="0">
              <a:solidFill>
                <a:srgbClr val="0070C0"/>
              </a:solidFill>
              <a:latin typeface="+mn-lt"/>
              <a:cs typeface="+mn-cs"/>
            </a:endParaRPr>
          </a:p>
          <a:p>
            <a:r>
              <a:rPr lang="pt-BR" sz="2000" b="1" dirty="0">
                <a:solidFill>
                  <a:srgbClr val="0070C0"/>
                </a:solidFill>
                <a:latin typeface="+mn-lt"/>
                <a:cs typeface="+mn-cs"/>
              </a:rPr>
              <a:t> (R5) Estimativa de Custos Fundiários</a:t>
            </a:r>
          </a:p>
        </p:txBody>
      </p:sp>
      <p:sp>
        <p:nvSpPr>
          <p:cNvPr id="31" name="Retângulo de cantos arredondados 14">
            <a:extLst>
              <a:ext uri="{FF2B5EF4-FFF2-40B4-BE49-F238E27FC236}">
                <a16:creationId xmlns:a16="http://schemas.microsoft.com/office/drawing/2014/main" id="{9CCFCD5A-FB2A-7844-89C0-350CCD2FA7F0}"/>
              </a:ext>
            </a:extLst>
          </p:cNvPr>
          <p:cNvSpPr/>
          <p:nvPr/>
        </p:nvSpPr>
        <p:spPr>
          <a:xfrm>
            <a:off x="331717" y="4269762"/>
            <a:ext cx="2522748" cy="10797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70C0"/>
                </a:solidFill>
              </a:rPr>
              <a:t>Empresas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Interessadas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Desenvolver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Relatórios</a:t>
            </a:r>
            <a:r>
              <a:rPr lang="en-US" dirty="0">
                <a:solidFill>
                  <a:srgbClr val="0070C0"/>
                </a:solidFill>
              </a:rPr>
              <a:t> de </a:t>
            </a:r>
            <a:r>
              <a:rPr lang="en-US" dirty="0" err="1">
                <a:solidFill>
                  <a:srgbClr val="0070C0"/>
                </a:solidFill>
              </a:rPr>
              <a:t>Detalhamento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aseline="30000" dirty="0">
                <a:solidFill>
                  <a:srgbClr val="0070C0"/>
                </a:solidFill>
              </a:rPr>
              <a:t>(*)</a:t>
            </a:r>
            <a:endParaRPr lang="pt-BR" baseline="30000" dirty="0">
              <a:solidFill>
                <a:srgbClr val="0070C0"/>
              </a:solidFill>
            </a:endParaRPr>
          </a:p>
        </p:txBody>
      </p:sp>
      <p:sp>
        <p:nvSpPr>
          <p:cNvPr id="13" name="Seta para Baixo 12">
            <a:extLst>
              <a:ext uri="{FF2B5EF4-FFF2-40B4-BE49-F238E27FC236}">
                <a16:creationId xmlns:a16="http://schemas.microsoft.com/office/drawing/2014/main" id="{5644EA29-97C3-7C4F-AE8D-421B56E8AC6A}"/>
              </a:ext>
            </a:extLst>
          </p:cNvPr>
          <p:cNvSpPr/>
          <p:nvPr/>
        </p:nvSpPr>
        <p:spPr>
          <a:xfrm>
            <a:off x="1403649" y="3906926"/>
            <a:ext cx="377651" cy="314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8CEB481-5555-1849-9214-89BF5027C38A}"/>
              </a:ext>
            </a:extLst>
          </p:cNvPr>
          <p:cNvSpPr txBox="1"/>
          <p:nvPr/>
        </p:nvSpPr>
        <p:spPr>
          <a:xfrm>
            <a:off x="179512" y="6165304"/>
            <a:ext cx="837440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baseline="30000" dirty="0">
                <a:latin typeface="Arial" panose="020B0604020202020204" pitchFamily="34" charset="0"/>
              </a:rPr>
              <a:t>(*)</a:t>
            </a:r>
            <a:r>
              <a:rPr lang="pt-BR" sz="1100" b="1" dirty="0">
                <a:latin typeface="Arial" panose="020B0604020202020204" pitchFamily="34" charset="0"/>
              </a:rPr>
              <a:t> Art. 21 da 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hlinkClick r:id="rId3"/>
              </a:rPr>
              <a:t>Lei nº 8.987, de 13 de fevereiro de 1995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pt-BR" sz="1100" b="1" dirty="0">
                <a:latin typeface="Arial" panose="020B0604020202020204" pitchFamily="34" charset="0"/>
              </a:rPr>
              <a:t>refere-se ao ressarcimento pelo vencedor da licita</a:t>
            </a:r>
            <a:r>
              <a:rPr lang="en-US" sz="1100" b="1" dirty="0" err="1">
                <a:latin typeface="Arial" panose="020B0604020202020204" pitchFamily="34" charset="0"/>
              </a:rPr>
              <a:t>ção</a:t>
            </a:r>
            <a:r>
              <a:rPr lang="en-US" sz="1100" b="1" dirty="0">
                <a:latin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</a:rPr>
              <a:t>pelos</a:t>
            </a:r>
            <a:r>
              <a:rPr lang="en-US" sz="1100" b="1" dirty="0">
                <a:latin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</a:rPr>
              <a:t>Relatórios</a:t>
            </a:r>
            <a:endParaRPr lang="en-US" sz="1100" b="1" dirty="0">
              <a:latin typeface="Arial" panose="020B0604020202020204" pitchFamily="34" charset="0"/>
            </a:endParaRPr>
          </a:p>
          <a:p>
            <a:r>
              <a:rPr lang="en-US" sz="1100" b="1" dirty="0">
                <a:latin typeface="Arial" panose="020B0604020202020204" pitchFamily="34" charset="0"/>
              </a:rPr>
              <a:t>    </a:t>
            </a:r>
            <a:r>
              <a:rPr lang="pt-BR" sz="1100" b="1" dirty="0">
                <a:latin typeface="Arial" panose="020B0604020202020204" pitchFamily="34" charset="0"/>
                <a:hlinkClick r:id="rId4"/>
              </a:rPr>
              <a:t>Resolução Normativa ANEEL n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hlinkClick r:id="rId4"/>
              </a:rPr>
              <a:t>º</a:t>
            </a:r>
            <a:r>
              <a:rPr lang="pt-BR" sz="1100" b="1" dirty="0">
                <a:latin typeface="Arial" panose="020B0604020202020204" pitchFamily="34" charset="0"/>
                <a:hlinkClick r:id="rId4"/>
              </a:rPr>
              <a:t> 594, de 17 de dezembro de 2013</a:t>
            </a:r>
            <a:r>
              <a:rPr lang="pt-BR" sz="1100" b="1" dirty="0">
                <a:latin typeface="Arial" panose="020B0604020202020204" pitchFamily="34" charset="0"/>
              </a:rPr>
              <a:t> regula o assunto (valores, forma, procedimentos)</a:t>
            </a:r>
          </a:p>
          <a:p>
            <a:endParaRPr lang="pt-BR" sz="1100" b="1" dirty="0">
              <a:latin typeface="Arial" panose="020B0604020202020204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31EAD16-B7A2-7645-B702-B9AED42B9C96}"/>
              </a:ext>
            </a:extLst>
          </p:cNvPr>
          <p:cNvSpPr/>
          <p:nvPr/>
        </p:nvSpPr>
        <p:spPr>
          <a:xfrm>
            <a:off x="323528" y="951111"/>
            <a:ext cx="83632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2º Estágio –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Planejamento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Determinativo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>
              <a:defRPr/>
            </a:pPr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(A+5)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254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Arredondado 28">
            <a:extLst>
              <a:ext uri="{FF2B5EF4-FFF2-40B4-BE49-F238E27FC236}">
                <a16:creationId xmlns:a16="http://schemas.microsoft.com/office/drawing/2014/main" id="{2E20DD99-1BA3-DC44-8A67-E7271FD06939}"/>
              </a:ext>
            </a:extLst>
          </p:cNvPr>
          <p:cNvSpPr/>
          <p:nvPr/>
        </p:nvSpPr>
        <p:spPr>
          <a:xfrm>
            <a:off x="971600" y="1844823"/>
            <a:ext cx="6984776" cy="410445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bg1"/>
                </a:solidFill>
              </a:rPr>
              <a:t>Agência</a:t>
            </a:r>
            <a:r>
              <a:rPr lang="en-US" sz="2400" b="1" dirty="0">
                <a:solidFill>
                  <a:schemeClr val="bg1"/>
                </a:solidFill>
              </a:rPr>
              <a:t> Nacional de </a:t>
            </a:r>
            <a:r>
              <a:rPr lang="en-US" sz="2400" b="1" dirty="0" err="1">
                <a:solidFill>
                  <a:schemeClr val="bg1"/>
                </a:solidFill>
              </a:rPr>
              <a:t>Energia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Elétrica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pt-BR" dirty="0"/>
          </a:p>
        </p:txBody>
      </p:sp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12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  <p:sp>
        <p:nvSpPr>
          <p:cNvPr id="27" name="Retângulo de cantos arredondados 9">
            <a:extLst>
              <a:ext uri="{FF2B5EF4-FFF2-40B4-BE49-F238E27FC236}">
                <a16:creationId xmlns:a16="http://schemas.microsoft.com/office/drawing/2014/main" id="{1E74E7BD-0482-EA47-9DB5-051FEB521A23}"/>
              </a:ext>
            </a:extLst>
          </p:cNvPr>
          <p:cNvSpPr/>
          <p:nvPr/>
        </p:nvSpPr>
        <p:spPr>
          <a:xfrm>
            <a:off x="1123805" y="2462058"/>
            <a:ext cx="2522748" cy="131436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Plano de Outorgas de Transmissão de Energia Elétrica (POTEE)</a:t>
            </a:r>
          </a:p>
        </p:txBody>
      </p:sp>
      <p:sp>
        <p:nvSpPr>
          <p:cNvPr id="13" name="Seta para Baixo 12">
            <a:extLst>
              <a:ext uri="{FF2B5EF4-FFF2-40B4-BE49-F238E27FC236}">
                <a16:creationId xmlns:a16="http://schemas.microsoft.com/office/drawing/2014/main" id="{5644EA29-97C3-7C4F-AE8D-421B56E8AC6A}"/>
              </a:ext>
            </a:extLst>
          </p:cNvPr>
          <p:cNvSpPr/>
          <p:nvPr/>
        </p:nvSpPr>
        <p:spPr>
          <a:xfrm>
            <a:off x="2196353" y="3904197"/>
            <a:ext cx="377651" cy="314162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31EAD16-B7A2-7645-B702-B9AED42B9C96}"/>
              </a:ext>
            </a:extLst>
          </p:cNvPr>
          <p:cNvSpPr/>
          <p:nvPr/>
        </p:nvSpPr>
        <p:spPr>
          <a:xfrm>
            <a:off x="323528" y="951111"/>
            <a:ext cx="8363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3º Estágio –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Execução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do POTEE </a:t>
            </a:r>
          </a:p>
        </p:txBody>
      </p:sp>
      <p:sp>
        <p:nvSpPr>
          <p:cNvPr id="17" name="Retângulo de cantos arredondados 9">
            <a:extLst>
              <a:ext uri="{FF2B5EF4-FFF2-40B4-BE49-F238E27FC236}">
                <a16:creationId xmlns:a16="http://schemas.microsoft.com/office/drawing/2014/main" id="{41992504-21C3-1B40-8C3D-6E5281B3193E}"/>
              </a:ext>
            </a:extLst>
          </p:cNvPr>
          <p:cNvSpPr/>
          <p:nvPr/>
        </p:nvSpPr>
        <p:spPr>
          <a:xfrm>
            <a:off x="4499992" y="2847826"/>
            <a:ext cx="1656184" cy="54047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Autoriza</a:t>
            </a:r>
            <a:r>
              <a:rPr lang="en-US" dirty="0" err="1"/>
              <a:t>ção</a:t>
            </a:r>
            <a:endParaRPr lang="pt-BR" dirty="0"/>
          </a:p>
        </p:txBody>
      </p:sp>
      <p:sp>
        <p:nvSpPr>
          <p:cNvPr id="18" name="Seta para Baixo 17">
            <a:extLst>
              <a:ext uri="{FF2B5EF4-FFF2-40B4-BE49-F238E27FC236}">
                <a16:creationId xmlns:a16="http://schemas.microsoft.com/office/drawing/2014/main" id="{064EBAE8-9050-494C-BB8A-428F9D4C7FAC}"/>
              </a:ext>
            </a:extLst>
          </p:cNvPr>
          <p:cNvSpPr/>
          <p:nvPr/>
        </p:nvSpPr>
        <p:spPr>
          <a:xfrm rot="16200000">
            <a:off x="3825955" y="2969308"/>
            <a:ext cx="377651" cy="314162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de cantos arredondados 9">
            <a:extLst>
              <a:ext uri="{FF2B5EF4-FFF2-40B4-BE49-F238E27FC236}">
                <a16:creationId xmlns:a16="http://schemas.microsoft.com/office/drawing/2014/main" id="{4D946274-DFA9-0D4F-AB17-10582F84650E}"/>
              </a:ext>
            </a:extLst>
          </p:cNvPr>
          <p:cNvSpPr/>
          <p:nvPr/>
        </p:nvSpPr>
        <p:spPr>
          <a:xfrm>
            <a:off x="1597184" y="4449371"/>
            <a:ext cx="1575987" cy="10334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Inclusão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Programação</a:t>
            </a:r>
            <a:r>
              <a:rPr lang="en-US" dirty="0"/>
              <a:t> de </a:t>
            </a:r>
            <a:r>
              <a:rPr lang="en-US" dirty="0" err="1"/>
              <a:t>Licitação</a:t>
            </a:r>
            <a:endParaRPr lang="en-US" dirty="0"/>
          </a:p>
        </p:txBody>
      </p:sp>
      <p:sp>
        <p:nvSpPr>
          <p:cNvPr id="20" name="Seta para Baixo 19">
            <a:extLst>
              <a:ext uri="{FF2B5EF4-FFF2-40B4-BE49-F238E27FC236}">
                <a16:creationId xmlns:a16="http://schemas.microsoft.com/office/drawing/2014/main" id="{E2CDA96A-7E10-1E40-91FF-66275D6EEA90}"/>
              </a:ext>
            </a:extLst>
          </p:cNvPr>
          <p:cNvSpPr/>
          <p:nvPr/>
        </p:nvSpPr>
        <p:spPr>
          <a:xfrm rot="16200000">
            <a:off x="3322939" y="4809007"/>
            <a:ext cx="377651" cy="314162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9">
            <a:extLst>
              <a:ext uri="{FF2B5EF4-FFF2-40B4-BE49-F238E27FC236}">
                <a16:creationId xmlns:a16="http://schemas.microsoft.com/office/drawing/2014/main" id="{E659457E-8F61-2B40-B895-49D228880C65}"/>
              </a:ext>
            </a:extLst>
          </p:cNvPr>
          <p:cNvSpPr/>
          <p:nvPr/>
        </p:nvSpPr>
        <p:spPr>
          <a:xfrm>
            <a:off x="3857699" y="4449371"/>
            <a:ext cx="1578397" cy="10334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Definição</a:t>
            </a:r>
            <a:r>
              <a:rPr lang="en-US" dirty="0"/>
              <a:t> da </a:t>
            </a:r>
            <a:r>
              <a:rPr lang="en-US" dirty="0" err="1"/>
              <a:t>composição</a:t>
            </a:r>
            <a:r>
              <a:rPr lang="en-US" dirty="0"/>
              <a:t> dos </a:t>
            </a:r>
            <a:r>
              <a:rPr lang="en-US" dirty="0" err="1"/>
              <a:t>Lotes</a:t>
            </a:r>
            <a:endParaRPr lang="en-US" dirty="0"/>
          </a:p>
        </p:txBody>
      </p:sp>
      <p:sp>
        <p:nvSpPr>
          <p:cNvPr id="22" name="Seta para Baixo 21">
            <a:extLst>
              <a:ext uri="{FF2B5EF4-FFF2-40B4-BE49-F238E27FC236}">
                <a16:creationId xmlns:a16="http://schemas.microsoft.com/office/drawing/2014/main" id="{C11A8776-F9C9-7449-8B10-C5B91A80D3DB}"/>
              </a:ext>
            </a:extLst>
          </p:cNvPr>
          <p:cNvSpPr/>
          <p:nvPr/>
        </p:nvSpPr>
        <p:spPr>
          <a:xfrm rot="16200000">
            <a:off x="5593205" y="4811430"/>
            <a:ext cx="377651" cy="314162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de cantos arredondados 9">
            <a:extLst>
              <a:ext uri="{FF2B5EF4-FFF2-40B4-BE49-F238E27FC236}">
                <a16:creationId xmlns:a16="http://schemas.microsoft.com/office/drawing/2014/main" id="{0B89324E-4388-AD4C-A323-DF8D59F3B006}"/>
              </a:ext>
            </a:extLst>
          </p:cNvPr>
          <p:cNvSpPr/>
          <p:nvPr/>
        </p:nvSpPr>
        <p:spPr>
          <a:xfrm>
            <a:off x="6120624" y="4449371"/>
            <a:ext cx="1578397" cy="10334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Instrução</a:t>
            </a:r>
            <a:r>
              <a:rPr lang="en-US" dirty="0"/>
              <a:t> e </a:t>
            </a:r>
            <a:r>
              <a:rPr lang="en-US" dirty="0" err="1"/>
              <a:t>realização</a:t>
            </a:r>
            <a:r>
              <a:rPr lang="en-US" dirty="0"/>
              <a:t> da </a:t>
            </a:r>
            <a:r>
              <a:rPr lang="en-US" dirty="0" err="1"/>
              <a:t>licita;áo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2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13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Vis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ão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Geral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do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</a:t>
            </a: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29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14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Vis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ão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Geral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do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</a:t>
            </a: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C9643F1D-D39D-0941-A66E-117098D75BFB}"/>
              </a:ext>
            </a:extLst>
          </p:cNvPr>
          <p:cNvSpPr/>
          <p:nvPr/>
        </p:nvSpPr>
        <p:spPr>
          <a:xfrm>
            <a:off x="5767695" y="1124744"/>
            <a:ext cx="3298803" cy="52505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ção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POTEE</a:t>
            </a:r>
            <a:endParaRPr lang="pt-BR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F73E8073-48C9-824D-9E7E-02C501AF0468}"/>
              </a:ext>
            </a:extLst>
          </p:cNvPr>
          <p:cNvSpPr/>
          <p:nvPr/>
        </p:nvSpPr>
        <p:spPr>
          <a:xfrm>
            <a:off x="107504" y="1124744"/>
            <a:ext cx="3787984" cy="52505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Estudos de Planejamento </a:t>
            </a:r>
          </a:p>
          <a:p>
            <a:pPr algn="ctr"/>
            <a:r>
              <a:rPr lang="pt-B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(Curto, Médio e Longo Prazos)</a:t>
            </a: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94AF0F4D-6556-F94D-ACE0-8750C48B2131}"/>
              </a:ext>
            </a:extLst>
          </p:cNvPr>
          <p:cNvSpPr/>
          <p:nvPr/>
        </p:nvSpPr>
        <p:spPr>
          <a:xfrm>
            <a:off x="3895488" y="1130751"/>
            <a:ext cx="1872208" cy="52505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Diretrizes, Critérios, Políticas</a:t>
            </a:r>
          </a:p>
          <a:p>
            <a:pPr algn="ctr"/>
            <a:endParaRPr lang="pt-BR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Planejamento</a:t>
            </a:r>
          </a:p>
          <a:p>
            <a:pPr algn="ctr"/>
            <a:r>
              <a:rPr lang="pt-BR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Determinativo</a:t>
            </a:r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17" name="Retângulo de cantos arredondados 64">
            <a:extLst>
              <a:ext uri="{FF2B5EF4-FFF2-40B4-BE49-F238E27FC236}">
                <a16:creationId xmlns:a16="http://schemas.microsoft.com/office/drawing/2014/main" id="{EF4359C9-6535-0841-B893-50FE8F7AC78A}"/>
              </a:ext>
            </a:extLst>
          </p:cNvPr>
          <p:cNvSpPr/>
          <p:nvPr/>
        </p:nvSpPr>
        <p:spPr>
          <a:xfrm>
            <a:off x="7279864" y="4005064"/>
            <a:ext cx="1710560" cy="108012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Instalações</a:t>
            </a:r>
          </a:p>
          <a:p>
            <a:pPr algn="ctr"/>
            <a:r>
              <a:rPr lang="pt-BR" dirty="0"/>
              <a:t>Existentes</a:t>
            </a:r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18" name="Retângulo de cantos arredondados 57">
            <a:extLst>
              <a:ext uri="{FF2B5EF4-FFF2-40B4-BE49-F238E27FC236}">
                <a16:creationId xmlns:a16="http://schemas.microsoft.com/office/drawing/2014/main" id="{0C6197C9-CB1E-8B41-A140-011D33D3460F}"/>
              </a:ext>
            </a:extLst>
          </p:cNvPr>
          <p:cNvSpPr/>
          <p:nvPr/>
        </p:nvSpPr>
        <p:spPr>
          <a:xfrm>
            <a:off x="7207856" y="1484784"/>
            <a:ext cx="1710560" cy="108012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Novas Instalações</a:t>
            </a:r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CC5BFFA2-7726-C94A-8948-C31B4B3E0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00" y="1130751"/>
            <a:ext cx="8641655" cy="48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85750" indent="-285750"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de cantos arredondados 6">
            <a:extLst>
              <a:ext uri="{FF2B5EF4-FFF2-40B4-BE49-F238E27FC236}">
                <a16:creationId xmlns:a16="http://schemas.microsoft.com/office/drawing/2014/main" id="{4C227690-8D05-B944-A510-CF50704018BF}"/>
              </a:ext>
            </a:extLst>
          </p:cNvPr>
          <p:cNvSpPr/>
          <p:nvPr/>
        </p:nvSpPr>
        <p:spPr>
          <a:xfrm>
            <a:off x="287017" y="3030252"/>
            <a:ext cx="1564011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Distribuidoras</a:t>
            </a:r>
          </a:p>
        </p:txBody>
      </p:sp>
      <p:cxnSp>
        <p:nvCxnSpPr>
          <p:cNvPr id="21" name="Conector de seta reta 8">
            <a:extLst>
              <a:ext uri="{FF2B5EF4-FFF2-40B4-BE49-F238E27FC236}">
                <a16:creationId xmlns:a16="http://schemas.microsoft.com/office/drawing/2014/main" id="{4F31B631-F0E3-1E4B-BEC4-8E53D9DA1D3E}"/>
              </a:ext>
            </a:extLst>
          </p:cNvPr>
          <p:cNvCxnSpPr>
            <a:stCxn id="20" idx="3"/>
            <a:endCxn id="22" idx="1"/>
          </p:cNvCxnSpPr>
          <p:nvPr/>
        </p:nvCxnSpPr>
        <p:spPr>
          <a:xfrm flipV="1">
            <a:off x="1851028" y="2325452"/>
            <a:ext cx="344504" cy="10648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de cantos arredondados 9">
            <a:extLst>
              <a:ext uri="{FF2B5EF4-FFF2-40B4-BE49-F238E27FC236}">
                <a16:creationId xmlns:a16="http://schemas.microsoft.com/office/drawing/2014/main" id="{947B85A6-4D34-C74C-B02D-5BB503F9EF38}"/>
              </a:ext>
            </a:extLst>
          </p:cNvPr>
          <p:cNvSpPr/>
          <p:nvPr/>
        </p:nvSpPr>
        <p:spPr>
          <a:xfrm>
            <a:off x="2195532" y="1916832"/>
            <a:ext cx="1599712" cy="817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Empresa de Pesquisa Energética</a:t>
            </a:r>
          </a:p>
        </p:txBody>
      </p:sp>
      <p:sp>
        <p:nvSpPr>
          <p:cNvPr id="23" name="Retângulo de cantos arredondados 14">
            <a:extLst>
              <a:ext uri="{FF2B5EF4-FFF2-40B4-BE49-F238E27FC236}">
                <a16:creationId xmlns:a16="http://schemas.microsoft.com/office/drawing/2014/main" id="{E8055F95-DA73-B141-8050-A00E9A60D657}"/>
              </a:ext>
            </a:extLst>
          </p:cNvPr>
          <p:cNvSpPr/>
          <p:nvPr/>
        </p:nvSpPr>
        <p:spPr>
          <a:xfrm>
            <a:off x="2211068" y="4077458"/>
            <a:ext cx="1584176" cy="10797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Operador Nacional do Sistema Elétrico</a:t>
            </a:r>
          </a:p>
        </p:txBody>
      </p:sp>
      <p:cxnSp>
        <p:nvCxnSpPr>
          <p:cNvPr id="24" name="Conector de seta reta 15">
            <a:extLst>
              <a:ext uri="{FF2B5EF4-FFF2-40B4-BE49-F238E27FC236}">
                <a16:creationId xmlns:a16="http://schemas.microsoft.com/office/drawing/2014/main" id="{7A9C3E5D-BC06-8B43-80B0-FDD868126213}"/>
              </a:ext>
            </a:extLst>
          </p:cNvPr>
          <p:cNvCxnSpPr>
            <a:stCxn id="20" idx="3"/>
            <a:endCxn id="23" idx="1"/>
          </p:cNvCxnSpPr>
          <p:nvPr/>
        </p:nvCxnSpPr>
        <p:spPr>
          <a:xfrm>
            <a:off x="1851028" y="3390292"/>
            <a:ext cx="360040" cy="122703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ângulo de cantos arredondados 22">
            <a:extLst>
              <a:ext uri="{FF2B5EF4-FFF2-40B4-BE49-F238E27FC236}">
                <a16:creationId xmlns:a16="http://schemas.microsoft.com/office/drawing/2014/main" id="{DAB0D3F4-47F5-FB4E-84D6-BDE5A90F25E3}"/>
              </a:ext>
            </a:extLst>
          </p:cNvPr>
          <p:cNvSpPr/>
          <p:nvPr/>
        </p:nvSpPr>
        <p:spPr>
          <a:xfrm>
            <a:off x="2211068" y="3030252"/>
            <a:ext cx="1584176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Transmissoras</a:t>
            </a:r>
          </a:p>
        </p:txBody>
      </p:sp>
      <p:cxnSp>
        <p:nvCxnSpPr>
          <p:cNvPr id="26" name="Conector de seta reta 30">
            <a:extLst>
              <a:ext uri="{FF2B5EF4-FFF2-40B4-BE49-F238E27FC236}">
                <a16:creationId xmlns:a16="http://schemas.microsoft.com/office/drawing/2014/main" id="{6D64865F-AE1A-FF40-A5A5-16843604ED79}"/>
              </a:ext>
            </a:extLst>
          </p:cNvPr>
          <p:cNvCxnSpPr>
            <a:stCxn id="25" idx="0"/>
            <a:endCxn id="22" idx="2"/>
          </p:cNvCxnSpPr>
          <p:nvPr/>
        </p:nvCxnSpPr>
        <p:spPr>
          <a:xfrm flipH="1" flipV="1">
            <a:off x="2995388" y="2734072"/>
            <a:ext cx="7768" cy="29618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33">
            <a:extLst>
              <a:ext uri="{FF2B5EF4-FFF2-40B4-BE49-F238E27FC236}">
                <a16:creationId xmlns:a16="http://schemas.microsoft.com/office/drawing/2014/main" id="{64FBEBDE-91C1-9D46-90BA-9A9F1025A673}"/>
              </a:ext>
            </a:extLst>
          </p:cNvPr>
          <p:cNvCxnSpPr>
            <a:stCxn id="25" idx="2"/>
            <a:endCxn id="23" idx="0"/>
          </p:cNvCxnSpPr>
          <p:nvPr/>
        </p:nvCxnSpPr>
        <p:spPr>
          <a:xfrm>
            <a:off x="3003156" y="3750332"/>
            <a:ext cx="0" cy="32712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ângulo de cantos arredondados 39">
            <a:extLst>
              <a:ext uri="{FF2B5EF4-FFF2-40B4-BE49-F238E27FC236}">
                <a16:creationId xmlns:a16="http://schemas.microsoft.com/office/drawing/2014/main" id="{7D886125-04AB-0A48-A252-07BEB65D13F0}"/>
              </a:ext>
            </a:extLst>
          </p:cNvPr>
          <p:cNvSpPr/>
          <p:nvPr/>
        </p:nvSpPr>
        <p:spPr>
          <a:xfrm>
            <a:off x="3895488" y="3030252"/>
            <a:ext cx="18722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Ministério de Minas e Energia</a:t>
            </a:r>
          </a:p>
        </p:txBody>
      </p:sp>
      <p:cxnSp>
        <p:nvCxnSpPr>
          <p:cNvPr id="33" name="Conector de seta reta 41">
            <a:extLst>
              <a:ext uri="{FF2B5EF4-FFF2-40B4-BE49-F238E27FC236}">
                <a16:creationId xmlns:a16="http://schemas.microsoft.com/office/drawing/2014/main" id="{405D9953-FCEF-DA45-87CA-CC53835FC4F0}"/>
              </a:ext>
            </a:extLst>
          </p:cNvPr>
          <p:cNvCxnSpPr>
            <a:stCxn id="22" idx="3"/>
            <a:endCxn id="32" idx="0"/>
          </p:cNvCxnSpPr>
          <p:nvPr/>
        </p:nvCxnSpPr>
        <p:spPr>
          <a:xfrm>
            <a:off x="3795244" y="2325452"/>
            <a:ext cx="1036348" cy="70480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45">
            <a:extLst>
              <a:ext uri="{FF2B5EF4-FFF2-40B4-BE49-F238E27FC236}">
                <a16:creationId xmlns:a16="http://schemas.microsoft.com/office/drawing/2014/main" id="{5D901854-10E8-0645-9848-C28562F0A1EF}"/>
              </a:ext>
            </a:extLst>
          </p:cNvPr>
          <p:cNvCxnSpPr>
            <a:stCxn id="23" idx="3"/>
            <a:endCxn id="32" idx="2"/>
          </p:cNvCxnSpPr>
          <p:nvPr/>
        </p:nvCxnSpPr>
        <p:spPr>
          <a:xfrm flipV="1">
            <a:off x="3795244" y="3750332"/>
            <a:ext cx="1036348" cy="86699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tângulo de cantos arredondados 47">
            <a:extLst>
              <a:ext uri="{FF2B5EF4-FFF2-40B4-BE49-F238E27FC236}">
                <a16:creationId xmlns:a16="http://schemas.microsoft.com/office/drawing/2014/main" id="{EF6C8140-DFF4-B64D-8AA0-ECC2160B4A90}"/>
              </a:ext>
            </a:extLst>
          </p:cNvPr>
          <p:cNvSpPr/>
          <p:nvPr/>
        </p:nvSpPr>
        <p:spPr>
          <a:xfrm>
            <a:off x="6199744" y="3030252"/>
            <a:ext cx="1368152" cy="7200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ANEEL</a:t>
            </a:r>
          </a:p>
        </p:txBody>
      </p:sp>
      <p:cxnSp>
        <p:nvCxnSpPr>
          <p:cNvPr id="36" name="Conector de seta reta 49">
            <a:extLst>
              <a:ext uri="{FF2B5EF4-FFF2-40B4-BE49-F238E27FC236}">
                <a16:creationId xmlns:a16="http://schemas.microsoft.com/office/drawing/2014/main" id="{F2BC484F-EADF-7440-B5D3-BE7BCE17152E}"/>
              </a:ext>
            </a:extLst>
          </p:cNvPr>
          <p:cNvCxnSpPr>
            <a:stCxn id="32" idx="3"/>
            <a:endCxn id="35" idx="1"/>
          </p:cNvCxnSpPr>
          <p:nvPr/>
        </p:nvCxnSpPr>
        <p:spPr>
          <a:xfrm>
            <a:off x="5767696" y="3390292"/>
            <a:ext cx="432048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de cantos arredondados 55">
            <a:extLst>
              <a:ext uri="{FF2B5EF4-FFF2-40B4-BE49-F238E27FC236}">
                <a16:creationId xmlns:a16="http://schemas.microsoft.com/office/drawing/2014/main" id="{0BEB8E60-1C66-1E49-98AE-E4644134E519}"/>
              </a:ext>
            </a:extLst>
          </p:cNvPr>
          <p:cNvSpPr/>
          <p:nvPr/>
        </p:nvSpPr>
        <p:spPr>
          <a:xfrm>
            <a:off x="7495888" y="2132856"/>
            <a:ext cx="1134496" cy="3600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Leilões</a:t>
            </a:r>
          </a:p>
        </p:txBody>
      </p:sp>
      <p:sp>
        <p:nvSpPr>
          <p:cNvPr id="38" name="Retângulo de cantos arredondados 56">
            <a:extLst>
              <a:ext uri="{FF2B5EF4-FFF2-40B4-BE49-F238E27FC236}">
                <a16:creationId xmlns:a16="http://schemas.microsoft.com/office/drawing/2014/main" id="{9F519524-BB54-5340-932A-224F9352BCA7}"/>
              </a:ext>
            </a:extLst>
          </p:cNvPr>
          <p:cNvSpPr/>
          <p:nvPr/>
        </p:nvSpPr>
        <p:spPr>
          <a:xfrm>
            <a:off x="7423880" y="4600499"/>
            <a:ext cx="1512168" cy="41267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Autorizações</a:t>
            </a:r>
          </a:p>
        </p:txBody>
      </p:sp>
      <p:cxnSp>
        <p:nvCxnSpPr>
          <p:cNvPr id="39" name="Conector de seta reta 58">
            <a:extLst>
              <a:ext uri="{FF2B5EF4-FFF2-40B4-BE49-F238E27FC236}">
                <a16:creationId xmlns:a16="http://schemas.microsoft.com/office/drawing/2014/main" id="{ACA92A6D-2107-5E4A-B909-D7BC5AB9EA74}"/>
              </a:ext>
            </a:extLst>
          </p:cNvPr>
          <p:cNvCxnSpPr>
            <a:stCxn id="35" idx="0"/>
            <a:endCxn id="18" idx="1"/>
          </p:cNvCxnSpPr>
          <p:nvPr/>
        </p:nvCxnSpPr>
        <p:spPr>
          <a:xfrm flipV="1">
            <a:off x="6883820" y="2024844"/>
            <a:ext cx="324036" cy="100540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61">
            <a:extLst>
              <a:ext uri="{FF2B5EF4-FFF2-40B4-BE49-F238E27FC236}">
                <a16:creationId xmlns:a16="http://schemas.microsoft.com/office/drawing/2014/main" id="{A6F223D7-0470-F14D-8500-2562E78B459E}"/>
              </a:ext>
            </a:extLst>
          </p:cNvPr>
          <p:cNvCxnSpPr>
            <a:stCxn id="35" idx="2"/>
            <a:endCxn id="17" idx="1"/>
          </p:cNvCxnSpPr>
          <p:nvPr/>
        </p:nvCxnSpPr>
        <p:spPr>
          <a:xfrm>
            <a:off x="6883820" y="3750332"/>
            <a:ext cx="396044" cy="794792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89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15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Principais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Diretrizes</a:t>
            </a: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7B764E30-5AA7-FD4A-8EF5-1396317B2783}"/>
              </a:ext>
            </a:extLst>
          </p:cNvPr>
          <p:cNvSpPr/>
          <p:nvPr/>
        </p:nvSpPr>
        <p:spPr>
          <a:xfrm>
            <a:off x="1331640" y="1095127"/>
            <a:ext cx="65798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Elementos Norteadores do Planejamento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935C24A-F55C-7A4F-BA81-8636B3CE8DE5}"/>
              </a:ext>
            </a:extLst>
          </p:cNvPr>
          <p:cNvSpPr/>
          <p:nvPr/>
        </p:nvSpPr>
        <p:spPr>
          <a:xfrm>
            <a:off x="0" y="2139528"/>
            <a:ext cx="565212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/>
              <a:buChar char="•"/>
            </a:pP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o </a:t>
            </a:r>
            <a:r>
              <a:rPr lang="pt-BR" sz="2200" dirty="0" err="1">
                <a:solidFill>
                  <a:schemeClr val="tx2">
                    <a:lumMod val="75000"/>
                  </a:schemeClr>
                </a:solidFill>
              </a:rPr>
              <a:t>Relat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ório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R1 segue a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diretriz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atendimento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ao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critério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mínimo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custo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global</a:t>
            </a:r>
            <a:endParaRPr lang="pt-BR" sz="22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endParaRPr lang="pt-BR" sz="5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os </a:t>
            </a:r>
            <a:r>
              <a:rPr lang="pt-BR" sz="2200" dirty="0" err="1">
                <a:solidFill>
                  <a:schemeClr val="tx2">
                    <a:lumMod val="75000"/>
                  </a:schemeClr>
                </a:solidFill>
              </a:rPr>
              <a:t>Relat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órios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R2/R3/R4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foram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concebidos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para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instrução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da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licitação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 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seguem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Termo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Referência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definido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pelo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MME no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ato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da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solicitação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342900" lvl="0" indent="-342900" algn="just">
              <a:buFont typeface="Arial"/>
              <a:buChar char="•"/>
            </a:pPr>
            <a:endParaRPr lang="pt-BR" sz="5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empreendimentos  em regi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ões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metropolitanas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áreas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sensíveis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ambientalmente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demandam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ações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prévias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à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licitação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por</a:t>
            </a:r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 parte do MME e EPE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ainda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na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tx2">
                    <a:lumMod val="75000"/>
                  </a:schemeClr>
                </a:solidFill>
              </a:rPr>
              <a:t>etapa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</a:rPr>
              <a:t>planejamento</a:t>
            </a:r>
            <a:endParaRPr lang="pt-BR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2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5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16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A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Expansão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em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Números</a:t>
            </a:r>
            <a:r>
              <a:rPr lang="en-US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 …</a:t>
            </a: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5270639-D6B6-1045-B8DA-C099B0D991CB}"/>
              </a:ext>
            </a:extLst>
          </p:cNvPr>
          <p:cNvSpPr/>
          <p:nvPr/>
        </p:nvSpPr>
        <p:spPr>
          <a:xfrm>
            <a:off x="1259632" y="1157843"/>
            <a:ext cx="65798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Dimensão da Expansão da Transmissão</a:t>
            </a:r>
          </a:p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2017 - 2022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C146E55-2AA1-9944-943E-18930DC2FE7C}"/>
              </a:ext>
            </a:extLst>
          </p:cNvPr>
          <p:cNvSpPr/>
          <p:nvPr/>
        </p:nvSpPr>
        <p:spPr>
          <a:xfrm>
            <a:off x="32084" y="2492896"/>
            <a:ext cx="4572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buFont typeface="Arial"/>
              <a:buChar char="•"/>
            </a:pPr>
            <a:r>
              <a:rPr lang="pt-BR" sz="2200" u="sng" dirty="0">
                <a:solidFill>
                  <a:schemeClr val="tx2">
                    <a:lumMod val="75000"/>
                  </a:schemeClr>
                </a:solidFill>
              </a:rPr>
              <a:t>15.587 km</a:t>
            </a: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 de linhas de transmissão</a:t>
            </a:r>
          </a:p>
          <a:p>
            <a:pPr marL="342900" lvl="0" indent="-342900" algn="just">
              <a:buFont typeface="Arial"/>
              <a:buChar char="•"/>
            </a:pPr>
            <a:endParaRPr lang="pt-BR" sz="22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r>
              <a:rPr lang="pt-BR" sz="2200" u="sng" dirty="0">
                <a:solidFill>
                  <a:schemeClr val="tx2">
                    <a:lumMod val="75000"/>
                  </a:schemeClr>
                </a:solidFill>
              </a:rPr>
              <a:t>43</a:t>
            </a: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 novas subestações / novos pátios em subestações existentes</a:t>
            </a:r>
          </a:p>
          <a:p>
            <a:pPr marL="342900" lvl="0" indent="-342900" algn="just">
              <a:buFont typeface="Arial"/>
              <a:buChar char="•"/>
            </a:pPr>
            <a:endParaRPr lang="pt-BR" sz="22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r>
              <a:rPr lang="pt-BR" sz="2200" dirty="0" err="1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$ 31 bilhões de investimentos</a:t>
            </a:r>
          </a:p>
          <a:p>
            <a:pPr marL="342900" lvl="0" indent="-342900" algn="just">
              <a:buFont typeface="Arial"/>
              <a:buChar char="•"/>
            </a:pPr>
            <a:endParaRPr lang="pt-BR" sz="22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 algn="just">
              <a:buFont typeface="Arial"/>
              <a:buChar char="•"/>
            </a:pPr>
            <a:r>
              <a:rPr lang="pt-BR" sz="2200" dirty="0" err="1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pt-BR" sz="2200" dirty="0">
                <a:solidFill>
                  <a:schemeClr val="tx2">
                    <a:lumMod val="75000"/>
                  </a:schemeClr>
                </a:solidFill>
              </a:rPr>
              <a:t>$ 3,3 bilhões em ampliações e reforços</a:t>
            </a:r>
            <a:endParaRPr lang="pt-BR" sz="1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59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3200400"/>
            <a:ext cx="9144000" cy="3514748"/>
          </a:xfrm>
          <a:prstGeom prst="rect">
            <a:avLst/>
          </a:prstGeom>
          <a:solidFill>
            <a:srgbClr val="FFE8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8686800" y="714375"/>
            <a:ext cx="457200" cy="600077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029" name="Picture 2" descr="Brasão da Repúblic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16632"/>
            <a:ext cx="1016000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ângulo 18"/>
          <p:cNvSpPr/>
          <p:nvPr/>
        </p:nvSpPr>
        <p:spPr>
          <a:xfrm>
            <a:off x="0" y="0"/>
            <a:ext cx="4071938" cy="642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967643" y="2420888"/>
            <a:ext cx="6719157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OBRIGADO!</a:t>
            </a: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Secretaria de Planejamento e </a:t>
            </a:r>
            <a:r>
              <a:rPr lang="en-US" b="1" dirty="0" err="1">
                <a:solidFill>
                  <a:srgbClr val="002060"/>
                </a:solidFill>
              </a:rPr>
              <a:t>Desenvolvimento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Energético</a:t>
            </a:r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hlinkClick r:id="rId4"/>
              </a:rPr>
              <a:t>spe@mme.gov.br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s3.amazonaws.com/magoo/ABAAAAQ8YAI-0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32636"/>
            <a:ext cx="1963816" cy="127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nienergia.net/sgc/uploads/noticias/linha_de_transmissao_de_itaipu_16_11_09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04808"/>
            <a:ext cx="1963816" cy="131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eln.gov.br/opencms/export/sites/eletronorte/pilares/transmissao/imagens/itransmissao/TR-titulo.jpg_1441927863.jp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7" y="-6567"/>
            <a:ext cx="1966823" cy="293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npetroleo.com.br/media/cache/bc/c2/bcc2e837cdc9db1304df65826efb5c5a.jp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6" y="2780928"/>
            <a:ext cx="1970649" cy="135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91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2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Contexto Geral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5373216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Principais Atores no </a:t>
            </a:r>
          </a:p>
          <a:p>
            <a:pPr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Processo de Planejamento</a:t>
            </a:r>
          </a:p>
          <a:p>
            <a:pPr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 Transmissão</a:t>
            </a:r>
          </a:p>
        </p:txBody>
      </p:sp>
    </p:spTree>
    <p:extLst>
      <p:ext uri="{BB962C8B-B14F-4D97-AF65-F5344CB8AC3E}">
        <p14:creationId xmlns:p14="http://schemas.microsoft.com/office/powerpoint/2010/main" val="2986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3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Contexto Geral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347864" y="980728"/>
            <a:ext cx="5688632" cy="5501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pt-BR" dirty="0"/>
              <a:t>a atividade de planejamento é típica de Estado </a:t>
            </a:r>
            <a:endParaRPr lang="pt-BR" dirty="0">
              <a:solidFill>
                <a:srgbClr val="FF0000"/>
              </a:solidFill>
            </a:endParaRPr>
          </a:p>
          <a:p>
            <a:pPr marL="342900" indent="-342900" algn="just">
              <a:buFont typeface="Arial"/>
              <a:buChar char="•"/>
            </a:pPr>
            <a:endParaRPr lang="pt-BR" sz="105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responsável pela formulação, planejamento e implementação de ações e políticas públicas</a:t>
            </a:r>
          </a:p>
          <a:p>
            <a:pPr marL="342900" indent="-342900" algn="just">
              <a:buFont typeface="Arial"/>
              <a:buChar char="•"/>
            </a:pPr>
            <a:endParaRPr lang="pt-BR" sz="110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acompanha, analisa e aprova os estudos de expansão desenvolvidos pela EPE</a:t>
            </a:r>
          </a:p>
          <a:p>
            <a:pPr marL="342900" indent="-342900" algn="just">
              <a:buFont typeface="Arial"/>
              <a:buChar char="•"/>
            </a:pPr>
            <a:endParaRPr lang="pt-BR" sz="105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avalia a incorporação das ampliações e dos reforços, propostos pelo ONS, no planejamento</a:t>
            </a:r>
          </a:p>
          <a:p>
            <a:pPr marL="342900" indent="-342900" algn="just">
              <a:buFont typeface="Arial"/>
              <a:buChar char="•"/>
            </a:pPr>
            <a:endParaRPr lang="pt-BR" sz="105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elabora o Plano de Outorgas de Transmissão de Energia Elétrica (POTEE);</a:t>
            </a:r>
          </a:p>
          <a:p>
            <a:pPr marL="342900" indent="-342900" algn="just">
              <a:buFont typeface="Arial"/>
              <a:buChar char="•"/>
            </a:pPr>
            <a:endParaRPr lang="pt-BR" sz="105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solicita e coordena a elaboração dos estudos de detalhamento que subsidiam os leilões para a concessão do serviço público de transmissão;</a:t>
            </a:r>
          </a:p>
          <a:p>
            <a:pPr marL="342900" indent="-342900" algn="just">
              <a:buFont typeface="Arial"/>
              <a:buChar char="•"/>
            </a:pPr>
            <a:endParaRPr lang="pt-BR" sz="1050" dirty="0"/>
          </a:p>
          <a:p>
            <a:pPr marL="342900" indent="-342900" algn="just">
              <a:buFont typeface="Arial"/>
              <a:buChar char="•"/>
            </a:pPr>
            <a:r>
              <a:rPr lang="pt-BR" dirty="0"/>
              <a:t>subsidia a ANEEL com critérios e diretrizes para leilões de concessão do serviço público de transmissão e autorizações de reforços e melhorias em instalações de transmissão</a:t>
            </a:r>
          </a:p>
        </p:txBody>
      </p:sp>
      <p:sp>
        <p:nvSpPr>
          <p:cNvPr id="3" name="Retângulo 2"/>
          <p:cNvSpPr/>
          <p:nvPr/>
        </p:nvSpPr>
        <p:spPr>
          <a:xfrm>
            <a:off x="0" y="3068960"/>
            <a:ext cx="3491880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Ministério de</a:t>
            </a:r>
          </a:p>
          <a:p>
            <a:r>
              <a:rPr lang="pt-BR" sz="3200" b="1" i="0" dirty="0">
                <a:solidFill>
                  <a:schemeClr val="accent3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Minas e Energia</a:t>
            </a:r>
          </a:p>
          <a:p>
            <a:endParaRPr lang="pt-BR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pt-BR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pt-BR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pt-BR" sz="12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endParaRPr lang="pt-BR" sz="2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1100" b="1" dirty="0" err="1">
                <a:latin typeface="Arial" panose="020B0604020202020204" pitchFamily="34" charset="0"/>
              </a:rPr>
              <a:t>Arts</a:t>
            </a:r>
            <a:r>
              <a:rPr lang="pt-BR" sz="1100" b="1" dirty="0">
                <a:latin typeface="Arial" panose="020B0604020202020204" pitchFamily="34" charset="0"/>
              </a:rPr>
              <a:t>. 15 e 16 do 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hlinkClick r:id="rId3"/>
              </a:rPr>
              <a:t>Decreto nº 8.871, de 6 de outubro de 2016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pt-BR" sz="1100" b="1" dirty="0">
                <a:latin typeface="Arial" panose="020B0604020202020204" pitchFamily="34" charset="0"/>
              </a:rPr>
              <a:t>referem-se ao planejamento elétrico e energético</a:t>
            </a:r>
          </a:p>
          <a:p>
            <a:pPr algn="just"/>
            <a:r>
              <a:rPr lang="pt-BR" sz="1100" b="1" dirty="0">
                <a:latin typeface="Arial" panose="020B0604020202020204" pitchFamily="34" charset="0"/>
              </a:rPr>
              <a:t>Inciso </a:t>
            </a:r>
            <a:r>
              <a:rPr lang="pt-BR" sz="1100" b="1" dirty="0" err="1">
                <a:latin typeface="Arial" panose="020B0604020202020204" pitchFamily="34" charset="0"/>
              </a:rPr>
              <a:t>I</a:t>
            </a:r>
            <a:r>
              <a:rPr lang="pt-BR" sz="1100" b="1" dirty="0">
                <a:latin typeface="Arial" panose="020B0604020202020204" pitchFamily="34" charset="0"/>
              </a:rPr>
              <a:t> e §1º, Art. 3º-A da </a:t>
            </a:r>
            <a:r>
              <a:rPr lang="pt-BR" sz="1100" b="1" dirty="0">
                <a:latin typeface="Arial" panose="020B0604020202020204" pitchFamily="34" charset="0"/>
                <a:hlinkClick r:id="rId4"/>
              </a:rPr>
              <a:t>Lei nº 9.427, de 26 de dezembro de 1996</a:t>
            </a:r>
            <a:r>
              <a:rPr lang="pt-BR" sz="1100" b="1" dirty="0">
                <a:latin typeface="Arial" panose="020B0604020202020204" pitchFamily="34" charset="0"/>
              </a:rPr>
              <a:t> refere-se ao POTEE e licita</a:t>
            </a:r>
            <a:r>
              <a:rPr lang="en-US" sz="1100" b="1" dirty="0" err="1">
                <a:latin typeface="Arial" panose="020B0604020202020204" pitchFamily="34" charset="0"/>
              </a:rPr>
              <a:t>ção</a:t>
            </a:r>
            <a:endParaRPr lang="pt-BR" sz="1100" b="1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5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4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Contexto Geral</a:t>
            </a:r>
          </a:p>
          <a:p>
            <a:pPr marL="457200" indent="-457200" algn="ctr" defTabSz="979488">
              <a:defRPr/>
            </a:pP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583115" y="775789"/>
            <a:ext cx="533350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pt-BR" sz="2200" dirty="0"/>
              <a:t>subsidia o planejamento do setor por meio de estudos e pesquisas</a:t>
            </a:r>
          </a:p>
          <a:p>
            <a:pPr marL="342900" indent="-342900" algn="just">
              <a:buFont typeface="Arial"/>
              <a:buChar char="•"/>
            </a:pPr>
            <a:endParaRPr lang="pt-BR" sz="12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elabora estudos necessários para o desenvolvimento dos planos de expansão da transmissão de energia elétrica de curto, médio e longo prazos</a:t>
            </a:r>
          </a:p>
          <a:p>
            <a:pPr marL="342900" indent="-342900" algn="just">
              <a:buFont typeface="Arial"/>
              <a:buChar char="•"/>
            </a:pPr>
            <a:endParaRPr lang="pt-BR" sz="12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apoio técnico:</a:t>
            </a:r>
          </a:p>
          <a:p>
            <a:pPr marL="342900" indent="-342900" algn="just">
              <a:buFont typeface="Arial"/>
              <a:buChar char="•"/>
            </a:pPr>
            <a:endParaRPr lang="pt-BR" sz="2000" dirty="0"/>
          </a:p>
          <a:p>
            <a:pPr marL="800100" lvl="1" indent="-342900" algn="just">
              <a:buFont typeface="Arial"/>
              <a:buChar char="•"/>
            </a:pPr>
            <a:r>
              <a:rPr lang="pt-BR" sz="2200" dirty="0"/>
              <a:t>na análise dos estudos de detalhamento que subsidiam os leilões para a concessão do serviço público de transmissão</a:t>
            </a:r>
          </a:p>
          <a:p>
            <a:pPr marL="342900" indent="-342900" algn="just">
              <a:buFont typeface="Arial"/>
              <a:buChar char="•"/>
            </a:pPr>
            <a:endParaRPr lang="pt-BR" sz="1200" dirty="0"/>
          </a:p>
          <a:p>
            <a:pPr marL="800100" lvl="1" indent="-342900" algn="just">
              <a:buFont typeface="Arial"/>
              <a:buChar char="•"/>
            </a:pPr>
            <a:r>
              <a:rPr lang="pt-BR" sz="2200" dirty="0"/>
              <a:t>na elaboração do Plano de Outorgas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087413"/>
            <a:ext cx="1728192" cy="946518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949280"/>
            <a:ext cx="3491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b="1" dirty="0">
                <a:latin typeface="Arial" panose="020B0604020202020204" pitchFamily="34" charset="0"/>
              </a:rPr>
              <a:t>Incisos VI e VII do Art. 4º da </a:t>
            </a:r>
            <a:r>
              <a:rPr lang="pt-BR" sz="1100" b="1" dirty="0">
                <a:latin typeface="Arial" panose="020B0604020202020204" pitchFamily="34" charset="0"/>
                <a:hlinkClick r:id="rId4"/>
              </a:rPr>
              <a:t>Lei nº 10.847, de 15 de março de 2004</a:t>
            </a:r>
            <a:r>
              <a:rPr lang="pt-BR" sz="1100" b="1" dirty="0">
                <a:latin typeface="Arial" panose="020B0604020202020204" pitchFamily="34" charset="0"/>
              </a:rPr>
              <a:t>. </a:t>
            </a:r>
            <a:r>
              <a:rPr lang="pt-BR" sz="1100" b="1" dirty="0">
                <a:latin typeface="Arial" panose="020B0604020202020204" pitchFamily="34" charset="0"/>
                <a:hlinkClick r:id="rId5"/>
              </a:rPr>
              <a:t>Decreto nº 8.871, de 6 de outubro de 2016</a:t>
            </a:r>
            <a:r>
              <a:rPr lang="pt-BR" sz="1100" b="1" dirty="0">
                <a:latin typeface="Arial" panose="020B0604020202020204" pitchFamily="34" charset="0"/>
              </a:rPr>
              <a:t> refere-se ao planejamento da transmissão</a:t>
            </a:r>
          </a:p>
        </p:txBody>
      </p:sp>
    </p:spTree>
    <p:extLst>
      <p:ext uri="{BB962C8B-B14F-4D97-AF65-F5344CB8AC3E}">
        <p14:creationId xmlns:p14="http://schemas.microsoft.com/office/powerpoint/2010/main" val="407322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5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Contexto Geral</a:t>
            </a:r>
          </a:p>
          <a:p>
            <a:pPr marL="457200" indent="-457200" algn="ctr" defTabSz="979488">
              <a:defRPr/>
            </a:pP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583115" y="1154643"/>
            <a:ext cx="5333502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12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propõe ao Poder Concedente as ampliações e os reforços a serem considerados no planejamento da expansão dos sistemas de transmissão</a:t>
            </a:r>
          </a:p>
          <a:p>
            <a:pPr marL="800100" lvl="1" indent="-342900" algn="just">
              <a:buFont typeface="Arial"/>
              <a:buChar char="•"/>
            </a:pPr>
            <a:r>
              <a:rPr lang="pt-BR" sz="2200" dirty="0"/>
              <a:t>por meio dos estudos para o desenvolvimento do Plano de Ampliações e Reforços (PAR)</a:t>
            </a:r>
          </a:p>
          <a:p>
            <a:pPr marL="342900" indent="-342900" algn="just">
              <a:buFont typeface="Arial"/>
              <a:buChar char="•"/>
            </a:pPr>
            <a:endParaRPr lang="pt-BR" sz="11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apoio técnico:</a:t>
            </a:r>
          </a:p>
          <a:p>
            <a:pPr marL="800100" lvl="1" indent="-342900" algn="just">
              <a:buFont typeface="Arial"/>
              <a:buChar char="•"/>
            </a:pPr>
            <a:r>
              <a:rPr lang="pt-BR" sz="2200" dirty="0"/>
              <a:t>na elaboração dos Anexos Técnicos dos leilões para o serviço público de transmissão</a:t>
            </a:r>
          </a:p>
          <a:p>
            <a:pPr marL="342900" indent="-342900" algn="just">
              <a:buFont typeface="Arial"/>
              <a:buChar char="•"/>
            </a:pPr>
            <a:endParaRPr lang="pt-BR" sz="1200" dirty="0"/>
          </a:p>
          <a:p>
            <a:pPr marL="800100" lvl="1" indent="-342900" algn="just">
              <a:buFont typeface="Arial"/>
              <a:buChar char="•"/>
            </a:pPr>
            <a:r>
              <a:rPr lang="pt-BR" sz="2200" dirty="0"/>
              <a:t>na elaboração do Plano de Outorgas</a:t>
            </a:r>
          </a:p>
        </p:txBody>
      </p:sp>
      <p:sp>
        <p:nvSpPr>
          <p:cNvPr id="3" name="Retângulo 2"/>
          <p:cNvSpPr/>
          <p:nvPr/>
        </p:nvSpPr>
        <p:spPr>
          <a:xfrm>
            <a:off x="0" y="6093296"/>
            <a:ext cx="349188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b="1" dirty="0">
                <a:latin typeface="Arial" panose="020B0604020202020204" pitchFamily="34" charset="0"/>
              </a:rPr>
              <a:t>“e)”, Art. 13 da </a:t>
            </a:r>
            <a:r>
              <a:rPr lang="pt-BR" sz="1100" b="1" dirty="0">
                <a:latin typeface="Arial" panose="020B0604020202020204" pitchFamily="34" charset="0"/>
                <a:hlinkClick r:id="rId3"/>
              </a:rPr>
              <a:t>Lei nº 9.648, de 27 de maio de 1998</a:t>
            </a:r>
            <a:r>
              <a:rPr lang="pt-BR" sz="1100" b="1" dirty="0">
                <a:latin typeface="Arial" panose="020B0604020202020204" pitchFamily="34" charset="0"/>
              </a:rPr>
              <a:t> refere-se ao planejamento da expansão da transmissão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55" y="2848719"/>
            <a:ext cx="1980245" cy="130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1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6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Contexto Geral</a:t>
            </a:r>
          </a:p>
          <a:p>
            <a:pPr marL="457200" indent="-457200" algn="ctr" defTabSz="979488">
              <a:defRPr/>
            </a:pPr>
            <a:endParaRPr lang="pt-BR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419872" y="826541"/>
            <a:ext cx="5616624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/>
              <a:buChar char="•"/>
            </a:pPr>
            <a:r>
              <a:rPr lang="pt-BR" sz="2200" dirty="0"/>
              <a:t>implementa as políticas e diretrizes do governo federal </a:t>
            </a:r>
          </a:p>
          <a:p>
            <a:pPr algn="just"/>
            <a:r>
              <a:rPr lang="pt-BR" sz="1200" dirty="0">
                <a:solidFill>
                  <a:prstClr val="black"/>
                </a:solidFill>
              </a:rPr>
              <a:t> </a:t>
            </a:r>
            <a:endParaRPr lang="pt-BR" sz="20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apoio </a:t>
            </a:r>
            <a:r>
              <a:rPr lang="pt-BR" sz="2200" dirty="0" err="1"/>
              <a:t>t</a:t>
            </a:r>
            <a:r>
              <a:rPr lang="en-US" sz="2200" dirty="0" err="1"/>
              <a:t>écnico</a:t>
            </a:r>
            <a:r>
              <a:rPr lang="en-US" sz="2200" dirty="0"/>
              <a:t> </a:t>
            </a:r>
            <a:r>
              <a:rPr lang="pt-BR" sz="2200" dirty="0"/>
              <a:t>na elaboração do Plano de Outorgas, manifestando-se previamente </a:t>
            </a:r>
            <a:r>
              <a:rPr lang="en-US" sz="2200" dirty="0" err="1"/>
              <a:t>à</a:t>
            </a:r>
            <a:r>
              <a:rPr lang="en-US" sz="2200" dirty="0"/>
              <a:t> </a:t>
            </a:r>
            <a:r>
              <a:rPr lang="en-US" sz="2200" dirty="0" err="1"/>
              <a:t>sua</a:t>
            </a:r>
            <a:r>
              <a:rPr lang="en-US" sz="2200" dirty="0"/>
              <a:t> </a:t>
            </a:r>
            <a:r>
              <a:rPr lang="en-US" sz="2200" dirty="0" err="1"/>
              <a:t>emissão</a:t>
            </a:r>
            <a:endParaRPr lang="pt-BR" sz="2200" dirty="0"/>
          </a:p>
          <a:p>
            <a:pPr algn="just"/>
            <a:r>
              <a:rPr lang="pt-BR" sz="1200" dirty="0"/>
              <a:t> </a:t>
            </a:r>
          </a:p>
          <a:p>
            <a:pPr marL="342900" indent="-342900" algn="just">
              <a:buFont typeface="Arial"/>
              <a:buChar char="•"/>
            </a:pPr>
            <a:r>
              <a:rPr lang="pt-BR" sz="2400" dirty="0"/>
              <a:t>promove, mediante delegação, com base no Plano de Outorgas e diretrizes aprovadas pelo MME, os procedimentos licitatórios para a contratação do serviço público de transmissão</a:t>
            </a:r>
            <a:r>
              <a:rPr lang="pt-BR" sz="2200" dirty="0"/>
              <a:t>;</a:t>
            </a:r>
          </a:p>
          <a:p>
            <a:pPr marL="342900" indent="-342900" algn="just">
              <a:buFont typeface="Arial"/>
              <a:buChar char="•"/>
            </a:pPr>
            <a:endParaRPr lang="pt-BR" sz="11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autoriza os </a:t>
            </a:r>
            <a:r>
              <a:rPr lang="pt-BR" sz="2200" dirty="0" err="1"/>
              <a:t>refor</a:t>
            </a:r>
            <a:r>
              <a:rPr lang="en-US" sz="2200" dirty="0" err="1"/>
              <a:t>ços</a:t>
            </a:r>
            <a:r>
              <a:rPr lang="en-US" sz="2200" dirty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conformidade</a:t>
            </a:r>
            <a:r>
              <a:rPr lang="en-US" sz="2200" dirty="0"/>
              <a:t> com </a:t>
            </a:r>
            <a:r>
              <a:rPr lang="pt-BR" sz="2200" dirty="0"/>
              <a:t>o Plano de Outorgas</a:t>
            </a:r>
            <a:r>
              <a:rPr lang="pt-BR" sz="2400" dirty="0">
                <a:solidFill>
                  <a:prstClr val="black"/>
                </a:solidFill>
              </a:rPr>
              <a:t> </a:t>
            </a:r>
          </a:p>
          <a:p>
            <a:pPr algn="just"/>
            <a:r>
              <a:rPr lang="pt-BR" sz="1200" dirty="0">
                <a:solidFill>
                  <a:prstClr val="black"/>
                </a:solidFill>
              </a:rPr>
              <a:t> </a:t>
            </a:r>
            <a:endParaRPr lang="pt-BR" sz="2200" dirty="0"/>
          </a:p>
          <a:p>
            <a:pPr marL="342900" indent="-342900" algn="just">
              <a:buFont typeface="Arial"/>
              <a:buChar char="•"/>
            </a:pPr>
            <a:r>
              <a:rPr lang="pt-BR" sz="2200" dirty="0"/>
              <a:t>gere os contratos de </a:t>
            </a:r>
            <a:r>
              <a:rPr lang="pt-BR" sz="2200" dirty="0" err="1"/>
              <a:t>concess</a:t>
            </a:r>
            <a:r>
              <a:rPr lang="en-US" sz="2200" dirty="0" err="1"/>
              <a:t>ão</a:t>
            </a:r>
            <a:endParaRPr lang="pt-BR" sz="2200" dirty="0"/>
          </a:p>
        </p:txBody>
      </p:sp>
      <p:sp>
        <p:nvSpPr>
          <p:cNvPr id="3" name="Retângulo 2"/>
          <p:cNvSpPr/>
          <p:nvPr/>
        </p:nvSpPr>
        <p:spPr>
          <a:xfrm>
            <a:off x="0" y="5802649"/>
            <a:ext cx="349188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b="1" dirty="0">
                <a:latin typeface="Arial" panose="020B0604020202020204" pitchFamily="34" charset="0"/>
              </a:rPr>
              <a:t>Inciso II, Art. 3º; §1º e §2º, Art. 3º-A da </a:t>
            </a:r>
            <a:r>
              <a:rPr lang="pt-BR" sz="1100" b="1" dirty="0">
                <a:latin typeface="Arial" panose="020B0604020202020204" pitchFamily="34" charset="0"/>
                <a:hlinkClick r:id="rId3"/>
              </a:rPr>
              <a:t>Lei nº 9.427, de 26 de dezembro de 1996</a:t>
            </a:r>
            <a:r>
              <a:rPr lang="pt-BR" sz="1100" b="1" dirty="0">
                <a:latin typeface="Arial" panose="020B0604020202020204" pitchFamily="34" charset="0"/>
              </a:rPr>
              <a:t> refere-se aos procedimentos </a:t>
            </a:r>
            <a:r>
              <a:rPr lang="pt-BR" sz="1100" b="1" dirty="0" err="1">
                <a:latin typeface="Arial" panose="020B0604020202020204" pitchFamily="34" charset="0"/>
              </a:rPr>
              <a:t>licitat</a:t>
            </a:r>
            <a:r>
              <a:rPr lang="en-US" sz="1100" b="1" dirty="0" err="1">
                <a:latin typeface="Arial" panose="020B0604020202020204" pitchFamily="34" charset="0"/>
              </a:rPr>
              <a:t>órios</a:t>
            </a:r>
            <a:r>
              <a:rPr lang="en-US" sz="1100" b="1" dirty="0">
                <a:latin typeface="Arial" panose="020B0604020202020204" pitchFamily="34" charset="0"/>
              </a:rPr>
              <a:t> da </a:t>
            </a:r>
            <a:r>
              <a:rPr lang="en-US" sz="1100" b="1" dirty="0" err="1">
                <a:latin typeface="Arial" panose="020B0604020202020204" pitchFamily="34" charset="0"/>
              </a:rPr>
              <a:t>transmissão</a:t>
            </a:r>
            <a:endParaRPr lang="en-US" sz="1100" b="1" dirty="0">
              <a:latin typeface="Arial" panose="020B0604020202020204" pitchFamily="34" charset="0"/>
            </a:endParaRPr>
          </a:p>
          <a:p>
            <a:pPr algn="just"/>
            <a:r>
              <a:rPr lang="pt-BR" sz="1100" b="1" dirty="0">
                <a:latin typeface="Arial" panose="020B0604020202020204" pitchFamily="34" charset="0"/>
              </a:rPr>
              <a:t>§ 1º, Art. 6º- da </a:t>
            </a:r>
            <a:r>
              <a:rPr lang="pt-BR" sz="1100" b="1" dirty="0">
                <a:latin typeface="Arial" panose="020B0604020202020204" pitchFamily="34" charset="0"/>
                <a:hlinkClick r:id="rId4"/>
              </a:rPr>
              <a:t>Decreto nº 2.655, de 2 de julho de 1998</a:t>
            </a:r>
            <a:r>
              <a:rPr lang="pt-BR" sz="1100" b="1" dirty="0">
                <a:latin typeface="Arial" panose="020B0604020202020204" pitchFamily="34" charset="0"/>
              </a:rPr>
              <a:t> refere-se </a:t>
            </a:r>
            <a:r>
              <a:rPr lang="en-US" sz="1100" b="1" dirty="0" err="1">
                <a:latin typeface="Arial" panose="020B0604020202020204" pitchFamily="34" charset="0"/>
              </a:rPr>
              <a:t>às</a:t>
            </a:r>
            <a:r>
              <a:rPr lang="en-US" sz="1100" b="1" dirty="0">
                <a:latin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</a:rPr>
              <a:t>autorizações</a:t>
            </a:r>
            <a:endParaRPr lang="pt-BR" sz="1100" b="1" dirty="0">
              <a:latin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6E01962-14B2-3944-8D59-5908B20473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276872"/>
            <a:ext cx="2664677" cy="222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7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7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</p:spTree>
    <p:extLst>
      <p:ext uri="{BB962C8B-B14F-4D97-AF65-F5344CB8AC3E}">
        <p14:creationId xmlns:p14="http://schemas.microsoft.com/office/powerpoint/2010/main" val="52704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8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  <p:sp>
        <p:nvSpPr>
          <p:cNvPr id="8" name="Retângulo 7"/>
          <p:cNvSpPr/>
          <p:nvPr/>
        </p:nvSpPr>
        <p:spPr>
          <a:xfrm>
            <a:off x="1282552" y="1383734"/>
            <a:ext cx="652980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200" dirty="0"/>
              <a:t>Atendimento ao mercado das distribuidoras</a:t>
            </a:r>
          </a:p>
          <a:p>
            <a:pPr marL="342900" indent="-342900" algn="ctr">
              <a:buFont typeface="Arial"/>
              <a:buChar char="•"/>
            </a:pPr>
            <a:endParaRPr lang="pt-BR" sz="2200" dirty="0"/>
          </a:p>
          <a:p>
            <a:pPr algn="ctr"/>
            <a:r>
              <a:rPr lang="pt-BR" sz="2200" dirty="0"/>
              <a:t>Escoamento dos potenciais de geração</a:t>
            </a:r>
          </a:p>
          <a:p>
            <a:pPr algn="ctr"/>
            <a:endParaRPr lang="pt-BR" sz="2200" dirty="0"/>
          </a:p>
          <a:p>
            <a:pPr algn="ctr"/>
            <a:r>
              <a:rPr lang="pt-BR" sz="2200" dirty="0"/>
              <a:t>Integração de Sistemas Isolados</a:t>
            </a:r>
          </a:p>
          <a:p>
            <a:pPr algn="ctr"/>
            <a:endParaRPr lang="pt-BR" sz="2200" dirty="0"/>
          </a:p>
          <a:p>
            <a:pPr algn="ctr"/>
            <a:r>
              <a:rPr lang="pt-BR" sz="2200" dirty="0"/>
              <a:t>Interligações internacionais</a:t>
            </a:r>
          </a:p>
          <a:p>
            <a:pPr algn="ctr"/>
            <a:endParaRPr lang="pt-BR" sz="2200" dirty="0"/>
          </a:p>
          <a:p>
            <a:pPr algn="ctr"/>
            <a:r>
              <a:rPr lang="pt-BR" sz="2200" dirty="0"/>
              <a:t>Integra</a:t>
            </a:r>
            <a:r>
              <a:rPr lang="en-US" sz="2200" dirty="0" err="1"/>
              <a:t>ção</a:t>
            </a:r>
            <a:r>
              <a:rPr lang="pt-BR" sz="2200" dirty="0"/>
              <a:t> regional</a:t>
            </a:r>
          </a:p>
          <a:p>
            <a:pPr algn="just"/>
            <a:endParaRPr lang="pt-BR" sz="2200" dirty="0"/>
          </a:p>
          <a:p>
            <a:pPr marL="342900" indent="-342900" algn="just">
              <a:buFont typeface="Arial"/>
              <a:buChar char="•"/>
            </a:pPr>
            <a:endParaRPr lang="pt-BR" sz="2200" dirty="0"/>
          </a:p>
          <a:p>
            <a:pPr marL="342900" indent="-342900" algn="just">
              <a:buFont typeface="Arial"/>
              <a:buChar char="•"/>
            </a:pPr>
            <a:endParaRPr lang="pt-BR" sz="2200" dirty="0"/>
          </a:p>
          <a:p>
            <a:pPr marL="342900" indent="-342900" algn="just">
              <a:buFont typeface="Arial"/>
              <a:buChar char="•"/>
            </a:pPr>
            <a:endParaRPr lang="pt-BR" sz="2200" dirty="0"/>
          </a:p>
        </p:txBody>
      </p:sp>
      <p:sp>
        <p:nvSpPr>
          <p:cNvPr id="2" name="Retângulo 1"/>
          <p:cNvSpPr/>
          <p:nvPr/>
        </p:nvSpPr>
        <p:spPr>
          <a:xfrm>
            <a:off x="1331640" y="807095"/>
            <a:ext cx="64087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Motivações para os Estudos de Expansão</a:t>
            </a:r>
          </a:p>
        </p:txBody>
      </p:sp>
    </p:spTree>
    <p:extLst>
      <p:ext uri="{BB962C8B-B14F-4D97-AF65-F5344CB8AC3E}">
        <p14:creationId xmlns:p14="http://schemas.microsoft.com/office/powerpoint/2010/main" val="413480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Arredondado 28">
            <a:extLst>
              <a:ext uri="{FF2B5EF4-FFF2-40B4-BE49-F238E27FC236}">
                <a16:creationId xmlns:a16="http://schemas.microsoft.com/office/drawing/2014/main" id="{2E20DD99-1BA3-DC44-8A67-E7271FD06939}"/>
              </a:ext>
            </a:extLst>
          </p:cNvPr>
          <p:cNvSpPr/>
          <p:nvPr/>
        </p:nvSpPr>
        <p:spPr>
          <a:xfrm>
            <a:off x="4788024" y="2209069"/>
            <a:ext cx="3816424" cy="36445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err="1">
                <a:solidFill>
                  <a:srgbClr val="0070C0"/>
                </a:solidFill>
              </a:rPr>
              <a:t>Minist</a:t>
            </a:r>
            <a:r>
              <a:rPr lang="en-US" sz="2400" b="1" dirty="0" err="1">
                <a:solidFill>
                  <a:srgbClr val="0070C0"/>
                </a:solidFill>
              </a:rPr>
              <a:t>ério</a:t>
            </a:r>
            <a:r>
              <a:rPr lang="en-US" sz="2400" b="1" dirty="0">
                <a:solidFill>
                  <a:srgbClr val="0070C0"/>
                </a:solidFill>
              </a:rPr>
              <a:t> de Minas e </a:t>
            </a:r>
            <a:r>
              <a:rPr lang="en-US" sz="2400" b="1" dirty="0" err="1">
                <a:solidFill>
                  <a:srgbClr val="0070C0"/>
                </a:solidFill>
              </a:rPr>
              <a:t>Energia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pt-BR" dirty="0"/>
          </a:p>
        </p:txBody>
      </p:sp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3A731897-9928-3645-8D2F-ADD57561655E}"/>
              </a:ext>
            </a:extLst>
          </p:cNvPr>
          <p:cNvSpPr/>
          <p:nvPr/>
        </p:nvSpPr>
        <p:spPr>
          <a:xfrm>
            <a:off x="539552" y="1705013"/>
            <a:ext cx="4211960" cy="49643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4759" name="Espaço Reservado para Número de Slide 2"/>
          <p:cNvSpPr txBox="1">
            <a:spLocks noGrp="1"/>
          </p:cNvSpPr>
          <p:nvPr/>
        </p:nvSpPr>
        <p:spPr bwMode="auto">
          <a:xfrm>
            <a:off x="8686800" y="1825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3E47466D-F0CF-4F7B-B696-D7E6B34A9DB7}" type="slidenum">
              <a:rPr lang="en-US" sz="1000" b="1">
                <a:solidFill>
                  <a:schemeClr val="bg1"/>
                </a:solidFill>
              </a:rPr>
              <a:pPr algn="ctr"/>
              <a:t>9</a:t>
            </a:fld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11" name="Retângulo 66"/>
          <p:cNvSpPr>
            <a:spLocks noChangeArrowheads="1"/>
          </p:cNvSpPr>
          <p:nvPr/>
        </p:nvSpPr>
        <p:spPr bwMode="auto">
          <a:xfrm>
            <a:off x="5181600" y="189797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defTabSz="979488">
              <a:defRPr/>
            </a:pPr>
            <a:r>
              <a:rPr lang="pt-BR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pitchFamily="34" charset="0"/>
              </a:rPr>
              <a:t>Processo de Planejamento</a:t>
            </a:r>
          </a:p>
        </p:txBody>
      </p:sp>
      <p:sp>
        <p:nvSpPr>
          <p:cNvPr id="2" name="Retângulo 1"/>
          <p:cNvSpPr/>
          <p:nvPr/>
        </p:nvSpPr>
        <p:spPr>
          <a:xfrm>
            <a:off x="1727684" y="836712"/>
            <a:ext cx="59766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1º Estágio –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Estudos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Planejamento</a:t>
            </a:r>
            <a:endParaRPr lang="pt-BR" sz="2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>
              <a:defRPr/>
            </a:pP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(Curto, Médio e Longo Prazos)</a:t>
            </a:r>
          </a:p>
        </p:txBody>
      </p:sp>
      <p:sp>
        <p:nvSpPr>
          <p:cNvPr id="9" name="Retângulo de cantos arredondados 6"/>
          <p:cNvSpPr/>
          <p:nvPr/>
        </p:nvSpPr>
        <p:spPr>
          <a:xfrm>
            <a:off x="779140" y="1937779"/>
            <a:ext cx="1564011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Distribuidora</a:t>
            </a:r>
          </a:p>
        </p:txBody>
      </p:sp>
      <p:sp>
        <p:nvSpPr>
          <p:cNvPr id="14" name="Retângulo de cantos arredondados 9"/>
          <p:cNvSpPr/>
          <p:nvPr/>
        </p:nvSpPr>
        <p:spPr>
          <a:xfrm>
            <a:off x="2938768" y="3106264"/>
            <a:ext cx="1599712" cy="817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Empresa de Pesquisa Energética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2938768" y="4377552"/>
            <a:ext cx="1584176" cy="10797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Operador Nacional do Sistema Elétrico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779140" y="2877446"/>
            <a:ext cx="1584176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Transmissora</a:t>
            </a:r>
          </a:p>
        </p:txBody>
      </p:sp>
      <p:sp>
        <p:nvSpPr>
          <p:cNvPr id="24" name="Retângulo de cantos arredondados 22"/>
          <p:cNvSpPr/>
          <p:nvPr/>
        </p:nvSpPr>
        <p:spPr>
          <a:xfrm>
            <a:off x="799221" y="3817113"/>
            <a:ext cx="1584176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Geradora</a:t>
            </a:r>
          </a:p>
        </p:txBody>
      </p:sp>
      <p:sp>
        <p:nvSpPr>
          <p:cNvPr id="25" name="Retângulo de cantos arredondados 22"/>
          <p:cNvSpPr/>
          <p:nvPr/>
        </p:nvSpPr>
        <p:spPr>
          <a:xfrm>
            <a:off x="778528" y="4773403"/>
            <a:ext cx="1584176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Consumidor Livre</a:t>
            </a:r>
          </a:p>
        </p:txBody>
      </p:sp>
      <p:sp>
        <p:nvSpPr>
          <p:cNvPr id="26" name="Retângulo de cantos arredondados 22"/>
          <p:cNvSpPr/>
          <p:nvPr/>
        </p:nvSpPr>
        <p:spPr>
          <a:xfrm>
            <a:off x="799221" y="5709626"/>
            <a:ext cx="1584176" cy="7200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Autoprodutor</a:t>
            </a:r>
          </a:p>
        </p:txBody>
      </p:sp>
      <p:sp>
        <p:nvSpPr>
          <p:cNvPr id="22" name="Chave Direita 21"/>
          <p:cNvSpPr/>
          <p:nvPr/>
        </p:nvSpPr>
        <p:spPr>
          <a:xfrm>
            <a:off x="2447256" y="1937779"/>
            <a:ext cx="288032" cy="4491927"/>
          </a:xfrm>
          <a:prstGeom prst="rightBrac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para a Direita 18">
            <a:extLst>
              <a:ext uri="{FF2B5EF4-FFF2-40B4-BE49-F238E27FC236}">
                <a16:creationId xmlns:a16="http://schemas.microsoft.com/office/drawing/2014/main" id="{8E0A0444-12F5-254B-BFA7-E46369A2A2E3}"/>
              </a:ext>
            </a:extLst>
          </p:cNvPr>
          <p:cNvSpPr/>
          <p:nvPr/>
        </p:nvSpPr>
        <p:spPr>
          <a:xfrm>
            <a:off x="4594952" y="3586452"/>
            <a:ext cx="504056" cy="422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a Direita 19">
            <a:extLst>
              <a:ext uri="{FF2B5EF4-FFF2-40B4-BE49-F238E27FC236}">
                <a16:creationId xmlns:a16="http://schemas.microsoft.com/office/drawing/2014/main" id="{83665C49-81F2-4846-AAF6-A4E1D9863175}"/>
              </a:ext>
            </a:extLst>
          </p:cNvPr>
          <p:cNvSpPr/>
          <p:nvPr/>
        </p:nvSpPr>
        <p:spPr>
          <a:xfrm>
            <a:off x="4594952" y="4941168"/>
            <a:ext cx="504056" cy="422817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de cantos arredondados 9">
            <a:extLst>
              <a:ext uri="{FF2B5EF4-FFF2-40B4-BE49-F238E27FC236}">
                <a16:creationId xmlns:a16="http://schemas.microsoft.com/office/drawing/2014/main" id="{913E4126-658C-E04D-A83C-34F0AD5FFB19}"/>
              </a:ext>
            </a:extLst>
          </p:cNvPr>
          <p:cNvSpPr/>
          <p:nvPr/>
        </p:nvSpPr>
        <p:spPr>
          <a:xfrm>
            <a:off x="5434862" y="3106264"/>
            <a:ext cx="2522748" cy="817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Viabilidade Técnico-Econômica e Socioambiental (R1)</a:t>
            </a:r>
          </a:p>
        </p:txBody>
      </p:sp>
      <p:sp>
        <p:nvSpPr>
          <p:cNvPr id="28" name="Retângulo de cantos arredondados 14">
            <a:extLst>
              <a:ext uri="{FF2B5EF4-FFF2-40B4-BE49-F238E27FC236}">
                <a16:creationId xmlns:a16="http://schemas.microsoft.com/office/drawing/2014/main" id="{DE1F3834-EEE6-7C43-8590-30E68332274B}"/>
              </a:ext>
            </a:extLst>
          </p:cNvPr>
          <p:cNvSpPr/>
          <p:nvPr/>
        </p:nvSpPr>
        <p:spPr>
          <a:xfrm>
            <a:off x="5434862" y="4377551"/>
            <a:ext cx="2522748" cy="10797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Plano de Amplia</a:t>
            </a:r>
            <a:r>
              <a:rPr lang="en-US" dirty="0" err="1">
                <a:solidFill>
                  <a:srgbClr val="0070C0"/>
                </a:solidFill>
              </a:rPr>
              <a:t>ções</a:t>
            </a:r>
            <a:r>
              <a:rPr lang="en-US" dirty="0">
                <a:solidFill>
                  <a:srgbClr val="0070C0"/>
                </a:solidFill>
              </a:rPr>
              <a:t> e </a:t>
            </a:r>
            <a:r>
              <a:rPr lang="en-US" dirty="0" err="1">
                <a:solidFill>
                  <a:srgbClr val="0070C0"/>
                </a:solidFill>
              </a:rPr>
              <a:t>Reforços</a:t>
            </a:r>
            <a:r>
              <a:rPr lang="en-US" dirty="0">
                <a:solidFill>
                  <a:srgbClr val="0070C0"/>
                </a:solidFill>
              </a:rPr>
              <a:t> (PAR)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27" name="Seta para a Direita 26">
            <a:extLst>
              <a:ext uri="{FF2B5EF4-FFF2-40B4-BE49-F238E27FC236}">
                <a16:creationId xmlns:a16="http://schemas.microsoft.com/office/drawing/2014/main" id="{6DB63740-34F7-E449-8687-6E6937032B52}"/>
              </a:ext>
            </a:extLst>
          </p:cNvPr>
          <p:cNvSpPr/>
          <p:nvPr/>
        </p:nvSpPr>
        <p:spPr>
          <a:xfrm rot="10800000">
            <a:off x="4572000" y="3154403"/>
            <a:ext cx="504056" cy="4228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a Direita 29">
            <a:extLst>
              <a:ext uri="{FF2B5EF4-FFF2-40B4-BE49-F238E27FC236}">
                <a16:creationId xmlns:a16="http://schemas.microsoft.com/office/drawing/2014/main" id="{D4B71BA0-AA82-6543-823B-FEE71E1E5DEB}"/>
              </a:ext>
            </a:extLst>
          </p:cNvPr>
          <p:cNvSpPr/>
          <p:nvPr/>
        </p:nvSpPr>
        <p:spPr>
          <a:xfrm rot="10800000">
            <a:off x="4572000" y="4537193"/>
            <a:ext cx="504056" cy="422817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39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24104</TotalTime>
  <Words>966</Words>
  <Application>Microsoft Office PowerPoint</Application>
  <PresentationFormat>Apresentação na tela (4:3)</PresentationFormat>
  <Paragraphs>279</Paragraphs>
  <Slides>17</Slides>
  <Notes>17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- ANEEL &amp; Acende Brasil</dc:title>
  <dc:creator>thiago.prado@mme.gov.br</dc:creator>
  <cp:lastModifiedBy>Thiago Prado</cp:lastModifiedBy>
  <cp:revision>1922</cp:revision>
  <cp:lastPrinted>2018-03-14T10:54:19Z</cp:lastPrinted>
  <dcterms:created xsi:type="dcterms:W3CDTF">2008-12-08T12:07:03Z</dcterms:created>
  <dcterms:modified xsi:type="dcterms:W3CDTF">2018-03-14T10:55:42Z</dcterms:modified>
</cp:coreProperties>
</file>