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notesMasterIdLst>
    <p:notesMasterId r:id="rId9"/>
  </p:notesMasterIdLst>
  <p:sldIdLst>
    <p:sldId id="283" r:id="rId3"/>
    <p:sldId id="281" r:id="rId4"/>
    <p:sldId id="286" r:id="rId5"/>
    <p:sldId id="282" r:id="rId6"/>
    <p:sldId id="284" r:id="rId7"/>
    <p:sldId id="285" r:id="rId8"/>
  </p:sldIdLst>
  <p:sldSz cx="9907588" cy="6858000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446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7A53AA-6AC8-43D7-A00E-49C3DD80A1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0A99F5E-0B60-4BD8-AA0D-D1756958F579}">
      <dgm:prSet phldrT="[Texto]" custT="1"/>
      <dgm:spPr>
        <a:solidFill>
          <a:srgbClr val="FFC000"/>
        </a:solidFill>
      </dgm:spPr>
      <dgm:t>
        <a:bodyPr/>
        <a:lstStyle/>
        <a:p>
          <a:r>
            <a:rPr lang="pt-BR" sz="1600" dirty="0">
              <a:solidFill>
                <a:schemeClr val="tx1"/>
              </a:solidFill>
            </a:rPr>
            <a:t>Órgão licenciador: destinação dos recursos</a:t>
          </a:r>
        </a:p>
      </dgm:t>
    </dgm:pt>
    <dgm:pt modelId="{AF6B175B-B635-4244-8D58-EA5D0773ACC2}" type="parTrans" cxnId="{D438E795-01B4-427E-A9FF-5BD2ACA37DDC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408E5F5B-3401-48F0-B78E-FAC50C492564}" type="sibTrans" cxnId="{D438E795-01B4-427E-A9FF-5BD2ACA37DDC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EF3F6935-EFFE-4009-AC66-84E5EC670EA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1600" dirty="0">
              <a:solidFill>
                <a:schemeClr val="tx1"/>
              </a:solidFill>
            </a:rPr>
            <a:t>Manifestação de interesse do empreendedor em aderir ao fundo</a:t>
          </a:r>
        </a:p>
      </dgm:t>
    </dgm:pt>
    <dgm:pt modelId="{F2AD8AD6-61D5-400F-B6AE-8F34357DA27B}" type="parTrans" cxnId="{548AA135-58C3-4E28-92ED-5A28CD70EE62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C5B55C62-2310-4D2A-BE7E-AAC747DD56E0}" type="sibTrans" cxnId="{548AA135-58C3-4E28-92ED-5A28CD70EE62}">
      <dgm:prSet/>
      <dgm:spPr/>
      <dgm:t>
        <a:bodyPr/>
        <a:lstStyle/>
        <a:p>
          <a:endParaRPr lang="pt-BR" sz="1600">
            <a:solidFill>
              <a:schemeClr val="tx1"/>
            </a:solidFill>
          </a:endParaRPr>
        </a:p>
      </dgm:t>
    </dgm:pt>
    <dgm:pt modelId="{F4182B4B-6995-4224-B1F7-D281073594A3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1600" dirty="0">
              <a:solidFill>
                <a:schemeClr val="tx1"/>
              </a:solidFill>
            </a:rPr>
            <a:t>Depósito dos recursos de compensação no fundo privado</a:t>
          </a:r>
        </a:p>
      </dgm:t>
    </dgm:pt>
    <dgm:pt modelId="{E2F58FEB-4D66-45B5-AD8C-2CA0A1BE8700}" type="parTrans" cxnId="{E6DF1FA5-B14E-4225-A9B8-B2DD8B74255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187CFC18-DB87-4E8B-B1EC-A673025984A1}" type="sibTrans" cxnId="{E6DF1FA5-B14E-4225-A9B8-B2DD8B74255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27F4EA3-1473-4689-88CE-6F1B82794D2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1600" dirty="0">
              <a:solidFill>
                <a:schemeClr val="tx1"/>
              </a:solidFill>
            </a:rPr>
            <a:t>Certidão de cumprimento da obrigação</a:t>
          </a:r>
        </a:p>
      </dgm:t>
    </dgm:pt>
    <dgm:pt modelId="{3D77ECDB-ACA5-47EF-978F-217A8CD35F0D}" type="parTrans" cxnId="{39D33728-6074-4E79-9788-683D59287F9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36A35B27-DF16-45DA-B3BD-EFBF2450D9B3}" type="sibTrans" cxnId="{39D33728-6074-4E79-9788-683D59287F9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CE5FBDD6-CDB2-4D6F-996F-F82E64427B39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pt-BR" sz="1600" dirty="0" err="1">
              <a:solidFill>
                <a:schemeClr val="tx1"/>
              </a:solidFill>
            </a:rPr>
            <a:t>ICMBio</a:t>
          </a:r>
          <a:r>
            <a:rPr lang="pt-BR" sz="1600" dirty="0">
              <a:solidFill>
                <a:schemeClr val="tx1"/>
              </a:solidFill>
            </a:rPr>
            <a:t> demandará a execução das ações à instituição financeira</a:t>
          </a:r>
        </a:p>
      </dgm:t>
    </dgm:pt>
    <dgm:pt modelId="{ECED87C9-8206-4020-B670-000EAFB01000}" type="parTrans" cxnId="{08BE7711-84E6-4BFB-8E83-A09D998892D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6A95827-445A-4129-A677-59F55143118C}" type="sibTrans" cxnId="{08BE7711-84E6-4BFB-8E83-A09D998892D1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B0BAACF2-2A0F-4BC9-A272-D6085C53A18C}" type="pres">
      <dgm:prSet presAssocID="{AB7A53AA-6AC8-43D7-A00E-49C3DD80A119}" presName="CompostProcess" presStyleCnt="0">
        <dgm:presLayoutVars>
          <dgm:dir/>
          <dgm:resizeHandles val="exact"/>
        </dgm:presLayoutVars>
      </dgm:prSet>
      <dgm:spPr/>
    </dgm:pt>
    <dgm:pt modelId="{196040B7-6D07-4E15-8930-EDC2C21B8661}" type="pres">
      <dgm:prSet presAssocID="{AB7A53AA-6AC8-43D7-A00E-49C3DD80A119}" presName="arrow" presStyleLbl="bgShp" presStyleIdx="0" presStyleCnt="1" custLinFactNeighborY="1789"/>
      <dgm:spPr/>
    </dgm:pt>
    <dgm:pt modelId="{4FBEF9DB-FA9A-4791-8849-88DAEAC65BA2}" type="pres">
      <dgm:prSet presAssocID="{AB7A53AA-6AC8-43D7-A00E-49C3DD80A119}" presName="linearProcess" presStyleCnt="0"/>
      <dgm:spPr/>
    </dgm:pt>
    <dgm:pt modelId="{D0BDD1AF-99C7-4123-8FB4-A3C1CD524665}" type="pres">
      <dgm:prSet presAssocID="{00A99F5E-0B60-4BD8-AA0D-D1756958F579}" presName="textNode" presStyleLbl="node1" presStyleIdx="0" presStyleCnt="5">
        <dgm:presLayoutVars>
          <dgm:bulletEnabled val="1"/>
        </dgm:presLayoutVars>
      </dgm:prSet>
      <dgm:spPr/>
    </dgm:pt>
    <dgm:pt modelId="{1FAE68D0-A7DD-4385-A64E-C1EB416C9BB5}" type="pres">
      <dgm:prSet presAssocID="{408E5F5B-3401-48F0-B78E-FAC50C492564}" presName="sibTrans" presStyleCnt="0"/>
      <dgm:spPr/>
    </dgm:pt>
    <dgm:pt modelId="{97F80B8B-D067-46F4-BB9F-89A66266EBFD}" type="pres">
      <dgm:prSet presAssocID="{EF3F6935-EFFE-4009-AC66-84E5EC670EA7}" presName="textNode" presStyleLbl="node1" presStyleIdx="1" presStyleCnt="5">
        <dgm:presLayoutVars>
          <dgm:bulletEnabled val="1"/>
        </dgm:presLayoutVars>
      </dgm:prSet>
      <dgm:spPr/>
    </dgm:pt>
    <dgm:pt modelId="{B451E27C-6EF4-4034-A11D-39E96A105A13}" type="pres">
      <dgm:prSet presAssocID="{C5B55C62-2310-4D2A-BE7E-AAC747DD56E0}" presName="sibTrans" presStyleCnt="0"/>
      <dgm:spPr/>
    </dgm:pt>
    <dgm:pt modelId="{29B0A065-C676-4757-8162-95C6FFA16C74}" type="pres">
      <dgm:prSet presAssocID="{F4182B4B-6995-4224-B1F7-D281073594A3}" presName="textNode" presStyleLbl="node1" presStyleIdx="2" presStyleCnt="5">
        <dgm:presLayoutVars>
          <dgm:bulletEnabled val="1"/>
        </dgm:presLayoutVars>
      </dgm:prSet>
      <dgm:spPr/>
    </dgm:pt>
    <dgm:pt modelId="{5EBF6342-9123-4933-96BE-C8A8F6D51C86}" type="pres">
      <dgm:prSet presAssocID="{187CFC18-DB87-4E8B-B1EC-A673025984A1}" presName="sibTrans" presStyleCnt="0"/>
      <dgm:spPr/>
    </dgm:pt>
    <dgm:pt modelId="{5229BF1F-285E-4C45-A70B-4C1CB062D1A1}" type="pres">
      <dgm:prSet presAssocID="{427F4EA3-1473-4689-88CE-6F1B82794D2C}" presName="textNode" presStyleLbl="node1" presStyleIdx="3" presStyleCnt="5">
        <dgm:presLayoutVars>
          <dgm:bulletEnabled val="1"/>
        </dgm:presLayoutVars>
      </dgm:prSet>
      <dgm:spPr/>
    </dgm:pt>
    <dgm:pt modelId="{0B91BC25-D48F-4FA1-9032-195595AB36F6}" type="pres">
      <dgm:prSet presAssocID="{36A35B27-DF16-45DA-B3BD-EFBF2450D9B3}" presName="sibTrans" presStyleCnt="0"/>
      <dgm:spPr/>
    </dgm:pt>
    <dgm:pt modelId="{EA68FDDE-EC3B-451B-B595-FCC62EDD4C78}" type="pres">
      <dgm:prSet presAssocID="{CE5FBDD6-CDB2-4D6F-996F-F82E64427B39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08BE7711-84E6-4BFB-8E83-A09D998892D1}" srcId="{AB7A53AA-6AC8-43D7-A00E-49C3DD80A119}" destId="{CE5FBDD6-CDB2-4D6F-996F-F82E64427B39}" srcOrd="4" destOrd="0" parTransId="{ECED87C9-8206-4020-B670-000EAFB01000}" sibTransId="{66A95827-445A-4129-A677-59F55143118C}"/>
    <dgm:cxn modelId="{39D33728-6074-4E79-9788-683D59287F92}" srcId="{AB7A53AA-6AC8-43D7-A00E-49C3DD80A119}" destId="{427F4EA3-1473-4689-88CE-6F1B82794D2C}" srcOrd="3" destOrd="0" parTransId="{3D77ECDB-ACA5-47EF-978F-217A8CD35F0D}" sibTransId="{36A35B27-DF16-45DA-B3BD-EFBF2450D9B3}"/>
    <dgm:cxn modelId="{56320A2B-EA90-4D38-B3D3-1F9805DC2CF2}" type="presOf" srcId="{427F4EA3-1473-4689-88CE-6F1B82794D2C}" destId="{5229BF1F-285E-4C45-A70B-4C1CB062D1A1}" srcOrd="0" destOrd="0" presId="urn:microsoft.com/office/officeart/2005/8/layout/hProcess9"/>
    <dgm:cxn modelId="{548AA135-58C3-4E28-92ED-5A28CD70EE62}" srcId="{AB7A53AA-6AC8-43D7-A00E-49C3DD80A119}" destId="{EF3F6935-EFFE-4009-AC66-84E5EC670EA7}" srcOrd="1" destOrd="0" parTransId="{F2AD8AD6-61D5-400F-B6AE-8F34357DA27B}" sibTransId="{C5B55C62-2310-4D2A-BE7E-AAC747DD56E0}"/>
    <dgm:cxn modelId="{D438E795-01B4-427E-A9FF-5BD2ACA37DDC}" srcId="{AB7A53AA-6AC8-43D7-A00E-49C3DD80A119}" destId="{00A99F5E-0B60-4BD8-AA0D-D1756958F579}" srcOrd="0" destOrd="0" parTransId="{AF6B175B-B635-4244-8D58-EA5D0773ACC2}" sibTransId="{408E5F5B-3401-48F0-B78E-FAC50C492564}"/>
    <dgm:cxn modelId="{E6DF1FA5-B14E-4225-A9B8-B2DD8B74255A}" srcId="{AB7A53AA-6AC8-43D7-A00E-49C3DD80A119}" destId="{F4182B4B-6995-4224-B1F7-D281073594A3}" srcOrd="2" destOrd="0" parTransId="{E2F58FEB-4D66-45B5-AD8C-2CA0A1BE8700}" sibTransId="{187CFC18-DB87-4E8B-B1EC-A673025984A1}"/>
    <dgm:cxn modelId="{D7FF1AA7-CD29-4821-BC10-C6B023596233}" type="presOf" srcId="{F4182B4B-6995-4224-B1F7-D281073594A3}" destId="{29B0A065-C676-4757-8162-95C6FFA16C74}" srcOrd="0" destOrd="0" presId="urn:microsoft.com/office/officeart/2005/8/layout/hProcess9"/>
    <dgm:cxn modelId="{E088E3C5-2696-4CC7-B178-3CEEBB944809}" type="presOf" srcId="{AB7A53AA-6AC8-43D7-A00E-49C3DD80A119}" destId="{B0BAACF2-2A0F-4BC9-A272-D6085C53A18C}" srcOrd="0" destOrd="0" presId="urn:microsoft.com/office/officeart/2005/8/layout/hProcess9"/>
    <dgm:cxn modelId="{A63C15CC-1F2D-436A-AD80-A3B472375D5D}" type="presOf" srcId="{00A99F5E-0B60-4BD8-AA0D-D1756958F579}" destId="{D0BDD1AF-99C7-4123-8FB4-A3C1CD524665}" srcOrd="0" destOrd="0" presId="urn:microsoft.com/office/officeart/2005/8/layout/hProcess9"/>
    <dgm:cxn modelId="{95BDD4F2-D5FB-49B1-AF8F-8681F3B72DB3}" type="presOf" srcId="{CE5FBDD6-CDB2-4D6F-996F-F82E64427B39}" destId="{EA68FDDE-EC3B-451B-B595-FCC62EDD4C78}" srcOrd="0" destOrd="0" presId="urn:microsoft.com/office/officeart/2005/8/layout/hProcess9"/>
    <dgm:cxn modelId="{158078FB-498F-4F5C-B030-ECEF3E9CE471}" type="presOf" srcId="{EF3F6935-EFFE-4009-AC66-84E5EC670EA7}" destId="{97F80B8B-D067-46F4-BB9F-89A66266EBFD}" srcOrd="0" destOrd="0" presId="urn:microsoft.com/office/officeart/2005/8/layout/hProcess9"/>
    <dgm:cxn modelId="{DD335F14-FA10-4C45-ADE9-EFF21E27C74F}" type="presParOf" srcId="{B0BAACF2-2A0F-4BC9-A272-D6085C53A18C}" destId="{196040B7-6D07-4E15-8930-EDC2C21B8661}" srcOrd="0" destOrd="0" presId="urn:microsoft.com/office/officeart/2005/8/layout/hProcess9"/>
    <dgm:cxn modelId="{FFDC21B6-EB21-42F2-81E4-9A81470717BA}" type="presParOf" srcId="{B0BAACF2-2A0F-4BC9-A272-D6085C53A18C}" destId="{4FBEF9DB-FA9A-4791-8849-88DAEAC65BA2}" srcOrd="1" destOrd="0" presId="urn:microsoft.com/office/officeart/2005/8/layout/hProcess9"/>
    <dgm:cxn modelId="{D949384D-AE46-4665-849C-4D7B40036093}" type="presParOf" srcId="{4FBEF9DB-FA9A-4791-8849-88DAEAC65BA2}" destId="{D0BDD1AF-99C7-4123-8FB4-A3C1CD524665}" srcOrd="0" destOrd="0" presId="urn:microsoft.com/office/officeart/2005/8/layout/hProcess9"/>
    <dgm:cxn modelId="{3F541D1F-3146-4740-92B9-BA17AA59BAE9}" type="presParOf" srcId="{4FBEF9DB-FA9A-4791-8849-88DAEAC65BA2}" destId="{1FAE68D0-A7DD-4385-A64E-C1EB416C9BB5}" srcOrd="1" destOrd="0" presId="urn:microsoft.com/office/officeart/2005/8/layout/hProcess9"/>
    <dgm:cxn modelId="{4CFD4DC5-953B-4698-917F-D91F441001A2}" type="presParOf" srcId="{4FBEF9DB-FA9A-4791-8849-88DAEAC65BA2}" destId="{97F80B8B-D067-46F4-BB9F-89A66266EBFD}" srcOrd="2" destOrd="0" presId="urn:microsoft.com/office/officeart/2005/8/layout/hProcess9"/>
    <dgm:cxn modelId="{B984CE5F-160E-4BD4-BBEA-49EE778EE871}" type="presParOf" srcId="{4FBEF9DB-FA9A-4791-8849-88DAEAC65BA2}" destId="{B451E27C-6EF4-4034-A11D-39E96A105A13}" srcOrd="3" destOrd="0" presId="urn:microsoft.com/office/officeart/2005/8/layout/hProcess9"/>
    <dgm:cxn modelId="{EB609B23-8EE0-4BD8-BDE1-F71385DA339A}" type="presParOf" srcId="{4FBEF9DB-FA9A-4791-8849-88DAEAC65BA2}" destId="{29B0A065-C676-4757-8162-95C6FFA16C74}" srcOrd="4" destOrd="0" presId="urn:microsoft.com/office/officeart/2005/8/layout/hProcess9"/>
    <dgm:cxn modelId="{0B2BCE78-6516-4D97-B8BD-8BE3264860C2}" type="presParOf" srcId="{4FBEF9DB-FA9A-4791-8849-88DAEAC65BA2}" destId="{5EBF6342-9123-4933-96BE-C8A8F6D51C86}" srcOrd="5" destOrd="0" presId="urn:microsoft.com/office/officeart/2005/8/layout/hProcess9"/>
    <dgm:cxn modelId="{D6486526-381D-4666-88D0-88F7D1A7FEED}" type="presParOf" srcId="{4FBEF9DB-FA9A-4791-8849-88DAEAC65BA2}" destId="{5229BF1F-285E-4C45-A70B-4C1CB062D1A1}" srcOrd="6" destOrd="0" presId="urn:microsoft.com/office/officeart/2005/8/layout/hProcess9"/>
    <dgm:cxn modelId="{56673FAB-E412-4758-A34B-05F2CBA9FF28}" type="presParOf" srcId="{4FBEF9DB-FA9A-4791-8849-88DAEAC65BA2}" destId="{0B91BC25-D48F-4FA1-9032-195595AB36F6}" srcOrd="7" destOrd="0" presId="urn:microsoft.com/office/officeart/2005/8/layout/hProcess9"/>
    <dgm:cxn modelId="{CA9682A4-BB04-4E70-950A-7DD4EC152EFD}" type="presParOf" srcId="{4FBEF9DB-FA9A-4791-8849-88DAEAC65BA2}" destId="{EA68FDDE-EC3B-451B-B595-FCC62EDD4C7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6040B7-6D07-4E15-8930-EDC2C21B8661}">
      <dsp:nvSpPr>
        <dsp:cNvPr id="0" name=""/>
        <dsp:cNvSpPr/>
      </dsp:nvSpPr>
      <dsp:spPr>
        <a:xfrm>
          <a:off x="680475" y="0"/>
          <a:ext cx="7712056" cy="394317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BDD1AF-99C7-4123-8FB4-A3C1CD524665}">
      <dsp:nvSpPr>
        <dsp:cNvPr id="0" name=""/>
        <dsp:cNvSpPr/>
      </dsp:nvSpPr>
      <dsp:spPr>
        <a:xfrm>
          <a:off x="2658" y="1182952"/>
          <a:ext cx="1600180" cy="1577270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solidFill>
                <a:schemeClr val="tx1"/>
              </a:solidFill>
            </a:rPr>
            <a:t>Órgão licenciador: destinação dos recursos</a:t>
          </a:r>
        </a:p>
      </dsp:txBody>
      <dsp:txXfrm>
        <a:off x="79654" y="1259948"/>
        <a:ext cx="1446188" cy="1423278"/>
      </dsp:txXfrm>
    </dsp:sp>
    <dsp:sp modelId="{97F80B8B-D067-46F4-BB9F-89A66266EBFD}">
      <dsp:nvSpPr>
        <dsp:cNvPr id="0" name=""/>
        <dsp:cNvSpPr/>
      </dsp:nvSpPr>
      <dsp:spPr>
        <a:xfrm>
          <a:off x="1869535" y="1182952"/>
          <a:ext cx="1600180" cy="157727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solidFill>
                <a:schemeClr val="tx1"/>
              </a:solidFill>
            </a:rPr>
            <a:t>Manifestação de interesse do empreendedor em aderir ao fundo</a:t>
          </a:r>
        </a:p>
      </dsp:txBody>
      <dsp:txXfrm>
        <a:off x="1946531" y="1259948"/>
        <a:ext cx="1446188" cy="1423278"/>
      </dsp:txXfrm>
    </dsp:sp>
    <dsp:sp modelId="{29B0A065-C676-4757-8162-95C6FFA16C74}">
      <dsp:nvSpPr>
        <dsp:cNvPr id="0" name=""/>
        <dsp:cNvSpPr/>
      </dsp:nvSpPr>
      <dsp:spPr>
        <a:xfrm>
          <a:off x="3736413" y="1182952"/>
          <a:ext cx="1600180" cy="157727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solidFill>
                <a:schemeClr val="tx1"/>
              </a:solidFill>
            </a:rPr>
            <a:t>Depósito dos recursos de compensação no fundo privado</a:t>
          </a:r>
        </a:p>
      </dsp:txBody>
      <dsp:txXfrm>
        <a:off x="3813409" y="1259948"/>
        <a:ext cx="1446188" cy="1423278"/>
      </dsp:txXfrm>
    </dsp:sp>
    <dsp:sp modelId="{5229BF1F-285E-4C45-A70B-4C1CB062D1A1}">
      <dsp:nvSpPr>
        <dsp:cNvPr id="0" name=""/>
        <dsp:cNvSpPr/>
      </dsp:nvSpPr>
      <dsp:spPr>
        <a:xfrm>
          <a:off x="5603291" y="1182952"/>
          <a:ext cx="1600180" cy="157727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solidFill>
                <a:schemeClr val="tx1"/>
              </a:solidFill>
            </a:rPr>
            <a:t>Certidão de cumprimento da obrigação</a:t>
          </a:r>
        </a:p>
      </dsp:txBody>
      <dsp:txXfrm>
        <a:off x="5680287" y="1259948"/>
        <a:ext cx="1446188" cy="1423278"/>
      </dsp:txXfrm>
    </dsp:sp>
    <dsp:sp modelId="{EA68FDDE-EC3B-451B-B595-FCC62EDD4C78}">
      <dsp:nvSpPr>
        <dsp:cNvPr id="0" name=""/>
        <dsp:cNvSpPr/>
      </dsp:nvSpPr>
      <dsp:spPr>
        <a:xfrm>
          <a:off x="7470168" y="1182952"/>
          <a:ext cx="1600180" cy="157727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 err="1">
              <a:solidFill>
                <a:schemeClr val="tx1"/>
              </a:solidFill>
            </a:rPr>
            <a:t>ICMBio</a:t>
          </a:r>
          <a:r>
            <a:rPr lang="pt-BR" sz="1600" kern="1200" dirty="0">
              <a:solidFill>
                <a:schemeClr val="tx1"/>
              </a:solidFill>
            </a:rPr>
            <a:t> demandará a execução das ações à instituição financeira</a:t>
          </a:r>
        </a:p>
      </dsp:txBody>
      <dsp:txXfrm>
        <a:off x="7547164" y="1259948"/>
        <a:ext cx="1446188" cy="1423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14E5423B-8D5E-4261-A5AE-BE37986A2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73AD87C3-C7B2-49ED-9F5A-ECB217A23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1D898C0-CFF3-422C-8CFA-490F839A925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Calibri" pitchFamily="34" charset="0"/>
                <a:ea typeface="MS PGothic" pitchFamily="32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8D4AB8F8-C6AE-420A-9E4B-83E20866119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2500" y="685800"/>
            <a:ext cx="4951413" cy="342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8D31C6A-14F8-498D-A6A0-91CB9A88B2A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  <p:sp>
        <p:nvSpPr>
          <p:cNvPr id="3079" name="Text Box 6">
            <a:extLst>
              <a:ext uri="{FF2B5EF4-FFF2-40B4-BE49-F238E27FC236}">
                <a16:creationId xmlns:a16="http://schemas.microsoft.com/office/drawing/2014/main" id="{31D3AB36-BC8B-4D33-86C2-D0BCC4132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A69BCF0-333E-4B86-945A-F5EB61B52E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Calibri" panose="020B0604020202020204" pitchFamily="34" charset="0"/>
              </a:defRPr>
            </a:lvl1pPr>
          </a:lstStyle>
          <a:p>
            <a:pPr>
              <a:defRPr/>
            </a:pPr>
            <a:fld id="{97DCFAAF-4847-438A-8B30-3E635F804C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1688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57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25408A-B081-4406-A229-2499FB6AE98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715C7A-B93E-470D-8623-CF8733EDA81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C1F98-4F83-44FE-B7C1-E8044421044F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82006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4CDD88-10C0-42B4-B77F-077CBCEC6D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DFA8A4-67F2-4136-A4C0-432B5F2CA49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E6D70-B2E3-4826-A3DF-39A9E7374EA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2158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7263" cy="584993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4993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8B4C71-DEE2-41CF-8AE7-7FC3198236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941F9F-6A95-426E-B639-3751E67E535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CCBDF-F952-4649-A2C9-9607A7B4207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88201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3813" cy="1141412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EF084B-451C-4387-90DE-E0B38620A6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B4A138-50D1-4D65-9192-BAA216789B4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BA653-7972-46B6-BD7E-C06085219A7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08404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3069" y="2130426"/>
            <a:ext cx="842145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6138" y="3886200"/>
            <a:ext cx="69353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2FC99A-6B47-4F21-9154-675BE96B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4E821-90C8-41F9-989B-7783B4725923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30E0EC-5A57-4651-9D21-80BC1582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3E17F4-B7D6-4865-8E2C-E3468676F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2211-E8AE-4ACB-88E1-52CFB6A4F98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220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7DE357-FF9A-40F1-9B15-0AD27E353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2D85E-3683-4E15-B03F-9C86832EEA27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4B3DBE-E3E2-4500-A67D-2B162EA9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34AB13-C45E-4462-BF24-E89FD48B5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691F-6148-4A40-9939-F64D1F4795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1202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1" y="4406901"/>
            <a:ext cx="84214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1" y="2906713"/>
            <a:ext cx="84214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59117F-D69D-4666-82A5-CE6850225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AAB43-697A-4436-A567-63F0D6F17075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88E092-637B-4A4D-A621-12D34B9E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1917F5-8944-4A88-BAB2-B0A604E1B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9A07E-2FF5-4476-B653-7B0F8B8569F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67470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80" y="1600201"/>
            <a:ext cx="43758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6357" y="1600201"/>
            <a:ext cx="43758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988BC63-304D-4B67-BABF-F89BC91EE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5F659-0623-42F1-A0C1-3C390697F32B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147C1C7-9B17-482A-BEE0-3FC5FA4E9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5E574E77-0349-4808-B674-1C210356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0BCD5-E485-4EEA-A8D9-DFED44F755D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9140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79" y="1535113"/>
            <a:ext cx="43775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79" y="2174875"/>
            <a:ext cx="43775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917" y="1535113"/>
            <a:ext cx="43792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917" y="2174875"/>
            <a:ext cx="43792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F88450D5-35D8-41CD-A277-27CF8F84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063C8-F5B6-4076-93EE-1EEC6D1EA75E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51AC22CA-F88D-4D58-9936-0F06D2CD0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77FE5D55-BE9D-440F-9B8F-5D6C47A6F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621A-9895-4166-8433-DFF639289A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7838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D243C1A5-2D86-4B41-9AAB-1825516B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071AC-F039-40DB-98FD-5C5F26FE4AA7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A7118147-328B-49BF-858D-5970C859D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BC9E5EF8-B418-425B-B83D-6CECE5E4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8B2C1-334C-41E2-BA65-372DD25D38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9555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65A44477-2A91-4CD0-B18D-C5437920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01534-CDD6-48E9-BB46-989DA1B12860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8909EDBD-A557-424D-A6E1-EB1816DD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0652296B-7F06-4914-B133-8292D14B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20BBF-112E-428E-B7C6-0BC68027543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446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951B23-89A3-452E-B94A-6325A4A6EF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E07B6C-C72A-4E32-BA83-30029A83F11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BBA52-72B9-4D88-B646-4DBB0B4C1BD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4818169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80" y="273050"/>
            <a:ext cx="325952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92" y="273051"/>
            <a:ext cx="553861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80" y="1435101"/>
            <a:ext cx="325952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5BEEDA45-03BA-4C63-B7C1-C70722051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21A31-C414-4DA1-94FB-3E18FCB56284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A1B20EFE-2383-418A-8556-CA1DB40A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06171AD7-3EC6-4F8C-8234-BF6258569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CDB8-9ACE-4C5C-B5C4-DC7291DBD8D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6062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956" y="4800600"/>
            <a:ext cx="59445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956" y="612775"/>
            <a:ext cx="5944553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956" y="5367338"/>
            <a:ext cx="59445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56ADB92-1466-4E2B-8D39-063133BA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4D851-4746-4FD1-94C1-6B8BD5DB9A8D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DFE5F1C0-5BEA-4EEA-844A-C743F983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6E49E44-BAE8-499C-8472-11DD9A87E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D7F1F-9655-4F54-9BF6-FB1E968450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1621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03C34F-E8CC-44B8-9EAD-12C89F29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6800D-D313-45F6-A822-C8328F21BEA6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CE1F06-5504-46E7-87A7-2D61FE56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B58451-FA7A-4BD9-B28E-81AB1A83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A1F0B-603E-41A7-BDC3-8162D0F5E24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347287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3001" y="274639"/>
            <a:ext cx="2229207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80" y="274639"/>
            <a:ext cx="6522495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7088F0-159D-4945-8513-B9D537BA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ED974-28B4-4F9E-BE86-C2D2DFF8B377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C18243-34B5-4409-8024-EF9DAEEC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D352D4-CFBB-4A74-B720-4114F428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4E61-2EB9-4104-AA46-74013B17CF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410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16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16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3AC529-F670-43A8-95A9-6317458DC5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A6976A-4628-4368-9669-D6383D0AB41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3B092-4CC4-44A1-9423-4971390932D4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080884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799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7613" y="1600200"/>
            <a:ext cx="43815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2E48E9-3087-4922-AD8A-1E9C55D7B9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ECA51C-4477-4DC1-943B-F3DEFE0FE14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C2448-2756-478E-B9B6-553ED14EF99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9098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6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99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99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B6B4C1A-31C2-4DE3-808A-B59A1262D6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A36B0C-162A-47CF-9EE3-B5577FAE9F0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968AA-C70A-42D3-A185-AD81E31AE9E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92084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CDBAD95-9520-4552-80EA-6F324C41314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B23CD03-39C0-4102-A6E7-E2962E1AE02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D4922-E02A-4BD7-9A5C-832E62855D6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0931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E1F8B8A-6448-4A6F-A1D8-84F98FE4691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775519-17FC-48F1-81CE-71A349AE04B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F8D48-52A9-4727-B197-2A8A2D272E0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2168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878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43E2D73-6E3E-4B44-9DCD-194B1A14BB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4CCC27-E161-4062-9045-89FAECFE61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2B9EC-7B2F-410E-BEDF-1929AB0D5B9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7521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518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518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518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28A4696-7EB6-48C3-B123-40A78790032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8B830B-3975-498D-878D-B0BF0003B35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F9A14-5CCF-4F55-AC3A-3018F1F739B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147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934FD05E-CB62-4523-ABEB-06A9B344E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381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A6B88B65-3D87-43D3-91AD-5F639F92F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38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898314B-A1FD-499D-BF73-3A75FDADE81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95300" y="6356350"/>
            <a:ext cx="23098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898989"/>
                </a:solidFill>
                <a:latin typeface="+mn-lt"/>
                <a:ea typeface="MS PGothic" pitchFamily="3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3B2E0E98-9462-4F5C-8129-D8E3C2751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B5A8ED6-A206-4046-BB3A-88D7538216A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099300" y="6356350"/>
            <a:ext cx="2309813" cy="3635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defRPr sz="1200">
                <a:solidFill>
                  <a:srgbClr val="898989"/>
                </a:solidFill>
                <a:latin typeface="Calibri" panose="020B0604020202020204" pitchFamily="34" charset="0"/>
              </a:defRPr>
            </a:lvl1pPr>
          </a:lstStyle>
          <a:p>
            <a:pPr>
              <a:defRPr/>
            </a:pPr>
            <a:fld id="{3547C7DE-F18A-4B08-A85E-3060B9C8ABFA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MS PGothic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>
            <a:extLst>
              <a:ext uri="{FF2B5EF4-FFF2-40B4-BE49-F238E27FC236}">
                <a16:creationId xmlns:a16="http://schemas.microsoft.com/office/drawing/2014/main" id="{3DA62D8B-5D5F-4E41-B0DB-31C29CCB1B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69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2051" name="Espaço Reservado para Texto 2">
            <a:extLst>
              <a:ext uri="{FF2B5EF4-FFF2-40B4-BE49-F238E27FC236}">
                <a16:creationId xmlns:a16="http://schemas.microsoft.com/office/drawing/2014/main" id="{50D0C747-E8D9-4ACA-A5BC-69D4B8A5C8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69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14316C-BCD5-4007-A9BE-31F4DF8B6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3D6433-0410-4447-8480-09BF2E38458A}" type="datetimeFigureOut">
              <a:rPr lang="pt-BR"/>
              <a:pPr>
                <a:defRPr/>
              </a:pPr>
              <a:t>14/03/2018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9EC654-0F92-49F0-B727-5CBC2440C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8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1F82BE-7726-4CEA-94C4-5F0F18D27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0888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F6BF4A9-CFE6-4A2A-BFF6-DF32088D792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4" descr="RGB_Acabamentos_Bolinhas2.png">
            <a:extLst>
              <a:ext uri="{FF2B5EF4-FFF2-40B4-BE49-F238E27FC236}">
                <a16:creationId xmlns:a16="http://schemas.microsoft.com/office/drawing/2014/main" id="{52D6D757-44DC-4F28-A285-95FA392E8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8000"/>
            <a:ext cx="200025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Imagem 3" descr="RGB_Acabamentos_Bolinhas1.png">
            <a:extLst>
              <a:ext uri="{FF2B5EF4-FFF2-40B4-BE49-F238E27FC236}">
                <a16:creationId xmlns:a16="http://schemas.microsoft.com/office/drawing/2014/main" id="{9EEB4054-2B6C-4839-B26C-ADDCBBCAB0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013" y="0"/>
            <a:ext cx="14255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Imagem 7" descr="LogoColor_ICMBio_Mar2011.png">
            <a:extLst>
              <a:ext uri="{FF2B5EF4-FFF2-40B4-BE49-F238E27FC236}">
                <a16:creationId xmlns:a16="http://schemas.microsoft.com/office/drawing/2014/main" id="{C1D00E27-B2BD-4BAF-B968-D235D848AC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75" y="188913"/>
            <a:ext cx="1714500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3ADCCA04-0E27-4A97-8138-1B7F3EE9584B}"/>
              </a:ext>
            </a:extLst>
          </p:cNvPr>
          <p:cNvSpPr txBox="1">
            <a:spLocks/>
          </p:cNvSpPr>
          <p:nvPr/>
        </p:nvSpPr>
        <p:spPr>
          <a:xfrm>
            <a:off x="429419" y="4332578"/>
            <a:ext cx="9040812" cy="12160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buFont typeface="Times New Roman" panose="02020603050405020304" pitchFamily="18" charset="0"/>
              <a:buNone/>
              <a:defRPr/>
            </a:pPr>
            <a:r>
              <a:rPr lang="pt-BR" altLang="pt-BR" sz="3000" b="1">
                <a:solidFill>
                  <a:schemeClr val="accent3">
                    <a:lumMod val="50000"/>
                  </a:schemeClr>
                </a:solidFill>
              </a:rPr>
              <a:t>Desafios das novas diretrizes e normativas</a:t>
            </a:r>
            <a:endParaRPr lang="pt-BR" altLang="pt-BR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996295A4-8865-4B0F-AA6F-624F45D5DDC0}"/>
              </a:ext>
            </a:extLst>
          </p:cNvPr>
          <p:cNvSpPr txBox="1">
            <a:spLocks/>
          </p:cNvSpPr>
          <p:nvPr/>
        </p:nvSpPr>
        <p:spPr>
          <a:xfrm>
            <a:off x="1286668" y="2859506"/>
            <a:ext cx="9040813" cy="12160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buFont typeface="Times New Roman" panose="02020603050405020304" pitchFamily="18" charset="0"/>
              <a:buNone/>
              <a:defRPr/>
            </a:pPr>
            <a:endParaRPr lang="pt-BR" altLang="pt-BR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AFDB5AD-B0DE-408A-8DD0-B6A69ED9C8CB}"/>
              </a:ext>
            </a:extLst>
          </p:cNvPr>
          <p:cNvSpPr/>
          <p:nvPr/>
        </p:nvSpPr>
        <p:spPr>
          <a:xfrm>
            <a:off x="885824" y="2813842"/>
            <a:ext cx="799306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2400" b="1" dirty="0">
                <a:solidFill>
                  <a:schemeClr val="accent3">
                    <a:lumMod val="75000"/>
                  </a:schemeClr>
                </a:solidFill>
              </a:rPr>
              <a:t>COMPENSAÇÃO AMBIENTAL FEDERAL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678F166-FB22-4DBE-9FA4-B5F03EC83788}"/>
              </a:ext>
            </a:extLst>
          </p:cNvPr>
          <p:cNvSpPr txBox="1"/>
          <p:nvPr/>
        </p:nvSpPr>
        <p:spPr>
          <a:xfrm>
            <a:off x="3802063" y="6165850"/>
            <a:ext cx="2160587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>Fevereiro/2018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ixaDeTexto 3">
            <a:extLst>
              <a:ext uri="{FF2B5EF4-FFF2-40B4-BE49-F238E27FC236}">
                <a16:creationId xmlns:a16="http://schemas.microsoft.com/office/drawing/2014/main" id="{5C1E69A6-D752-42FC-9824-FBCDEF3A8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404813"/>
            <a:ext cx="82470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 b="1">
                <a:solidFill>
                  <a:schemeClr val="tx1"/>
                </a:solidFill>
              </a:rPr>
              <a:t>Medida Provisória nº 809/2017: 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>
                <a:solidFill>
                  <a:schemeClr val="tx1"/>
                </a:solidFill>
              </a:rPr>
              <a:t>Altera a Lei nº 11.519/2007 (Lei de criação do ICMBio)</a:t>
            </a:r>
          </a:p>
        </p:txBody>
      </p:sp>
      <p:sp>
        <p:nvSpPr>
          <p:cNvPr id="5123" name="CaixaDeTexto 4">
            <a:extLst>
              <a:ext uri="{FF2B5EF4-FFF2-40B4-BE49-F238E27FC236}">
                <a16:creationId xmlns:a16="http://schemas.microsoft.com/office/drawing/2014/main" id="{D5C93A7C-5156-4C24-BA58-C4A6465FC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688" y="25003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173" name="CaixaDeTexto 6">
            <a:extLst>
              <a:ext uri="{FF2B5EF4-FFF2-40B4-BE49-F238E27FC236}">
                <a16:creationId xmlns:a16="http://schemas.microsoft.com/office/drawing/2014/main" id="{8B9BAB18-9DBF-4212-A496-B7905B2AF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" y="1628775"/>
            <a:ext cx="89281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14400" indent="-17145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742950" lvl="1" indent="0">
              <a:lnSpc>
                <a:spcPct val="150000"/>
              </a:lnSpc>
              <a:spcBef>
                <a:spcPct val="0"/>
              </a:spcBef>
              <a:buFont typeface="Times New Roman" panose="02020603050405020304" pitchFamily="18" charset="0"/>
              <a:buNone/>
              <a:defRPr/>
            </a:pPr>
            <a:r>
              <a:rPr lang="pt-BR" altLang="pt-BR" sz="2400" b="1" dirty="0">
                <a:solidFill>
                  <a:schemeClr val="tx1"/>
                </a:solidFill>
                <a:latin typeface="Arial" panose="020B0604020202020204" pitchFamily="34" charset="0"/>
              </a:rPr>
              <a:t>Principais tópicos: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Criação do Fundo Privado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Desoneração do empreendedor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Execução direta ou indireta pela instituição financeira oficial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Possibilidade de aplicação nas esferas estadual e municipal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Definição do índice de correção monetária dos recursos (IPCA-E)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 Executar os recursos de compensação ambiental depositados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aixaDeTexto 3">
            <a:extLst>
              <a:ext uri="{FF2B5EF4-FFF2-40B4-BE49-F238E27FC236}">
                <a16:creationId xmlns:a16="http://schemas.microsoft.com/office/drawing/2014/main" id="{82071479-47B9-48D1-ABC7-8422FA4F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42875"/>
            <a:ext cx="48704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 b="1">
                <a:solidFill>
                  <a:schemeClr val="tx1"/>
                </a:solidFill>
              </a:rPr>
              <a:t>COMPENSAÇÃO AMBIENTAL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>
                <a:solidFill>
                  <a:schemeClr val="tx1"/>
                </a:solidFill>
              </a:rPr>
              <a:t>O que muda?</a:t>
            </a:r>
          </a:p>
        </p:txBody>
      </p:sp>
      <p:sp>
        <p:nvSpPr>
          <p:cNvPr id="6147" name="CaixaDeTexto 4">
            <a:extLst>
              <a:ext uri="{FF2B5EF4-FFF2-40B4-BE49-F238E27FC236}">
                <a16:creationId xmlns:a16="http://schemas.microsoft.com/office/drawing/2014/main" id="{C8D46A9F-2034-4FB9-A28C-46E9C8EFC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688" y="25003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C97BA3D6-F7EE-4C38-A54A-B0940EB41112}"/>
              </a:ext>
            </a:extLst>
          </p:cNvPr>
          <p:cNvGraphicFramePr/>
          <p:nvPr/>
        </p:nvGraphicFramePr>
        <p:xfrm>
          <a:off x="417291" y="2870200"/>
          <a:ext cx="9073008" cy="394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9" name="CaixaDeTexto 6">
            <a:extLst>
              <a:ext uri="{FF2B5EF4-FFF2-40B4-BE49-F238E27FC236}">
                <a16:creationId xmlns:a16="http://schemas.microsoft.com/office/drawing/2014/main" id="{E3946006-F703-43F3-89B6-D8C38AA2B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" y="1239838"/>
            <a:ext cx="8928100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14400" indent="-17145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t-BR" altLang="pt-BR" sz="2000">
                <a:solidFill>
                  <a:schemeClr val="tx1"/>
                </a:solidFill>
                <a:latin typeface="Arial" panose="020B0604020202020204" pitchFamily="34" charset="0"/>
              </a:rPr>
              <a:t>O ICMBio selecionará instituição financeira oficial para: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2000">
                <a:solidFill>
                  <a:schemeClr val="tx1"/>
                </a:solidFill>
                <a:latin typeface="Arial" panose="020B0604020202020204" pitchFamily="34" charset="0"/>
              </a:rPr>
              <a:t>Criar e administrar fundo privado;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2000">
                <a:solidFill>
                  <a:schemeClr val="tx1"/>
                </a:solidFill>
                <a:latin typeface="Arial" panose="020B0604020202020204" pitchFamily="34" charset="0"/>
              </a:rPr>
              <a:t>Recepcionar  os recursos de compensação ambiental por meio do fundo privado; e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2000">
                <a:solidFill>
                  <a:schemeClr val="tx1"/>
                </a:solidFill>
                <a:latin typeface="Arial" panose="020B0604020202020204" pitchFamily="34" charset="0"/>
              </a:rPr>
              <a:t>Executar os recursos de compensação ambiental depositados.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3">
            <a:extLst>
              <a:ext uri="{FF2B5EF4-FFF2-40B4-BE49-F238E27FC236}">
                <a16:creationId xmlns:a16="http://schemas.microsoft.com/office/drawing/2014/main" id="{1725B18C-F242-4513-AF6B-C3588D4D4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265113"/>
            <a:ext cx="7993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 b="1">
                <a:solidFill>
                  <a:schemeClr val="tx1"/>
                </a:solidFill>
              </a:rPr>
              <a:t>COMPENSAÇÃO AMBIENTAL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>
                <a:solidFill>
                  <a:schemeClr val="tx1"/>
                </a:solidFill>
              </a:rPr>
              <a:t>Ganhos de escala na gestão das UCs Federais</a:t>
            </a:r>
          </a:p>
        </p:txBody>
      </p:sp>
      <p:sp>
        <p:nvSpPr>
          <p:cNvPr id="7171" name="CaixaDeTexto 4">
            <a:extLst>
              <a:ext uri="{FF2B5EF4-FFF2-40B4-BE49-F238E27FC236}">
                <a16:creationId xmlns:a16="http://schemas.microsoft.com/office/drawing/2014/main" id="{20CA345B-D1C8-44C1-896F-54CAD6372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688" y="25003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EA495A8-4400-4296-AFF0-B997658A8E9E}"/>
              </a:ext>
            </a:extLst>
          </p:cNvPr>
          <p:cNvSpPr txBox="1"/>
          <p:nvPr/>
        </p:nvSpPr>
        <p:spPr>
          <a:xfrm>
            <a:off x="812800" y="1862138"/>
            <a:ext cx="8640763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pt-BR" sz="2000" dirty="0">
                <a:solidFill>
                  <a:schemeClr val="tx1"/>
                </a:solidFill>
              </a:rPr>
              <a:t>45% das UCs federais contempladas 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 sz="2000" dirty="0">
              <a:solidFill>
                <a:schemeClr val="tx1"/>
              </a:solidFill>
            </a:endParaRPr>
          </a:p>
          <a:p>
            <a:pPr marL="285750" indent="-285750"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pt-BR" sz="2000" dirty="0">
                <a:solidFill>
                  <a:schemeClr val="tx1"/>
                </a:solidFill>
              </a:rPr>
              <a:t>Recursos de compensação ambiental já destinados - </a:t>
            </a:r>
            <a:r>
              <a:rPr lang="pt-BR" sz="2000" b="1" dirty="0">
                <a:solidFill>
                  <a:schemeClr val="tx1"/>
                </a:solidFill>
              </a:rPr>
              <a:t>R$ 1,4 Bi</a:t>
            </a:r>
          </a:p>
          <a:p>
            <a:pPr marL="285750" indent="-285750"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/>
            </a:pPr>
            <a:endParaRPr lang="pt-BR" sz="2000" dirty="0">
              <a:solidFill>
                <a:schemeClr val="tx1"/>
              </a:solidFill>
            </a:endParaRPr>
          </a:p>
          <a:p>
            <a:pPr marL="285750" indent="-285750"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pt-BR" sz="2000" b="1" dirty="0">
                <a:solidFill>
                  <a:schemeClr val="tx1"/>
                </a:solidFill>
              </a:rPr>
              <a:t>Todos os biomas </a:t>
            </a:r>
            <a:r>
              <a:rPr lang="pt-BR" sz="2000" dirty="0">
                <a:solidFill>
                  <a:schemeClr val="tx1"/>
                </a:solidFill>
              </a:rPr>
              <a:t>serão beneficiados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 sz="2000" dirty="0">
              <a:solidFill>
                <a:schemeClr val="tx1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 sz="2000" dirty="0">
              <a:solidFill>
                <a:schemeClr val="tx1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 sz="2000" dirty="0">
              <a:solidFill>
                <a:schemeClr val="tx1"/>
              </a:solidFill>
            </a:endParaRPr>
          </a:p>
          <a:p>
            <a:pPr marL="285750" indent="-285750"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/>
            </a:pPr>
            <a:endParaRPr lang="pt-BR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B53654C-4A19-4639-AEE6-36CD68897B2C}"/>
              </a:ext>
            </a:extLst>
          </p:cNvPr>
          <p:cNvGraphicFramePr>
            <a:graphicFrameLocks noGrp="1"/>
          </p:cNvGraphicFramePr>
          <p:nvPr/>
        </p:nvGraphicFramePr>
        <p:xfrm>
          <a:off x="1495425" y="4137025"/>
          <a:ext cx="7275514" cy="1379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7757">
                  <a:extLst>
                    <a:ext uri="{9D8B030D-6E8A-4147-A177-3AD203B41FA5}">
                      <a16:colId xmlns:a16="http://schemas.microsoft.com/office/drawing/2014/main" val="3269066458"/>
                    </a:ext>
                  </a:extLst>
                </a:gridCol>
                <a:gridCol w="3637757">
                  <a:extLst>
                    <a:ext uri="{9D8B030D-6E8A-4147-A177-3AD203B41FA5}">
                      <a16:colId xmlns:a16="http://schemas.microsoft.com/office/drawing/2014/main" val="4259164829"/>
                    </a:ext>
                  </a:extLst>
                </a:gridCol>
              </a:tblGrid>
              <a:tr h="648031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Execução Direta </a:t>
                      </a:r>
                    </a:p>
                    <a:p>
                      <a:pPr algn="ctr"/>
                      <a:r>
                        <a:rPr lang="pt-BR" sz="1800" dirty="0"/>
                        <a:t>(</a:t>
                      </a:r>
                      <a:r>
                        <a:rPr lang="pt-BR" sz="1800" dirty="0" err="1"/>
                        <a:t>TCCAs</a:t>
                      </a:r>
                      <a:r>
                        <a:rPr lang="pt-BR" sz="1800" dirty="0"/>
                        <a:t> firmados)</a:t>
                      </a:r>
                    </a:p>
                  </a:txBody>
                  <a:tcPr marL="91449" marR="91449" marT="45717" marB="45717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Fundo Privado</a:t>
                      </a:r>
                    </a:p>
                    <a:p>
                      <a:pPr algn="ctr"/>
                      <a:r>
                        <a:rPr lang="pt-BR" sz="1800" dirty="0"/>
                        <a:t>(Expectativa)</a:t>
                      </a:r>
                    </a:p>
                  </a:txBody>
                  <a:tcPr marL="91449" marR="91449" marT="45717" marB="45717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074913"/>
                  </a:ext>
                </a:extLst>
              </a:tr>
              <a:tr h="36575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R$ 140 Milhões</a:t>
                      </a:r>
                    </a:p>
                  </a:txBody>
                  <a:tcPr marL="91449" marR="91449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R$ 1,4 Bi </a:t>
                      </a:r>
                    </a:p>
                  </a:txBody>
                  <a:tcPr marL="91449" marR="91449" marT="45717" marB="45717"/>
                </a:tc>
                <a:extLst>
                  <a:ext uri="{0D108BD9-81ED-4DB2-BD59-A6C34878D82A}">
                    <a16:rowId xmlns:a16="http://schemas.microsoft.com/office/drawing/2014/main" val="1222963322"/>
                  </a:ext>
                </a:extLst>
              </a:tr>
              <a:tr h="36575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23 Unidades de Conservação </a:t>
                      </a:r>
                    </a:p>
                  </a:txBody>
                  <a:tcPr marL="91449" marR="91449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146 Unidades de Conservação</a:t>
                      </a:r>
                    </a:p>
                  </a:txBody>
                  <a:tcPr marL="91449" marR="91449" marT="45717" marB="45717"/>
                </a:tc>
                <a:extLst>
                  <a:ext uri="{0D108BD9-81ED-4DB2-BD59-A6C34878D82A}">
                    <a16:rowId xmlns:a16="http://schemas.microsoft.com/office/drawing/2014/main" val="103685286"/>
                  </a:ext>
                </a:extLst>
              </a:tr>
            </a:tbl>
          </a:graphicData>
        </a:graphic>
      </p:graphicFrame>
      <p:sp>
        <p:nvSpPr>
          <p:cNvPr id="7187" name="CaixaDeTexto 4">
            <a:extLst>
              <a:ext uri="{FF2B5EF4-FFF2-40B4-BE49-F238E27FC236}">
                <a16:creationId xmlns:a16="http://schemas.microsoft.com/office/drawing/2014/main" id="{18BBC7C2-86BF-4CA8-8E5A-DA936E3B5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0" y="3787775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1400" b="1">
                <a:solidFill>
                  <a:schemeClr val="tx1"/>
                </a:solidFill>
              </a:rPr>
              <a:t>VALORES DISPONIBILIZADOS PARA EXECUÇÃO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aixaDeTexto 3">
            <a:extLst>
              <a:ext uri="{FF2B5EF4-FFF2-40B4-BE49-F238E27FC236}">
                <a16:creationId xmlns:a16="http://schemas.microsoft.com/office/drawing/2014/main" id="{46622361-8DE0-408E-95D7-D7F6FE6B8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44450"/>
            <a:ext cx="48704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 b="1">
                <a:solidFill>
                  <a:schemeClr val="tx1"/>
                </a:solidFill>
              </a:rPr>
              <a:t>COMPENSAÇÃO AMBIENTAL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600">
                <a:solidFill>
                  <a:schemeClr val="tx1"/>
                </a:solidFill>
              </a:rPr>
              <a:t>Relação com empreendedores</a:t>
            </a:r>
          </a:p>
        </p:txBody>
      </p:sp>
      <p:sp>
        <p:nvSpPr>
          <p:cNvPr id="8195" name="CaixaDeTexto 4">
            <a:extLst>
              <a:ext uri="{FF2B5EF4-FFF2-40B4-BE49-F238E27FC236}">
                <a16:creationId xmlns:a16="http://schemas.microsoft.com/office/drawing/2014/main" id="{5FF0B88D-F783-47CD-90A3-B1F756CE1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688" y="25003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173" name="CaixaDeTexto 6">
            <a:extLst>
              <a:ext uri="{FF2B5EF4-FFF2-40B4-BE49-F238E27FC236}">
                <a16:creationId xmlns:a16="http://schemas.microsoft.com/office/drawing/2014/main" id="{8B9BAB18-9DBF-4212-A496-B7905B2AF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" y="1125538"/>
            <a:ext cx="89281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14400" indent="-17145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None/>
              <a:defRPr/>
            </a:pPr>
            <a:r>
              <a:rPr lang="pt-BR" altLang="pt-BR" sz="2000" b="1" dirty="0">
                <a:solidFill>
                  <a:schemeClr val="tx1"/>
                </a:solidFill>
                <a:latin typeface="Arial" panose="020B0604020202020204" pitchFamily="34" charset="0"/>
              </a:rPr>
              <a:t>Execução Direta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Elaboração de Planos de Trabalho pelo </a:t>
            </a:r>
            <a:r>
              <a:rPr lang="pt-BR" altLang="pt-BR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ICMBio</a:t>
            </a: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Execução por meios próprios; e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Assinatura de Termo de Compromisso com vigência de até 5 anos, em função do cronograma de execução previsto nos Planos de Trabalho.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endParaRPr lang="pt-BR" altLang="pt-BR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spcAft>
                <a:spcPts val="1200"/>
              </a:spcAft>
              <a:buFont typeface="Times New Roman" panose="02020603050405020304" pitchFamily="18" charset="0"/>
              <a:buNone/>
              <a:defRPr/>
            </a:pPr>
            <a:r>
              <a:rPr lang="pt-BR" altLang="pt-BR" sz="2000" b="1" dirty="0">
                <a:solidFill>
                  <a:schemeClr val="tx1"/>
                </a:solidFill>
                <a:latin typeface="Arial" panose="020B0604020202020204" pitchFamily="34" charset="0"/>
              </a:rPr>
              <a:t>Execução Indireta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Assinatura de Termo de Compromisso com vigência de até 5 anos, em função do cronograma de depósito acordado com o empreendedor;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Desembolso pelos empreendedores e desoneração da obrigação (após desembolso integral); e</a:t>
            </a:r>
          </a:p>
          <a:p>
            <a:pPr marL="342900" indent="-342900" algn="just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Elaboração de planejamentos anuais pelo </a:t>
            </a:r>
            <a:r>
              <a:rPr lang="pt-BR" altLang="pt-BR" sz="2000" dirty="0" err="1">
                <a:solidFill>
                  <a:schemeClr val="tx1"/>
                </a:solidFill>
                <a:latin typeface="Arial" panose="020B0604020202020204" pitchFamily="34" charset="0"/>
              </a:rPr>
              <a:t>ICMBio</a:t>
            </a:r>
            <a:r>
              <a:rPr lang="pt-BR" altLang="pt-BR" sz="2000" dirty="0">
                <a:solidFill>
                  <a:schemeClr val="tx1"/>
                </a:solidFill>
                <a:latin typeface="Arial" panose="020B0604020202020204" pitchFamily="34" charset="0"/>
              </a:rPr>
              <a:t>, a serem executados pela instituição financeira oficial.</a:t>
            </a:r>
          </a:p>
          <a:p>
            <a:pPr>
              <a:spcBef>
                <a:spcPct val="0"/>
              </a:spcBef>
              <a:buFont typeface="Times New Roman" panose="02020603050405020304" pitchFamily="18" charset="0"/>
              <a:buNone/>
              <a:defRPr/>
            </a:pPr>
            <a:endParaRPr lang="pt-BR" altLang="pt-BR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ixaDeTexto 4">
            <a:extLst>
              <a:ext uri="{FF2B5EF4-FFF2-40B4-BE49-F238E27FC236}">
                <a16:creationId xmlns:a16="http://schemas.microsoft.com/office/drawing/2014/main" id="{89D05345-3A34-453F-95A6-BE978EA5F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688" y="250031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19" name="CaixaDeTexto 1">
            <a:extLst>
              <a:ext uri="{FF2B5EF4-FFF2-40B4-BE49-F238E27FC236}">
                <a16:creationId xmlns:a16="http://schemas.microsoft.com/office/drawing/2014/main" id="{A43F8213-54CE-45BB-BFD0-A424F736A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" y="260350"/>
            <a:ext cx="872807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altLang="en-US" sz="2600" b="1">
                <a:solidFill>
                  <a:schemeClr val="tx1"/>
                </a:solidFill>
              </a:rPr>
              <a:t>COMPENSAÇÕES AMBIENTAIS DE EMPREENDIMENTOS RELACIONADOS AO SETOR ELÉTRICO 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0AB7378-60FA-46D4-94F4-3EA136D2F8A8}"/>
              </a:ext>
            </a:extLst>
          </p:cNvPr>
          <p:cNvGraphicFramePr>
            <a:graphicFrameLocks noGrp="1"/>
          </p:cNvGraphicFramePr>
          <p:nvPr/>
        </p:nvGraphicFramePr>
        <p:xfrm>
          <a:off x="1406525" y="2500313"/>
          <a:ext cx="7131050" cy="28495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97254">
                  <a:extLst>
                    <a:ext uri="{9D8B030D-6E8A-4147-A177-3AD203B41FA5}">
                      <a16:colId xmlns:a16="http://schemas.microsoft.com/office/drawing/2014/main" val="1392187909"/>
                    </a:ext>
                  </a:extLst>
                </a:gridCol>
                <a:gridCol w="3033796">
                  <a:extLst>
                    <a:ext uri="{9D8B030D-6E8A-4147-A177-3AD203B41FA5}">
                      <a16:colId xmlns:a16="http://schemas.microsoft.com/office/drawing/2014/main" val="1316707131"/>
                    </a:ext>
                  </a:extLst>
                </a:gridCol>
              </a:tblGrid>
              <a:tr h="5685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Ação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Destinado (R$)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734562"/>
                  </a:ext>
                </a:extLst>
              </a:tr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REGULARIZAÇÃO FUNDIÁRIA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592.482.789,02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extLst>
                  <a:ext uri="{0D108BD9-81ED-4DB2-BD59-A6C34878D82A}">
                    <a16:rowId xmlns:a16="http://schemas.microsoft.com/office/drawing/2014/main" val="434739179"/>
                  </a:ext>
                </a:extLst>
              </a:tr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IMPLEMENTAÇÃO DA UC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141.188.066,59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07369"/>
                  </a:ext>
                </a:extLst>
              </a:tr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PLANO DE MANEJO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40.345.620,62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extLst>
                  <a:ext uri="{0D108BD9-81ED-4DB2-BD59-A6C34878D82A}">
                    <a16:rowId xmlns:a16="http://schemas.microsoft.com/office/drawing/2014/main" val="3274690926"/>
                  </a:ext>
                </a:extLst>
              </a:tr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PESQUISA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9.104.796,66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extLst>
                  <a:ext uri="{0D108BD9-81ED-4DB2-BD59-A6C34878D82A}">
                    <a16:rowId xmlns:a16="http://schemas.microsoft.com/office/drawing/2014/main" val="1131252938"/>
                  </a:ext>
                </a:extLst>
              </a:tr>
              <a:tr h="377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A DEFINIR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</a:rPr>
                        <a:t>3.004.232,74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383917"/>
                  </a:ext>
                </a:extLst>
              </a:tr>
              <a:tr h="3911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Total Geral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</a:rPr>
                        <a:t>786.125.505,63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3" marB="0" anchor="ctr"/>
                </a:tc>
                <a:extLst>
                  <a:ext uri="{0D108BD9-81ED-4DB2-BD59-A6C34878D82A}">
                    <a16:rowId xmlns:a16="http://schemas.microsoft.com/office/drawing/2014/main" val="38227410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PGothic" pitchFamily="32" charset="-128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seApresentaçao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351</Words>
  <Application>Microsoft Office PowerPoint</Application>
  <PresentationFormat>Personalizar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Courier New</vt:lpstr>
      <vt:lpstr>Times New Roman</vt:lpstr>
      <vt:lpstr>Wingdings</vt:lpstr>
      <vt:lpstr>Tema do Office</vt:lpstr>
      <vt:lpstr>BaseApresentaçao2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Elane Ribeiro</dc:creator>
  <cp:lastModifiedBy>Tatiana Mendonca Fajardo Goncalves</cp:lastModifiedBy>
  <cp:revision>152</cp:revision>
  <cp:lastPrinted>1601-01-01T00:00:00Z</cp:lastPrinted>
  <dcterms:created xsi:type="dcterms:W3CDTF">2017-06-21T15:59:13Z</dcterms:created>
  <dcterms:modified xsi:type="dcterms:W3CDTF">2018-03-14T16:46:41Z</dcterms:modified>
</cp:coreProperties>
</file>