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8" r:id="rId2"/>
    <p:sldId id="331" r:id="rId3"/>
    <p:sldId id="263" r:id="rId4"/>
    <p:sldId id="336" r:id="rId5"/>
    <p:sldId id="262" r:id="rId6"/>
    <p:sldId id="332" r:id="rId7"/>
    <p:sldId id="333" r:id="rId8"/>
    <p:sldId id="334" r:id="rId9"/>
    <p:sldId id="335" r:id="rId10"/>
    <p:sldId id="329" r:id="rId11"/>
    <p:sldId id="338" r:id="rId12"/>
    <p:sldId id="337" r:id="rId13"/>
    <p:sldId id="347" r:id="rId14"/>
    <p:sldId id="345" r:id="rId15"/>
    <p:sldId id="339" r:id="rId16"/>
    <p:sldId id="346" r:id="rId17"/>
    <p:sldId id="340" r:id="rId18"/>
    <p:sldId id="341" r:id="rId19"/>
    <p:sldId id="260" r:id="rId20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4090"/>
    <a:srgbClr val="FF3300"/>
    <a:srgbClr val="FFCB97"/>
    <a:srgbClr val="FFA347"/>
    <a:srgbClr val="FFFF66"/>
    <a:srgbClr val="FFFECE"/>
    <a:srgbClr val="C1D8FB"/>
    <a:srgbClr val="F6E5D8"/>
    <a:srgbClr val="FFFFFF"/>
    <a:srgbClr val="C9E1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43" autoAdjust="0"/>
    <p:restoredTop sz="96754" autoAdjust="0"/>
  </p:normalViewPr>
  <p:slideViewPr>
    <p:cSldViewPr snapToGrid="0">
      <p:cViewPr varScale="1">
        <p:scale>
          <a:sx n="77" d="100"/>
          <a:sy n="77" d="100"/>
        </p:scale>
        <p:origin x="-1212" y="-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99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C5A16E-C4C3-4413-AAC0-F9B60CAA866F}" type="datetimeFigureOut">
              <a:rPr lang="pt-BR" smtClean="0"/>
              <a:t>14/3/2018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4B9F6-0695-4EE9-A2B7-A50A5FB1E85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4809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C8DEAE-D85A-4FE1-A160-C87620917D5E}" type="datetimeFigureOut">
              <a:rPr lang="pt-BR" smtClean="0"/>
              <a:t>14/3/2018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2FFB70-529B-4CAD-8F1B-9FD8BD54C3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8623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2FFB70-529B-4CAD-8F1B-9FD8BD54C34B}" type="slidenum">
              <a:rPr lang="pt-BR" smtClean="0"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668406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 userDrawn="1"/>
        </p:nvSpPr>
        <p:spPr>
          <a:xfrm>
            <a:off x="0" y="-1"/>
            <a:ext cx="9144000" cy="6708057"/>
          </a:xfrm>
          <a:prstGeom prst="rect">
            <a:avLst/>
          </a:prstGeom>
          <a:solidFill>
            <a:srgbClr val="002A5E"/>
          </a:solidFill>
          <a:ln>
            <a:solidFill>
              <a:srgbClr val="002A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3" name="Subtítulo 1"/>
          <p:cNvSpPr>
            <a:spLocks noGrp="1"/>
          </p:cNvSpPr>
          <p:nvPr>
            <p:ph type="subTitle" idx="1"/>
          </p:nvPr>
        </p:nvSpPr>
        <p:spPr>
          <a:xfrm>
            <a:off x="6000418" y="5301208"/>
            <a:ext cx="2859626" cy="646331"/>
          </a:xfrm>
        </p:spPr>
        <p:txBody>
          <a:bodyPr>
            <a:noAutofit/>
          </a:bodyPr>
          <a:lstStyle>
            <a:lvl1pPr marL="0" indent="0" algn="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estilo do subtítulo Mestre</a:t>
            </a:r>
            <a:endParaRPr lang="pt-BR" dirty="0"/>
          </a:p>
        </p:txBody>
      </p:sp>
      <p:sp>
        <p:nvSpPr>
          <p:cNvPr id="14" name="Título 2"/>
          <p:cNvSpPr>
            <a:spLocks noGrp="1"/>
          </p:cNvSpPr>
          <p:nvPr>
            <p:ph type="title"/>
          </p:nvPr>
        </p:nvSpPr>
        <p:spPr>
          <a:xfrm>
            <a:off x="899592" y="1700808"/>
            <a:ext cx="7960452" cy="2448272"/>
          </a:xfrm>
        </p:spPr>
        <p:txBody>
          <a:bodyPr>
            <a:normAutofit/>
          </a:bodyPr>
          <a:lstStyle>
            <a:lvl1pPr>
              <a:defRPr sz="5400" b="1" baseline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pt-BR" dirty="0"/>
          </a:p>
        </p:txBody>
      </p:sp>
      <p:pic>
        <p:nvPicPr>
          <p:cNvPr id="21" name="Picture 19" descr="&#10;circulos2.wmf                                                  0004C527KARIN                          00000000:"/>
          <p:cNvPicPr>
            <a:picLocks noChangeAspect="1" noChangeArrowheads="1"/>
          </p:cNvPicPr>
          <p:nvPr userDrawn="1"/>
        </p:nvPicPr>
        <p:blipFill>
          <a:blip r:embed="rId2" cstate="print">
            <a:lum bright="-2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680595" flipH="1" flipV="1">
            <a:off x="-309860" y="4693006"/>
            <a:ext cx="2266387" cy="2041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80000"/>
                  </a:srgbClr>
                </a:solidFill>
              </a14:hiddenFill>
            </a:ext>
          </a:extLst>
        </p:spPr>
      </p:pic>
      <p:sp>
        <p:nvSpPr>
          <p:cNvPr id="7" name="Retângulo 6"/>
          <p:cNvSpPr/>
          <p:nvPr userDrawn="1"/>
        </p:nvSpPr>
        <p:spPr>
          <a:xfrm>
            <a:off x="0" y="6235700"/>
            <a:ext cx="9144000" cy="622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3460" y="6314110"/>
            <a:ext cx="805771" cy="469306"/>
          </a:xfrm>
          <a:prstGeom prst="rect">
            <a:avLst/>
          </a:prstGeom>
        </p:spPr>
      </p:pic>
      <p:sp>
        <p:nvSpPr>
          <p:cNvPr id="9" name="CaixaDeTexto 8"/>
          <p:cNvSpPr txBox="1"/>
          <p:nvPr userDrawn="1"/>
        </p:nvSpPr>
        <p:spPr>
          <a:xfrm>
            <a:off x="5748857" y="6294954"/>
            <a:ext cx="249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400" dirty="0">
                <a:solidFill>
                  <a:srgbClr val="002A5E"/>
                </a:solidFill>
              </a:rPr>
              <a:t>Empresa</a:t>
            </a:r>
            <a:r>
              <a:rPr lang="pt-BR" sz="1400" baseline="0" dirty="0">
                <a:solidFill>
                  <a:srgbClr val="002A5E"/>
                </a:solidFill>
              </a:rPr>
              <a:t> de Pesquisa Energética</a:t>
            </a:r>
          </a:p>
          <a:p>
            <a:pPr algn="r"/>
            <a:r>
              <a:rPr lang="pt-BR" sz="1400" baseline="0" dirty="0">
                <a:solidFill>
                  <a:srgbClr val="002A5E"/>
                </a:solidFill>
              </a:rPr>
              <a:t>Ministério de Minas e Energia</a:t>
            </a:r>
            <a:endParaRPr lang="pt-BR" sz="1400" dirty="0">
              <a:solidFill>
                <a:srgbClr val="002A5E"/>
              </a:solidFill>
            </a:endParaRPr>
          </a:p>
        </p:txBody>
      </p:sp>
      <p:sp>
        <p:nvSpPr>
          <p:cNvPr id="18" name="CaixaDeTexto 17"/>
          <p:cNvSpPr txBox="1"/>
          <p:nvPr userDrawn="1"/>
        </p:nvSpPr>
        <p:spPr>
          <a:xfrm>
            <a:off x="224970" y="6285076"/>
            <a:ext cx="14253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pt-BR" sz="1400" dirty="0">
                <a:solidFill>
                  <a:srgbClr val="002A5E"/>
                </a:solidFill>
              </a:rPr>
              <a:t>Título da Palestra</a:t>
            </a:r>
          </a:p>
          <a:p>
            <a:pPr algn="l"/>
            <a:r>
              <a:rPr lang="pt-BR" sz="1400" dirty="0">
                <a:solidFill>
                  <a:srgbClr val="002A5E"/>
                </a:solidFill>
              </a:rPr>
              <a:t>Título do Evento</a:t>
            </a:r>
          </a:p>
        </p:txBody>
      </p:sp>
      <p:pic>
        <p:nvPicPr>
          <p:cNvPr id="19" name="Picture 19" descr="&#10;circulos2.wmf                                                  0004C527KARIN                          00000000:"/>
          <p:cNvPicPr>
            <a:picLocks noChangeAspect="1" noChangeArrowheads="1"/>
          </p:cNvPicPr>
          <p:nvPr userDrawn="1"/>
        </p:nvPicPr>
        <p:blipFill>
          <a:blip r:embed="rId2" cstate="print">
            <a:lum bright="-2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669780">
            <a:off x="7327719" y="-478741"/>
            <a:ext cx="2069782" cy="1936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80000"/>
                  </a:srgbClr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94361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tângulo 9"/>
          <p:cNvSpPr/>
          <p:nvPr userDrawn="1"/>
        </p:nvSpPr>
        <p:spPr>
          <a:xfrm>
            <a:off x="-5236" y="0"/>
            <a:ext cx="9144000" cy="6708056"/>
          </a:xfrm>
          <a:prstGeom prst="rect">
            <a:avLst/>
          </a:prstGeom>
          <a:solidFill>
            <a:srgbClr val="002A5E"/>
          </a:solidFill>
          <a:ln>
            <a:solidFill>
              <a:srgbClr val="002A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4" name="Título 2"/>
          <p:cNvSpPr>
            <a:spLocks noGrp="1"/>
          </p:cNvSpPr>
          <p:nvPr>
            <p:ph type="title"/>
          </p:nvPr>
        </p:nvSpPr>
        <p:spPr>
          <a:xfrm>
            <a:off x="2739187" y="2391348"/>
            <a:ext cx="6116844" cy="2448272"/>
          </a:xfrm>
        </p:spPr>
        <p:txBody>
          <a:bodyPr>
            <a:normAutofit/>
          </a:bodyPr>
          <a:lstStyle>
            <a:lvl1pPr algn="r">
              <a:defRPr sz="4800" b="1" baseline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pt-BR" dirty="0"/>
          </a:p>
        </p:txBody>
      </p:sp>
      <p:pic>
        <p:nvPicPr>
          <p:cNvPr id="19" name="Picture 19" descr="&#10;circulos2.wmf                                                  0004C527KARIN                          00000000:"/>
          <p:cNvPicPr>
            <a:picLocks noChangeAspect="1" noChangeArrowheads="1"/>
          </p:cNvPicPr>
          <p:nvPr userDrawn="1"/>
        </p:nvPicPr>
        <p:blipFill>
          <a:blip r:embed="rId2" cstate="print">
            <a:lum bright="-2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680595" flipH="1" flipV="1">
            <a:off x="-309860" y="4693006"/>
            <a:ext cx="2266387" cy="2041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80000"/>
                  </a:srgbClr>
                </a:solidFill>
              </a14:hiddenFill>
            </a:ext>
          </a:extLst>
        </p:spPr>
      </p:pic>
      <p:sp>
        <p:nvSpPr>
          <p:cNvPr id="7" name="Retângulo 6"/>
          <p:cNvSpPr/>
          <p:nvPr userDrawn="1"/>
        </p:nvSpPr>
        <p:spPr>
          <a:xfrm>
            <a:off x="0" y="6235700"/>
            <a:ext cx="9144000" cy="6223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3460" y="6314110"/>
            <a:ext cx="805771" cy="469306"/>
          </a:xfrm>
          <a:prstGeom prst="rect">
            <a:avLst/>
          </a:prstGeom>
        </p:spPr>
      </p:pic>
      <p:sp>
        <p:nvSpPr>
          <p:cNvPr id="9" name="CaixaDeTexto 8"/>
          <p:cNvSpPr txBox="1"/>
          <p:nvPr userDrawn="1"/>
        </p:nvSpPr>
        <p:spPr>
          <a:xfrm>
            <a:off x="5748857" y="6294954"/>
            <a:ext cx="249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400" dirty="0">
                <a:solidFill>
                  <a:srgbClr val="002A5E"/>
                </a:solidFill>
              </a:rPr>
              <a:t>Empresa</a:t>
            </a:r>
            <a:r>
              <a:rPr lang="pt-BR" sz="1400" baseline="0" dirty="0">
                <a:solidFill>
                  <a:srgbClr val="002A5E"/>
                </a:solidFill>
              </a:rPr>
              <a:t> de Pesquisa Energética</a:t>
            </a:r>
          </a:p>
          <a:p>
            <a:pPr algn="r"/>
            <a:r>
              <a:rPr lang="pt-BR" sz="1400" baseline="0" dirty="0">
                <a:solidFill>
                  <a:srgbClr val="002A5E"/>
                </a:solidFill>
              </a:rPr>
              <a:t>Ministério de Minas e Energia</a:t>
            </a:r>
            <a:endParaRPr lang="pt-BR" sz="1400" dirty="0">
              <a:solidFill>
                <a:srgbClr val="002A5E"/>
              </a:solidFill>
            </a:endParaRPr>
          </a:p>
        </p:txBody>
      </p:sp>
      <p:sp>
        <p:nvSpPr>
          <p:cNvPr id="16" name="CaixaDeTexto 15"/>
          <p:cNvSpPr txBox="1"/>
          <p:nvPr userDrawn="1"/>
        </p:nvSpPr>
        <p:spPr>
          <a:xfrm>
            <a:off x="224970" y="6285076"/>
            <a:ext cx="8121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pt-BR" sz="1400" dirty="0" smtClean="0">
                <a:solidFill>
                  <a:srgbClr val="002A5E"/>
                </a:solidFill>
              </a:rPr>
              <a:t>DEE/STE</a:t>
            </a:r>
            <a:endParaRPr lang="pt-BR" sz="1400" dirty="0">
              <a:solidFill>
                <a:srgbClr val="002A5E"/>
              </a:solidFill>
            </a:endParaRPr>
          </a:p>
        </p:txBody>
      </p:sp>
      <p:pic>
        <p:nvPicPr>
          <p:cNvPr id="18" name="Picture 19" descr="&#10;circulos2.wmf                                                  0004C527KARIN                          00000000:"/>
          <p:cNvPicPr>
            <a:picLocks noChangeAspect="1" noChangeArrowheads="1"/>
          </p:cNvPicPr>
          <p:nvPr userDrawn="1"/>
        </p:nvPicPr>
        <p:blipFill>
          <a:blip r:embed="rId2" cstate="print">
            <a:lum bright="-2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669780">
            <a:off x="7327719" y="-478741"/>
            <a:ext cx="2069782" cy="1936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80000"/>
                  </a:srgbClr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8136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999" y="230186"/>
            <a:ext cx="8888663" cy="8810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75875"/>
            <a:ext cx="7886700" cy="47010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12" name="CaixaDeTexto 11"/>
          <p:cNvSpPr txBox="1"/>
          <p:nvPr userDrawn="1"/>
        </p:nvSpPr>
        <p:spPr>
          <a:xfrm>
            <a:off x="224970" y="6285076"/>
            <a:ext cx="7913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pt-BR" sz="1400" dirty="0" smtClean="0">
                <a:solidFill>
                  <a:srgbClr val="FCCA80"/>
                </a:solidFill>
              </a:rPr>
              <a:t>DEE/STE</a:t>
            </a:r>
            <a:endParaRPr lang="pt-BR" sz="1400" dirty="0">
              <a:solidFill>
                <a:srgbClr val="FCCA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87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6408881"/>
      </p:ext>
    </p:extLst>
  </p:cSld>
  <p:clrMapOvr>
    <a:masterClrMapping/>
  </p:clrMapOvr>
  <p:transition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250" y="187327"/>
            <a:ext cx="8836980" cy="8159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968" y="1556084"/>
            <a:ext cx="8690262" cy="46050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9" name="Espaço Reservado para Rodapé 8"/>
          <p:cNvSpPr>
            <a:spLocks noGrp="1"/>
          </p:cNvSpPr>
          <p:nvPr>
            <p:ph type="ftr" sz="quarter" idx="3"/>
          </p:nvPr>
        </p:nvSpPr>
        <p:spPr>
          <a:xfrm>
            <a:off x="222249" y="925764"/>
            <a:ext cx="8836981" cy="3715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pPr algn="l"/>
            <a:r>
              <a:rPr lang="pt-BR"/>
              <a:t> Subtítulo mestre</a:t>
            </a:r>
            <a:endParaRPr lang="pt-BR" dirty="0"/>
          </a:p>
        </p:txBody>
      </p:sp>
      <p:sp>
        <p:nvSpPr>
          <p:cNvPr id="11" name="Retângulo 10"/>
          <p:cNvSpPr/>
          <p:nvPr/>
        </p:nvSpPr>
        <p:spPr>
          <a:xfrm>
            <a:off x="0" y="6235700"/>
            <a:ext cx="9144000" cy="622300"/>
          </a:xfrm>
          <a:prstGeom prst="rect">
            <a:avLst/>
          </a:prstGeom>
          <a:solidFill>
            <a:srgbClr val="002A5E"/>
          </a:solidFill>
          <a:ln>
            <a:solidFill>
              <a:srgbClr val="002A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3460" y="6314110"/>
            <a:ext cx="805771" cy="469306"/>
          </a:xfrm>
          <a:prstGeom prst="rect">
            <a:avLst/>
          </a:prstGeom>
        </p:spPr>
      </p:pic>
      <p:sp>
        <p:nvSpPr>
          <p:cNvPr id="17" name="CaixaDeTexto 16"/>
          <p:cNvSpPr txBox="1"/>
          <p:nvPr/>
        </p:nvSpPr>
        <p:spPr>
          <a:xfrm>
            <a:off x="5748857" y="6294954"/>
            <a:ext cx="24967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pt-BR" sz="1400" dirty="0">
                <a:solidFill>
                  <a:schemeClr val="bg1"/>
                </a:solidFill>
              </a:rPr>
              <a:t>Empresa</a:t>
            </a:r>
            <a:r>
              <a:rPr lang="pt-BR" sz="1400" baseline="0" dirty="0">
                <a:solidFill>
                  <a:schemeClr val="bg1"/>
                </a:solidFill>
              </a:rPr>
              <a:t> de Pesquisa Energética</a:t>
            </a:r>
          </a:p>
          <a:p>
            <a:pPr algn="r"/>
            <a:r>
              <a:rPr lang="pt-BR" sz="1400" baseline="0" dirty="0">
                <a:solidFill>
                  <a:schemeClr val="bg1"/>
                </a:solidFill>
              </a:rPr>
              <a:t>Ministério de Minas e Energia</a:t>
            </a:r>
            <a:endParaRPr lang="pt-BR" sz="1400" dirty="0">
              <a:solidFill>
                <a:schemeClr val="bg1"/>
              </a:solidFill>
            </a:endParaRPr>
          </a:p>
        </p:txBody>
      </p:sp>
      <p:pic>
        <p:nvPicPr>
          <p:cNvPr id="23" name="Picture 19" descr="&#10;circulos2.wmf                                                  0004C527KARIN                          00000000:"/>
          <p:cNvPicPr>
            <a:picLocks noChangeAspect="1" noChangeArrowheads="1"/>
          </p:cNvPicPr>
          <p:nvPr/>
        </p:nvPicPr>
        <p:blipFill>
          <a:blip r:embed="rId7" cstate="print">
            <a:lum bright="-2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669780">
            <a:off x="7327719" y="-478741"/>
            <a:ext cx="2069782" cy="1936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80000"/>
                  </a:srgbClr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64203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2" r:id="rId3"/>
    <p:sldLayoutId id="2147483666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002A5E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2A5E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2A5E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2A5E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2A5E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mailto:amilcar.guerreiro@epe.gov.br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Elisangela.almeida@epe.gov.br" TargetMode="External"/><Relationship Id="rId4" Type="http://schemas.openxmlformats.org/officeDocument/2006/relationships/hyperlink" Target="mailto:marcos.bressane@epe.gov.br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ítulo 2"/>
          <p:cNvSpPr>
            <a:spLocks noGrp="1"/>
          </p:cNvSpPr>
          <p:nvPr>
            <p:ph type="title"/>
          </p:nvPr>
        </p:nvSpPr>
        <p:spPr>
          <a:xfrm>
            <a:off x="405493" y="915229"/>
            <a:ext cx="7888288" cy="244951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pt-BR" altLang="pt-BR" sz="4400" dirty="0" smtClean="0"/>
              <a:t>Planejamento da Expansão da Transmissão e a Participação</a:t>
            </a:r>
            <a:br>
              <a:rPr lang="pt-BR" altLang="pt-BR" sz="4400" dirty="0" smtClean="0"/>
            </a:br>
            <a:r>
              <a:rPr lang="pt-BR" altLang="pt-BR" sz="4400" dirty="0" smtClean="0"/>
              <a:t> dos Agentes de Transmissão</a:t>
            </a:r>
            <a:endParaRPr lang="pt-BR" altLang="pt-BR" sz="44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162629" y="4160364"/>
            <a:ext cx="6697209" cy="461665"/>
          </a:xfrm>
          <a:prstGeom prst="rect">
            <a:avLst/>
          </a:prstGeom>
          <a:solidFill>
            <a:srgbClr val="FCCA80"/>
          </a:solidFill>
          <a:ln>
            <a:noFill/>
          </a:ln>
        </p:spPr>
        <p:txBody>
          <a:bodyPr wrap="square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A5E"/>
                </a:solidFill>
                <a:effectLst/>
                <a:uLnTx/>
                <a:uFillTx/>
                <a:latin typeface="Calibri Light" panose="020F0302020204030204" pitchFamily="34" charset="0"/>
                <a:cs typeface="Calibri Light" panose="020F0302020204030204" pitchFamily="34" charset="0"/>
              </a:rPr>
              <a:t>EPE/DEE – STE/SMA</a:t>
            </a:r>
            <a:endParaRPr kumimoji="0" lang="pt-BR" sz="1800" i="0" u="none" strike="noStrike" kern="0" cap="none" spc="0" normalizeH="0" baseline="0" noProof="0" dirty="0">
              <a:ln>
                <a:noFill/>
              </a:ln>
              <a:solidFill>
                <a:srgbClr val="002A5E"/>
              </a:solidFill>
              <a:effectLst/>
              <a:uLnTx/>
              <a:uFillTx/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0" y="6270171"/>
            <a:ext cx="2162629" cy="58782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Título 2"/>
          <p:cNvSpPr txBox="1">
            <a:spLocks/>
          </p:cNvSpPr>
          <p:nvPr/>
        </p:nvSpPr>
        <p:spPr>
          <a:xfrm>
            <a:off x="971550" y="4391197"/>
            <a:ext cx="7888288" cy="24495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b="1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pt-BR" altLang="pt-BR" sz="1600" dirty="0" smtClean="0"/>
              <a:t>Seminário “Implantação e Integração de Novos Empreendimentos de </a:t>
            </a:r>
          </a:p>
          <a:p>
            <a:pPr algn="r"/>
            <a:r>
              <a:rPr lang="pt-BR" altLang="pt-BR" sz="1600" dirty="0" smtClean="0"/>
              <a:t>Transmissão e Geração de Energia ao Sistema Elétrico Brasileiro”</a:t>
            </a:r>
          </a:p>
          <a:p>
            <a:pPr algn="r"/>
            <a:r>
              <a:rPr lang="pt-BR" altLang="pt-BR" sz="1600" dirty="0" smtClean="0"/>
              <a:t>Brasília, 14 e 15 de março de 2018</a:t>
            </a:r>
          </a:p>
        </p:txBody>
      </p:sp>
    </p:spTree>
    <p:extLst>
      <p:ext uri="{BB962C8B-B14F-4D97-AF65-F5344CB8AC3E}">
        <p14:creationId xmlns:p14="http://schemas.microsoft.com/office/powerpoint/2010/main" val="291743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-634314" y="6178378"/>
            <a:ext cx="10256109" cy="137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57175" y="22049"/>
            <a:ext cx="86677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pt-BR" altLang="pt-BR" b="1" dirty="0" smtClean="0">
                <a:solidFill>
                  <a:srgbClr val="002060"/>
                </a:solidFill>
              </a:rPr>
              <a:t>Análise de novos empreendimentos de transmissão</a:t>
            </a:r>
            <a:endParaRPr lang="pt-BR" altLang="pt-BR" b="1" dirty="0">
              <a:solidFill>
                <a:srgbClr val="002060"/>
              </a:solidFill>
            </a:endParaRPr>
          </a:p>
        </p:txBody>
      </p:sp>
      <p:cxnSp>
        <p:nvCxnSpPr>
          <p:cNvPr id="62" name="Conector reto 61"/>
          <p:cNvCxnSpPr/>
          <p:nvPr/>
        </p:nvCxnSpPr>
        <p:spPr>
          <a:xfrm>
            <a:off x="6093126" y="2307400"/>
            <a:ext cx="15827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aixaDeTexto 3"/>
          <p:cNvSpPr txBox="1">
            <a:spLocks noChangeArrowheads="1"/>
          </p:cNvSpPr>
          <p:nvPr/>
        </p:nvSpPr>
        <p:spPr bwMode="auto">
          <a:xfrm>
            <a:off x="4562776" y="2413179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pt-BR" altLang="pt-BR" sz="1800"/>
          </a:p>
        </p:txBody>
      </p:sp>
      <p:sp>
        <p:nvSpPr>
          <p:cNvPr id="64" name="Text Box 20"/>
          <p:cNvSpPr txBox="1">
            <a:spLocks noChangeArrowheads="1"/>
          </p:cNvSpPr>
          <p:nvPr/>
        </p:nvSpPr>
        <p:spPr bwMode="auto">
          <a:xfrm>
            <a:off x="180365" y="4109448"/>
            <a:ext cx="723900" cy="311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487" tIns="32324" rIns="113135" bIns="32324">
            <a:spAutoFit/>
          </a:bodyPr>
          <a:lstStyle>
            <a:lvl1pPr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1600" i="1" dirty="0">
                <a:latin typeface="Arial" panose="020B0604020202020204" pitchFamily="34" charset="0"/>
              </a:rPr>
              <a:t>sim</a:t>
            </a:r>
          </a:p>
        </p:txBody>
      </p:sp>
      <p:grpSp>
        <p:nvGrpSpPr>
          <p:cNvPr id="65" name="Grupo 64"/>
          <p:cNvGrpSpPr>
            <a:grpSpLocks/>
          </p:cNvGrpSpPr>
          <p:nvPr/>
        </p:nvGrpSpPr>
        <p:grpSpPr bwMode="auto">
          <a:xfrm>
            <a:off x="460530" y="3685485"/>
            <a:ext cx="2576512" cy="1246128"/>
            <a:chOff x="585492" y="2304457"/>
            <a:chExt cx="2577306" cy="1245947"/>
          </a:xfrm>
        </p:grpSpPr>
        <p:sp>
          <p:nvSpPr>
            <p:cNvPr id="117" name="AutoShape 7"/>
            <p:cNvSpPr>
              <a:spLocks noChangeArrowheads="1"/>
            </p:cNvSpPr>
            <p:nvPr/>
          </p:nvSpPr>
          <p:spPr bwMode="auto">
            <a:xfrm>
              <a:off x="585492" y="2564709"/>
              <a:ext cx="2577306" cy="985695"/>
            </a:xfrm>
            <a:prstGeom prst="flowChartDecision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rgbClr val="00B0F0"/>
              </a:solidFill>
              <a:miter lim="800000"/>
              <a:headEnd/>
              <a:tailEnd/>
            </a:ln>
          </p:spPr>
          <p:txBody>
            <a:bodyPr lIns="48487" tIns="32324" rIns="113135" bIns="32324">
              <a:spAutoFit/>
            </a:bodyPr>
            <a:lstStyle>
              <a:lvl1pPr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pt-BR" sz="1400" b="1" i="1" dirty="0" err="1" smtClean="0"/>
                <a:t>Ajustes</a:t>
              </a:r>
              <a:r>
                <a:rPr lang="en-US" altLang="pt-BR" sz="1400" b="1" i="1" dirty="0" smtClean="0"/>
                <a:t> </a:t>
              </a:r>
              <a:r>
                <a:rPr lang="en-US" altLang="pt-BR" sz="1400" b="1" i="1" dirty="0" err="1" smtClean="0"/>
                <a:t>técnicos</a:t>
              </a:r>
              <a:r>
                <a:rPr lang="en-US" altLang="pt-BR" sz="1400" b="1" i="1" dirty="0"/>
                <a:t>?</a:t>
              </a:r>
            </a:p>
          </p:txBody>
        </p:sp>
        <p:sp>
          <p:nvSpPr>
            <p:cNvPr id="118" name="Line 11"/>
            <p:cNvSpPr>
              <a:spLocks noChangeShapeType="1"/>
            </p:cNvSpPr>
            <p:nvPr/>
          </p:nvSpPr>
          <p:spPr bwMode="auto">
            <a:xfrm>
              <a:off x="1866779" y="2304457"/>
              <a:ext cx="0" cy="28049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66" name="Line 16"/>
          <p:cNvSpPr>
            <a:spLocks noChangeShapeType="1"/>
          </p:cNvSpPr>
          <p:nvPr/>
        </p:nvSpPr>
        <p:spPr bwMode="auto">
          <a:xfrm>
            <a:off x="241601" y="1664809"/>
            <a:ext cx="1230312" cy="0"/>
          </a:xfrm>
          <a:prstGeom prst="line">
            <a:avLst/>
          </a:prstGeom>
          <a:noFill/>
          <a:ln w="57150">
            <a:solidFill>
              <a:srgbClr val="C0000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7" name="Line 15"/>
          <p:cNvSpPr>
            <a:spLocks noChangeShapeType="1"/>
          </p:cNvSpPr>
          <p:nvPr/>
        </p:nvSpPr>
        <p:spPr bwMode="auto">
          <a:xfrm flipV="1">
            <a:off x="244776" y="1626463"/>
            <a:ext cx="0" cy="2812231"/>
          </a:xfrm>
          <a:prstGeom prst="line">
            <a:avLst/>
          </a:prstGeom>
          <a:noFill/>
          <a:ln w="57150">
            <a:solidFill>
              <a:srgbClr val="C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8" name="Line 14"/>
          <p:cNvSpPr>
            <a:spLocks noChangeShapeType="1"/>
          </p:cNvSpPr>
          <p:nvPr/>
        </p:nvSpPr>
        <p:spPr bwMode="auto">
          <a:xfrm>
            <a:off x="241601" y="4438694"/>
            <a:ext cx="162173" cy="0"/>
          </a:xfrm>
          <a:prstGeom prst="line">
            <a:avLst/>
          </a:prstGeom>
          <a:noFill/>
          <a:ln w="57150">
            <a:solidFill>
              <a:srgbClr val="C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69" name="Text Box 20"/>
          <p:cNvSpPr txBox="1">
            <a:spLocks noChangeArrowheads="1"/>
          </p:cNvSpPr>
          <p:nvPr/>
        </p:nvSpPr>
        <p:spPr bwMode="auto">
          <a:xfrm>
            <a:off x="1066661" y="4949586"/>
            <a:ext cx="723900" cy="311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487" tIns="32324" rIns="113135" bIns="32324">
            <a:spAutoFit/>
          </a:bodyPr>
          <a:lstStyle>
            <a:lvl1pPr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1600" i="1" dirty="0">
                <a:latin typeface="Arial" panose="020B0604020202020204" pitchFamily="34" charset="0"/>
              </a:rPr>
              <a:t>não</a:t>
            </a:r>
          </a:p>
        </p:txBody>
      </p:sp>
      <p:sp>
        <p:nvSpPr>
          <p:cNvPr id="71" name="AutoShape 8"/>
          <p:cNvSpPr>
            <a:spLocks noChangeArrowheads="1"/>
          </p:cNvSpPr>
          <p:nvPr/>
        </p:nvSpPr>
        <p:spPr bwMode="auto">
          <a:xfrm>
            <a:off x="1282519" y="6380548"/>
            <a:ext cx="6408711" cy="342278"/>
          </a:xfrm>
          <a:prstGeom prst="flowChartProcess">
            <a:avLst/>
          </a:prstGeom>
          <a:solidFill>
            <a:srgbClr val="FFFF00"/>
          </a:solidFill>
          <a:ln w="28575">
            <a:solidFill>
              <a:srgbClr val="00B0F0"/>
            </a:solidFill>
            <a:miter lim="800000"/>
            <a:headEnd/>
            <a:tailEnd/>
          </a:ln>
        </p:spPr>
        <p:txBody>
          <a:bodyPr wrap="square" lIns="48487" tIns="32324" rIns="113135" bIns="32324">
            <a:spAutoFit/>
          </a:bodyPr>
          <a:lstStyle>
            <a:lvl1pPr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pt-BR" sz="1600" b="1" dirty="0">
                <a:latin typeface="Arial" panose="020B0604020202020204" pitchFamily="34" charset="0"/>
              </a:rPr>
              <a:t> </a:t>
            </a:r>
            <a:r>
              <a:rPr lang="en-US" altLang="pt-BR" sz="1800" b="1" dirty="0" err="1">
                <a:latin typeface="Arial" panose="020B0604020202020204" pitchFamily="34" charset="0"/>
              </a:rPr>
              <a:t>Leilão</a:t>
            </a:r>
            <a:r>
              <a:rPr lang="en-US" altLang="pt-BR" sz="1800" b="1" dirty="0">
                <a:latin typeface="Arial" panose="020B0604020202020204" pitchFamily="34" charset="0"/>
              </a:rPr>
              <a:t> / </a:t>
            </a:r>
            <a:r>
              <a:rPr lang="en-US" altLang="pt-BR" sz="1800" b="1" dirty="0" err="1" smtClean="0">
                <a:latin typeface="Arial" panose="020B0604020202020204" pitchFamily="34" charset="0"/>
              </a:rPr>
              <a:t>Autorização</a:t>
            </a:r>
            <a:r>
              <a:rPr lang="en-US" altLang="pt-BR" sz="1800" b="1" dirty="0" smtClean="0">
                <a:latin typeface="Arial" panose="020B0604020202020204" pitchFamily="34" charset="0"/>
              </a:rPr>
              <a:t> </a:t>
            </a:r>
            <a:r>
              <a:rPr lang="en-US" altLang="pt-BR" sz="16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(</a:t>
            </a:r>
            <a:r>
              <a:rPr lang="en-US" altLang="pt-BR" sz="1600" b="1" i="1" dirty="0">
                <a:solidFill>
                  <a:srgbClr val="FF0000"/>
                </a:solidFill>
                <a:latin typeface="Arial" panose="020B0604020202020204" pitchFamily="34" charset="0"/>
              </a:rPr>
              <a:t>ANEEL</a:t>
            </a:r>
            <a:r>
              <a:rPr lang="en-US" altLang="pt-BR" sz="1600" b="1" dirty="0">
                <a:solidFill>
                  <a:srgbClr val="FF0000"/>
                </a:solidFill>
                <a:latin typeface="Arial" panose="020B0604020202020204" pitchFamily="34" charset="0"/>
              </a:rPr>
              <a:t>)</a:t>
            </a:r>
          </a:p>
        </p:txBody>
      </p:sp>
      <p:sp>
        <p:nvSpPr>
          <p:cNvPr id="72" name="Line 17"/>
          <p:cNvSpPr>
            <a:spLocks noChangeShapeType="1"/>
          </p:cNvSpPr>
          <p:nvPr/>
        </p:nvSpPr>
        <p:spPr bwMode="auto">
          <a:xfrm>
            <a:off x="1726361" y="4920062"/>
            <a:ext cx="0" cy="62712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3" name="Line 14"/>
          <p:cNvSpPr>
            <a:spLocks noChangeShapeType="1"/>
          </p:cNvSpPr>
          <p:nvPr/>
        </p:nvSpPr>
        <p:spPr bwMode="auto">
          <a:xfrm>
            <a:off x="1692030" y="5565163"/>
            <a:ext cx="28670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4" name="Line 11"/>
          <p:cNvSpPr>
            <a:spLocks noChangeShapeType="1"/>
          </p:cNvSpPr>
          <p:nvPr/>
        </p:nvSpPr>
        <p:spPr bwMode="auto">
          <a:xfrm>
            <a:off x="4512294" y="5316751"/>
            <a:ext cx="0" cy="2484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75" name="Line 14"/>
          <p:cNvSpPr>
            <a:spLocks noChangeShapeType="1"/>
          </p:cNvSpPr>
          <p:nvPr/>
        </p:nvSpPr>
        <p:spPr bwMode="auto">
          <a:xfrm>
            <a:off x="4436704" y="5565163"/>
            <a:ext cx="3223369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grpSp>
        <p:nvGrpSpPr>
          <p:cNvPr id="76" name="Grupo 54"/>
          <p:cNvGrpSpPr>
            <a:grpSpLocks/>
          </p:cNvGrpSpPr>
          <p:nvPr/>
        </p:nvGrpSpPr>
        <p:grpSpPr bwMode="auto">
          <a:xfrm>
            <a:off x="1532638" y="1064520"/>
            <a:ext cx="6021387" cy="774794"/>
            <a:chOff x="857688" y="1472604"/>
            <a:chExt cx="5902953" cy="772533"/>
          </a:xfrm>
        </p:grpSpPr>
        <p:sp>
          <p:nvSpPr>
            <p:cNvPr id="115" name="AutoShape 4"/>
            <p:cNvSpPr>
              <a:spLocks noChangeArrowheads="1"/>
            </p:cNvSpPr>
            <p:nvPr/>
          </p:nvSpPr>
          <p:spPr bwMode="auto">
            <a:xfrm>
              <a:off x="857688" y="1472604"/>
              <a:ext cx="5893615" cy="756611"/>
            </a:xfrm>
            <a:prstGeom prst="flowChartProcess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rgbClr val="00B0F0"/>
              </a:solidFill>
              <a:miter lim="800000"/>
              <a:headEnd/>
              <a:tailEnd/>
            </a:ln>
          </p:spPr>
          <p:txBody>
            <a:bodyPr lIns="48487" tIns="32324" rIns="113135" bIns="32324">
              <a:spAutoFit/>
            </a:bodyPr>
            <a:lstStyle>
              <a:lvl1pPr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pt-BR" sz="1700" b="1" dirty="0" err="1"/>
                <a:t>Viabilidade</a:t>
              </a:r>
              <a:r>
                <a:rPr lang="en-US" altLang="pt-BR" sz="1700" b="1" dirty="0"/>
                <a:t> </a:t>
              </a:r>
              <a:r>
                <a:rPr lang="en-US" altLang="pt-BR" sz="1700" b="1" dirty="0" err="1" smtClean="0"/>
                <a:t>técnico-econômica</a:t>
              </a:r>
              <a:r>
                <a:rPr lang="en-US" altLang="pt-BR" sz="1700" b="1" dirty="0" smtClean="0"/>
                <a:t> e </a:t>
              </a:r>
              <a:r>
                <a:rPr lang="en-US" altLang="pt-BR" sz="1700" b="1" dirty="0" err="1" smtClean="0"/>
                <a:t>socioambiental</a:t>
              </a:r>
              <a:endParaRPr lang="en-US" altLang="pt-BR" sz="1700" b="1" dirty="0"/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pt-BR" sz="1400" i="1" dirty="0"/>
                <a:t>(</a:t>
              </a:r>
              <a:r>
                <a:rPr lang="en-US" altLang="pt-BR" sz="1400" i="1" dirty="0" err="1"/>
                <a:t>Seleção</a:t>
              </a:r>
              <a:r>
                <a:rPr lang="en-US" altLang="pt-BR" sz="1400" i="1" dirty="0"/>
                <a:t> da </a:t>
              </a:r>
              <a:r>
                <a:rPr lang="en-US" altLang="pt-BR" sz="1400" i="1" dirty="0" err="1"/>
                <a:t>alternativa</a:t>
              </a:r>
              <a:r>
                <a:rPr lang="en-US" altLang="pt-BR" sz="1400" i="1" dirty="0" smtClean="0"/>
                <a:t>)- </a:t>
              </a:r>
              <a:r>
                <a:rPr lang="en-US" altLang="pt-BR" sz="1400" b="1" i="1" dirty="0" smtClean="0">
                  <a:solidFill>
                    <a:schemeClr val="accent5">
                      <a:lumMod val="50000"/>
                    </a:schemeClr>
                  </a:solidFill>
                </a:rPr>
                <a:t>EPE </a:t>
              </a:r>
              <a:r>
                <a:rPr lang="en-US" altLang="pt-BR" sz="1400" b="1" i="1" dirty="0" err="1" smtClean="0">
                  <a:solidFill>
                    <a:schemeClr val="accent5">
                      <a:lumMod val="50000"/>
                    </a:schemeClr>
                  </a:solidFill>
                </a:rPr>
                <a:t>realiza</a:t>
              </a:r>
              <a:r>
                <a:rPr lang="en-US" altLang="pt-BR" sz="1400" b="1" i="1" dirty="0" smtClean="0">
                  <a:solidFill>
                    <a:schemeClr val="accent5">
                      <a:lumMod val="50000"/>
                    </a:schemeClr>
                  </a:solidFill>
                </a:rPr>
                <a:t> </a:t>
              </a:r>
              <a:r>
                <a:rPr lang="en-US" altLang="pt-BR" sz="1400" b="1" i="1" dirty="0" err="1" smtClean="0">
                  <a:solidFill>
                    <a:schemeClr val="accent5">
                      <a:lumMod val="50000"/>
                    </a:schemeClr>
                  </a:solidFill>
                </a:rPr>
                <a:t>todos</a:t>
              </a:r>
              <a:r>
                <a:rPr lang="en-US" altLang="pt-BR" sz="1400" b="1" i="1" dirty="0" smtClean="0">
                  <a:solidFill>
                    <a:schemeClr val="accent5">
                      <a:lumMod val="50000"/>
                    </a:schemeClr>
                  </a:solidFill>
                </a:rPr>
                <a:t> </a:t>
              </a:r>
              <a:r>
                <a:rPr lang="en-US" altLang="pt-BR" sz="1400" b="1" i="1" dirty="0" err="1" smtClean="0">
                  <a:solidFill>
                    <a:schemeClr val="accent5">
                      <a:lumMod val="50000"/>
                    </a:schemeClr>
                  </a:solidFill>
                </a:rPr>
                <a:t>os</a:t>
              </a:r>
              <a:r>
                <a:rPr lang="en-US" altLang="pt-BR" sz="1400" b="1" i="1" dirty="0" smtClean="0">
                  <a:solidFill>
                    <a:schemeClr val="accent5">
                      <a:lumMod val="50000"/>
                    </a:schemeClr>
                  </a:solidFill>
                </a:rPr>
                <a:t> </a:t>
              </a:r>
              <a:r>
                <a:rPr lang="en-US" altLang="pt-BR" sz="1400" b="1" i="1" dirty="0" err="1" smtClean="0">
                  <a:solidFill>
                    <a:schemeClr val="accent5">
                      <a:lumMod val="50000"/>
                    </a:schemeClr>
                  </a:solidFill>
                </a:rPr>
                <a:t>estudos</a:t>
              </a:r>
              <a:r>
                <a:rPr lang="en-US" altLang="pt-BR" sz="1400" b="1" i="1" dirty="0" smtClean="0">
                  <a:solidFill>
                    <a:schemeClr val="accent5">
                      <a:lumMod val="50000"/>
                    </a:schemeClr>
                  </a:solidFill>
                </a:rPr>
                <a:t> e </a:t>
              </a:r>
              <a:r>
                <a:rPr lang="en-US" altLang="pt-BR" sz="1400" b="1" i="1" dirty="0" err="1">
                  <a:solidFill>
                    <a:schemeClr val="accent5">
                      <a:lumMod val="50000"/>
                    </a:schemeClr>
                  </a:solidFill>
                </a:rPr>
                <a:t>encaminha</a:t>
              </a:r>
              <a:r>
                <a:rPr lang="en-US" altLang="pt-BR" sz="1400" b="1" i="1" dirty="0">
                  <a:solidFill>
                    <a:schemeClr val="accent5">
                      <a:lumMod val="50000"/>
                    </a:schemeClr>
                  </a:solidFill>
                </a:rPr>
                <a:t> ao </a:t>
              </a:r>
              <a:r>
                <a:rPr lang="en-US" altLang="pt-BR" sz="1400" b="1" i="1" dirty="0" smtClean="0">
                  <a:solidFill>
                    <a:schemeClr val="accent5">
                      <a:lumMod val="50000"/>
                    </a:schemeClr>
                  </a:solidFill>
                </a:rPr>
                <a:t>MME </a:t>
              </a:r>
              <a:endParaRPr lang="en-US" altLang="pt-BR" sz="1700" b="1" i="1" dirty="0">
                <a:solidFill>
                  <a:srgbClr val="FF0000"/>
                </a:solidFill>
              </a:endParaRPr>
            </a:p>
          </p:txBody>
        </p:sp>
        <p:sp>
          <p:nvSpPr>
            <p:cNvPr id="116" name="Text Box 20"/>
            <p:cNvSpPr txBox="1">
              <a:spLocks noChangeArrowheads="1"/>
            </p:cNvSpPr>
            <p:nvPr/>
          </p:nvSpPr>
          <p:spPr bwMode="auto">
            <a:xfrm>
              <a:off x="5080668" y="1872896"/>
              <a:ext cx="1679973" cy="372241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8487" tIns="32324" rIns="113135" bIns="32324">
              <a:spAutoFit/>
            </a:bodyPr>
            <a:lstStyle>
              <a:lvl1pPr defTabSz="957263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BR" altLang="pt-BR" sz="20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(</a:t>
              </a:r>
              <a:r>
                <a:rPr lang="pt-BR" altLang="pt-BR" sz="14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relatório</a:t>
              </a:r>
              <a:r>
                <a:rPr lang="pt-BR" altLang="pt-BR" sz="20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 R1)</a:t>
              </a:r>
            </a:p>
          </p:txBody>
        </p:sp>
      </p:grpSp>
      <p:grpSp>
        <p:nvGrpSpPr>
          <p:cNvPr id="77" name="Grupo 52"/>
          <p:cNvGrpSpPr>
            <a:grpSpLocks/>
          </p:cNvGrpSpPr>
          <p:nvPr/>
        </p:nvGrpSpPr>
        <p:grpSpPr bwMode="auto">
          <a:xfrm>
            <a:off x="331766" y="2323877"/>
            <a:ext cx="2695480" cy="1367408"/>
            <a:chOff x="482600" y="1641135"/>
            <a:chExt cx="2696014" cy="1367479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112" name="Rectangle 6"/>
            <p:cNvSpPr>
              <a:spLocks noChangeArrowheads="1"/>
            </p:cNvSpPr>
            <p:nvPr/>
          </p:nvSpPr>
          <p:spPr bwMode="auto">
            <a:xfrm>
              <a:off x="482600" y="2143073"/>
              <a:ext cx="2696014" cy="865541"/>
            </a:xfrm>
            <a:prstGeom prst="rect">
              <a:avLst/>
            </a:prstGeom>
            <a:grpFill/>
            <a:ln w="28575">
              <a:solidFill>
                <a:srgbClr val="00B0F0"/>
              </a:solidFill>
              <a:miter lim="800000"/>
              <a:headEnd/>
              <a:tailEnd/>
            </a:ln>
          </p:spPr>
          <p:txBody>
            <a:bodyPr lIns="48487" tIns="32324" rIns="113135" bIns="32324">
              <a:spAutoFit/>
            </a:bodyPr>
            <a:lstStyle>
              <a:lvl1pPr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pt-BR" sz="1600" b="1" dirty="0" err="1"/>
                <a:t>Detalhamento</a:t>
              </a:r>
              <a:r>
                <a:rPr lang="en-US" altLang="pt-BR" sz="1600" b="1" dirty="0"/>
                <a:t> das </a:t>
              </a:r>
              <a:r>
                <a:rPr lang="en-US" altLang="pt-BR" sz="1600" b="1" dirty="0" err="1"/>
                <a:t>características</a:t>
              </a:r>
              <a:r>
                <a:rPr lang="en-US" altLang="pt-BR" sz="1600" b="1" dirty="0"/>
                <a:t> </a:t>
              </a:r>
              <a:r>
                <a:rPr lang="en-US" altLang="pt-BR" sz="1600" b="1" dirty="0" err="1"/>
                <a:t>técnicas</a:t>
              </a:r>
              <a:endParaRPr lang="en-US" altLang="pt-BR" sz="1600" b="1" dirty="0"/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pt-BR" sz="1800" b="1" dirty="0"/>
            </a:p>
          </p:txBody>
        </p:sp>
        <p:sp>
          <p:nvSpPr>
            <p:cNvPr id="113" name="Line 10"/>
            <p:cNvSpPr>
              <a:spLocks noChangeShapeType="1"/>
            </p:cNvSpPr>
            <p:nvPr/>
          </p:nvSpPr>
          <p:spPr bwMode="auto">
            <a:xfrm>
              <a:off x="1967530" y="1641135"/>
              <a:ext cx="0" cy="543811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pt-BR">
                <a:latin typeface="+mn-lt"/>
                <a:cs typeface="+mn-cs"/>
              </a:endParaRPr>
            </a:p>
          </p:txBody>
        </p:sp>
        <p:sp>
          <p:nvSpPr>
            <p:cNvPr id="114" name="Text Box 20"/>
            <p:cNvSpPr txBox="1">
              <a:spLocks noChangeArrowheads="1"/>
            </p:cNvSpPr>
            <p:nvPr/>
          </p:nvSpPr>
          <p:spPr bwMode="auto">
            <a:xfrm>
              <a:off x="1562934" y="2579307"/>
              <a:ext cx="1514130" cy="373074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48487" tIns="32324" rIns="113135" bIns="32324">
              <a:spAutoFit/>
            </a:bodyPr>
            <a:lstStyle>
              <a:lvl1pPr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pt-BR" altLang="pt-BR" sz="2000" b="1" dirty="0" smtClean="0">
                  <a:solidFill>
                    <a:srgbClr val="FF0000"/>
                  </a:solidFill>
                </a:rPr>
                <a:t>(</a:t>
              </a:r>
              <a:r>
                <a:rPr lang="pt-BR" altLang="pt-BR" sz="1400" b="1" dirty="0">
                  <a:solidFill>
                    <a:srgbClr val="FF0000"/>
                  </a:solidFill>
                </a:rPr>
                <a:t>relatório </a:t>
              </a:r>
              <a:r>
                <a:rPr lang="pt-BR" altLang="pt-BR" sz="2000" b="1" dirty="0" smtClean="0">
                  <a:solidFill>
                    <a:srgbClr val="FF0000"/>
                  </a:solidFill>
                </a:rPr>
                <a:t>R2</a:t>
              </a:r>
              <a:r>
                <a:rPr lang="pt-BR" altLang="pt-BR" sz="2000" b="1" dirty="0">
                  <a:solidFill>
                    <a:srgbClr val="FF0000"/>
                  </a:solidFill>
                </a:rPr>
                <a:t>)</a:t>
              </a:r>
              <a:endParaRPr lang="pt-BR" altLang="pt-BR" sz="23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78" name="Line 14"/>
          <p:cNvSpPr>
            <a:spLocks noChangeShapeType="1"/>
          </p:cNvSpPr>
          <p:nvPr/>
        </p:nvSpPr>
        <p:spPr bwMode="auto">
          <a:xfrm>
            <a:off x="6122692" y="4880124"/>
            <a:ext cx="185738" cy="0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grpSp>
        <p:nvGrpSpPr>
          <p:cNvPr id="79" name="Grupo 78"/>
          <p:cNvGrpSpPr>
            <a:grpSpLocks/>
          </p:cNvGrpSpPr>
          <p:nvPr/>
        </p:nvGrpSpPr>
        <p:grpSpPr bwMode="auto">
          <a:xfrm>
            <a:off x="2909414" y="3593619"/>
            <a:ext cx="3221384" cy="1728048"/>
            <a:chOff x="2995123" y="1919607"/>
            <a:chExt cx="3220794" cy="1893630"/>
          </a:xfrm>
        </p:grpSpPr>
        <p:sp>
          <p:nvSpPr>
            <p:cNvPr id="110" name="AutoShape 7"/>
            <p:cNvSpPr>
              <a:spLocks noChangeArrowheads="1"/>
            </p:cNvSpPr>
            <p:nvPr/>
          </p:nvSpPr>
          <p:spPr bwMode="auto">
            <a:xfrm>
              <a:off x="2995123" y="2800176"/>
              <a:ext cx="3220794" cy="1013061"/>
            </a:xfrm>
            <a:prstGeom prst="flowChartDecision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rgbClr val="00B0F0"/>
              </a:solidFill>
              <a:miter lim="800000"/>
              <a:headEnd/>
              <a:tailEnd/>
            </a:ln>
          </p:spPr>
          <p:txBody>
            <a:bodyPr wrap="square" lIns="48487" tIns="32324" rIns="113135" bIns="32324">
              <a:spAutoFit/>
            </a:bodyPr>
            <a:lstStyle>
              <a:lvl1pPr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pt-BR" sz="1300" b="1" i="1" dirty="0" err="1"/>
                <a:t>Restrições</a:t>
              </a:r>
              <a:r>
                <a:rPr lang="en-US" altLang="pt-BR" sz="1300" b="1" i="1" dirty="0"/>
                <a:t> </a:t>
              </a:r>
              <a:r>
                <a:rPr lang="en-US" altLang="pt-BR" sz="1300" b="1" i="1" dirty="0" err="1" smtClean="0"/>
                <a:t>socioambientais</a:t>
              </a:r>
              <a:r>
                <a:rPr lang="en-US" altLang="pt-BR" sz="1300" b="1" i="1" dirty="0" smtClean="0"/>
                <a:t> ?</a:t>
              </a:r>
              <a:endParaRPr lang="en-US" altLang="pt-BR" sz="1300" b="1" i="1" dirty="0"/>
            </a:p>
          </p:txBody>
        </p:sp>
        <p:sp>
          <p:nvSpPr>
            <p:cNvPr id="111" name="Line 11"/>
            <p:cNvSpPr>
              <a:spLocks noChangeShapeType="1"/>
            </p:cNvSpPr>
            <p:nvPr/>
          </p:nvSpPr>
          <p:spPr bwMode="auto">
            <a:xfrm>
              <a:off x="4593016" y="1919607"/>
              <a:ext cx="0" cy="8945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80" name="Grupo 69"/>
          <p:cNvGrpSpPr>
            <a:grpSpLocks/>
          </p:cNvGrpSpPr>
          <p:nvPr/>
        </p:nvGrpSpPr>
        <p:grpSpPr bwMode="auto">
          <a:xfrm>
            <a:off x="3231516" y="2466556"/>
            <a:ext cx="2597327" cy="1152736"/>
            <a:chOff x="3590915" y="2511856"/>
            <a:chExt cx="2596611" cy="1153858"/>
          </a:xfrm>
        </p:grpSpPr>
        <p:sp>
          <p:nvSpPr>
            <p:cNvPr id="107" name="Line 10"/>
            <p:cNvSpPr>
              <a:spLocks noChangeShapeType="1"/>
            </p:cNvSpPr>
            <p:nvPr/>
          </p:nvSpPr>
          <p:spPr bwMode="auto">
            <a:xfrm flipH="1">
              <a:off x="4871340" y="2511856"/>
              <a:ext cx="0" cy="30569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8" name="Rectangle 5"/>
            <p:cNvSpPr>
              <a:spLocks noChangeArrowheads="1"/>
            </p:cNvSpPr>
            <p:nvPr/>
          </p:nvSpPr>
          <p:spPr bwMode="auto">
            <a:xfrm>
              <a:off x="3590915" y="2817553"/>
              <a:ext cx="2596611" cy="804057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28575">
              <a:solidFill>
                <a:srgbClr val="00B0F0"/>
              </a:solidFill>
              <a:miter lim="800000"/>
              <a:headEnd/>
              <a:tailEnd/>
            </a:ln>
          </p:spPr>
          <p:txBody>
            <a:bodyPr wrap="square" lIns="48487" tIns="32324" rIns="113135" bIns="32324">
              <a:spAutoFit/>
            </a:bodyPr>
            <a:lstStyle>
              <a:lvl1pPr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pt-BR" sz="1600" b="1" dirty="0" err="1" smtClean="0"/>
                <a:t>Diretriz</a:t>
              </a:r>
              <a:r>
                <a:rPr lang="en-US" altLang="pt-BR" sz="1600" b="1" dirty="0" smtClean="0"/>
                <a:t> do </a:t>
              </a:r>
              <a:r>
                <a:rPr lang="en-US" altLang="pt-BR" sz="1600" b="1" dirty="0" err="1" smtClean="0"/>
                <a:t>Traçado</a:t>
              </a:r>
              <a:r>
                <a:rPr lang="en-US" altLang="pt-BR" sz="1600" b="1" dirty="0" smtClean="0"/>
                <a:t> e </a:t>
              </a:r>
              <a:r>
                <a:rPr lang="en-US" altLang="pt-BR" sz="1600" b="1" dirty="0" err="1" smtClean="0"/>
                <a:t>Análise</a:t>
              </a:r>
              <a:r>
                <a:rPr lang="en-US" altLang="pt-BR" sz="1600" b="1" dirty="0" smtClean="0"/>
                <a:t> </a:t>
              </a:r>
              <a:r>
                <a:rPr lang="en-US" altLang="pt-BR" sz="1600" b="1" dirty="0" err="1" smtClean="0"/>
                <a:t>socioambiental</a:t>
              </a:r>
              <a:endParaRPr lang="en-US" altLang="pt-BR" sz="1600" b="1" dirty="0" smtClean="0"/>
            </a:p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altLang="pt-BR" sz="1400" b="1" dirty="0">
                <a:solidFill>
                  <a:srgbClr val="FF0000"/>
                </a:solidFill>
              </a:endParaRPr>
            </a:p>
          </p:txBody>
        </p:sp>
        <p:sp>
          <p:nvSpPr>
            <p:cNvPr id="109" name="Text Box 20"/>
            <p:cNvSpPr txBox="1">
              <a:spLocks noChangeArrowheads="1"/>
            </p:cNvSpPr>
            <p:nvPr/>
          </p:nvSpPr>
          <p:spPr bwMode="auto">
            <a:xfrm>
              <a:off x="4294458" y="3246346"/>
              <a:ext cx="1655964" cy="419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48487" tIns="32324" rIns="113135" bIns="32324">
              <a:spAutoFit/>
            </a:bodyPr>
            <a:lstStyle>
              <a:lvl1pPr defTabSz="957263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957263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957263" eaLnBrk="0" hangingPunct="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957263" eaLnBrk="0" hangingPunct="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957263" eaLnBrk="0" hangingPunct="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957263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pt-BR" altLang="pt-BR" sz="20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(</a:t>
              </a:r>
              <a:r>
                <a:rPr lang="pt-BR" altLang="pt-BR" sz="14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relatório</a:t>
              </a:r>
              <a:r>
                <a:rPr lang="pt-BR" altLang="pt-BR" sz="23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 </a:t>
              </a:r>
              <a:r>
                <a:rPr lang="pt-BR" altLang="pt-BR" sz="20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R3)</a:t>
              </a:r>
              <a:endParaRPr lang="pt-BR" altLang="pt-BR" sz="2300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</p:grpSp>
      <p:grpSp>
        <p:nvGrpSpPr>
          <p:cNvPr id="81" name="Grupo 66"/>
          <p:cNvGrpSpPr>
            <a:grpSpLocks/>
          </p:cNvGrpSpPr>
          <p:nvPr/>
        </p:nvGrpSpPr>
        <p:grpSpPr bwMode="auto">
          <a:xfrm>
            <a:off x="6457321" y="2306631"/>
            <a:ext cx="2617231" cy="1354764"/>
            <a:chOff x="6660504" y="4369494"/>
            <a:chExt cx="2617397" cy="1354739"/>
          </a:xfrm>
        </p:grpSpPr>
        <p:grpSp>
          <p:nvGrpSpPr>
            <p:cNvPr id="104" name="Grupo 65"/>
            <p:cNvGrpSpPr>
              <a:grpSpLocks/>
            </p:cNvGrpSpPr>
            <p:nvPr/>
          </p:nvGrpSpPr>
          <p:grpSpPr bwMode="auto">
            <a:xfrm>
              <a:off x="6660504" y="4858750"/>
              <a:ext cx="2617397" cy="865483"/>
              <a:chOff x="6660504" y="4858750"/>
              <a:chExt cx="2617397" cy="865483"/>
            </a:xfrm>
          </p:grpSpPr>
          <p:sp>
            <p:nvSpPr>
              <p:cNvPr id="105" name="Rectangle 5"/>
              <p:cNvSpPr>
                <a:spLocks noChangeArrowheads="1"/>
              </p:cNvSpPr>
              <p:nvPr/>
            </p:nvSpPr>
            <p:spPr bwMode="auto">
              <a:xfrm>
                <a:off x="6660504" y="4858750"/>
                <a:ext cx="2500471" cy="865483"/>
              </a:xfrm>
              <a:prstGeom prst="rect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28575">
                <a:solidFill>
                  <a:srgbClr val="00B0F0"/>
                </a:solidFill>
                <a:miter lim="800000"/>
                <a:headEnd/>
                <a:tailEnd/>
              </a:ln>
            </p:spPr>
            <p:txBody>
              <a:bodyPr lIns="48487" tIns="32324" rIns="113135" bIns="32324">
                <a:spAutoFit/>
              </a:bodyPr>
              <a:lstStyle>
                <a:lvl1pPr defTabSz="957263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defTabSz="957263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defTabSz="957263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defTabSz="957263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defTabSz="957263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defTabSz="9572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defTabSz="9572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defTabSz="9572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defTabSz="9572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altLang="pt-BR" sz="1600" b="1" dirty="0" err="1"/>
                  <a:t>Compartilhamento</a:t>
                </a:r>
                <a:r>
                  <a:rPr lang="en-US" altLang="pt-BR" sz="1600" b="1" dirty="0"/>
                  <a:t> das </a:t>
                </a:r>
                <a:r>
                  <a:rPr lang="en-US" altLang="pt-BR" sz="1600" b="1" dirty="0" err="1"/>
                  <a:t>instalações</a:t>
                </a:r>
                <a:r>
                  <a:rPr lang="en-US" altLang="pt-BR" sz="1600" b="1" dirty="0"/>
                  <a:t> </a:t>
                </a:r>
                <a:r>
                  <a:rPr lang="en-US" altLang="pt-BR" sz="1600" b="1" dirty="0" err="1" smtClean="0"/>
                  <a:t>existentes</a:t>
                </a:r>
                <a:endParaRPr lang="en-US" altLang="pt-BR" sz="1600" b="1" dirty="0" smtClean="0"/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altLang="pt-BR" sz="2000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06" name="Text Box 20"/>
              <p:cNvSpPr txBox="1">
                <a:spLocks noChangeArrowheads="1"/>
              </p:cNvSpPr>
              <p:nvPr/>
            </p:nvSpPr>
            <p:spPr bwMode="auto">
              <a:xfrm>
                <a:off x="7585529" y="5237590"/>
                <a:ext cx="1692372" cy="4191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2857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48487" tIns="32324" rIns="113135" bIns="32324">
                <a:spAutoFit/>
              </a:bodyPr>
              <a:lstStyle>
                <a:lvl1pPr defTabSz="957263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defTabSz="957263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defTabSz="957263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defTabSz="957263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defTabSz="957263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pt-BR" altLang="pt-BR" sz="2000" b="1" dirty="0">
                    <a:solidFill>
                      <a:srgbClr val="FF0000"/>
                    </a:solidFill>
                    <a:latin typeface="Arial" panose="020B0604020202020204" pitchFamily="34" charset="0"/>
                  </a:rPr>
                  <a:t>(</a:t>
                </a:r>
                <a:r>
                  <a:rPr lang="pt-BR" altLang="pt-BR" sz="1400" b="1" dirty="0">
                    <a:solidFill>
                      <a:srgbClr val="FF0000"/>
                    </a:solidFill>
                    <a:latin typeface="Arial" panose="020B0604020202020204" pitchFamily="34" charset="0"/>
                  </a:rPr>
                  <a:t>relatório</a:t>
                </a:r>
                <a:r>
                  <a:rPr lang="pt-BR" altLang="pt-BR" sz="2300" b="1" dirty="0">
                    <a:solidFill>
                      <a:srgbClr val="FF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pt-BR" altLang="pt-BR" sz="2000" b="1" dirty="0">
                    <a:solidFill>
                      <a:srgbClr val="FF0000"/>
                    </a:solidFill>
                    <a:latin typeface="Arial" panose="020B0604020202020204" pitchFamily="34" charset="0"/>
                  </a:rPr>
                  <a:t>R4)</a:t>
                </a:r>
              </a:p>
            </p:txBody>
          </p:sp>
        </p:grpSp>
        <p:sp>
          <p:nvSpPr>
            <p:cNvPr id="103" name="Line 15"/>
            <p:cNvSpPr>
              <a:spLocks noChangeShapeType="1"/>
            </p:cNvSpPr>
            <p:nvPr/>
          </p:nvSpPr>
          <p:spPr bwMode="auto">
            <a:xfrm flipH="1" flipV="1">
              <a:off x="7877135" y="4369494"/>
              <a:ext cx="0" cy="4874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grpSp>
        <p:nvGrpSpPr>
          <p:cNvPr id="82" name="Grupo 81"/>
          <p:cNvGrpSpPr>
            <a:grpSpLocks/>
          </p:cNvGrpSpPr>
          <p:nvPr/>
        </p:nvGrpSpPr>
        <p:grpSpPr bwMode="auto">
          <a:xfrm>
            <a:off x="6367382" y="3661395"/>
            <a:ext cx="2568575" cy="1211801"/>
            <a:chOff x="6323173" y="3109533"/>
            <a:chExt cx="2568703" cy="1211865"/>
          </a:xfrm>
        </p:grpSpPr>
        <p:sp>
          <p:nvSpPr>
            <p:cNvPr id="101" name="Line 11"/>
            <p:cNvSpPr>
              <a:spLocks noChangeShapeType="1"/>
            </p:cNvSpPr>
            <p:nvPr/>
          </p:nvSpPr>
          <p:spPr bwMode="auto">
            <a:xfrm>
              <a:off x="7607524" y="3109533"/>
              <a:ext cx="0" cy="26954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102" name="AutoShape 7"/>
            <p:cNvSpPr>
              <a:spLocks noChangeArrowheads="1"/>
            </p:cNvSpPr>
            <p:nvPr/>
          </p:nvSpPr>
          <p:spPr bwMode="auto">
            <a:xfrm>
              <a:off x="6323173" y="3335510"/>
              <a:ext cx="2568703" cy="985888"/>
            </a:xfrm>
            <a:prstGeom prst="flowChartDecision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rgbClr val="00B0F0"/>
              </a:solidFill>
              <a:miter lim="800000"/>
              <a:headEnd/>
              <a:tailEnd/>
            </a:ln>
          </p:spPr>
          <p:txBody>
            <a:bodyPr lIns="48487" tIns="32324" rIns="113135" bIns="32324">
              <a:spAutoFit/>
            </a:bodyPr>
            <a:lstStyle>
              <a:lvl1pPr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defTabSz="957263" eaLnBrk="0" hangingPunct="0"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altLang="pt-BR" sz="1400" b="1" i="1" dirty="0" err="1"/>
                <a:t>Ajustes</a:t>
              </a:r>
              <a:r>
                <a:rPr lang="en-US" altLang="pt-BR" sz="1400" b="1" i="1" dirty="0"/>
                <a:t> </a:t>
              </a:r>
              <a:r>
                <a:rPr lang="en-US" altLang="pt-BR" sz="1400" b="1" i="1" dirty="0" err="1"/>
                <a:t>técnicos</a:t>
              </a:r>
              <a:r>
                <a:rPr lang="en-US" altLang="pt-BR" sz="1400" b="1" i="1" dirty="0"/>
                <a:t>?</a:t>
              </a:r>
            </a:p>
          </p:txBody>
        </p:sp>
      </p:grpSp>
      <p:sp>
        <p:nvSpPr>
          <p:cNvPr id="83" name="Line 17"/>
          <p:cNvSpPr>
            <a:spLocks noChangeShapeType="1"/>
          </p:cNvSpPr>
          <p:nvPr/>
        </p:nvSpPr>
        <p:spPr bwMode="auto">
          <a:xfrm>
            <a:off x="7676582" y="4868508"/>
            <a:ext cx="0" cy="69665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84" name="Text Box 20"/>
          <p:cNvSpPr txBox="1">
            <a:spLocks noChangeArrowheads="1"/>
          </p:cNvSpPr>
          <p:nvPr/>
        </p:nvSpPr>
        <p:spPr bwMode="auto">
          <a:xfrm>
            <a:off x="6936173" y="4908425"/>
            <a:ext cx="723900" cy="311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487" tIns="32324" rIns="113135" bIns="32324">
            <a:spAutoFit/>
          </a:bodyPr>
          <a:lstStyle>
            <a:lvl1pPr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1600" i="1" dirty="0">
                <a:latin typeface="Arial" panose="020B0604020202020204" pitchFamily="34" charset="0"/>
              </a:rPr>
              <a:t>não</a:t>
            </a:r>
          </a:p>
        </p:txBody>
      </p:sp>
      <p:sp>
        <p:nvSpPr>
          <p:cNvPr id="85" name="Line 14"/>
          <p:cNvSpPr>
            <a:spLocks noChangeShapeType="1"/>
          </p:cNvSpPr>
          <p:nvPr/>
        </p:nvSpPr>
        <p:spPr bwMode="auto">
          <a:xfrm>
            <a:off x="8832055" y="4374374"/>
            <a:ext cx="185737" cy="0"/>
          </a:xfrm>
          <a:prstGeom prst="line">
            <a:avLst/>
          </a:prstGeom>
          <a:noFill/>
          <a:ln w="57150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86" name="Line 15"/>
          <p:cNvSpPr>
            <a:spLocks noChangeShapeType="1"/>
          </p:cNvSpPr>
          <p:nvPr/>
        </p:nvSpPr>
        <p:spPr bwMode="auto">
          <a:xfrm flipV="1">
            <a:off x="9017792" y="1586743"/>
            <a:ext cx="0" cy="2697708"/>
          </a:xfrm>
          <a:prstGeom prst="line">
            <a:avLst/>
          </a:prstGeom>
          <a:noFill/>
          <a:ln w="57150">
            <a:solidFill>
              <a:srgbClr val="C000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87" name="Text Box 20"/>
          <p:cNvSpPr txBox="1">
            <a:spLocks noChangeArrowheads="1"/>
          </p:cNvSpPr>
          <p:nvPr/>
        </p:nvSpPr>
        <p:spPr bwMode="auto">
          <a:xfrm>
            <a:off x="8352212" y="3950912"/>
            <a:ext cx="723900" cy="311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487" tIns="32324" rIns="113135" bIns="32324">
            <a:spAutoFit/>
          </a:bodyPr>
          <a:lstStyle>
            <a:lvl1pPr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1600" i="1" dirty="0">
                <a:latin typeface="Arial" panose="020B0604020202020204" pitchFamily="34" charset="0"/>
              </a:rPr>
              <a:t>sim</a:t>
            </a:r>
          </a:p>
        </p:txBody>
      </p:sp>
      <p:sp>
        <p:nvSpPr>
          <p:cNvPr id="88" name="Line 14"/>
          <p:cNvSpPr>
            <a:spLocks noChangeShapeType="1"/>
          </p:cNvSpPr>
          <p:nvPr/>
        </p:nvSpPr>
        <p:spPr bwMode="auto">
          <a:xfrm>
            <a:off x="7628238" y="1617089"/>
            <a:ext cx="1374775" cy="0"/>
          </a:xfrm>
          <a:prstGeom prst="line">
            <a:avLst/>
          </a:prstGeom>
          <a:noFill/>
          <a:ln w="57150">
            <a:solidFill>
              <a:srgbClr val="C00000"/>
            </a:solidFill>
            <a:prstDash val="sysDash"/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89" name="Text Box 20"/>
          <p:cNvSpPr txBox="1">
            <a:spLocks noChangeArrowheads="1"/>
          </p:cNvSpPr>
          <p:nvPr/>
        </p:nvSpPr>
        <p:spPr bwMode="auto">
          <a:xfrm>
            <a:off x="5731176" y="4540519"/>
            <a:ext cx="723900" cy="311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487" tIns="32324" rIns="113135" bIns="32324">
            <a:spAutoFit/>
          </a:bodyPr>
          <a:lstStyle>
            <a:lvl1pPr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1600" i="1" dirty="0">
                <a:latin typeface="Arial" panose="020B0604020202020204" pitchFamily="34" charset="0"/>
              </a:rPr>
              <a:t>sim</a:t>
            </a:r>
          </a:p>
        </p:txBody>
      </p:sp>
      <p:sp>
        <p:nvSpPr>
          <p:cNvPr id="90" name="Line 15"/>
          <p:cNvSpPr>
            <a:spLocks noChangeShapeType="1"/>
          </p:cNvSpPr>
          <p:nvPr/>
        </p:nvSpPr>
        <p:spPr bwMode="auto">
          <a:xfrm flipV="1">
            <a:off x="6308430" y="1839312"/>
            <a:ext cx="0" cy="3062664"/>
          </a:xfrm>
          <a:prstGeom prst="line">
            <a:avLst/>
          </a:prstGeom>
          <a:noFill/>
          <a:ln w="57150">
            <a:solidFill>
              <a:srgbClr val="C00000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92" name="AutoShape 4"/>
          <p:cNvSpPr>
            <a:spLocks noChangeArrowheads="1"/>
          </p:cNvSpPr>
          <p:nvPr/>
        </p:nvSpPr>
        <p:spPr bwMode="auto">
          <a:xfrm>
            <a:off x="2765696" y="2027770"/>
            <a:ext cx="3385096" cy="557722"/>
          </a:xfrm>
          <a:prstGeom prst="flowChartProcess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00B0F0"/>
            </a:solidFill>
            <a:miter lim="800000"/>
            <a:headEnd/>
            <a:tailEnd/>
          </a:ln>
        </p:spPr>
        <p:txBody>
          <a:bodyPr wrap="square" lIns="48487" tIns="32324" rIns="113135" bIns="32324">
            <a:spAutoFit/>
          </a:bodyPr>
          <a:lstStyle>
            <a:lvl1pPr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pt-BR" sz="1600" b="1" dirty="0" smtClean="0"/>
              <a:t>MME </a:t>
            </a:r>
            <a:r>
              <a:rPr lang="en-US" altLang="pt-BR" sz="1600" b="1" dirty="0" err="1" smtClean="0"/>
              <a:t>solicita</a:t>
            </a:r>
            <a:r>
              <a:rPr lang="en-US" altLang="pt-BR" sz="1600" b="1" dirty="0" smtClean="0"/>
              <a:t> a </a:t>
            </a:r>
            <a:r>
              <a:rPr lang="en-US" altLang="pt-BR" sz="1600" b="1" dirty="0" err="1" smtClean="0"/>
              <a:t>elaboração</a:t>
            </a:r>
            <a:r>
              <a:rPr lang="en-US" altLang="pt-BR" sz="1600" b="1" dirty="0" smtClean="0"/>
              <a:t> dos </a:t>
            </a:r>
            <a:r>
              <a:rPr lang="en-US" altLang="pt-BR" sz="1600" b="1" dirty="0" err="1" smtClean="0"/>
              <a:t>relatórios</a:t>
            </a:r>
            <a:r>
              <a:rPr lang="en-US" altLang="pt-BR" sz="1600" b="1" dirty="0" smtClean="0"/>
              <a:t> R2, R3, R4 e R5</a:t>
            </a:r>
            <a:endParaRPr lang="en-US" altLang="pt-BR" sz="1600" b="1" i="1" dirty="0">
              <a:solidFill>
                <a:srgbClr val="FF0000"/>
              </a:solidFill>
            </a:endParaRPr>
          </a:p>
        </p:txBody>
      </p:sp>
      <p:sp>
        <p:nvSpPr>
          <p:cNvPr id="93" name="Line 10"/>
          <p:cNvSpPr>
            <a:spLocks noChangeShapeType="1"/>
          </p:cNvSpPr>
          <p:nvPr/>
        </p:nvSpPr>
        <p:spPr bwMode="auto">
          <a:xfrm>
            <a:off x="4532944" y="1843420"/>
            <a:ext cx="0" cy="217264"/>
          </a:xfrm>
          <a:prstGeom prst="line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round/>
            <a:headEnd/>
            <a:tailEnd type="triangle" w="med" len="med"/>
          </a:ln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latin typeface="+mn-lt"/>
              <a:cs typeface="+mn-cs"/>
            </a:endParaRPr>
          </a:p>
        </p:txBody>
      </p:sp>
      <p:cxnSp>
        <p:nvCxnSpPr>
          <p:cNvPr id="94" name="Conector reto 93"/>
          <p:cNvCxnSpPr/>
          <p:nvPr/>
        </p:nvCxnSpPr>
        <p:spPr>
          <a:xfrm>
            <a:off x="1788418" y="2323876"/>
            <a:ext cx="96904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Line 11"/>
          <p:cNvSpPr>
            <a:spLocks noChangeShapeType="1"/>
          </p:cNvSpPr>
          <p:nvPr/>
        </p:nvSpPr>
        <p:spPr bwMode="auto">
          <a:xfrm>
            <a:off x="4486875" y="6217075"/>
            <a:ext cx="0" cy="1992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96" name="AutoShape 4"/>
          <p:cNvSpPr>
            <a:spLocks noChangeArrowheads="1"/>
          </p:cNvSpPr>
          <p:nvPr/>
        </p:nvSpPr>
        <p:spPr bwMode="auto">
          <a:xfrm>
            <a:off x="2017471" y="5721259"/>
            <a:ext cx="4935441" cy="557722"/>
          </a:xfrm>
          <a:prstGeom prst="flowChartProcess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00B0F0"/>
            </a:solidFill>
            <a:miter lim="800000"/>
            <a:headEnd/>
            <a:tailEnd/>
          </a:ln>
        </p:spPr>
        <p:txBody>
          <a:bodyPr wrap="square" lIns="48487" tIns="32324" rIns="113135" bIns="32324">
            <a:spAutoFit/>
          </a:bodyPr>
          <a:lstStyle>
            <a:lvl1pPr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pt-BR" sz="1600" b="1" dirty="0" smtClean="0"/>
              <a:t>MME </a:t>
            </a:r>
            <a:r>
              <a:rPr lang="en-US" altLang="pt-BR" sz="1600" b="1" dirty="0" err="1" smtClean="0"/>
              <a:t>encaminha</a:t>
            </a:r>
            <a:r>
              <a:rPr lang="en-US" altLang="pt-BR" sz="1600" b="1" dirty="0" smtClean="0"/>
              <a:t> </a:t>
            </a:r>
            <a:r>
              <a:rPr lang="en-US" altLang="pt-BR" sz="1600" b="1" dirty="0" err="1" smtClean="0"/>
              <a:t>relatórios</a:t>
            </a:r>
            <a:r>
              <a:rPr lang="en-US" altLang="pt-BR" sz="1600" b="1" dirty="0" smtClean="0"/>
              <a:t>  R1 a R5 a ANEEL para </a:t>
            </a:r>
            <a:r>
              <a:rPr lang="en-US" altLang="pt-BR" sz="1600" b="1" dirty="0" err="1" smtClean="0"/>
              <a:t>início</a:t>
            </a:r>
            <a:r>
              <a:rPr lang="en-US" altLang="pt-BR" sz="1600" b="1" dirty="0" smtClean="0"/>
              <a:t> do </a:t>
            </a:r>
            <a:r>
              <a:rPr lang="en-US" altLang="pt-BR" sz="1600" b="1" dirty="0" err="1" smtClean="0"/>
              <a:t>processo</a:t>
            </a:r>
            <a:r>
              <a:rPr lang="en-US" altLang="pt-BR" sz="1600" b="1" dirty="0" smtClean="0"/>
              <a:t> de </a:t>
            </a:r>
            <a:r>
              <a:rPr lang="en-US" altLang="pt-BR" sz="1600" b="1" dirty="0" err="1" smtClean="0"/>
              <a:t>outorga</a:t>
            </a:r>
            <a:endParaRPr lang="en-US" altLang="pt-BR" sz="1600" b="1" i="1" dirty="0">
              <a:solidFill>
                <a:srgbClr val="FF0000"/>
              </a:solidFill>
            </a:endParaRPr>
          </a:p>
        </p:txBody>
      </p:sp>
      <p:sp>
        <p:nvSpPr>
          <p:cNvPr id="98" name="Line 10"/>
          <p:cNvSpPr>
            <a:spLocks noChangeShapeType="1"/>
          </p:cNvSpPr>
          <p:nvPr/>
        </p:nvSpPr>
        <p:spPr bwMode="auto">
          <a:xfrm>
            <a:off x="4580238" y="861202"/>
            <a:ext cx="0" cy="216867"/>
          </a:xfrm>
          <a:prstGeom prst="line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chemeClr val="tx1"/>
            </a:solidFill>
            <a:round/>
            <a:headEnd/>
            <a:tailEnd type="triangle" w="med" len="med"/>
          </a:ln>
          <a:ex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latin typeface="+mn-lt"/>
              <a:cs typeface="+mn-cs"/>
            </a:endParaRPr>
          </a:p>
        </p:txBody>
      </p:sp>
      <p:sp>
        <p:nvSpPr>
          <p:cNvPr id="119" name="Line 11"/>
          <p:cNvSpPr>
            <a:spLocks noChangeShapeType="1"/>
          </p:cNvSpPr>
          <p:nvPr/>
        </p:nvSpPr>
        <p:spPr bwMode="auto">
          <a:xfrm>
            <a:off x="4509875" y="5565163"/>
            <a:ext cx="0" cy="1992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grpSp>
        <p:nvGrpSpPr>
          <p:cNvPr id="11" name="Grupo 10"/>
          <p:cNvGrpSpPr/>
          <p:nvPr/>
        </p:nvGrpSpPr>
        <p:grpSpPr>
          <a:xfrm>
            <a:off x="4677426" y="3691611"/>
            <a:ext cx="1610944" cy="557722"/>
            <a:chOff x="4677426" y="3593135"/>
            <a:chExt cx="1610944" cy="557722"/>
          </a:xfrm>
        </p:grpSpPr>
        <p:grpSp>
          <p:nvGrpSpPr>
            <p:cNvPr id="91" name="Grupo 54"/>
            <p:cNvGrpSpPr>
              <a:grpSpLocks/>
            </p:cNvGrpSpPr>
            <p:nvPr/>
          </p:nvGrpSpPr>
          <p:grpSpPr bwMode="auto">
            <a:xfrm>
              <a:off x="4677426" y="3593135"/>
              <a:ext cx="1512324" cy="557722"/>
              <a:chOff x="2112974" y="1222870"/>
              <a:chExt cx="1481776" cy="556741"/>
            </a:xfrm>
          </p:grpSpPr>
          <p:sp>
            <p:nvSpPr>
              <p:cNvPr id="99" name="AutoShape 4"/>
              <p:cNvSpPr>
                <a:spLocks noChangeArrowheads="1"/>
              </p:cNvSpPr>
              <p:nvPr/>
            </p:nvSpPr>
            <p:spPr bwMode="auto">
              <a:xfrm>
                <a:off x="2112974" y="1222870"/>
                <a:ext cx="1387104" cy="556741"/>
              </a:xfrm>
              <a:prstGeom prst="flowChartProcess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 w="28575">
                <a:solidFill>
                  <a:srgbClr val="00B0F0"/>
                </a:solidFill>
                <a:miter lim="800000"/>
                <a:headEnd/>
                <a:tailEnd/>
              </a:ln>
            </p:spPr>
            <p:txBody>
              <a:bodyPr wrap="square" lIns="48487" tIns="32324" rIns="113135" bIns="32324">
                <a:spAutoFit/>
              </a:bodyPr>
              <a:lstStyle>
                <a:lvl1pPr defTabSz="957263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defTabSz="957263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defTabSz="957263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defTabSz="957263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defTabSz="957263" eaLnBrk="0" hangingPunct="0"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defTabSz="9572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defTabSz="9572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defTabSz="9572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defTabSz="957263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altLang="pt-BR" sz="1600" b="1" dirty="0" err="1" smtClean="0"/>
                  <a:t>Custos</a:t>
                </a:r>
                <a:r>
                  <a:rPr lang="en-US" altLang="pt-BR" sz="1600" b="1" dirty="0" smtClean="0"/>
                  <a:t> </a:t>
                </a:r>
                <a:r>
                  <a:rPr lang="en-US" altLang="pt-BR" sz="1600" b="1" dirty="0" err="1" smtClean="0"/>
                  <a:t>Fundiários</a:t>
                </a:r>
                <a:endParaRPr lang="en-US" altLang="pt-BR" sz="1600" b="1" dirty="0"/>
              </a:p>
            </p:txBody>
          </p:sp>
          <p:sp>
            <p:nvSpPr>
              <p:cNvPr id="100" name="Text Box 20"/>
              <p:cNvSpPr txBox="1">
                <a:spLocks noChangeArrowheads="1"/>
              </p:cNvSpPr>
              <p:nvPr/>
            </p:nvSpPr>
            <p:spPr bwMode="auto">
              <a:xfrm>
                <a:off x="3047938" y="1286586"/>
                <a:ext cx="546812" cy="310821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 lIns="48487" tIns="32324" rIns="113135" bIns="32324">
                <a:spAutoFit/>
              </a:bodyPr>
              <a:lstStyle>
                <a:lvl1pPr defTabSz="957263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 defTabSz="957263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 defTabSz="957263" eaLnBrk="0" hangingPunct="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 defTabSz="957263" eaLnBrk="0" hangingPunct="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 defTabSz="957263" eaLnBrk="0" hangingPunct="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defTabSz="957263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r>
                  <a:rPr lang="pt-BR" altLang="pt-BR" sz="1600" b="1" dirty="0" smtClean="0">
                    <a:solidFill>
                      <a:srgbClr val="FF0000"/>
                    </a:solidFill>
                    <a:latin typeface="Arial" panose="020B0604020202020204" pitchFamily="34" charset="0"/>
                  </a:rPr>
                  <a:t>(R5</a:t>
                </a:r>
                <a:r>
                  <a:rPr lang="pt-BR" altLang="pt-BR" sz="1600" b="1" dirty="0">
                    <a:solidFill>
                      <a:srgbClr val="FF0000"/>
                    </a:solidFill>
                    <a:latin typeface="Arial" panose="020B0604020202020204" pitchFamily="34" charset="0"/>
                  </a:rPr>
                  <a:t>)</a:t>
                </a:r>
              </a:p>
            </p:txBody>
          </p:sp>
        </p:grpSp>
        <p:sp>
          <p:nvSpPr>
            <p:cNvPr id="120" name="Line 14"/>
            <p:cNvSpPr>
              <a:spLocks noChangeShapeType="1"/>
            </p:cNvSpPr>
            <p:nvPr/>
          </p:nvSpPr>
          <p:spPr bwMode="auto">
            <a:xfrm>
              <a:off x="6102632" y="3923615"/>
              <a:ext cx="185738" cy="0"/>
            </a:xfrm>
            <a:prstGeom prst="line">
              <a:avLst/>
            </a:prstGeom>
            <a:noFill/>
            <a:ln w="57150">
              <a:solidFill>
                <a:srgbClr val="C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121" name="Text Box 20"/>
          <p:cNvSpPr txBox="1">
            <a:spLocks noChangeArrowheads="1"/>
          </p:cNvSpPr>
          <p:nvPr/>
        </p:nvSpPr>
        <p:spPr bwMode="auto">
          <a:xfrm>
            <a:off x="3573303" y="5244675"/>
            <a:ext cx="723900" cy="3115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8487" tIns="32324" rIns="113135" bIns="32324">
            <a:spAutoFit/>
          </a:bodyPr>
          <a:lstStyle>
            <a:lvl1pPr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1600" i="1" dirty="0">
                <a:latin typeface="Arial" panose="020B0604020202020204" pitchFamily="34" charset="0"/>
              </a:rPr>
              <a:t>não</a:t>
            </a:r>
          </a:p>
        </p:txBody>
      </p:sp>
      <p:sp>
        <p:nvSpPr>
          <p:cNvPr id="97" name="AutoShape 4"/>
          <p:cNvSpPr>
            <a:spLocks noChangeArrowheads="1"/>
          </p:cNvSpPr>
          <p:nvPr/>
        </p:nvSpPr>
        <p:spPr bwMode="auto">
          <a:xfrm>
            <a:off x="1878774" y="524307"/>
            <a:ext cx="5365760" cy="326889"/>
          </a:xfrm>
          <a:prstGeom prst="flowChartProcess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rgbClr val="00B0F0"/>
            </a:solidFill>
            <a:miter lim="800000"/>
            <a:headEnd/>
            <a:tailEnd/>
          </a:ln>
        </p:spPr>
        <p:txBody>
          <a:bodyPr wrap="square" lIns="48487" tIns="32324" rIns="113135" bIns="32324">
            <a:spAutoFit/>
          </a:bodyPr>
          <a:lstStyle>
            <a:lvl1pPr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pt-BR" sz="1700" b="1" dirty="0" err="1" smtClean="0"/>
              <a:t>Identificação</a:t>
            </a:r>
            <a:r>
              <a:rPr lang="en-US" altLang="pt-BR" sz="1700" b="1" dirty="0" smtClean="0"/>
              <a:t> da </a:t>
            </a:r>
            <a:r>
              <a:rPr lang="en-US" altLang="pt-BR" sz="1700" b="1" dirty="0" err="1" smtClean="0"/>
              <a:t>necessidade</a:t>
            </a:r>
            <a:r>
              <a:rPr lang="en-US" altLang="pt-BR" sz="1700" b="1" dirty="0" smtClean="0"/>
              <a:t> de </a:t>
            </a:r>
            <a:r>
              <a:rPr lang="en-US" altLang="pt-BR" sz="1700" b="1" dirty="0" err="1" smtClean="0"/>
              <a:t>expansão</a:t>
            </a:r>
            <a:r>
              <a:rPr lang="en-US" altLang="pt-BR" sz="1700" b="1" dirty="0" smtClean="0"/>
              <a:t> da </a:t>
            </a:r>
            <a:r>
              <a:rPr lang="en-US" altLang="pt-BR" sz="1700" b="1" dirty="0" err="1" smtClean="0"/>
              <a:t>rede</a:t>
            </a:r>
            <a:endParaRPr lang="en-US" altLang="pt-BR" sz="17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261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2000"/>
                            </p:stCondLst>
                            <p:childTnLst>
                              <p:par>
                                <p:cTn id="6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5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000"/>
                            </p:stCondLst>
                            <p:childTnLst>
                              <p:par>
                                <p:cTn id="7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3500"/>
                            </p:stCondLst>
                            <p:childTnLst>
                              <p:par>
                                <p:cTn id="8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4000"/>
                            </p:stCondLst>
                            <p:childTnLst>
                              <p:par>
                                <p:cTn id="8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9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"/>
                            </p:stCondLst>
                            <p:childTnLst>
                              <p:par>
                                <p:cTn id="1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3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500"/>
                            </p:stCondLst>
                            <p:childTnLst>
                              <p:par>
                                <p:cTn id="1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/>
      <p:bldP spid="66" grpId="0" animBg="1"/>
      <p:bldP spid="67" grpId="0" animBg="1"/>
      <p:bldP spid="68" grpId="0" animBg="1"/>
      <p:bldP spid="69" grpId="0"/>
      <p:bldP spid="71" grpId="0" animBg="1"/>
      <p:bldP spid="72" grpId="0" animBg="1"/>
      <p:bldP spid="73" grpId="0" animBg="1"/>
      <p:bldP spid="74" grpId="0" animBg="1"/>
      <p:bldP spid="75" grpId="0" animBg="1"/>
      <p:bldP spid="78" grpId="0" animBg="1"/>
      <p:bldP spid="83" grpId="0" animBg="1"/>
      <p:bldP spid="84" grpId="0"/>
      <p:bldP spid="85" grpId="0" animBg="1"/>
      <p:bldP spid="86" grpId="0" animBg="1"/>
      <p:bldP spid="87" grpId="0"/>
      <p:bldP spid="88" grpId="0" animBg="1"/>
      <p:bldP spid="89" grpId="0"/>
      <p:bldP spid="90" grpId="0" animBg="1"/>
      <p:bldP spid="92" grpId="0" animBg="1"/>
      <p:bldP spid="93" grpId="0" animBg="1"/>
      <p:bldP spid="95" grpId="0" animBg="1"/>
      <p:bldP spid="96" grpId="0" animBg="1"/>
      <p:bldP spid="98" grpId="0" animBg="1"/>
      <p:bldP spid="119" grpId="0" animBg="1"/>
      <p:bldP spid="121" grpId="0"/>
      <p:bldP spid="9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28600" y="1573041"/>
            <a:ext cx="8290133" cy="2448272"/>
          </a:xfrm>
        </p:spPr>
        <p:txBody>
          <a:bodyPr>
            <a:normAutofit/>
          </a:bodyPr>
          <a:lstStyle/>
          <a:p>
            <a:r>
              <a:rPr lang="pt-BR" sz="4400" dirty="0" smtClean="0">
                <a:solidFill>
                  <a:srgbClr val="FCCA80"/>
                </a:solidFill>
              </a:rPr>
              <a:t>2.  Interação EPE - AGENTES</a:t>
            </a:r>
            <a:br>
              <a:rPr lang="pt-BR" sz="4400" dirty="0" smtClean="0">
                <a:solidFill>
                  <a:srgbClr val="FCCA80"/>
                </a:solidFill>
              </a:rPr>
            </a:br>
            <a:r>
              <a:rPr lang="pt-BR" sz="4400" dirty="0" smtClean="0">
                <a:solidFill>
                  <a:srgbClr val="FCCA80"/>
                </a:solidFill>
              </a:rPr>
              <a:t>(fase </a:t>
            </a:r>
            <a:r>
              <a:rPr lang="pt-BR" sz="4400" dirty="0" err="1" smtClean="0">
                <a:solidFill>
                  <a:srgbClr val="FCCA80"/>
                </a:solidFill>
              </a:rPr>
              <a:t>pré</a:t>
            </a:r>
            <a:r>
              <a:rPr lang="pt-BR" sz="4400" dirty="0" smtClean="0">
                <a:solidFill>
                  <a:srgbClr val="FCCA80"/>
                </a:solidFill>
              </a:rPr>
              <a:t>-leilão)</a:t>
            </a:r>
            <a:endParaRPr lang="pt-BR" sz="4400" dirty="0">
              <a:solidFill>
                <a:srgbClr val="FCCA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38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3460" y="6771308"/>
            <a:ext cx="805771" cy="469306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90" y="2665617"/>
            <a:ext cx="2306479" cy="1343365"/>
          </a:xfrm>
          <a:prstGeom prst="rect">
            <a:avLst/>
          </a:prstGeom>
          <a:ln w="3175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2" name="Retângulo 1"/>
          <p:cNvSpPr/>
          <p:nvPr/>
        </p:nvSpPr>
        <p:spPr>
          <a:xfrm>
            <a:off x="6642016" y="2665617"/>
            <a:ext cx="2308485" cy="1343365"/>
          </a:xfrm>
          <a:prstGeom prst="rect">
            <a:avLst/>
          </a:prstGeom>
          <a:solidFill>
            <a:srgbClr val="FFFECE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 smtClean="0">
                <a:solidFill>
                  <a:schemeClr val="bg2">
                    <a:lumMod val="25000"/>
                  </a:schemeClr>
                </a:solidFill>
              </a:rPr>
              <a:t>AGENTES</a:t>
            </a:r>
            <a:endParaRPr lang="pt-BR" sz="3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Seta em curva para baixo 3"/>
          <p:cNvSpPr/>
          <p:nvPr/>
        </p:nvSpPr>
        <p:spPr>
          <a:xfrm>
            <a:off x="1454044" y="782114"/>
            <a:ext cx="6138472" cy="1673556"/>
          </a:xfrm>
          <a:prstGeom prst="curvedDown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0" name="Seta em curva para baixo 9"/>
          <p:cNvSpPr/>
          <p:nvPr/>
        </p:nvSpPr>
        <p:spPr>
          <a:xfrm rot="10800000">
            <a:off x="1454044" y="4262549"/>
            <a:ext cx="6138472" cy="1673556"/>
          </a:xfrm>
          <a:prstGeom prst="curvedDownArrow">
            <a:avLst/>
          </a:prstGeom>
          <a:solidFill>
            <a:srgbClr val="FFFF66">
              <a:alpha val="9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grpSp>
        <p:nvGrpSpPr>
          <p:cNvPr id="14" name="Grupo 13"/>
          <p:cNvGrpSpPr/>
          <p:nvPr/>
        </p:nvGrpSpPr>
        <p:grpSpPr>
          <a:xfrm>
            <a:off x="2529588" y="1391042"/>
            <a:ext cx="4096068" cy="3991760"/>
            <a:chOff x="2537083" y="828914"/>
            <a:chExt cx="4096068" cy="3806481"/>
          </a:xfrm>
        </p:grpSpPr>
        <p:sp>
          <p:nvSpPr>
            <p:cNvPr id="13" name="Retângulo de cantos arredondados 12"/>
            <p:cNvSpPr/>
            <p:nvPr/>
          </p:nvSpPr>
          <p:spPr>
            <a:xfrm>
              <a:off x="2537083" y="828914"/>
              <a:ext cx="3987382" cy="3726588"/>
            </a:xfrm>
            <a:prstGeom prst="roundRect">
              <a:avLst/>
            </a:prstGeom>
            <a:gradFill flip="none" rotWithShape="1">
              <a:gsLst>
                <a:gs pos="0">
                  <a:srgbClr val="FFCB97">
                    <a:tint val="66000"/>
                    <a:satMod val="160000"/>
                  </a:srgbClr>
                </a:gs>
                <a:gs pos="50000">
                  <a:srgbClr val="FFCB97">
                    <a:tint val="44500"/>
                    <a:satMod val="160000"/>
                  </a:srgbClr>
                </a:gs>
                <a:gs pos="100000">
                  <a:srgbClr val="FFCB97">
                    <a:tint val="23500"/>
                    <a:satMod val="160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2596542" y="1018118"/>
              <a:ext cx="4036609" cy="3617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pt-BR" sz="2000" b="1" dirty="0" smtClean="0"/>
                <a:t>Participação nos </a:t>
              </a:r>
              <a:r>
                <a:rPr lang="pt-BR" sz="2000" b="1" dirty="0" err="1" smtClean="0"/>
                <a:t>GETs</a:t>
              </a:r>
              <a:r>
                <a:rPr lang="pt-BR" sz="2000" b="1" dirty="0" smtClean="0"/>
                <a:t> (R1)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BR" sz="1050" b="1" dirty="0" smtClean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pt-BR" sz="2000" b="1" dirty="0"/>
                <a:t>Consulta de expansão das</a:t>
              </a:r>
            </a:p>
            <a:p>
              <a:r>
                <a:rPr lang="pt-BR" sz="2000" b="1" dirty="0"/>
                <a:t>      instalações existentes (R1</a:t>
              </a:r>
              <a:r>
                <a:rPr lang="pt-BR" sz="2000" b="1" dirty="0" smtClean="0"/>
                <a:t>)</a:t>
              </a:r>
            </a:p>
            <a:p>
              <a:endParaRPr lang="pt-BR" sz="2000" b="1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pt-BR" sz="2000" b="1" dirty="0" smtClean="0"/>
                <a:t>Acompanhamento </a:t>
              </a:r>
              <a:r>
                <a:rPr lang="pt-BR" sz="2000" b="1" dirty="0" smtClean="0"/>
                <a:t>nas inspeções de campo</a:t>
              </a:r>
            </a:p>
            <a:p>
              <a:endParaRPr lang="pt-BR" sz="1000" b="1" dirty="0" smtClean="0"/>
            </a:p>
            <a:p>
              <a:endParaRPr lang="pt-BR" sz="1000" b="1" dirty="0" smtClean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pt-BR" sz="2000" b="1" dirty="0" smtClean="0"/>
                <a:t>Interação na fase de elaboração do relatórios R2, R3 e R4</a:t>
              </a:r>
            </a:p>
            <a:p>
              <a:endParaRPr lang="pt-BR" sz="1000" b="1" dirty="0"/>
            </a:p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pt-BR" sz="2000" b="1" dirty="0" smtClean="0"/>
                <a:t>Relação dos equipamentos em final de vida útil (ONS/EPE)</a:t>
              </a:r>
              <a:endParaRPr lang="pt-BR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6794157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3460" y="6771308"/>
            <a:ext cx="805771" cy="469306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90" y="2473517"/>
            <a:ext cx="2306479" cy="1343365"/>
          </a:xfrm>
          <a:prstGeom prst="rect">
            <a:avLst/>
          </a:prstGeom>
          <a:ln w="3175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2" name="Retângulo 1"/>
          <p:cNvSpPr/>
          <p:nvPr/>
        </p:nvSpPr>
        <p:spPr>
          <a:xfrm>
            <a:off x="6642016" y="2473517"/>
            <a:ext cx="2308485" cy="1343365"/>
          </a:xfrm>
          <a:prstGeom prst="rect">
            <a:avLst/>
          </a:prstGeom>
          <a:solidFill>
            <a:srgbClr val="FFFECE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600" b="1" dirty="0" smtClean="0">
                <a:solidFill>
                  <a:schemeClr val="bg2">
                    <a:lumMod val="25000"/>
                  </a:schemeClr>
                </a:solidFill>
              </a:rPr>
              <a:t>ONS</a:t>
            </a:r>
            <a:endParaRPr lang="pt-BR" sz="3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Seta em curva para baixo 3"/>
          <p:cNvSpPr/>
          <p:nvPr/>
        </p:nvSpPr>
        <p:spPr>
          <a:xfrm>
            <a:off x="1454044" y="590014"/>
            <a:ext cx="6138472" cy="1673556"/>
          </a:xfrm>
          <a:prstGeom prst="curvedDownArrow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0" name="Seta em curva para baixo 9"/>
          <p:cNvSpPr/>
          <p:nvPr/>
        </p:nvSpPr>
        <p:spPr>
          <a:xfrm rot="10800000">
            <a:off x="1381835" y="3964107"/>
            <a:ext cx="6138472" cy="1673556"/>
          </a:xfrm>
          <a:prstGeom prst="curvedDownArrow">
            <a:avLst/>
          </a:prstGeom>
          <a:solidFill>
            <a:srgbClr val="FFFF66">
              <a:alpha val="9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grpSp>
        <p:nvGrpSpPr>
          <p:cNvPr id="14" name="Grupo 13"/>
          <p:cNvGrpSpPr/>
          <p:nvPr/>
        </p:nvGrpSpPr>
        <p:grpSpPr>
          <a:xfrm>
            <a:off x="2546201" y="1936376"/>
            <a:ext cx="3987382" cy="2228371"/>
            <a:chOff x="2553696" y="1712038"/>
            <a:chExt cx="3987382" cy="2668621"/>
          </a:xfrm>
        </p:grpSpPr>
        <p:sp>
          <p:nvSpPr>
            <p:cNvPr id="13" name="Retângulo de cantos arredondados 12"/>
            <p:cNvSpPr/>
            <p:nvPr/>
          </p:nvSpPr>
          <p:spPr>
            <a:xfrm>
              <a:off x="2553696" y="1712038"/>
              <a:ext cx="3987382" cy="2668621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2" name="CaixaDeTexto 11"/>
            <p:cNvSpPr txBox="1"/>
            <p:nvPr/>
          </p:nvSpPr>
          <p:spPr>
            <a:xfrm>
              <a:off x="2570310" y="2085924"/>
              <a:ext cx="3776513" cy="21377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pt-BR" sz="2200" b="1" dirty="0" smtClean="0"/>
                <a:t>Interação com base no relatório R1 para subsidiar o Anexo Técnico do edital do leilão de transmissão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endParaRPr lang="pt-BR" sz="2200" b="1" dirty="0" smtClean="0"/>
            </a:p>
          </p:txBody>
        </p:sp>
      </p:grpSp>
    </p:spTree>
    <p:extLst>
      <p:ext uri="{BB962C8B-B14F-4D97-AF65-F5344CB8AC3E}">
        <p14:creationId xmlns:p14="http://schemas.microsoft.com/office/powerpoint/2010/main" val="595389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de cantos arredondados 12"/>
          <p:cNvSpPr/>
          <p:nvPr/>
        </p:nvSpPr>
        <p:spPr>
          <a:xfrm>
            <a:off x="2655652" y="1391042"/>
            <a:ext cx="3756984" cy="3177052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3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3">
                  <a:lumMod val="40000"/>
                  <a:lumOff val="6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3460" y="6314110"/>
            <a:ext cx="805771" cy="469306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437" y="2208419"/>
            <a:ext cx="2306479" cy="1343365"/>
          </a:xfrm>
          <a:prstGeom prst="rect">
            <a:avLst/>
          </a:prstGeom>
          <a:ln w="3175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2" name="Retângulo 1"/>
          <p:cNvSpPr/>
          <p:nvPr/>
        </p:nvSpPr>
        <p:spPr>
          <a:xfrm>
            <a:off x="6625867" y="1953503"/>
            <a:ext cx="2433364" cy="1691740"/>
          </a:xfrm>
          <a:prstGeom prst="rect">
            <a:avLst/>
          </a:prstGeom>
          <a:solidFill>
            <a:srgbClr val="FFFECE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bg2">
                    <a:lumMod val="25000"/>
                  </a:schemeClr>
                </a:solidFill>
              </a:rPr>
              <a:t>Órgãos</a:t>
            </a:r>
          </a:p>
          <a:p>
            <a:pPr algn="ctr"/>
            <a:r>
              <a:rPr lang="pt-BR" sz="2400" b="1" dirty="0" smtClean="0">
                <a:solidFill>
                  <a:schemeClr val="bg2">
                    <a:lumMod val="25000"/>
                  </a:schemeClr>
                </a:solidFill>
              </a:rPr>
              <a:t>Federais / </a:t>
            </a:r>
            <a:r>
              <a:rPr lang="pt-BR" sz="2400" b="1" dirty="0" smtClean="0">
                <a:solidFill>
                  <a:schemeClr val="bg2">
                    <a:lumMod val="25000"/>
                  </a:schemeClr>
                </a:solidFill>
              </a:rPr>
              <a:t>Estaduais / Municipais</a:t>
            </a:r>
            <a:r>
              <a:rPr lang="pt-BR" sz="2800" b="1" dirty="0" smtClean="0">
                <a:solidFill>
                  <a:schemeClr val="bg2">
                    <a:lumMod val="25000"/>
                  </a:schemeClr>
                </a:solidFill>
              </a:rPr>
              <a:t> (*)</a:t>
            </a:r>
            <a:endParaRPr lang="pt-BR" sz="28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Seta em curva para baixo 3"/>
          <p:cNvSpPr/>
          <p:nvPr/>
        </p:nvSpPr>
        <p:spPr>
          <a:xfrm>
            <a:off x="1304144" y="279946"/>
            <a:ext cx="6138472" cy="1673556"/>
          </a:xfrm>
          <a:prstGeom prst="curved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0" name="Seta em curva para baixo 9"/>
          <p:cNvSpPr/>
          <p:nvPr/>
        </p:nvSpPr>
        <p:spPr>
          <a:xfrm rot="10800000">
            <a:off x="1304144" y="3760381"/>
            <a:ext cx="6138472" cy="1673556"/>
          </a:xfrm>
          <a:prstGeom prst="curvedDownArrow">
            <a:avLst/>
          </a:prstGeom>
          <a:solidFill>
            <a:srgbClr val="FFFF66">
              <a:alpha val="9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2728739" y="1867630"/>
            <a:ext cx="358078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b="1" dirty="0" smtClean="0"/>
              <a:t>Divulgação/acompanhamento dos estudos em desenvolvimento</a:t>
            </a:r>
          </a:p>
          <a:p>
            <a:endParaRPr lang="pt-BR" sz="20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sz="2000" b="1" dirty="0" smtClean="0"/>
              <a:t>Troca de informações para minimizar riscos dos empreendimentos em estudo</a:t>
            </a:r>
          </a:p>
          <a:p>
            <a:endParaRPr lang="pt-BR" sz="2000" b="1" dirty="0" smtClean="0"/>
          </a:p>
        </p:txBody>
      </p:sp>
      <p:sp>
        <p:nvSpPr>
          <p:cNvPr id="3" name="Retângulo 2"/>
          <p:cNvSpPr/>
          <p:nvPr/>
        </p:nvSpPr>
        <p:spPr>
          <a:xfrm>
            <a:off x="540095" y="5728643"/>
            <a:ext cx="797500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1600" b="1" dirty="0" smtClean="0">
                <a:solidFill>
                  <a:schemeClr val="bg2">
                    <a:lumMod val="25000"/>
                  </a:schemeClr>
                </a:solidFill>
              </a:rPr>
              <a:t>(*) Secretarias de Planejamento/Energia/Desenvolvimento + Órgãos ambientais e intervenientes </a:t>
            </a:r>
            <a:endParaRPr lang="pt-BR" sz="1600" b="1" dirty="0">
              <a:solidFill>
                <a:schemeClr val="bg2">
                  <a:lumMod val="25000"/>
                </a:schemeClr>
              </a:solidFill>
            </a:endParaRPr>
          </a:p>
        </p:txBody>
      </p:sp>
      <p:grpSp>
        <p:nvGrpSpPr>
          <p:cNvPr id="9" name="Grupo 8"/>
          <p:cNvGrpSpPr/>
          <p:nvPr/>
        </p:nvGrpSpPr>
        <p:grpSpPr>
          <a:xfrm>
            <a:off x="13491" y="77761"/>
            <a:ext cx="2833141" cy="1532512"/>
            <a:chOff x="13491" y="77761"/>
            <a:chExt cx="2833141" cy="1532512"/>
          </a:xfrm>
        </p:grpSpPr>
        <p:sp>
          <p:nvSpPr>
            <p:cNvPr id="7" name="Explosão 2 6"/>
            <p:cNvSpPr/>
            <p:nvPr/>
          </p:nvSpPr>
          <p:spPr>
            <a:xfrm>
              <a:off x="13491" y="77761"/>
              <a:ext cx="2833141" cy="1532512"/>
            </a:xfrm>
            <a:prstGeom prst="irregularSeal2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CaixaDeTexto 7"/>
            <p:cNvSpPr txBox="1"/>
            <p:nvPr/>
          </p:nvSpPr>
          <p:spPr>
            <a:xfrm rot="20614373">
              <a:off x="659568" y="643961"/>
              <a:ext cx="140859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2000" b="1" dirty="0" smtClean="0">
                  <a:solidFill>
                    <a:srgbClr val="FF0000"/>
                  </a:solidFill>
                </a:rPr>
                <a:t>Importante!</a:t>
              </a:r>
              <a:endParaRPr lang="pt-BR" sz="2000" b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512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6" presetClass="entr" presetSubtype="37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28600" y="1573041"/>
            <a:ext cx="8290133" cy="2448272"/>
          </a:xfrm>
        </p:spPr>
        <p:txBody>
          <a:bodyPr>
            <a:normAutofit/>
          </a:bodyPr>
          <a:lstStyle/>
          <a:p>
            <a:r>
              <a:rPr lang="pt-BR" sz="4400" dirty="0" smtClean="0">
                <a:solidFill>
                  <a:srgbClr val="FCCA80"/>
                </a:solidFill>
              </a:rPr>
              <a:t>3. Interação </a:t>
            </a:r>
            <a:br>
              <a:rPr lang="pt-BR" sz="4400" dirty="0" smtClean="0">
                <a:solidFill>
                  <a:srgbClr val="FCCA80"/>
                </a:solidFill>
              </a:rPr>
            </a:br>
            <a:r>
              <a:rPr lang="pt-BR" sz="4400" dirty="0" smtClean="0">
                <a:solidFill>
                  <a:srgbClr val="FCCA80"/>
                </a:solidFill>
              </a:rPr>
              <a:t>EPE e MME-ANEEL/ONS</a:t>
            </a:r>
            <a:br>
              <a:rPr lang="pt-BR" sz="4400" dirty="0" smtClean="0">
                <a:solidFill>
                  <a:srgbClr val="FCCA80"/>
                </a:solidFill>
              </a:rPr>
            </a:br>
            <a:r>
              <a:rPr lang="pt-BR" sz="4400" dirty="0" smtClean="0">
                <a:solidFill>
                  <a:srgbClr val="FCCA80"/>
                </a:solidFill>
              </a:rPr>
              <a:t>(fase pós-leilão)</a:t>
            </a:r>
            <a:endParaRPr lang="pt-BR" sz="4400" dirty="0">
              <a:solidFill>
                <a:srgbClr val="FCCA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260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de cantos arredondados 8"/>
          <p:cNvSpPr/>
          <p:nvPr/>
        </p:nvSpPr>
        <p:spPr>
          <a:xfrm>
            <a:off x="2636196" y="1391042"/>
            <a:ext cx="3880774" cy="3907978"/>
          </a:xfrm>
          <a:prstGeom prst="roundRect">
            <a:avLst/>
          </a:prstGeom>
          <a:gradFill flip="none" rotWithShape="1">
            <a:gsLst>
              <a:gs pos="0">
                <a:srgbClr val="FFCB97">
                  <a:tint val="66000"/>
                  <a:satMod val="160000"/>
                </a:srgbClr>
              </a:gs>
              <a:gs pos="50000">
                <a:srgbClr val="FFCB97">
                  <a:tint val="44500"/>
                  <a:satMod val="160000"/>
                </a:srgbClr>
              </a:gs>
              <a:gs pos="100000">
                <a:srgbClr val="FFCB97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3460" y="6732401"/>
            <a:ext cx="805771" cy="469306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809" y="2626710"/>
            <a:ext cx="2306479" cy="1343365"/>
          </a:xfrm>
          <a:prstGeom prst="rect">
            <a:avLst/>
          </a:prstGeom>
          <a:ln w="3175"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</p:pic>
      <p:sp>
        <p:nvSpPr>
          <p:cNvPr id="2" name="Retângulo 1"/>
          <p:cNvSpPr/>
          <p:nvPr/>
        </p:nvSpPr>
        <p:spPr>
          <a:xfrm>
            <a:off x="6613965" y="2676709"/>
            <a:ext cx="2308485" cy="1343365"/>
          </a:xfrm>
          <a:prstGeom prst="rect">
            <a:avLst/>
          </a:prstGeom>
          <a:solidFill>
            <a:srgbClr val="FFFECE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dirty="0" smtClean="0">
                <a:solidFill>
                  <a:schemeClr val="bg2">
                    <a:lumMod val="25000"/>
                  </a:schemeClr>
                </a:solidFill>
                <a:latin typeface="Eras Demi ITC" panose="020B0805030504020804" pitchFamily="34" charset="0"/>
                <a:cs typeface="Aharoni" panose="02010803020104030203" pitchFamily="2" charset="-79"/>
              </a:rPr>
              <a:t>MME</a:t>
            </a:r>
          </a:p>
          <a:p>
            <a:pPr algn="ctr"/>
            <a:r>
              <a:rPr lang="pt-BR" sz="3200" dirty="0" smtClean="0">
                <a:solidFill>
                  <a:schemeClr val="bg2">
                    <a:lumMod val="25000"/>
                  </a:schemeClr>
                </a:solidFill>
                <a:latin typeface="Eras Demi ITC" panose="020B0805030504020804" pitchFamily="34" charset="0"/>
                <a:cs typeface="Aharoni" panose="02010803020104030203" pitchFamily="2" charset="-79"/>
              </a:rPr>
              <a:t>ANEEL</a:t>
            </a:r>
          </a:p>
          <a:p>
            <a:pPr algn="ctr"/>
            <a:r>
              <a:rPr lang="pt-BR" sz="3200" dirty="0" smtClean="0">
                <a:solidFill>
                  <a:schemeClr val="bg2">
                    <a:lumMod val="25000"/>
                  </a:schemeClr>
                </a:solidFill>
                <a:latin typeface="Eras Demi ITC" panose="020B0805030504020804" pitchFamily="34" charset="0"/>
                <a:cs typeface="Aharoni" panose="02010803020104030203" pitchFamily="2" charset="-79"/>
              </a:rPr>
              <a:t>ONS</a:t>
            </a:r>
            <a:endParaRPr lang="pt-BR" sz="3200" dirty="0">
              <a:solidFill>
                <a:schemeClr val="bg2">
                  <a:lumMod val="25000"/>
                </a:schemeClr>
              </a:solidFill>
              <a:latin typeface="Eras Demi ITC" panose="020B0805030504020804" pitchFamily="34" charset="0"/>
              <a:cs typeface="Aharoni" panose="02010803020104030203" pitchFamily="2" charset="-79"/>
            </a:endParaRPr>
          </a:p>
        </p:txBody>
      </p:sp>
      <p:sp>
        <p:nvSpPr>
          <p:cNvPr id="4" name="Seta em curva para baixo 3"/>
          <p:cNvSpPr/>
          <p:nvPr/>
        </p:nvSpPr>
        <p:spPr>
          <a:xfrm>
            <a:off x="1537616" y="270216"/>
            <a:ext cx="6138472" cy="1981730"/>
          </a:xfrm>
          <a:prstGeom prst="curvedDownArrow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0" name="Seta em curva para baixo 9"/>
          <p:cNvSpPr/>
          <p:nvPr/>
        </p:nvSpPr>
        <p:spPr>
          <a:xfrm rot="10800000">
            <a:off x="1352784" y="4159217"/>
            <a:ext cx="6138472" cy="1981730"/>
          </a:xfrm>
          <a:prstGeom prst="curvedDownArrow">
            <a:avLst/>
          </a:prstGeom>
          <a:solidFill>
            <a:srgbClr val="FFFF66">
              <a:alpha val="99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2" name="CaixaDeTexto 11"/>
          <p:cNvSpPr txBox="1"/>
          <p:nvPr/>
        </p:nvSpPr>
        <p:spPr>
          <a:xfrm>
            <a:off x="2702194" y="1824405"/>
            <a:ext cx="3776429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Subsídios ao MME, ANEEL e ONS na eventualidade de desvios técnicos no projeto com impacto na solução planejada:</a:t>
            </a:r>
          </a:p>
          <a:p>
            <a:endParaRPr lang="pt-BR" sz="2400" b="1" dirty="0" smtClean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pt-BR" sz="2000" b="1" dirty="0" smtClean="0"/>
              <a:t>Condicionantes ambientais</a:t>
            </a:r>
          </a:p>
          <a:p>
            <a:pPr lvl="1"/>
            <a:endParaRPr lang="pt-BR" sz="2000" b="1" dirty="0" smtClean="0"/>
          </a:p>
          <a:p>
            <a:pPr marL="800100" lvl="1" indent="-342900">
              <a:buFont typeface="Wingdings" panose="05000000000000000000" pitchFamily="2" charset="2"/>
              <a:buChar char="Ø"/>
            </a:pPr>
            <a:r>
              <a:rPr lang="pt-BR" sz="2000" b="1" dirty="0" smtClean="0"/>
              <a:t>Condicionantes técnicos</a:t>
            </a:r>
          </a:p>
        </p:txBody>
      </p:sp>
    </p:spTree>
    <p:extLst>
      <p:ext uri="{BB962C8B-B14F-4D97-AF65-F5344CB8AC3E}">
        <p14:creationId xmlns:p14="http://schemas.microsoft.com/office/powerpoint/2010/main" val="2044821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28600" y="1573041"/>
            <a:ext cx="8290133" cy="2448272"/>
          </a:xfrm>
        </p:spPr>
        <p:txBody>
          <a:bodyPr>
            <a:normAutofit/>
          </a:bodyPr>
          <a:lstStyle/>
          <a:p>
            <a:r>
              <a:rPr lang="pt-BR" sz="4400" dirty="0" smtClean="0">
                <a:solidFill>
                  <a:srgbClr val="FCCA80"/>
                </a:solidFill>
              </a:rPr>
              <a:t>3. Constatações finais</a:t>
            </a:r>
            <a:endParaRPr lang="pt-BR" sz="4400" dirty="0">
              <a:solidFill>
                <a:srgbClr val="FCCA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426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168344" y="356956"/>
            <a:ext cx="866774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pt-BR" altLang="pt-BR" sz="3000" b="1" dirty="0" smtClean="0">
                <a:solidFill>
                  <a:srgbClr val="002060"/>
                </a:solidFill>
              </a:rPr>
              <a:t>Planejamento da Expansão da Transmissão</a:t>
            </a:r>
            <a:endParaRPr lang="pt-BR" altLang="pt-BR" sz="3000" b="1" dirty="0">
              <a:solidFill>
                <a:srgbClr val="002060"/>
              </a:solidFill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69625" y="1271357"/>
            <a:ext cx="866774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pt-BR" altLang="pt-BR" b="1" dirty="0">
                <a:solidFill>
                  <a:srgbClr val="0A4090"/>
                </a:solidFill>
              </a:rPr>
              <a:t>Participação dos </a:t>
            </a:r>
            <a:r>
              <a:rPr lang="pt-BR" altLang="pt-BR" b="1" dirty="0" smtClean="0">
                <a:solidFill>
                  <a:srgbClr val="0A4090"/>
                </a:solidFill>
              </a:rPr>
              <a:t>agentes durante os estudos</a:t>
            </a:r>
            <a:endParaRPr lang="pt-BR" altLang="pt-BR" b="1" dirty="0">
              <a:solidFill>
                <a:srgbClr val="0A4090"/>
              </a:solidFill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68345" y="1733022"/>
            <a:ext cx="8667749" cy="52475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20000"/>
              </a:spcBef>
            </a:pPr>
            <a:endParaRPr lang="pt-BR" altLang="pt-BR" sz="1100" b="1" dirty="0">
              <a:solidFill>
                <a:srgbClr val="0A4090"/>
              </a:solidFill>
            </a:endParaRPr>
          </a:p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q"/>
            </a:pPr>
            <a:r>
              <a:rPr lang="pt-BR" altLang="pt-BR" b="1" dirty="0" smtClean="0">
                <a:solidFill>
                  <a:srgbClr val="0A4090"/>
                </a:solidFill>
              </a:rPr>
              <a:t>Transparência </a:t>
            </a:r>
          </a:p>
          <a:p>
            <a:pPr marL="1085850" lvl="1" indent="-55245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pt-BR" altLang="pt-BR" sz="2200" b="1" dirty="0" smtClean="0">
                <a:solidFill>
                  <a:srgbClr val="0A4090"/>
                </a:solidFill>
              </a:rPr>
              <a:t>Aos novos agentes são disponibilizadas informações sobre o processo do planejamento da expansão  </a:t>
            </a:r>
            <a:endParaRPr lang="pt-BR" altLang="pt-BR" sz="2200" b="1" dirty="0">
              <a:solidFill>
                <a:srgbClr val="0A4090"/>
              </a:solidFill>
            </a:endParaRPr>
          </a:p>
          <a:p>
            <a:pPr>
              <a:spcBef>
                <a:spcPct val="20000"/>
              </a:spcBef>
            </a:pPr>
            <a:endParaRPr lang="pt-BR" altLang="pt-BR" sz="1100" b="1" dirty="0" smtClean="0">
              <a:solidFill>
                <a:srgbClr val="0A4090"/>
              </a:solidFill>
            </a:endParaRPr>
          </a:p>
          <a:p>
            <a:pPr marL="1085850" lvl="1" indent="-342900">
              <a:spcBef>
                <a:spcPct val="20000"/>
              </a:spcBef>
              <a:buFont typeface="Wingdings" panose="05000000000000000000" pitchFamily="2" charset="2"/>
              <a:buChar char="Ø"/>
            </a:pPr>
            <a:r>
              <a:rPr lang="pt-BR" altLang="pt-BR" sz="2200" b="1" dirty="0" smtClean="0">
                <a:solidFill>
                  <a:srgbClr val="0A4090"/>
                </a:solidFill>
              </a:rPr>
              <a:t>São disponibilizadas informações </a:t>
            </a:r>
            <a:r>
              <a:rPr lang="pt-BR" altLang="pt-BR" sz="2200" b="1" dirty="0">
                <a:solidFill>
                  <a:srgbClr val="0A4090"/>
                </a:solidFill>
              </a:rPr>
              <a:t>sobre </a:t>
            </a:r>
            <a:r>
              <a:rPr lang="pt-BR" altLang="pt-BR" sz="2200" b="1" dirty="0" smtClean="0">
                <a:solidFill>
                  <a:srgbClr val="0A4090"/>
                </a:solidFill>
              </a:rPr>
              <a:t>o potencial (mercado) </a:t>
            </a:r>
            <a:r>
              <a:rPr lang="pt-BR" altLang="pt-BR" sz="2200" b="1" dirty="0">
                <a:solidFill>
                  <a:srgbClr val="0A4090"/>
                </a:solidFill>
              </a:rPr>
              <a:t>de </a:t>
            </a:r>
            <a:r>
              <a:rPr lang="pt-BR" altLang="pt-BR" sz="2200" b="1" dirty="0" smtClean="0">
                <a:solidFill>
                  <a:srgbClr val="0A4090"/>
                </a:solidFill>
              </a:rPr>
              <a:t>linhas </a:t>
            </a:r>
            <a:r>
              <a:rPr lang="pt-BR" altLang="pt-BR" sz="2200" b="1" dirty="0">
                <a:solidFill>
                  <a:srgbClr val="0A4090"/>
                </a:solidFill>
              </a:rPr>
              <a:t>de </a:t>
            </a:r>
            <a:r>
              <a:rPr lang="pt-BR" altLang="pt-BR" sz="2200" b="1" dirty="0" smtClean="0">
                <a:solidFill>
                  <a:srgbClr val="0A4090"/>
                </a:solidFill>
              </a:rPr>
              <a:t>transmissão e equipamentos </a:t>
            </a:r>
            <a:r>
              <a:rPr lang="pt-BR" altLang="pt-BR" sz="2200" b="1" dirty="0">
                <a:solidFill>
                  <a:srgbClr val="0A4090"/>
                </a:solidFill>
              </a:rPr>
              <a:t>a ser </a:t>
            </a:r>
            <a:r>
              <a:rPr lang="pt-BR" altLang="pt-BR" sz="2200" b="1" dirty="0" smtClean="0">
                <a:solidFill>
                  <a:srgbClr val="0A4090"/>
                </a:solidFill>
              </a:rPr>
              <a:t>licitado/autorizado, tendo como referências:</a:t>
            </a:r>
            <a:endParaRPr lang="pt-BR" altLang="pt-BR" sz="2200" b="1" dirty="0">
              <a:solidFill>
                <a:srgbClr val="0A4090"/>
              </a:solidFill>
            </a:endParaRPr>
          </a:p>
          <a:p>
            <a:pPr marL="2400300" lvl="4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pt-BR" altLang="pt-BR" sz="2200" b="1" dirty="0" smtClean="0">
                <a:solidFill>
                  <a:srgbClr val="0A4090"/>
                </a:solidFill>
              </a:rPr>
              <a:t>Estudos já </a:t>
            </a:r>
            <a:r>
              <a:rPr lang="pt-BR" altLang="pt-BR" sz="2200" b="1" dirty="0">
                <a:solidFill>
                  <a:srgbClr val="0A4090"/>
                </a:solidFill>
              </a:rPr>
              <a:t>finalizados </a:t>
            </a:r>
            <a:r>
              <a:rPr lang="pt-BR" altLang="pt-BR" sz="2200" b="1" dirty="0" smtClean="0">
                <a:solidFill>
                  <a:srgbClr val="0A4090"/>
                </a:solidFill>
              </a:rPr>
              <a:t>e em desenvolvimento</a:t>
            </a:r>
            <a:endParaRPr lang="pt-BR" altLang="pt-BR" sz="2200" b="1" dirty="0">
              <a:solidFill>
                <a:srgbClr val="0A4090"/>
              </a:solidFill>
            </a:endParaRPr>
          </a:p>
          <a:p>
            <a:pPr marL="2400300" lvl="4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pt-BR" altLang="pt-BR" sz="2200" b="1" dirty="0" smtClean="0">
                <a:solidFill>
                  <a:srgbClr val="0A4090"/>
                </a:solidFill>
              </a:rPr>
              <a:t>PDE</a:t>
            </a:r>
          </a:p>
          <a:p>
            <a:pPr marL="2400300" lvl="4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pt-BR" altLang="pt-BR" sz="2200" b="1" dirty="0" smtClean="0">
                <a:solidFill>
                  <a:srgbClr val="0A4090"/>
                </a:solidFill>
              </a:rPr>
              <a:t>PET/PELP, Plano de Outorgas</a:t>
            </a:r>
          </a:p>
          <a:p>
            <a:pPr marL="2400300" lvl="4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pt-BR" altLang="pt-BR" sz="2200" b="1" dirty="0" smtClean="0">
                <a:solidFill>
                  <a:srgbClr val="0A4090"/>
                </a:solidFill>
              </a:rPr>
              <a:t>Informes no portal da EPE </a:t>
            </a:r>
          </a:p>
          <a:p>
            <a:pPr>
              <a:spcBef>
                <a:spcPct val="20000"/>
              </a:spcBef>
            </a:pPr>
            <a:endParaRPr lang="pt-BR" altLang="pt-BR" b="1" dirty="0" smtClean="0">
              <a:solidFill>
                <a:srgbClr val="0A4090"/>
              </a:solidFill>
            </a:endParaRPr>
          </a:p>
          <a:p>
            <a:pPr marL="342900" indent="-342900">
              <a:spcBef>
                <a:spcPct val="20000"/>
              </a:spcBef>
              <a:buFont typeface="Wingdings" panose="05000000000000000000" pitchFamily="2" charset="2"/>
              <a:buChar char="q"/>
            </a:pPr>
            <a:endParaRPr lang="pt-BR" altLang="pt-BR" b="1" dirty="0" smtClean="0">
              <a:solidFill>
                <a:srgbClr val="0A409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550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ubtítulo 1"/>
          <p:cNvSpPr txBox="1">
            <a:spLocks/>
          </p:cNvSpPr>
          <p:nvPr/>
        </p:nvSpPr>
        <p:spPr>
          <a:xfrm>
            <a:off x="1781685" y="3318764"/>
            <a:ext cx="3309257" cy="1175130"/>
          </a:xfrm>
          <a:prstGeom prst="rect">
            <a:avLst/>
          </a:prstGeom>
        </p:spPr>
        <p:txBody>
          <a:bodyPr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2A5E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A5E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A5E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A5E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2A5E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buNone/>
              <a:defRPr/>
            </a:pPr>
            <a:r>
              <a:rPr lang="pt-BR" sz="6600" dirty="0" smtClean="0">
                <a:solidFill>
                  <a:schemeClr val="bg1"/>
                </a:solidFill>
                <a:latin typeface="+mj-lt"/>
              </a:rPr>
              <a:t>F I M</a:t>
            </a:r>
            <a:endParaRPr lang="pt-BR" sz="6600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1" name="Image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6574" y="2775768"/>
            <a:ext cx="2155370" cy="1482530"/>
          </a:xfrm>
          <a:prstGeom prst="rect">
            <a:avLst/>
          </a:prstGeom>
        </p:spPr>
      </p:pic>
      <p:sp>
        <p:nvSpPr>
          <p:cNvPr id="2" name="CaixaDeTexto 1"/>
          <p:cNvSpPr txBox="1"/>
          <p:nvPr/>
        </p:nvSpPr>
        <p:spPr>
          <a:xfrm>
            <a:off x="440852" y="196644"/>
            <a:ext cx="3711081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 smtClean="0">
                <a:solidFill>
                  <a:schemeClr val="bg1"/>
                </a:solidFill>
              </a:rPr>
              <a:t>Amilcar Guerreiro </a:t>
            </a:r>
          </a:p>
          <a:p>
            <a:r>
              <a:rPr lang="pt-BR" sz="1600" b="1" dirty="0" smtClean="0">
                <a:solidFill>
                  <a:schemeClr val="bg1"/>
                </a:solidFill>
              </a:rPr>
              <a:t>Diretor de Estudos de Energia Elétrica</a:t>
            </a:r>
          </a:p>
          <a:p>
            <a:r>
              <a:rPr lang="pt-BR" sz="1600" b="1" dirty="0" smtClean="0">
                <a:solidFill>
                  <a:schemeClr val="bg1"/>
                </a:solidFill>
                <a:hlinkClick r:id="rId3"/>
              </a:rPr>
              <a:t>amilcar.guerreiro@epe.gov.br</a:t>
            </a:r>
            <a:endParaRPr lang="pt-BR" sz="1600" b="1" dirty="0" smtClean="0">
              <a:solidFill>
                <a:schemeClr val="bg1"/>
              </a:solidFill>
            </a:endParaRPr>
          </a:p>
          <a:p>
            <a:endParaRPr lang="pt-BR" sz="1600" b="1" dirty="0" smtClean="0">
              <a:solidFill>
                <a:schemeClr val="bg1"/>
              </a:solidFill>
            </a:endParaRPr>
          </a:p>
          <a:p>
            <a:r>
              <a:rPr lang="pt-BR" b="1" dirty="0" smtClean="0">
                <a:solidFill>
                  <a:schemeClr val="bg1"/>
                </a:solidFill>
              </a:rPr>
              <a:t>Marcos Bressane</a:t>
            </a:r>
          </a:p>
          <a:p>
            <a:r>
              <a:rPr lang="pt-BR" sz="1600" b="1" dirty="0" smtClean="0">
                <a:solidFill>
                  <a:schemeClr val="bg1"/>
                </a:solidFill>
              </a:rPr>
              <a:t>Superintendente de Transmissão de Energia</a:t>
            </a:r>
          </a:p>
          <a:p>
            <a:r>
              <a:rPr lang="pt-BR" sz="1600" b="1" dirty="0" smtClean="0">
                <a:solidFill>
                  <a:schemeClr val="bg1"/>
                </a:solidFill>
                <a:hlinkClick r:id="rId4"/>
              </a:rPr>
              <a:t>marcos.bressane@epe.gov.br</a:t>
            </a:r>
            <a:endParaRPr lang="pt-BR" sz="1600" b="1" dirty="0" smtClean="0">
              <a:solidFill>
                <a:schemeClr val="bg1"/>
              </a:solidFill>
            </a:endParaRPr>
          </a:p>
          <a:p>
            <a:endParaRPr lang="pt-BR" sz="1600" b="1" dirty="0" smtClean="0">
              <a:solidFill>
                <a:schemeClr val="bg1"/>
              </a:solidFill>
            </a:endParaRPr>
          </a:p>
          <a:p>
            <a:r>
              <a:rPr lang="pt-BR" sz="1600" b="1" dirty="0" smtClean="0">
                <a:solidFill>
                  <a:schemeClr val="bg1"/>
                </a:solidFill>
              </a:rPr>
              <a:t>Elisângela Medeiros de Almeida</a:t>
            </a:r>
            <a:endParaRPr lang="pt-BR" sz="1600" b="1" dirty="0">
              <a:solidFill>
                <a:schemeClr val="bg1"/>
              </a:solidFill>
            </a:endParaRPr>
          </a:p>
          <a:p>
            <a:r>
              <a:rPr lang="pt-BR" sz="1600" b="1" dirty="0">
                <a:solidFill>
                  <a:schemeClr val="bg1"/>
                </a:solidFill>
              </a:rPr>
              <a:t>Superintendente de </a:t>
            </a:r>
            <a:r>
              <a:rPr lang="pt-BR" sz="1600" b="1" dirty="0" smtClean="0">
                <a:solidFill>
                  <a:schemeClr val="bg1"/>
                </a:solidFill>
              </a:rPr>
              <a:t>Meio Ambiente</a:t>
            </a:r>
            <a:endParaRPr lang="pt-BR" sz="1600" b="1" dirty="0">
              <a:solidFill>
                <a:schemeClr val="bg1"/>
              </a:solidFill>
            </a:endParaRPr>
          </a:p>
          <a:p>
            <a:r>
              <a:rPr lang="pt-BR" sz="1600" b="1" dirty="0">
                <a:solidFill>
                  <a:schemeClr val="bg1"/>
                </a:solidFill>
                <a:hlinkClick r:id="rId5"/>
              </a:rPr>
              <a:t>e</a:t>
            </a:r>
            <a:r>
              <a:rPr lang="pt-BR" sz="1600" b="1" dirty="0" smtClean="0">
                <a:solidFill>
                  <a:schemeClr val="bg1"/>
                </a:solidFill>
                <a:hlinkClick r:id="rId5"/>
              </a:rPr>
              <a:t>lisangela.almeida@epe.gov.br</a:t>
            </a:r>
            <a:endParaRPr lang="pt-BR" sz="1600" b="1" dirty="0">
              <a:solidFill>
                <a:schemeClr val="bg1"/>
              </a:solidFill>
            </a:endParaRPr>
          </a:p>
          <a:p>
            <a:endParaRPr lang="pt-BR" sz="1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70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554747" y="151824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554036" y="1992356"/>
            <a:ext cx="7399337" cy="497059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457200" indent="-457200" fontAlgn="auto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pt-BR" sz="22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Ciclo do processo de planejamento da transmissão </a:t>
            </a:r>
            <a:endParaRPr lang="pt-BR" sz="1200" dirty="0" smtClean="0">
              <a:solidFill>
                <a:prstClr val="white">
                  <a:lumMod val="65000"/>
                </a:prstClr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  <a:p>
            <a:pPr marL="457200" indent="-457200" fontAlgn="auto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endParaRPr lang="pt-BR" sz="1200" dirty="0" smtClean="0">
              <a:solidFill>
                <a:prstClr val="white">
                  <a:lumMod val="65000"/>
                </a:prstClr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  <a:p>
            <a:pPr marL="457200" indent="-457200" fontAlgn="auto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pt-BR" sz="22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Interação EPE - Agentes (fase </a:t>
            </a:r>
            <a:r>
              <a:rPr lang="pt-BR" sz="2200" b="1" dirty="0" err="1" smtClean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pré</a:t>
            </a:r>
            <a:r>
              <a:rPr lang="pt-BR" sz="22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-leilão)</a:t>
            </a:r>
            <a:endParaRPr lang="pt-BR" sz="1200" dirty="0" smtClean="0">
              <a:solidFill>
                <a:prstClr val="white">
                  <a:lumMod val="65000"/>
                </a:prstClr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  <a:p>
            <a:pPr marL="457200" indent="-457200" fontAlgn="auto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endParaRPr lang="pt-BR" sz="1200" dirty="0" smtClean="0">
              <a:solidFill>
                <a:prstClr val="white">
                  <a:lumMod val="65000"/>
                </a:prstClr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  <a:p>
            <a:pPr marL="457200" indent="-457200" fontAlgn="auto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pt-BR" sz="22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Interação EPE e MME – ANEEL/ONS (fase pós-leilão)</a:t>
            </a:r>
            <a:endParaRPr lang="pt-BR" sz="1200" dirty="0" smtClean="0">
              <a:solidFill>
                <a:prstClr val="white">
                  <a:lumMod val="65000"/>
                </a:prstClr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  <a:p>
            <a:pPr marL="457200" indent="-457200" fontAlgn="auto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endParaRPr lang="pt-BR" sz="1200" dirty="0">
              <a:solidFill>
                <a:prstClr val="white">
                  <a:lumMod val="65000"/>
                </a:prstClr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  <a:p>
            <a:pPr marL="457200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defRPr/>
            </a:pPr>
            <a:r>
              <a:rPr lang="pt-BR" sz="22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Constatações finais</a:t>
            </a:r>
            <a:endParaRPr lang="pt-BR" sz="2200" b="1" dirty="0">
              <a:solidFill>
                <a:srgbClr val="002060"/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  <a:p>
            <a:pPr fontAlgn="auto">
              <a:spcBef>
                <a:spcPts val="600"/>
              </a:spcBef>
              <a:spcAft>
                <a:spcPts val="600"/>
              </a:spcAft>
              <a:defRPr/>
            </a:pPr>
            <a:endParaRPr lang="pt-BR" sz="2200" b="1" dirty="0" smtClean="0">
              <a:solidFill>
                <a:srgbClr val="002060"/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  <a:p>
            <a:pPr fontAlgn="auto">
              <a:spcBef>
                <a:spcPts val="600"/>
              </a:spcBef>
              <a:spcAft>
                <a:spcPts val="600"/>
              </a:spcAft>
              <a:defRPr/>
            </a:pPr>
            <a:endParaRPr lang="pt-BR" sz="2200" b="1" dirty="0" smtClean="0">
              <a:solidFill>
                <a:srgbClr val="002060"/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pt-BR" sz="2200" b="1" dirty="0" smtClean="0">
              <a:solidFill>
                <a:srgbClr val="002060"/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pt-BR" sz="2200" b="1" dirty="0" smtClean="0">
              <a:solidFill>
                <a:srgbClr val="002060"/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pt-BR" sz="2000" b="1" dirty="0">
              <a:solidFill>
                <a:srgbClr val="FF0000"/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073150" y="706438"/>
            <a:ext cx="6208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pt-BR" altLang="pt-BR" b="1" dirty="0" smtClean="0">
                <a:solidFill>
                  <a:srgbClr val="002060"/>
                </a:solidFill>
              </a:rPr>
              <a:t>ROTEIRO</a:t>
            </a:r>
            <a:endParaRPr lang="pt-BR" altLang="pt-BR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608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228600" y="1573041"/>
            <a:ext cx="8290133" cy="2448272"/>
          </a:xfrm>
        </p:spPr>
        <p:txBody>
          <a:bodyPr>
            <a:normAutofit/>
          </a:bodyPr>
          <a:lstStyle/>
          <a:p>
            <a:r>
              <a:rPr lang="pt-BR" sz="4400" dirty="0" smtClean="0">
                <a:solidFill>
                  <a:srgbClr val="FCCA80"/>
                </a:solidFill>
              </a:rPr>
              <a:t>1. CICLO DO PROCESSO DE PLANEJAMENTO DA TRANSMISSÃO</a:t>
            </a:r>
            <a:endParaRPr lang="pt-BR" sz="4400" dirty="0">
              <a:solidFill>
                <a:srgbClr val="FCCA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112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1474788" y="863657"/>
            <a:ext cx="1392237" cy="588499"/>
          </a:xfrm>
          <a:prstGeom prst="rect">
            <a:avLst/>
          </a:prstGeom>
          <a:solidFill>
            <a:srgbClr val="DDDDDD"/>
          </a:solidFill>
          <a:ln w="28575">
            <a:solidFill>
              <a:srgbClr val="0000FF"/>
            </a:solidFill>
            <a:miter lim="800000"/>
            <a:headEnd/>
            <a:tailEnd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lIns="48487" tIns="32324" rIns="113135" bIns="32324">
            <a:spAutoFit/>
          </a:bodyPr>
          <a:lstStyle>
            <a:lvl1pPr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pt-BR" altLang="pt-BR" sz="1700" b="1" dirty="0"/>
              <a:t> Projeção de carga</a:t>
            </a:r>
          </a:p>
        </p:txBody>
      </p:sp>
      <p:sp>
        <p:nvSpPr>
          <p:cNvPr id="22532" name="Text Box 5"/>
          <p:cNvSpPr txBox="1">
            <a:spLocks noChangeArrowheads="1"/>
          </p:cNvSpPr>
          <p:nvPr/>
        </p:nvSpPr>
        <p:spPr bwMode="auto">
          <a:xfrm>
            <a:off x="2990850" y="863657"/>
            <a:ext cx="1333500" cy="588499"/>
          </a:xfrm>
          <a:prstGeom prst="rect">
            <a:avLst/>
          </a:prstGeom>
          <a:solidFill>
            <a:srgbClr val="DDDDDD"/>
          </a:solidFill>
          <a:ln w="28575">
            <a:solidFill>
              <a:srgbClr val="0000FF"/>
            </a:solidFill>
            <a:miter lim="800000"/>
            <a:headEnd/>
            <a:tailEnd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lIns="48487" tIns="32324" rIns="113135" bIns="32324">
            <a:spAutoFit/>
          </a:bodyPr>
          <a:lstStyle>
            <a:lvl1pPr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pt-BR" altLang="pt-BR" sz="1700" b="1" dirty="0"/>
              <a:t>Plano de geração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6705600" y="720725"/>
            <a:ext cx="2365375" cy="1111250"/>
          </a:xfrm>
          <a:prstGeom prst="rect">
            <a:avLst/>
          </a:prstGeom>
          <a:solidFill>
            <a:srgbClr val="DDDDDD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lIns="48487" tIns="32324" rIns="113135" bIns="32324">
            <a:spAutoFit/>
          </a:bodyPr>
          <a:lstStyle>
            <a:lvl1pPr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en-US" sz="1700" b="1">
                <a:latin typeface="Arial" panose="020B0604020202020204" pitchFamily="34" charset="0"/>
              </a:rPr>
              <a:t>Estudos EPE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en-US" sz="1700" i="1">
                <a:latin typeface="Arial" panose="020B0604020202020204" pitchFamily="34" charset="0"/>
              </a:rPr>
              <a:t>(GETs EPE / Transmissoras / Distribuidoras)</a:t>
            </a:r>
          </a:p>
        </p:txBody>
      </p:sp>
      <p:sp>
        <p:nvSpPr>
          <p:cNvPr id="22534" name="Text Box 7"/>
          <p:cNvSpPr txBox="1">
            <a:spLocks noChangeArrowheads="1"/>
          </p:cNvSpPr>
          <p:nvPr/>
        </p:nvSpPr>
        <p:spPr bwMode="auto">
          <a:xfrm>
            <a:off x="483628" y="1972928"/>
            <a:ext cx="5685219" cy="850110"/>
          </a:xfrm>
          <a:prstGeom prst="rect">
            <a:avLst/>
          </a:prstGeom>
          <a:solidFill>
            <a:srgbClr val="DDDDDD"/>
          </a:solidFill>
          <a:ln w="28575">
            <a:solidFill>
              <a:srgbClr val="0000FF"/>
            </a:solidFill>
            <a:miter lim="800000"/>
            <a:headEnd/>
            <a:tailEnd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lIns="48487" tIns="32324" rIns="113135" bIns="32324">
            <a:spAutoFit/>
          </a:bodyPr>
          <a:lstStyle>
            <a:lvl1pPr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endParaRPr lang="pt-BR" altLang="en-US" sz="1700" b="1" dirty="0" smtClean="0"/>
          </a:p>
          <a:p>
            <a:pPr algn="ctr" eaLnBrk="1" hangingPunct="1">
              <a:defRPr/>
            </a:pPr>
            <a:r>
              <a:rPr lang="pt-BR" altLang="en-US" sz="1700" b="1" dirty="0" smtClean="0"/>
              <a:t>Plano </a:t>
            </a:r>
            <a:r>
              <a:rPr lang="pt-BR" altLang="en-US" sz="1700" b="1" dirty="0"/>
              <a:t>Decenal de Transmissão</a:t>
            </a:r>
          </a:p>
          <a:p>
            <a:pPr algn="ctr" eaLnBrk="1" hangingPunct="1">
              <a:defRPr/>
            </a:pPr>
            <a:r>
              <a:rPr lang="pt-BR" altLang="en-US" sz="1700" b="1" dirty="0"/>
              <a:t> 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152400" y="3209379"/>
            <a:ext cx="5057775" cy="1111720"/>
          </a:xfrm>
          <a:prstGeom prst="rect">
            <a:avLst/>
          </a:prstGeom>
          <a:solidFill>
            <a:srgbClr val="DDDDDD"/>
          </a:solidFill>
          <a:ln w="28575">
            <a:solidFill>
              <a:srgbClr val="0000FF"/>
            </a:solidFill>
            <a:miter lim="800000"/>
            <a:headEnd/>
            <a:tailEnd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lIns="48487" tIns="32324" rIns="113135" bIns="32324">
            <a:spAutoFit/>
          </a:bodyPr>
          <a:lstStyle>
            <a:lvl1pPr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pt-BR" altLang="en-US" sz="1700" b="1" dirty="0" smtClean="0"/>
              <a:t>Empreendimentos recomendados pela EPE para licitação:</a:t>
            </a:r>
          </a:p>
          <a:p>
            <a:pPr algn="ctr" eaLnBrk="1" hangingPunct="1">
              <a:defRPr/>
            </a:pPr>
            <a:r>
              <a:rPr lang="pt-BR" altLang="en-US" sz="1700" b="1" dirty="0" smtClean="0"/>
              <a:t>PET </a:t>
            </a:r>
            <a:r>
              <a:rPr lang="pt-BR" altLang="en-US" sz="1700" b="1" dirty="0"/>
              <a:t>– Programa de Expansão da Transmissão (determinativo) - </a:t>
            </a:r>
            <a:r>
              <a:rPr lang="pt-BR" altLang="en-US" sz="1700" b="1" dirty="0">
                <a:solidFill>
                  <a:srgbClr val="FF0000"/>
                </a:solidFill>
              </a:rPr>
              <a:t>6 anos </a:t>
            </a:r>
            <a:r>
              <a:rPr lang="pt-BR" altLang="en-US" sz="1700" b="1" dirty="0" smtClean="0">
                <a:solidFill>
                  <a:srgbClr val="FF0000"/>
                </a:solidFill>
              </a:rPr>
              <a:t>iniciais</a:t>
            </a:r>
            <a:endParaRPr lang="pt-BR" altLang="en-US" sz="1700" b="1" dirty="0"/>
          </a:p>
        </p:txBody>
      </p:sp>
      <p:sp>
        <p:nvSpPr>
          <p:cNvPr id="22537" name="Text Box 11"/>
          <p:cNvSpPr txBox="1">
            <a:spLocks noChangeArrowheads="1"/>
          </p:cNvSpPr>
          <p:nvPr/>
        </p:nvSpPr>
        <p:spPr bwMode="auto">
          <a:xfrm>
            <a:off x="4425950" y="863657"/>
            <a:ext cx="1763713" cy="588499"/>
          </a:xfrm>
          <a:prstGeom prst="rect">
            <a:avLst/>
          </a:prstGeom>
          <a:solidFill>
            <a:srgbClr val="DDDDDD"/>
          </a:solidFill>
          <a:ln w="28575">
            <a:solidFill>
              <a:srgbClr val="0000FF"/>
            </a:solidFill>
            <a:miter lim="800000"/>
            <a:headEnd/>
            <a:tailEnd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lIns="48487" tIns="32324" rIns="113135" bIns="32324">
            <a:spAutoFit/>
          </a:bodyPr>
          <a:lstStyle>
            <a:lvl1pPr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pt-BR" altLang="pt-BR" sz="1700" b="1" dirty="0"/>
              <a:t>Estudos de transmissão</a:t>
            </a:r>
          </a:p>
        </p:txBody>
      </p:sp>
      <p:sp>
        <p:nvSpPr>
          <p:cNvPr id="8204" name="AutoShape 12"/>
          <p:cNvSpPr>
            <a:spLocks noChangeArrowheads="1"/>
          </p:cNvSpPr>
          <p:nvPr/>
        </p:nvSpPr>
        <p:spPr bwMode="auto">
          <a:xfrm>
            <a:off x="6332538" y="863600"/>
            <a:ext cx="325437" cy="679450"/>
          </a:xfrm>
          <a:prstGeom prst="leftArrow">
            <a:avLst>
              <a:gd name="adj1" fmla="val 50000"/>
              <a:gd name="adj2" fmla="val 28157"/>
            </a:avLst>
          </a:prstGeom>
          <a:solidFill>
            <a:srgbClr val="DDDDDD"/>
          </a:solidFill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lIns="48487" tIns="32324" rIns="113135" bIns="32324">
            <a:spAutoFit/>
          </a:bodyPr>
          <a:lstStyle>
            <a:lvl1pPr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700" b="1">
              <a:latin typeface="Arial" panose="020B0604020202020204" pitchFamily="34" charset="0"/>
            </a:endParaRPr>
          </a:p>
        </p:txBody>
      </p:sp>
      <p:sp>
        <p:nvSpPr>
          <p:cNvPr id="22551" name="Text Box 9"/>
          <p:cNvSpPr txBox="1">
            <a:spLocks noChangeArrowheads="1"/>
          </p:cNvSpPr>
          <p:nvPr/>
        </p:nvSpPr>
        <p:spPr bwMode="auto">
          <a:xfrm>
            <a:off x="5397500" y="3168650"/>
            <a:ext cx="3592513" cy="2942990"/>
          </a:xfrm>
          <a:prstGeom prst="rect">
            <a:avLst/>
          </a:prstGeom>
          <a:solidFill>
            <a:srgbClr val="DDDDDD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lIns="48487" tIns="32324" rIns="113135" bIns="32324">
            <a:spAutoFit/>
          </a:bodyPr>
          <a:lstStyle>
            <a:lvl1pPr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285750" indent="-285750"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pt-BR" altLang="en-US" sz="1700" b="1" dirty="0">
                <a:latin typeface="Arial" panose="020B0604020202020204" pitchFamily="34" charset="0"/>
              </a:rPr>
              <a:t>Empreendimentos recomendados para os </a:t>
            </a:r>
            <a:r>
              <a:rPr lang="pt-BR" altLang="en-US" sz="1700" b="1" dirty="0">
                <a:solidFill>
                  <a:srgbClr val="FF0000"/>
                </a:solidFill>
                <a:latin typeface="Arial" panose="020B0604020202020204" pitchFamily="34" charset="0"/>
              </a:rPr>
              <a:t>4 anos finais</a:t>
            </a:r>
            <a:r>
              <a:rPr lang="pt-BR" altLang="en-US" sz="1700" b="1" dirty="0">
                <a:latin typeface="Arial" panose="020B0604020202020204" pitchFamily="34" charset="0"/>
              </a:rPr>
              <a:t>: PELP – Programa de Expansão de Longo Prazo (indicativo</a:t>
            </a:r>
            <a:r>
              <a:rPr lang="pt-BR" altLang="en-US" sz="1700" b="1" dirty="0" smtClean="0">
                <a:latin typeface="Arial" panose="020B0604020202020204" pitchFamily="34" charset="0"/>
              </a:rPr>
              <a:t>)</a:t>
            </a:r>
          </a:p>
          <a:p>
            <a:pPr eaLnBrk="1" hangingPunct="1">
              <a:spcBef>
                <a:spcPct val="0"/>
              </a:spcBef>
              <a:buNone/>
            </a:pPr>
            <a:endParaRPr lang="pt-BR" altLang="en-US" sz="1700" b="1" dirty="0">
              <a:latin typeface="Arial" panose="020B0604020202020204" pitchFamily="34" charset="0"/>
            </a:endParaRPr>
          </a:p>
          <a:p>
            <a:pPr marL="285750" indent="-285750" eaLnBrk="1" hangingPunct="1"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pt-BR" altLang="en-US" sz="1700" b="1" dirty="0" smtClean="0">
                <a:latin typeface="Arial" panose="020B0604020202020204" pitchFamily="34" charset="0"/>
              </a:rPr>
              <a:t>Novas </a:t>
            </a:r>
            <a:r>
              <a:rPr lang="pt-BR" altLang="en-US" sz="1700" b="1" dirty="0">
                <a:latin typeface="Arial" panose="020B0604020202020204" pitchFamily="34" charset="0"/>
              </a:rPr>
              <a:t>instalações (conexão de geradores, consumidores, atendimento a sistemas regionais, interligações de subsistemas)</a:t>
            </a:r>
          </a:p>
        </p:txBody>
      </p:sp>
      <p:sp>
        <p:nvSpPr>
          <p:cNvPr id="3092" name="Text Box 15"/>
          <p:cNvSpPr txBox="1">
            <a:spLocks noChangeArrowheads="1"/>
          </p:cNvSpPr>
          <p:nvPr/>
        </p:nvSpPr>
        <p:spPr bwMode="auto">
          <a:xfrm>
            <a:off x="711200" y="119063"/>
            <a:ext cx="799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839788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839788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839788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839788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839788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8397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8397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8397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839788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buFontTx/>
              <a:buNone/>
            </a:pPr>
            <a:r>
              <a:rPr lang="pt-BR" altLang="pt-BR" sz="2400" b="1" dirty="0">
                <a:solidFill>
                  <a:srgbClr val="002060"/>
                </a:solidFill>
                <a:latin typeface="Arial" panose="020B0604020202020204" pitchFamily="34" charset="0"/>
              </a:rPr>
              <a:t>O processo </a:t>
            </a:r>
            <a:r>
              <a:rPr lang="pt-BR" altLang="pt-BR" sz="2400" b="1" dirty="0" smtClean="0">
                <a:solidFill>
                  <a:srgbClr val="002060"/>
                </a:solidFill>
                <a:latin typeface="Arial" panose="020B0604020202020204" pitchFamily="34" charset="0"/>
              </a:rPr>
              <a:t>cíclico do </a:t>
            </a:r>
            <a:r>
              <a:rPr lang="pt-BR" altLang="pt-BR" sz="2400" b="1" dirty="0">
                <a:solidFill>
                  <a:srgbClr val="002060"/>
                </a:solidFill>
                <a:latin typeface="Arial" panose="020B0604020202020204" pitchFamily="34" charset="0"/>
              </a:rPr>
              <a:t>planejamento da transmissão</a:t>
            </a:r>
          </a:p>
        </p:txBody>
      </p:sp>
      <p:sp>
        <p:nvSpPr>
          <p:cNvPr id="22541" name="AutoShape 10"/>
          <p:cNvSpPr>
            <a:spLocks noChangeArrowheads="1"/>
          </p:cNvSpPr>
          <p:nvPr/>
        </p:nvSpPr>
        <p:spPr bwMode="auto">
          <a:xfrm>
            <a:off x="3571875" y="1512888"/>
            <a:ext cx="300038" cy="490537"/>
          </a:xfrm>
          <a:prstGeom prst="downArrow">
            <a:avLst>
              <a:gd name="adj1" fmla="val 50000"/>
              <a:gd name="adj2" fmla="val 110183"/>
            </a:avLst>
          </a:prstGeom>
          <a:solidFill>
            <a:srgbClr val="DDDDDD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lIns="48487" tIns="32324" rIns="113135" bIns="32324">
            <a:spAutoFit/>
          </a:bodyPr>
          <a:lstStyle>
            <a:lvl1pPr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700" b="1">
              <a:latin typeface="Arial" panose="020B0604020202020204" pitchFamily="34" charset="0"/>
            </a:endParaRPr>
          </a:p>
        </p:txBody>
      </p:sp>
      <p:sp>
        <p:nvSpPr>
          <p:cNvPr id="22542" name="AutoShape 10"/>
          <p:cNvSpPr>
            <a:spLocks noChangeArrowheads="1"/>
          </p:cNvSpPr>
          <p:nvPr/>
        </p:nvSpPr>
        <p:spPr bwMode="auto">
          <a:xfrm>
            <a:off x="2268538" y="1512888"/>
            <a:ext cx="300037" cy="490537"/>
          </a:xfrm>
          <a:prstGeom prst="downArrow">
            <a:avLst>
              <a:gd name="adj1" fmla="val 50000"/>
              <a:gd name="adj2" fmla="val 110183"/>
            </a:avLst>
          </a:prstGeom>
          <a:solidFill>
            <a:srgbClr val="DDDDDD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lIns="48487" tIns="32324" rIns="113135" bIns="32324">
            <a:spAutoFit/>
          </a:bodyPr>
          <a:lstStyle>
            <a:lvl1pPr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700" b="1">
              <a:latin typeface="Arial" panose="020B0604020202020204" pitchFamily="34" charset="0"/>
            </a:endParaRPr>
          </a:p>
        </p:txBody>
      </p:sp>
      <p:sp>
        <p:nvSpPr>
          <p:cNvPr id="22543" name="AutoShape 10"/>
          <p:cNvSpPr>
            <a:spLocks noChangeArrowheads="1"/>
          </p:cNvSpPr>
          <p:nvPr/>
        </p:nvSpPr>
        <p:spPr bwMode="auto">
          <a:xfrm>
            <a:off x="5097463" y="1512888"/>
            <a:ext cx="300037" cy="490537"/>
          </a:xfrm>
          <a:prstGeom prst="downArrow">
            <a:avLst>
              <a:gd name="adj1" fmla="val 50000"/>
              <a:gd name="adj2" fmla="val 110183"/>
            </a:avLst>
          </a:prstGeom>
          <a:solidFill>
            <a:srgbClr val="DDDDDD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lIns="48487" tIns="32324" rIns="113135" bIns="32324">
            <a:spAutoFit/>
          </a:bodyPr>
          <a:lstStyle>
            <a:lvl1pPr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700" b="1">
              <a:latin typeface="Arial" panose="020B0604020202020204" pitchFamily="34" charset="0"/>
            </a:endParaRPr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 rot="10800000">
            <a:off x="7162800" y="1944688"/>
            <a:ext cx="0" cy="1123950"/>
          </a:xfrm>
          <a:prstGeom prst="line">
            <a:avLst/>
          </a:prstGeom>
          <a:noFill/>
          <a:ln w="38100">
            <a:solidFill>
              <a:schemeClr val="tx1"/>
            </a:solidFill>
            <a:prstDash val="sysDash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4" name="Text Box 4"/>
          <p:cNvSpPr txBox="1">
            <a:spLocks noChangeArrowheads="1"/>
          </p:cNvSpPr>
          <p:nvPr/>
        </p:nvSpPr>
        <p:spPr bwMode="auto">
          <a:xfrm>
            <a:off x="1473200" y="6173788"/>
            <a:ext cx="2333625" cy="588962"/>
          </a:xfrm>
          <a:prstGeom prst="rect">
            <a:avLst/>
          </a:prstGeom>
          <a:solidFill>
            <a:srgbClr val="DDDDDD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lIns="48487" tIns="32324" rIns="113135" bIns="32324">
            <a:spAutoFit/>
          </a:bodyPr>
          <a:lstStyle>
            <a:lvl1pPr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1700" b="1" dirty="0">
                <a:latin typeface="Arial" panose="020B0604020202020204" pitchFamily="34" charset="0"/>
              </a:rPr>
              <a:t>ANEEL </a:t>
            </a:r>
            <a:r>
              <a:rPr lang="pt-BR" altLang="pt-BR" sz="1600" dirty="0">
                <a:latin typeface="Arial" panose="020B0604020202020204" pitchFamily="34" charset="0"/>
              </a:rPr>
              <a:t>(leilões/autorizações)</a:t>
            </a: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2721769" y="4339423"/>
            <a:ext cx="538162" cy="312738"/>
          </a:xfrm>
          <a:prstGeom prst="rect">
            <a:avLst/>
          </a:prstGeom>
          <a:solidFill>
            <a:srgbClr val="FFFF99"/>
          </a:solidFill>
          <a:ln w="28575">
            <a:noFill/>
            <a:miter lim="800000"/>
            <a:headEnd/>
            <a:tailEnd type="none"/>
          </a:ln>
        </p:spPr>
        <p:txBody>
          <a:bodyPr lIns="48487" tIns="32324" rIns="113135" bIns="32324">
            <a:spAutoFit/>
          </a:bodyPr>
          <a:lstStyle>
            <a:defPPr>
              <a:defRPr lang="pt-BR"/>
            </a:defPPr>
            <a:lvl1pPr algn="ctr" defTabSz="957263">
              <a:spcBef>
                <a:spcPts val="0"/>
              </a:spcBef>
              <a:defRPr sz="1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pt-BR" sz="1600" dirty="0" smtClean="0">
                <a:solidFill>
                  <a:schemeClr val="accent6">
                    <a:lumMod val="50000"/>
                  </a:schemeClr>
                </a:solidFill>
                <a:cs typeface="+mn-cs"/>
              </a:rPr>
              <a:t>R1</a:t>
            </a:r>
            <a:endParaRPr lang="pt-BR" sz="1600" dirty="0">
              <a:solidFill>
                <a:schemeClr val="accent6">
                  <a:lumMod val="50000"/>
                </a:schemeClr>
              </a:solidFill>
              <a:cs typeface="+mn-cs"/>
            </a:endParaRPr>
          </a:p>
        </p:txBody>
      </p:sp>
      <p:sp>
        <p:nvSpPr>
          <p:cNvPr id="22549" name="Text Box 4"/>
          <p:cNvSpPr txBox="1">
            <a:spLocks noChangeArrowheads="1"/>
          </p:cNvSpPr>
          <p:nvPr/>
        </p:nvSpPr>
        <p:spPr bwMode="auto">
          <a:xfrm>
            <a:off x="114300" y="873182"/>
            <a:ext cx="1257300" cy="588499"/>
          </a:xfrm>
          <a:prstGeom prst="rect">
            <a:avLst/>
          </a:prstGeom>
          <a:solidFill>
            <a:srgbClr val="DDDDDD"/>
          </a:solidFill>
          <a:ln w="28575">
            <a:solidFill>
              <a:srgbClr val="0000FF"/>
            </a:solidFill>
            <a:miter lim="800000"/>
            <a:headEnd/>
            <a:tailEnd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lIns="48487" tIns="32324" rIns="113135" bIns="32324">
            <a:spAutoFit/>
          </a:bodyPr>
          <a:lstStyle>
            <a:lvl1pPr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pt-BR" altLang="pt-BR" sz="1700" b="1" dirty="0"/>
              <a:t> </a:t>
            </a:r>
            <a:r>
              <a:rPr lang="pt-BR" altLang="pt-BR" sz="1700" b="1" dirty="0">
                <a:solidFill>
                  <a:srgbClr val="FF0000"/>
                </a:solidFill>
              </a:rPr>
              <a:t>Base de </a:t>
            </a:r>
            <a:r>
              <a:rPr lang="pt-BR" altLang="pt-BR" sz="1700" b="1" dirty="0" smtClean="0">
                <a:solidFill>
                  <a:srgbClr val="FF0000"/>
                </a:solidFill>
              </a:rPr>
              <a:t>Dados</a:t>
            </a:r>
            <a:endParaRPr lang="pt-BR" altLang="pt-BR" sz="1700" b="1" dirty="0">
              <a:solidFill>
                <a:srgbClr val="FF0000"/>
              </a:solidFill>
            </a:endParaRPr>
          </a:p>
        </p:txBody>
      </p:sp>
      <p:sp>
        <p:nvSpPr>
          <p:cNvPr id="22550" name="AutoShape 10"/>
          <p:cNvSpPr>
            <a:spLocks noChangeArrowheads="1"/>
          </p:cNvSpPr>
          <p:nvPr/>
        </p:nvSpPr>
        <p:spPr bwMode="auto">
          <a:xfrm>
            <a:off x="1001713" y="1512888"/>
            <a:ext cx="300037" cy="490537"/>
          </a:xfrm>
          <a:prstGeom prst="downArrow">
            <a:avLst>
              <a:gd name="adj1" fmla="val 50000"/>
              <a:gd name="adj2" fmla="val 110183"/>
            </a:avLst>
          </a:prstGeom>
          <a:solidFill>
            <a:srgbClr val="DDDDDD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lIns="48487" tIns="32324" rIns="113135" bIns="32324">
            <a:spAutoFit/>
          </a:bodyPr>
          <a:lstStyle>
            <a:lvl1pPr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700" b="1">
              <a:latin typeface="Arial" panose="020B0604020202020204" pitchFamily="34" charset="0"/>
            </a:endParaRPr>
          </a:p>
        </p:txBody>
      </p:sp>
      <p:sp>
        <p:nvSpPr>
          <p:cNvPr id="25" name="Text Box 8"/>
          <p:cNvSpPr txBox="1">
            <a:spLocks noChangeArrowheads="1"/>
          </p:cNvSpPr>
          <p:nvPr/>
        </p:nvSpPr>
        <p:spPr bwMode="auto">
          <a:xfrm>
            <a:off x="166211" y="4674461"/>
            <a:ext cx="5057775" cy="1080942"/>
          </a:xfrm>
          <a:prstGeom prst="rect">
            <a:avLst/>
          </a:prstGeom>
          <a:solidFill>
            <a:srgbClr val="DDDDDD"/>
          </a:solidFill>
          <a:ln w="28575">
            <a:solidFill>
              <a:srgbClr val="0000FF"/>
            </a:solidFill>
            <a:miter lim="800000"/>
            <a:headEnd/>
            <a:tailEnd/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lIns="48487" tIns="32324" rIns="113135" bIns="32324">
            <a:spAutoFit/>
          </a:bodyPr>
          <a:lstStyle>
            <a:lvl1pPr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957263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defRPr/>
            </a:pPr>
            <a:r>
              <a:rPr lang="pt-BR" altLang="en-US" sz="1700" b="1" dirty="0" smtClean="0"/>
              <a:t>MME – Plano de outorgas </a:t>
            </a:r>
            <a:r>
              <a:rPr lang="pt-BR" altLang="en-US" sz="1700" b="1" dirty="0"/>
              <a:t>de </a:t>
            </a:r>
            <a:r>
              <a:rPr lang="pt-BR" altLang="en-US" sz="1700" b="1" dirty="0" smtClean="0"/>
              <a:t>empreendimentos </a:t>
            </a:r>
            <a:r>
              <a:rPr lang="pt-BR" altLang="en-US" sz="1700" b="1" dirty="0"/>
              <a:t>de transmissão </a:t>
            </a:r>
            <a:endParaRPr lang="pt-BR" altLang="en-US" sz="1700" b="1" dirty="0" smtClean="0"/>
          </a:p>
          <a:p>
            <a:pPr algn="ctr" eaLnBrk="1" hangingPunct="1">
              <a:defRPr/>
            </a:pPr>
            <a:r>
              <a:rPr lang="pt-BR" altLang="en-US" sz="1600" i="1" dirty="0" smtClean="0"/>
              <a:t>Consolidação com base no</a:t>
            </a:r>
            <a:r>
              <a:rPr lang="pt-BR" altLang="en-US" sz="1600" b="1" i="1" dirty="0" smtClean="0"/>
              <a:t> </a:t>
            </a:r>
            <a:r>
              <a:rPr lang="pt-BR" altLang="en-US" sz="1600" i="1" dirty="0"/>
              <a:t>Planejamento </a:t>
            </a:r>
            <a:r>
              <a:rPr lang="pt-BR" altLang="en-US" sz="1600" i="1" dirty="0" smtClean="0"/>
              <a:t>(PET) e </a:t>
            </a:r>
            <a:r>
              <a:rPr lang="pt-BR" altLang="en-US" sz="1600" i="1" dirty="0"/>
              <a:t>Operação </a:t>
            </a:r>
            <a:r>
              <a:rPr lang="pt-BR" altLang="en-US" sz="1600" i="1" dirty="0" smtClean="0"/>
              <a:t>(PAR)</a:t>
            </a:r>
            <a:endParaRPr lang="pt-BR" altLang="en-US" sz="1600" i="1" dirty="0"/>
          </a:p>
        </p:txBody>
      </p:sp>
      <p:sp>
        <p:nvSpPr>
          <p:cNvPr id="26" name="AutoShape 10"/>
          <p:cNvSpPr>
            <a:spLocks noChangeArrowheads="1"/>
          </p:cNvSpPr>
          <p:nvPr/>
        </p:nvSpPr>
        <p:spPr bwMode="auto">
          <a:xfrm>
            <a:off x="1001713" y="2808288"/>
            <a:ext cx="300037" cy="490537"/>
          </a:xfrm>
          <a:prstGeom prst="downArrow">
            <a:avLst>
              <a:gd name="adj1" fmla="val 50000"/>
              <a:gd name="adj2" fmla="val 110183"/>
            </a:avLst>
          </a:prstGeom>
          <a:solidFill>
            <a:srgbClr val="DDDDDD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lIns="48487" tIns="32324" rIns="113135" bIns="32324">
            <a:spAutoFit/>
          </a:bodyPr>
          <a:lstStyle>
            <a:lvl1pPr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700" b="1">
              <a:latin typeface="Arial" panose="020B0604020202020204" pitchFamily="34" charset="0"/>
            </a:endParaRPr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2790825" y="5893122"/>
            <a:ext cx="1519238" cy="279400"/>
          </a:xfrm>
          <a:prstGeom prst="rect">
            <a:avLst/>
          </a:prstGeom>
          <a:solidFill>
            <a:srgbClr val="FFFF99"/>
          </a:solidFill>
          <a:ln w="28575">
            <a:noFill/>
            <a:miter lim="800000"/>
            <a:headEnd/>
            <a:tailEnd type="none"/>
          </a:ln>
        </p:spPr>
        <p:txBody>
          <a:bodyPr lIns="48487" tIns="32324" rIns="113135" bIns="32324">
            <a:spAutoFit/>
          </a:bodyPr>
          <a:lstStyle>
            <a:defPPr>
              <a:defRPr lang="pt-BR"/>
            </a:defPPr>
            <a:lvl1pPr algn="ctr" defTabSz="957263">
              <a:spcBef>
                <a:spcPts val="0"/>
              </a:spcBef>
              <a:defRPr sz="18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pt-BR" sz="1400" dirty="0" smtClean="0">
                <a:solidFill>
                  <a:schemeClr val="accent6">
                    <a:lumMod val="50000"/>
                  </a:schemeClr>
                </a:solidFill>
                <a:cs typeface="+mn-cs"/>
              </a:rPr>
              <a:t>R1+R2+R3+R4+R5</a:t>
            </a:r>
            <a:endParaRPr lang="pt-BR" sz="1400" dirty="0">
              <a:solidFill>
                <a:schemeClr val="accent6">
                  <a:lumMod val="50000"/>
                </a:schemeClr>
              </a:solidFill>
              <a:cs typeface="+mn-cs"/>
            </a:endParaRPr>
          </a:p>
        </p:txBody>
      </p:sp>
      <p:sp>
        <p:nvSpPr>
          <p:cNvPr id="29" name="AutoShape 10"/>
          <p:cNvSpPr>
            <a:spLocks noChangeArrowheads="1"/>
          </p:cNvSpPr>
          <p:nvPr/>
        </p:nvSpPr>
        <p:spPr bwMode="auto">
          <a:xfrm>
            <a:off x="2490788" y="5711825"/>
            <a:ext cx="300037" cy="490538"/>
          </a:xfrm>
          <a:prstGeom prst="downArrow">
            <a:avLst>
              <a:gd name="adj1" fmla="val 50000"/>
              <a:gd name="adj2" fmla="val 110183"/>
            </a:avLst>
          </a:prstGeom>
          <a:solidFill>
            <a:srgbClr val="DDDDDD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lIns="48487" tIns="32324" rIns="113135" bIns="32324">
            <a:spAutoFit/>
          </a:bodyPr>
          <a:lstStyle>
            <a:lvl1pPr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700" b="1">
              <a:latin typeface="Arial" panose="020B0604020202020204" pitchFamily="34" charset="0"/>
            </a:endParaRPr>
          </a:p>
        </p:txBody>
      </p:sp>
      <p:sp>
        <p:nvSpPr>
          <p:cNvPr id="30" name="AutoShape 10"/>
          <p:cNvSpPr>
            <a:spLocks noChangeArrowheads="1"/>
          </p:cNvSpPr>
          <p:nvPr/>
        </p:nvSpPr>
        <p:spPr bwMode="auto">
          <a:xfrm>
            <a:off x="2403475" y="4279900"/>
            <a:ext cx="300038" cy="490538"/>
          </a:xfrm>
          <a:prstGeom prst="downArrow">
            <a:avLst>
              <a:gd name="adj1" fmla="val 50000"/>
              <a:gd name="adj2" fmla="val 110183"/>
            </a:avLst>
          </a:prstGeom>
          <a:solidFill>
            <a:srgbClr val="DDDDDD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lIns="48487" tIns="32324" rIns="113135" bIns="32324">
            <a:spAutoFit/>
          </a:bodyPr>
          <a:lstStyle>
            <a:lvl1pPr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700" b="1">
              <a:latin typeface="Arial" panose="020B0604020202020204" pitchFamily="34" charset="0"/>
            </a:endParaRPr>
          </a:p>
        </p:txBody>
      </p:sp>
      <p:sp>
        <p:nvSpPr>
          <p:cNvPr id="31" name="AutoShape 10"/>
          <p:cNvSpPr>
            <a:spLocks noChangeArrowheads="1"/>
          </p:cNvSpPr>
          <p:nvPr/>
        </p:nvSpPr>
        <p:spPr bwMode="auto">
          <a:xfrm>
            <a:off x="5521325" y="2808288"/>
            <a:ext cx="298450" cy="490537"/>
          </a:xfrm>
          <a:prstGeom prst="downArrow">
            <a:avLst>
              <a:gd name="adj1" fmla="val 50000"/>
              <a:gd name="adj2" fmla="val 110769"/>
            </a:avLst>
          </a:prstGeom>
          <a:solidFill>
            <a:srgbClr val="DDDDDD"/>
          </a:solidFill>
          <a:ln w="28575">
            <a:solidFill>
              <a:srgbClr val="0000FF"/>
            </a:solidFill>
            <a:miter lim="800000"/>
            <a:headEnd/>
            <a:tailEnd/>
          </a:ln>
        </p:spPr>
        <p:txBody>
          <a:bodyPr lIns="48487" tIns="32324" rIns="113135" bIns="32324">
            <a:spAutoFit/>
          </a:bodyPr>
          <a:lstStyle>
            <a:lvl1pPr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57263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572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7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2465455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0"/>
                                        <p:tgtEl>
                                          <p:spTgt spid="22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75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75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75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7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4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5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id="51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7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7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50"/>
                            </p:stCondLst>
                            <p:childTnLst>
                              <p:par>
                                <p:cTn id="6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7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8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  <p:bldP spid="8204" grpId="0" animBg="1"/>
      <p:bldP spid="22551" grpId="0" animBg="1"/>
      <p:bldP spid="22541" grpId="0" animBg="1"/>
      <p:bldP spid="22542" grpId="0" animBg="1"/>
      <p:bldP spid="22543" grpId="0" animBg="1"/>
      <p:bldP spid="19" grpId="0" animBg="1"/>
      <p:bldP spid="24" grpId="0" animBg="1"/>
      <p:bldP spid="27" grpId="0" animBg="1"/>
      <p:bldP spid="22550" grpId="0" animBg="1"/>
      <p:bldP spid="26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554747" y="151824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44459" y="595869"/>
            <a:ext cx="9190037" cy="6709529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000" b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Viabilidade </a:t>
            </a:r>
            <a:r>
              <a:rPr lang="pt-BR" sz="20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Técnico-Econômica e Socioambiental </a:t>
            </a:r>
            <a:r>
              <a:rPr lang="pt-BR" sz="2000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 </a:t>
            </a:r>
            <a:r>
              <a:rPr lang="pt-BR" sz="2000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- </a:t>
            </a:r>
            <a:r>
              <a:rPr lang="pt-BR" b="1" dirty="0">
                <a:solidFill>
                  <a:srgbClr val="FF00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R1 </a:t>
            </a:r>
            <a:r>
              <a:rPr lang="pt-BR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(EPE)</a:t>
            </a:r>
            <a:endParaRPr lang="pt-BR" b="1" dirty="0">
              <a:solidFill>
                <a:srgbClr val="FF0000"/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Estudos de regime permanente – N, N-1, N-2 (segurança)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Transitórios Eletromecânicos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Avaliação socioambiental preliminar </a:t>
            </a:r>
            <a:r>
              <a:rPr lang="pt-BR" sz="1600" i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(corredores de </a:t>
            </a:r>
            <a:r>
              <a:rPr lang="pt-BR" sz="1600" i="1" dirty="0" err="1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LTs</a:t>
            </a:r>
            <a:r>
              <a:rPr lang="pt-BR" sz="1600" i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 e localização de </a:t>
            </a:r>
            <a:r>
              <a:rPr lang="pt-BR" sz="1600" i="1" dirty="0" err="1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SEs</a:t>
            </a:r>
            <a:r>
              <a:rPr lang="pt-BR" sz="1600" i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)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Avaliação econômica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Análise dos níveis de curto-circuito</a:t>
            </a:r>
          </a:p>
          <a:p>
            <a:pPr marL="1438275" lvl="1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700" dirty="0">
              <a:solidFill>
                <a:schemeClr val="bg1">
                  <a:lumMod val="7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000" b="1" dirty="0" err="1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Detalhamento</a:t>
            </a:r>
            <a:r>
              <a:rPr lang="en-US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das </a:t>
            </a:r>
            <a:r>
              <a:rPr lang="en-US" sz="2000" b="1" dirty="0" err="1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Características</a:t>
            </a:r>
            <a:r>
              <a:rPr lang="en-US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en-US" sz="2000" b="1" dirty="0" err="1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Técnicas</a:t>
            </a:r>
            <a:r>
              <a:rPr lang="en-US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en-US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en-US" sz="20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-  </a:t>
            </a:r>
            <a:r>
              <a:rPr lang="en-US" sz="16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R2</a:t>
            </a: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Transitórios eletromagnéticos</a:t>
            </a: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es-ES" i="1" dirty="0" err="1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Esecificações</a:t>
            </a:r>
            <a:r>
              <a:rPr lang="es-ES" i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preliminares de </a:t>
            </a:r>
            <a:r>
              <a:rPr lang="es-ES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linhas</a:t>
            </a: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e </a:t>
            </a:r>
            <a:r>
              <a:rPr lang="es-ES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equipamentos</a:t>
            </a: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 CA e CC</a:t>
            </a: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Requisitos de controle </a:t>
            </a:r>
            <a:r>
              <a:rPr lang="es-ES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especiais</a:t>
            </a: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ES" sz="700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0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Avaliação </a:t>
            </a:r>
            <a:r>
              <a:rPr lang="pt-BR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Socioambiental 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Tahoma" pitchFamily="34" charset="0"/>
                <a:sym typeface="Wingdings" pitchFamily="2" charset="2"/>
              </a:rPr>
              <a:t>- </a:t>
            </a:r>
            <a:r>
              <a:rPr lang="en-US" sz="16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R3 </a:t>
            </a:r>
            <a:endParaRPr lang="en-US" sz="1600" b="1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Definição referencial: traçado das linhas e localização das </a:t>
            </a:r>
            <a:r>
              <a:rPr lang="pt-BR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SEs</a:t>
            </a:r>
            <a:endParaRPr lang="pt-BR" i="1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pt-BR" sz="700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indent="-457200">
              <a:buFont typeface="Wingdings" pitchFamily="2" charset="2"/>
              <a:buChar char="Ø"/>
              <a:defRPr/>
            </a:pPr>
            <a:r>
              <a:rPr lang="pt-BR" sz="20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Compartilhamento com </a:t>
            </a:r>
            <a:r>
              <a:rPr lang="pt-BR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Instalações Existentes  </a:t>
            </a:r>
            <a:r>
              <a:rPr lang="pt-BR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- </a:t>
            </a:r>
            <a:r>
              <a:rPr lang="en-US" sz="16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R4</a:t>
            </a:r>
            <a:endParaRPr lang="pt-BR" sz="1600" b="1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Descrição dos requisitos de medição, proteção e controle </a:t>
            </a: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Compartilhamento e ampliação da infraestrutura física das </a:t>
            </a:r>
            <a:r>
              <a:rPr lang="pt-BR" i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instalações</a:t>
            </a:r>
          </a:p>
          <a:p>
            <a:pPr marL="803275" lvl="1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700" i="1" dirty="0" smtClean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Estimativa de Custos Fundiários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Tahoma" pitchFamily="34" charset="0"/>
                <a:sym typeface="Wingdings" pitchFamily="2" charset="2"/>
              </a:rPr>
              <a:t>– </a:t>
            </a:r>
            <a:r>
              <a:rPr lang="en-US" sz="16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R5</a:t>
            </a:r>
          </a:p>
          <a:p>
            <a:pPr marL="989013" lvl="1" indent="-185738">
              <a:buFont typeface="Wingdings" pitchFamily="2" charset="2"/>
              <a:buChar char="§"/>
              <a:defRPr/>
            </a:pPr>
            <a:r>
              <a:rPr lang="pt-BR" i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Identificação do padrão fundiário da região</a:t>
            </a:r>
          </a:p>
          <a:p>
            <a:pPr marL="989013" lvl="1" indent="-185738">
              <a:buFont typeface="Wingdings" pitchFamily="2" charset="2"/>
              <a:buChar char="§"/>
              <a:defRPr/>
            </a:pPr>
            <a:r>
              <a:rPr lang="pt-BR" i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Realizar estimativa de custos para preparação do edital do leilão</a:t>
            </a:r>
            <a:endParaRPr lang="pt-BR" i="1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1600" b="1" dirty="0" smtClean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1600" b="1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b="1" dirty="0" smtClean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149350" y="46763"/>
            <a:ext cx="6208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pt-BR" altLang="pt-BR" b="1" dirty="0">
                <a:solidFill>
                  <a:srgbClr val="002060"/>
                </a:solidFill>
              </a:rPr>
              <a:t>Relatórios R1a </a:t>
            </a:r>
            <a:r>
              <a:rPr lang="pt-BR" altLang="pt-BR" b="1" dirty="0" smtClean="0">
                <a:solidFill>
                  <a:srgbClr val="002060"/>
                </a:solidFill>
              </a:rPr>
              <a:t>R5: </a:t>
            </a:r>
            <a:r>
              <a:rPr lang="pt-BR" altLang="pt-BR" b="1" dirty="0">
                <a:solidFill>
                  <a:srgbClr val="002060"/>
                </a:solidFill>
              </a:rPr>
              <a:t>Síntese</a:t>
            </a:r>
          </a:p>
        </p:txBody>
      </p:sp>
    </p:spTree>
    <p:extLst>
      <p:ext uri="{BB962C8B-B14F-4D97-AF65-F5344CB8AC3E}">
        <p14:creationId xmlns:p14="http://schemas.microsoft.com/office/powerpoint/2010/main" val="2513454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554747" y="151824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44459" y="595869"/>
            <a:ext cx="9190037" cy="6924973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0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Narrow" panose="020B0606020202030204" pitchFamily="34" charset="0"/>
                <a:cs typeface="Arial" charset="0"/>
              </a:rPr>
              <a:t>Viabilidade </a:t>
            </a:r>
            <a:r>
              <a:rPr lang="pt-BR" sz="20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 Narrow" panose="020B0606020202030204" pitchFamily="34" charset="0"/>
                <a:cs typeface="Arial" charset="0"/>
              </a:rPr>
              <a:t>Técnico-Econômica e Socioambiental </a:t>
            </a:r>
            <a:r>
              <a:rPr lang="pt-BR" sz="2000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 </a:t>
            </a:r>
            <a:r>
              <a:rPr lang="pt-BR" sz="2000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- </a:t>
            </a:r>
            <a:r>
              <a:rPr lang="pt-BR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R1</a:t>
            </a:r>
            <a:r>
              <a:rPr lang="pt-BR" sz="2000" b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 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Narrow" panose="020B0606020202030204" pitchFamily="34" charset="0"/>
                <a:cs typeface="Arial" charset="0"/>
              </a:rPr>
              <a:t>Estudos de regime permanente – N, N-1, N-2 (segurança)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Narrow" panose="020B0606020202030204" pitchFamily="34" charset="0"/>
                <a:cs typeface="Arial" charset="0"/>
              </a:rPr>
              <a:t>Transitórios Eletromecânicos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Narrow" panose="020B0606020202030204" pitchFamily="34" charset="0"/>
                <a:cs typeface="Arial" charset="0"/>
              </a:rPr>
              <a:t>Avaliação socioambiental preliminar </a:t>
            </a:r>
            <a:r>
              <a:rPr lang="pt-BR" sz="16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Narrow" panose="020B0606020202030204" pitchFamily="34" charset="0"/>
                <a:cs typeface="Arial" charset="0"/>
              </a:rPr>
              <a:t>(corredores de </a:t>
            </a:r>
            <a:r>
              <a:rPr lang="pt-BR" sz="1600" i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 Narrow" panose="020B0606020202030204" pitchFamily="34" charset="0"/>
                <a:cs typeface="Arial" charset="0"/>
              </a:rPr>
              <a:t>LTs</a:t>
            </a:r>
            <a:r>
              <a:rPr lang="pt-BR" sz="16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Narrow" panose="020B0606020202030204" pitchFamily="34" charset="0"/>
                <a:cs typeface="Arial" charset="0"/>
              </a:rPr>
              <a:t> e localização de </a:t>
            </a:r>
            <a:r>
              <a:rPr lang="pt-BR" sz="1600" i="1" dirty="0" err="1">
                <a:solidFill>
                  <a:schemeClr val="accent6">
                    <a:lumMod val="40000"/>
                    <a:lumOff val="60000"/>
                  </a:schemeClr>
                </a:solidFill>
                <a:latin typeface="Arial Narrow" panose="020B0606020202030204" pitchFamily="34" charset="0"/>
                <a:cs typeface="Arial" charset="0"/>
              </a:rPr>
              <a:t>SEs</a:t>
            </a:r>
            <a:r>
              <a:rPr lang="pt-BR" sz="1600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Narrow" panose="020B0606020202030204" pitchFamily="34" charset="0"/>
                <a:cs typeface="Arial" charset="0"/>
              </a:rPr>
              <a:t>)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Narrow" panose="020B0606020202030204" pitchFamily="34" charset="0"/>
                <a:cs typeface="Arial" charset="0"/>
              </a:rPr>
              <a:t>Avaliação econômica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accent6">
                    <a:lumMod val="40000"/>
                    <a:lumOff val="60000"/>
                  </a:schemeClr>
                </a:solidFill>
                <a:latin typeface="Arial Narrow" panose="020B0606020202030204" pitchFamily="34" charset="0"/>
                <a:cs typeface="Arial" charset="0"/>
              </a:rPr>
              <a:t>Análise dos níveis de curto-circuito</a:t>
            </a:r>
          </a:p>
          <a:p>
            <a:pPr marL="1438275" lvl="1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700" dirty="0">
              <a:solidFill>
                <a:schemeClr val="bg1">
                  <a:lumMod val="7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indent="-342900">
              <a:buFont typeface="Wingdings" pitchFamily="2" charset="2"/>
              <a:buChar char="Ø"/>
              <a:defRPr/>
            </a:pPr>
            <a:r>
              <a:rPr lang="en-US" sz="2000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Detalhamento</a:t>
            </a:r>
            <a:r>
              <a:rPr lang="en-US" sz="2000" b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 das </a:t>
            </a:r>
            <a:r>
              <a:rPr lang="en-US" sz="2000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Características</a:t>
            </a:r>
            <a:r>
              <a:rPr lang="en-US" sz="2000" b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en-US" sz="2000" b="1" dirty="0" err="1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Técnicas</a:t>
            </a:r>
            <a:r>
              <a:rPr lang="en-US" sz="2000" b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  -  </a:t>
            </a:r>
            <a:r>
              <a:rPr lang="en-US" sz="16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R2 (</a:t>
            </a:r>
            <a:r>
              <a:rPr lang="en-US" sz="1600" b="1" dirty="0" err="1" smtClean="0">
                <a:solidFill>
                  <a:srgbClr val="FF00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Agentes</a:t>
            </a:r>
            <a:r>
              <a:rPr lang="en-US" sz="16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ou</a:t>
            </a:r>
            <a:r>
              <a:rPr lang="en-US" sz="1600" b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 EPE)</a:t>
            </a:r>
            <a:endParaRPr lang="en-US" sz="1600" b="1" dirty="0">
              <a:solidFill>
                <a:srgbClr val="FF0000"/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  <a:p>
            <a:pPr marL="901700" lvl="1" indent="-98425"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 Transitórios eletromagnéticos</a:t>
            </a:r>
          </a:p>
          <a:p>
            <a:pPr marL="901700" lvl="1" indent="-98425">
              <a:buFont typeface="Wingdings" pitchFamily="2" charset="2"/>
              <a:buChar char="§"/>
              <a:defRPr/>
            </a:pPr>
            <a:r>
              <a:rPr lang="es-ES" i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es-ES" i="1" dirty="0" err="1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Especificações</a:t>
            </a:r>
            <a:r>
              <a:rPr lang="es-ES" i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 preliminares de </a:t>
            </a:r>
            <a:r>
              <a:rPr lang="es-ES" i="1" dirty="0" err="1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linhas</a:t>
            </a:r>
            <a:r>
              <a:rPr lang="es-ES" i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 e </a:t>
            </a:r>
            <a:r>
              <a:rPr lang="es-ES" i="1" dirty="0" err="1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equipamentos</a:t>
            </a:r>
            <a:r>
              <a:rPr lang="es-ES" i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  CA e CC</a:t>
            </a:r>
          </a:p>
          <a:p>
            <a:pPr marL="901700" lvl="1" indent="-98425">
              <a:buFont typeface="Wingdings" pitchFamily="2" charset="2"/>
              <a:buChar char="§"/>
              <a:defRPr/>
            </a:pPr>
            <a:r>
              <a:rPr lang="es-ES" i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 Requisitos de controle </a:t>
            </a:r>
            <a:r>
              <a:rPr lang="es-ES" i="1" dirty="0" err="1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especiais</a:t>
            </a:r>
            <a:r>
              <a:rPr lang="es-ES" i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 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ES" sz="700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0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Avaliação </a:t>
            </a:r>
            <a:r>
              <a:rPr lang="pt-BR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Socioambiental 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Tahoma" pitchFamily="34" charset="0"/>
                <a:sym typeface="Wingdings" pitchFamily="2" charset="2"/>
              </a:rPr>
              <a:t>- </a:t>
            </a:r>
            <a:r>
              <a:rPr lang="en-US" sz="16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R3</a:t>
            </a: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Definição referencial: traçado das linhas e localização das </a:t>
            </a:r>
            <a:r>
              <a:rPr lang="pt-BR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SEs</a:t>
            </a:r>
            <a:endParaRPr lang="pt-BR" i="1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pt-BR" sz="700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indent="-457200">
              <a:buFont typeface="Wingdings" pitchFamily="2" charset="2"/>
              <a:buChar char="Ø"/>
              <a:defRPr/>
            </a:pPr>
            <a:r>
              <a:rPr lang="pt-BR" sz="20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Compartilhamento com </a:t>
            </a:r>
            <a:r>
              <a:rPr lang="pt-BR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Instalações Existentes  </a:t>
            </a:r>
            <a:r>
              <a:rPr lang="pt-BR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- </a:t>
            </a:r>
            <a:r>
              <a:rPr lang="en-US" sz="16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R4</a:t>
            </a:r>
            <a:endParaRPr lang="pt-BR" sz="1600" b="1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Descrição dos requisitos de medição, proteção e controle </a:t>
            </a: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Compartilhamento e ampliação da infraestrutura física das </a:t>
            </a:r>
            <a:r>
              <a:rPr lang="pt-BR" i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instalações</a:t>
            </a:r>
          </a:p>
          <a:p>
            <a:pPr marL="803275" lvl="1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700" i="1" dirty="0" smtClean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Estimativa de Custos Fundiários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Tahoma" pitchFamily="34" charset="0"/>
                <a:sym typeface="Wingdings" pitchFamily="2" charset="2"/>
              </a:rPr>
              <a:t>– </a:t>
            </a:r>
            <a:r>
              <a:rPr lang="en-US" sz="16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R5</a:t>
            </a:r>
          </a:p>
          <a:p>
            <a:pPr marL="989013" lvl="1" indent="-185738">
              <a:buFont typeface="Wingdings" pitchFamily="2" charset="2"/>
              <a:buChar char="§"/>
              <a:defRPr/>
            </a:pPr>
            <a:r>
              <a:rPr lang="pt-BR" i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Identificação do padrão fundiário da região</a:t>
            </a:r>
          </a:p>
          <a:p>
            <a:pPr marL="989013" lvl="1" indent="-185738">
              <a:buFont typeface="Wingdings" pitchFamily="2" charset="2"/>
              <a:buChar char="§"/>
              <a:defRPr/>
            </a:pPr>
            <a:r>
              <a:rPr lang="pt-BR" i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Realizar estimativa de custos para preparação do edital do leilão</a:t>
            </a:r>
            <a:endParaRPr lang="pt-BR" i="1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1600" b="1" dirty="0" smtClean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1600" b="1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1600" b="1" dirty="0" smtClean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n-US" sz="1600" b="1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Arial Narrow" panose="020B0606020202030204" pitchFamily="34" charset="0"/>
              <a:cs typeface="Tahoma" pitchFamily="34" charset="0"/>
              <a:sym typeface="Wingdings" pitchFamily="2" charset="2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149350" y="46763"/>
            <a:ext cx="6208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pt-BR" altLang="pt-BR" b="1" dirty="0">
                <a:solidFill>
                  <a:srgbClr val="002060"/>
                </a:solidFill>
              </a:rPr>
              <a:t>Relatórios R1a </a:t>
            </a:r>
            <a:r>
              <a:rPr lang="pt-BR" altLang="pt-BR" b="1" dirty="0" smtClean="0">
                <a:solidFill>
                  <a:srgbClr val="002060"/>
                </a:solidFill>
              </a:rPr>
              <a:t>R5: </a:t>
            </a:r>
            <a:r>
              <a:rPr lang="pt-BR" altLang="pt-BR" b="1" dirty="0">
                <a:solidFill>
                  <a:srgbClr val="002060"/>
                </a:solidFill>
              </a:rPr>
              <a:t>Síntese</a:t>
            </a:r>
          </a:p>
        </p:txBody>
      </p:sp>
    </p:spTree>
    <p:extLst>
      <p:ext uri="{BB962C8B-B14F-4D97-AF65-F5344CB8AC3E}">
        <p14:creationId xmlns:p14="http://schemas.microsoft.com/office/powerpoint/2010/main" val="8922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554747" y="151824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44459" y="595869"/>
            <a:ext cx="9190037" cy="6278642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0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Viabilidade </a:t>
            </a:r>
            <a:r>
              <a:rPr lang="pt-BR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Técnico-Econômica e Socioambiental </a:t>
            </a:r>
            <a:r>
              <a:rPr lang="pt-BR" sz="2000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 </a:t>
            </a:r>
            <a:r>
              <a:rPr lang="pt-BR" sz="2000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- </a:t>
            </a:r>
            <a:r>
              <a:rPr lang="pt-BR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R1</a:t>
            </a:r>
            <a:r>
              <a:rPr lang="pt-BR" sz="20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 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Estudos de regime permanente – N, N-1, N-2 (segurança)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Transitórios Eletromecânicos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Avaliação socioambiental preliminar </a:t>
            </a:r>
            <a:r>
              <a:rPr lang="pt-BR" sz="1600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(corredores de </a:t>
            </a:r>
            <a:r>
              <a:rPr lang="pt-BR" sz="1600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LTs</a:t>
            </a:r>
            <a:r>
              <a:rPr lang="pt-BR" sz="1600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e localização de </a:t>
            </a:r>
            <a:r>
              <a:rPr lang="pt-BR" sz="1600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SEs</a:t>
            </a:r>
            <a:r>
              <a:rPr lang="pt-BR" sz="1600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)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Avaliação econômica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Análise dos níveis de curto-circuito</a:t>
            </a:r>
          </a:p>
          <a:p>
            <a:pPr marL="1438275" lvl="1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700" dirty="0">
              <a:solidFill>
                <a:schemeClr val="bg1">
                  <a:lumMod val="7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000" b="1" dirty="0" err="1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Detalhamento</a:t>
            </a:r>
            <a:r>
              <a:rPr lang="en-US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das </a:t>
            </a:r>
            <a:r>
              <a:rPr lang="en-US" sz="2000" b="1" dirty="0" err="1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Características</a:t>
            </a:r>
            <a:r>
              <a:rPr lang="en-US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en-US" sz="2000" b="1" dirty="0" err="1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Técnicas</a:t>
            </a:r>
            <a:r>
              <a:rPr lang="en-US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en-US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en-US" sz="20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-  </a:t>
            </a:r>
            <a:r>
              <a:rPr lang="en-US" sz="16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R2</a:t>
            </a: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Transitórios eletromagnéticos</a:t>
            </a: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es-ES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Especificações</a:t>
            </a: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preliminares de </a:t>
            </a:r>
            <a:r>
              <a:rPr lang="es-ES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linhas</a:t>
            </a: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e </a:t>
            </a:r>
            <a:r>
              <a:rPr lang="es-ES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equipamentos</a:t>
            </a: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 CA e CC</a:t>
            </a: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Requisitos de controle </a:t>
            </a:r>
            <a:r>
              <a:rPr lang="es-ES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especiais</a:t>
            </a: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ES" sz="700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000" b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Avaliação </a:t>
            </a:r>
            <a:r>
              <a:rPr lang="pt-BR" sz="20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Socioambiental </a:t>
            </a:r>
            <a:r>
              <a:rPr lang="en-US" dirty="0">
                <a:solidFill>
                  <a:srgbClr val="002060"/>
                </a:solidFill>
                <a:latin typeface="Arial Narrow" panose="020B0606020202030204" pitchFamily="34" charset="0"/>
                <a:cs typeface="Tahoma" pitchFamily="34" charset="0"/>
                <a:sym typeface="Wingdings" pitchFamily="2" charset="2"/>
              </a:rPr>
              <a:t>- </a:t>
            </a:r>
            <a:r>
              <a:rPr lang="en-US" sz="1600" b="1" dirty="0" smtClean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R3 (</a:t>
            </a:r>
            <a:r>
              <a:rPr lang="en-US" sz="1600" b="1" dirty="0" err="1" smtClean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Solicitado</a:t>
            </a:r>
            <a:r>
              <a:rPr lang="en-US" sz="1600" b="1" dirty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 </a:t>
            </a:r>
            <a:r>
              <a:rPr lang="en-US" sz="1600" b="1" dirty="0" err="1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aos</a:t>
            </a:r>
            <a:r>
              <a:rPr lang="en-US" sz="1600" b="1" dirty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 </a:t>
            </a:r>
            <a:r>
              <a:rPr lang="en-US" sz="1600" b="1" dirty="0" err="1" smtClean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agentes</a:t>
            </a:r>
            <a:r>
              <a:rPr lang="en-US" sz="1600" b="1" dirty="0" smtClean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 </a:t>
            </a:r>
            <a:r>
              <a:rPr lang="en-US" sz="1600" b="1" dirty="0" err="1" smtClean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pelo</a:t>
            </a:r>
            <a:r>
              <a:rPr lang="en-US" sz="1600" b="1" dirty="0" smtClean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 </a:t>
            </a:r>
            <a:r>
              <a:rPr lang="en-US" sz="1600" b="1" dirty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MME)</a:t>
            </a: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Definição referencial: traçado das linhas e localização das </a:t>
            </a:r>
            <a:r>
              <a:rPr lang="pt-BR" i="1" dirty="0" err="1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SEs</a:t>
            </a:r>
            <a:endParaRPr lang="pt-BR" i="1" dirty="0">
              <a:solidFill>
                <a:srgbClr val="002060"/>
              </a:solidFill>
              <a:latin typeface="Arial Narrow" panose="020B0606020202030204" pitchFamily="34" charset="0"/>
              <a:cs typeface="Arial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pt-BR" sz="700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indent="-457200">
              <a:buFont typeface="Wingdings" pitchFamily="2" charset="2"/>
              <a:buChar char="Ø"/>
              <a:defRPr/>
            </a:pPr>
            <a:r>
              <a:rPr lang="pt-BR" sz="20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Compartilhamento com </a:t>
            </a:r>
            <a:r>
              <a:rPr lang="pt-BR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Instalações Existentes  </a:t>
            </a:r>
            <a:r>
              <a:rPr lang="pt-BR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- </a:t>
            </a:r>
            <a:r>
              <a:rPr lang="en-US" sz="16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R4</a:t>
            </a:r>
            <a:endParaRPr lang="pt-BR" sz="1600" b="1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Descrição dos requisitos de medição, proteção e controle </a:t>
            </a: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Compartilhamento e ampliação da infraestrutura física das </a:t>
            </a:r>
            <a:r>
              <a:rPr lang="pt-BR" i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instalações</a:t>
            </a:r>
          </a:p>
          <a:p>
            <a:pPr marL="803275" lvl="1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700" i="1" dirty="0" smtClean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Estimativa de Custos Fundiários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Tahoma" pitchFamily="34" charset="0"/>
                <a:sym typeface="Wingdings" pitchFamily="2" charset="2"/>
              </a:rPr>
              <a:t>– </a:t>
            </a:r>
            <a:r>
              <a:rPr lang="en-US" sz="16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R5</a:t>
            </a:r>
          </a:p>
          <a:p>
            <a:pPr marL="989013" lvl="1" indent="-185738">
              <a:buFont typeface="Wingdings" pitchFamily="2" charset="2"/>
              <a:buChar char="§"/>
              <a:defRPr/>
            </a:pPr>
            <a:r>
              <a:rPr lang="pt-BR" i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Identificação do padrão fundiário da região</a:t>
            </a:r>
          </a:p>
          <a:p>
            <a:pPr marL="989013" lvl="1" indent="-185738">
              <a:buFont typeface="Wingdings" pitchFamily="2" charset="2"/>
              <a:buChar char="§"/>
              <a:defRPr/>
            </a:pPr>
            <a:r>
              <a:rPr lang="pt-BR" i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Realizar estimativa de custos para preparação do edital do leilão</a:t>
            </a:r>
            <a:endParaRPr lang="pt-BR" i="1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marL="803275" lvl="1" fontAlgn="auto">
              <a:spcBef>
                <a:spcPts val="0"/>
              </a:spcBef>
              <a:spcAft>
                <a:spcPts val="0"/>
              </a:spcAft>
              <a:defRPr/>
            </a:pPr>
            <a:endParaRPr lang="pt-BR" i="1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>
              <a:latin typeface="Arial Narrow" panose="020B0606020202030204" pitchFamily="34" charset="0"/>
              <a:cs typeface="Tahoma" pitchFamily="34" charset="0"/>
              <a:sym typeface="Wingdings" pitchFamily="2" charset="2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149350" y="46763"/>
            <a:ext cx="6208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pt-BR" altLang="pt-BR" b="1" dirty="0">
                <a:solidFill>
                  <a:srgbClr val="002060"/>
                </a:solidFill>
              </a:rPr>
              <a:t>Relatórios R1a </a:t>
            </a:r>
            <a:r>
              <a:rPr lang="pt-BR" altLang="pt-BR" b="1" dirty="0" smtClean="0">
                <a:solidFill>
                  <a:srgbClr val="002060"/>
                </a:solidFill>
              </a:rPr>
              <a:t>R5: </a:t>
            </a:r>
            <a:r>
              <a:rPr lang="pt-BR" altLang="pt-BR" b="1" dirty="0">
                <a:solidFill>
                  <a:srgbClr val="002060"/>
                </a:solidFill>
              </a:rPr>
              <a:t>Síntese</a:t>
            </a:r>
          </a:p>
        </p:txBody>
      </p:sp>
    </p:spTree>
    <p:extLst>
      <p:ext uri="{BB962C8B-B14F-4D97-AF65-F5344CB8AC3E}">
        <p14:creationId xmlns:p14="http://schemas.microsoft.com/office/powerpoint/2010/main" val="1564480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554747" y="151824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44459" y="595869"/>
            <a:ext cx="9190037" cy="6524863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0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Viabilidade </a:t>
            </a:r>
            <a:r>
              <a:rPr lang="pt-BR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Técnico-Econômica e Socioambiental </a:t>
            </a:r>
            <a:r>
              <a:rPr lang="pt-BR" sz="2000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 </a:t>
            </a:r>
            <a:r>
              <a:rPr lang="pt-BR" sz="2000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- </a:t>
            </a:r>
            <a:r>
              <a:rPr lang="pt-BR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R1</a:t>
            </a:r>
            <a:r>
              <a:rPr lang="pt-BR" sz="20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 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Estudos de regime permanente – N, N-1, N-2 (segurança)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Transitórios Eletromecânicos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Avaliação socioambiental preliminar </a:t>
            </a:r>
            <a:r>
              <a:rPr lang="pt-BR" sz="1600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(corredores de </a:t>
            </a:r>
            <a:r>
              <a:rPr lang="pt-BR" sz="1600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LTs</a:t>
            </a:r>
            <a:r>
              <a:rPr lang="pt-BR" sz="1600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e localização de </a:t>
            </a:r>
            <a:r>
              <a:rPr lang="pt-BR" sz="1600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SEs</a:t>
            </a:r>
            <a:r>
              <a:rPr lang="pt-BR" sz="1600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)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Avaliação econômica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Análise dos níveis de curto-circuito</a:t>
            </a:r>
          </a:p>
          <a:p>
            <a:pPr marL="1438275" lvl="1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700" dirty="0">
              <a:solidFill>
                <a:schemeClr val="bg1">
                  <a:lumMod val="7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000" b="1" dirty="0" err="1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Detalhamento</a:t>
            </a:r>
            <a:r>
              <a:rPr lang="en-US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das </a:t>
            </a:r>
            <a:r>
              <a:rPr lang="en-US" sz="2000" b="1" dirty="0" err="1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Características</a:t>
            </a:r>
            <a:r>
              <a:rPr lang="en-US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en-US" sz="2000" b="1" dirty="0" err="1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Técnicas</a:t>
            </a:r>
            <a:r>
              <a:rPr lang="en-US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en-US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en-US" sz="20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-  </a:t>
            </a:r>
            <a:r>
              <a:rPr lang="en-US" sz="16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R2</a:t>
            </a: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Transitórios eletromagnéticos</a:t>
            </a: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es-ES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Especificações</a:t>
            </a: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preliminares de </a:t>
            </a:r>
            <a:r>
              <a:rPr lang="es-ES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linhas</a:t>
            </a: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e </a:t>
            </a:r>
            <a:r>
              <a:rPr lang="es-ES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equipamentos</a:t>
            </a: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 CA e CC</a:t>
            </a: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Requisitos de controle </a:t>
            </a:r>
            <a:r>
              <a:rPr lang="es-ES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especiais</a:t>
            </a: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ES" sz="700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0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Avaliação </a:t>
            </a:r>
            <a:r>
              <a:rPr lang="pt-BR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Socioambiental 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Tahoma" pitchFamily="34" charset="0"/>
                <a:sym typeface="Wingdings" pitchFamily="2" charset="2"/>
              </a:rPr>
              <a:t>- </a:t>
            </a:r>
            <a:r>
              <a:rPr lang="en-US" sz="16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R3</a:t>
            </a: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Definição referencial: traçado das linhas e localização das </a:t>
            </a:r>
            <a:r>
              <a:rPr lang="pt-BR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SEs</a:t>
            </a:r>
            <a:endParaRPr lang="pt-BR" i="1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pt-BR" sz="700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indent="-457200">
              <a:buFont typeface="Wingdings" pitchFamily="2" charset="2"/>
              <a:buChar char="Ø"/>
              <a:defRPr/>
            </a:pPr>
            <a:r>
              <a:rPr lang="pt-BR" sz="2000" b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Compartilhamento com </a:t>
            </a:r>
            <a:r>
              <a:rPr lang="pt-BR" sz="20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Instalações Existentes  </a:t>
            </a:r>
            <a:r>
              <a:rPr lang="pt-BR" b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- </a:t>
            </a:r>
            <a:r>
              <a:rPr lang="en-US" sz="1600" b="1" dirty="0" smtClean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R4 (</a:t>
            </a:r>
            <a:r>
              <a:rPr lang="en-US" sz="1600" b="1" dirty="0" err="1" smtClean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solicitado</a:t>
            </a:r>
            <a:r>
              <a:rPr lang="en-US" sz="1600" b="1" dirty="0" smtClean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 </a:t>
            </a:r>
            <a:r>
              <a:rPr lang="en-US" sz="1600" b="1" dirty="0" err="1" smtClean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aos</a:t>
            </a:r>
            <a:r>
              <a:rPr lang="en-US" sz="1600" b="1" dirty="0" smtClean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 </a:t>
            </a:r>
            <a:r>
              <a:rPr lang="en-US" sz="1600" b="1" dirty="0" err="1" smtClean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agentes</a:t>
            </a:r>
            <a:r>
              <a:rPr lang="en-US" sz="1600" b="1" dirty="0" smtClean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 </a:t>
            </a:r>
            <a:r>
              <a:rPr lang="en-US" sz="1600" b="1" dirty="0" err="1" smtClean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pelo</a:t>
            </a:r>
            <a:r>
              <a:rPr lang="en-US" sz="1600" b="1" dirty="0" smtClean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 MME)</a:t>
            </a:r>
            <a:endParaRPr lang="pt-BR" sz="1600" b="1" dirty="0">
              <a:solidFill>
                <a:srgbClr val="FF3300"/>
              </a:solidFill>
              <a:latin typeface="Arial Narrow" panose="020B0606020202030204" pitchFamily="34" charset="0"/>
              <a:cs typeface="Arial" charset="0"/>
            </a:endParaRP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Descrição dos requisitos de medição, proteção e controle </a:t>
            </a: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Compartilhamento e ampliação da infraestrutura física das </a:t>
            </a:r>
            <a:r>
              <a:rPr lang="pt-BR" i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instalações</a:t>
            </a:r>
          </a:p>
          <a:p>
            <a:pPr marL="803275" lvl="1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700" i="1" dirty="0" smtClean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Estimativa de Custos Fundiários </a:t>
            </a:r>
            <a:r>
              <a:rPr lang="en-US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Tahoma" pitchFamily="34" charset="0"/>
                <a:sym typeface="Wingdings" pitchFamily="2" charset="2"/>
              </a:rPr>
              <a:t>– </a:t>
            </a:r>
            <a:r>
              <a:rPr lang="en-US" sz="16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R5</a:t>
            </a:r>
          </a:p>
          <a:p>
            <a:pPr marL="989013" lvl="1" indent="-185738">
              <a:buFont typeface="Wingdings" pitchFamily="2" charset="2"/>
              <a:buChar char="§"/>
              <a:defRPr/>
            </a:pPr>
            <a:r>
              <a:rPr lang="pt-BR" i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Identificação do padrão fundiário da região</a:t>
            </a:r>
          </a:p>
          <a:p>
            <a:pPr marL="989013" lvl="1" indent="-185738">
              <a:buFont typeface="Wingdings" pitchFamily="2" charset="2"/>
              <a:buChar char="§"/>
              <a:defRPr/>
            </a:pPr>
            <a:r>
              <a:rPr lang="pt-BR" i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Realizar estimativa de custos para preparação do edital do leilão</a:t>
            </a:r>
            <a:endParaRPr lang="en-US" sz="1600" b="1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  <a:p>
            <a:pPr marL="803275" lvl="1" fontAlgn="auto">
              <a:spcBef>
                <a:spcPts val="0"/>
              </a:spcBef>
              <a:spcAft>
                <a:spcPts val="0"/>
              </a:spcAft>
              <a:defRPr/>
            </a:pPr>
            <a:endParaRPr lang="pt-BR" i="1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>
              <a:latin typeface="Arial Narrow" panose="020B0606020202030204" pitchFamily="34" charset="0"/>
              <a:cs typeface="Tahoma" pitchFamily="34" charset="0"/>
              <a:sym typeface="Wingdings" pitchFamily="2" charset="2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149350" y="46763"/>
            <a:ext cx="6208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pt-BR" altLang="pt-BR" b="1" dirty="0">
                <a:solidFill>
                  <a:srgbClr val="002060"/>
                </a:solidFill>
              </a:rPr>
              <a:t>Relatórios R1a </a:t>
            </a:r>
            <a:r>
              <a:rPr lang="pt-BR" altLang="pt-BR" b="1" dirty="0" smtClean="0">
                <a:solidFill>
                  <a:srgbClr val="002060"/>
                </a:solidFill>
              </a:rPr>
              <a:t>R5: </a:t>
            </a:r>
            <a:r>
              <a:rPr lang="pt-BR" altLang="pt-BR" b="1" dirty="0">
                <a:solidFill>
                  <a:srgbClr val="002060"/>
                </a:solidFill>
              </a:rPr>
              <a:t>Síntese</a:t>
            </a:r>
          </a:p>
        </p:txBody>
      </p:sp>
    </p:spTree>
    <p:extLst>
      <p:ext uri="{BB962C8B-B14F-4D97-AF65-F5344CB8AC3E}">
        <p14:creationId xmlns:p14="http://schemas.microsoft.com/office/powerpoint/2010/main" val="34852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4554747" y="1518249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/>
          </a:p>
        </p:txBody>
      </p:sp>
      <p:sp>
        <p:nvSpPr>
          <p:cNvPr id="7" name="Retângulo 6"/>
          <p:cNvSpPr/>
          <p:nvPr/>
        </p:nvSpPr>
        <p:spPr>
          <a:xfrm>
            <a:off x="144459" y="595869"/>
            <a:ext cx="9190037" cy="6001643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0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Viabilidade </a:t>
            </a:r>
            <a:r>
              <a:rPr lang="pt-BR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Técnico-Econômica e Socioambiental </a:t>
            </a:r>
            <a:r>
              <a:rPr lang="pt-BR" sz="2000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 </a:t>
            </a:r>
            <a:r>
              <a:rPr lang="pt-BR" sz="2000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- </a:t>
            </a:r>
            <a:r>
              <a:rPr lang="pt-BR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R1</a:t>
            </a:r>
            <a:r>
              <a:rPr lang="pt-BR" sz="20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 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Estudos de regime permanente – N, N-1, N-2 (segurança)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Transitórios Eletromecânicos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Avaliação socioambiental preliminar </a:t>
            </a:r>
            <a:r>
              <a:rPr lang="pt-BR" sz="1600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(corredores de </a:t>
            </a:r>
            <a:r>
              <a:rPr lang="pt-BR" sz="1600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LTs</a:t>
            </a:r>
            <a:r>
              <a:rPr lang="pt-BR" sz="1600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e localização de </a:t>
            </a:r>
            <a:r>
              <a:rPr lang="pt-BR" sz="1600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SEs</a:t>
            </a:r>
            <a:r>
              <a:rPr lang="pt-BR" sz="1600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)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Avaliação econômica</a:t>
            </a:r>
          </a:p>
          <a:p>
            <a:pPr marL="901700" lvl="1" indent="-98425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Análise dos níveis de curto-circuito</a:t>
            </a:r>
          </a:p>
          <a:p>
            <a:pPr marL="1438275" lvl="1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700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fontAlgn="auto"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n-US" sz="2000" b="1" dirty="0" err="1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Detalhamento</a:t>
            </a:r>
            <a:r>
              <a:rPr lang="en-US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das </a:t>
            </a:r>
            <a:r>
              <a:rPr lang="en-US" sz="2000" b="1" dirty="0" err="1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Características</a:t>
            </a:r>
            <a:r>
              <a:rPr lang="en-US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en-US" sz="2000" b="1" dirty="0" err="1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Técnicas</a:t>
            </a:r>
            <a:r>
              <a:rPr lang="en-US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en-US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en-US" sz="20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-  </a:t>
            </a:r>
            <a:r>
              <a:rPr lang="en-US" sz="16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R2</a:t>
            </a: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Transitórios eletromagnéticos</a:t>
            </a: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</a:t>
            </a:r>
            <a:r>
              <a:rPr lang="es-ES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Especificações</a:t>
            </a: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preliminares de </a:t>
            </a:r>
            <a:r>
              <a:rPr lang="es-ES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linhas</a:t>
            </a: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e </a:t>
            </a:r>
            <a:r>
              <a:rPr lang="es-ES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equipamentos</a:t>
            </a: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 CA e CC</a:t>
            </a: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Requisitos de controle </a:t>
            </a:r>
            <a:r>
              <a:rPr lang="es-ES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especiais</a:t>
            </a:r>
            <a:r>
              <a:rPr lang="es-ES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  </a:t>
            </a: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ES" sz="700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0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Avaliação </a:t>
            </a:r>
            <a:r>
              <a:rPr lang="pt-BR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Socioambiental </a:t>
            </a:r>
            <a:r>
              <a:rPr lang="en-US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Tahoma" pitchFamily="34" charset="0"/>
                <a:sym typeface="Wingdings" pitchFamily="2" charset="2"/>
              </a:rPr>
              <a:t>- </a:t>
            </a:r>
            <a:r>
              <a:rPr lang="en-US" sz="16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R3</a:t>
            </a: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Definição referencial: traçado das linhas e localização das </a:t>
            </a:r>
            <a:r>
              <a:rPr lang="pt-BR" i="1" dirty="0" err="1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SEs</a:t>
            </a:r>
            <a:endParaRPr lang="pt-BR" i="1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pt-BR" sz="700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indent="-457200">
              <a:buFont typeface="Wingdings" pitchFamily="2" charset="2"/>
              <a:buChar char="Ø"/>
              <a:defRPr/>
            </a:pPr>
            <a:r>
              <a:rPr lang="pt-BR" sz="20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Compartilhamento com </a:t>
            </a:r>
            <a:r>
              <a:rPr lang="pt-BR" sz="2000" b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Instalações Existentes  </a:t>
            </a:r>
            <a:r>
              <a:rPr lang="pt-BR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- </a:t>
            </a:r>
            <a:r>
              <a:rPr lang="en-US" sz="1600" b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R4</a:t>
            </a:r>
            <a:endParaRPr lang="pt-BR" sz="1600" b="1" dirty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Descrição dos requisitos de medição, proteção e controle </a:t>
            </a:r>
          </a:p>
          <a:p>
            <a:pPr marL="989013" lvl="1" indent="-185738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i="1" dirty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Compartilhamento e ampliação da infraestrutura física das </a:t>
            </a:r>
            <a:r>
              <a:rPr lang="pt-BR" i="1" dirty="0" smtClean="0">
                <a:solidFill>
                  <a:schemeClr val="bg1">
                    <a:lumMod val="85000"/>
                  </a:schemeClr>
                </a:solidFill>
                <a:latin typeface="Arial Narrow" panose="020B0606020202030204" pitchFamily="34" charset="0"/>
                <a:cs typeface="Arial" charset="0"/>
              </a:rPr>
              <a:t>instalações</a:t>
            </a:r>
          </a:p>
          <a:p>
            <a:pPr marL="803275" lvl="1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700" i="1" dirty="0" smtClean="0">
              <a:solidFill>
                <a:schemeClr val="bg1">
                  <a:lumMod val="85000"/>
                </a:schemeClr>
              </a:solidFill>
              <a:latin typeface="Arial Narrow" panose="020B0606020202030204" pitchFamily="34" charset="0"/>
              <a:cs typeface="Arial" charset="0"/>
            </a:endParaRPr>
          </a:p>
          <a:p>
            <a:pPr>
              <a:buFont typeface="Wingdings" pitchFamily="2" charset="2"/>
              <a:buChar char="Ø"/>
              <a:defRPr/>
            </a:pPr>
            <a:r>
              <a:rPr lang="pt-BR" sz="2000" b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 Estimativa de Custos Fundiários </a:t>
            </a:r>
            <a:r>
              <a:rPr lang="en-US" dirty="0" smtClean="0">
                <a:solidFill>
                  <a:srgbClr val="002060"/>
                </a:solidFill>
                <a:latin typeface="Arial Narrow" panose="020B0606020202030204" pitchFamily="34" charset="0"/>
                <a:cs typeface="Tahoma" pitchFamily="34" charset="0"/>
                <a:sym typeface="Wingdings" pitchFamily="2" charset="2"/>
              </a:rPr>
              <a:t>– </a:t>
            </a:r>
            <a:r>
              <a:rPr lang="en-US" sz="1600" b="1" dirty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R5 (</a:t>
            </a:r>
            <a:r>
              <a:rPr lang="en-US" sz="1600" b="1" dirty="0" err="1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Solicitado</a:t>
            </a:r>
            <a:r>
              <a:rPr lang="en-US" sz="1600" b="1" dirty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 </a:t>
            </a:r>
            <a:r>
              <a:rPr lang="en-US" sz="1600" b="1" dirty="0" err="1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aos</a:t>
            </a:r>
            <a:r>
              <a:rPr lang="en-US" sz="1600" b="1" dirty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 </a:t>
            </a:r>
            <a:r>
              <a:rPr lang="en-US" sz="1600" b="1" dirty="0" err="1" smtClean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agentes</a:t>
            </a:r>
            <a:r>
              <a:rPr lang="en-US" sz="1600" b="1" dirty="0" smtClean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 </a:t>
            </a:r>
            <a:r>
              <a:rPr lang="en-US" sz="1600" b="1" dirty="0" err="1" smtClean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pelo</a:t>
            </a:r>
            <a:r>
              <a:rPr lang="en-US" sz="1600" b="1" dirty="0" smtClean="0">
                <a:solidFill>
                  <a:srgbClr val="FF3300"/>
                </a:solidFill>
                <a:latin typeface="Arial Narrow" panose="020B0606020202030204" pitchFamily="34" charset="0"/>
                <a:cs typeface="Arial" charset="0"/>
                <a:sym typeface="Wingdings" pitchFamily="2" charset="2"/>
              </a:rPr>
              <a:t> MME)</a:t>
            </a:r>
            <a:endParaRPr lang="en-US" sz="1600" b="1" dirty="0">
              <a:solidFill>
                <a:srgbClr val="FF3300"/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  <a:p>
            <a:pPr marL="989013" lvl="1" indent="-185738">
              <a:buFont typeface="Wingdings" pitchFamily="2" charset="2"/>
              <a:buChar char="§"/>
              <a:defRPr/>
            </a:pPr>
            <a:r>
              <a:rPr lang="pt-BR" i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Identificação do padrão fundiário da região</a:t>
            </a:r>
          </a:p>
          <a:p>
            <a:pPr marL="989013" lvl="1" indent="-185738">
              <a:buFont typeface="Wingdings" pitchFamily="2" charset="2"/>
              <a:buChar char="§"/>
              <a:defRPr/>
            </a:pPr>
            <a:r>
              <a:rPr lang="pt-BR" i="1" dirty="0" smtClean="0">
                <a:solidFill>
                  <a:srgbClr val="002060"/>
                </a:solidFill>
                <a:latin typeface="Arial Narrow" panose="020B0606020202030204" pitchFamily="34" charset="0"/>
                <a:cs typeface="Arial" charset="0"/>
              </a:rPr>
              <a:t>Realização de estimativa de custos para preparação do edital do leilão</a:t>
            </a:r>
            <a:endParaRPr lang="en-US" sz="1600" b="1" dirty="0">
              <a:solidFill>
                <a:srgbClr val="002060"/>
              </a:solidFill>
              <a:latin typeface="Arial Narrow" panose="020B0606020202030204" pitchFamily="34" charset="0"/>
              <a:cs typeface="Arial" charset="0"/>
              <a:sym typeface="Wingdings" pitchFamily="2" charset="2"/>
            </a:endParaRPr>
          </a:p>
          <a:p>
            <a:pPr lvl="1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US" dirty="0">
              <a:latin typeface="Arial Narrow" panose="020B0606020202030204" pitchFamily="34" charset="0"/>
              <a:cs typeface="Tahoma" pitchFamily="34" charset="0"/>
              <a:sym typeface="Wingdings" pitchFamily="2" charset="2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1149350" y="46763"/>
            <a:ext cx="62087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839788" eaLnBrk="0" hangingPunct="0"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839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pt-BR" altLang="pt-BR" b="1" dirty="0">
                <a:solidFill>
                  <a:srgbClr val="002060"/>
                </a:solidFill>
              </a:rPr>
              <a:t>Relatórios R1a </a:t>
            </a:r>
            <a:r>
              <a:rPr lang="pt-BR" altLang="pt-BR" b="1" dirty="0" smtClean="0">
                <a:solidFill>
                  <a:srgbClr val="002060"/>
                </a:solidFill>
              </a:rPr>
              <a:t>R5: </a:t>
            </a:r>
            <a:r>
              <a:rPr lang="pt-BR" altLang="pt-BR" b="1" dirty="0">
                <a:solidFill>
                  <a:srgbClr val="002060"/>
                </a:solidFill>
              </a:rPr>
              <a:t>Síntese</a:t>
            </a:r>
          </a:p>
        </p:txBody>
      </p:sp>
    </p:spTree>
    <p:extLst>
      <p:ext uri="{BB962C8B-B14F-4D97-AF65-F5344CB8AC3E}">
        <p14:creationId xmlns:p14="http://schemas.microsoft.com/office/powerpoint/2010/main" val="425104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Personalizada 1">
      <a:majorFont>
        <a:latin typeface="Calibri Light"/>
        <a:ea typeface=""/>
        <a:cs typeface=""/>
      </a:majorFont>
      <a:minorFont>
        <a:latin typeface="Calibri Light"/>
        <a:ea typeface=""/>
        <a:cs typeface="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5811</TotalTime>
  <Words>1219</Words>
  <Application>Microsoft Office PowerPoint</Application>
  <PresentationFormat>Apresentação na tela (4:3)</PresentationFormat>
  <Paragraphs>237</Paragraphs>
  <Slides>19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Tema do Office</vt:lpstr>
      <vt:lpstr>Planejamento da Expansão da Transmissão e a Participação  dos Agentes de Transmissão</vt:lpstr>
      <vt:lpstr>Apresentação do PowerPoint</vt:lpstr>
      <vt:lpstr>1. CICLO DO PROCESSO DE PLANEJAMENTO DA TRANSMISSÃO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2.  Interação EPE - AGENTES (fase pré-leilão)</vt:lpstr>
      <vt:lpstr>Apresentação do PowerPoint</vt:lpstr>
      <vt:lpstr>Apresentação do PowerPoint</vt:lpstr>
      <vt:lpstr>Apresentação do PowerPoint</vt:lpstr>
      <vt:lpstr>3. Interação  EPE e MME-ANEEL/ONS (fase pós-leilão)</vt:lpstr>
      <vt:lpstr>Apresentação do PowerPoint</vt:lpstr>
      <vt:lpstr>3. Constatações finais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Carlos Henrique Brasil de Carvalho</dc:creator>
  <cp:lastModifiedBy>marcos.bressane</cp:lastModifiedBy>
  <cp:revision>475</cp:revision>
  <cp:lastPrinted>2016-10-19T18:35:35Z</cp:lastPrinted>
  <dcterms:created xsi:type="dcterms:W3CDTF">2016-08-28T16:01:47Z</dcterms:created>
  <dcterms:modified xsi:type="dcterms:W3CDTF">2018-03-14T10:54:27Z</dcterms:modified>
</cp:coreProperties>
</file>