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72" r:id="rId3"/>
    <p:sldId id="441" r:id="rId4"/>
    <p:sldId id="442" r:id="rId5"/>
    <p:sldId id="443" r:id="rId6"/>
    <p:sldId id="444" r:id="rId7"/>
    <p:sldId id="445" r:id="rId8"/>
    <p:sldId id="451" r:id="rId9"/>
    <p:sldId id="452" r:id="rId10"/>
    <p:sldId id="453" r:id="rId11"/>
    <p:sldId id="454" r:id="rId12"/>
    <p:sldId id="455" r:id="rId13"/>
    <p:sldId id="456" r:id="rId14"/>
    <p:sldId id="457" r:id="rId15"/>
    <p:sldId id="458" r:id="rId16"/>
    <p:sldId id="459" r:id="rId17"/>
    <p:sldId id="446" r:id="rId18"/>
    <p:sldId id="447" r:id="rId19"/>
    <p:sldId id="450" r:id="rId20"/>
    <p:sldId id="448" r:id="rId21"/>
    <p:sldId id="331" r:id="rId22"/>
  </p:sldIdLst>
  <p:sldSz cx="10691813" cy="7559675"/>
  <p:notesSz cx="6797675" cy="9926638"/>
  <p:defaultTextStyle>
    <a:defPPr>
      <a:defRPr lang="pt-BR"/>
    </a:defPPr>
    <a:lvl1pPr marL="0" algn="l" defTabSz="104235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180" algn="l" defTabSz="104235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358" algn="l" defTabSz="104235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3535" algn="l" defTabSz="104235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4715" algn="l" defTabSz="104235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5893" algn="l" defTabSz="104235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7073" algn="l" defTabSz="104235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48251" algn="l" defTabSz="104235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69431" algn="l" defTabSz="1042358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324" userDrawn="1">
          <p15:clr>
            <a:srgbClr val="A4A3A4"/>
          </p15:clr>
        </p15:guide>
        <p15:guide id="2" pos="300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9900"/>
    <a:srgbClr val="0066FF"/>
    <a:srgbClr val="FF6600"/>
    <a:srgbClr val="EF7531"/>
    <a:srgbClr val="529242"/>
    <a:srgbClr val="4373A5"/>
    <a:srgbClr val="486666"/>
    <a:srgbClr val="C4581A"/>
    <a:srgbClr val="8BA0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28" autoAdjust="0"/>
  </p:normalViewPr>
  <p:slideViewPr>
    <p:cSldViewPr>
      <p:cViewPr varScale="1">
        <p:scale>
          <a:sx n="62" d="100"/>
          <a:sy n="62" d="100"/>
        </p:scale>
        <p:origin x="-1160" y="-112"/>
      </p:cViewPr>
      <p:guideLst>
        <p:guide orient="horz" pos="1324"/>
        <p:guide pos="300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887A6-C4F1-4D75-B6EB-A9B93E09292D}" type="datetimeFigureOut">
              <a:rPr lang="pt-BR" smtClean="0"/>
              <a:t>12/03/18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4538"/>
            <a:ext cx="52641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800F4-1A88-4628-BCE3-C7421804FE9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3134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35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180" algn="l" defTabSz="104235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2358" algn="l" defTabSz="104235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3535" algn="l" defTabSz="104235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4715" algn="l" defTabSz="104235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5893" algn="l" defTabSz="104235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7073" algn="l" defTabSz="104235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48251" algn="l" defTabSz="104235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69431" algn="l" defTabSz="1042358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766763" y="744538"/>
            <a:ext cx="5264150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800F4-1A88-4628-BCE3-C7421804FE91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1200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66763" y="744538"/>
            <a:ext cx="526415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262A14-EC36-4AA8-8FE7-090A8952837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676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66763" y="744538"/>
            <a:ext cx="526415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180297-8477-4091-9728-421AD25CA85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171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66763" y="744538"/>
            <a:ext cx="526415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262A14-EC36-4AA8-8FE7-090A8952837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1214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66763" y="744538"/>
            <a:ext cx="526415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0EED519-E327-46D4-AE72-CD83BF4EB56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76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1212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6763" y="744538"/>
            <a:ext cx="5264150" cy="3722687"/>
          </a:xfrm>
          <a:ln/>
        </p:spPr>
      </p:sp>
      <p:sp>
        <p:nvSpPr>
          <p:cNvPr id="2007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dirty="0" smtClean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D07218-3DFC-4394-BCF7-B56FF4458C1E}" type="slidenum">
              <a:rPr lang="pt-BR" smtClean="0"/>
              <a:pPr>
                <a:defRPr/>
              </a:pPr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6072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4" Type="http://schemas.openxmlformats.org/officeDocument/2006/relationships/image" Target="../media/image17.jpeg"/><Relationship Id="rId5" Type="http://schemas.openxmlformats.org/officeDocument/2006/relationships/image" Target="../media/image18.tiff"/><Relationship Id="rId6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tif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e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e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e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8.jpeg"/><Relationship Id="rId7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91813" cy="755967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672331" y="3621091"/>
            <a:ext cx="5556993" cy="796435"/>
          </a:xfrm>
        </p:spPr>
        <p:txBody>
          <a:bodyPr>
            <a:noAutofit/>
          </a:bodyPr>
          <a:lstStyle>
            <a:lvl1pPr algn="l">
              <a:defRPr sz="3000" b="1">
                <a:solidFill>
                  <a:srgbClr val="636266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72331" y="5049845"/>
            <a:ext cx="5556993" cy="952506"/>
          </a:xfrm>
        </p:spPr>
        <p:txBody>
          <a:bodyPr>
            <a:normAutofit/>
          </a:bodyPr>
          <a:lstStyle>
            <a:lvl1pPr marL="0" indent="0" algn="l">
              <a:buNone/>
              <a:defRPr sz="2500">
                <a:solidFill>
                  <a:srgbClr val="636266"/>
                </a:solidFill>
              </a:defRPr>
            </a:lvl1pPr>
            <a:lvl2pPr marL="456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9786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7" descr="Fundo Cinz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"/>
            <a:ext cx="10691813" cy="7092206"/>
          </a:xfrm>
          <a:prstGeom prst="rect">
            <a:avLst/>
          </a:prstGeom>
          <a:gradFill>
            <a:gsLst>
              <a:gs pos="23000">
                <a:srgbClr val="FFFFFF"/>
              </a:gs>
              <a:gs pos="100000">
                <a:srgbClr val="EAEAEA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33703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9638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91813" cy="755967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4672331" y="3621091"/>
            <a:ext cx="5556993" cy="796435"/>
          </a:xfrm>
        </p:spPr>
        <p:txBody>
          <a:bodyPr>
            <a:noAutofit/>
          </a:bodyPr>
          <a:lstStyle>
            <a:lvl1pPr algn="l">
              <a:defRPr sz="3000" b="1">
                <a:solidFill>
                  <a:srgbClr val="636266"/>
                </a:solidFill>
              </a:defRPr>
            </a:lvl1pPr>
          </a:lstStyle>
          <a:p>
            <a:r>
              <a:rPr lang="pt-BR" dirty="0" smtClean="0"/>
              <a:t>FIM.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4672331" y="5049845"/>
            <a:ext cx="5556993" cy="952506"/>
          </a:xfrm>
        </p:spPr>
        <p:txBody>
          <a:bodyPr>
            <a:normAutofit/>
          </a:bodyPr>
          <a:lstStyle>
            <a:lvl1pPr marL="0" indent="0" algn="l">
              <a:buNone/>
              <a:defRPr sz="2500">
                <a:solidFill>
                  <a:srgbClr val="636266"/>
                </a:solidFill>
              </a:defRPr>
            </a:lvl1pPr>
            <a:lvl2pPr marL="456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inserir seus contatos.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32535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8244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4" t="37000" r="10652"/>
          <a:stretch/>
        </p:blipFill>
        <p:spPr>
          <a:xfrm>
            <a:off x="0" y="2"/>
            <a:ext cx="2701780" cy="307923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0" t="37000" r="7566"/>
          <a:stretch/>
        </p:blipFill>
        <p:spPr>
          <a:xfrm>
            <a:off x="2687216" y="2"/>
            <a:ext cx="2683304" cy="3079233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74" r="12739"/>
          <a:stretch/>
        </p:blipFill>
        <p:spPr>
          <a:xfrm>
            <a:off x="5355771" y="1"/>
            <a:ext cx="2684008" cy="307923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0" r="12722"/>
          <a:stretch/>
        </p:blipFill>
        <p:spPr>
          <a:xfrm>
            <a:off x="8030374" y="-1"/>
            <a:ext cx="2661438" cy="307923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15741"/>
            <a:ext cx="10691813" cy="2464208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4740257" y="3779837"/>
            <a:ext cx="5556991" cy="844759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000" b="1">
                <a:solidFill>
                  <a:srgbClr val="63626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8" name="Subtítulo 2"/>
          <p:cNvSpPr>
            <a:spLocks noGrp="1"/>
          </p:cNvSpPr>
          <p:nvPr>
            <p:ph type="subTitle" idx="1"/>
          </p:nvPr>
        </p:nvSpPr>
        <p:spPr>
          <a:xfrm>
            <a:off x="4757471" y="5728122"/>
            <a:ext cx="5556991" cy="1010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500">
                <a:solidFill>
                  <a:srgbClr val="636266"/>
                </a:solidFill>
                <a:latin typeface="Arial" pitchFamily="34" charset="0"/>
                <a:cs typeface="Arial" pitchFamily="34" charset="0"/>
              </a:defRPr>
            </a:lvl1pPr>
            <a:lvl2pPr marL="456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183904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7" descr="Fundo Cinz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10691813" cy="7092206"/>
          </a:xfrm>
          <a:prstGeom prst="rect">
            <a:avLst/>
          </a:prstGeom>
          <a:gradFill>
            <a:gsLst>
              <a:gs pos="23000">
                <a:srgbClr val="FFFFFF"/>
              </a:gs>
              <a:gs pos="100000">
                <a:srgbClr val="EAEAEA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961545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7" descr="Fundo Cinz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10691813" cy="7092206"/>
          </a:xfrm>
          <a:prstGeom prst="rect">
            <a:avLst/>
          </a:prstGeom>
          <a:gradFill>
            <a:gsLst>
              <a:gs pos="23000">
                <a:srgbClr val="FFFFFF"/>
              </a:gs>
              <a:gs pos="100000">
                <a:srgbClr val="EAEAEA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6032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7" descr="Fundo Cinz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10691813" cy="7092206"/>
          </a:xfrm>
          <a:prstGeom prst="rect">
            <a:avLst/>
          </a:prstGeom>
          <a:gradFill>
            <a:gsLst>
              <a:gs pos="23000">
                <a:srgbClr val="FFFFFF"/>
              </a:gs>
              <a:gs pos="100000">
                <a:srgbClr val="EAEAEA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082362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7" descr="Fundo Cinz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10691813" cy="7092206"/>
          </a:xfrm>
          <a:prstGeom prst="rect">
            <a:avLst/>
          </a:prstGeom>
          <a:gradFill>
            <a:gsLst>
              <a:gs pos="23000">
                <a:srgbClr val="FFFFFF"/>
              </a:gs>
              <a:gs pos="100000">
                <a:srgbClr val="EAEAEA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166372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7" descr="Fundo Cinz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10691813" cy="7092206"/>
          </a:xfrm>
          <a:prstGeom prst="rect">
            <a:avLst/>
          </a:prstGeom>
          <a:gradFill>
            <a:gsLst>
              <a:gs pos="23000">
                <a:srgbClr val="FFFFFF"/>
              </a:gs>
              <a:gs pos="100000">
                <a:srgbClr val="EAEAEA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50068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6"/>
          <a:stretch/>
        </p:blipFill>
        <p:spPr>
          <a:xfrm>
            <a:off x="0" y="-4334"/>
            <a:ext cx="10691813" cy="756401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697834" y="4067874"/>
            <a:ext cx="5556993" cy="796435"/>
          </a:xfrm>
        </p:spPr>
        <p:txBody>
          <a:bodyPr>
            <a:noAutofit/>
          </a:bodyPr>
          <a:lstStyle>
            <a:lvl1pPr algn="l">
              <a:defRPr sz="3000" b="1">
                <a:solidFill>
                  <a:srgbClr val="636266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97834" y="6012086"/>
            <a:ext cx="5556993" cy="952506"/>
          </a:xfrm>
        </p:spPr>
        <p:txBody>
          <a:bodyPr>
            <a:normAutofit/>
          </a:bodyPr>
          <a:lstStyle>
            <a:lvl1pPr marL="0" indent="0" algn="l">
              <a:buNone/>
              <a:defRPr sz="2500">
                <a:solidFill>
                  <a:srgbClr val="636266"/>
                </a:solidFill>
              </a:defRPr>
            </a:lvl1pPr>
            <a:lvl2pPr marL="456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85418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7" descr="Fundo Cinz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10691813" cy="7092206"/>
          </a:xfrm>
          <a:prstGeom prst="rect">
            <a:avLst/>
          </a:prstGeom>
          <a:gradFill>
            <a:gsLst>
              <a:gs pos="23000">
                <a:srgbClr val="FFFFFF"/>
              </a:gs>
              <a:gs pos="100000">
                <a:srgbClr val="EAEAEA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483436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7" descr="Fundo Cinz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10691813" cy="7092206"/>
          </a:xfrm>
          <a:prstGeom prst="rect">
            <a:avLst/>
          </a:prstGeom>
          <a:gradFill>
            <a:gsLst>
              <a:gs pos="23000">
                <a:srgbClr val="FFFFFF"/>
              </a:gs>
              <a:gs pos="100000">
                <a:srgbClr val="EAEAEA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196092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7" descr="Fundo Cinz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10691813" cy="7092206"/>
          </a:xfrm>
          <a:prstGeom prst="rect">
            <a:avLst/>
          </a:prstGeom>
          <a:gradFill>
            <a:gsLst>
              <a:gs pos="23000">
                <a:srgbClr val="FFFFFF"/>
              </a:gs>
              <a:gs pos="100000">
                <a:srgbClr val="EAEAEA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891732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7" descr="Fundo Cinz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10691813" cy="7092206"/>
          </a:xfrm>
          <a:prstGeom prst="rect">
            <a:avLst/>
          </a:prstGeom>
          <a:gradFill>
            <a:gsLst>
              <a:gs pos="23000">
                <a:srgbClr val="FFFFFF"/>
              </a:gs>
              <a:gs pos="100000">
                <a:srgbClr val="EAEAEA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206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Imagem 6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682" y="5052960"/>
            <a:ext cx="2636131" cy="2503944"/>
          </a:xfrm>
          <a:prstGeom prst="rect">
            <a:avLst/>
          </a:prstGeom>
        </p:spPr>
      </p:pic>
      <p:pic>
        <p:nvPicPr>
          <p:cNvPr id="63" name="Imagem 6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360" y="4"/>
            <a:ext cx="2680549" cy="2523678"/>
          </a:xfrm>
          <a:prstGeom prst="rect">
            <a:avLst/>
          </a:prstGeom>
        </p:spPr>
      </p:pic>
      <p:pic>
        <p:nvPicPr>
          <p:cNvPr id="64" name="Imagem 6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970" y="5"/>
            <a:ext cx="2657260" cy="2547257"/>
          </a:xfrm>
          <a:prstGeom prst="rect">
            <a:avLst/>
          </a:prstGeom>
        </p:spPr>
      </p:pic>
      <p:sp>
        <p:nvSpPr>
          <p:cNvPr id="65" name="Rectangle 26"/>
          <p:cNvSpPr/>
          <p:nvPr userDrawn="1"/>
        </p:nvSpPr>
        <p:spPr>
          <a:xfrm>
            <a:off x="3" y="4"/>
            <a:ext cx="2681064" cy="2533614"/>
          </a:xfrm>
          <a:prstGeom prst="rect">
            <a:avLst/>
          </a:prstGeom>
          <a:solidFill>
            <a:srgbClr val="1EA5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5" tIns="45687" rIns="91375" bIns="45687" rtlCol="0" anchor="ctr"/>
          <a:lstStyle/>
          <a:p>
            <a:pPr algn="ctr"/>
            <a:endParaRPr kumimoji="0" lang="pt-BR" sz="2100" b="1"/>
          </a:p>
        </p:txBody>
      </p:sp>
      <p:sp>
        <p:nvSpPr>
          <p:cNvPr id="66" name="Rectangle 26"/>
          <p:cNvSpPr/>
          <p:nvPr userDrawn="1"/>
        </p:nvSpPr>
        <p:spPr>
          <a:xfrm>
            <a:off x="5345908" y="4"/>
            <a:ext cx="2716454" cy="2533614"/>
          </a:xfrm>
          <a:prstGeom prst="rect">
            <a:avLst/>
          </a:prstGeom>
          <a:solidFill>
            <a:srgbClr val="F081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5" tIns="45687" rIns="91375" bIns="45687" rtlCol="0" anchor="ctr"/>
          <a:lstStyle/>
          <a:p>
            <a:pPr algn="ctr"/>
            <a:endParaRPr kumimoji="0" lang="pt-BR" sz="2100" b="1"/>
          </a:p>
        </p:txBody>
      </p:sp>
      <p:sp>
        <p:nvSpPr>
          <p:cNvPr id="67" name="Text Placeholder 28"/>
          <p:cNvSpPr>
            <a:spLocks noGrp="1"/>
          </p:cNvSpPr>
          <p:nvPr>
            <p:ph type="body" sz="quarter" idx="18" hasCustomPrompt="1"/>
          </p:nvPr>
        </p:nvSpPr>
        <p:spPr>
          <a:xfrm>
            <a:off x="217620" y="526510"/>
            <a:ext cx="2235529" cy="1597147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pt-BR" sz="21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0" lang="pt-BR" dirty="0" smtClean="0"/>
              <a:t>Clique e escreva o 1º assunto da agenda de reunião ou sumário</a:t>
            </a:r>
            <a:endParaRPr kumimoji="0" lang="pt-BR" dirty="0"/>
          </a:p>
        </p:txBody>
      </p:sp>
      <p:sp>
        <p:nvSpPr>
          <p:cNvPr id="68" name="Rectangle 26"/>
          <p:cNvSpPr/>
          <p:nvPr userDrawn="1"/>
        </p:nvSpPr>
        <p:spPr>
          <a:xfrm>
            <a:off x="0" y="5052958"/>
            <a:ext cx="2683039" cy="2504838"/>
          </a:xfrm>
          <a:prstGeom prst="rect">
            <a:avLst/>
          </a:prstGeom>
          <a:solidFill>
            <a:srgbClr val="337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5" tIns="45687" rIns="91375" bIns="45687" rtlCol="0" anchor="ctr"/>
          <a:lstStyle/>
          <a:p>
            <a:pPr algn="ctr"/>
            <a:endParaRPr kumimoji="0" lang="pt-BR" sz="2100" b="1"/>
          </a:p>
        </p:txBody>
      </p:sp>
      <p:pic>
        <p:nvPicPr>
          <p:cNvPr id="69" name="Imagem 6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037" y="5052962"/>
            <a:ext cx="2670446" cy="2506718"/>
          </a:xfrm>
          <a:prstGeom prst="rect">
            <a:avLst/>
          </a:prstGeom>
        </p:spPr>
      </p:pic>
      <p:sp>
        <p:nvSpPr>
          <p:cNvPr id="70" name="Rectangle 26"/>
          <p:cNvSpPr/>
          <p:nvPr userDrawn="1"/>
        </p:nvSpPr>
        <p:spPr>
          <a:xfrm>
            <a:off x="5345906" y="5052958"/>
            <a:ext cx="2734404" cy="2504838"/>
          </a:xfrm>
          <a:prstGeom prst="rect">
            <a:avLst/>
          </a:prstGeom>
          <a:solidFill>
            <a:srgbClr val="83A3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5" tIns="45687" rIns="91375" bIns="45687" rtlCol="0" anchor="ctr"/>
          <a:lstStyle/>
          <a:p>
            <a:pPr algn="ctr"/>
            <a:endParaRPr kumimoji="0" lang="pt-BR" sz="2100" b="1"/>
          </a:p>
        </p:txBody>
      </p:sp>
      <p:pic>
        <p:nvPicPr>
          <p:cNvPr id="71" name="Imagem 7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23533"/>
            <a:ext cx="2706911" cy="2533614"/>
          </a:xfrm>
          <a:prstGeom prst="rect">
            <a:avLst/>
          </a:prstGeom>
        </p:spPr>
      </p:pic>
      <p:sp>
        <p:nvSpPr>
          <p:cNvPr id="72" name="Rectangle 26"/>
          <p:cNvSpPr/>
          <p:nvPr userDrawn="1"/>
        </p:nvSpPr>
        <p:spPr>
          <a:xfrm>
            <a:off x="2683037" y="2523533"/>
            <a:ext cx="2664841" cy="2533614"/>
          </a:xfrm>
          <a:prstGeom prst="rect">
            <a:avLst/>
          </a:prstGeom>
          <a:solidFill>
            <a:srgbClr val="E24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5" tIns="45687" rIns="91375" bIns="45687" rtlCol="0" anchor="ctr"/>
          <a:lstStyle/>
          <a:p>
            <a:pPr algn="ctr"/>
            <a:endParaRPr kumimoji="0" lang="pt-BR" sz="2100" b="1"/>
          </a:p>
        </p:txBody>
      </p:sp>
      <p:sp>
        <p:nvSpPr>
          <p:cNvPr id="73" name="Rectangle 26"/>
          <p:cNvSpPr/>
          <p:nvPr userDrawn="1"/>
        </p:nvSpPr>
        <p:spPr>
          <a:xfrm>
            <a:off x="8052318" y="2519268"/>
            <a:ext cx="2639496" cy="2537883"/>
          </a:xfrm>
          <a:prstGeom prst="rect">
            <a:avLst/>
          </a:prstGeom>
          <a:solidFill>
            <a:srgbClr val="1A90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5" tIns="45687" rIns="91375" bIns="45687" rtlCol="0" anchor="ctr"/>
          <a:lstStyle/>
          <a:p>
            <a:pPr algn="ctr"/>
            <a:endParaRPr kumimoji="0" lang="pt-BR" sz="2100" b="1"/>
          </a:p>
        </p:txBody>
      </p:sp>
      <p:pic>
        <p:nvPicPr>
          <p:cNvPr id="74" name="Imagem 73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636" y="2523535"/>
            <a:ext cx="2735674" cy="2533613"/>
          </a:xfrm>
          <a:prstGeom prst="rect">
            <a:avLst/>
          </a:prstGeom>
        </p:spPr>
      </p:pic>
      <p:sp>
        <p:nvSpPr>
          <p:cNvPr id="75" name="Text Placeholder 28"/>
          <p:cNvSpPr>
            <a:spLocks noGrp="1"/>
          </p:cNvSpPr>
          <p:nvPr>
            <p:ph type="body" sz="quarter" idx="19" hasCustomPrompt="1"/>
          </p:nvPr>
        </p:nvSpPr>
        <p:spPr>
          <a:xfrm>
            <a:off x="5590118" y="526510"/>
            <a:ext cx="2235529" cy="1597147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pt-BR" sz="21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0" lang="pt-BR" dirty="0" smtClean="0"/>
              <a:t>Clique e escreva o 2º assunto da agenda de reunião ou sumário</a:t>
            </a:r>
            <a:endParaRPr kumimoji="0" lang="pt-BR" dirty="0"/>
          </a:p>
        </p:txBody>
      </p:sp>
      <p:sp>
        <p:nvSpPr>
          <p:cNvPr id="76" name="Text Placeholder 28"/>
          <p:cNvSpPr>
            <a:spLocks noGrp="1"/>
          </p:cNvSpPr>
          <p:nvPr>
            <p:ph type="body" sz="quarter" idx="20" hasCustomPrompt="1"/>
          </p:nvPr>
        </p:nvSpPr>
        <p:spPr>
          <a:xfrm>
            <a:off x="2896706" y="2989703"/>
            <a:ext cx="2235529" cy="1659911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pt-BR" sz="21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0" lang="pt-BR" dirty="0" smtClean="0"/>
              <a:t>Clique e escreva o 3º assunto da agenda de reunião ou sumário</a:t>
            </a:r>
            <a:endParaRPr kumimoji="0" lang="pt-BR" dirty="0"/>
          </a:p>
        </p:txBody>
      </p:sp>
      <p:sp>
        <p:nvSpPr>
          <p:cNvPr id="77" name="Text Placeholder 28"/>
          <p:cNvSpPr>
            <a:spLocks noGrp="1"/>
          </p:cNvSpPr>
          <p:nvPr>
            <p:ph type="body" sz="quarter" idx="21" hasCustomPrompt="1"/>
          </p:nvPr>
        </p:nvSpPr>
        <p:spPr>
          <a:xfrm>
            <a:off x="8262773" y="2989700"/>
            <a:ext cx="2235529" cy="165991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pt-BR" sz="21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0" lang="pt-BR" dirty="0" smtClean="0"/>
              <a:t>Clique e escreva o 4º assunto da agenda de reunião ou sumário</a:t>
            </a:r>
            <a:endParaRPr kumimoji="0" lang="pt-BR" dirty="0"/>
          </a:p>
        </p:txBody>
      </p:sp>
      <p:sp>
        <p:nvSpPr>
          <p:cNvPr id="78" name="Text Placeholder 28"/>
          <p:cNvSpPr>
            <a:spLocks noGrp="1"/>
          </p:cNvSpPr>
          <p:nvPr>
            <p:ph type="body" sz="quarter" idx="22" hasCustomPrompt="1"/>
          </p:nvPr>
        </p:nvSpPr>
        <p:spPr>
          <a:xfrm>
            <a:off x="225826" y="5547600"/>
            <a:ext cx="2235529" cy="1572937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pt-BR" sz="21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0" lang="pt-BR" dirty="0" smtClean="0"/>
              <a:t>Clique e escreva o 5º assunto da agenda de reunião ou sumário</a:t>
            </a:r>
            <a:endParaRPr kumimoji="0" lang="pt-BR" dirty="0"/>
          </a:p>
        </p:txBody>
      </p:sp>
      <p:sp>
        <p:nvSpPr>
          <p:cNvPr id="79" name="Text Placeholder 28"/>
          <p:cNvSpPr>
            <a:spLocks noGrp="1"/>
          </p:cNvSpPr>
          <p:nvPr>
            <p:ph type="body" sz="quarter" idx="23" hasCustomPrompt="1"/>
          </p:nvPr>
        </p:nvSpPr>
        <p:spPr>
          <a:xfrm>
            <a:off x="5590118" y="5547600"/>
            <a:ext cx="2235529" cy="1572937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pt-BR" sz="21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0" lang="pt-BR" dirty="0" smtClean="0"/>
              <a:t>Clique e escreva o 6º assunto da agenda de reunião ou sumário</a:t>
            </a:r>
            <a:endParaRPr kumimoji="0" lang="pt-BR" dirty="0"/>
          </a:p>
        </p:txBody>
      </p:sp>
    </p:spTree>
    <p:extLst>
      <p:ext uri="{BB962C8B-B14F-4D97-AF65-F5344CB8AC3E}">
        <p14:creationId xmlns:p14="http://schemas.microsoft.com/office/powerpoint/2010/main" val="20613551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91813" cy="7557796"/>
          </a:xfrm>
          <a:prstGeom prst="rect">
            <a:avLst/>
          </a:prstGeom>
        </p:spPr>
      </p:pic>
      <p:sp>
        <p:nvSpPr>
          <p:cNvPr id="43" name="Rectangle 26"/>
          <p:cNvSpPr/>
          <p:nvPr userDrawn="1"/>
        </p:nvSpPr>
        <p:spPr>
          <a:xfrm>
            <a:off x="3" y="4"/>
            <a:ext cx="2681064" cy="2533614"/>
          </a:xfrm>
          <a:prstGeom prst="rect">
            <a:avLst/>
          </a:prstGeom>
          <a:solidFill>
            <a:srgbClr val="1EA5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5" tIns="45687" rIns="91375" bIns="45687" rtlCol="0" anchor="ctr"/>
          <a:lstStyle/>
          <a:p>
            <a:pPr algn="ctr"/>
            <a:endParaRPr kumimoji="0" lang="pt-BR" sz="2100" b="1"/>
          </a:p>
        </p:txBody>
      </p:sp>
      <p:sp>
        <p:nvSpPr>
          <p:cNvPr id="44" name="Rectangle 26"/>
          <p:cNvSpPr/>
          <p:nvPr userDrawn="1"/>
        </p:nvSpPr>
        <p:spPr>
          <a:xfrm>
            <a:off x="5345908" y="4"/>
            <a:ext cx="2716454" cy="2533614"/>
          </a:xfrm>
          <a:prstGeom prst="rect">
            <a:avLst/>
          </a:prstGeom>
          <a:solidFill>
            <a:srgbClr val="F081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5" tIns="45687" rIns="91375" bIns="45687" rtlCol="0" anchor="ctr"/>
          <a:lstStyle/>
          <a:p>
            <a:pPr algn="ctr"/>
            <a:endParaRPr kumimoji="0" lang="pt-BR" sz="2100" b="1"/>
          </a:p>
        </p:txBody>
      </p:sp>
      <p:sp>
        <p:nvSpPr>
          <p:cNvPr id="45" name="Text Placeholder 28"/>
          <p:cNvSpPr>
            <a:spLocks noGrp="1"/>
          </p:cNvSpPr>
          <p:nvPr>
            <p:ph type="body" sz="quarter" idx="18" hasCustomPrompt="1"/>
          </p:nvPr>
        </p:nvSpPr>
        <p:spPr>
          <a:xfrm>
            <a:off x="217620" y="526510"/>
            <a:ext cx="2235529" cy="1597147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pt-BR" sz="21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0" lang="pt-BR" dirty="0" smtClean="0"/>
              <a:t>Clique e escreva o 1º assunto da agenda de reunião ou sumário</a:t>
            </a:r>
            <a:endParaRPr kumimoji="0" lang="pt-BR" dirty="0"/>
          </a:p>
        </p:txBody>
      </p:sp>
      <p:sp>
        <p:nvSpPr>
          <p:cNvPr id="46" name="Rectangle 26"/>
          <p:cNvSpPr/>
          <p:nvPr userDrawn="1"/>
        </p:nvSpPr>
        <p:spPr>
          <a:xfrm>
            <a:off x="0" y="5052958"/>
            <a:ext cx="2683039" cy="2504838"/>
          </a:xfrm>
          <a:prstGeom prst="rect">
            <a:avLst/>
          </a:prstGeom>
          <a:solidFill>
            <a:srgbClr val="337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5" tIns="45687" rIns="91375" bIns="45687" rtlCol="0" anchor="ctr"/>
          <a:lstStyle/>
          <a:p>
            <a:pPr algn="ctr"/>
            <a:endParaRPr kumimoji="0" lang="pt-BR" sz="2100" b="1"/>
          </a:p>
        </p:txBody>
      </p:sp>
      <p:sp>
        <p:nvSpPr>
          <p:cNvPr id="48" name="Rectangle 26"/>
          <p:cNvSpPr/>
          <p:nvPr userDrawn="1"/>
        </p:nvSpPr>
        <p:spPr>
          <a:xfrm>
            <a:off x="5345910" y="5052958"/>
            <a:ext cx="2715743" cy="2504838"/>
          </a:xfrm>
          <a:prstGeom prst="rect">
            <a:avLst/>
          </a:prstGeom>
          <a:solidFill>
            <a:srgbClr val="83A3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5" tIns="45687" rIns="91375" bIns="45687" rtlCol="0" anchor="ctr"/>
          <a:lstStyle/>
          <a:p>
            <a:pPr algn="ctr"/>
            <a:endParaRPr kumimoji="0" lang="pt-BR" sz="2100" b="1"/>
          </a:p>
        </p:txBody>
      </p:sp>
      <p:sp>
        <p:nvSpPr>
          <p:cNvPr id="50" name="Rectangle 26"/>
          <p:cNvSpPr/>
          <p:nvPr userDrawn="1"/>
        </p:nvSpPr>
        <p:spPr>
          <a:xfrm>
            <a:off x="2683037" y="2523533"/>
            <a:ext cx="2664841" cy="2533614"/>
          </a:xfrm>
          <a:prstGeom prst="rect">
            <a:avLst/>
          </a:prstGeom>
          <a:solidFill>
            <a:srgbClr val="E24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5" tIns="45687" rIns="91375" bIns="45687" rtlCol="0" anchor="ctr"/>
          <a:lstStyle/>
          <a:p>
            <a:pPr algn="ctr"/>
            <a:endParaRPr kumimoji="0" lang="pt-BR" sz="2100" b="1"/>
          </a:p>
        </p:txBody>
      </p:sp>
      <p:sp>
        <p:nvSpPr>
          <p:cNvPr id="51" name="Rectangle 26"/>
          <p:cNvSpPr/>
          <p:nvPr userDrawn="1"/>
        </p:nvSpPr>
        <p:spPr>
          <a:xfrm>
            <a:off x="8052318" y="2519268"/>
            <a:ext cx="2639496" cy="2537883"/>
          </a:xfrm>
          <a:prstGeom prst="rect">
            <a:avLst/>
          </a:prstGeom>
          <a:solidFill>
            <a:srgbClr val="1A90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5" tIns="45687" rIns="91375" bIns="45687" rtlCol="0" anchor="ctr"/>
          <a:lstStyle/>
          <a:p>
            <a:pPr algn="ctr"/>
            <a:endParaRPr kumimoji="0" lang="pt-BR" sz="2100" b="1"/>
          </a:p>
        </p:txBody>
      </p:sp>
      <p:sp>
        <p:nvSpPr>
          <p:cNvPr id="53" name="Text Placeholder 28"/>
          <p:cNvSpPr>
            <a:spLocks noGrp="1"/>
          </p:cNvSpPr>
          <p:nvPr>
            <p:ph type="body" sz="quarter" idx="19" hasCustomPrompt="1"/>
          </p:nvPr>
        </p:nvSpPr>
        <p:spPr>
          <a:xfrm>
            <a:off x="5590118" y="526510"/>
            <a:ext cx="2235529" cy="1597147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pt-BR" sz="21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0" lang="pt-BR" dirty="0" smtClean="0"/>
              <a:t>Clique e escreva o 2º assunto da agenda de reunião ou sumário</a:t>
            </a:r>
            <a:endParaRPr kumimoji="0" lang="pt-BR" dirty="0"/>
          </a:p>
        </p:txBody>
      </p:sp>
      <p:sp>
        <p:nvSpPr>
          <p:cNvPr id="54" name="Text Placeholder 28"/>
          <p:cNvSpPr>
            <a:spLocks noGrp="1"/>
          </p:cNvSpPr>
          <p:nvPr>
            <p:ph type="body" sz="quarter" idx="20" hasCustomPrompt="1"/>
          </p:nvPr>
        </p:nvSpPr>
        <p:spPr>
          <a:xfrm>
            <a:off x="2896706" y="2989703"/>
            <a:ext cx="2235529" cy="1659911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pt-BR" sz="21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0" lang="pt-BR" dirty="0" smtClean="0"/>
              <a:t>Clique e escreva o 3º assunto da agenda de reunião ou sumário</a:t>
            </a:r>
            <a:endParaRPr kumimoji="0" lang="pt-BR" dirty="0"/>
          </a:p>
        </p:txBody>
      </p:sp>
      <p:sp>
        <p:nvSpPr>
          <p:cNvPr id="55" name="Text Placeholder 28"/>
          <p:cNvSpPr>
            <a:spLocks noGrp="1"/>
          </p:cNvSpPr>
          <p:nvPr>
            <p:ph type="body" sz="quarter" idx="21" hasCustomPrompt="1"/>
          </p:nvPr>
        </p:nvSpPr>
        <p:spPr>
          <a:xfrm>
            <a:off x="8262773" y="2989700"/>
            <a:ext cx="2235529" cy="165991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pt-BR" sz="21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0" lang="pt-BR" dirty="0" smtClean="0"/>
              <a:t>Clique e escreva o 4º assunto da agenda de reunião ou sumário</a:t>
            </a:r>
            <a:endParaRPr kumimoji="0" lang="pt-BR" dirty="0"/>
          </a:p>
        </p:txBody>
      </p:sp>
      <p:sp>
        <p:nvSpPr>
          <p:cNvPr id="56" name="Text Placeholder 28"/>
          <p:cNvSpPr>
            <a:spLocks noGrp="1"/>
          </p:cNvSpPr>
          <p:nvPr>
            <p:ph type="body" sz="quarter" idx="22" hasCustomPrompt="1"/>
          </p:nvPr>
        </p:nvSpPr>
        <p:spPr>
          <a:xfrm>
            <a:off x="225826" y="5547600"/>
            <a:ext cx="2235529" cy="1572937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pt-BR" sz="21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0" lang="pt-BR" dirty="0" smtClean="0"/>
              <a:t>Clique e escreva o 5º assunto da agenda de reunião ou sumário</a:t>
            </a:r>
            <a:endParaRPr kumimoji="0" lang="pt-BR" dirty="0"/>
          </a:p>
        </p:txBody>
      </p:sp>
      <p:sp>
        <p:nvSpPr>
          <p:cNvPr id="57" name="Text Placeholder 28"/>
          <p:cNvSpPr>
            <a:spLocks noGrp="1"/>
          </p:cNvSpPr>
          <p:nvPr>
            <p:ph type="body" sz="quarter" idx="23" hasCustomPrompt="1"/>
          </p:nvPr>
        </p:nvSpPr>
        <p:spPr>
          <a:xfrm>
            <a:off x="5590118" y="5547600"/>
            <a:ext cx="2235529" cy="1572937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pt-BR" sz="21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0" lang="pt-BR" dirty="0" smtClean="0"/>
              <a:t>Clique e escreva o 6º assunto da agenda de reunião ou sumário</a:t>
            </a:r>
            <a:endParaRPr kumimoji="0" lang="pt-BR" dirty="0"/>
          </a:p>
        </p:txBody>
      </p:sp>
    </p:spTree>
    <p:extLst>
      <p:ext uri="{BB962C8B-B14F-4D97-AF65-F5344CB8AC3E}">
        <p14:creationId xmlns:p14="http://schemas.microsoft.com/office/powerpoint/2010/main" val="681515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" y="0"/>
            <a:ext cx="10688249" cy="7559675"/>
          </a:xfrm>
          <a:prstGeom prst="rect">
            <a:avLst/>
          </a:prstGeom>
        </p:spPr>
      </p:pic>
      <p:sp>
        <p:nvSpPr>
          <p:cNvPr id="3" name="Rectangle 26"/>
          <p:cNvSpPr/>
          <p:nvPr userDrawn="1"/>
        </p:nvSpPr>
        <p:spPr>
          <a:xfrm>
            <a:off x="1" y="3462336"/>
            <a:ext cx="2692373" cy="2533614"/>
          </a:xfrm>
          <a:prstGeom prst="rect">
            <a:avLst/>
          </a:prstGeom>
          <a:solidFill>
            <a:srgbClr val="F081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5" tIns="45687" rIns="91375" bIns="45687" rtlCol="0" anchor="ctr"/>
          <a:lstStyle/>
          <a:p>
            <a:pPr algn="ctr"/>
            <a:endParaRPr kumimoji="0" lang="pt-BR" sz="2100" b="1"/>
          </a:p>
        </p:txBody>
      </p:sp>
      <p:sp>
        <p:nvSpPr>
          <p:cNvPr id="5" name="Rectangle 26"/>
          <p:cNvSpPr/>
          <p:nvPr userDrawn="1"/>
        </p:nvSpPr>
        <p:spPr>
          <a:xfrm>
            <a:off x="5355745" y="3462336"/>
            <a:ext cx="2716454" cy="2533614"/>
          </a:xfrm>
          <a:prstGeom prst="rect">
            <a:avLst/>
          </a:prstGeom>
          <a:solidFill>
            <a:srgbClr val="1EA5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5" tIns="45687" rIns="91375" bIns="45687" rtlCol="0" anchor="ctr"/>
          <a:lstStyle/>
          <a:p>
            <a:pPr algn="ctr"/>
            <a:endParaRPr kumimoji="0" lang="pt-BR" sz="2100" b="1"/>
          </a:p>
        </p:txBody>
      </p:sp>
      <p:sp>
        <p:nvSpPr>
          <p:cNvPr id="6" name="Text Placeholder 28"/>
          <p:cNvSpPr>
            <a:spLocks noGrp="1"/>
          </p:cNvSpPr>
          <p:nvPr>
            <p:ph type="body" sz="quarter" idx="18" hasCustomPrompt="1"/>
          </p:nvPr>
        </p:nvSpPr>
        <p:spPr>
          <a:xfrm>
            <a:off x="237908" y="3900537"/>
            <a:ext cx="2235529" cy="1657212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pt-BR" sz="21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0" lang="pt-BR" dirty="0" smtClean="0"/>
              <a:t>Clique e escreva o 1º assunto da agenda de reunião ou sumário</a:t>
            </a:r>
            <a:endParaRPr kumimoji="0" lang="pt-BR" dirty="0"/>
          </a:p>
        </p:txBody>
      </p:sp>
      <p:sp>
        <p:nvSpPr>
          <p:cNvPr id="18" name="Rectangle 26"/>
          <p:cNvSpPr/>
          <p:nvPr userDrawn="1"/>
        </p:nvSpPr>
        <p:spPr>
          <a:xfrm>
            <a:off x="2692376" y="3462336"/>
            <a:ext cx="2664841" cy="2533614"/>
          </a:xfrm>
          <a:prstGeom prst="rect">
            <a:avLst/>
          </a:prstGeom>
          <a:solidFill>
            <a:srgbClr val="E24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5" tIns="45687" rIns="91375" bIns="45687" rtlCol="0" anchor="ctr"/>
          <a:lstStyle/>
          <a:p>
            <a:pPr algn="ctr"/>
            <a:endParaRPr kumimoji="0" lang="pt-BR" sz="2100" b="1"/>
          </a:p>
        </p:txBody>
      </p:sp>
      <p:sp>
        <p:nvSpPr>
          <p:cNvPr id="19" name="Rectangle 26"/>
          <p:cNvSpPr/>
          <p:nvPr userDrawn="1"/>
        </p:nvSpPr>
        <p:spPr>
          <a:xfrm>
            <a:off x="8070723" y="3462336"/>
            <a:ext cx="2621090" cy="2533614"/>
          </a:xfrm>
          <a:prstGeom prst="rect">
            <a:avLst/>
          </a:prstGeom>
          <a:solidFill>
            <a:srgbClr val="1A90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5" tIns="45687" rIns="91375" bIns="45687" rtlCol="0" anchor="ctr"/>
          <a:lstStyle/>
          <a:p>
            <a:pPr algn="ctr"/>
            <a:endParaRPr kumimoji="0" lang="pt-BR" sz="2100" b="1"/>
          </a:p>
        </p:txBody>
      </p:sp>
      <p:sp>
        <p:nvSpPr>
          <p:cNvPr id="25" name="Text Placeholder 28"/>
          <p:cNvSpPr>
            <a:spLocks noGrp="1"/>
          </p:cNvSpPr>
          <p:nvPr>
            <p:ph type="body" sz="quarter" idx="19" hasCustomPrompt="1"/>
          </p:nvPr>
        </p:nvSpPr>
        <p:spPr>
          <a:xfrm>
            <a:off x="5596204" y="3900537"/>
            <a:ext cx="2235529" cy="1657212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pt-BR" sz="21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0" lang="pt-BR" dirty="0" smtClean="0"/>
              <a:t>Clique e escreva o 3º assunto da agenda de reunião ou sumário</a:t>
            </a:r>
            <a:endParaRPr kumimoji="0" lang="pt-BR" dirty="0"/>
          </a:p>
        </p:txBody>
      </p:sp>
      <p:sp>
        <p:nvSpPr>
          <p:cNvPr id="26" name="Text Placeholder 28"/>
          <p:cNvSpPr>
            <a:spLocks noGrp="1"/>
          </p:cNvSpPr>
          <p:nvPr>
            <p:ph type="body" sz="quarter" idx="20" hasCustomPrompt="1"/>
          </p:nvPr>
        </p:nvSpPr>
        <p:spPr>
          <a:xfrm>
            <a:off x="2907032" y="3900537"/>
            <a:ext cx="2235529" cy="1657212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pt-BR" sz="21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0" lang="pt-BR" dirty="0" smtClean="0"/>
              <a:t>Clique e escreva o 2º assunto da agenda de reunião ou sumário</a:t>
            </a:r>
            <a:endParaRPr kumimoji="0" lang="pt-BR" dirty="0"/>
          </a:p>
        </p:txBody>
      </p:sp>
      <p:sp>
        <p:nvSpPr>
          <p:cNvPr id="27" name="Text Placeholder 28"/>
          <p:cNvSpPr>
            <a:spLocks noGrp="1"/>
          </p:cNvSpPr>
          <p:nvPr>
            <p:ph type="body" sz="quarter" idx="21" hasCustomPrompt="1"/>
          </p:nvPr>
        </p:nvSpPr>
        <p:spPr>
          <a:xfrm>
            <a:off x="8262773" y="3900537"/>
            <a:ext cx="2235529" cy="1657212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pt-BR" sz="21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0" lang="pt-BR" dirty="0" smtClean="0"/>
              <a:t>Clique e escreva o 4º assunto da agenda de reunião ou sumário</a:t>
            </a:r>
            <a:endParaRPr kumimoji="0" lang="pt-BR" dirty="0"/>
          </a:p>
        </p:txBody>
      </p:sp>
    </p:spTree>
    <p:extLst>
      <p:ext uri="{BB962C8B-B14F-4D97-AF65-F5344CB8AC3E}">
        <p14:creationId xmlns:p14="http://schemas.microsoft.com/office/powerpoint/2010/main" val="4218566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691814" cy="7559675"/>
          </a:xfrm>
          <a:prstGeom prst="rect">
            <a:avLst/>
          </a:prstGeom>
        </p:spPr>
      </p:pic>
      <p:sp>
        <p:nvSpPr>
          <p:cNvPr id="3" name="Rectangle 26"/>
          <p:cNvSpPr/>
          <p:nvPr userDrawn="1"/>
        </p:nvSpPr>
        <p:spPr>
          <a:xfrm>
            <a:off x="5059615" y="4211885"/>
            <a:ext cx="2692373" cy="2533614"/>
          </a:xfrm>
          <a:prstGeom prst="rect">
            <a:avLst/>
          </a:prstGeom>
          <a:solidFill>
            <a:srgbClr val="1081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5" tIns="45687" rIns="91375" bIns="45687" rtlCol="0" anchor="ctr"/>
          <a:lstStyle/>
          <a:p>
            <a:pPr algn="ctr"/>
            <a:endParaRPr kumimoji="0" lang="pt-BR" sz="2100" b="1"/>
          </a:p>
        </p:txBody>
      </p:sp>
      <p:sp>
        <p:nvSpPr>
          <p:cNvPr id="6" name="Text Placeholder 28"/>
          <p:cNvSpPr>
            <a:spLocks noGrp="1"/>
          </p:cNvSpPr>
          <p:nvPr>
            <p:ph type="body" sz="quarter" idx="18" hasCustomPrompt="1"/>
          </p:nvPr>
        </p:nvSpPr>
        <p:spPr>
          <a:xfrm>
            <a:off x="5344563" y="4696228"/>
            <a:ext cx="2235529" cy="1656184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pt-BR" sz="21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0" lang="pt-BR" dirty="0" smtClean="0"/>
              <a:t>Clique e escreva o 1º assunto da agenda de reunião ou tópico principal</a:t>
            </a:r>
            <a:endParaRPr kumimoji="0" lang="pt-BR" dirty="0"/>
          </a:p>
        </p:txBody>
      </p:sp>
      <p:sp>
        <p:nvSpPr>
          <p:cNvPr id="18" name="Rectangle 26"/>
          <p:cNvSpPr/>
          <p:nvPr userDrawn="1"/>
        </p:nvSpPr>
        <p:spPr>
          <a:xfrm>
            <a:off x="7865642" y="4211885"/>
            <a:ext cx="2664841" cy="2533614"/>
          </a:xfrm>
          <a:prstGeom prst="rect">
            <a:avLst/>
          </a:prstGeom>
          <a:solidFill>
            <a:srgbClr val="E249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75" tIns="45687" rIns="91375" bIns="45687" rtlCol="0" anchor="ctr"/>
          <a:lstStyle/>
          <a:p>
            <a:pPr algn="ctr"/>
            <a:endParaRPr kumimoji="0" lang="pt-BR" sz="2100" b="1"/>
          </a:p>
        </p:txBody>
      </p:sp>
      <p:sp>
        <p:nvSpPr>
          <p:cNvPr id="26" name="Text Placeholder 28"/>
          <p:cNvSpPr>
            <a:spLocks noGrp="1"/>
          </p:cNvSpPr>
          <p:nvPr>
            <p:ph type="body" sz="quarter" idx="20" hasCustomPrompt="1"/>
          </p:nvPr>
        </p:nvSpPr>
        <p:spPr>
          <a:xfrm>
            <a:off x="8080298" y="4696228"/>
            <a:ext cx="2235529" cy="1656184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pt-BR" sz="2100" b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kumimoji="0" lang="pt-BR" dirty="0" smtClean="0"/>
              <a:t>Clique e escreva o 2º assunto da agenda de reunião ou tópico principal</a:t>
            </a:r>
            <a:endParaRPr kumimoji="0" lang="pt-BR" dirty="0"/>
          </a:p>
        </p:txBody>
      </p:sp>
    </p:spTree>
    <p:extLst>
      <p:ext uri="{BB962C8B-B14F-4D97-AF65-F5344CB8AC3E}">
        <p14:creationId xmlns:p14="http://schemas.microsoft.com/office/powerpoint/2010/main" val="905519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4591" y="302738"/>
            <a:ext cx="9622632" cy="619582"/>
          </a:xfrm>
        </p:spPr>
        <p:txBody>
          <a:bodyPr>
            <a:noAutofit/>
          </a:bodyPr>
          <a:lstStyle>
            <a:lvl1pPr algn="l"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46685" y="1239822"/>
            <a:ext cx="9622632" cy="5476908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300"/>
            </a:lvl3pPr>
            <a:lvl4pPr marL="1599409" indent="-228488">
              <a:buSzPct val="90000"/>
              <a:buFont typeface="Wingdings" panose="05000000000000000000" pitchFamily="2" charset="2"/>
              <a:buChar char="§"/>
              <a:defRPr sz="2100"/>
            </a:lvl4pPr>
            <a:lvl5pPr marL="2056383" indent="-228488">
              <a:buSzPct val="60000"/>
              <a:buFont typeface="Wingdings" panose="05000000000000000000" pitchFamily="2" charset="2"/>
              <a:buChar char="q"/>
              <a:defRPr sz="2100"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68038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79837"/>
            <a:ext cx="10691813" cy="16832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25826" y="4355902"/>
            <a:ext cx="5725386" cy="576064"/>
          </a:xfrm>
        </p:spPr>
        <p:txBody>
          <a:bodyPr anchor="t">
            <a:normAutofit/>
          </a:bodyPr>
          <a:lstStyle>
            <a:lvl1pPr algn="l">
              <a:defRPr sz="2900" b="0" cap="none" baseline="0"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0611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4863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theme" Target="../theme/theme1.xml"/><Relationship Id="rId2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534591" y="302738"/>
            <a:ext cx="9622632" cy="619582"/>
          </a:xfrm>
          <a:prstGeom prst="rect">
            <a:avLst/>
          </a:prstGeom>
        </p:spPr>
        <p:txBody>
          <a:bodyPr vert="horz" lIns="91394" tIns="45698" rIns="91394" bIns="45698" rtlCol="0" anchor="ctr">
            <a:normAutofit/>
          </a:bodyPr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46685" y="1239822"/>
            <a:ext cx="9622632" cy="5318158"/>
          </a:xfrm>
          <a:prstGeom prst="rect">
            <a:avLst/>
          </a:prstGeom>
        </p:spPr>
        <p:txBody>
          <a:bodyPr vert="horz" lIns="91394" tIns="45698" rIns="91394" bIns="45698" rtlCol="0">
            <a:normAutofit/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56" y="7031806"/>
            <a:ext cx="10179723" cy="331418"/>
          </a:xfrm>
          <a:prstGeom prst="rect">
            <a:avLst/>
          </a:prstGeom>
        </p:spPr>
      </p:pic>
      <p:sp>
        <p:nvSpPr>
          <p:cNvPr id="7" name="CaixaDeTexto 6"/>
          <p:cNvSpPr txBox="1"/>
          <p:nvPr userDrawn="1"/>
        </p:nvSpPr>
        <p:spPr>
          <a:xfrm>
            <a:off x="8010203" y="7082796"/>
            <a:ext cx="2359164" cy="261610"/>
          </a:xfrm>
          <a:prstGeom prst="rect">
            <a:avLst/>
          </a:prstGeom>
          <a:noFill/>
        </p:spPr>
        <p:txBody>
          <a:bodyPr wrap="square" lIns="91394" tIns="45698" rIns="91394" bIns="45698" rtlCol="0" anchor="ctr">
            <a:spAutoFit/>
          </a:bodyPr>
          <a:lstStyle/>
          <a:p>
            <a:pPr algn="r"/>
            <a:fld id="{5B3423D3-6963-486D-9925-1CDFDD0B59B7}" type="slidenum">
              <a:rPr lang="pt-BR" sz="1100" b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‹#›</a:t>
            </a:fld>
            <a:endParaRPr lang="pt-BR" sz="11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871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5" r:id="rId3"/>
    <p:sldLayoutId id="2147483669" r:id="rId4"/>
    <p:sldLayoutId id="2147483667" r:id="rId5"/>
    <p:sldLayoutId id="2147483668" r:id="rId6"/>
    <p:sldLayoutId id="2147483650" r:id="rId7"/>
    <p:sldLayoutId id="2147483651" r:id="rId8"/>
    <p:sldLayoutId id="2147483654" r:id="rId9"/>
    <p:sldLayoutId id="2147483652" r:id="rId10"/>
    <p:sldLayoutId id="2147483657" r:id="rId11"/>
    <p:sldLayoutId id="2147483662" r:id="rId12"/>
    <p:sldLayoutId id="2147483671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913947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731" indent="-342731" algn="l" defTabSz="913947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583" indent="-285609" algn="l" defTabSz="913947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2434" indent="-228488" algn="l" defTabSz="91394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599409" indent="-228488" algn="l" defTabSz="913947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6383" indent="-228488" algn="l" defTabSz="913947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3357" indent="-228488" algn="l" defTabSz="91394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30" indent="-228488" algn="l" defTabSz="91394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305" indent="-228488" algn="l" defTabSz="91394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80" indent="-228488" algn="l" defTabSz="913947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3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2" algn="l" defTabSz="913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47" algn="l" defTabSz="913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22" algn="l" defTabSz="913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96" algn="l" defTabSz="913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69" algn="l" defTabSz="913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42" algn="l" defTabSz="913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17" algn="l" defTabSz="913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91" algn="l" defTabSz="913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521370" y="395465"/>
            <a:ext cx="9505056" cy="1084467"/>
          </a:xfrm>
        </p:spPr>
        <p:txBody>
          <a:bodyPr lIns="90995" tIns="45497" rIns="90995" bIns="45497">
            <a:spAutoFit/>
          </a:bodyPr>
          <a:lstStyle/>
          <a:p>
            <a:pPr defTabSz="1042358"/>
            <a:r>
              <a:rPr lang="pt-BR" sz="2100" u="sng" dirty="0">
                <a:solidFill>
                  <a:schemeClr val="bg1">
                    <a:lumMod val="50000"/>
                  </a:schemeClr>
                </a:solidFill>
              </a:rPr>
              <a:t>Seminário:</a:t>
            </a:r>
            <a:r>
              <a:rPr lang="pt-BR" sz="2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br>
              <a:rPr lang="pt-BR" sz="210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pt-BR" sz="2100" dirty="0">
                <a:solidFill>
                  <a:schemeClr val="bg1">
                    <a:lumMod val="50000"/>
                  </a:schemeClr>
                </a:solidFill>
              </a:rPr>
              <a:t>Implantação e Integração de novos empreendimentos de transmissão e geração de energia ao sistema elétrico brasileiro</a:t>
            </a:r>
          </a:p>
        </p:txBody>
      </p:sp>
      <p:sp>
        <p:nvSpPr>
          <p:cNvPr id="4" name="Retângulo 3"/>
          <p:cNvSpPr/>
          <p:nvPr/>
        </p:nvSpPr>
        <p:spPr>
          <a:xfrm>
            <a:off x="377357" y="6242055"/>
            <a:ext cx="3816424" cy="1384544"/>
          </a:xfrm>
          <a:prstGeom prst="rect">
            <a:avLst/>
          </a:prstGeom>
        </p:spPr>
        <p:txBody>
          <a:bodyPr wrap="square" lIns="90995" tIns="45497" rIns="90995" bIns="45497">
            <a:spAutoFit/>
          </a:bodyPr>
          <a:lstStyle/>
          <a:p>
            <a:pPr algn="ctr">
              <a:defRPr/>
            </a:pPr>
            <a:r>
              <a:rPr lang="pt-BR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Gustavo Rodrigues</a:t>
            </a:r>
          </a:p>
          <a:p>
            <a:pPr algn="ctr">
              <a:defRPr/>
            </a:pPr>
            <a:r>
              <a:rPr lang="pt-BR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Gerente de Contratos e Contabilização da Transmissão</a:t>
            </a:r>
            <a:endParaRPr lang="pt-BR" b="1" dirty="0">
              <a:solidFill>
                <a:schemeClr val="bg1">
                  <a:lumMod val="50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5417915" y="6588149"/>
            <a:ext cx="4968875" cy="415048"/>
          </a:xfrm>
          <a:prstGeom prst="rect">
            <a:avLst/>
          </a:prstGeom>
        </p:spPr>
        <p:txBody>
          <a:bodyPr lIns="90995" tIns="45497" rIns="90995" bIns="45497">
            <a:spAutoFit/>
          </a:bodyPr>
          <a:lstStyle/>
          <a:p>
            <a:pPr algn="r">
              <a:defRPr/>
            </a:pPr>
            <a:r>
              <a:rPr lang="pt-BR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Brasília, 15 de março de 2018</a:t>
            </a:r>
          </a:p>
        </p:txBody>
      </p:sp>
      <p:sp>
        <p:nvSpPr>
          <p:cNvPr id="7" name="Título 5"/>
          <p:cNvSpPr txBox="1">
            <a:spLocks/>
          </p:cNvSpPr>
          <p:nvPr/>
        </p:nvSpPr>
        <p:spPr>
          <a:xfrm>
            <a:off x="4685462" y="3635825"/>
            <a:ext cx="5773017" cy="796435"/>
          </a:xfrm>
          <a:prstGeom prst="rect">
            <a:avLst/>
          </a:prstGeom>
        </p:spPr>
        <p:txBody>
          <a:bodyPr vert="horz" lIns="91394" tIns="45698" rIns="91394" bIns="45698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636266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>
              <a:lnSpc>
                <a:spcPts val="3296"/>
              </a:lnSpc>
            </a:pPr>
            <a:r>
              <a:rPr lang="pt-BR" sz="2500" dirty="0"/>
              <a:t>Contratos de uso e </a:t>
            </a:r>
            <a:r>
              <a:rPr lang="pt-BR" sz="2500" dirty="0" smtClean="0"/>
              <a:t>de conexão ao sistema </a:t>
            </a:r>
            <a:r>
              <a:rPr lang="pt-BR" sz="2500" dirty="0"/>
              <a:t>de transmissão e integração de uma nova usina ao SIN</a:t>
            </a:r>
          </a:p>
        </p:txBody>
      </p:sp>
    </p:spTree>
    <p:extLst>
      <p:ext uri="{BB962C8B-B14F-4D97-AF65-F5344CB8AC3E}">
        <p14:creationId xmlns:p14="http://schemas.microsoft.com/office/powerpoint/2010/main" val="2985081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025426" y="1043533"/>
            <a:ext cx="8568952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eaLnBrk="0" hangingPunct="0">
              <a:spcAft>
                <a:spcPts val="1102"/>
              </a:spcAft>
              <a:defRPr/>
            </a:pPr>
            <a:r>
              <a:rPr lang="pt-B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2. </a:t>
            </a:r>
            <a:r>
              <a:rPr lang="pt-BR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Estudos de Recomposição do </a:t>
            </a:r>
            <a:r>
              <a:rPr lang="pt-B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Sistema: </a:t>
            </a:r>
            <a:endParaRPr lang="pt-BR" sz="20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529482" y="1763613"/>
            <a:ext cx="810090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marL="263525" indent="-263525" algn="just" eaLnBrk="0" hangingPunct="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Estabelecer medidas para a recomposição do sistema, após grandes perturbações, através da definição de corredores de recomposição fluente e coordenada e que visam a redução do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tempo de restabelecimento do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sistema.</a:t>
            </a:r>
          </a:p>
          <a:p>
            <a:pPr marL="342900" indent="-342900" eaLnBrk="0" hangingPunct="0">
              <a:spcAft>
                <a:spcPts val="1102"/>
              </a:spcAft>
              <a:buFont typeface="Arial" panose="020B0604020202020204" pitchFamily="34" charset="0"/>
              <a:buChar char="•"/>
              <a:defRPr/>
            </a:pPr>
            <a:endParaRPr lang="pt-BR" sz="20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0" hangingPunct="0">
              <a:spcAft>
                <a:spcPts val="1102"/>
              </a:spcAft>
              <a:defRPr/>
            </a:pPr>
            <a:r>
              <a:rPr lang="pt-B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PRODUTO: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Relatório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de Estudos de Recomposição do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Sistema, que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consolida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os resultados das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análises efetuadas com base na evolução do sistema e dos cronogramas de obras de geração e de transmissão, do diagnóstico e da priorização das necessidades para cada instalação  decorrentes de demanda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específica.</a:t>
            </a:r>
            <a:endParaRPr lang="pt-BR" sz="20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spcAft>
                <a:spcPts val="1102"/>
              </a:spcAft>
              <a:defRPr/>
            </a:pPr>
            <a:endParaRPr lang="pt-BR" sz="22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ts val="3673"/>
              </a:lnSpc>
              <a:spcAft>
                <a:spcPts val="1102"/>
              </a:spcAft>
              <a:defRPr/>
            </a:pPr>
            <a:r>
              <a:rPr lang="pt-BR" sz="2200" b="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030533" y="323453"/>
            <a:ext cx="8568952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eaLnBrk="0" hangingPunct="0">
              <a:spcAft>
                <a:spcPts val="1102"/>
              </a:spcAft>
              <a:defRPr/>
            </a:pPr>
            <a:r>
              <a:rPr lang="pt-BR" sz="28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Relação de Estudos e Testes</a:t>
            </a:r>
            <a:endParaRPr lang="pt-BR" sz="2200" b="0" dirty="0">
              <a:solidFill>
                <a:schemeClr val="accent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ts val="3673"/>
              </a:lnSpc>
              <a:spcAft>
                <a:spcPts val="1102"/>
              </a:spcAft>
              <a:defRPr/>
            </a:pPr>
            <a:r>
              <a:rPr lang="pt-BR" sz="2200" b="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51584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025426" y="1043533"/>
            <a:ext cx="8568952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eaLnBrk="0" hangingPunct="0">
              <a:spcAft>
                <a:spcPts val="1102"/>
              </a:spcAft>
              <a:defRPr/>
            </a:pPr>
            <a:r>
              <a:rPr lang="pt-BR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  <a:r>
              <a:rPr lang="pt-B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pt-BR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Otimização de </a:t>
            </a:r>
            <a:r>
              <a:rPr lang="pt-B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Controladores </a:t>
            </a:r>
            <a:endParaRPr lang="pt-BR" sz="20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529482" y="1763613"/>
            <a:ext cx="810090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marL="263525" indent="-263525" algn="just" eaLnBrk="0" hangingPunct="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Avaliar a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necessidade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 reajustes dos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controladores automáticos dos equipamentos do sistema elétrico, como também de ajustar os novos controladores, para garantir um desempenho adequado e otimizado da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rede.</a:t>
            </a:r>
          </a:p>
          <a:p>
            <a:pPr marL="342900" indent="-342900" eaLnBrk="0" hangingPunct="0">
              <a:spcAft>
                <a:spcPts val="1102"/>
              </a:spcAft>
              <a:buFont typeface="Arial" panose="020B0604020202020204" pitchFamily="34" charset="0"/>
              <a:buChar char="•"/>
              <a:defRPr/>
            </a:pPr>
            <a:endParaRPr lang="pt-BR" sz="20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0" hangingPunct="0">
              <a:spcAft>
                <a:spcPts val="1102"/>
              </a:spcAft>
              <a:defRPr/>
            </a:pPr>
            <a:r>
              <a:rPr lang="pt-B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PRODUTO: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Relatório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de Estudos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que define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as necessidades de otimização e de ajustes para os equipamentos de controle, tanto novos quanto já existentes, e apresenta, para testes de comissionamento, as restrições operativas, as diretrizes operativas e os procedimentos específicos de cada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teste.</a:t>
            </a:r>
            <a:endParaRPr lang="pt-BR" sz="20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spcAft>
                <a:spcPts val="1102"/>
              </a:spcAft>
              <a:defRPr/>
            </a:pPr>
            <a:endParaRPr lang="pt-BR" sz="22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ts val="3673"/>
              </a:lnSpc>
              <a:spcAft>
                <a:spcPts val="1102"/>
              </a:spcAft>
              <a:defRPr/>
            </a:pPr>
            <a:r>
              <a:rPr lang="pt-BR" sz="2200" b="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030533" y="323453"/>
            <a:ext cx="8568952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eaLnBrk="0" hangingPunct="0">
              <a:spcAft>
                <a:spcPts val="1102"/>
              </a:spcAft>
              <a:defRPr/>
            </a:pPr>
            <a:r>
              <a:rPr lang="pt-BR" sz="28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Relação de Estudos e Testes</a:t>
            </a:r>
            <a:endParaRPr lang="pt-BR" sz="2200" b="0" dirty="0">
              <a:solidFill>
                <a:schemeClr val="accent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ts val="3673"/>
              </a:lnSpc>
              <a:spcAft>
                <a:spcPts val="1102"/>
              </a:spcAft>
              <a:defRPr/>
            </a:pPr>
            <a:r>
              <a:rPr lang="pt-BR" sz="2200" b="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8417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025426" y="1043533"/>
            <a:ext cx="8568952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eaLnBrk="0" hangingPunct="0">
              <a:spcAft>
                <a:spcPts val="1102"/>
              </a:spcAft>
              <a:defRPr/>
            </a:pPr>
            <a:r>
              <a:rPr lang="pt-BR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4</a:t>
            </a:r>
            <a:r>
              <a:rPr lang="pt-B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Análise Técnica dos Serviços </a:t>
            </a:r>
            <a:r>
              <a:rPr lang="pt-BR" sz="28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Ancilares</a:t>
            </a:r>
            <a:r>
              <a:rPr lang="pt-B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pt-BR" sz="20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529482" y="1763613"/>
            <a:ext cx="810090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marL="263525" indent="-263525" algn="just" eaLnBrk="0" hangingPunct="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Determinar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quais usinas, entre as novas e as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em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operação,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devem prover serviços, tais como: operação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como compensador síncrono,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controle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secundário de frequência e de </a:t>
            </a:r>
            <a:r>
              <a:rPr lang="pt-BR" sz="2000" b="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auto-restabelecimento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pt-BR" sz="2000" b="0" i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black</a:t>
            </a:r>
            <a:r>
              <a:rPr lang="pt-BR" sz="2000" b="0" i="1" dirty="0">
                <a:latin typeface="Tahoma" pitchFamily="34" charset="0"/>
                <a:ea typeface="Tahoma" pitchFamily="34" charset="0"/>
                <a:cs typeface="Tahoma" pitchFamily="34" charset="0"/>
              </a:rPr>
              <a:t> start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), bem como </a:t>
            </a:r>
            <a:r>
              <a:rPr lang="pt-BR" sz="2000" b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SEPs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2900" indent="-342900" eaLnBrk="0" hangingPunct="0">
              <a:spcAft>
                <a:spcPts val="1102"/>
              </a:spcAft>
              <a:buFont typeface="Arial" panose="020B0604020202020204" pitchFamily="34" charset="0"/>
              <a:buChar char="•"/>
              <a:defRPr/>
            </a:pPr>
            <a:endParaRPr lang="pt-BR" sz="20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0" hangingPunct="0">
              <a:spcAft>
                <a:spcPts val="1102"/>
              </a:spcAft>
              <a:defRPr/>
            </a:pPr>
            <a:r>
              <a:rPr lang="pt-B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PRODUTO: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Parecer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Técnico Relativo a Serviço </a:t>
            </a:r>
            <a:r>
              <a:rPr lang="pt-BR" sz="2000" b="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Ancilar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pt-BR" sz="22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030533" y="323453"/>
            <a:ext cx="8568952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eaLnBrk="0" hangingPunct="0">
              <a:spcAft>
                <a:spcPts val="1102"/>
              </a:spcAft>
              <a:defRPr/>
            </a:pPr>
            <a:r>
              <a:rPr lang="pt-BR" sz="28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Relação de Estudos e Testes</a:t>
            </a:r>
            <a:endParaRPr lang="pt-BR" sz="2200" b="0" dirty="0">
              <a:solidFill>
                <a:schemeClr val="accent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ts val="3673"/>
              </a:lnSpc>
              <a:spcAft>
                <a:spcPts val="1102"/>
              </a:spcAft>
              <a:defRPr/>
            </a:pPr>
            <a:r>
              <a:rPr lang="pt-BR" sz="2200" b="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8859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025426" y="1043533"/>
            <a:ext cx="8568952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eaLnBrk="0" hangingPunct="0">
              <a:spcAft>
                <a:spcPts val="1102"/>
              </a:spcAft>
              <a:defRPr/>
            </a:pPr>
            <a:r>
              <a:rPr lang="pt-B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5. </a:t>
            </a:r>
            <a:r>
              <a:rPr lang="pt-BR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Estudos de </a:t>
            </a:r>
            <a:r>
              <a:rPr lang="pt-B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Reserva de Potência Operativa </a:t>
            </a:r>
            <a:endParaRPr lang="pt-BR" sz="20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529482" y="1763613"/>
            <a:ext cx="810090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marL="263525" indent="-263525" algn="just" eaLnBrk="0" hangingPunct="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Garantir o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controle adequado da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frequência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e dos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intercâmbios através da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quantificação e alocação corretas da reserva de potência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operativa.</a:t>
            </a:r>
          </a:p>
          <a:p>
            <a:pPr marL="342900" indent="-342900" eaLnBrk="0" hangingPunct="0">
              <a:spcAft>
                <a:spcPts val="1102"/>
              </a:spcAft>
              <a:buFont typeface="Arial" panose="020B0604020202020204" pitchFamily="34" charset="0"/>
              <a:buChar char="•"/>
              <a:defRPr/>
            </a:pPr>
            <a:endParaRPr lang="pt-BR" sz="20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0" hangingPunct="0">
              <a:spcAft>
                <a:spcPts val="1102"/>
              </a:spcAft>
              <a:defRPr/>
            </a:pPr>
            <a:r>
              <a:rPr lang="pt-B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PRODUTO: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Relatório de Cálculo Anual da Reserva de Potência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Operativa, que consolida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os resultados dos estudos de reserva de potência operativa e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que contém diretrizes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para a quantificação e alocação da reserva de potência operativa do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SIN.</a:t>
            </a:r>
            <a:endParaRPr lang="pt-BR" sz="22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030533" y="323453"/>
            <a:ext cx="8568952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eaLnBrk="0" hangingPunct="0">
              <a:spcAft>
                <a:spcPts val="1102"/>
              </a:spcAft>
              <a:defRPr/>
            </a:pPr>
            <a:r>
              <a:rPr lang="pt-BR" sz="28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Relação de Estudos e Testes</a:t>
            </a:r>
            <a:endParaRPr lang="pt-BR" sz="2200" b="0" dirty="0">
              <a:solidFill>
                <a:schemeClr val="accent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ts val="3673"/>
              </a:lnSpc>
              <a:spcAft>
                <a:spcPts val="1102"/>
              </a:spcAft>
              <a:defRPr/>
            </a:pPr>
            <a:r>
              <a:rPr lang="pt-BR" sz="2200" b="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6490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025426" y="1043533"/>
            <a:ext cx="8568952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eaLnBrk="0" hangingPunct="0">
              <a:spcAft>
                <a:spcPts val="1102"/>
              </a:spcAft>
              <a:defRPr/>
            </a:pPr>
            <a:r>
              <a:rPr lang="pt-B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6. Estudos do Controle Carga-Frequência </a:t>
            </a:r>
            <a:endParaRPr lang="pt-BR" sz="20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529482" y="1763613"/>
            <a:ext cx="810090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marL="263525" indent="-263525" algn="just" eaLnBrk="0" hangingPunct="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Garantir o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controle adequado da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frequência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e dos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intercâmbios através da avaliação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do desempenho do controle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carga-frequência.</a:t>
            </a:r>
          </a:p>
          <a:p>
            <a:pPr marL="342900" indent="-342900" eaLnBrk="0" hangingPunct="0">
              <a:spcAft>
                <a:spcPts val="1102"/>
              </a:spcAft>
              <a:buFont typeface="Arial" panose="020B0604020202020204" pitchFamily="34" charset="0"/>
              <a:buChar char="•"/>
              <a:defRPr/>
            </a:pPr>
            <a:endParaRPr lang="pt-BR" sz="20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0" hangingPunct="0">
              <a:spcAft>
                <a:spcPts val="1102"/>
              </a:spcAft>
              <a:defRPr/>
            </a:pPr>
            <a:r>
              <a:rPr lang="pt-B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PRODUTO: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Relatório com análises do desempenho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da função de controle carga-frequência, no âmbito do Controle Automático de Geração – CAG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algn="just" eaLnBrk="0" hangingPunct="0">
              <a:spcAft>
                <a:spcPts val="1102"/>
              </a:spcAft>
              <a:defRPr/>
            </a:pP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No caso de novas usinas, determina a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necessidade de integração ao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CAG.</a:t>
            </a:r>
            <a:endParaRPr lang="pt-BR" sz="22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030533" y="323453"/>
            <a:ext cx="8568952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eaLnBrk="0" hangingPunct="0">
              <a:spcAft>
                <a:spcPts val="1102"/>
              </a:spcAft>
              <a:defRPr/>
            </a:pPr>
            <a:r>
              <a:rPr lang="pt-BR" sz="28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Relação de Estudos e Testes</a:t>
            </a:r>
            <a:endParaRPr lang="pt-BR" sz="2200" b="0" dirty="0">
              <a:solidFill>
                <a:schemeClr val="accent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ts val="3673"/>
              </a:lnSpc>
              <a:spcAft>
                <a:spcPts val="1102"/>
              </a:spcAft>
              <a:defRPr/>
            </a:pPr>
            <a:r>
              <a:rPr lang="pt-BR" sz="2200" b="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3626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025426" y="1043533"/>
            <a:ext cx="8856984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eaLnBrk="0" hangingPunct="0">
              <a:spcAft>
                <a:spcPts val="1102"/>
              </a:spcAft>
              <a:defRPr/>
            </a:pPr>
            <a:r>
              <a:rPr lang="pt-B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7. Definições de Proteções de Caráter Sistêmico</a:t>
            </a:r>
            <a:endParaRPr lang="pt-BR" sz="20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529482" y="1763613"/>
            <a:ext cx="810090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marL="263525" indent="-263525" algn="just" eaLnBrk="0" hangingPunct="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Garantir a integridade do sistema através dos resultados dos estudos que definem ajustes de proteções de </a:t>
            </a:r>
            <a:r>
              <a:rPr lang="pt-BR" sz="2000" b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sobretensão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; de sub e </a:t>
            </a:r>
            <a:r>
              <a:rPr lang="pt-BR" sz="2000" b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sobrefrequência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; de bloqueio por oscilação e de disparo por perda de sincronismo (PPS).</a:t>
            </a:r>
          </a:p>
          <a:p>
            <a:pPr marL="342900" indent="-342900" eaLnBrk="0" hangingPunct="0">
              <a:spcAft>
                <a:spcPts val="1102"/>
              </a:spcAft>
              <a:buFont typeface="Arial" panose="020B0604020202020204" pitchFamily="34" charset="0"/>
              <a:buChar char="•"/>
              <a:defRPr/>
            </a:pPr>
            <a:endParaRPr lang="pt-BR" sz="20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0" hangingPunct="0">
              <a:spcAft>
                <a:spcPts val="1102"/>
              </a:spcAft>
              <a:defRPr/>
            </a:pPr>
            <a:r>
              <a:rPr lang="pt-B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PRODUTO: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Banco de Dados de Proteções de Caráter Sistêmico. 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030533" y="323453"/>
            <a:ext cx="8568952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eaLnBrk="0" hangingPunct="0">
              <a:spcAft>
                <a:spcPts val="1102"/>
              </a:spcAft>
              <a:defRPr/>
            </a:pPr>
            <a:r>
              <a:rPr lang="pt-BR" sz="28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Relação de Estudos e Testes</a:t>
            </a:r>
            <a:endParaRPr lang="pt-BR" sz="2200" b="0" dirty="0">
              <a:solidFill>
                <a:schemeClr val="accent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ts val="3673"/>
              </a:lnSpc>
              <a:spcAft>
                <a:spcPts val="1102"/>
              </a:spcAft>
              <a:defRPr/>
            </a:pPr>
            <a:r>
              <a:rPr lang="pt-BR" sz="2200" b="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62825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025426" y="1043533"/>
            <a:ext cx="8856984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eaLnBrk="0" hangingPunct="0">
              <a:spcAft>
                <a:spcPts val="1102"/>
              </a:spcAft>
              <a:defRPr/>
            </a:pPr>
            <a:r>
              <a:rPr lang="pt-BR" sz="2800" smtClean="0">
                <a:latin typeface="Tahoma" pitchFamily="34" charset="0"/>
                <a:ea typeface="Tahoma" pitchFamily="34" charset="0"/>
                <a:cs typeface="Tahoma" pitchFamily="34" charset="0"/>
              </a:rPr>
              <a:t>8. </a:t>
            </a:r>
            <a:r>
              <a:rPr lang="pt-B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Validação de Dados e Modelos</a:t>
            </a:r>
            <a:endParaRPr lang="pt-BR" sz="20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529482" y="1763613"/>
            <a:ext cx="810090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marL="263525" indent="-263525" algn="just" eaLnBrk="0" hangingPunct="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Estabelecer a sistemática para validação, uniformização do tratamento, organização e atualização dos dados e dos modelos de componentes utilizados em programas computacionais e relativos às atividades de estudos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elétricos.</a:t>
            </a:r>
          </a:p>
          <a:p>
            <a:pPr marL="342900" indent="-342900" eaLnBrk="0" hangingPunct="0">
              <a:spcAft>
                <a:spcPts val="1102"/>
              </a:spcAft>
              <a:buFont typeface="Arial" panose="020B0604020202020204" pitchFamily="34" charset="0"/>
              <a:buChar char="•"/>
              <a:defRPr/>
            </a:pPr>
            <a:endParaRPr lang="pt-BR" sz="20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0" hangingPunct="0">
              <a:spcAft>
                <a:spcPts val="1102"/>
              </a:spcAft>
              <a:defRPr/>
            </a:pPr>
            <a:r>
              <a:rPr lang="pt-BR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PRODUTO: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Arquivos de dados para estudos elétricos de regime permanente, de estabilidade eletromecânica e de transitórios eletromagnéticos que irão compor a Base de Dados de Modelos e Componentes para Estudos Elétricos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030533" y="323453"/>
            <a:ext cx="8568952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eaLnBrk="0" hangingPunct="0">
              <a:spcAft>
                <a:spcPts val="1102"/>
              </a:spcAft>
              <a:defRPr/>
            </a:pPr>
            <a:r>
              <a:rPr lang="pt-BR" sz="28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Relação de Estudos e Testes</a:t>
            </a:r>
            <a:endParaRPr lang="pt-BR" sz="2200" b="0" dirty="0">
              <a:solidFill>
                <a:schemeClr val="accent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ts val="3673"/>
              </a:lnSpc>
              <a:spcAft>
                <a:spcPts val="1102"/>
              </a:spcAft>
              <a:defRPr/>
            </a:pPr>
            <a:r>
              <a:rPr lang="pt-BR" sz="2200" b="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1363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4712" y="49190"/>
            <a:ext cx="9622632" cy="455266"/>
          </a:xfrm>
        </p:spPr>
        <p:txBody>
          <a:bodyPr vert="horz" lIns="104287" tIns="52144" rIns="104287" bIns="52144" rtlCol="0" anchor="ctr">
            <a:normAutofit/>
          </a:bodyPr>
          <a:lstStyle/>
          <a:p>
            <a:pPr algn="ctr"/>
            <a:r>
              <a:rPr lang="pt-BR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Contratos </a:t>
            </a:r>
            <a:r>
              <a:rPr lang="pt-BR" sz="2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Transmissão</a:t>
            </a:r>
          </a:p>
        </p:txBody>
      </p:sp>
      <p:grpSp>
        <p:nvGrpSpPr>
          <p:cNvPr id="33" name="Grupo 32"/>
          <p:cNvGrpSpPr/>
          <p:nvPr/>
        </p:nvGrpSpPr>
        <p:grpSpPr>
          <a:xfrm>
            <a:off x="6628500" y="504457"/>
            <a:ext cx="3937612" cy="5362336"/>
            <a:chOff x="1082593" y="3529059"/>
            <a:chExt cx="7789766" cy="2464648"/>
          </a:xfrm>
        </p:grpSpPr>
        <p:grpSp>
          <p:nvGrpSpPr>
            <p:cNvPr id="28" name="Grupo 27"/>
            <p:cNvGrpSpPr/>
            <p:nvPr/>
          </p:nvGrpSpPr>
          <p:grpSpPr>
            <a:xfrm>
              <a:off x="1082593" y="3529059"/>
              <a:ext cx="7789766" cy="2464648"/>
              <a:chOff x="1082593" y="3747132"/>
              <a:chExt cx="7789766" cy="2350010"/>
            </a:xfrm>
          </p:grpSpPr>
          <p:sp>
            <p:nvSpPr>
              <p:cNvPr id="6" name="Rectangle 5"/>
              <p:cNvSpPr>
                <a:spLocks noChangeArrowheads="1"/>
              </p:cNvSpPr>
              <p:nvPr/>
            </p:nvSpPr>
            <p:spPr bwMode="auto">
              <a:xfrm>
                <a:off x="1082593" y="3747132"/>
                <a:ext cx="7789766" cy="2350010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608343" lvl="1" indent="-505142" algn="ctr">
                  <a:spcBef>
                    <a:spcPct val="20000"/>
                  </a:spcBef>
                </a:pPr>
                <a:r>
                  <a:rPr lang="pt-BR" b="1" dirty="0" smtClean="0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    </a:t>
                </a:r>
                <a:r>
                  <a:rPr lang="pt-BR" b="1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Contrato de Conexão ao Sistema de  Transmissão - CCT</a:t>
                </a:r>
              </a:p>
              <a:p>
                <a:pPr marL="412804" lvl="1" algn="just">
                  <a:spcBef>
                    <a:spcPts val="1369"/>
                  </a:spcBef>
                  <a:spcAft>
                    <a:spcPts val="684"/>
                  </a:spcAft>
                </a:pPr>
                <a:endParaRPr lang="pt-BR" sz="1800" dirty="0"/>
              </a:p>
              <a:p>
                <a:pPr marL="412804" lvl="1" algn="just">
                  <a:spcBef>
                    <a:spcPts val="1369"/>
                  </a:spcBef>
                  <a:spcAft>
                    <a:spcPts val="684"/>
                  </a:spcAft>
                </a:pPr>
                <a:endParaRPr lang="pt-BR" sz="1800" dirty="0"/>
              </a:p>
              <a:p>
                <a:pPr marL="412804" lvl="1" algn="just">
                  <a:spcBef>
                    <a:spcPts val="1369"/>
                  </a:spcBef>
                  <a:spcAft>
                    <a:spcPts val="684"/>
                  </a:spcAft>
                </a:pPr>
                <a:endParaRPr lang="pt-BR" sz="1800" dirty="0"/>
              </a:p>
              <a:p>
                <a:pPr marL="103202" lvl="1" algn="just">
                  <a:spcBef>
                    <a:spcPts val="684"/>
                  </a:spcBef>
                  <a:spcAft>
                    <a:spcPts val="684"/>
                  </a:spcAft>
                </a:pPr>
                <a:r>
                  <a:rPr lang="pt-BR" sz="1600" dirty="0"/>
                  <a:t>Estabelece as condições, procedimentos, responsabilidades técnico-operacionais e comerciais que regulam a conexão da Usuária com a Rede Básica.</a:t>
                </a:r>
              </a:p>
              <a:p>
                <a:pPr marL="103202" lvl="1" algn="just">
                  <a:spcBef>
                    <a:spcPct val="20000"/>
                  </a:spcBef>
                </a:pPr>
                <a:r>
                  <a:rPr lang="pt-BR" sz="1600" b="1" dirty="0">
                    <a:solidFill>
                      <a:schemeClr val="accent1">
                        <a:lumMod val="75000"/>
                      </a:schemeClr>
                    </a:solidFill>
                  </a:rPr>
                  <a:t>Requisitos e regras: </a:t>
                </a:r>
                <a:r>
                  <a:rPr lang="pt-BR" sz="1600" dirty="0"/>
                  <a:t>Operação e manutenção das instalações de conexão, pagamento pela conexão (condições de cobrança, pagamento e garantias financeiras) e descrição das instalações pertencentes a cada parte.</a:t>
                </a:r>
              </a:p>
              <a:p>
                <a:pPr marL="206402" lvl="1" algn="just">
                  <a:spcBef>
                    <a:spcPts val="1369"/>
                  </a:spcBef>
                  <a:spcAft>
                    <a:spcPts val="684"/>
                  </a:spcAft>
                </a:pPr>
                <a:endParaRPr lang="pt-BR" sz="1800" dirty="0"/>
              </a:p>
            </p:txBody>
          </p:sp>
          <p:sp>
            <p:nvSpPr>
              <p:cNvPr id="15" name="Seta para a esquerda e para a direita 14"/>
              <p:cNvSpPr/>
              <p:nvPr/>
            </p:nvSpPr>
            <p:spPr>
              <a:xfrm>
                <a:off x="3416931" y="4202004"/>
                <a:ext cx="2246886" cy="209797"/>
              </a:xfrm>
              <a:prstGeom prst="leftRightArrow">
                <a:avLst/>
              </a:prstGeom>
              <a:solidFill>
                <a:srgbClr val="FFC000"/>
              </a:solidFill>
              <a:ln w="12700">
                <a:solidFill>
                  <a:schemeClr val="accent3">
                    <a:lumMod val="75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600" b="1" dirty="0">
                    <a:solidFill>
                      <a:schemeClr val="accent3">
                        <a:lumMod val="50000"/>
                      </a:schemeClr>
                    </a:solidFill>
                  </a:rPr>
                  <a:t>CCT</a:t>
                </a:r>
              </a:p>
            </p:txBody>
          </p:sp>
          <p:sp>
            <p:nvSpPr>
              <p:cNvPr id="16" name="Retângulo 15"/>
              <p:cNvSpPr/>
              <p:nvPr/>
            </p:nvSpPr>
            <p:spPr>
              <a:xfrm>
                <a:off x="5796810" y="4236790"/>
                <a:ext cx="2742417" cy="14437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3">
                      <a:lumMod val="50000"/>
                    </a:schemeClr>
                  </a:gs>
                  <a:gs pos="78000">
                    <a:schemeClr val="accent3">
                      <a:lumMod val="75000"/>
                    </a:schemeClr>
                  </a:gs>
                  <a:gs pos="100000">
                    <a:schemeClr val="accent3">
                      <a:lumMod val="20000"/>
                      <a:lumOff val="80000"/>
                    </a:schemeClr>
                  </a:gs>
                </a:gsLst>
                <a:lin ang="16200000" scaled="1"/>
                <a:tileRect/>
              </a:gra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600" b="1" dirty="0">
                    <a:solidFill>
                      <a:schemeClr val="bg1"/>
                    </a:solidFill>
                  </a:rPr>
                  <a:t>Transmissora</a:t>
                </a:r>
              </a:p>
            </p:txBody>
          </p:sp>
          <p:sp>
            <p:nvSpPr>
              <p:cNvPr id="17" name="Elipse 16"/>
              <p:cNvSpPr/>
              <p:nvPr/>
            </p:nvSpPr>
            <p:spPr>
              <a:xfrm>
                <a:off x="3761199" y="4527043"/>
                <a:ext cx="1820595" cy="191044"/>
              </a:xfrm>
              <a:prstGeom prst="ellipse">
                <a:avLst/>
              </a:prstGeom>
              <a:gradFill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52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</a:gra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600" b="1" dirty="0"/>
                  <a:t>ONS</a:t>
                </a:r>
              </a:p>
            </p:txBody>
          </p:sp>
          <p:sp>
            <p:nvSpPr>
              <p:cNvPr id="18" name="Retângulo 17"/>
              <p:cNvSpPr/>
              <p:nvPr/>
            </p:nvSpPr>
            <p:spPr>
              <a:xfrm>
                <a:off x="1082593" y="4521617"/>
                <a:ext cx="2582508" cy="228568"/>
              </a:xfrm>
              <a:prstGeom prst="rect">
                <a:avLst/>
              </a:prstGeom>
              <a:noFill/>
              <a:effectLst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400" i="1" dirty="0">
                    <a:solidFill>
                      <a:schemeClr val="accent3">
                        <a:lumMod val="50000"/>
                      </a:schemeClr>
                    </a:solidFill>
                  </a:rPr>
                  <a:t>(anuente ou interveniente)</a:t>
                </a:r>
              </a:p>
            </p:txBody>
          </p:sp>
          <p:cxnSp>
            <p:nvCxnSpPr>
              <p:cNvPr id="20" name="Conector reto 19"/>
              <p:cNvCxnSpPr/>
              <p:nvPr/>
            </p:nvCxnSpPr>
            <p:spPr>
              <a:xfrm>
                <a:off x="4457795" y="4406352"/>
                <a:ext cx="40057" cy="87805"/>
              </a:xfrm>
              <a:prstGeom prst="line">
                <a:avLst/>
              </a:prstGeom>
              <a:ln w="15875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0" name="Conector de seta reta 29"/>
            <p:cNvCxnSpPr/>
            <p:nvPr/>
          </p:nvCxnSpPr>
          <p:spPr>
            <a:xfrm flipH="1">
              <a:off x="3256323" y="4447197"/>
              <a:ext cx="408778" cy="0"/>
            </a:xfrm>
            <a:prstGeom prst="straightConnector1">
              <a:avLst/>
            </a:prstGeom>
            <a:ln>
              <a:solidFill>
                <a:schemeClr val="accent3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tângulo 18"/>
          <p:cNvSpPr/>
          <p:nvPr/>
        </p:nvSpPr>
        <p:spPr>
          <a:xfrm>
            <a:off x="6694865" y="1636699"/>
            <a:ext cx="986423" cy="332134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16200000" scaled="1"/>
            <a:tileRect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04287" tIns="52144" rIns="104287" bIns="52144"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Usuária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9055730" y="2284085"/>
            <a:ext cx="1364119" cy="639985"/>
          </a:xfrm>
          <a:prstGeom prst="rect">
            <a:avLst/>
          </a:prstGeom>
          <a:noFill/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04287" tIns="52144" rIns="104287" bIns="52144" rtlCol="0" anchor="ctr"/>
          <a:lstStyle/>
          <a:p>
            <a:pPr algn="just"/>
            <a:r>
              <a:rPr lang="pt-BR" sz="1400" i="1" dirty="0">
                <a:solidFill>
                  <a:schemeClr val="accent3">
                    <a:lumMod val="50000"/>
                  </a:schemeClr>
                </a:solidFill>
              </a:rPr>
              <a:t>(transm. à qual a usuária está conectada)</a:t>
            </a:r>
          </a:p>
        </p:txBody>
      </p:sp>
      <p:grpSp>
        <p:nvGrpSpPr>
          <p:cNvPr id="11" name="Grupo 10"/>
          <p:cNvGrpSpPr/>
          <p:nvPr/>
        </p:nvGrpSpPr>
        <p:grpSpPr>
          <a:xfrm>
            <a:off x="209896" y="504456"/>
            <a:ext cx="10378347" cy="6920029"/>
            <a:chOff x="153406" y="629215"/>
            <a:chExt cx="8902018" cy="6111179"/>
          </a:xfrm>
        </p:grpSpPr>
        <p:grpSp>
          <p:nvGrpSpPr>
            <p:cNvPr id="10" name="Grupo 9"/>
            <p:cNvGrpSpPr/>
            <p:nvPr/>
          </p:nvGrpSpPr>
          <p:grpSpPr>
            <a:xfrm>
              <a:off x="153406" y="629215"/>
              <a:ext cx="5396458" cy="6111179"/>
              <a:chOff x="52644" y="1970295"/>
              <a:chExt cx="5361608" cy="4179896"/>
            </a:xfrm>
          </p:grpSpPr>
          <p:grpSp>
            <p:nvGrpSpPr>
              <p:cNvPr id="7" name="Grupo 6"/>
              <p:cNvGrpSpPr/>
              <p:nvPr/>
            </p:nvGrpSpPr>
            <p:grpSpPr>
              <a:xfrm>
                <a:off x="52644" y="1970295"/>
                <a:ext cx="5361608" cy="4179896"/>
                <a:chOff x="-171859" y="3502011"/>
                <a:chExt cx="5361608" cy="4179896"/>
              </a:xfrm>
            </p:grpSpPr>
            <p:grpSp>
              <p:nvGrpSpPr>
                <p:cNvPr id="4" name="Grupo 3"/>
                <p:cNvGrpSpPr/>
                <p:nvPr/>
              </p:nvGrpSpPr>
              <p:grpSpPr>
                <a:xfrm>
                  <a:off x="-171859" y="3502011"/>
                  <a:ext cx="5361608" cy="4179896"/>
                  <a:chOff x="-171859" y="3484125"/>
                  <a:chExt cx="5361608" cy="4179896"/>
                </a:xfrm>
              </p:grpSpPr>
              <p:grpSp>
                <p:nvGrpSpPr>
                  <p:cNvPr id="13" name="Grupo 12"/>
                  <p:cNvGrpSpPr/>
                  <p:nvPr/>
                </p:nvGrpSpPr>
                <p:grpSpPr>
                  <a:xfrm>
                    <a:off x="-171859" y="3484125"/>
                    <a:ext cx="5361608" cy="4179896"/>
                    <a:chOff x="238282" y="4032852"/>
                    <a:chExt cx="3970357" cy="4041997"/>
                  </a:xfrm>
                </p:grpSpPr>
                <p:sp>
                  <p:nvSpPr>
                    <p:cNvPr id="5" name="Rectangle 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38282" y="4032852"/>
                      <a:ext cx="3970357" cy="4041997"/>
                    </a:xfrm>
                    <a:prstGeom prst="rect">
                      <a:avLst/>
                    </a:prstGeom>
                    <a:solidFill>
                      <a:schemeClr val="bg2"/>
                    </a:solidFill>
                    <a:ln w="9525" algn="ctr">
                      <a:noFill/>
                      <a:miter lim="800000"/>
                      <a:headEnd/>
                      <a:tailEnd/>
                    </a:ln>
                  </p:spPr>
                  <p:txBody>
                    <a:bodyPr/>
                    <a:lstStyle/>
                    <a:p>
                      <a:pPr marL="412804" lvl="1" indent="-412804" algn="ctr">
                        <a:spcBef>
                          <a:spcPct val="20000"/>
                        </a:spcBef>
                      </a:pPr>
                      <a:r>
                        <a:rPr lang="pt-BR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Contrato de Uso do Sistema de Transmissão - CUST</a:t>
                      </a:r>
                    </a:p>
                    <a:p>
                      <a:pPr marL="912514" lvl="1" indent="-809314" algn="ctr">
                        <a:spcBef>
                          <a:spcPct val="20000"/>
                        </a:spcBef>
                      </a:pPr>
                      <a:endParaRPr lang="pt-BR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912514" lvl="1" indent="-809314" algn="ctr">
                        <a:spcBef>
                          <a:spcPct val="20000"/>
                        </a:spcBef>
                      </a:pPr>
                      <a:endParaRPr lang="pt-BR" b="1" dirty="0" smtClean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912514" lvl="1" indent="-809314" algn="ctr">
                        <a:spcBef>
                          <a:spcPct val="20000"/>
                        </a:spcBef>
                      </a:pPr>
                      <a:endParaRPr lang="pt-BR" b="1" dirty="0" smtClean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  <a:p>
                      <a:pPr marL="206402" lvl="1" algn="just">
                        <a:spcBef>
                          <a:spcPts val="4106"/>
                        </a:spcBef>
                      </a:pPr>
                      <a:r>
                        <a:rPr lang="pt-BR" sz="1600" dirty="0"/>
                        <a:t>Estabelece os termos e as condições que regulam o uso da Rede Básica, incluindo:</a:t>
                      </a:r>
                    </a:p>
                    <a:p>
                      <a:pPr marL="635501" lvl="2" indent="-325898" algn="just">
                        <a:spcBef>
                          <a:spcPct val="20000"/>
                        </a:spcBef>
                        <a:buClr>
                          <a:schemeClr val="tx2">
                            <a:lumMod val="40000"/>
                            <a:lumOff val="6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pt-BR" sz="1600" dirty="0"/>
                        <a:t>Prestação dos Serviços de Transmissão pelas Transmissoras, mediante controle e supervisão do ONS;</a:t>
                      </a:r>
                    </a:p>
                    <a:p>
                      <a:pPr marL="635501" lvl="2" indent="-325898" algn="just">
                        <a:spcBef>
                          <a:spcPct val="20000"/>
                        </a:spcBef>
                        <a:buClr>
                          <a:schemeClr val="tx2">
                            <a:lumMod val="40000"/>
                            <a:lumOff val="6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pt-BR" sz="1600" dirty="0"/>
                        <a:t>Prestação pelo ONS dos serv. de coordenação e controle da operação dos sist. eletro-energéticos interligados, das interligações internacionais e de administração dos Serv. de Transmissão prestados pelas Transmissoras.</a:t>
                      </a:r>
                    </a:p>
                    <a:p>
                      <a:pPr marL="635501" lvl="2" indent="-325898" algn="just">
                        <a:spcBef>
                          <a:spcPct val="20000"/>
                        </a:spcBef>
                        <a:buClr>
                          <a:schemeClr val="tx2">
                            <a:lumMod val="40000"/>
                            <a:lumOff val="60000"/>
                          </a:schemeClr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pt-BR" sz="1600" dirty="0"/>
                        <a:t>A administração pelo ONS da cobrança e da liquidação dos EUST e a execução do sistema de garantias.</a:t>
                      </a:r>
                    </a:p>
                    <a:p>
                      <a:pPr marL="206402" lvl="1" algn="just">
                        <a:spcBef>
                          <a:spcPts val="1369"/>
                        </a:spcBef>
                      </a:pPr>
                      <a:r>
                        <a:rPr lang="pt-B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Requisitos e regras: </a:t>
                      </a:r>
                      <a:r>
                        <a:rPr lang="pt-BR" sz="1600" dirty="0"/>
                        <a:t>Atendimento aos Proc. de Rede; disponibilização de canais de dados e voz, pagamento pelo uso (cobrança, pagamento e garantias financeiras), discriminação dos </a:t>
                      </a:r>
                      <a:r>
                        <a:rPr lang="pt-BR" sz="16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Montantes de Uso do Sistema de Transmissão - </a:t>
                      </a:r>
                      <a:r>
                        <a:rPr lang="pt-BR" sz="1600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MUST (MW) </a:t>
                      </a:r>
                      <a:r>
                        <a:rPr lang="pt-BR" sz="1600" dirty="0"/>
                        <a:t>por ponto de conexão ou empreendimento.</a:t>
                      </a:r>
                    </a:p>
                    <a:p>
                      <a:pPr marL="912514" lvl="1" indent="-391077">
                        <a:spcBef>
                          <a:spcPct val="20000"/>
                        </a:spcBef>
                      </a:pPr>
                      <a:endParaRPr lang="pt-BR" sz="1800" dirty="0"/>
                    </a:p>
                  </p:txBody>
                </p:sp>
                <p:sp>
                  <p:nvSpPr>
                    <p:cNvPr id="9" name="Seta para a esquerda e para a direita 8"/>
                    <p:cNvSpPr/>
                    <p:nvPr/>
                  </p:nvSpPr>
                  <p:spPr>
                    <a:xfrm>
                      <a:off x="1614322" y="4350116"/>
                      <a:ext cx="977749" cy="272899"/>
                    </a:xfrm>
                    <a:prstGeom prst="leftRightArrow">
                      <a:avLst>
                        <a:gd name="adj1" fmla="val 61714"/>
                        <a:gd name="adj2" fmla="val 50000"/>
                      </a:avLst>
                    </a:prstGeom>
                    <a:solidFill>
                      <a:srgbClr val="FFC000"/>
                    </a:solidFill>
                    <a:ln w="12700">
                      <a:solidFill>
                        <a:schemeClr val="accent3">
                          <a:lumMod val="75000"/>
                        </a:schemeClr>
                      </a:solidFill>
                    </a:ln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CUST</a:t>
                      </a:r>
                    </a:p>
                  </p:txBody>
                </p:sp>
                <p:sp>
                  <p:nvSpPr>
                    <p:cNvPr id="8" name="Retângulo 7"/>
                    <p:cNvSpPr/>
                    <p:nvPr/>
                  </p:nvSpPr>
                  <p:spPr>
                    <a:xfrm>
                      <a:off x="698256" y="4423286"/>
                      <a:ext cx="798516" cy="169823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chemeClr val="tx2">
                            <a:lumMod val="75000"/>
                          </a:schemeClr>
                        </a:gs>
                        <a:gs pos="80000">
                          <a:schemeClr val="tx2">
                            <a:lumMod val="60000"/>
                            <a:lumOff val="40000"/>
                          </a:schemeClr>
                        </a:gs>
                        <a:gs pos="100000">
                          <a:schemeClr val="accent3">
                            <a:lumMod val="20000"/>
                            <a:lumOff val="80000"/>
                          </a:schemeClr>
                        </a:gs>
                      </a:gsLst>
                      <a:lin ang="16200000" scaled="1"/>
                      <a:tileRect/>
                    </a:gradFill>
                  </p:spPr>
                  <p:style>
                    <a:lnRef idx="0">
                      <a:schemeClr val="accent3"/>
                    </a:lnRef>
                    <a:fillRef idx="3">
                      <a:schemeClr val="accent3"/>
                    </a:fillRef>
                    <a:effectRef idx="3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bg1"/>
                          </a:solidFill>
                        </a:rPr>
                        <a:t>Usuária</a:t>
                      </a:r>
                      <a:r>
                        <a:rPr lang="pt-BR" sz="1600" dirty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pt-BR" sz="1600" b="1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sp>
                <p:nvSpPr>
                  <p:cNvPr id="22" name="Retângulo 21"/>
                  <p:cNvSpPr/>
                  <p:nvPr/>
                </p:nvSpPr>
                <p:spPr>
                  <a:xfrm>
                    <a:off x="3117218" y="3826499"/>
                    <a:ext cx="1747717" cy="267923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chemeClr val="accent3">
                          <a:lumMod val="50000"/>
                        </a:schemeClr>
                      </a:gs>
                      <a:gs pos="78000">
                        <a:schemeClr val="accent3">
                          <a:lumMod val="75000"/>
                        </a:schemeClr>
                      </a:gs>
                      <a:gs pos="100000">
                        <a:schemeClr val="accent3">
                          <a:lumMod val="20000"/>
                          <a:lumOff val="80000"/>
                        </a:schemeClr>
                      </a:gs>
                    </a:gsLst>
                    <a:lin ang="16200000" scaled="1"/>
                    <a:tileRect/>
                  </a:gradFill>
                </p:spPr>
                <p:style>
                  <a:lnRef idx="0">
                    <a:schemeClr val="accent3"/>
                  </a:lnRef>
                  <a:fillRef idx="3">
                    <a:schemeClr val="accent3"/>
                  </a:fillRef>
                  <a:effectRef idx="3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pt-BR" sz="1600" b="1" dirty="0">
                        <a:solidFill>
                          <a:schemeClr val="bg1"/>
                        </a:solidFill>
                      </a:rPr>
                      <a:t>Transmissoras &amp; ONS</a:t>
                    </a:r>
                  </a:p>
                </p:txBody>
              </p:sp>
            </p:grpSp>
            <p:sp>
              <p:nvSpPr>
                <p:cNvPr id="24" name="Retângulo 23"/>
                <p:cNvSpPr/>
                <p:nvPr/>
              </p:nvSpPr>
              <p:spPr>
                <a:xfrm>
                  <a:off x="-47269" y="4149612"/>
                  <a:ext cx="2194393" cy="374063"/>
                </a:xfrm>
                <a:prstGeom prst="rect">
                  <a:avLst/>
                </a:prstGeom>
                <a:noFill/>
                <a:effectLst/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just"/>
                  <a:r>
                    <a:rPr lang="pt-BR" sz="1400" i="1" dirty="0">
                      <a:solidFill>
                        <a:schemeClr val="accent1">
                          <a:lumMod val="75000"/>
                        </a:schemeClr>
                      </a:solidFill>
                    </a:rPr>
                    <a:t>(geradores, distribuidoras, unid. consumidoras conectadas à Rede Básica, exp./importadores)</a:t>
                  </a:r>
                </a:p>
              </p:txBody>
            </p:sp>
          </p:grpSp>
          <p:sp>
            <p:nvSpPr>
              <p:cNvPr id="23" name="Retângulo 22"/>
              <p:cNvSpPr/>
              <p:nvPr/>
            </p:nvSpPr>
            <p:spPr>
              <a:xfrm>
                <a:off x="3098611" y="2608179"/>
                <a:ext cx="2157913" cy="349000"/>
              </a:xfrm>
              <a:prstGeom prst="rect">
                <a:avLst/>
              </a:prstGeom>
              <a:noFill/>
              <a:effectLst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1400" i="1" dirty="0">
                    <a:solidFill>
                      <a:schemeClr val="accent3">
                        <a:lumMod val="50000"/>
                      </a:schemeClr>
                    </a:solidFill>
                  </a:rPr>
                  <a:t>(ONS é signatário representante também das transmissoras)</a:t>
                </a:r>
              </a:p>
            </p:txBody>
          </p:sp>
        </p:grpSp>
        <p:sp>
          <p:nvSpPr>
            <p:cNvPr id="40" name="Rectangle 5"/>
            <p:cNvSpPr>
              <a:spLocks noChangeArrowheads="1"/>
            </p:cNvSpPr>
            <p:nvPr/>
          </p:nvSpPr>
          <p:spPr bwMode="auto">
            <a:xfrm>
              <a:off x="5549864" y="5447944"/>
              <a:ext cx="3505560" cy="1292450"/>
            </a:xfrm>
            <a:prstGeom prst="rect">
              <a:avLst/>
            </a:prstGeom>
            <a:solidFill>
              <a:schemeClr val="bg2"/>
            </a:solidFill>
            <a:ln w="9525" algn="ctr">
              <a:noFill/>
              <a:miter lim="800000"/>
              <a:headEnd/>
              <a:tailEnd/>
            </a:ln>
          </p:spPr>
          <p:txBody>
            <a:bodyPr/>
            <a:lstStyle/>
            <a:p>
              <a:pPr marL="912514" lvl="1" indent="-391077">
                <a:spcBef>
                  <a:spcPct val="20000"/>
                </a:spcBef>
              </a:pPr>
              <a:endParaRPr lang="pt-BR" sz="1600" dirty="0"/>
            </a:p>
          </p:txBody>
        </p:sp>
      </p:grpSp>
      <p:cxnSp>
        <p:nvCxnSpPr>
          <p:cNvPr id="41" name="Conector de seta reta 40"/>
          <p:cNvCxnSpPr>
            <a:endCxn id="29" idx="0"/>
          </p:cNvCxnSpPr>
          <p:nvPr/>
        </p:nvCxnSpPr>
        <p:spPr>
          <a:xfrm>
            <a:off x="9737789" y="2108864"/>
            <a:ext cx="1" cy="175221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tângulo 43"/>
          <p:cNvSpPr/>
          <p:nvPr/>
        </p:nvSpPr>
        <p:spPr>
          <a:xfrm>
            <a:off x="550313" y="6557979"/>
            <a:ext cx="1732154" cy="69560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16200000" scaled="1"/>
            <a:tileRect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04287" tIns="52144" rIns="104287" bIns="52144"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Todas as Usuárias Conectadas à RB</a:t>
            </a:r>
            <a:r>
              <a:rPr lang="pt-BR" sz="1600" dirty="0">
                <a:solidFill>
                  <a:schemeClr val="bg1"/>
                </a:solidFill>
              </a:rPr>
              <a:t> </a:t>
            </a:r>
            <a:endParaRPr lang="pt-BR" sz="1600" b="1" dirty="0">
              <a:solidFill>
                <a:schemeClr val="bg1"/>
              </a:solidFill>
            </a:endParaRPr>
          </a:p>
        </p:txBody>
      </p:sp>
      <p:sp>
        <p:nvSpPr>
          <p:cNvPr id="46" name="Retângulo 45"/>
          <p:cNvSpPr/>
          <p:nvPr/>
        </p:nvSpPr>
        <p:spPr>
          <a:xfrm>
            <a:off x="8077401" y="6753679"/>
            <a:ext cx="2050805" cy="352614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0"/>
                </a:schemeClr>
              </a:gs>
              <a:gs pos="78000">
                <a:schemeClr val="accent3">
                  <a:lumMod val="75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16200000" scaled="1"/>
            <a:tileRect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04287" tIns="52144" rIns="104287" bIns="52144"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Transmissoras &amp; ONS</a:t>
            </a:r>
          </a:p>
        </p:txBody>
      </p:sp>
      <p:grpSp>
        <p:nvGrpSpPr>
          <p:cNvPr id="53" name="Grupo 52"/>
          <p:cNvGrpSpPr/>
          <p:nvPr/>
        </p:nvGrpSpPr>
        <p:grpSpPr>
          <a:xfrm>
            <a:off x="2390364" y="6319853"/>
            <a:ext cx="6070826" cy="933731"/>
            <a:chOff x="2044320" y="5733256"/>
            <a:chExt cx="5191976" cy="847064"/>
          </a:xfrm>
        </p:grpSpPr>
        <p:sp>
          <p:nvSpPr>
            <p:cNvPr id="45" name="Seta para a direita 44"/>
            <p:cNvSpPr/>
            <p:nvPr/>
          </p:nvSpPr>
          <p:spPr>
            <a:xfrm>
              <a:off x="2044320" y="6089132"/>
              <a:ext cx="4759927" cy="491188"/>
            </a:xfrm>
            <a:prstGeom prst="rightArrow">
              <a:avLst/>
            </a:prstGeom>
            <a:ln w="15875"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400" dirty="0">
                  <a:solidFill>
                    <a:schemeClr val="accent1">
                      <a:lumMod val="75000"/>
                    </a:schemeClr>
                  </a:solidFill>
                </a:rPr>
                <a:t>Encargos de Uso do Sistema de Transmissão</a:t>
              </a:r>
              <a:r>
                <a:rPr lang="pt-BR" sz="1400" b="1" dirty="0">
                  <a:solidFill>
                    <a:schemeClr val="accent1">
                      <a:lumMod val="75000"/>
                    </a:schemeClr>
                  </a:solidFill>
                </a:rPr>
                <a:t>:   EUST = TUST x  MUST</a:t>
              </a:r>
            </a:p>
          </p:txBody>
        </p:sp>
        <p:cxnSp>
          <p:nvCxnSpPr>
            <p:cNvPr id="47" name="Conector de seta reta 46"/>
            <p:cNvCxnSpPr/>
            <p:nvPr/>
          </p:nvCxnSpPr>
          <p:spPr>
            <a:xfrm flipV="1">
              <a:off x="5744602" y="5987900"/>
              <a:ext cx="0" cy="202463"/>
            </a:xfrm>
            <a:prstGeom prst="straightConnector1">
              <a:avLst/>
            </a:prstGeom>
            <a:ln w="22225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tângulo 48"/>
            <p:cNvSpPr/>
            <p:nvPr/>
          </p:nvSpPr>
          <p:spPr>
            <a:xfrm>
              <a:off x="4319211" y="5733256"/>
              <a:ext cx="2917085" cy="270438"/>
            </a:xfrm>
            <a:prstGeom prst="rect">
              <a:avLst/>
            </a:prstGeom>
            <a:noFill/>
            <a:effectLst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pt-BR" sz="1400" i="1" dirty="0">
                  <a:solidFill>
                    <a:schemeClr val="accent1">
                      <a:lumMod val="75000"/>
                    </a:schemeClr>
                  </a:solidFill>
                </a:rPr>
                <a:t>(Tarifa de Uso do Sistema de Transmissão 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8355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69904" y="952248"/>
            <a:ext cx="10161508" cy="4891352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</p:spPr>
        <p:txBody>
          <a:bodyPr lIns="104287" tIns="52144" rIns="104287" bIns="52144"/>
          <a:lstStyle/>
          <a:p>
            <a:pPr marL="412804" lvl="1" indent="-309604">
              <a:lnSpc>
                <a:spcPct val="150000"/>
              </a:lnSpc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BR" sz="1600" b="1" dirty="0"/>
              <a:t>NÚMERO DE CUST DE GERAÇÃO ASSINADOS: </a:t>
            </a:r>
            <a:r>
              <a:rPr lang="pt-BR" sz="1600" b="1" dirty="0">
                <a:solidFill>
                  <a:schemeClr val="accent1">
                    <a:lumMod val="75000"/>
                  </a:schemeClr>
                </a:solidFill>
              </a:rPr>
              <a:t>687 (associados a 790 usinas) </a:t>
            </a:r>
            <a:endParaRPr lang="pt-BR" sz="1600" b="1" dirty="0">
              <a:solidFill>
                <a:srgbClr val="FF0000"/>
              </a:solidFill>
            </a:endParaRPr>
          </a:p>
          <a:p>
            <a:pPr marL="412804" lvl="1">
              <a:lnSpc>
                <a:spcPct val="150000"/>
              </a:lnSpc>
              <a:buClr>
                <a:schemeClr val="accent1">
                  <a:lumMod val="75000"/>
                </a:schemeClr>
              </a:buClr>
            </a:pPr>
            <a:r>
              <a:rPr lang="pt-BR" sz="1400" i="1" dirty="0">
                <a:solidFill>
                  <a:schemeClr val="accent1">
                    <a:lumMod val="75000"/>
                  </a:schemeClr>
                </a:solidFill>
              </a:rPr>
              <a:t>* Usinas não conectadas diretamente à Rede Básica (centralmente despachadas) ou com MUST ainda não vigentes</a:t>
            </a:r>
          </a:p>
          <a:p>
            <a:pPr marL="412804" lvl="1" indent="-309604">
              <a:lnSpc>
                <a:spcPct val="150000"/>
              </a:lnSpc>
              <a:spcBef>
                <a:spcPts val="684"/>
              </a:spcBef>
              <a:spcAft>
                <a:spcPts val="684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BR" sz="1600" b="1" dirty="0"/>
              <a:t>NÚMERO DE CUST DE GERAÇÃO CONTABILIZADAS: </a:t>
            </a:r>
            <a:r>
              <a:rPr lang="pt-BR" sz="1600" b="1" dirty="0">
                <a:solidFill>
                  <a:schemeClr val="accent1">
                    <a:lumMod val="75000"/>
                  </a:schemeClr>
                </a:solidFill>
              </a:rPr>
              <a:t>646 (referentes a 728 usinas) perfazendo 107,4 GW</a:t>
            </a:r>
          </a:p>
          <a:p>
            <a:pPr marL="412804" lvl="1" indent="-309604">
              <a:lnSpc>
                <a:spcPct val="150000"/>
              </a:lnSpc>
              <a:spcBef>
                <a:spcPts val="684"/>
              </a:spcBef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pt-BR" sz="1600" b="1" dirty="0"/>
              <a:t>TOTAL DE EUST PAGOS PELOS GERADORES (MENSAL)</a:t>
            </a:r>
            <a:r>
              <a:rPr lang="pt-BR" sz="1600" b="1" dirty="0">
                <a:solidFill>
                  <a:schemeClr val="accent1">
                    <a:lumMod val="75000"/>
                  </a:schemeClr>
                </a:solidFill>
              </a:rPr>
              <a:t>: R$ 796 Milhões</a:t>
            </a:r>
          </a:p>
          <a:p>
            <a:pPr marL="103200" lvl="1" algn="r">
              <a:lnSpc>
                <a:spcPct val="150000"/>
              </a:lnSpc>
              <a:spcAft>
                <a:spcPts val="1369"/>
              </a:spcAft>
              <a:buClr>
                <a:schemeClr val="accent1">
                  <a:lumMod val="75000"/>
                </a:schemeClr>
              </a:buClr>
            </a:pPr>
            <a:endParaRPr lang="pt-BR" sz="1100" dirty="0">
              <a:solidFill>
                <a:schemeClr val="accent1">
                  <a:lumMod val="75000"/>
                </a:schemeClr>
              </a:solidFill>
            </a:endParaRPr>
          </a:p>
          <a:p>
            <a:pPr marL="103200" lvl="1" algn="r">
              <a:lnSpc>
                <a:spcPct val="150000"/>
              </a:lnSpc>
              <a:spcAft>
                <a:spcPts val="1369"/>
              </a:spcAft>
              <a:buClr>
                <a:schemeClr val="accent1">
                  <a:lumMod val="75000"/>
                </a:schemeClr>
              </a:buClr>
            </a:pPr>
            <a:endParaRPr lang="pt-BR" sz="1100" dirty="0">
              <a:solidFill>
                <a:schemeClr val="accent1">
                  <a:lumMod val="75000"/>
                </a:schemeClr>
              </a:solidFill>
            </a:endParaRPr>
          </a:p>
          <a:p>
            <a:pPr marL="103200" lvl="1" algn="r">
              <a:lnSpc>
                <a:spcPct val="150000"/>
              </a:lnSpc>
              <a:spcAft>
                <a:spcPts val="1369"/>
              </a:spcAft>
              <a:buClr>
                <a:schemeClr val="accent1">
                  <a:lumMod val="75000"/>
                </a:schemeClr>
              </a:buClr>
            </a:pPr>
            <a:endParaRPr lang="pt-BR" sz="1100" dirty="0">
              <a:solidFill>
                <a:schemeClr val="accent1">
                  <a:lumMod val="75000"/>
                </a:schemeClr>
              </a:solidFill>
            </a:endParaRPr>
          </a:p>
          <a:p>
            <a:pPr marL="103200" lvl="1" algn="r">
              <a:lnSpc>
                <a:spcPct val="150000"/>
              </a:lnSpc>
              <a:spcAft>
                <a:spcPts val="1369"/>
              </a:spcAft>
              <a:buClr>
                <a:schemeClr val="accent1">
                  <a:lumMod val="75000"/>
                </a:schemeClr>
              </a:buClr>
            </a:pPr>
            <a:endParaRPr lang="pt-BR" sz="1100" dirty="0">
              <a:solidFill>
                <a:schemeClr val="accent1">
                  <a:lumMod val="75000"/>
                </a:schemeClr>
              </a:solidFill>
            </a:endParaRPr>
          </a:p>
          <a:p>
            <a:pPr marL="103200" lvl="1" algn="r">
              <a:lnSpc>
                <a:spcPct val="150000"/>
              </a:lnSpc>
              <a:spcAft>
                <a:spcPts val="1369"/>
              </a:spcAft>
              <a:buClr>
                <a:schemeClr val="accent1">
                  <a:lumMod val="75000"/>
                </a:schemeClr>
              </a:buClr>
            </a:pPr>
            <a:endParaRPr lang="pt-BR" sz="1100" dirty="0">
              <a:solidFill>
                <a:schemeClr val="accent1">
                  <a:lumMod val="75000"/>
                </a:schemeClr>
              </a:solidFill>
            </a:endParaRPr>
          </a:p>
          <a:p>
            <a:pPr marL="103200" lvl="1" algn="r">
              <a:lnSpc>
                <a:spcPct val="150000"/>
              </a:lnSpc>
              <a:spcAft>
                <a:spcPts val="1369"/>
              </a:spcAft>
              <a:buClr>
                <a:schemeClr val="accent1">
                  <a:lumMod val="75000"/>
                </a:schemeClr>
              </a:buClr>
            </a:pPr>
            <a:endParaRPr lang="pt-BR" sz="1100" dirty="0">
              <a:solidFill>
                <a:schemeClr val="accent1">
                  <a:lumMod val="75000"/>
                </a:schemeClr>
              </a:solidFill>
            </a:endParaRPr>
          </a:p>
          <a:p>
            <a:pPr marL="912514" lvl="1" indent="-391077">
              <a:spcBef>
                <a:spcPct val="20000"/>
              </a:spcBef>
            </a:pPr>
            <a:endParaRPr lang="pt-BR" sz="1600" dirty="0"/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234363" y="287317"/>
            <a:ext cx="10043616" cy="455266"/>
          </a:xfrm>
        </p:spPr>
        <p:txBody>
          <a:bodyPr vert="horz" lIns="104287" tIns="52144" rIns="104287" bIns="52144" rtlCol="0" anchor="ctr">
            <a:normAutofit/>
          </a:bodyPr>
          <a:lstStyle/>
          <a:p>
            <a:r>
              <a:rPr lang="pt-BR" sz="2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GERAÇÃO - Contratação e Contabilização do Uso da Transmissão</a:t>
            </a: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6985" y="2763360"/>
            <a:ext cx="3285526" cy="2762739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4040" y="2747956"/>
            <a:ext cx="3199481" cy="2778142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293" y="2758928"/>
            <a:ext cx="3220304" cy="276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9748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742128" y="128565"/>
            <a:ext cx="8337153" cy="46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198" tIns="47599" rIns="95198" bIns="47599" anchor="ctr"/>
          <a:lstStyle/>
          <a:p>
            <a:pPr eaLnBrk="0" hangingPunct="0"/>
            <a:r>
              <a:rPr lang="pt-BR" sz="2205" b="1" dirty="0">
                <a:latin typeface="Arial" charset="0"/>
                <a:cs typeface="Arial" charset="0"/>
              </a:rPr>
              <a:t>Integração de Instalações de Geração</a:t>
            </a:r>
          </a:p>
        </p:txBody>
      </p:sp>
      <p:sp>
        <p:nvSpPr>
          <p:cNvPr id="4" name="Rectangle 19"/>
          <p:cNvSpPr/>
          <p:nvPr/>
        </p:nvSpPr>
        <p:spPr>
          <a:xfrm>
            <a:off x="742128" y="763568"/>
            <a:ext cx="9278235" cy="6371731"/>
          </a:xfrm>
          <a:prstGeom prst="rect">
            <a:avLst/>
          </a:prstGeom>
          <a:solidFill>
            <a:schemeClr val="bg2"/>
          </a:solidFill>
          <a:ln w="9525">
            <a:solidFill>
              <a:srgbClr val="A2A606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3288" tIns="32791" rIns="83288" bIns="32791" anchor="t" anchorCtr="0">
            <a:spAutoFit/>
          </a:bodyPr>
          <a:lstStyle/>
          <a:p>
            <a:pPr marL="0" lvl="2" algn="just" eaLnBrk="0" hangingPunct="0">
              <a:lnSpc>
                <a:spcPts val="2186"/>
              </a:lnSpc>
              <a:spcBef>
                <a:spcPts val="547"/>
              </a:spcBef>
              <a:spcAft>
                <a:spcPts val="547"/>
              </a:spcAft>
              <a:defRPr/>
            </a:pPr>
            <a:r>
              <a:rPr lang="pt-BR" sz="1543" b="1" dirty="0">
                <a:solidFill>
                  <a:schemeClr val="tx1"/>
                </a:solidFill>
                <a:latin typeface="Arial" pitchFamily="34" charset="0"/>
              </a:rPr>
              <a:t>Etapas para emissão das Declarações de Atendimento aos Requisitos dos Procedimentos de Rede – DAPR</a:t>
            </a:r>
            <a:endParaRPr lang="pt-BR" sz="1543" dirty="0">
              <a:solidFill>
                <a:schemeClr val="tx1"/>
              </a:solidFill>
              <a:latin typeface="Arial" pitchFamily="34" charset="0"/>
            </a:endParaRPr>
          </a:p>
          <a:p>
            <a:pPr marL="314982" lvl="2" indent="-314982" algn="just" eaLnBrk="0" hangingPunct="0">
              <a:lnSpc>
                <a:spcPts val="2186"/>
              </a:lnSpc>
              <a:spcBef>
                <a:spcPts val="661"/>
              </a:spcBef>
              <a:spcAft>
                <a:spcPts val="661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  <a:defRPr/>
            </a:pPr>
            <a:r>
              <a:rPr lang="pt-BR" sz="1543" b="1" dirty="0">
                <a:solidFill>
                  <a:schemeClr val="tx1"/>
                </a:solidFill>
                <a:latin typeface="Arial" pitchFamily="34" charset="0"/>
              </a:rPr>
              <a:t>DAPR-T</a:t>
            </a:r>
            <a:r>
              <a:rPr lang="pt-BR" sz="1543" dirty="0">
                <a:solidFill>
                  <a:schemeClr val="tx1"/>
                </a:solidFill>
                <a:latin typeface="Arial" pitchFamily="34" charset="0"/>
              </a:rPr>
              <a:t>: A</a:t>
            </a:r>
            <a:r>
              <a:rPr lang="pt-BR" sz="1543" dirty="0">
                <a:solidFill>
                  <a:schemeClr val="tx1"/>
                </a:solidFill>
              </a:rPr>
              <a:t>testa o atendimento aos requisitos estabelecidos nos Procedimentos de Rede para sua operação em teste.</a:t>
            </a:r>
            <a:r>
              <a:rPr lang="pt-BR" sz="1543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pt-BR" sz="1543" dirty="0">
                <a:solidFill>
                  <a:schemeClr val="tx1"/>
                </a:solidFill>
              </a:rPr>
              <a:t>Alguns requisitos para obtenção da DAPR-T são:</a:t>
            </a:r>
          </a:p>
          <a:p>
            <a:pPr marL="587967" lvl="1" indent="-288734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543" dirty="0">
                <a:solidFill>
                  <a:schemeClr val="tx1"/>
                </a:solidFill>
              </a:rPr>
              <a:t>Solicitação e emissão do Parecer de Acesso / celebração do CUST</a:t>
            </a:r>
          </a:p>
          <a:p>
            <a:pPr marL="587967" lvl="1" indent="-288734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543" dirty="0">
                <a:solidFill>
                  <a:schemeClr val="tx1"/>
                </a:solidFill>
              </a:rPr>
              <a:t>Início dos estudos pré-operacionais</a:t>
            </a:r>
          </a:p>
          <a:p>
            <a:pPr marL="587967" lvl="1" indent="-288734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543" dirty="0">
                <a:solidFill>
                  <a:schemeClr val="tx1"/>
                </a:solidFill>
              </a:rPr>
              <a:t>Envio  do projeto do Sist. de Medição para Faturamento e cadastro do Ponto de Medição no SCDE - CCEE</a:t>
            </a:r>
          </a:p>
          <a:p>
            <a:pPr marL="587967" lvl="1" indent="-288734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543" dirty="0">
                <a:solidFill>
                  <a:schemeClr val="tx1"/>
                </a:solidFill>
              </a:rPr>
              <a:t>Solicitação de intervenção para comissionamento</a:t>
            </a:r>
          </a:p>
          <a:p>
            <a:pPr marL="587967" lvl="1" indent="-288734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543" dirty="0">
                <a:solidFill>
                  <a:schemeClr val="tx1"/>
                </a:solidFill>
              </a:rPr>
              <a:t>Implantação dos Sistemas de Supervisão e Controle e Telecomunicação</a:t>
            </a:r>
          </a:p>
          <a:p>
            <a:pPr marL="587967" lvl="1" indent="-288734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543" dirty="0">
                <a:solidFill>
                  <a:schemeClr val="tx1"/>
                </a:solidFill>
              </a:rPr>
              <a:t>Implantação das instruções de operação</a:t>
            </a:r>
          </a:p>
          <a:p>
            <a:pPr marL="299234" lvl="2" indent="-299234" algn="just" eaLnBrk="0" hangingPunct="0">
              <a:lnSpc>
                <a:spcPts val="2186"/>
              </a:lnSpc>
              <a:spcBef>
                <a:spcPts val="661"/>
              </a:spcBef>
              <a:spcAft>
                <a:spcPts val="661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  <a:defRPr/>
            </a:pPr>
            <a:r>
              <a:rPr lang="pt-BR" sz="1543" b="1" dirty="0">
                <a:solidFill>
                  <a:schemeClr val="tx1"/>
                </a:solidFill>
                <a:latin typeface="Arial" pitchFamily="34" charset="0"/>
              </a:rPr>
              <a:t>DAPR- P: </a:t>
            </a:r>
            <a:r>
              <a:rPr lang="pt-BR" sz="1543" dirty="0">
                <a:solidFill>
                  <a:schemeClr val="tx1"/>
                </a:solidFill>
              </a:rPr>
              <a:t>Atesta o atendimento aos requisitos estabelecidos nos Proc. de Rede para sua operação integrada SIN em caráter provisório, com pendências não impeditivas a serem atendidas pelo agente de geração em prazo acordado com o ONS. Alguns requisitos para obtenção da DAPR-T são:</a:t>
            </a:r>
          </a:p>
          <a:p>
            <a:pPr marL="587967" lvl="1" indent="-288734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543" dirty="0">
                <a:solidFill>
                  <a:schemeClr val="tx1"/>
                </a:solidFill>
              </a:rPr>
              <a:t>Declaração de conclusão dos testes em tempo real</a:t>
            </a:r>
          </a:p>
          <a:p>
            <a:pPr marL="587967" lvl="1" indent="-288734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543" dirty="0">
                <a:solidFill>
                  <a:schemeClr val="tx1"/>
                </a:solidFill>
              </a:rPr>
              <a:t>Relatório de comissionamento para Sistema de Medição para Faturamento</a:t>
            </a:r>
          </a:p>
          <a:p>
            <a:pPr marL="587967" lvl="1" indent="-288734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543" dirty="0">
                <a:solidFill>
                  <a:schemeClr val="tx1"/>
                </a:solidFill>
              </a:rPr>
              <a:t>Avaliação do desempenho de supervisão, controle e telecomunicações</a:t>
            </a:r>
          </a:p>
          <a:p>
            <a:pPr marL="587967" lvl="1" indent="-288734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543" dirty="0" err="1">
                <a:solidFill>
                  <a:schemeClr val="tx1"/>
                </a:solidFill>
              </a:rPr>
              <a:t>fadfa</a:t>
            </a:r>
            <a:endParaRPr lang="pt-BR" sz="1543" dirty="0">
              <a:solidFill>
                <a:schemeClr val="tx1"/>
              </a:solidFill>
            </a:endParaRPr>
          </a:p>
          <a:p>
            <a:pPr marL="299234" lvl="2" indent="-299234" algn="just" eaLnBrk="0" hangingPunct="0">
              <a:lnSpc>
                <a:spcPts val="2186"/>
              </a:lnSpc>
              <a:spcBef>
                <a:spcPts val="661"/>
              </a:spcBef>
              <a:spcAft>
                <a:spcPts val="1323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q"/>
              <a:defRPr/>
            </a:pPr>
            <a:r>
              <a:rPr lang="pt-BR" sz="1543" b="1" dirty="0">
                <a:solidFill>
                  <a:schemeClr val="tx1"/>
                </a:solidFill>
                <a:latin typeface="Arial" pitchFamily="34" charset="0"/>
              </a:rPr>
              <a:t>DAPR- D</a:t>
            </a:r>
            <a:r>
              <a:rPr lang="pt-BR" sz="1543" dirty="0">
                <a:solidFill>
                  <a:schemeClr val="tx1"/>
                </a:solidFill>
                <a:latin typeface="Arial" pitchFamily="34" charset="0"/>
              </a:rPr>
              <a:t>: </a:t>
            </a:r>
            <a:r>
              <a:rPr lang="pt-BR" sz="1543" dirty="0">
                <a:solidFill>
                  <a:schemeClr val="tx1"/>
                </a:solidFill>
              </a:rPr>
              <a:t>Atesta o atendimento, sem pendências, aos requisitos estabelecidos nos Procedimentos de Rede para sua operação integrada ao SIN. São requisitos para obtenção:</a:t>
            </a:r>
          </a:p>
          <a:p>
            <a:pPr marL="587967" lvl="1" indent="-288734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543" dirty="0">
                <a:solidFill>
                  <a:schemeClr val="tx1"/>
                </a:solidFill>
              </a:rPr>
              <a:t>Compensação de reativo, filtros QEE</a:t>
            </a:r>
          </a:p>
          <a:p>
            <a:pPr marL="587967" lvl="1" indent="-288734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543" dirty="0">
                <a:solidFill>
                  <a:schemeClr val="tx1"/>
                </a:solidFill>
              </a:rPr>
              <a:t>Relatório final de comissionamento</a:t>
            </a:r>
          </a:p>
          <a:p>
            <a:pPr marL="587967" lvl="1" indent="-288734" algn="just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1543" dirty="0">
                <a:solidFill>
                  <a:schemeClr val="tx1"/>
                </a:solidFill>
              </a:rPr>
              <a:t>Campanha de medição QEE pós-operação</a:t>
            </a:r>
          </a:p>
        </p:txBody>
      </p:sp>
    </p:spTree>
    <p:extLst>
      <p:ext uri="{BB962C8B-B14F-4D97-AF65-F5344CB8AC3E}">
        <p14:creationId xmlns:p14="http://schemas.microsoft.com/office/powerpoint/2010/main" val="297722274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sz="quarter" idx="18"/>
          </p:nvPr>
        </p:nvSpPr>
        <p:spPr>
          <a:xfrm>
            <a:off x="221799" y="677007"/>
            <a:ext cx="2235529" cy="1296144"/>
          </a:xfrm>
        </p:spPr>
        <p:txBody>
          <a:bodyPr>
            <a:normAutofit/>
          </a:bodyPr>
          <a:lstStyle/>
          <a:p>
            <a:r>
              <a:rPr lang="pt-BR" dirty="0" smtClean="0"/>
              <a:t>O livre </a:t>
            </a:r>
            <a:r>
              <a:rPr lang="pt-BR" dirty="0"/>
              <a:t>a</a:t>
            </a:r>
            <a:r>
              <a:rPr lang="pt-BR" dirty="0" smtClean="0"/>
              <a:t>cesso e sua importância 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9"/>
          </p:nvPr>
        </p:nvSpPr>
        <p:spPr>
          <a:xfrm>
            <a:off x="8294953" y="3131765"/>
            <a:ext cx="2235529" cy="1224136"/>
          </a:xfrm>
        </p:spPr>
        <p:txBody>
          <a:bodyPr>
            <a:noAutofit/>
          </a:bodyPr>
          <a:lstStyle/>
          <a:p>
            <a:r>
              <a:rPr lang="pt-BR" dirty="0" smtClean="0"/>
              <a:t>Contratos de Transmissão:</a:t>
            </a:r>
          </a:p>
          <a:p>
            <a:r>
              <a:rPr lang="pt-BR" dirty="0" smtClean="0"/>
              <a:t>CUST e CCT</a:t>
            </a:r>
            <a:endParaRPr lang="pt-BR" dirty="0"/>
          </a:p>
        </p:txBody>
      </p:sp>
      <p:sp>
        <p:nvSpPr>
          <p:cNvPr id="10" name="Espaço Reservado para Texto 4"/>
          <p:cNvSpPr>
            <a:spLocks noGrp="1"/>
          </p:cNvSpPr>
          <p:nvPr>
            <p:ph type="body" sz="quarter" idx="21"/>
          </p:nvPr>
        </p:nvSpPr>
        <p:spPr>
          <a:xfrm>
            <a:off x="5633938" y="5652045"/>
            <a:ext cx="2160240" cy="1368152"/>
          </a:xfrm>
        </p:spPr>
        <p:txBody>
          <a:bodyPr>
            <a:noAutofit/>
          </a:bodyPr>
          <a:lstStyle/>
          <a:p>
            <a:r>
              <a:rPr lang="pt-BR" dirty="0" smtClean="0"/>
              <a:t>Integração de um novo gerador ao SIN</a:t>
            </a:r>
            <a:endParaRPr lang="pt-BR" dirty="0"/>
          </a:p>
        </p:txBody>
      </p:sp>
      <p:sp>
        <p:nvSpPr>
          <p:cNvPr id="13" name="Espaço Reservado para Texto 4"/>
          <p:cNvSpPr>
            <a:spLocks noGrp="1"/>
          </p:cNvSpPr>
          <p:nvPr>
            <p:ph type="body" sz="quarter" idx="21"/>
          </p:nvPr>
        </p:nvSpPr>
        <p:spPr>
          <a:xfrm>
            <a:off x="233338" y="5364013"/>
            <a:ext cx="2160240" cy="1800200"/>
          </a:xfrm>
        </p:spPr>
        <p:txBody>
          <a:bodyPr>
            <a:noAutofit/>
          </a:bodyPr>
          <a:lstStyle/>
          <a:p>
            <a:r>
              <a:rPr lang="pt-BR" dirty="0" smtClean="0"/>
              <a:t>Contabilização dos Encargos de Uso do Sistema de Transmissão		</a:t>
            </a:r>
            <a:endParaRPr lang="pt-BR" dirty="0"/>
          </a:p>
        </p:txBody>
      </p:sp>
      <p:sp>
        <p:nvSpPr>
          <p:cNvPr id="12" name="Espaço Reservado para Texto 1"/>
          <p:cNvSpPr>
            <a:spLocks noGrp="1"/>
          </p:cNvSpPr>
          <p:nvPr>
            <p:ph type="body" sz="quarter" idx="18"/>
          </p:nvPr>
        </p:nvSpPr>
        <p:spPr>
          <a:xfrm>
            <a:off x="5561930" y="683493"/>
            <a:ext cx="2235529" cy="1296144"/>
          </a:xfrm>
        </p:spPr>
        <p:txBody>
          <a:bodyPr>
            <a:normAutofit/>
          </a:bodyPr>
          <a:lstStyle/>
          <a:p>
            <a:r>
              <a:rPr lang="pt-BR" dirty="0" smtClean="0"/>
              <a:t>Acesso às Instalações de Transmissão</a:t>
            </a:r>
            <a:endParaRPr lang="pt-BR" dirty="0"/>
          </a:p>
        </p:txBody>
      </p:sp>
      <p:sp>
        <p:nvSpPr>
          <p:cNvPr id="14" name="Espaço Reservado para Texto 2"/>
          <p:cNvSpPr>
            <a:spLocks noGrp="1"/>
          </p:cNvSpPr>
          <p:nvPr>
            <p:ph type="body" sz="quarter" idx="19"/>
          </p:nvPr>
        </p:nvSpPr>
        <p:spPr>
          <a:xfrm>
            <a:off x="2897634" y="2843733"/>
            <a:ext cx="2235529" cy="1728192"/>
          </a:xfrm>
        </p:spPr>
        <p:txBody>
          <a:bodyPr>
            <a:noAutofit/>
          </a:bodyPr>
          <a:lstStyle/>
          <a:p>
            <a:r>
              <a:rPr lang="pt-BR" dirty="0" smtClean="0"/>
              <a:t>Relação de Estudos e Testes para novo empreendimento de geração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62876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aixaDeTexto 48"/>
          <p:cNvSpPr txBox="1"/>
          <p:nvPr/>
        </p:nvSpPr>
        <p:spPr>
          <a:xfrm>
            <a:off x="7132715" y="6098316"/>
            <a:ext cx="2664296" cy="289972"/>
          </a:xfrm>
          <a:prstGeom prst="rect">
            <a:avLst/>
          </a:prstGeom>
          <a:noFill/>
        </p:spPr>
        <p:txBody>
          <a:bodyPr wrap="square" lIns="104287" tIns="52144" rIns="104287" bIns="52144" rtlCol="0">
            <a:spAutoFit/>
          </a:bodyPr>
          <a:lstStyle/>
          <a:p>
            <a:r>
              <a:rPr lang="pt-BR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TIPO I</a:t>
            </a:r>
          </a:p>
        </p:txBody>
      </p:sp>
      <p:cxnSp>
        <p:nvCxnSpPr>
          <p:cNvPr id="4" name="Conector reto 3"/>
          <p:cNvCxnSpPr/>
          <p:nvPr/>
        </p:nvCxnSpPr>
        <p:spPr>
          <a:xfrm>
            <a:off x="868202" y="3083859"/>
            <a:ext cx="0" cy="215483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>
            <a:endCxn id="33" idx="0"/>
          </p:cNvCxnSpPr>
          <p:nvPr/>
        </p:nvCxnSpPr>
        <p:spPr>
          <a:xfrm>
            <a:off x="87701" y="3075059"/>
            <a:ext cx="1060411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/>
        </p:nvCxnSpPr>
        <p:spPr>
          <a:xfrm>
            <a:off x="380653" y="3058492"/>
            <a:ext cx="0" cy="1043579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/>
          <p:cNvCxnSpPr/>
          <p:nvPr/>
        </p:nvCxnSpPr>
        <p:spPr>
          <a:xfrm>
            <a:off x="383913" y="2987072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954557" y="1720899"/>
            <a:ext cx="1254580" cy="413083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glow rad="127000">
              <a:schemeClr val="bg1"/>
            </a:glow>
          </a:effectLst>
        </p:spPr>
        <p:txBody>
          <a:bodyPr wrap="square" lIns="104287" tIns="52144" rIns="104287" bIns="52144" rtlCol="0">
            <a:spAutoFit/>
          </a:bodyPr>
          <a:lstStyle>
            <a:defPPr>
              <a:defRPr lang="pt-BR"/>
            </a:defPPr>
            <a:lvl1pPr>
              <a:defRPr sz="1000"/>
            </a:lvl1pPr>
          </a:lstStyle>
          <a:p>
            <a:pPr algn="ctr"/>
            <a:r>
              <a:rPr lang="pt-BR" dirty="0"/>
              <a:t>Emissão do Parecer de Acesso (SM 3.3)</a:t>
            </a:r>
          </a:p>
        </p:txBody>
      </p:sp>
      <p:cxnSp>
        <p:nvCxnSpPr>
          <p:cNvPr id="9" name="Conector reto 8"/>
          <p:cNvCxnSpPr/>
          <p:nvPr/>
        </p:nvCxnSpPr>
        <p:spPr>
          <a:xfrm>
            <a:off x="1550740" y="2982027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>
            <a:off x="2995693" y="3064350"/>
            <a:ext cx="1234" cy="317121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3144428" y="4723503"/>
            <a:ext cx="1192204" cy="1028636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txBody>
          <a:bodyPr wrap="square" lIns="104287" tIns="52144" rIns="104287" bIns="52144" rtlCol="0">
            <a:spAutoFit/>
          </a:bodyPr>
          <a:lstStyle/>
          <a:p>
            <a:pPr algn="ctr"/>
            <a:r>
              <a:rPr lang="pt-BR" sz="1000" dirty="0"/>
              <a:t>Fornecimento Diagramas </a:t>
            </a:r>
            <a:r>
              <a:rPr lang="pt-BR" sz="1000" dirty="0" err="1"/>
              <a:t>Unifilares</a:t>
            </a:r>
            <a:r>
              <a:rPr lang="pt-BR" sz="1000" dirty="0"/>
              <a:t> para a fase pré-operacional (SM 10.17) </a:t>
            </a:r>
          </a:p>
        </p:txBody>
      </p:sp>
      <p:cxnSp>
        <p:nvCxnSpPr>
          <p:cNvPr id="12" name="Conector reto 11"/>
          <p:cNvCxnSpPr/>
          <p:nvPr/>
        </p:nvCxnSpPr>
        <p:spPr>
          <a:xfrm flipH="1">
            <a:off x="3710537" y="3052820"/>
            <a:ext cx="13745" cy="1670817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3719756" y="2997996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/>
          <p:cNvSpPr txBox="1"/>
          <p:nvPr/>
        </p:nvSpPr>
        <p:spPr>
          <a:xfrm>
            <a:off x="3811243" y="3300567"/>
            <a:ext cx="1233771" cy="1028636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txBody>
          <a:bodyPr wrap="square" lIns="104287" tIns="52144" rIns="104287" bIns="52144" rtlCol="0">
            <a:spAutoFit/>
          </a:bodyPr>
          <a:lstStyle>
            <a:defPPr>
              <a:defRPr lang="pt-BR"/>
            </a:defPPr>
            <a:lvl1pPr>
              <a:defRPr sz="1000"/>
            </a:lvl1pPr>
          </a:lstStyle>
          <a:p>
            <a:pPr algn="ctr"/>
            <a:r>
              <a:rPr lang="pt-BR" dirty="0"/>
              <a:t>Implantação dos Sistemas de Supervisão, Controle e Telecomunicação</a:t>
            </a:r>
            <a:br>
              <a:rPr lang="pt-BR" dirty="0"/>
            </a:br>
            <a:r>
              <a:rPr lang="pt-BR" dirty="0"/>
              <a:t>(SM 13.2 e SM 2.7)</a:t>
            </a:r>
          </a:p>
        </p:txBody>
      </p:sp>
      <p:cxnSp>
        <p:nvCxnSpPr>
          <p:cNvPr id="15" name="Conector reto 14"/>
          <p:cNvCxnSpPr/>
          <p:nvPr/>
        </p:nvCxnSpPr>
        <p:spPr>
          <a:xfrm>
            <a:off x="3431936" y="2997996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ângulo 15"/>
          <p:cNvSpPr/>
          <p:nvPr/>
        </p:nvSpPr>
        <p:spPr>
          <a:xfrm>
            <a:off x="2872839" y="1732716"/>
            <a:ext cx="1118466" cy="720860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txBody>
          <a:bodyPr wrap="square" lIns="104287" tIns="52144" rIns="104287" bIns="52144" rtlCol="0">
            <a:spAutoFit/>
          </a:bodyPr>
          <a:lstStyle/>
          <a:p>
            <a:pPr algn="ctr"/>
            <a:r>
              <a:rPr lang="pt-BR" sz="1000" dirty="0"/>
              <a:t>Solicitação de Intervenção para comissionamento </a:t>
            </a:r>
          </a:p>
          <a:p>
            <a:pPr algn="ctr"/>
            <a:r>
              <a:rPr lang="pt-BR" sz="1000" dirty="0"/>
              <a:t>(SM 6.5)</a:t>
            </a:r>
          </a:p>
        </p:txBody>
      </p:sp>
      <p:cxnSp>
        <p:nvCxnSpPr>
          <p:cNvPr id="17" name="Conector reto 16"/>
          <p:cNvCxnSpPr/>
          <p:nvPr/>
        </p:nvCxnSpPr>
        <p:spPr>
          <a:xfrm>
            <a:off x="4408591" y="2997996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>
            <a:off x="1731266" y="4102070"/>
            <a:ext cx="1354046" cy="874748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txBody>
          <a:bodyPr wrap="square" lIns="104287" tIns="52144" rIns="104287" bIns="52144" rtlCol="0">
            <a:spAutoFit/>
          </a:bodyPr>
          <a:lstStyle>
            <a:defPPr>
              <a:defRPr lang="pt-BR"/>
            </a:defPPr>
            <a:lvl1pPr>
              <a:defRPr sz="1000"/>
            </a:lvl1pPr>
          </a:lstStyle>
          <a:p>
            <a:pPr algn="ctr"/>
            <a:r>
              <a:rPr lang="pt-BR" dirty="0"/>
              <a:t>Envio  do Projeto SMF e Cadastro do Ponto de Medição no SCDE - CCEE</a:t>
            </a:r>
          </a:p>
          <a:p>
            <a:pPr algn="ctr"/>
            <a:r>
              <a:rPr lang="pt-BR" dirty="0"/>
              <a:t>(SM 12.2)</a:t>
            </a:r>
          </a:p>
        </p:txBody>
      </p:sp>
      <p:cxnSp>
        <p:nvCxnSpPr>
          <p:cNvPr id="19" name="Conector reto 18"/>
          <p:cNvCxnSpPr>
            <a:stCxn id="18" idx="0"/>
          </p:cNvCxnSpPr>
          <p:nvPr/>
        </p:nvCxnSpPr>
        <p:spPr>
          <a:xfrm flipH="1" flipV="1">
            <a:off x="2400359" y="3071860"/>
            <a:ext cx="7930" cy="1030210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>
            <a:off x="2400358" y="2978610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tângulo 20"/>
          <p:cNvSpPr/>
          <p:nvPr/>
        </p:nvSpPr>
        <p:spPr>
          <a:xfrm>
            <a:off x="5862733" y="4777758"/>
            <a:ext cx="1168848" cy="1028636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txBody>
          <a:bodyPr wrap="square" lIns="104287" tIns="52144" rIns="104287" bIns="52144" rtlCol="0">
            <a:spAutoFit/>
          </a:bodyPr>
          <a:lstStyle/>
          <a:p>
            <a:pPr algn="ctr"/>
            <a:r>
              <a:rPr lang="pt-BR" sz="1000" dirty="0"/>
              <a:t>Relatório de Comissionamento do Sistema de Medição para Faturamento</a:t>
            </a:r>
          </a:p>
          <a:p>
            <a:pPr algn="ctr"/>
            <a:r>
              <a:rPr lang="pt-BR" sz="1000" dirty="0"/>
              <a:t>(SM 12.2)</a:t>
            </a:r>
          </a:p>
        </p:txBody>
      </p:sp>
      <p:cxnSp>
        <p:nvCxnSpPr>
          <p:cNvPr id="22" name="Conector reto 21"/>
          <p:cNvCxnSpPr/>
          <p:nvPr/>
        </p:nvCxnSpPr>
        <p:spPr>
          <a:xfrm flipH="1">
            <a:off x="6753009" y="3052117"/>
            <a:ext cx="2340" cy="1725641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>
            <a:off x="6745795" y="2997996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/>
          <p:cNvSpPr txBox="1"/>
          <p:nvPr/>
        </p:nvSpPr>
        <p:spPr>
          <a:xfrm>
            <a:off x="4900479" y="1675416"/>
            <a:ext cx="760398" cy="566971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glow rad="127000">
              <a:schemeClr val="bg1"/>
            </a:glow>
          </a:effectLst>
        </p:spPr>
        <p:txBody>
          <a:bodyPr wrap="square" lIns="104287" tIns="52144" rIns="104287" bIns="52144" rtlCol="0">
            <a:spAutoFit/>
          </a:bodyPr>
          <a:lstStyle>
            <a:defPPr>
              <a:defRPr lang="pt-BR"/>
            </a:defPPr>
            <a:lvl1pPr>
              <a:defRPr sz="1000"/>
            </a:lvl1pPr>
          </a:lstStyle>
          <a:p>
            <a:pPr algn="ctr"/>
            <a:r>
              <a:rPr lang="pt-BR" dirty="0"/>
              <a:t>Solicitação de DAPR-T</a:t>
            </a:r>
          </a:p>
          <a:p>
            <a:pPr algn="ctr"/>
            <a:r>
              <a:rPr lang="pt-BR" dirty="0"/>
              <a:t>(SM 24.2)</a:t>
            </a:r>
          </a:p>
        </p:txBody>
      </p:sp>
      <p:cxnSp>
        <p:nvCxnSpPr>
          <p:cNvPr id="25" name="Conector reto 24"/>
          <p:cNvCxnSpPr>
            <a:stCxn id="24" idx="2"/>
          </p:cNvCxnSpPr>
          <p:nvPr/>
        </p:nvCxnSpPr>
        <p:spPr>
          <a:xfrm flipH="1">
            <a:off x="5279448" y="2242387"/>
            <a:ext cx="1230" cy="770183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/>
          <p:nvPr/>
        </p:nvCxnSpPr>
        <p:spPr>
          <a:xfrm>
            <a:off x="5280678" y="2997996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/>
          <p:cNvSpPr txBox="1"/>
          <p:nvPr/>
        </p:nvSpPr>
        <p:spPr>
          <a:xfrm>
            <a:off x="5209448" y="3269880"/>
            <a:ext cx="698546" cy="41308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chemeClr val="tx1"/>
            </a:solidFill>
          </a:ln>
          <a:effectLst>
            <a:glow rad="127000">
              <a:schemeClr val="bg1"/>
            </a:glow>
          </a:effectLst>
        </p:spPr>
        <p:txBody>
          <a:bodyPr wrap="square" lIns="104287" tIns="52144" rIns="104287" bIns="52144" rtlCol="0">
            <a:spAutoFit/>
          </a:bodyPr>
          <a:lstStyle>
            <a:defPPr>
              <a:defRPr lang="pt-BR"/>
            </a:defPPr>
            <a:lvl1pPr>
              <a:defRPr sz="1000"/>
            </a:lvl1pPr>
          </a:lstStyle>
          <a:p>
            <a:pPr algn="ctr"/>
            <a:r>
              <a:rPr lang="pt-BR" b="1" dirty="0"/>
              <a:t>DAPR-T emitida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5580096" y="3839684"/>
            <a:ext cx="1113796" cy="874748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txBody>
          <a:bodyPr wrap="square" lIns="104287" tIns="52144" rIns="104287" bIns="52144" rtlCol="0">
            <a:spAutoFit/>
          </a:bodyPr>
          <a:lstStyle/>
          <a:p>
            <a:pPr algn="ctr"/>
            <a:r>
              <a:rPr lang="pt-BR" sz="1000" dirty="0"/>
              <a:t>Declaração de Conclusão dos Testes em Tempo Real</a:t>
            </a:r>
          </a:p>
          <a:p>
            <a:pPr algn="ctr"/>
            <a:r>
              <a:rPr lang="pt-BR" sz="1000" dirty="0"/>
              <a:t>(SM 10.5)</a:t>
            </a:r>
          </a:p>
        </p:txBody>
      </p:sp>
      <p:cxnSp>
        <p:nvCxnSpPr>
          <p:cNvPr id="29" name="Conector reto 28"/>
          <p:cNvCxnSpPr/>
          <p:nvPr/>
        </p:nvCxnSpPr>
        <p:spPr>
          <a:xfrm flipH="1">
            <a:off x="6014486" y="3068925"/>
            <a:ext cx="6178" cy="777775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ixaDeTexto 43"/>
          <p:cNvSpPr txBox="1"/>
          <p:nvPr/>
        </p:nvSpPr>
        <p:spPr>
          <a:xfrm>
            <a:off x="6858042" y="3420120"/>
            <a:ext cx="901573" cy="1028636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txBody>
          <a:bodyPr wrap="square" lIns="104287" tIns="52144" rIns="104287" bIns="52144" rtlCol="0">
            <a:spAutoFit/>
          </a:bodyPr>
          <a:lstStyle>
            <a:defPPr>
              <a:defRPr lang="pt-BR"/>
            </a:defPPr>
            <a:lvl1pPr algn="ctr">
              <a:defRPr sz="1000"/>
            </a:lvl1pPr>
          </a:lstStyle>
          <a:p>
            <a:r>
              <a:rPr lang="pt-BR" dirty="0"/>
              <a:t>Atualização dos Diagramas </a:t>
            </a:r>
            <a:r>
              <a:rPr lang="pt-BR" dirty="0" err="1"/>
              <a:t>Unifilares</a:t>
            </a:r>
            <a:r>
              <a:rPr lang="pt-BR" dirty="0"/>
              <a:t> Operacionais (SM 10.17)</a:t>
            </a:r>
          </a:p>
        </p:txBody>
      </p:sp>
      <p:cxnSp>
        <p:nvCxnSpPr>
          <p:cNvPr id="31" name="Conector reto 30"/>
          <p:cNvCxnSpPr/>
          <p:nvPr/>
        </p:nvCxnSpPr>
        <p:spPr>
          <a:xfrm>
            <a:off x="7324180" y="3064351"/>
            <a:ext cx="0" cy="355770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31"/>
          <p:cNvCxnSpPr/>
          <p:nvPr/>
        </p:nvCxnSpPr>
        <p:spPr>
          <a:xfrm>
            <a:off x="7325413" y="2997996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riângulo isósceles 32"/>
          <p:cNvSpPr/>
          <p:nvPr/>
        </p:nvSpPr>
        <p:spPr>
          <a:xfrm rot="5400000">
            <a:off x="10568011" y="3031146"/>
            <a:ext cx="159783" cy="8782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87" tIns="52144" rIns="104287" bIns="52144" rtlCol="0" anchor="ctr"/>
          <a:lstStyle/>
          <a:p>
            <a:pPr algn="ctr"/>
            <a:endParaRPr lang="pt-BR" sz="1800"/>
          </a:p>
        </p:txBody>
      </p:sp>
      <p:cxnSp>
        <p:nvCxnSpPr>
          <p:cNvPr id="34" name="Conector reto 33"/>
          <p:cNvCxnSpPr/>
          <p:nvPr/>
        </p:nvCxnSpPr>
        <p:spPr>
          <a:xfrm>
            <a:off x="1529483" y="2098097"/>
            <a:ext cx="6295" cy="958680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lipse 34"/>
          <p:cNvSpPr/>
          <p:nvPr/>
        </p:nvSpPr>
        <p:spPr>
          <a:xfrm>
            <a:off x="5482828" y="2981361"/>
            <a:ext cx="147426" cy="148697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87" tIns="52144" rIns="104287" bIns="52144" rtlCol="0" anchor="ctr"/>
          <a:lstStyle/>
          <a:p>
            <a:pPr algn="ctr"/>
            <a:endParaRPr lang="pt-BR" sz="1000"/>
          </a:p>
        </p:txBody>
      </p:sp>
      <p:sp>
        <p:nvSpPr>
          <p:cNvPr id="36" name="CaixaDeTexto 43"/>
          <p:cNvSpPr txBox="1"/>
          <p:nvPr/>
        </p:nvSpPr>
        <p:spPr>
          <a:xfrm>
            <a:off x="8557683" y="4720528"/>
            <a:ext cx="1145900" cy="566971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txBody>
          <a:bodyPr wrap="square" lIns="104287" tIns="52144" rIns="104287" bIns="52144" rtlCol="0">
            <a:spAutoFit/>
          </a:bodyPr>
          <a:lstStyle>
            <a:defPPr>
              <a:defRPr lang="pt-BR"/>
            </a:defPPr>
            <a:lvl1pPr algn="ctr">
              <a:defRPr sz="1000"/>
            </a:lvl1pPr>
          </a:lstStyle>
          <a:p>
            <a:r>
              <a:rPr lang="pt-BR" dirty="0"/>
              <a:t>Relatório Final de Comissionamento </a:t>
            </a:r>
          </a:p>
          <a:p>
            <a:r>
              <a:rPr lang="pt-BR" dirty="0"/>
              <a:t>(SM 21.2)</a:t>
            </a:r>
          </a:p>
        </p:txBody>
      </p:sp>
      <p:cxnSp>
        <p:nvCxnSpPr>
          <p:cNvPr id="37" name="Conector reto 36"/>
          <p:cNvCxnSpPr/>
          <p:nvPr/>
        </p:nvCxnSpPr>
        <p:spPr>
          <a:xfrm>
            <a:off x="9186865" y="3074827"/>
            <a:ext cx="0" cy="1645703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/>
          <p:cNvCxnSpPr/>
          <p:nvPr/>
        </p:nvCxnSpPr>
        <p:spPr>
          <a:xfrm>
            <a:off x="9186865" y="2989043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tângulo 38"/>
          <p:cNvSpPr/>
          <p:nvPr/>
        </p:nvSpPr>
        <p:spPr>
          <a:xfrm>
            <a:off x="14700" y="4102069"/>
            <a:ext cx="819954" cy="8747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 wrap="square" lIns="104287" tIns="52144" rIns="104287" bIns="52144" rtlCol="0">
            <a:spAutoFit/>
          </a:bodyPr>
          <a:lstStyle/>
          <a:p>
            <a:pPr algn="ctr"/>
            <a:r>
              <a:rPr lang="pt-BR" sz="1000" dirty="0"/>
              <a:t>Definição de Modalidade</a:t>
            </a:r>
            <a:br>
              <a:rPr lang="pt-BR" sz="1000" dirty="0"/>
            </a:br>
            <a:r>
              <a:rPr lang="pt-BR" sz="1000" dirty="0"/>
              <a:t>(</a:t>
            </a:r>
            <a:r>
              <a:rPr lang="pt-BR" sz="1000" dirty="0" err="1"/>
              <a:t>Mód</a:t>
            </a:r>
            <a:r>
              <a:rPr lang="pt-BR" sz="1000" dirty="0"/>
              <a:t> 26)</a:t>
            </a:r>
          </a:p>
        </p:txBody>
      </p:sp>
      <p:cxnSp>
        <p:nvCxnSpPr>
          <p:cNvPr id="40" name="Conector reto 39"/>
          <p:cNvCxnSpPr>
            <a:endCxn id="14" idx="0"/>
          </p:cNvCxnSpPr>
          <p:nvPr/>
        </p:nvCxnSpPr>
        <p:spPr>
          <a:xfrm>
            <a:off x="4408592" y="3055898"/>
            <a:ext cx="19537" cy="244669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to 40"/>
          <p:cNvCxnSpPr/>
          <p:nvPr/>
        </p:nvCxnSpPr>
        <p:spPr>
          <a:xfrm>
            <a:off x="868202" y="2985316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tângulo 41"/>
          <p:cNvSpPr/>
          <p:nvPr/>
        </p:nvSpPr>
        <p:spPr>
          <a:xfrm>
            <a:off x="545443" y="2352790"/>
            <a:ext cx="837071" cy="5669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 wrap="square" lIns="104287" tIns="52144" rIns="104287" bIns="52144" rtlCol="0">
            <a:spAutoFit/>
          </a:bodyPr>
          <a:lstStyle/>
          <a:p>
            <a:pPr algn="ctr"/>
            <a:r>
              <a:rPr lang="pt-BR" sz="1000" dirty="0"/>
              <a:t>Solicitação</a:t>
            </a:r>
          </a:p>
          <a:p>
            <a:pPr algn="ctr"/>
            <a:r>
              <a:rPr lang="pt-BR" sz="1000" dirty="0"/>
              <a:t>de Acesso</a:t>
            </a:r>
          </a:p>
          <a:p>
            <a:pPr algn="ctr"/>
            <a:r>
              <a:rPr lang="pt-BR" sz="1000" dirty="0"/>
              <a:t>(SM 3.3)</a:t>
            </a:r>
          </a:p>
        </p:txBody>
      </p:sp>
      <p:sp>
        <p:nvSpPr>
          <p:cNvPr id="43" name="Retângulo 42"/>
          <p:cNvSpPr/>
          <p:nvPr/>
        </p:nvSpPr>
        <p:spPr>
          <a:xfrm>
            <a:off x="441334" y="3302645"/>
            <a:ext cx="1019890" cy="7208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 wrap="square" lIns="104287" tIns="52144" rIns="104287" bIns="52144" rtlCol="0">
            <a:spAutoFit/>
          </a:bodyPr>
          <a:lstStyle/>
          <a:p>
            <a:pPr algn="ctr"/>
            <a:r>
              <a:rPr lang="pt-BR" sz="1000" dirty="0"/>
              <a:t>Conformidade com o Ato Autorizativo (SM 3.3)</a:t>
            </a:r>
          </a:p>
        </p:txBody>
      </p:sp>
      <p:cxnSp>
        <p:nvCxnSpPr>
          <p:cNvPr id="44" name="Conector reto 43"/>
          <p:cNvCxnSpPr>
            <a:endCxn id="46" idx="0"/>
          </p:cNvCxnSpPr>
          <p:nvPr/>
        </p:nvCxnSpPr>
        <p:spPr>
          <a:xfrm flipH="1">
            <a:off x="1656807" y="3075061"/>
            <a:ext cx="21216" cy="2016602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ângulo 44"/>
          <p:cNvSpPr/>
          <p:nvPr/>
        </p:nvSpPr>
        <p:spPr>
          <a:xfrm>
            <a:off x="1715965" y="2147496"/>
            <a:ext cx="1021378" cy="7208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 wrap="square" lIns="104287" tIns="52144" rIns="104287" bIns="52144" rtlCol="0">
            <a:spAutoFit/>
          </a:bodyPr>
          <a:lstStyle/>
          <a:p>
            <a:pPr algn="ctr"/>
            <a:r>
              <a:rPr lang="pt-BR" sz="1000" dirty="0"/>
              <a:t>Início Estudos </a:t>
            </a:r>
            <a:r>
              <a:rPr lang="pt-BR" sz="1000" dirty="0" err="1"/>
              <a:t>Pré</a:t>
            </a:r>
            <a:r>
              <a:rPr lang="pt-BR" sz="1000" dirty="0"/>
              <a:t> Operacionais (SM 21.2)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945545" y="5091663"/>
            <a:ext cx="1422524" cy="720860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104287" tIns="52144" rIns="104287" bIns="52144" rtlCol="0">
            <a:spAutoFit/>
          </a:bodyPr>
          <a:lstStyle>
            <a:defPPr>
              <a:defRPr lang="pt-BR"/>
            </a:defPPr>
            <a:lvl1pPr>
              <a:defRPr sz="1000"/>
            </a:lvl1pPr>
          </a:lstStyle>
          <a:p>
            <a:pPr algn="ctr"/>
            <a:r>
              <a:rPr lang="pt-BR" dirty="0"/>
              <a:t>Celebração do CUST e do CCT (SM 15.4 e SM 15.5) e Associação ao ONS (Estatuto ONS)</a:t>
            </a:r>
          </a:p>
        </p:txBody>
      </p:sp>
      <p:sp>
        <p:nvSpPr>
          <p:cNvPr id="47" name="CaixaDeTexto 46"/>
          <p:cNvSpPr txBox="1"/>
          <p:nvPr/>
        </p:nvSpPr>
        <p:spPr>
          <a:xfrm>
            <a:off x="2482741" y="3296937"/>
            <a:ext cx="1193508" cy="7208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 wrap="square" lIns="104287" tIns="52144" rIns="104287" bIns="52144" rtlCol="0">
            <a:spAutoFit/>
          </a:bodyPr>
          <a:lstStyle>
            <a:defPPr>
              <a:defRPr lang="pt-BR"/>
            </a:defPPr>
            <a:lvl1pPr>
              <a:defRPr sz="1000"/>
            </a:lvl1pPr>
          </a:lstStyle>
          <a:p>
            <a:pPr algn="ctr"/>
            <a:r>
              <a:rPr lang="pt-BR" dirty="0"/>
              <a:t>Designação dos  Responsáveis  pelo Relacionamento com ONS (</a:t>
            </a:r>
            <a:r>
              <a:rPr lang="pt-BR" dirty="0" err="1"/>
              <a:t>Mód</a:t>
            </a:r>
            <a:r>
              <a:rPr lang="pt-BR" dirty="0"/>
              <a:t> 10)</a:t>
            </a:r>
          </a:p>
        </p:txBody>
      </p:sp>
      <p:sp>
        <p:nvSpPr>
          <p:cNvPr id="48" name="Retângulo 47"/>
          <p:cNvSpPr/>
          <p:nvPr/>
        </p:nvSpPr>
        <p:spPr>
          <a:xfrm>
            <a:off x="8405161" y="3847722"/>
            <a:ext cx="734737" cy="5669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 wrap="square" lIns="104287" tIns="52144" rIns="104287" bIns="52144" rtlCol="0">
            <a:spAutoFit/>
          </a:bodyPr>
          <a:lstStyle/>
          <a:p>
            <a:pPr algn="ctr"/>
            <a:r>
              <a:rPr lang="pt-BR" sz="1000" dirty="0"/>
              <a:t>Filtros QEE</a:t>
            </a:r>
          </a:p>
          <a:p>
            <a:pPr algn="ctr"/>
            <a:r>
              <a:rPr lang="pt-BR" sz="1000" dirty="0"/>
              <a:t>(SM 2.8)</a:t>
            </a:r>
          </a:p>
        </p:txBody>
      </p:sp>
      <p:cxnSp>
        <p:nvCxnSpPr>
          <p:cNvPr id="50" name="Conector reto 49"/>
          <p:cNvCxnSpPr/>
          <p:nvPr/>
        </p:nvCxnSpPr>
        <p:spPr>
          <a:xfrm>
            <a:off x="1647842" y="2982027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to 50"/>
          <p:cNvCxnSpPr/>
          <p:nvPr/>
        </p:nvCxnSpPr>
        <p:spPr>
          <a:xfrm>
            <a:off x="8802512" y="3087096"/>
            <a:ext cx="0" cy="759604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to 51"/>
          <p:cNvCxnSpPr/>
          <p:nvPr/>
        </p:nvCxnSpPr>
        <p:spPr>
          <a:xfrm>
            <a:off x="8778744" y="2995787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to 52"/>
          <p:cNvCxnSpPr/>
          <p:nvPr/>
        </p:nvCxnSpPr>
        <p:spPr>
          <a:xfrm>
            <a:off x="8701480" y="2994945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to 53"/>
          <p:cNvCxnSpPr/>
          <p:nvPr/>
        </p:nvCxnSpPr>
        <p:spPr>
          <a:xfrm>
            <a:off x="1046330" y="2986190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to 54"/>
          <p:cNvCxnSpPr/>
          <p:nvPr/>
        </p:nvCxnSpPr>
        <p:spPr>
          <a:xfrm>
            <a:off x="1046148" y="2835193"/>
            <a:ext cx="0" cy="215483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to 55"/>
          <p:cNvCxnSpPr/>
          <p:nvPr/>
        </p:nvCxnSpPr>
        <p:spPr>
          <a:xfrm>
            <a:off x="2209136" y="2982618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to 56"/>
          <p:cNvCxnSpPr/>
          <p:nvPr/>
        </p:nvCxnSpPr>
        <p:spPr>
          <a:xfrm>
            <a:off x="2209136" y="2831621"/>
            <a:ext cx="0" cy="215483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to 57"/>
          <p:cNvCxnSpPr/>
          <p:nvPr/>
        </p:nvCxnSpPr>
        <p:spPr>
          <a:xfrm>
            <a:off x="2998911" y="2976896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to 58"/>
          <p:cNvCxnSpPr>
            <a:stCxn id="16" idx="2"/>
          </p:cNvCxnSpPr>
          <p:nvPr/>
        </p:nvCxnSpPr>
        <p:spPr>
          <a:xfrm flipH="1">
            <a:off x="3413502" y="2582596"/>
            <a:ext cx="18570" cy="498392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to 59"/>
          <p:cNvCxnSpPr/>
          <p:nvPr/>
        </p:nvCxnSpPr>
        <p:spPr>
          <a:xfrm>
            <a:off x="6181015" y="3003978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tângulo 60"/>
          <p:cNvSpPr/>
          <p:nvPr/>
        </p:nvSpPr>
        <p:spPr>
          <a:xfrm>
            <a:off x="4652401" y="4723503"/>
            <a:ext cx="900854" cy="874748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txBody>
          <a:bodyPr wrap="square" lIns="104287" tIns="52144" rIns="104287" bIns="52144" rtlCol="0">
            <a:spAutoFit/>
          </a:bodyPr>
          <a:lstStyle/>
          <a:p>
            <a:pPr algn="ctr"/>
            <a:r>
              <a:rPr lang="pt-BR" sz="1000" dirty="0"/>
              <a:t>Campanha de Medição de QEE pré-operação</a:t>
            </a:r>
          </a:p>
          <a:p>
            <a:pPr algn="ctr"/>
            <a:r>
              <a:rPr lang="pt-BR" sz="1000" dirty="0"/>
              <a:t>(SM 2.8)</a:t>
            </a:r>
          </a:p>
        </p:txBody>
      </p:sp>
      <p:cxnSp>
        <p:nvCxnSpPr>
          <p:cNvPr id="62" name="Conector reto 61"/>
          <p:cNvCxnSpPr/>
          <p:nvPr/>
        </p:nvCxnSpPr>
        <p:spPr>
          <a:xfrm flipH="1">
            <a:off x="5104130" y="3052820"/>
            <a:ext cx="13745" cy="1670817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to 62"/>
          <p:cNvCxnSpPr/>
          <p:nvPr/>
        </p:nvCxnSpPr>
        <p:spPr>
          <a:xfrm>
            <a:off x="5113349" y="2997996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to 63"/>
          <p:cNvCxnSpPr>
            <a:stCxn id="35" idx="4"/>
          </p:cNvCxnSpPr>
          <p:nvPr/>
        </p:nvCxnSpPr>
        <p:spPr>
          <a:xfrm flipH="1">
            <a:off x="5556542" y="3130057"/>
            <a:ext cx="1" cy="139824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to 64"/>
          <p:cNvCxnSpPr/>
          <p:nvPr/>
        </p:nvCxnSpPr>
        <p:spPr>
          <a:xfrm>
            <a:off x="6020026" y="3003978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tângulo 65"/>
          <p:cNvSpPr/>
          <p:nvPr/>
        </p:nvSpPr>
        <p:spPr>
          <a:xfrm>
            <a:off x="5843576" y="2339905"/>
            <a:ext cx="719367" cy="5669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 wrap="square" lIns="104287" tIns="52144" rIns="104287" bIns="52144" rtlCol="0">
            <a:spAutoFit/>
          </a:bodyPr>
          <a:lstStyle/>
          <a:p>
            <a:pPr algn="ctr"/>
            <a:r>
              <a:rPr lang="pt-BR" sz="1000"/>
              <a:t>Teste </a:t>
            </a:r>
            <a:br>
              <a:rPr lang="pt-BR" sz="1000"/>
            </a:br>
            <a:r>
              <a:rPr lang="pt-BR" sz="1000"/>
              <a:t>96 horas</a:t>
            </a:r>
            <a:br>
              <a:rPr lang="pt-BR" sz="1000"/>
            </a:br>
            <a:r>
              <a:rPr lang="pt-BR" sz="1000"/>
              <a:t>(SM 10.6)</a:t>
            </a:r>
            <a:endParaRPr lang="pt-BR" sz="1000" dirty="0"/>
          </a:p>
        </p:txBody>
      </p:sp>
      <p:cxnSp>
        <p:nvCxnSpPr>
          <p:cNvPr id="67" name="Conector reto 66"/>
          <p:cNvCxnSpPr/>
          <p:nvPr/>
        </p:nvCxnSpPr>
        <p:spPr>
          <a:xfrm>
            <a:off x="6175746" y="2835193"/>
            <a:ext cx="0" cy="215483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CaixaDeTexto 67"/>
          <p:cNvSpPr txBox="1"/>
          <p:nvPr/>
        </p:nvSpPr>
        <p:spPr>
          <a:xfrm>
            <a:off x="7673752" y="1675416"/>
            <a:ext cx="760398" cy="566971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glow rad="127000">
              <a:schemeClr val="bg1"/>
            </a:glow>
          </a:effectLst>
        </p:spPr>
        <p:txBody>
          <a:bodyPr wrap="square" lIns="104287" tIns="52144" rIns="104287" bIns="52144" rtlCol="0">
            <a:spAutoFit/>
          </a:bodyPr>
          <a:lstStyle>
            <a:defPPr>
              <a:defRPr lang="pt-BR"/>
            </a:defPPr>
            <a:lvl1pPr>
              <a:defRPr sz="1000"/>
            </a:lvl1pPr>
          </a:lstStyle>
          <a:p>
            <a:pPr algn="ctr"/>
            <a:r>
              <a:rPr lang="pt-BR" dirty="0"/>
              <a:t>Solicitação de DAPR-P</a:t>
            </a:r>
          </a:p>
          <a:p>
            <a:pPr algn="ctr"/>
            <a:r>
              <a:rPr lang="pt-BR" dirty="0"/>
              <a:t>(SM 24.2)</a:t>
            </a:r>
          </a:p>
        </p:txBody>
      </p:sp>
      <p:cxnSp>
        <p:nvCxnSpPr>
          <p:cNvPr id="69" name="Conector reto 68"/>
          <p:cNvCxnSpPr>
            <a:stCxn id="68" idx="2"/>
          </p:cNvCxnSpPr>
          <p:nvPr/>
        </p:nvCxnSpPr>
        <p:spPr>
          <a:xfrm flipH="1">
            <a:off x="8052719" y="2242387"/>
            <a:ext cx="1232" cy="770183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ctor reto 69"/>
          <p:cNvCxnSpPr/>
          <p:nvPr/>
        </p:nvCxnSpPr>
        <p:spPr>
          <a:xfrm>
            <a:off x="8053951" y="2997996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CaixaDeTexto 70"/>
          <p:cNvSpPr txBox="1"/>
          <p:nvPr/>
        </p:nvSpPr>
        <p:spPr>
          <a:xfrm>
            <a:off x="8003971" y="3269880"/>
            <a:ext cx="698546" cy="41308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chemeClr val="tx1"/>
            </a:solidFill>
          </a:ln>
          <a:effectLst>
            <a:glow rad="127000">
              <a:schemeClr val="bg1"/>
            </a:glow>
          </a:effectLst>
        </p:spPr>
        <p:txBody>
          <a:bodyPr wrap="square" lIns="104287" tIns="52144" rIns="104287" bIns="52144" rtlCol="0">
            <a:spAutoFit/>
          </a:bodyPr>
          <a:lstStyle>
            <a:defPPr>
              <a:defRPr lang="pt-BR"/>
            </a:defPPr>
            <a:lvl1pPr>
              <a:defRPr sz="1000"/>
            </a:lvl1pPr>
          </a:lstStyle>
          <a:p>
            <a:pPr algn="ctr"/>
            <a:r>
              <a:rPr lang="pt-BR" b="1" dirty="0"/>
              <a:t>DAPR-P emitida</a:t>
            </a:r>
          </a:p>
        </p:txBody>
      </p:sp>
      <p:sp>
        <p:nvSpPr>
          <p:cNvPr id="72" name="Elipse 71"/>
          <p:cNvSpPr/>
          <p:nvPr/>
        </p:nvSpPr>
        <p:spPr>
          <a:xfrm>
            <a:off x="8279533" y="2981361"/>
            <a:ext cx="147426" cy="148697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87" tIns="52144" rIns="104287" bIns="52144" rtlCol="0" anchor="ctr"/>
          <a:lstStyle/>
          <a:p>
            <a:pPr algn="ctr"/>
            <a:endParaRPr lang="pt-BR" sz="1000"/>
          </a:p>
        </p:txBody>
      </p:sp>
      <p:cxnSp>
        <p:nvCxnSpPr>
          <p:cNvPr id="73" name="Conector reto 72"/>
          <p:cNvCxnSpPr>
            <a:stCxn id="72" idx="4"/>
            <a:endCxn id="71" idx="0"/>
          </p:cNvCxnSpPr>
          <p:nvPr/>
        </p:nvCxnSpPr>
        <p:spPr>
          <a:xfrm flipH="1">
            <a:off x="8353244" y="3130058"/>
            <a:ext cx="2" cy="139822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tângulo 73"/>
          <p:cNvSpPr/>
          <p:nvPr/>
        </p:nvSpPr>
        <p:spPr>
          <a:xfrm>
            <a:off x="7114052" y="4777758"/>
            <a:ext cx="1165480" cy="1028636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txBody>
          <a:bodyPr wrap="square" lIns="104287" tIns="52144" rIns="104287" bIns="52144" rtlCol="0">
            <a:spAutoFit/>
          </a:bodyPr>
          <a:lstStyle/>
          <a:p>
            <a:pPr algn="ctr"/>
            <a:r>
              <a:rPr lang="pt-BR" sz="1000" dirty="0"/>
              <a:t>Avaliação do Desempenho de Supervisão, Controle e Telecomunicação</a:t>
            </a:r>
            <a:br>
              <a:rPr lang="pt-BR" sz="1000" dirty="0"/>
            </a:br>
            <a:r>
              <a:rPr lang="pt-BR" sz="1000" dirty="0"/>
              <a:t>(SM 13.3 e 2.7)</a:t>
            </a:r>
          </a:p>
        </p:txBody>
      </p:sp>
      <p:cxnSp>
        <p:nvCxnSpPr>
          <p:cNvPr id="75" name="Conector reto 74"/>
          <p:cNvCxnSpPr/>
          <p:nvPr/>
        </p:nvCxnSpPr>
        <p:spPr>
          <a:xfrm flipH="1">
            <a:off x="7917435" y="3052118"/>
            <a:ext cx="2341" cy="1725640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reto 75"/>
          <p:cNvCxnSpPr/>
          <p:nvPr/>
        </p:nvCxnSpPr>
        <p:spPr>
          <a:xfrm>
            <a:off x="7910223" y="2997996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tângulo 76"/>
          <p:cNvSpPr/>
          <p:nvPr/>
        </p:nvSpPr>
        <p:spPr>
          <a:xfrm>
            <a:off x="8264380" y="2339905"/>
            <a:ext cx="889823" cy="5669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 wrap="square" lIns="104287" tIns="52144" rIns="104287" bIns="52144" rtlCol="0">
            <a:spAutoFit/>
          </a:bodyPr>
          <a:lstStyle/>
          <a:p>
            <a:pPr algn="ctr"/>
            <a:r>
              <a:rPr lang="pt-BR" sz="1000" dirty="0"/>
              <a:t>Compensação de Reativo</a:t>
            </a:r>
          </a:p>
          <a:p>
            <a:pPr algn="ctr"/>
            <a:r>
              <a:rPr lang="pt-BR" sz="1000" dirty="0"/>
              <a:t>(SM 3.6)</a:t>
            </a:r>
          </a:p>
        </p:txBody>
      </p:sp>
      <p:cxnSp>
        <p:nvCxnSpPr>
          <p:cNvPr id="78" name="Conector reto 77"/>
          <p:cNvCxnSpPr/>
          <p:nvPr/>
        </p:nvCxnSpPr>
        <p:spPr>
          <a:xfrm>
            <a:off x="8707195" y="2835193"/>
            <a:ext cx="0" cy="215483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tângulo 78"/>
          <p:cNvSpPr/>
          <p:nvPr/>
        </p:nvSpPr>
        <p:spPr>
          <a:xfrm>
            <a:off x="9344687" y="3882982"/>
            <a:ext cx="947091" cy="874748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txBody>
          <a:bodyPr wrap="square" lIns="104287" tIns="52144" rIns="104287" bIns="52144" rtlCol="0">
            <a:spAutoFit/>
          </a:bodyPr>
          <a:lstStyle/>
          <a:p>
            <a:pPr algn="ctr"/>
            <a:r>
              <a:rPr lang="pt-BR" sz="1000" dirty="0"/>
              <a:t>Campanha de Medição de QEE pós-operação</a:t>
            </a:r>
          </a:p>
          <a:p>
            <a:pPr algn="ctr"/>
            <a:r>
              <a:rPr lang="pt-BR" sz="1000" dirty="0"/>
              <a:t>(SM 2.8)</a:t>
            </a:r>
          </a:p>
        </p:txBody>
      </p:sp>
      <p:cxnSp>
        <p:nvCxnSpPr>
          <p:cNvPr id="80" name="Conector reto 79"/>
          <p:cNvCxnSpPr/>
          <p:nvPr/>
        </p:nvCxnSpPr>
        <p:spPr>
          <a:xfrm>
            <a:off x="9706002" y="2997996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to 80"/>
          <p:cNvCxnSpPr/>
          <p:nvPr/>
        </p:nvCxnSpPr>
        <p:spPr>
          <a:xfrm flipH="1">
            <a:off x="9703583" y="3052117"/>
            <a:ext cx="706" cy="842726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CaixaDeTexto 81"/>
          <p:cNvSpPr txBox="1"/>
          <p:nvPr/>
        </p:nvSpPr>
        <p:spPr>
          <a:xfrm>
            <a:off x="9635715" y="1675416"/>
            <a:ext cx="760398" cy="72086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glow rad="127000">
              <a:schemeClr val="bg1"/>
            </a:glow>
          </a:effectLst>
        </p:spPr>
        <p:txBody>
          <a:bodyPr wrap="square" lIns="104287" tIns="52144" rIns="104287" bIns="52144" rtlCol="0">
            <a:spAutoFit/>
          </a:bodyPr>
          <a:lstStyle>
            <a:defPPr>
              <a:defRPr lang="pt-BR"/>
            </a:defPPr>
            <a:lvl1pPr>
              <a:defRPr sz="1000"/>
            </a:lvl1pPr>
          </a:lstStyle>
          <a:p>
            <a:pPr algn="ctr"/>
            <a:r>
              <a:rPr lang="pt-BR" dirty="0"/>
              <a:t>Solicitação de DAPR-D</a:t>
            </a:r>
          </a:p>
          <a:p>
            <a:pPr algn="ctr"/>
            <a:r>
              <a:rPr lang="pt-BR" dirty="0"/>
              <a:t>(SM 24.2)</a:t>
            </a:r>
          </a:p>
        </p:txBody>
      </p:sp>
      <p:cxnSp>
        <p:nvCxnSpPr>
          <p:cNvPr id="83" name="Conector reto 82"/>
          <p:cNvCxnSpPr>
            <a:stCxn id="82" idx="2"/>
          </p:cNvCxnSpPr>
          <p:nvPr/>
        </p:nvCxnSpPr>
        <p:spPr>
          <a:xfrm flipH="1">
            <a:off x="10014684" y="2396276"/>
            <a:ext cx="1230" cy="616294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to 83"/>
          <p:cNvCxnSpPr/>
          <p:nvPr/>
        </p:nvCxnSpPr>
        <p:spPr>
          <a:xfrm>
            <a:off x="10015915" y="2997996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CaixaDeTexto 84"/>
          <p:cNvSpPr txBox="1"/>
          <p:nvPr/>
        </p:nvSpPr>
        <p:spPr>
          <a:xfrm>
            <a:off x="9944684" y="3269880"/>
            <a:ext cx="698546" cy="41308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chemeClr val="tx1"/>
            </a:solidFill>
          </a:ln>
          <a:effectLst>
            <a:glow rad="127000">
              <a:schemeClr val="bg1"/>
            </a:glow>
          </a:effectLst>
        </p:spPr>
        <p:txBody>
          <a:bodyPr wrap="square" lIns="104287" tIns="52144" rIns="104287" bIns="52144" rtlCol="0">
            <a:spAutoFit/>
          </a:bodyPr>
          <a:lstStyle>
            <a:defPPr>
              <a:defRPr lang="pt-BR"/>
            </a:defPPr>
            <a:lvl1pPr>
              <a:defRPr sz="1000"/>
            </a:lvl1pPr>
          </a:lstStyle>
          <a:p>
            <a:pPr algn="ctr"/>
            <a:r>
              <a:rPr lang="pt-BR" b="1" dirty="0"/>
              <a:t>DAPR-D emitida</a:t>
            </a:r>
          </a:p>
        </p:txBody>
      </p:sp>
      <p:sp>
        <p:nvSpPr>
          <p:cNvPr id="86" name="Elipse 85"/>
          <p:cNvSpPr/>
          <p:nvPr/>
        </p:nvSpPr>
        <p:spPr>
          <a:xfrm>
            <a:off x="10218064" y="2981361"/>
            <a:ext cx="147426" cy="148697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87" tIns="52144" rIns="104287" bIns="52144" rtlCol="0" anchor="ctr"/>
          <a:lstStyle/>
          <a:p>
            <a:pPr algn="ctr"/>
            <a:endParaRPr lang="pt-BR" sz="1000"/>
          </a:p>
        </p:txBody>
      </p:sp>
      <p:cxnSp>
        <p:nvCxnSpPr>
          <p:cNvPr id="87" name="Conector reto 86"/>
          <p:cNvCxnSpPr>
            <a:stCxn id="86" idx="4"/>
          </p:cNvCxnSpPr>
          <p:nvPr/>
        </p:nvCxnSpPr>
        <p:spPr>
          <a:xfrm flipH="1">
            <a:off x="10291778" y="3130057"/>
            <a:ext cx="1" cy="139824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tângulo 87"/>
          <p:cNvSpPr/>
          <p:nvPr/>
        </p:nvSpPr>
        <p:spPr>
          <a:xfrm>
            <a:off x="4048659" y="2206891"/>
            <a:ext cx="1150102" cy="7208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txBody>
          <a:bodyPr wrap="square" lIns="104287" tIns="52144" rIns="104287" bIns="52144" rtlCol="0">
            <a:spAutoFit/>
          </a:bodyPr>
          <a:lstStyle/>
          <a:p>
            <a:pPr algn="ctr"/>
            <a:r>
              <a:rPr lang="pt-BR" sz="1000" dirty="0"/>
              <a:t>Implantação das Instruções de Operação</a:t>
            </a:r>
            <a:br>
              <a:rPr lang="pt-BR" sz="1000" dirty="0"/>
            </a:br>
            <a:r>
              <a:rPr lang="pt-BR" sz="1000" dirty="0"/>
              <a:t>(SM 10.17)</a:t>
            </a:r>
          </a:p>
        </p:txBody>
      </p:sp>
      <p:cxnSp>
        <p:nvCxnSpPr>
          <p:cNvPr id="89" name="Conector reto 88"/>
          <p:cNvCxnSpPr/>
          <p:nvPr/>
        </p:nvCxnSpPr>
        <p:spPr>
          <a:xfrm>
            <a:off x="4623711" y="2982618"/>
            <a:ext cx="0" cy="798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ector reto 89"/>
          <p:cNvCxnSpPr/>
          <p:nvPr/>
        </p:nvCxnSpPr>
        <p:spPr>
          <a:xfrm>
            <a:off x="4623711" y="2831621"/>
            <a:ext cx="0" cy="215483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ítulo 1"/>
          <p:cNvSpPr txBox="1">
            <a:spLocks/>
          </p:cNvSpPr>
          <p:nvPr/>
        </p:nvSpPr>
        <p:spPr>
          <a:xfrm>
            <a:off x="305346" y="431581"/>
            <a:ext cx="10153128" cy="755968"/>
          </a:xfrm>
          <a:prstGeom prst="rect">
            <a:avLst/>
          </a:prstGeom>
        </p:spPr>
        <p:txBody>
          <a:bodyPr lIns="104261" tIns="52131" rIns="104261" bIns="52131"/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pt-BR" altLang="pt-BR" sz="2800" b="1" dirty="0" smtClean="0"/>
              <a:t>Macroprocesso de Integração de um novo gerador ao SIN</a:t>
            </a:r>
          </a:p>
        </p:txBody>
      </p:sp>
    </p:spTree>
    <p:extLst>
      <p:ext uri="{BB962C8B-B14F-4D97-AF65-F5344CB8AC3E}">
        <p14:creationId xmlns:p14="http://schemas.microsoft.com/office/powerpoint/2010/main" val="2490074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Retângulo 5"/>
          <p:cNvSpPr>
            <a:spLocks noChangeArrowheads="1"/>
          </p:cNvSpPr>
          <p:nvPr/>
        </p:nvSpPr>
        <p:spPr bwMode="auto">
          <a:xfrm>
            <a:off x="4841850" y="3923875"/>
            <a:ext cx="4679537" cy="553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94" tIns="45698" rIns="91394" bIns="45698" anchor="ctr">
            <a:spAutoFit/>
          </a:bodyPr>
          <a:lstStyle/>
          <a:p>
            <a:pPr eaLnBrk="0" hangingPunct="0"/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</a:rPr>
              <a:t>Fim. Obrigado.</a:t>
            </a:r>
          </a:p>
        </p:txBody>
      </p:sp>
    </p:spTree>
    <p:extLst>
      <p:ext uri="{BB962C8B-B14F-4D97-AF65-F5344CB8AC3E}">
        <p14:creationId xmlns:p14="http://schemas.microsoft.com/office/powerpoint/2010/main" val="224927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2"/>
          <p:cNvSpPr txBox="1">
            <a:spLocks/>
          </p:cNvSpPr>
          <p:nvPr/>
        </p:nvSpPr>
        <p:spPr bwMode="auto">
          <a:xfrm>
            <a:off x="246735" y="763569"/>
            <a:ext cx="10235180" cy="61912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4249" tIns="52124" rIns="104249" bIns="52124"/>
          <a:lstStyle>
            <a:defPPr>
              <a:defRPr lang="pt-BR"/>
            </a:defPPr>
            <a:lvl1pPr marL="342900" indent="-342900" algn="just">
              <a:buFontTx/>
              <a:buChar char="•"/>
              <a:defRPr sz="2000" b="0"/>
            </a:lvl1pPr>
          </a:lstStyle>
          <a:p>
            <a:pPr marL="0" indent="0">
              <a:buNone/>
            </a:pPr>
            <a:r>
              <a:rPr lang="pt-BR" sz="2700" b="1" u="sng" dirty="0"/>
              <a:t>Livre Acesso:</a:t>
            </a:r>
            <a:r>
              <a:rPr lang="pt-BR" sz="2700" dirty="0"/>
              <a:t> É o direito de qualquer agente – geradores, concessionária ou permissionária de distribuição ou unidade consumidora - de se conectar e fazer uso da rede elétrica, não condicionada a comercialização de energia (Art. 15 da Lei 9.074, de 1995). </a:t>
            </a:r>
          </a:p>
          <a:p>
            <a:pPr marL="0" indent="0">
              <a:buNone/>
            </a:pPr>
            <a:endParaRPr lang="pt-BR" sz="2700" dirty="0"/>
          </a:p>
          <a:p>
            <a:pPr marL="0" indent="0">
              <a:buNone/>
            </a:pPr>
            <a:r>
              <a:rPr lang="pt-BR" sz="2700" b="1" u="sng" dirty="0"/>
              <a:t>Importante:</a:t>
            </a:r>
            <a:r>
              <a:rPr lang="pt-BR" sz="2700" b="1" dirty="0"/>
              <a:t> </a:t>
            </a:r>
            <a:r>
              <a:rPr lang="pt-BR" sz="2700" dirty="0"/>
              <a:t>A compra e venda da energia elétrica é contratada separadamente do acesso e uso da rede elétrica (Art. 9º da Lei 9.648, de 1998).</a:t>
            </a:r>
          </a:p>
          <a:p>
            <a:pPr marL="0" indent="0">
              <a:buNone/>
            </a:pPr>
            <a:endParaRPr lang="pt-BR" sz="2700" dirty="0"/>
          </a:p>
          <a:p>
            <a:pPr marL="0" indent="0">
              <a:buNone/>
            </a:pPr>
            <a:r>
              <a:rPr lang="pt-BR" sz="2700" b="1" u="sng" dirty="0"/>
              <a:t>Relevância:</a:t>
            </a:r>
            <a:r>
              <a:rPr lang="pt-BR" sz="2700" dirty="0"/>
              <a:t> Possibilita a comercialização direta entre produtores e comercializadores de energia elétrica (independente da localização geográfica) incentivando a concorrência entre os agentes, contribuindo para a redução dos custos e modicidade das tarifas ao consumidor final.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46735" y="-108025"/>
            <a:ext cx="8630554" cy="720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249" tIns="52124" rIns="104249" bIns="52124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Livre Acesso e sua Importância</a:t>
            </a:r>
          </a:p>
        </p:txBody>
      </p:sp>
    </p:spTree>
    <p:extLst>
      <p:ext uri="{BB962C8B-B14F-4D97-AF65-F5344CB8AC3E}">
        <p14:creationId xmlns:p14="http://schemas.microsoft.com/office/powerpoint/2010/main" val="3987138627"/>
      </p:ext>
    </p:extLst>
  </p:cSld>
  <p:clrMapOvr>
    <a:masterClrMapping/>
  </p:clrMapOvr>
  <p:transition xmlns:p14="http://schemas.microsoft.com/office/powerpoint/2010/main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46736" y="767602"/>
            <a:ext cx="10319377" cy="452440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4261" tIns="52131" rIns="104261" bIns="52131"/>
          <a:lstStyle>
            <a:defPPr>
              <a:defRPr lang="pt-BR"/>
            </a:defPPr>
            <a:lvl1pPr marL="342900" indent="-342900" algn="just">
              <a:buFontTx/>
              <a:buChar char="•"/>
              <a:defRPr sz="2000" b="0"/>
            </a:lvl1pPr>
          </a:lstStyle>
          <a:p>
            <a:pPr marL="0" indent="0">
              <a:lnSpc>
                <a:spcPct val="90000"/>
              </a:lnSpc>
              <a:spcAft>
                <a:spcPts val="684"/>
              </a:spcAft>
              <a:buNone/>
            </a:pPr>
            <a:r>
              <a:rPr lang="pt-BR" sz="2300" dirty="0" smtClean="0"/>
              <a:t>Podem solicitar acesso ao ONS os seguintes Agentes conectados à </a:t>
            </a:r>
            <a:r>
              <a:rPr lang="pt-BR" sz="2300" u="sng" dirty="0" smtClean="0"/>
              <a:t>Rede Básica</a:t>
            </a:r>
            <a:r>
              <a:rPr lang="pt-BR" sz="2300" dirty="0" smtClean="0"/>
              <a:t> e às Demais Instalações de Transmissão </a:t>
            </a:r>
            <a:r>
              <a:rPr lang="mr-IN" sz="2300" dirty="0" smtClean="0"/>
              <a:t>–</a:t>
            </a:r>
            <a:r>
              <a:rPr lang="pt-BR" sz="2300" dirty="0" smtClean="0"/>
              <a:t> </a:t>
            </a:r>
            <a:r>
              <a:rPr lang="pt-BR" sz="2300" u="sng" dirty="0" smtClean="0"/>
              <a:t>DIT</a:t>
            </a:r>
            <a:r>
              <a:rPr lang="pt-BR" sz="2300" dirty="0" smtClean="0"/>
              <a:t>: </a:t>
            </a:r>
          </a:p>
          <a:p>
            <a:pPr>
              <a:lnSpc>
                <a:spcPct val="90000"/>
              </a:lnSpc>
              <a:spcAft>
                <a:spcPts val="684"/>
              </a:spcAft>
            </a:pPr>
            <a:r>
              <a:rPr lang="pt-BR" sz="2300" dirty="0" smtClean="0"/>
              <a:t>Agente </a:t>
            </a:r>
            <a:r>
              <a:rPr lang="pt-BR" sz="2300" dirty="0"/>
              <a:t>gerador (PIE ou AP) detentor de concessão ou autorização de:</a:t>
            </a:r>
          </a:p>
          <a:p>
            <a:pPr marL="412702" indent="-412702">
              <a:lnSpc>
                <a:spcPct val="90000"/>
              </a:lnSpc>
              <a:spcAft>
                <a:spcPts val="600"/>
              </a:spcAft>
              <a:buNone/>
            </a:pPr>
            <a:r>
              <a:rPr lang="pt-BR" sz="2300" dirty="0"/>
              <a:t>	- Usina Hidrelétrica - UHE</a:t>
            </a:r>
          </a:p>
          <a:p>
            <a:pPr marL="412702" indent="-412702">
              <a:lnSpc>
                <a:spcPct val="90000"/>
              </a:lnSpc>
              <a:spcAft>
                <a:spcPts val="600"/>
              </a:spcAft>
              <a:buNone/>
            </a:pPr>
            <a:r>
              <a:rPr lang="pt-BR" sz="2300" dirty="0"/>
              <a:t>	- Usina Termelétrica - UTE</a:t>
            </a:r>
          </a:p>
          <a:p>
            <a:pPr marL="412702" indent="-412702">
              <a:lnSpc>
                <a:spcPct val="90000"/>
              </a:lnSpc>
              <a:spcAft>
                <a:spcPts val="600"/>
              </a:spcAft>
              <a:buNone/>
            </a:pPr>
            <a:r>
              <a:rPr lang="pt-BR" sz="2300" dirty="0"/>
              <a:t>	- Central Geradora Eólica - CGE</a:t>
            </a:r>
          </a:p>
          <a:p>
            <a:pPr marL="412702" indent="-412702">
              <a:lnSpc>
                <a:spcPct val="90000"/>
              </a:lnSpc>
              <a:spcAft>
                <a:spcPts val="600"/>
              </a:spcAft>
              <a:buNone/>
            </a:pPr>
            <a:r>
              <a:rPr lang="pt-BR" sz="2300" dirty="0"/>
              <a:t>	- Usina Fotovoltaica - UFV  </a:t>
            </a:r>
          </a:p>
          <a:p>
            <a:pPr>
              <a:lnSpc>
                <a:spcPct val="90000"/>
              </a:lnSpc>
              <a:spcAft>
                <a:spcPts val="769"/>
              </a:spcAft>
            </a:pPr>
            <a:r>
              <a:rPr lang="pt-BR" sz="2300" dirty="0"/>
              <a:t> Concessionária ou permissionária de distribuição</a:t>
            </a:r>
          </a:p>
          <a:p>
            <a:pPr>
              <a:lnSpc>
                <a:spcPct val="90000"/>
              </a:lnSpc>
              <a:spcAft>
                <a:spcPts val="769"/>
              </a:spcAft>
            </a:pPr>
            <a:r>
              <a:rPr lang="pt-BR" sz="2300" dirty="0"/>
              <a:t> Agente de importação e/ou exportação de energia elétrica autorizado</a:t>
            </a:r>
          </a:p>
          <a:p>
            <a:pPr>
              <a:lnSpc>
                <a:spcPct val="90000"/>
              </a:lnSpc>
              <a:spcAft>
                <a:spcPts val="769"/>
              </a:spcAft>
            </a:pPr>
            <a:r>
              <a:rPr lang="pt-BR" sz="2300" dirty="0"/>
              <a:t> Consumidor Livre detentor de Portaria do MME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46735" y="107429"/>
            <a:ext cx="8630554" cy="597723"/>
          </a:xfrm>
          <a:prstGeom prst="rect">
            <a:avLst/>
          </a:prstGeom>
        </p:spPr>
        <p:txBody>
          <a:bodyPr lIns="104261" tIns="52131" rIns="104261" bIns="52131"/>
          <a:lstStyle/>
          <a:p>
            <a:pPr defTabSz="914400">
              <a:spcBef>
                <a:spcPct val="0"/>
              </a:spcBef>
            </a:pPr>
            <a:r>
              <a:rPr lang="pt-BR" sz="3200" b="1" dirty="0">
                <a:latin typeface="Arial" pitchFamily="34" charset="0"/>
                <a:ea typeface="+mj-ea"/>
                <a:cs typeface="Arial" pitchFamily="34" charset="0"/>
              </a:rPr>
              <a:t>Quem pode solicitar acesso ao ONS?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530" y="4775581"/>
            <a:ext cx="6782708" cy="24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1703290"/>
      </p:ext>
    </p:extLst>
  </p:cSld>
  <p:clrMapOvr>
    <a:masterClrMapping/>
  </p:clrMapOvr>
  <p:transition xmlns:p14="http://schemas.microsoft.com/office/powerpoint/2010/main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2"/>
          <p:cNvSpPr txBox="1">
            <a:spLocks/>
          </p:cNvSpPr>
          <p:nvPr/>
        </p:nvSpPr>
        <p:spPr bwMode="auto">
          <a:xfrm>
            <a:off x="246736" y="1547589"/>
            <a:ext cx="10319377" cy="51691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4261" tIns="52131" rIns="104261" bIns="52131"/>
          <a:lstStyle>
            <a:defPPr>
              <a:defRPr lang="pt-BR"/>
            </a:defPPr>
            <a:lvl1pPr marL="342900" indent="-342900" algn="just">
              <a:buFontTx/>
              <a:buChar char="•"/>
              <a:defRPr sz="2000" b="0"/>
            </a:lvl1pPr>
          </a:lstStyle>
          <a:p>
            <a:pPr marL="0" indent="0">
              <a:buNone/>
              <a:defRPr/>
            </a:pPr>
            <a:r>
              <a:rPr lang="pt-BR" sz="2400" dirty="0"/>
              <a:t>O Módulo 3 tem como objetivo estabelecer as instruções e os processos para a </a:t>
            </a:r>
            <a:r>
              <a:rPr lang="pt-BR" sz="2400" b="1" dirty="0"/>
              <a:t>viabilização do acesso</a:t>
            </a:r>
            <a:r>
              <a:rPr lang="pt-BR" sz="2400" dirty="0"/>
              <a:t>, que compreende a conexão e o uso, às instalações de transmissão.</a:t>
            </a:r>
          </a:p>
          <a:p>
            <a:pPr marL="0" indent="0">
              <a:buNone/>
              <a:defRPr/>
            </a:pPr>
            <a:endParaRPr lang="pt-BR" sz="2400" dirty="0"/>
          </a:p>
          <a:p>
            <a:pPr marL="0" indent="0">
              <a:buNone/>
              <a:defRPr/>
            </a:pPr>
            <a:r>
              <a:rPr lang="pt-BR" sz="2400" dirty="0"/>
              <a:t>O Módulo 3 é composto pelos seguintes </a:t>
            </a:r>
            <a:r>
              <a:rPr lang="pt-BR" sz="2400" dirty="0" err="1"/>
              <a:t>submódulos</a:t>
            </a:r>
            <a:r>
              <a:rPr lang="pt-BR" sz="2400" dirty="0"/>
              <a:t>:</a:t>
            </a:r>
          </a:p>
          <a:p>
            <a:pPr marL="0" indent="0">
              <a:buNone/>
              <a:defRPr/>
            </a:pPr>
            <a:endParaRPr lang="pt-BR" sz="2400" dirty="0"/>
          </a:p>
          <a:p>
            <a:pPr>
              <a:buFont typeface="Wingdings" pitchFamily="2" charset="2"/>
              <a:buChar char="ü"/>
              <a:defRPr/>
            </a:pPr>
            <a:r>
              <a:rPr lang="pt-BR" sz="2400" dirty="0" err="1" smtClean="0"/>
              <a:t>Submódulo</a:t>
            </a:r>
            <a:r>
              <a:rPr lang="pt-BR" sz="2400" dirty="0" smtClean="0"/>
              <a:t> 3.1 - Visão Geral</a:t>
            </a:r>
            <a:endParaRPr lang="pt-BR" sz="2400" dirty="0"/>
          </a:p>
          <a:p>
            <a:pPr>
              <a:buFont typeface="Wingdings" pitchFamily="2" charset="2"/>
              <a:buChar char="ü"/>
              <a:defRPr/>
            </a:pPr>
            <a:r>
              <a:rPr lang="pt-BR" sz="2400" dirty="0"/>
              <a:t>Submódulo 3.2 </a:t>
            </a:r>
            <a:r>
              <a:rPr lang="pt-BR" sz="2400" dirty="0" smtClean="0"/>
              <a:t>- Consulta </a:t>
            </a:r>
            <a:r>
              <a:rPr lang="pt-BR" sz="2400" dirty="0"/>
              <a:t>de </a:t>
            </a:r>
            <a:r>
              <a:rPr lang="pt-BR" sz="2400" dirty="0" smtClean="0"/>
              <a:t>acesso</a:t>
            </a:r>
            <a:endParaRPr lang="pt-BR" sz="2400" dirty="0"/>
          </a:p>
          <a:p>
            <a:pPr>
              <a:buFont typeface="Wingdings" pitchFamily="2" charset="2"/>
              <a:buChar char="ü"/>
              <a:defRPr/>
            </a:pPr>
            <a:r>
              <a:rPr lang="pt-BR" sz="2400" dirty="0" err="1" smtClean="0"/>
              <a:t>Submódulo</a:t>
            </a:r>
            <a:r>
              <a:rPr lang="pt-BR" sz="2400" dirty="0" smtClean="0"/>
              <a:t> </a:t>
            </a:r>
            <a:r>
              <a:rPr lang="pt-BR" sz="2400" dirty="0"/>
              <a:t>3.3 </a:t>
            </a:r>
            <a:r>
              <a:rPr lang="pt-BR" sz="2400" dirty="0" smtClean="0"/>
              <a:t>- Solicitação </a:t>
            </a:r>
            <a:r>
              <a:rPr lang="pt-BR" sz="2400" dirty="0"/>
              <a:t>de </a:t>
            </a:r>
            <a:r>
              <a:rPr lang="pt-BR" sz="2400" dirty="0" smtClean="0"/>
              <a:t>acesso</a:t>
            </a:r>
            <a:endParaRPr lang="pt-BR" sz="2400" dirty="0"/>
          </a:p>
          <a:p>
            <a:pPr>
              <a:buFont typeface="Wingdings" pitchFamily="2" charset="2"/>
              <a:buChar char="ü"/>
              <a:defRPr/>
            </a:pPr>
            <a:r>
              <a:rPr lang="pt-BR" sz="2400" dirty="0" err="1" smtClean="0"/>
              <a:t>Submódulo</a:t>
            </a:r>
            <a:r>
              <a:rPr lang="pt-BR" sz="2400" dirty="0" smtClean="0"/>
              <a:t> </a:t>
            </a:r>
            <a:r>
              <a:rPr lang="pt-BR" sz="2400" dirty="0"/>
              <a:t>3.4 </a:t>
            </a:r>
            <a:r>
              <a:rPr lang="pt-BR" sz="2400" dirty="0" smtClean="0"/>
              <a:t>- Informações </a:t>
            </a:r>
            <a:r>
              <a:rPr lang="pt-BR" sz="2400" dirty="0"/>
              <a:t>para a solicitação de </a:t>
            </a:r>
            <a:r>
              <a:rPr lang="pt-BR" sz="2400" dirty="0" smtClean="0"/>
              <a:t>acesso</a:t>
            </a:r>
            <a:endParaRPr lang="pt-BR" sz="2400" dirty="0"/>
          </a:p>
          <a:p>
            <a:pPr>
              <a:buFont typeface="Wingdings" pitchFamily="2" charset="2"/>
              <a:buChar char="ü"/>
              <a:defRPr/>
            </a:pPr>
            <a:r>
              <a:rPr lang="pt-BR" sz="2400" dirty="0"/>
              <a:t>Submódulo 3.5 </a:t>
            </a:r>
            <a:r>
              <a:rPr lang="pt-BR" sz="2400" dirty="0" smtClean="0"/>
              <a:t>- Inspeções </a:t>
            </a:r>
            <a:r>
              <a:rPr lang="pt-BR" sz="2400" dirty="0"/>
              <a:t>e ensaios nas instalações de </a:t>
            </a:r>
            <a:r>
              <a:rPr lang="pt-BR" sz="2400" dirty="0" smtClean="0"/>
              <a:t>conexão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pt-BR" sz="2400" dirty="0" err="1" smtClean="0"/>
              <a:t>Submódulo</a:t>
            </a:r>
            <a:r>
              <a:rPr lang="pt-BR" sz="2400" dirty="0" smtClean="0"/>
              <a:t> 3.6 - Requisitos técnicos mínimos para a conexão à Rede Básica</a:t>
            </a:r>
          </a:p>
          <a:p>
            <a:pPr marL="0" indent="0">
              <a:buNone/>
            </a:pPr>
            <a:endParaRPr lang="pt-BR" sz="2400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46734" y="241400"/>
            <a:ext cx="10211739" cy="1090165"/>
          </a:xfrm>
          <a:prstGeom prst="rect">
            <a:avLst/>
          </a:prstGeom>
        </p:spPr>
        <p:txBody>
          <a:bodyPr lIns="104261" tIns="52131" rIns="104261" bIns="52131"/>
          <a:lstStyle/>
          <a:p>
            <a:pPr defTabSz="914400">
              <a:spcBef>
                <a:spcPct val="0"/>
              </a:spcBef>
            </a:pPr>
            <a:r>
              <a:rPr lang="pt-BR" sz="3200" b="1" dirty="0">
                <a:latin typeface="Arial" pitchFamily="34" charset="0"/>
                <a:ea typeface="+mj-ea"/>
                <a:cs typeface="Arial" pitchFamily="34" charset="0"/>
              </a:rPr>
              <a:t>Procedimentos de Rede</a:t>
            </a:r>
          </a:p>
          <a:p>
            <a:pPr defTabSz="914400">
              <a:spcBef>
                <a:spcPct val="0"/>
              </a:spcBef>
            </a:pPr>
            <a:r>
              <a:rPr lang="pt-BR" sz="3200" b="1" dirty="0">
                <a:latin typeface="Arial" pitchFamily="34" charset="0"/>
                <a:ea typeface="+mj-ea"/>
                <a:cs typeface="Arial" pitchFamily="34" charset="0"/>
              </a:rPr>
              <a:t>Módulo 3 </a:t>
            </a:r>
            <a:r>
              <a:rPr lang="mr-IN" sz="3200" b="1" dirty="0">
                <a:latin typeface="Arial" pitchFamily="34" charset="0"/>
                <a:ea typeface="+mj-ea"/>
                <a:cs typeface="Arial" pitchFamily="34" charset="0"/>
              </a:rPr>
              <a:t>–</a:t>
            </a:r>
            <a:r>
              <a:rPr lang="pt-BR" sz="3200" b="1" dirty="0">
                <a:latin typeface="Arial" pitchFamily="34" charset="0"/>
                <a:ea typeface="+mj-ea"/>
                <a:cs typeface="Arial" pitchFamily="34" charset="0"/>
              </a:rPr>
              <a:t> Acesso às Instalações de Transmissão</a:t>
            </a:r>
          </a:p>
        </p:txBody>
      </p:sp>
    </p:spTree>
    <p:extLst>
      <p:ext uri="{BB962C8B-B14F-4D97-AF65-F5344CB8AC3E}">
        <p14:creationId xmlns:p14="http://schemas.microsoft.com/office/powerpoint/2010/main" val="3737928748"/>
      </p:ext>
    </p:extLst>
  </p:cSld>
  <p:clrMapOvr>
    <a:masterClrMapping/>
  </p:clrMapOvr>
  <p:transition xmlns:p14="http://schemas.microsoft.com/office/powerpoint/2010/main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45" y="1017797"/>
            <a:ext cx="10514527" cy="5524081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233338" y="251445"/>
            <a:ext cx="9088041" cy="755968"/>
          </a:xfrm>
          <a:prstGeom prst="rect">
            <a:avLst/>
          </a:prstGeom>
        </p:spPr>
        <p:txBody>
          <a:bodyPr lIns="104261" tIns="52131" rIns="104261" bIns="52131"/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pt-BR" altLang="pt-BR" b="1" dirty="0" smtClean="0"/>
              <a:t>Processo de Acesso</a:t>
            </a:r>
          </a:p>
        </p:txBody>
      </p:sp>
    </p:spTree>
    <p:extLst>
      <p:ext uri="{BB962C8B-B14F-4D97-AF65-F5344CB8AC3E}">
        <p14:creationId xmlns:p14="http://schemas.microsoft.com/office/powerpoint/2010/main" val="1850503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46736" y="684194"/>
            <a:ext cx="10319377" cy="6429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4274" tIns="52138" rIns="104274" bIns="52138">
            <a:noAutofit/>
          </a:bodyPr>
          <a:lstStyle/>
          <a:p>
            <a:pPr marL="309566" indent="-309566" algn="just">
              <a:spcAft>
                <a:spcPts val="684"/>
              </a:spcAft>
              <a:buSzPct val="120000"/>
              <a:buFont typeface="Arial" panose="020B0604020202020204" pitchFamily="34" charset="0"/>
              <a:buChar char="•"/>
              <a:defRPr/>
            </a:pPr>
            <a:r>
              <a:rPr lang="pt-BR" sz="2500" dirty="0"/>
              <a:t>O </a:t>
            </a:r>
            <a:r>
              <a:rPr lang="pt-BR" sz="2500" dirty="0" err="1"/>
              <a:t>acessante</a:t>
            </a:r>
            <a:r>
              <a:rPr lang="pt-BR" sz="2500" dirty="0"/>
              <a:t> formaliza ao ONS a sua intenção em se conectar ao sistema de transmissão.</a:t>
            </a:r>
          </a:p>
          <a:p>
            <a:pPr marL="309566" indent="-309566" algn="just">
              <a:spcBef>
                <a:spcPts val="684"/>
              </a:spcBef>
              <a:spcAft>
                <a:spcPts val="1141"/>
              </a:spcAft>
              <a:buSzPct val="120000"/>
              <a:buFont typeface="Arial" panose="020B0604020202020204" pitchFamily="34" charset="0"/>
              <a:buChar char="•"/>
              <a:defRPr/>
            </a:pPr>
            <a:r>
              <a:rPr lang="pt-BR" sz="2500" dirty="0"/>
              <a:t>Documentos requisitados na solicitação de acesso </a:t>
            </a:r>
            <a:r>
              <a:rPr lang="pt-BR" sz="2300" dirty="0"/>
              <a:t>(SM 3.4 dos Procedimentos de Rede)</a:t>
            </a:r>
            <a:r>
              <a:rPr lang="pt-BR" sz="2500" dirty="0"/>
              <a:t>:</a:t>
            </a:r>
          </a:p>
          <a:p>
            <a:pPr marL="309566" indent="-309566" algn="just">
              <a:spcBef>
                <a:spcPts val="684"/>
              </a:spcBef>
              <a:spcAft>
                <a:spcPts val="1141"/>
              </a:spcAft>
              <a:buSzPct val="120000"/>
              <a:buFont typeface="Arial" panose="020B0604020202020204" pitchFamily="34" charset="0"/>
              <a:buChar char="•"/>
              <a:defRPr/>
            </a:pPr>
            <a:endParaRPr lang="pt-BR" sz="2500" dirty="0"/>
          </a:p>
          <a:p>
            <a:pPr marL="309566" indent="-309566" algn="just">
              <a:spcBef>
                <a:spcPts val="684"/>
              </a:spcBef>
              <a:spcAft>
                <a:spcPts val="1141"/>
              </a:spcAft>
              <a:buSzPct val="120000"/>
              <a:buFont typeface="Arial" panose="020B0604020202020204" pitchFamily="34" charset="0"/>
              <a:buChar char="•"/>
              <a:defRPr/>
            </a:pPr>
            <a:endParaRPr lang="pt-BR" sz="2500" dirty="0"/>
          </a:p>
          <a:p>
            <a:pPr marL="309566" indent="-309566" algn="just">
              <a:spcBef>
                <a:spcPts val="684"/>
              </a:spcBef>
              <a:spcAft>
                <a:spcPts val="1141"/>
              </a:spcAft>
              <a:buSzPct val="120000"/>
              <a:buFont typeface="Arial" panose="020B0604020202020204" pitchFamily="34" charset="0"/>
              <a:buChar char="•"/>
              <a:defRPr/>
            </a:pPr>
            <a:endParaRPr lang="pt-BR" sz="2500" dirty="0"/>
          </a:p>
          <a:p>
            <a:pPr marL="309566" indent="-309566" algn="just">
              <a:spcBef>
                <a:spcPts val="684"/>
              </a:spcBef>
              <a:spcAft>
                <a:spcPts val="1141"/>
              </a:spcAft>
              <a:buSzPct val="120000"/>
              <a:buFont typeface="Arial" panose="020B0604020202020204" pitchFamily="34" charset="0"/>
              <a:buChar char="•"/>
              <a:defRPr/>
            </a:pPr>
            <a:endParaRPr lang="pt-BR" sz="2500" dirty="0"/>
          </a:p>
          <a:p>
            <a:pPr marL="309566" indent="-309566" algn="just">
              <a:spcBef>
                <a:spcPts val="684"/>
              </a:spcBef>
              <a:spcAft>
                <a:spcPts val="1141"/>
              </a:spcAft>
              <a:buSzPct val="120000"/>
              <a:buFont typeface="Arial" panose="020B0604020202020204" pitchFamily="34" charset="0"/>
              <a:buChar char="•"/>
              <a:defRPr/>
            </a:pPr>
            <a:endParaRPr lang="pt-BR" sz="2500" dirty="0"/>
          </a:p>
          <a:p>
            <a:pPr marL="309566" indent="-309566" algn="just">
              <a:spcBef>
                <a:spcPts val="684"/>
              </a:spcBef>
              <a:spcAft>
                <a:spcPts val="1141"/>
              </a:spcAft>
              <a:buSzPct val="120000"/>
              <a:buFont typeface="Arial" panose="020B0604020202020204" pitchFamily="34" charset="0"/>
              <a:buChar char="•"/>
              <a:defRPr/>
            </a:pPr>
            <a:endParaRPr lang="pt-BR" sz="2500" dirty="0"/>
          </a:p>
          <a:p>
            <a:pPr marL="309566" indent="-309566" algn="just">
              <a:spcBef>
                <a:spcPts val="684"/>
              </a:spcBef>
              <a:spcAft>
                <a:spcPts val="1141"/>
              </a:spcAft>
              <a:buSzPct val="120000"/>
              <a:buFont typeface="Arial" panose="020B0604020202020204" pitchFamily="34" charset="0"/>
              <a:buChar char="•"/>
              <a:defRPr/>
            </a:pPr>
            <a:endParaRPr lang="pt-BR" sz="2500" dirty="0"/>
          </a:p>
          <a:p>
            <a:pPr algn="just">
              <a:spcBef>
                <a:spcPts val="684"/>
              </a:spcBef>
              <a:spcAft>
                <a:spcPts val="1141"/>
              </a:spcAft>
              <a:buSzPct val="120000"/>
              <a:defRPr/>
            </a:pPr>
            <a:endParaRPr lang="pt-BR" sz="2500" dirty="0"/>
          </a:p>
          <a:p>
            <a:pPr marL="309566" indent="-309566" algn="just">
              <a:spcBef>
                <a:spcPts val="684"/>
              </a:spcBef>
              <a:spcAft>
                <a:spcPts val="1141"/>
              </a:spcAft>
              <a:buSzPct val="120000"/>
              <a:buFont typeface="Arial" panose="020B0604020202020204" pitchFamily="34" charset="0"/>
              <a:buChar char="•"/>
              <a:defRPr/>
            </a:pPr>
            <a:endParaRPr lang="pt-BR" sz="2500" dirty="0"/>
          </a:p>
          <a:p>
            <a:pPr algn="just">
              <a:spcBef>
                <a:spcPts val="684"/>
              </a:spcBef>
              <a:spcAft>
                <a:spcPts val="1141"/>
              </a:spcAft>
              <a:buSzPct val="120000"/>
              <a:defRPr/>
            </a:pPr>
            <a:endParaRPr lang="pt-BR" sz="2500" dirty="0"/>
          </a:p>
          <a:p>
            <a:pPr marL="309566" indent="-309566" algn="just">
              <a:spcBef>
                <a:spcPts val="684"/>
              </a:spcBef>
              <a:spcAft>
                <a:spcPts val="1141"/>
              </a:spcAft>
              <a:buSzPct val="120000"/>
              <a:buFont typeface="Arial" panose="020B0604020202020204" pitchFamily="34" charset="0"/>
              <a:buChar char="•"/>
              <a:defRPr/>
            </a:pPr>
            <a:endParaRPr lang="pt-BR" sz="2500" dirty="0"/>
          </a:p>
          <a:p>
            <a:pPr marL="309566" indent="-309566" algn="just">
              <a:spcBef>
                <a:spcPts val="684"/>
              </a:spcBef>
              <a:spcAft>
                <a:spcPts val="1141"/>
              </a:spcAft>
              <a:buSzPct val="120000"/>
              <a:buFont typeface="Arial" panose="020B0604020202020204" pitchFamily="34" charset="0"/>
              <a:buChar char="•"/>
              <a:defRPr/>
            </a:pPr>
            <a:endParaRPr lang="pt-BR" sz="2500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46735" y="85756"/>
            <a:ext cx="8630554" cy="597737"/>
          </a:xfrm>
          <a:prstGeom prst="rect">
            <a:avLst/>
          </a:prstGeom>
        </p:spPr>
        <p:txBody>
          <a:bodyPr lIns="104261" tIns="52131" rIns="104261" bIns="52131"/>
          <a:lstStyle/>
          <a:p>
            <a:pPr defTabSz="914400">
              <a:spcBef>
                <a:spcPct val="0"/>
              </a:spcBef>
            </a:pPr>
            <a:r>
              <a:rPr lang="pt-BR" sz="3200" b="1" dirty="0">
                <a:latin typeface="Arial" pitchFamily="34" charset="0"/>
                <a:ea typeface="+mj-ea"/>
                <a:cs typeface="Arial" pitchFamily="34" charset="0"/>
              </a:rPr>
              <a:t>Solicitação de Acesso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/>
          </p:nvPr>
        </p:nvGraphicFramePr>
        <p:xfrm>
          <a:off x="262930" y="2589206"/>
          <a:ext cx="10218985" cy="43921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64322"/>
                <a:gridCol w="6354663"/>
              </a:tblGrid>
              <a:tr h="569435">
                <a:tc rowSpan="4">
                  <a:txBody>
                    <a:bodyPr/>
                    <a:lstStyle/>
                    <a:p>
                      <a:pPr marL="72000" algn="l" fontAlgn="ctr"/>
                      <a:r>
                        <a:rPr lang="pt-BR" sz="1900" b="1" u="none" strike="noStrike" dirty="0">
                          <a:effectLst/>
                        </a:rPr>
                        <a:t>Autorização do Poder Concedente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54" marR="9254" marT="8724" marB="0" anchor="ctr"/>
                </a:tc>
                <a:tc>
                  <a:txBody>
                    <a:bodyPr/>
                    <a:lstStyle/>
                    <a:p>
                      <a:pPr marL="72000" algn="just" fontAlgn="b"/>
                      <a:r>
                        <a:rPr lang="pt-BR" sz="1700" u="none" strike="noStrike" dirty="0" smtClean="0">
                          <a:effectLst/>
                        </a:rPr>
                        <a:t>Agente gerador </a:t>
                      </a:r>
                      <a:r>
                        <a:rPr lang="pt-BR" sz="1700" u="none" strike="noStrike" dirty="0">
                          <a:effectLst/>
                        </a:rPr>
                        <a:t>termelétrico, eólico, </a:t>
                      </a:r>
                      <a:r>
                        <a:rPr lang="pt-BR" sz="1700" u="none" strike="noStrike" dirty="0" smtClean="0">
                          <a:effectLst/>
                        </a:rPr>
                        <a:t>solar</a:t>
                      </a:r>
                      <a:r>
                        <a:rPr lang="pt-BR" sz="1700" u="none" strike="noStrike" baseline="0" dirty="0" smtClean="0">
                          <a:effectLst/>
                        </a:rPr>
                        <a:t> ou</a:t>
                      </a:r>
                      <a:r>
                        <a:rPr lang="pt-BR" sz="1700" u="none" strike="noStrike" dirty="0" smtClean="0">
                          <a:effectLst/>
                        </a:rPr>
                        <a:t> </a:t>
                      </a:r>
                      <a:r>
                        <a:rPr lang="pt-BR" sz="1700" u="none" strike="noStrike" dirty="0">
                          <a:effectLst/>
                        </a:rPr>
                        <a:t>PCH  </a:t>
                      </a:r>
                      <a:r>
                        <a:rPr lang="pt-BR" sz="1700" u="none" strike="noStrike" dirty="0" smtClean="0">
                          <a:effectLst/>
                        </a:rPr>
                        <a:t>→ </a:t>
                      </a:r>
                      <a:r>
                        <a:rPr lang="pt-BR" sz="1500" u="none" strike="noStrike" dirty="0" err="1" smtClean="0">
                          <a:solidFill>
                            <a:srgbClr val="0070C0"/>
                          </a:solidFill>
                          <a:effectLst/>
                        </a:rPr>
                        <a:t>ReA</a:t>
                      </a:r>
                      <a:r>
                        <a:rPr lang="pt-BR" sz="1500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pt-BR" sz="15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da </a:t>
                      </a:r>
                      <a:r>
                        <a:rPr lang="pt-BR" sz="1500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ANEEL (ACL) </a:t>
                      </a:r>
                      <a:r>
                        <a:rPr lang="pt-BR" sz="15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ou Portaria do </a:t>
                      </a:r>
                      <a:r>
                        <a:rPr lang="pt-BR" sz="1500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MME</a:t>
                      </a:r>
                      <a:r>
                        <a:rPr lang="pt-BR" sz="1700" u="none" strike="noStrike" dirty="0" smtClean="0">
                          <a:effectLst/>
                        </a:rPr>
                        <a:t> </a:t>
                      </a:r>
                      <a:r>
                        <a:rPr lang="pt-BR" sz="1500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(ACR)</a:t>
                      </a:r>
                      <a:r>
                        <a:rPr lang="pt-BR" sz="1700" u="none" strike="noStrike" dirty="0" smtClean="0">
                          <a:effectLst/>
                        </a:rPr>
                        <a:t> </a:t>
                      </a:r>
                      <a:endParaRPr lang="pt-B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54" marR="9254" marT="8724" marB="0" anchor="b"/>
                </a:tc>
              </a:tr>
              <a:tr h="55077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just" fontAlgn="b"/>
                      <a:r>
                        <a:rPr lang="pt-BR" sz="1700" u="none" strike="noStrike" dirty="0">
                          <a:effectLst/>
                        </a:rPr>
                        <a:t>Agente de importação / exportação de energia </a:t>
                      </a:r>
                      <a:r>
                        <a:rPr lang="pt-BR" sz="1700" u="none" strike="noStrike" dirty="0" smtClean="0">
                          <a:effectLst/>
                        </a:rPr>
                        <a:t>→ </a:t>
                      </a:r>
                      <a:r>
                        <a:rPr lang="pt-BR" sz="1500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autorização </a:t>
                      </a:r>
                      <a:r>
                        <a:rPr lang="pt-BR" sz="15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da </a:t>
                      </a:r>
                      <a:r>
                        <a:rPr lang="pt-BR" sz="1500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ANEEL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54" marR="9254" marT="8724" marB="0" anchor="b"/>
                </a:tc>
              </a:tr>
              <a:tr h="55077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just" fontAlgn="b"/>
                      <a:r>
                        <a:rPr lang="pt-BR" sz="1700" u="none" strike="noStrike" dirty="0" smtClean="0">
                          <a:effectLst/>
                        </a:rPr>
                        <a:t>Agente gerador hidrelétrico → </a:t>
                      </a:r>
                      <a:r>
                        <a:rPr lang="pt-BR" sz="1500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Contrato </a:t>
                      </a:r>
                      <a:r>
                        <a:rPr lang="pt-BR" sz="15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de Concessão emitido pela </a:t>
                      </a:r>
                      <a:r>
                        <a:rPr lang="pt-BR" sz="1500" u="none" strike="noStrike" dirty="0" smtClean="0">
                          <a:solidFill>
                            <a:srgbClr val="0070C0"/>
                          </a:solidFill>
                          <a:effectLst/>
                        </a:rPr>
                        <a:t>ANEEL</a:t>
                      </a:r>
                      <a:endParaRPr lang="pt-BR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54" marR="9254" marT="8724" marB="0" anchor="b"/>
                </a:tc>
              </a:tr>
              <a:tr h="57895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just" fontAlgn="b"/>
                      <a:r>
                        <a:rPr lang="pt-BR" sz="1700" u="none" strike="noStrike" dirty="0">
                          <a:effectLst/>
                        </a:rPr>
                        <a:t>Consumidor livre ou </a:t>
                      </a:r>
                      <a:r>
                        <a:rPr lang="pt-BR" sz="1700" u="none" strike="noStrike" dirty="0" smtClean="0">
                          <a:effectLst/>
                        </a:rPr>
                        <a:t>autoprodutor </a:t>
                      </a:r>
                      <a:r>
                        <a:rPr lang="pt-BR" sz="1700" u="none" strike="noStrike" dirty="0">
                          <a:effectLst/>
                        </a:rPr>
                        <a:t>(com carga maior que geração) → </a:t>
                      </a:r>
                      <a:r>
                        <a:rPr lang="pt-BR" sz="1500" u="none" strike="noStrike" dirty="0">
                          <a:solidFill>
                            <a:srgbClr val="0070C0"/>
                          </a:solidFill>
                          <a:effectLst/>
                        </a:rPr>
                        <a:t>Portaria do MME</a:t>
                      </a:r>
                      <a:endParaRPr lang="pt-BR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54" marR="9254" marT="8724" marB="0" anchor="b"/>
                </a:tc>
              </a:tr>
              <a:tr h="289562">
                <a:tc rowSpan="4">
                  <a:txBody>
                    <a:bodyPr/>
                    <a:lstStyle/>
                    <a:p>
                      <a:pPr marL="72000" algn="l" fontAlgn="ctr"/>
                      <a:r>
                        <a:rPr lang="pt-BR" sz="1900" b="1" u="none" strike="noStrike" dirty="0">
                          <a:effectLst/>
                        </a:rPr>
                        <a:t>Estudos de integração do empreendimento no sistema de transmissão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54" marR="9254" marT="872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pt-BR" sz="1700" u="none" strike="noStrike" dirty="0">
                          <a:effectLst/>
                        </a:rPr>
                        <a:t>Fluxo de potência</a:t>
                      </a:r>
                      <a:endParaRPr lang="pt-B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54" marR="9254" marT="872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8956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 fontAlgn="b"/>
                      <a:r>
                        <a:rPr lang="pt-BR" sz="1700" u="none" strike="noStrike" dirty="0">
                          <a:effectLst/>
                        </a:rPr>
                        <a:t>Curto-circuito</a:t>
                      </a:r>
                      <a:endParaRPr lang="pt-B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54" marR="9254" marT="8724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8956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 fontAlgn="b"/>
                      <a:r>
                        <a:rPr lang="pt-BR" sz="1700" u="none" strike="noStrike" dirty="0">
                          <a:effectLst/>
                        </a:rPr>
                        <a:t>Estabilidade eletromecânica</a:t>
                      </a:r>
                      <a:endParaRPr lang="pt-B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54" marR="9254" marT="8724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1721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 fontAlgn="ctr"/>
                      <a:r>
                        <a:rPr lang="pt-BR" sz="1700" u="none" strike="noStrike" dirty="0">
                          <a:effectLst/>
                        </a:rPr>
                        <a:t>Qualidade de energia (flutuação de tensão, desequilíbrio de tensão e distorção harmônica de tensão)</a:t>
                      </a:r>
                      <a:endParaRPr lang="pt-BR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54" marR="9254" marT="872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56260">
                <a:tc gridSpan="2">
                  <a:txBody>
                    <a:bodyPr/>
                    <a:lstStyle/>
                    <a:p>
                      <a:pPr marL="72000" algn="l" fontAlgn="b"/>
                      <a:r>
                        <a:rPr lang="pt-BR" sz="1900" b="1" u="none" strike="noStrike" dirty="0" smtClean="0">
                          <a:effectLst/>
                        </a:rPr>
                        <a:t>Dados e informações </a:t>
                      </a:r>
                      <a:r>
                        <a:rPr lang="pt-BR" sz="1900" b="1" u="none" strike="noStrike" dirty="0">
                          <a:effectLst/>
                        </a:rPr>
                        <a:t>do </a:t>
                      </a:r>
                      <a:r>
                        <a:rPr lang="pt-BR" sz="1900" b="1" u="none" strike="noStrike" dirty="0" err="1">
                          <a:effectLst/>
                        </a:rPr>
                        <a:t>Submódulo</a:t>
                      </a:r>
                      <a:r>
                        <a:rPr lang="pt-BR" sz="1900" b="1" u="none" strike="noStrike" dirty="0">
                          <a:effectLst/>
                        </a:rPr>
                        <a:t> 3.4 do Módulo 3 dos Procedimentos de Rede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254" marR="9254" marT="8724" marB="0" anchor="b"/>
                </a:tc>
                <a:tc hMerge="1">
                  <a:txBody>
                    <a:bodyPr/>
                    <a:lstStyle/>
                    <a:p>
                      <a:pPr marL="72000" algn="ctr" fontAlgn="b"/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14" marR="7914" marT="7914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5506934"/>
      </p:ext>
    </p:extLst>
  </p:cSld>
  <p:clrMapOvr>
    <a:masterClrMapping/>
  </p:clrMapOvr>
  <p:transition xmlns:p14="http://schemas.microsoft.com/office/powerpoint/2010/main">
    <p:fade thruBlk="1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097434" y="755501"/>
            <a:ext cx="8568952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eaLnBrk="0" hangingPunct="0">
              <a:spcAft>
                <a:spcPts val="1102"/>
              </a:spcAft>
              <a:defRPr/>
            </a:pPr>
            <a:r>
              <a:rPr lang="pt-B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Relação de Estudos e Testes a serem realizados ou complementados após a emissão do Parecer de Acesso:</a:t>
            </a:r>
          </a:p>
          <a:p>
            <a:pPr eaLnBrk="0" hangingPunct="0">
              <a:spcAft>
                <a:spcPts val="1102"/>
              </a:spcAft>
              <a:defRPr/>
            </a:pPr>
            <a:endParaRPr lang="pt-BR" sz="20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 eaLnBrk="0" hangingPunct="0">
              <a:spcAft>
                <a:spcPts val="1102"/>
              </a:spcAft>
              <a:buFont typeface="+mj-lt"/>
              <a:buAutoNum type="arabicPeriod"/>
              <a:defRPr/>
            </a:pPr>
            <a:r>
              <a:rPr lang="pt-BR" sz="2400" b="0" dirty="0">
                <a:latin typeface="Tahoma" pitchFamily="34" charset="0"/>
                <a:ea typeface="Tahoma" pitchFamily="34" charset="0"/>
                <a:cs typeface="Tahoma" pitchFamily="34" charset="0"/>
              </a:rPr>
              <a:t>Estudos </a:t>
            </a:r>
            <a:r>
              <a:rPr lang="pt-BR" sz="24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Pré-Operacionais e de Comissionamento</a:t>
            </a:r>
          </a:p>
          <a:p>
            <a:pPr marL="457200" indent="-457200" eaLnBrk="0" hangingPunct="0">
              <a:spcAft>
                <a:spcPts val="1102"/>
              </a:spcAft>
              <a:buFont typeface="+mj-lt"/>
              <a:buAutoNum type="arabicPeriod"/>
              <a:defRPr/>
            </a:pPr>
            <a:r>
              <a:rPr lang="pt-BR" sz="2400" b="0" dirty="0">
                <a:latin typeface="Tahoma" pitchFamily="34" charset="0"/>
                <a:ea typeface="Tahoma" pitchFamily="34" charset="0"/>
                <a:cs typeface="Tahoma" pitchFamily="34" charset="0"/>
              </a:rPr>
              <a:t>Estudos de Recomposição do </a:t>
            </a:r>
            <a:r>
              <a:rPr lang="pt-BR" sz="24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Sistema</a:t>
            </a:r>
          </a:p>
          <a:p>
            <a:pPr marL="457200" indent="-457200" eaLnBrk="0" hangingPunct="0">
              <a:spcAft>
                <a:spcPts val="1102"/>
              </a:spcAft>
              <a:buFont typeface="+mj-lt"/>
              <a:buAutoNum type="arabicPeriod"/>
              <a:defRPr/>
            </a:pPr>
            <a:r>
              <a:rPr lang="pt-BR" sz="2400" b="0" dirty="0">
                <a:latin typeface="Tahoma" pitchFamily="34" charset="0"/>
                <a:ea typeface="Tahoma" pitchFamily="34" charset="0"/>
                <a:cs typeface="Tahoma" pitchFamily="34" charset="0"/>
              </a:rPr>
              <a:t>Otimização de </a:t>
            </a:r>
            <a:r>
              <a:rPr lang="pt-BR" sz="24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Controladores</a:t>
            </a:r>
          </a:p>
          <a:p>
            <a:pPr marL="457200" indent="-457200" eaLnBrk="0" hangingPunct="0">
              <a:spcAft>
                <a:spcPts val="1102"/>
              </a:spcAft>
              <a:buFont typeface="+mj-lt"/>
              <a:buAutoNum type="arabicPeriod"/>
              <a:defRPr/>
            </a:pPr>
            <a:r>
              <a:rPr lang="pt-BR" sz="2400" b="0" dirty="0">
                <a:latin typeface="Tahoma" pitchFamily="34" charset="0"/>
                <a:ea typeface="Tahoma" pitchFamily="34" charset="0"/>
                <a:cs typeface="Tahoma" pitchFamily="34" charset="0"/>
              </a:rPr>
              <a:t>Serviços </a:t>
            </a:r>
            <a:r>
              <a:rPr lang="pt-BR" sz="2400" b="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Ancilares</a:t>
            </a:r>
            <a:endParaRPr lang="pt-BR" sz="2400" b="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 eaLnBrk="0" hangingPunct="0">
              <a:spcAft>
                <a:spcPts val="1102"/>
              </a:spcAft>
              <a:buFont typeface="+mj-lt"/>
              <a:buAutoNum type="arabicPeriod"/>
              <a:defRPr/>
            </a:pPr>
            <a:r>
              <a:rPr lang="pt-BR" sz="2400" b="0" dirty="0">
                <a:latin typeface="Tahoma" pitchFamily="34" charset="0"/>
                <a:ea typeface="Tahoma" pitchFamily="34" charset="0"/>
                <a:cs typeface="Tahoma" pitchFamily="34" charset="0"/>
              </a:rPr>
              <a:t>Estudos de Reserva de Potência </a:t>
            </a:r>
            <a:r>
              <a:rPr lang="pt-BR" sz="24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Operativa</a:t>
            </a:r>
          </a:p>
          <a:p>
            <a:pPr marL="457200" indent="-457200" eaLnBrk="0" hangingPunct="0">
              <a:spcAft>
                <a:spcPts val="1102"/>
              </a:spcAft>
              <a:buFont typeface="+mj-lt"/>
              <a:buAutoNum type="arabicPeriod"/>
              <a:defRPr/>
            </a:pPr>
            <a:r>
              <a:rPr lang="pt-BR" sz="2400" b="0" dirty="0">
                <a:latin typeface="Tahoma" pitchFamily="34" charset="0"/>
                <a:ea typeface="Tahoma" pitchFamily="34" charset="0"/>
                <a:cs typeface="Tahoma" pitchFamily="34" charset="0"/>
              </a:rPr>
              <a:t>Estudos do Controle Carga-Frequência</a:t>
            </a:r>
          </a:p>
          <a:p>
            <a:pPr marL="457200" indent="-457200" eaLnBrk="0" hangingPunct="0">
              <a:spcAft>
                <a:spcPts val="1102"/>
              </a:spcAft>
              <a:buFont typeface="+mj-lt"/>
              <a:buAutoNum type="arabicPeriod"/>
              <a:defRPr/>
            </a:pPr>
            <a:r>
              <a:rPr lang="pt-BR" sz="24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Validação </a:t>
            </a:r>
            <a:r>
              <a:rPr lang="pt-BR" sz="2400" b="0" dirty="0">
                <a:latin typeface="Tahoma" pitchFamily="34" charset="0"/>
                <a:ea typeface="Tahoma" pitchFamily="34" charset="0"/>
                <a:cs typeface="Tahoma" pitchFamily="34" charset="0"/>
              </a:rPr>
              <a:t>de Dados e </a:t>
            </a:r>
            <a:r>
              <a:rPr lang="pt-BR" sz="24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Modelos</a:t>
            </a:r>
            <a:endParaRPr lang="pt-BR" sz="24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687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025426" y="1043533"/>
            <a:ext cx="9433048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eaLnBrk="0" hangingPunct="0">
              <a:spcAft>
                <a:spcPts val="1102"/>
              </a:spcAft>
              <a:defRPr/>
            </a:pPr>
            <a:r>
              <a:rPr lang="pt-BR" sz="2800" dirty="0">
                <a:latin typeface="Tahoma" pitchFamily="34" charset="0"/>
                <a:ea typeface="Tahoma" pitchFamily="34" charset="0"/>
                <a:cs typeface="Tahoma" pitchFamily="34" charset="0"/>
              </a:rPr>
              <a:t>1. Estudos </a:t>
            </a:r>
            <a:r>
              <a:rPr lang="pt-B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Pré-Operacionais e de Comissionamento </a:t>
            </a:r>
            <a:endParaRPr lang="pt-BR" sz="20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030533" y="323453"/>
            <a:ext cx="8568952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eaLnBrk="0" hangingPunct="0">
              <a:spcAft>
                <a:spcPts val="1102"/>
              </a:spcAft>
              <a:defRPr/>
            </a:pPr>
            <a:r>
              <a:rPr lang="pt-BR" sz="28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Relação de Estudos e Testes</a:t>
            </a:r>
            <a:endParaRPr lang="pt-BR" sz="2200" b="0" dirty="0">
              <a:solidFill>
                <a:schemeClr val="accent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eaLnBrk="0" hangingPunct="0">
              <a:lnSpc>
                <a:spcPts val="3673"/>
              </a:lnSpc>
              <a:spcAft>
                <a:spcPts val="1102"/>
              </a:spcAft>
              <a:defRPr/>
            </a:pPr>
            <a:r>
              <a:rPr lang="pt-BR" sz="2200" b="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529482" y="1763613"/>
            <a:ext cx="810090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971" tIns="47986" rIns="95971" bIns="47986"/>
          <a:lstStyle/>
          <a:p>
            <a:pPr marL="263525" indent="-263525" algn="just" eaLnBrk="0" hangingPunct="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Avaliar o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desempenho de novas instalações da rede de operação e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seu impacto sobre a segurança do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SIN;</a:t>
            </a:r>
          </a:p>
          <a:p>
            <a:pPr marL="263525" indent="-263525" algn="just" eaLnBrk="0" hangingPunct="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Acompanhar o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comissionamento de novas instalações da rede de operação, quando da realização de ensaios com repercussão sistêmica ou que sejam importantes para a aferição e identificação de parâmetros e modelos de representação de componentes utilizados nas simulações do desempenho elétrico do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sistema.</a:t>
            </a:r>
          </a:p>
          <a:p>
            <a:pPr marL="342900" indent="-342900" eaLnBrk="0" hangingPunct="0">
              <a:spcAft>
                <a:spcPts val="1102"/>
              </a:spcAft>
              <a:buFont typeface="Arial" panose="020B0604020202020204" pitchFamily="34" charset="0"/>
              <a:buChar char="•"/>
              <a:defRPr/>
            </a:pPr>
            <a:endParaRPr lang="pt-BR" sz="20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 eaLnBrk="0" hangingPunct="0">
              <a:spcAft>
                <a:spcPts val="1102"/>
              </a:spcAft>
              <a:defRPr/>
            </a:pPr>
            <a:r>
              <a:rPr lang="pt-BR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PRODUTO: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 Relatório de Estudo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Pré-Operacional,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que consolida os resultados das análises do desempenho elétrico do sistema com a entrada da nova instalação, que irão subsidiar a elaboração das instruções de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operação,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os ajustes de proteções de caráter sistêmico e dos esquemas de </a:t>
            </a:r>
            <a:r>
              <a:rPr lang="pt-BR" sz="2000" b="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religamento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automático, bem como a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concepção e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 revisão </a:t>
            </a:r>
            <a:r>
              <a:rPr lang="pt-BR" sz="2000" b="0" dirty="0">
                <a:latin typeface="Tahoma" pitchFamily="34" charset="0"/>
                <a:ea typeface="Tahoma" pitchFamily="34" charset="0"/>
                <a:cs typeface="Tahoma" pitchFamily="34" charset="0"/>
              </a:rPr>
              <a:t>de Sistemas Especiais de Proteção – </a:t>
            </a:r>
            <a:r>
              <a:rPr lang="pt-BR" sz="2000" b="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SEP.</a:t>
            </a:r>
            <a:endParaRPr lang="pt-BR" sz="2000" b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169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odelo_01_ONS" id="{ABDA1F94-776C-4A51-9919-D71431D110DB}" vid="{4662DF84-34DB-42B7-BE43-D001C2BD72B6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Apresentação para CCEE 05_05_2016</Template>
  <TotalTime>1682</TotalTime>
  <Words>2109</Words>
  <Application>Microsoft Macintosh PowerPoint</Application>
  <PresentationFormat>Custom</PresentationFormat>
  <Paragraphs>238</Paragraphs>
  <Slides>21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Tema do Office</vt:lpstr>
      <vt:lpstr>Seminário:  Implantação e Integração de novos empreendimentos de transmissão e geração de energia ao sistema elétrico brasileiro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Contratos de Transmissão</vt:lpstr>
      <vt:lpstr>GERAÇÃO - Contratação e Contabilização do Uso da Transmissão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ONS e os Desafios da Operação do SIN</dc:title>
  <dc:creator>MARCELO PRAIS</dc:creator>
  <cp:lastModifiedBy>Gustavo Henrique Novaes Rodrigues</cp:lastModifiedBy>
  <cp:revision>164</cp:revision>
  <cp:lastPrinted>2017-09-25T15:13:45Z</cp:lastPrinted>
  <dcterms:created xsi:type="dcterms:W3CDTF">2016-04-29T20:57:30Z</dcterms:created>
  <dcterms:modified xsi:type="dcterms:W3CDTF">2018-03-12T19:13:05Z</dcterms:modified>
</cp:coreProperties>
</file>