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6" r:id="rId3"/>
    <p:sldId id="267" r:id="rId4"/>
    <p:sldId id="268" r:id="rId5"/>
    <p:sldId id="269" r:id="rId6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fsmme\SGM\Depto%20Geologia%20e%20Prod%20Mineral\Outorga%20Mineira\set20\Relat&#243;rio%20Final%202020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fsmme\SGM\Depto%20Geologia%20e%20Prod%20Mineral\Outorga%20Mineira\set20\Relat&#243;rio%20Final%202020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fsmme\SGM\Depto%20Geologia%20e%20Prod%20Mineral\Outorga%20Mineira\set20\Relat&#243;rio%20Final%202020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fsmme\SGM\Depto%20Geologia%20e%20Prod%20Mineral\Outorga%20Mineira\set20\Relat&#243;rio%20Final%202020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fsmme\SGM\Depto%20Geologia%20e%20Prod%20Mineral\Outorga%20Mineira\set20\Relat&#243;rio%20Final%202020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8196856906534328E-2"/>
          <c:y val="2.9333333333333333E-2"/>
          <c:w val="0.96360628618693134"/>
          <c:h val="0.94133333333333336"/>
        </c:manualLayout>
      </c:layout>
      <c:pie3DChart>
        <c:varyColors val="1"/>
        <c:ser>
          <c:idx val="0"/>
          <c:order val="0"/>
          <c:dPt>
            <c:idx val="0"/>
            <c:bubble3D val="0"/>
            <c:explosion val="22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B9F6-4B9F-B446-B68337BAC096}"/>
              </c:ext>
            </c:extLst>
          </c:dPt>
          <c:dPt>
            <c:idx val="1"/>
            <c:bubble3D val="0"/>
            <c:explosion val="34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B9F6-4B9F-B446-B68337BAC096}"/>
              </c:ext>
            </c:extLst>
          </c:dPt>
          <c:dPt>
            <c:idx val="2"/>
            <c:bubble3D val="0"/>
            <c:explosion val="14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B9F6-4B9F-B446-B68337BAC096}"/>
              </c:ext>
            </c:extLst>
          </c:dPt>
          <c:dPt>
            <c:idx val="3"/>
            <c:bubble3D val="0"/>
            <c:explosion val="4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7-B9F6-4B9F-B446-B68337BAC096}"/>
              </c:ext>
            </c:extLst>
          </c:dPt>
          <c:dPt>
            <c:idx val="4"/>
            <c:bubble3D val="0"/>
            <c:explosion val="17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9-B9F6-4B9F-B446-B68337BAC096}"/>
              </c:ext>
            </c:extLst>
          </c:dPt>
          <c:dPt>
            <c:idx val="5"/>
            <c:bubble3D val="0"/>
            <c:explosion val="5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B-B9F6-4B9F-B446-B68337BAC096}"/>
              </c:ext>
            </c:extLst>
          </c:dPt>
          <c:dLbls>
            <c:dLbl>
              <c:idx val="1"/>
              <c:layout>
                <c:manualLayout>
                  <c:x val="6.2349225126201946E-2"/>
                  <c:y val="-8.6741224321555649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B9F6-4B9F-B446-B68337BAC096}"/>
                </c:ext>
              </c:extLst>
            </c:dLbl>
            <c:dLbl>
              <c:idx val="2"/>
              <c:layout>
                <c:manualLayout>
                  <c:x val="2.9064442062113753E-4"/>
                  <c:y val="-4.9767658950252522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B9F6-4B9F-B446-B68337BAC096}"/>
                </c:ext>
              </c:extLst>
            </c:dLbl>
            <c:dLbl>
              <c:idx val="3"/>
              <c:layout>
                <c:manualLayout>
                  <c:x val="1.5056005323278252E-2"/>
                  <c:y val="-3.7372903444806149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B9F6-4B9F-B446-B68337BAC096}"/>
                </c:ext>
              </c:extLst>
            </c:dLbl>
            <c:dLbl>
              <c:idx val="4"/>
              <c:layout>
                <c:manualLayout>
                  <c:x val="8.0145496701249819E-2"/>
                  <c:y val="-3.660745406824147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B9F6-4B9F-B446-B68337BAC096}"/>
                </c:ext>
              </c:extLst>
            </c:dLbl>
            <c:dLbl>
              <c:idx val="5"/>
              <c:layout>
                <c:manualLayout>
                  <c:x val="0.18127482203682357"/>
                  <c:y val="1.082267716535432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B9F6-4B9F-B446-B68337BAC096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'Relação de Gráficos 2020'!$A$2:$A$7</c:f>
              <c:strCache>
                <c:ptCount val="6"/>
                <c:pt idx="0">
                  <c:v>Portaria de Lavra</c:v>
                </c:pt>
                <c:pt idx="1">
                  <c:v>Indeferimento</c:v>
                </c:pt>
                <c:pt idx="2">
                  <c:v>Caducidade</c:v>
                </c:pt>
                <c:pt idx="3">
                  <c:v>Reconsideração</c:v>
                </c:pt>
                <c:pt idx="4">
                  <c:v>Recurso</c:v>
                </c:pt>
                <c:pt idx="5">
                  <c:v>Retificação Decreto/Portaria Lavra</c:v>
                </c:pt>
              </c:strCache>
            </c:strRef>
          </c:cat>
          <c:val>
            <c:numRef>
              <c:f>'Relação de Gráficos 2020'!$B$2:$B$7</c:f>
              <c:numCache>
                <c:formatCode>General</c:formatCode>
                <c:ptCount val="6"/>
                <c:pt idx="0">
                  <c:v>83</c:v>
                </c:pt>
                <c:pt idx="1">
                  <c:v>22</c:v>
                </c:pt>
                <c:pt idx="2">
                  <c:v>9</c:v>
                </c:pt>
                <c:pt idx="3">
                  <c:v>8</c:v>
                </c:pt>
                <c:pt idx="4">
                  <c:v>4</c:v>
                </c:pt>
                <c:pt idx="5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B9F6-4B9F-B446-B68337BAC096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2.0635912358781237E-2"/>
          <c:y val="0.19664664064248744"/>
          <c:w val="0.97706207919662214"/>
          <c:h val="0.65350335919664249"/>
        </c:manualLayout>
      </c:layout>
      <c:pie3DChart>
        <c:varyColors val="1"/>
        <c:ser>
          <c:idx val="0"/>
          <c:order val="0"/>
          <c:dPt>
            <c:idx val="0"/>
            <c:bubble3D val="0"/>
            <c:explosion val="6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0094-4A67-9CC7-7E02EFEC39FC}"/>
              </c:ext>
            </c:extLst>
          </c:dPt>
          <c:dPt>
            <c:idx val="1"/>
            <c:bubble3D val="0"/>
            <c:explosion val="33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0094-4A67-9CC7-7E02EFEC39FC}"/>
              </c:ext>
            </c:extLst>
          </c:dPt>
          <c:dPt>
            <c:idx val="2"/>
            <c:bubble3D val="0"/>
            <c:explosion val="12"/>
            <c:spPr>
              <a:solidFill>
                <a:schemeClr val="accent3">
                  <a:lumMod val="75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0094-4A67-9CC7-7E02EFEC39FC}"/>
              </c:ext>
            </c:extLst>
          </c:dPt>
          <c:dPt>
            <c:idx val="3"/>
            <c:bubble3D val="0"/>
            <c:explosion val="28"/>
            <c:spPr>
              <a:solidFill>
                <a:srgbClr val="7030A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0094-4A67-9CC7-7E02EFEC39FC}"/>
              </c:ext>
            </c:extLst>
          </c:dPt>
          <c:dPt>
            <c:idx val="4"/>
            <c:bubble3D val="0"/>
            <c:explosion val="25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0094-4A67-9CC7-7E02EFEC39FC}"/>
              </c:ext>
            </c:extLst>
          </c:dPt>
          <c:dPt>
            <c:idx val="5"/>
            <c:bubble3D val="0"/>
            <c:explosion val="25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B-0094-4A67-9CC7-7E02EFEC39FC}"/>
              </c:ext>
            </c:extLst>
          </c:dPt>
          <c:dPt>
            <c:idx val="6"/>
            <c:bubble3D val="0"/>
            <c:explosion val="15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D-0094-4A67-9CC7-7E02EFEC39FC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0094-4A67-9CC7-7E02EFEC39FC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0094-4A67-9CC7-7E02EFEC39FC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bg2">
                          <a:lumMod val="5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5-0094-4A67-9CC7-7E02EFEC39FC}"/>
                </c:ext>
              </c:extLst>
            </c:dLbl>
            <c:dLbl>
              <c:idx val="3"/>
              <c:layout>
                <c:manualLayout>
                  <c:x val="3.0193236714975889E-2"/>
                  <c:y val="3.794235244423658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rgbClr val="7030A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094-4A67-9CC7-7E02EFEC39FC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9-0094-4A67-9CC7-7E02EFEC39FC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B-0094-4A67-9CC7-7E02EFEC39FC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D-0094-4A67-9CC7-7E02EFEC39FC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'Relação de Gráficos 2020'!$A$40:$A$46</c:f>
              <c:strCache>
                <c:ptCount val="7"/>
                <c:pt idx="0">
                  <c:v>Envase/Balneário</c:v>
                </c:pt>
                <c:pt idx="1">
                  <c:v>Insumos Agrícolas</c:v>
                </c:pt>
                <c:pt idx="2">
                  <c:v>Metais Básicos</c:v>
                </c:pt>
                <c:pt idx="3">
                  <c:v>Metais Ferrosos</c:v>
                </c:pt>
                <c:pt idx="4">
                  <c:v>Metais Preciosos</c:v>
                </c:pt>
                <c:pt idx="5">
                  <c:v>Metais raros</c:v>
                </c:pt>
                <c:pt idx="6">
                  <c:v>Minerais Industriais</c:v>
                </c:pt>
              </c:strCache>
            </c:strRef>
          </c:cat>
          <c:val>
            <c:numRef>
              <c:f>'Relação de Gráficos 2020'!$B$40:$B$46</c:f>
              <c:numCache>
                <c:formatCode>General</c:formatCode>
                <c:ptCount val="7"/>
                <c:pt idx="0">
                  <c:v>27</c:v>
                </c:pt>
                <c:pt idx="1">
                  <c:v>2</c:v>
                </c:pt>
                <c:pt idx="2">
                  <c:v>12</c:v>
                </c:pt>
                <c:pt idx="3">
                  <c:v>5</c:v>
                </c:pt>
                <c:pt idx="4">
                  <c:v>2</c:v>
                </c:pt>
                <c:pt idx="5">
                  <c:v>8</c:v>
                </c:pt>
                <c:pt idx="6">
                  <c:v>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0094-4A67-9CC7-7E02EFEC39FC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2">
        <a:lumMod val="90000"/>
      </a:schemeClr>
    </a:solidFill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  <c:perspective val="5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gradFill>
                <a:gsLst>
                  <a:gs pos="100000">
                    <a:schemeClr val="accent1">
                      <a:lumMod val="60000"/>
                      <a:lumOff val="40000"/>
                    </a:schemeClr>
                  </a:gs>
                  <a:gs pos="0">
                    <a:schemeClr val="accent1"/>
                  </a:gs>
                </a:gsLst>
                <a:lin ang="5400000" scaled="0"/>
              </a:gradFill>
              <a:ln w="50800">
                <a:solidFill>
                  <a:schemeClr val="lt1"/>
                </a:solidFill>
              </a:ln>
              <a:effectLst/>
              <a:sp3d contourW="508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8AEA-434D-8A81-8FC43B37CF24}"/>
              </c:ext>
            </c:extLst>
          </c:dPt>
          <c:dPt>
            <c:idx val="1"/>
            <c:bubble3D val="0"/>
            <c:spPr>
              <a:gradFill>
                <a:gsLst>
                  <a:gs pos="100000">
                    <a:schemeClr val="accent2">
                      <a:lumMod val="60000"/>
                      <a:lumOff val="40000"/>
                    </a:schemeClr>
                  </a:gs>
                  <a:gs pos="0">
                    <a:schemeClr val="accent2"/>
                  </a:gs>
                </a:gsLst>
                <a:lin ang="5400000" scaled="0"/>
              </a:gradFill>
              <a:ln w="50800">
                <a:solidFill>
                  <a:schemeClr val="lt1"/>
                </a:solidFill>
              </a:ln>
              <a:effectLst/>
              <a:sp3d contourW="508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8AEA-434D-8A81-8FC43B37CF24}"/>
              </c:ext>
            </c:extLst>
          </c:dPt>
          <c:dPt>
            <c:idx val="2"/>
            <c:bubble3D val="0"/>
            <c:spPr>
              <a:gradFill>
                <a:gsLst>
                  <a:gs pos="100000">
                    <a:schemeClr val="accent3">
                      <a:lumMod val="60000"/>
                      <a:lumOff val="40000"/>
                    </a:schemeClr>
                  </a:gs>
                  <a:gs pos="0">
                    <a:schemeClr val="accent3"/>
                  </a:gs>
                </a:gsLst>
                <a:lin ang="5400000" scaled="0"/>
              </a:gradFill>
              <a:ln w="50800">
                <a:solidFill>
                  <a:schemeClr val="lt1"/>
                </a:solidFill>
              </a:ln>
              <a:effectLst/>
              <a:sp3d contourW="508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8AEA-434D-8A81-8FC43B37CF24}"/>
              </c:ext>
            </c:extLst>
          </c:dPt>
          <c:dPt>
            <c:idx val="3"/>
            <c:bubble3D val="0"/>
            <c:spPr>
              <a:gradFill>
                <a:gsLst>
                  <a:gs pos="100000">
                    <a:schemeClr val="accent4">
                      <a:lumMod val="60000"/>
                      <a:lumOff val="40000"/>
                    </a:schemeClr>
                  </a:gs>
                  <a:gs pos="0">
                    <a:schemeClr val="accent4"/>
                  </a:gs>
                </a:gsLst>
                <a:lin ang="5400000" scaled="0"/>
              </a:gradFill>
              <a:ln w="50800">
                <a:solidFill>
                  <a:schemeClr val="lt1"/>
                </a:solidFill>
              </a:ln>
              <a:effectLst/>
              <a:sp3d contourW="508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8AEA-434D-8A81-8FC43B37CF24}"/>
              </c:ext>
            </c:extLst>
          </c:dPt>
          <c:dPt>
            <c:idx val="4"/>
            <c:bubble3D val="0"/>
            <c:spPr>
              <a:gradFill>
                <a:gsLst>
                  <a:gs pos="100000">
                    <a:schemeClr val="accent5">
                      <a:lumMod val="60000"/>
                      <a:lumOff val="40000"/>
                    </a:schemeClr>
                  </a:gs>
                  <a:gs pos="0">
                    <a:schemeClr val="accent5"/>
                  </a:gs>
                </a:gsLst>
                <a:lin ang="5400000" scaled="0"/>
              </a:gradFill>
              <a:ln w="50800">
                <a:solidFill>
                  <a:schemeClr val="lt1"/>
                </a:solidFill>
              </a:ln>
              <a:effectLst/>
              <a:sp3d contourW="508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8AEA-434D-8A81-8FC43B37CF24}"/>
              </c:ext>
            </c:extLst>
          </c:dPt>
          <c:dPt>
            <c:idx val="5"/>
            <c:bubble3D val="0"/>
            <c:spPr>
              <a:gradFill>
                <a:gsLst>
                  <a:gs pos="100000">
                    <a:schemeClr val="accent6">
                      <a:lumMod val="60000"/>
                      <a:lumOff val="40000"/>
                    </a:schemeClr>
                  </a:gs>
                  <a:gs pos="0">
                    <a:schemeClr val="accent6"/>
                  </a:gs>
                </a:gsLst>
                <a:lin ang="5400000" scaled="0"/>
              </a:gradFill>
              <a:ln w="50800">
                <a:solidFill>
                  <a:schemeClr val="lt1"/>
                </a:solidFill>
              </a:ln>
              <a:effectLst/>
              <a:sp3d contourW="508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8AEA-434D-8A81-8FC43B37CF24}"/>
              </c:ext>
            </c:extLst>
          </c:dPt>
          <c:dPt>
            <c:idx val="6"/>
            <c:bubble3D val="0"/>
            <c:spPr>
              <a:gradFill>
                <a:gsLst>
                  <a:gs pos="100000">
                    <a:schemeClr val="accent1">
                      <a:lumMod val="60000"/>
                      <a:lumMod val="60000"/>
                      <a:lumOff val="40000"/>
                    </a:schemeClr>
                  </a:gs>
                  <a:gs pos="0">
                    <a:schemeClr val="accent1">
                      <a:lumMod val="60000"/>
                    </a:schemeClr>
                  </a:gs>
                </a:gsLst>
                <a:lin ang="5400000" scaled="0"/>
              </a:gradFill>
              <a:ln w="50800">
                <a:solidFill>
                  <a:schemeClr val="lt1"/>
                </a:solidFill>
              </a:ln>
              <a:effectLst/>
              <a:sp3d contourW="508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8AEA-434D-8A81-8FC43B37CF24}"/>
              </c:ext>
            </c:extLst>
          </c:dPt>
          <c:dPt>
            <c:idx val="7"/>
            <c:bubble3D val="0"/>
            <c:spPr>
              <a:gradFill>
                <a:gsLst>
                  <a:gs pos="100000">
                    <a:schemeClr val="accent2">
                      <a:lumMod val="60000"/>
                      <a:lumMod val="60000"/>
                      <a:lumOff val="40000"/>
                    </a:schemeClr>
                  </a:gs>
                  <a:gs pos="0">
                    <a:schemeClr val="accent2">
                      <a:lumMod val="60000"/>
                    </a:schemeClr>
                  </a:gs>
                </a:gsLst>
                <a:lin ang="5400000" scaled="0"/>
              </a:gradFill>
              <a:ln w="50800">
                <a:solidFill>
                  <a:schemeClr val="lt1"/>
                </a:solidFill>
              </a:ln>
              <a:effectLst/>
              <a:sp3d contourW="508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8AEA-434D-8A81-8FC43B37CF24}"/>
              </c:ext>
            </c:extLst>
          </c:dPt>
          <c:dPt>
            <c:idx val="8"/>
            <c:bubble3D val="0"/>
            <c:spPr>
              <a:gradFill>
                <a:gsLst>
                  <a:gs pos="100000">
                    <a:schemeClr val="accent3">
                      <a:lumMod val="60000"/>
                      <a:lumMod val="60000"/>
                      <a:lumOff val="40000"/>
                    </a:schemeClr>
                  </a:gs>
                  <a:gs pos="0">
                    <a:schemeClr val="accent3">
                      <a:lumMod val="60000"/>
                    </a:schemeClr>
                  </a:gs>
                </a:gsLst>
                <a:lin ang="5400000" scaled="0"/>
              </a:gradFill>
              <a:ln w="50800">
                <a:solidFill>
                  <a:schemeClr val="lt1"/>
                </a:solidFill>
              </a:ln>
              <a:effectLst/>
              <a:sp3d contourW="508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1-8AEA-434D-8A81-8FC43B37CF24}"/>
              </c:ext>
            </c:extLst>
          </c:dPt>
          <c:dPt>
            <c:idx val="9"/>
            <c:bubble3D val="0"/>
            <c:spPr>
              <a:gradFill>
                <a:gsLst>
                  <a:gs pos="100000">
                    <a:schemeClr val="accent4">
                      <a:lumMod val="60000"/>
                      <a:lumMod val="60000"/>
                      <a:lumOff val="40000"/>
                    </a:schemeClr>
                  </a:gs>
                  <a:gs pos="0">
                    <a:schemeClr val="accent4">
                      <a:lumMod val="60000"/>
                    </a:schemeClr>
                  </a:gs>
                </a:gsLst>
                <a:lin ang="5400000" scaled="0"/>
              </a:gradFill>
              <a:ln w="50800">
                <a:solidFill>
                  <a:schemeClr val="lt1"/>
                </a:solidFill>
              </a:ln>
              <a:effectLst/>
              <a:sp3d contourW="508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3-8AEA-434D-8A81-8FC43B37CF24}"/>
              </c:ext>
            </c:extLst>
          </c:dPt>
          <c:dPt>
            <c:idx val="10"/>
            <c:bubble3D val="0"/>
            <c:spPr>
              <a:gradFill>
                <a:gsLst>
                  <a:gs pos="100000">
                    <a:schemeClr val="accent5">
                      <a:lumMod val="60000"/>
                      <a:lumMod val="60000"/>
                      <a:lumOff val="40000"/>
                    </a:schemeClr>
                  </a:gs>
                  <a:gs pos="0">
                    <a:schemeClr val="accent5">
                      <a:lumMod val="60000"/>
                    </a:schemeClr>
                  </a:gs>
                </a:gsLst>
                <a:lin ang="5400000" scaled="0"/>
              </a:gradFill>
              <a:ln w="50800">
                <a:solidFill>
                  <a:schemeClr val="lt1"/>
                </a:solidFill>
              </a:ln>
              <a:effectLst/>
              <a:sp3d contourW="508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5-8AEA-434D-8A81-8FC43B37CF24}"/>
              </c:ext>
            </c:extLst>
          </c:dPt>
          <c:dPt>
            <c:idx val="11"/>
            <c:bubble3D val="0"/>
            <c:spPr>
              <a:gradFill>
                <a:gsLst>
                  <a:gs pos="100000">
                    <a:schemeClr val="accent6">
                      <a:lumMod val="60000"/>
                      <a:lumMod val="60000"/>
                      <a:lumOff val="40000"/>
                    </a:schemeClr>
                  </a:gs>
                  <a:gs pos="0">
                    <a:schemeClr val="accent6">
                      <a:lumMod val="60000"/>
                    </a:schemeClr>
                  </a:gs>
                </a:gsLst>
                <a:lin ang="5400000" scaled="0"/>
              </a:gradFill>
              <a:ln w="50800">
                <a:solidFill>
                  <a:schemeClr val="lt1"/>
                </a:solidFill>
              </a:ln>
              <a:effectLst/>
              <a:sp3d contourW="508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7-8AEA-434D-8A81-8FC43B37CF24}"/>
              </c:ext>
            </c:extLst>
          </c:dPt>
          <c:dPt>
            <c:idx val="12"/>
            <c:bubble3D val="0"/>
            <c:spPr>
              <a:gradFill>
                <a:gsLst>
                  <a:gs pos="100000">
                    <a:schemeClr val="accent1">
                      <a:lumMod val="80000"/>
                      <a:lumOff val="20000"/>
                      <a:lumMod val="60000"/>
                      <a:lumOff val="40000"/>
                    </a:schemeClr>
                  </a:gs>
                  <a:gs pos="0">
                    <a:schemeClr val="accent1">
                      <a:lumMod val="80000"/>
                      <a:lumOff val="20000"/>
                    </a:schemeClr>
                  </a:gs>
                </a:gsLst>
                <a:lin ang="5400000" scaled="0"/>
              </a:gradFill>
              <a:ln w="50800">
                <a:solidFill>
                  <a:schemeClr val="lt1"/>
                </a:solidFill>
              </a:ln>
              <a:effectLst/>
              <a:sp3d contourW="508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9-8AEA-434D-8A81-8FC43B37CF24}"/>
              </c:ext>
            </c:extLst>
          </c:dPt>
          <c:dPt>
            <c:idx val="13"/>
            <c:bubble3D val="0"/>
            <c:spPr>
              <a:gradFill>
                <a:gsLst>
                  <a:gs pos="100000">
                    <a:schemeClr val="accent2">
                      <a:lumMod val="80000"/>
                      <a:lumOff val="20000"/>
                      <a:lumMod val="60000"/>
                      <a:lumOff val="40000"/>
                    </a:schemeClr>
                  </a:gs>
                  <a:gs pos="0">
                    <a:schemeClr val="accent2">
                      <a:lumMod val="80000"/>
                      <a:lumOff val="20000"/>
                    </a:schemeClr>
                  </a:gs>
                </a:gsLst>
                <a:lin ang="5400000" scaled="0"/>
              </a:gradFill>
              <a:ln w="50800">
                <a:solidFill>
                  <a:schemeClr val="lt1"/>
                </a:solidFill>
              </a:ln>
              <a:effectLst/>
              <a:sp3d contourW="508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B-8AEA-434D-8A81-8FC43B37CF24}"/>
              </c:ext>
            </c:extLst>
          </c:dPt>
          <c:dPt>
            <c:idx val="14"/>
            <c:bubble3D val="0"/>
            <c:spPr>
              <a:gradFill>
                <a:gsLst>
                  <a:gs pos="100000">
                    <a:schemeClr val="accent3">
                      <a:lumMod val="80000"/>
                      <a:lumOff val="20000"/>
                      <a:lumMod val="60000"/>
                      <a:lumOff val="40000"/>
                    </a:schemeClr>
                  </a:gs>
                  <a:gs pos="0">
                    <a:schemeClr val="accent3">
                      <a:lumMod val="80000"/>
                      <a:lumOff val="20000"/>
                    </a:schemeClr>
                  </a:gs>
                </a:gsLst>
                <a:lin ang="5400000" scaled="0"/>
              </a:gradFill>
              <a:ln w="50800">
                <a:solidFill>
                  <a:schemeClr val="lt1"/>
                </a:solidFill>
              </a:ln>
              <a:effectLst/>
              <a:sp3d contourW="508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D-8AEA-434D-8A81-8FC43B37CF24}"/>
              </c:ext>
            </c:extLst>
          </c:dPt>
          <c:dPt>
            <c:idx val="15"/>
            <c:bubble3D val="0"/>
            <c:spPr>
              <a:gradFill>
                <a:gsLst>
                  <a:gs pos="100000">
                    <a:schemeClr val="accent4">
                      <a:lumMod val="80000"/>
                      <a:lumOff val="20000"/>
                      <a:lumMod val="60000"/>
                      <a:lumOff val="40000"/>
                    </a:schemeClr>
                  </a:gs>
                  <a:gs pos="0">
                    <a:schemeClr val="accent4">
                      <a:lumMod val="80000"/>
                      <a:lumOff val="20000"/>
                    </a:schemeClr>
                  </a:gs>
                </a:gsLst>
                <a:lin ang="5400000" scaled="0"/>
              </a:gradFill>
              <a:ln w="50800">
                <a:solidFill>
                  <a:schemeClr val="lt1"/>
                </a:solidFill>
              </a:ln>
              <a:effectLst/>
              <a:sp3d contourW="508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F-8AEA-434D-8A81-8FC43B37CF24}"/>
              </c:ext>
            </c:extLst>
          </c:dPt>
          <c:dPt>
            <c:idx val="16"/>
            <c:bubble3D val="0"/>
            <c:spPr>
              <a:gradFill>
                <a:gsLst>
                  <a:gs pos="100000">
                    <a:schemeClr val="accent5">
                      <a:lumMod val="80000"/>
                      <a:lumOff val="20000"/>
                      <a:lumMod val="60000"/>
                      <a:lumOff val="40000"/>
                    </a:schemeClr>
                  </a:gs>
                  <a:gs pos="0">
                    <a:schemeClr val="accent5">
                      <a:lumMod val="80000"/>
                      <a:lumOff val="20000"/>
                    </a:schemeClr>
                  </a:gs>
                </a:gsLst>
                <a:lin ang="5400000" scaled="0"/>
              </a:gradFill>
              <a:ln w="50800">
                <a:solidFill>
                  <a:schemeClr val="lt1"/>
                </a:solidFill>
              </a:ln>
              <a:effectLst/>
              <a:sp3d contourW="508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21-8AEA-434D-8A81-8FC43B37CF24}"/>
              </c:ext>
            </c:extLst>
          </c:dPt>
          <c:dPt>
            <c:idx val="17"/>
            <c:bubble3D val="0"/>
            <c:spPr>
              <a:gradFill>
                <a:gsLst>
                  <a:gs pos="100000">
                    <a:schemeClr val="accent6">
                      <a:lumMod val="80000"/>
                      <a:lumOff val="20000"/>
                      <a:lumMod val="60000"/>
                      <a:lumOff val="40000"/>
                    </a:schemeClr>
                  </a:gs>
                  <a:gs pos="0">
                    <a:schemeClr val="accent6">
                      <a:lumMod val="80000"/>
                      <a:lumOff val="20000"/>
                    </a:schemeClr>
                  </a:gs>
                </a:gsLst>
                <a:lin ang="5400000" scaled="0"/>
              </a:gradFill>
              <a:ln w="50800">
                <a:solidFill>
                  <a:schemeClr val="lt1"/>
                </a:solidFill>
              </a:ln>
              <a:effectLst/>
              <a:sp3d contourW="508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23-8AEA-434D-8A81-8FC43B37CF2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'Relação de Gráficos 2020'!$A$67:$A$84</c:f>
              <c:strCache>
                <c:ptCount val="18"/>
                <c:pt idx="0">
                  <c:v>AL</c:v>
                </c:pt>
                <c:pt idx="1">
                  <c:v>BA</c:v>
                </c:pt>
                <c:pt idx="2">
                  <c:v>CE</c:v>
                </c:pt>
                <c:pt idx="3">
                  <c:v>ES</c:v>
                </c:pt>
                <c:pt idx="4">
                  <c:v>GO</c:v>
                </c:pt>
                <c:pt idx="5">
                  <c:v>MA</c:v>
                </c:pt>
                <c:pt idx="6">
                  <c:v>MG</c:v>
                </c:pt>
                <c:pt idx="7">
                  <c:v>MS</c:v>
                </c:pt>
                <c:pt idx="8">
                  <c:v>MT</c:v>
                </c:pt>
                <c:pt idx="9">
                  <c:v>PA</c:v>
                </c:pt>
                <c:pt idx="10">
                  <c:v>PB</c:v>
                </c:pt>
                <c:pt idx="11">
                  <c:v>PE</c:v>
                </c:pt>
                <c:pt idx="12">
                  <c:v>PR</c:v>
                </c:pt>
                <c:pt idx="13">
                  <c:v>RN</c:v>
                </c:pt>
                <c:pt idx="14">
                  <c:v>RO</c:v>
                </c:pt>
                <c:pt idx="15">
                  <c:v>RS</c:v>
                </c:pt>
                <c:pt idx="16">
                  <c:v>SC</c:v>
                </c:pt>
                <c:pt idx="17">
                  <c:v>SP</c:v>
                </c:pt>
              </c:strCache>
            </c:strRef>
          </c:cat>
          <c:val>
            <c:numRef>
              <c:f>'Relação de Gráficos 2020'!$B$67:$B$84</c:f>
              <c:numCache>
                <c:formatCode>General</c:formatCode>
                <c:ptCount val="18"/>
                <c:pt idx="0">
                  <c:v>2</c:v>
                </c:pt>
                <c:pt idx="1">
                  <c:v>4</c:v>
                </c:pt>
                <c:pt idx="2">
                  <c:v>1</c:v>
                </c:pt>
                <c:pt idx="3">
                  <c:v>1</c:v>
                </c:pt>
                <c:pt idx="4">
                  <c:v>11</c:v>
                </c:pt>
                <c:pt idx="5">
                  <c:v>2</c:v>
                </c:pt>
                <c:pt idx="6">
                  <c:v>21</c:v>
                </c:pt>
                <c:pt idx="7">
                  <c:v>1</c:v>
                </c:pt>
                <c:pt idx="8">
                  <c:v>1</c:v>
                </c:pt>
                <c:pt idx="9">
                  <c:v>4</c:v>
                </c:pt>
                <c:pt idx="10">
                  <c:v>1</c:v>
                </c:pt>
                <c:pt idx="11">
                  <c:v>7</c:v>
                </c:pt>
                <c:pt idx="12">
                  <c:v>4</c:v>
                </c:pt>
                <c:pt idx="13">
                  <c:v>2</c:v>
                </c:pt>
                <c:pt idx="14">
                  <c:v>2</c:v>
                </c:pt>
                <c:pt idx="15">
                  <c:v>4</c:v>
                </c:pt>
                <c:pt idx="16">
                  <c:v>5</c:v>
                </c:pt>
                <c:pt idx="17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4-8AEA-434D-8A81-8FC43B37CF2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2">
        <a:lumMod val="90000"/>
      </a:schemeClr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'Relação de Gráficos 2020'!$B$97</c:f>
              <c:strCache>
                <c:ptCount val="1"/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3EBC-47F2-9234-FE9760CFED49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3EBC-47F2-9234-FE9760CFED49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5-3EBC-47F2-9234-FE9760CFED49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7-3EBC-47F2-9234-FE9760CFED49}"/>
              </c:ext>
            </c:extLst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5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5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9-3EBC-47F2-9234-FE9760CFED49}"/>
              </c:ext>
            </c:extLst>
          </c:dPt>
          <c:dPt>
            <c:idx val="5"/>
            <c:bubble3D val="0"/>
            <c:spPr>
              <a:gradFill rotWithShape="1">
                <a:gsLst>
                  <a:gs pos="0">
                    <a:schemeClr val="accent6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6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6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B-3EBC-47F2-9234-FE9760CFED49}"/>
              </c:ext>
            </c:extLst>
          </c:dPt>
          <c:dPt>
            <c:idx val="6"/>
            <c:bubble3D val="0"/>
            <c:spPr>
              <a:gradFill rotWithShape="1">
                <a:gsLst>
                  <a:gs pos="0">
                    <a:schemeClr val="accent1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D-3EBC-47F2-9234-FE9760CFED49}"/>
              </c:ext>
            </c:extLst>
          </c:dPt>
          <c:dPt>
            <c:idx val="7"/>
            <c:bubble3D val="0"/>
            <c:spPr>
              <a:gradFill rotWithShape="1">
                <a:gsLst>
                  <a:gs pos="0">
                    <a:schemeClr val="accent2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F-3EBC-47F2-9234-FE9760CFED49}"/>
              </c:ext>
            </c:extLst>
          </c:dPt>
          <c:dPt>
            <c:idx val="8"/>
            <c:bubble3D val="0"/>
            <c:spPr>
              <a:gradFill rotWithShape="1">
                <a:gsLst>
                  <a:gs pos="0">
                    <a:schemeClr val="accent3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11-3EBC-47F2-9234-FE9760CFED49}"/>
              </c:ext>
            </c:extLst>
          </c:dPt>
          <c:dPt>
            <c:idx val="9"/>
            <c:bubble3D val="0"/>
            <c:spPr>
              <a:gradFill rotWithShape="1">
                <a:gsLst>
                  <a:gs pos="0">
                    <a:schemeClr val="accent4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13-3EBC-47F2-9234-FE9760CFED49}"/>
              </c:ext>
            </c:extLst>
          </c:dPt>
          <c:dPt>
            <c:idx val="10"/>
            <c:bubble3D val="0"/>
            <c:spPr>
              <a:gradFill rotWithShape="1">
                <a:gsLst>
                  <a:gs pos="0">
                    <a:schemeClr val="accent5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5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5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15-3EBC-47F2-9234-FE9760CFED49}"/>
              </c:ext>
            </c:extLst>
          </c:dPt>
          <c:dPt>
            <c:idx val="11"/>
            <c:bubble3D val="0"/>
            <c:spPr>
              <a:gradFill rotWithShape="1">
                <a:gsLst>
                  <a:gs pos="0">
                    <a:schemeClr val="accent6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6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6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17-3EBC-47F2-9234-FE9760CFED49}"/>
              </c:ext>
            </c:extLst>
          </c:dPt>
          <c:dPt>
            <c:idx val="12"/>
            <c:bubble3D val="0"/>
            <c:spPr>
              <a:gradFill rotWithShape="1">
                <a:gsLst>
                  <a:gs pos="0">
                    <a:schemeClr val="accent1">
                      <a:lumMod val="80000"/>
                      <a:lumOff val="2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lumMod val="80000"/>
                      <a:lumOff val="2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80000"/>
                      <a:lumOff val="2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19-3EBC-47F2-9234-FE9760CFED49}"/>
              </c:ext>
            </c:extLst>
          </c:dPt>
          <c:dPt>
            <c:idx val="13"/>
            <c:bubble3D val="0"/>
            <c:spPr>
              <a:gradFill rotWithShape="1">
                <a:gsLst>
                  <a:gs pos="0">
                    <a:schemeClr val="accent2">
                      <a:lumMod val="80000"/>
                      <a:lumOff val="2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lumMod val="80000"/>
                      <a:lumOff val="2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80000"/>
                      <a:lumOff val="2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1B-3EBC-47F2-9234-FE9760CFED49}"/>
              </c:ext>
            </c:extLst>
          </c:dPt>
          <c:dPt>
            <c:idx val="14"/>
            <c:bubble3D val="0"/>
            <c:spPr>
              <a:gradFill rotWithShape="1">
                <a:gsLst>
                  <a:gs pos="0">
                    <a:schemeClr val="accent3">
                      <a:lumMod val="80000"/>
                      <a:lumOff val="2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lumMod val="80000"/>
                      <a:lumOff val="2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80000"/>
                      <a:lumOff val="2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1D-3EBC-47F2-9234-FE9760CFED49}"/>
              </c:ext>
            </c:extLst>
          </c:dPt>
          <c:dPt>
            <c:idx val="15"/>
            <c:bubble3D val="0"/>
            <c:spPr>
              <a:gradFill rotWithShape="1">
                <a:gsLst>
                  <a:gs pos="0">
                    <a:schemeClr val="accent4">
                      <a:lumMod val="80000"/>
                      <a:lumOff val="2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lumMod val="80000"/>
                      <a:lumOff val="2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80000"/>
                      <a:lumOff val="2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1F-3EBC-47F2-9234-FE9760CFED49}"/>
              </c:ext>
            </c:extLst>
          </c:dPt>
          <c:dPt>
            <c:idx val="16"/>
            <c:bubble3D val="0"/>
            <c:spPr>
              <a:gradFill rotWithShape="1">
                <a:gsLst>
                  <a:gs pos="0">
                    <a:schemeClr val="accent5">
                      <a:lumMod val="80000"/>
                      <a:lumOff val="2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5">
                      <a:lumMod val="80000"/>
                      <a:lumOff val="2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5">
                      <a:lumMod val="80000"/>
                      <a:lumOff val="2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21-3EBC-47F2-9234-FE9760CFED49}"/>
              </c:ext>
            </c:extLst>
          </c:dPt>
          <c:dPt>
            <c:idx val="17"/>
            <c:bubble3D val="0"/>
            <c:spPr>
              <a:gradFill rotWithShape="1">
                <a:gsLst>
                  <a:gs pos="0">
                    <a:schemeClr val="accent6">
                      <a:lumMod val="80000"/>
                      <a:lumOff val="2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6">
                      <a:lumMod val="80000"/>
                      <a:lumOff val="2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6">
                      <a:lumMod val="80000"/>
                      <a:lumOff val="2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23-3EBC-47F2-9234-FE9760CFED49}"/>
              </c:ext>
            </c:extLst>
          </c:dPt>
          <c:dPt>
            <c:idx val="18"/>
            <c:bubble3D val="0"/>
            <c:spPr>
              <a:gradFill rotWithShape="1">
                <a:gsLst>
                  <a:gs pos="0">
                    <a:schemeClr val="accent1">
                      <a:lumMod val="8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lumMod val="8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8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25-3EBC-47F2-9234-FE9760CFED49}"/>
              </c:ext>
            </c:extLst>
          </c:dPt>
          <c:dPt>
            <c:idx val="19"/>
            <c:bubble3D val="0"/>
            <c:spPr>
              <a:gradFill rotWithShape="1">
                <a:gsLst>
                  <a:gs pos="0">
                    <a:schemeClr val="accent2">
                      <a:lumMod val="8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lumMod val="8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8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27-3EBC-47F2-9234-FE9760CFED49}"/>
              </c:ext>
            </c:extLst>
          </c:dPt>
          <c:dPt>
            <c:idx val="20"/>
            <c:bubble3D val="0"/>
            <c:spPr>
              <a:gradFill rotWithShape="1">
                <a:gsLst>
                  <a:gs pos="0">
                    <a:schemeClr val="accent3">
                      <a:lumMod val="8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lumMod val="8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8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29-3EBC-47F2-9234-FE9760CFED49}"/>
              </c:ext>
            </c:extLst>
          </c:dPt>
          <c:dPt>
            <c:idx val="21"/>
            <c:bubble3D val="0"/>
            <c:spPr>
              <a:gradFill rotWithShape="1">
                <a:gsLst>
                  <a:gs pos="0">
                    <a:schemeClr val="accent4">
                      <a:lumMod val="8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lumMod val="8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8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2B-3EBC-47F2-9234-FE9760CFED4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'Relação de Gráficos 2020'!$A$98:$A$119</c:f>
              <c:strCache>
                <c:ptCount val="22"/>
                <c:pt idx="0">
                  <c:v>Água Mineral</c:v>
                </c:pt>
                <c:pt idx="1">
                  <c:v>Areia Industrial</c:v>
                </c:pt>
                <c:pt idx="2">
                  <c:v>Areia  Silicosa</c:v>
                </c:pt>
                <c:pt idx="3">
                  <c:v>Argilito</c:v>
                </c:pt>
                <c:pt idx="4">
                  <c:v>Bauxita</c:v>
                </c:pt>
                <c:pt idx="5">
                  <c:v>Caulim</c:v>
                </c:pt>
                <c:pt idx="6">
                  <c:v>Diatomito</c:v>
                </c:pt>
                <c:pt idx="7">
                  <c:v>Feldspato</c:v>
                </c:pt>
                <c:pt idx="8">
                  <c:v>Filito</c:v>
                </c:pt>
                <c:pt idx="9">
                  <c:v>Fosfato</c:v>
                </c:pt>
                <c:pt idx="10">
                  <c:v>Gipsita</c:v>
                </c:pt>
                <c:pt idx="11">
                  <c:v>Minério de Ferro</c:v>
                </c:pt>
                <c:pt idx="12">
                  <c:v>Minério de Manganês</c:v>
                </c:pt>
                <c:pt idx="13">
                  <c:v>Minério de Ouro</c:v>
                </c:pt>
                <c:pt idx="14">
                  <c:v>Minério de Titânio</c:v>
                </c:pt>
                <c:pt idx="15">
                  <c:v>Minério de Zinco</c:v>
                </c:pt>
                <c:pt idx="16">
                  <c:v>Minério de Níquel</c:v>
                </c:pt>
                <c:pt idx="17">
                  <c:v>Quartzo</c:v>
                </c:pt>
                <c:pt idx="18">
                  <c:v>Rocha Potássica</c:v>
                </c:pt>
                <c:pt idx="19">
                  <c:v>Serpentinito</c:v>
                </c:pt>
                <c:pt idx="20">
                  <c:v>Terras Raras</c:v>
                </c:pt>
                <c:pt idx="21">
                  <c:v>Vermiculita</c:v>
                </c:pt>
              </c:strCache>
            </c:strRef>
          </c:cat>
          <c:val>
            <c:numRef>
              <c:f>'Relação de Gráficos 2020'!$B$98:$B$119</c:f>
              <c:numCache>
                <c:formatCode>General</c:formatCode>
                <c:ptCount val="22"/>
                <c:pt idx="0">
                  <c:v>27</c:v>
                </c:pt>
                <c:pt idx="1">
                  <c:v>3</c:v>
                </c:pt>
                <c:pt idx="2">
                  <c:v>1</c:v>
                </c:pt>
                <c:pt idx="3">
                  <c:v>1</c:v>
                </c:pt>
                <c:pt idx="4">
                  <c:v>7</c:v>
                </c:pt>
                <c:pt idx="5">
                  <c:v>3</c:v>
                </c:pt>
                <c:pt idx="6">
                  <c:v>1</c:v>
                </c:pt>
                <c:pt idx="7">
                  <c:v>3</c:v>
                </c:pt>
                <c:pt idx="8">
                  <c:v>1</c:v>
                </c:pt>
                <c:pt idx="9">
                  <c:v>1</c:v>
                </c:pt>
                <c:pt idx="10">
                  <c:v>5</c:v>
                </c:pt>
                <c:pt idx="11">
                  <c:v>2</c:v>
                </c:pt>
                <c:pt idx="12">
                  <c:v>3</c:v>
                </c:pt>
                <c:pt idx="13">
                  <c:v>2</c:v>
                </c:pt>
                <c:pt idx="14">
                  <c:v>1</c:v>
                </c:pt>
                <c:pt idx="15">
                  <c:v>1</c:v>
                </c:pt>
                <c:pt idx="16">
                  <c:v>4</c:v>
                </c:pt>
                <c:pt idx="17">
                  <c:v>4</c:v>
                </c:pt>
                <c:pt idx="18">
                  <c:v>1</c:v>
                </c:pt>
                <c:pt idx="19">
                  <c:v>1</c:v>
                </c:pt>
                <c:pt idx="20">
                  <c:v>7</c:v>
                </c:pt>
                <c:pt idx="21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C-3EBC-47F2-9234-FE9760CFED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2">
        <a:lumMod val="90000"/>
      </a:schemeClr>
    </a:solidFill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'Evolução Anual 2003 a 2020'!$A$2:$A$19</c:f>
              <c:numCache>
                <c:formatCode>General</c:formatCode>
                <c:ptCount val="18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  <c:pt idx="13">
                  <c:v>2016</c:v>
                </c:pt>
                <c:pt idx="14">
                  <c:v>2017</c:v>
                </c:pt>
                <c:pt idx="15">
                  <c:v>2018</c:v>
                </c:pt>
                <c:pt idx="16">
                  <c:v>2019</c:v>
                </c:pt>
                <c:pt idx="17">
                  <c:v>2020</c:v>
                </c:pt>
              </c:numCache>
            </c:numRef>
          </c:cat>
          <c:val>
            <c:numRef>
              <c:f>'Evolução Anual 2003 a 2020'!$F$2:$F$19</c:f>
              <c:numCache>
                <c:formatCode>General</c:formatCode>
                <c:ptCount val="18"/>
                <c:pt idx="0">
                  <c:v>277</c:v>
                </c:pt>
                <c:pt idx="1">
                  <c:v>362</c:v>
                </c:pt>
                <c:pt idx="2">
                  <c:v>384</c:v>
                </c:pt>
                <c:pt idx="3">
                  <c:v>436</c:v>
                </c:pt>
                <c:pt idx="4">
                  <c:v>358</c:v>
                </c:pt>
                <c:pt idx="5">
                  <c:v>283</c:v>
                </c:pt>
                <c:pt idx="6">
                  <c:v>403</c:v>
                </c:pt>
                <c:pt idx="7">
                  <c:v>201</c:v>
                </c:pt>
                <c:pt idx="8">
                  <c:v>204</c:v>
                </c:pt>
                <c:pt idx="9">
                  <c:v>311</c:v>
                </c:pt>
                <c:pt idx="10">
                  <c:v>179</c:v>
                </c:pt>
                <c:pt idx="11">
                  <c:v>253</c:v>
                </c:pt>
                <c:pt idx="12">
                  <c:v>483</c:v>
                </c:pt>
                <c:pt idx="13">
                  <c:v>456</c:v>
                </c:pt>
                <c:pt idx="14">
                  <c:v>206</c:v>
                </c:pt>
                <c:pt idx="15">
                  <c:v>336</c:v>
                </c:pt>
                <c:pt idx="16">
                  <c:v>462</c:v>
                </c:pt>
                <c:pt idx="17">
                  <c:v>527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8B7-47E1-BAD5-92FC564047B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2100302592"/>
        <c:axId val="2100306336"/>
      </c:barChart>
      <c:catAx>
        <c:axId val="210030259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100306336"/>
        <c:crosses val="autoZero"/>
        <c:auto val="1"/>
        <c:lblAlgn val="ctr"/>
        <c:lblOffset val="100"/>
        <c:noMultiLvlLbl val="0"/>
      </c:catAx>
      <c:valAx>
        <c:axId val="21003063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100302592"/>
        <c:crossesAt val="1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2">
        <a:lumMod val="25000"/>
      </a:schemeClr>
    </a:solidFill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67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/>
        </a:fgClr>
        <a:bgClr>
          <a:schemeClr val="dk1">
            <a:lumMod val="10000"/>
            <a:lumOff val="90000"/>
          </a:schemeClr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508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50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66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09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lt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lt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0A857-ABBA-4A43-8294-5B1CA5E6241B}" type="datetimeFigureOut">
              <a:rPr lang="pt-BR" smtClean="0"/>
              <a:t>23/11/2021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8D502-62A1-4B9E-9FBD-C4DE1D9843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1944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0A857-ABBA-4A43-8294-5B1CA5E6241B}" type="datetimeFigureOut">
              <a:rPr lang="pt-BR" smtClean="0"/>
              <a:t>23/11/2021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8D502-62A1-4B9E-9FBD-C4DE1D9843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129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0A857-ABBA-4A43-8294-5B1CA5E6241B}" type="datetimeFigureOut">
              <a:rPr lang="pt-BR" smtClean="0"/>
              <a:t>23/11/2021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8D502-62A1-4B9E-9FBD-C4DE1D9843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2199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0A857-ABBA-4A43-8294-5B1CA5E6241B}" type="datetimeFigureOut">
              <a:rPr lang="pt-BR" smtClean="0"/>
              <a:t>23/11/2021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8D502-62A1-4B9E-9FBD-C4DE1D9843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4776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0A857-ABBA-4A43-8294-5B1CA5E6241B}" type="datetimeFigureOut">
              <a:rPr lang="pt-BR" smtClean="0"/>
              <a:t>23/11/2021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8D502-62A1-4B9E-9FBD-C4DE1D9843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604561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0A857-ABBA-4A43-8294-5B1CA5E6241B}" type="datetimeFigureOut">
              <a:rPr lang="pt-BR" smtClean="0"/>
              <a:t>23/11/2021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8D502-62A1-4B9E-9FBD-C4DE1D9843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7407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0A857-ABBA-4A43-8294-5B1CA5E6241B}" type="datetimeFigureOut">
              <a:rPr lang="pt-BR" smtClean="0"/>
              <a:t>23/11/2021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8D502-62A1-4B9E-9FBD-C4DE1D9843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7250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0A857-ABBA-4A43-8294-5B1CA5E6241B}" type="datetimeFigureOut">
              <a:rPr lang="pt-BR" smtClean="0"/>
              <a:t>23/11/2021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8D502-62A1-4B9E-9FBD-C4DE1D9843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81943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0A857-ABBA-4A43-8294-5B1CA5E6241B}" type="datetimeFigureOut">
              <a:rPr lang="pt-BR" smtClean="0"/>
              <a:t>23/11/2021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8D502-62A1-4B9E-9FBD-C4DE1D9843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63577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0A857-ABBA-4A43-8294-5B1CA5E6241B}" type="datetimeFigureOut">
              <a:rPr lang="pt-BR" smtClean="0"/>
              <a:t>23/11/2021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8D502-62A1-4B9E-9FBD-C4DE1D9843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1915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0A857-ABBA-4A43-8294-5B1CA5E6241B}" type="datetimeFigureOut">
              <a:rPr lang="pt-BR" smtClean="0"/>
              <a:t>23/11/2021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8D502-62A1-4B9E-9FBD-C4DE1D9843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12844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90A857-ABBA-4A43-8294-5B1CA5E6241B}" type="datetimeFigureOut">
              <a:rPr lang="pt-BR" smtClean="0"/>
              <a:t>23/11/2021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18D502-62A1-4B9E-9FBD-C4DE1D9843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6693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chemeClr val="tx1">
              <a:lumMod val="50000"/>
              <a:lumOff val="5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US" sz="2000" b="1" spc="1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RELATÓRIO ANO </a:t>
            </a:r>
            <a:r>
              <a:rPr lang="en-US" sz="2000" b="1" spc="100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2020</a:t>
            </a:r>
            <a:r>
              <a:rPr lang="pt-BR" sz="2000" b="1" spc="1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/>
            </a:r>
            <a:br>
              <a:rPr lang="pt-BR" sz="2000" b="1" spc="1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en-US" sz="2000" b="1" spc="1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TIPOS DE PROCESSOS COM DECISÕES PUBLICADOS MME</a:t>
            </a:r>
            <a:r>
              <a:rPr lang="pt-BR" sz="2000" b="1" spc="1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/>
            </a:r>
            <a:br>
              <a:rPr lang="pt-BR" sz="2000" b="1" spc="1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en-US" sz="2000" b="1" spc="1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232 ATOS PUBLICADOS (ATÉ </a:t>
            </a:r>
            <a:r>
              <a:rPr lang="en-US" sz="2000" b="1" spc="100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31/12/2020)</a:t>
            </a:r>
            <a:endParaRPr lang="pt-BR" sz="2000" b="1" dirty="0">
              <a:solidFill>
                <a:schemeClr val="bg1"/>
              </a:solidFill>
              <a:latin typeface="+mn-lt"/>
            </a:endParaRP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5448086"/>
              </p:ext>
            </p:extLst>
          </p:nvPr>
        </p:nvGraphicFramePr>
        <p:xfrm>
          <a:off x="838200" y="1690688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92592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4278540"/>
              </p:ext>
            </p:extLst>
          </p:nvPr>
        </p:nvGraphicFramePr>
        <p:xfrm>
          <a:off x="838200" y="1690688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000" b="1" spc="100" dirty="0" smtClean="0">
                <a:solidFill>
                  <a:sysClr val="window" lastClr="FFFFFF">
                    <a:lumMod val="95000"/>
                  </a:sys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</a:rPr>
              <a:t>TOTAL DE PORTARIAS DE LAVRA MME - POR USO AGRUPADOR</a:t>
            </a:r>
            <a:br>
              <a:rPr lang="pt-BR" sz="2000" b="1" spc="100" dirty="0" smtClean="0">
                <a:solidFill>
                  <a:sysClr val="window" lastClr="FFFFFF">
                    <a:lumMod val="95000"/>
                  </a:sys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</a:rPr>
            </a:br>
            <a:r>
              <a:rPr lang="pt-BR" sz="2000" b="1" spc="100" dirty="0" smtClean="0">
                <a:solidFill>
                  <a:sysClr val="window" lastClr="FFFFFF">
                    <a:lumMod val="95000"/>
                  </a:sys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</a:rPr>
              <a:t>83 CONCESSÕES</a:t>
            </a:r>
            <a:endParaRPr lang="pt-BR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44535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pt-BR" sz="2000" b="1" spc="100" dirty="0">
                <a:solidFill>
                  <a:sysClr val="window" lastClr="FFFFFF">
                    <a:lumMod val="95000"/>
                  </a:sys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</a:rPr>
              <a:t>TOTAL DE PORTARIAS DE LAVRA MME - POR UF</a:t>
            </a:r>
            <a:br>
              <a:rPr lang="pt-BR" sz="2000" b="1" spc="100" dirty="0">
                <a:solidFill>
                  <a:sysClr val="window" lastClr="FFFFFF">
                    <a:lumMod val="95000"/>
                  </a:sys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</a:rPr>
            </a:br>
            <a:r>
              <a:rPr lang="pt-BR" sz="2000" b="1" spc="100" dirty="0" smtClean="0">
                <a:solidFill>
                  <a:sysClr val="window" lastClr="FFFFFF">
                    <a:lumMod val="95000"/>
                  </a:sys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</a:rPr>
              <a:t>83 </a:t>
            </a:r>
            <a:r>
              <a:rPr lang="pt-BR" sz="2000" b="1" spc="100" dirty="0">
                <a:solidFill>
                  <a:sysClr val="window" lastClr="FFFFFF">
                    <a:lumMod val="95000"/>
                  </a:sys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</a:rPr>
              <a:t>CONCESSÕES</a:t>
            </a:r>
            <a:endParaRPr lang="pt-BR" sz="2000" dirty="0">
              <a:latin typeface="+mn-lt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/>
          <a:lstStyle/>
          <a:p>
            <a:endParaRPr lang="pt-BR" dirty="0"/>
          </a:p>
        </p:txBody>
      </p:sp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11479875"/>
              </p:ext>
            </p:extLst>
          </p:nvPr>
        </p:nvGraphicFramePr>
        <p:xfrm>
          <a:off x="838201" y="1690689"/>
          <a:ext cx="10515599" cy="44862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33289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9542410"/>
              </p:ext>
            </p:extLst>
          </p:nvPr>
        </p:nvGraphicFramePr>
        <p:xfrm>
          <a:off x="838200" y="1690688"/>
          <a:ext cx="10515600" cy="4486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000" b="1" spc="100" dirty="0" smtClean="0">
                <a:solidFill>
                  <a:sysClr val="window" lastClr="FFFFFF">
                    <a:lumMod val="95000"/>
                  </a:sys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</a:rPr>
              <a:t>TOTAL DE PORTARIAS DE LAVRA MME - POR SUBSTÂNCIAS</a:t>
            </a:r>
          </a:p>
          <a:p>
            <a:pPr algn="ctr"/>
            <a:r>
              <a:rPr lang="pt-BR" sz="2000" b="1" spc="100" dirty="0" smtClean="0">
                <a:solidFill>
                  <a:sysClr val="window" lastClr="FFFFFF">
                    <a:lumMod val="95000"/>
                  </a:sys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</a:rPr>
              <a:t>83 CONCESSÕES</a:t>
            </a:r>
            <a:endParaRPr lang="pt-BR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51873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5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pt-BR" sz="2000" b="1" dirty="0" smtClean="0">
                <a:solidFill>
                  <a:schemeClr val="bg1"/>
                </a:solidFill>
                <a:latin typeface="+mn-lt"/>
              </a:rPr>
              <a:t>EVOLUÇÃO PORTARIAS DE LAVRA 2003-2020</a:t>
            </a:r>
            <a:br>
              <a:rPr lang="pt-BR" sz="2000" b="1" dirty="0" smtClean="0">
                <a:solidFill>
                  <a:schemeClr val="bg1"/>
                </a:solidFill>
                <a:latin typeface="+mn-lt"/>
              </a:rPr>
            </a:br>
            <a:r>
              <a:rPr lang="pt-BR" sz="2000" b="1" dirty="0" smtClean="0">
                <a:solidFill>
                  <a:schemeClr val="bg1"/>
                </a:solidFill>
                <a:latin typeface="+mn-lt"/>
              </a:rPr>
              <a:t>MME + ANM</a:t>
            </a:r>
            <a:endParaRPr lang="pt-BR" sz="2000" b="1" dirty="0">
              <a:solidFill>
                <a:schemeClr val="bg1"/>
              </a:solidFill>
              <a:latin typeface="+mn-lt"/>
            </a:endParaRPr>
          </a:p>
        </p:txBody>
      </p:sp>
      <p:graphicFrame>
        <p:nvGraphicFramePr>
          <p:cNvPr id="5" name="Espaço Reservado para Conteú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7870693"/>
              </p:ext>
            </p:extLst>
          </p:nvPr>
        </p:nvGraphicFramePr>
        <p:xfrm>
          <a:off x="838200" y="1690688"/>
          <a:ext cx="10515600" cy="4486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94128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955</TotalTime>
  <Words>63</Words>
  <Application>Microsoft Office PowerPoint</Application>
  <PresentationFormat>Widescreen</PresentationFormat>
  <Paragraphs>11</Paragraphs>
  <Slides>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Tema do Office</vt:lpstr>
      <vt:lpstr>RELATÓRIO ANO 2020 TIPOS DE PROCESSOS COM DECISÕES PUBLICADOS MME 232 ATOS PUBLICADOS (ATÉ 31/12/2020)</vt:lpstr>
      <vt:lpstr>Apresentação do PowerPoint</vt:lpstr>
      <vt:lpstr>TOTAL DE PORTARIAS DE LAVRA MME - POR UF 83 CONCESSÕES</vt:lpstr>
      <vt:lpstr>Apresentação do PowerPoint</vt:lpstr>
      <vt:lpstr>EVOLUÇÃO PORTARIAS DE LAVRA 2003-2020 MME + ANM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Maria Dometilia de Souza</dc:creator>
  <cp:lastModifiedBy>Raquel Vilela Correa</cp:lastModifiedBy>
  <cp:revision>17</cp:revision>
  <dcterms:created xsi:type="dcterms:W3CDTF">2021-07-06T13:46:42Z</dcterms:created>
  <dcterms:modified xsi:type="dcterms:W3CDTF">2021-11-23T19:19:25Z</dcterms:modified>
</cp:coreProperties>
</file>