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60" r:id="rId3"/>
    <p:sldId id="261" r:id="rId4"/>
    <p:sldId id="264" r:id="rId5"/>
    <p:sldId id="270" r:id="rId6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3" autoAdjust="0"/>
    <p:restoredTop sz="94660"/>
  </p:normalViewPr>
  <p:slideViewPr>
    <p:cSldViewPr snapToGrid="0">
      <p:cViewPr varScale="1">
        <p:scale>
          <a:sx n="57" d="100"/>
          <a:sy n="57" d="100"/>
        </p:scale>
        <p:origin x="108" y="31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luiz.adami\AppData\Local\Microsoft\Windows\INetCache\Content.Outlook\B0EORQYI\Tabela%20de%20Dados%202019%20(Recuperado)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luiz.adami\AppData\Local\Microsoft\Windows\INetCache\Content.Outlook\B0EORQYI\Tabela%20de%20Dados%202019%20(Recuperado)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luiz.adami\AppData\Local\Microsoft\Windows\INetCache\Content.Outlook\B0EORQYI\Tabela%20de%20Dados%202019%20(Recuperado)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luiz.adami\AppData\Local\Microsoft\Windows\INetCache\Content.Outlook\B0EORQYI\Tabela%20de%20Dados%202019%20(Recuperado)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\\fsmme\SGM\Depto%20Geologia%20e%20Prod%20Mineral\Outorga%20Mineira\set20\Relat&#243;rio%20Final%202020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3.1819011753965544E-2"/>
          <c:y val="0.20456169294285578"/>
          <c:w val="0.9339465175548709"/>
          <c:h val="0.65388788034957879"/>
        </c:manualLayout>
      </c:layout>
      <c:pie3DChart>
        <c:varyColors val="1"/>
        <c:ser>
          <c:idx val="0"/>
          <c:order val="0"/>
          <c:explosion val="14"/>
          <c:dPt>
            <c:idx val="0"/>
            <c:bubble3D val="0"/>
            <c:spPr>
              <a:gradFill rotWithShape="1">
                <a:gsLst>
                  <a:gs pos="0">
                    <a:schemeClr val="accent1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1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1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1-5580-4B56-984E-04112F58D6A5}"/>
              </c:ext>
            </c:extLst>
          </c:dPt>
          <c:dPt>
            <c:idx val="1"/>
            <c:bubble3D val="0"/>
            <c:spPr>
              <a:gradFill rotWithShape="1">
                <a:gsLst>
                  <a:gs pos="0">
                    <a:schemeClr val="accent2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2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2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3-5580-4B56-984E-04112F58D6A5}"/>
              </c:ext>
            </c:extLst>
          </c:dPt>
          <c:dPt>
            <c:idx val="2"/>
            <c:bubble3D val="0"/>
            <c:spPr>
              <a:gradFill rotWithShape="1">
                <a:gsLst>
                  <a:gs pos="0">
                    <a:schemeClr val="accent3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3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3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5-5580-4B56-984E-04112F58D6A5}"/>
              </c:ext>
            </c:extLst>
          </c:dPt>
          <c:dPt>
            <c:idx val="3"/>
            <c:bubble3D val="0"/>
            <c:spPr>
              <a:gradFill rotWithShape="1">
                <a:gsLst>
                  <a:gs pos="0">
                    <a:schemeClr val="accent4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4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4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7-5580-4B56-984E-04112F58D6A5}"/>
              </c:ext>
            </c:extLst>
          </c:dPt>
          <c:dPt>
            <c:idx val="4"/>
            <c:bubble3D val="0"/>
            <c:spPr>
              <a:gradFill rotWithShape="1">
                <a:gsLst>
                  <a:gs pos="0">
                    <a:schemeClr val="accent5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5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5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9-5580-4B56-984E-04112F58D6A5}"/>
              </c:ext>
            </c:extLst>
          </c:dPt>
          <c:dPt>
            <c:idx val="5"/>
            <c:bubble3D val="0"/>
            <c:spPr>
              <a:gradFill rotWithShape="1">
                <a:gsLst>
                  <a:gs pos="0">
                    <a:schemeClr val="accent6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6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6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B-5580-4B56-984E-04112F58D6A5}"/>
              </c:ext>
            </c:extLst>
          </c:dPt>
          <c:dLbls>
            <c:dLbl>
              <c:idx val="0"/>
              <c:layout>
                <c:manualLayout>
                  <c:x val="2.7243589743589744E-2"/>
                  <c:y val="-2.2408958642899348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5580-4B56-984E-04112F58D6A5}"/>
                </c:ext>
              </c:extLst>
            </c:dLbl>
            <c:dLbl>
              <c:idx val="3"/>
              <c:layout>
                <c:manualLayout>
                  <c:x val="0.34455128205128205"/>
                  <c:y val="-4.7619037116161216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7-5580-4B56-984E-04112F58D6A5}"/>
                </c:ext>
              </c:extLst>
            </c:dLbl>
            <c:dLbl>
              <c:idx val="5"/>
              <c:layout>
                <c:manualLayout>
                  <c:x val="4.1666666666666609E-2"/>
                  <c:y val="-2.2408958642899376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B-5580-4B56-984E-04112F58D6A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lt1">
                        <a:lumMod val="8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dLblPos val="outEnd"/>
            <c:showLegendKey val="0"/>
            <c:showVal val="1"/>
            <c:showCatName val="1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lt1">
                      <a:lumMod val="95000"/>
                      <a:alpha val="54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'Relação de Graficos 2019'!$A$1:$A$7</c:f>
              <c:strCache>
                <c:ptCount val="6"/>
                <c:pt idx="0">
                  <c:v>Caducidade</c:v>
                </c:pt>
                <c:pt idx="1">
                  <c:v>Indeferimento</c:v>
                </c:pt>
                <c:pt idx="2">
                  <c:v>Nulidade</c:v>
                </c:pt>
                <c:pt idx="3">
                  <c:v>Portaria de Lavra</c:v>
                </c:pt>
                <c:pt idx="4">
                  <c:v>Recurso</c:v>
                </c:pt>
                <c:pt idx="5">
                  <c:v>Retificação Decreto/Portaria Lavra</c:v>
                </c:pt>
              </c:strCache>
              <c:extLst/>
            </c:strRef>
          </c:cat>
          <c:val>
            <c:numRef>
              <c:f>'Relação de Graficos 2019'!$B$1:$B$7</c:f>
              <c:numCache>
                <c:formatCode>General</c:formatCode>
                <c:ptCount val="6"/>
                <c:pt idx="0">
                  <c:v>3</c:v>
                </c:pt>
                <c:pt idx="1">
                  <c:v>49</c:v>
                </c:pt>
                <c:pt idx="2">
                  <c:v>1</c:v>
                </c:pt>
                <c:pt idx="3">
                  <c:v>148</c:v>
                </c:pt>
                <c:pt idx="4">
                  <c:v>19</c:v>
                </c:pt>
                <c:pt idx="5">
                  <c:v>12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C-5580-4B56-984E-04112F58D6A5}"/>
            </c:ext>
          </c:extLst>
        </c:ser>
        <c:dLbls>
          <c:dLblPos val="outEnd"/>
          <c:showLegendKey val="0"/>
          <c:showVal val="0"/>
          <c:showCatName val="1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plotVisOnly val="1"/>
    <c:dispBlanksAs val="gap"/>
    <c:showDLblsOverMax val="0"/>
  </c:chart>
  <c:spPr>
    <a:gradFill flip="none" rotWithShape="1">
      <a:gsLst>
        <a:gs pos="0">
          <a:schemeClr val="dk1">
            <a:lumMod val="65000"/>
            <a:lumOff val="35000"/>
          </a:schemeClr>
        </a:gs>
        <a:gs pos="100000">
          <a:schemeClr val="dk1">
            <a:lumMod val="85000"/>
            <a:lumOff val="15000"/>
          </a:schemeClr>
        </a:gs>
      </a:gsLst>
      <a:path path="circle">
        <a:fillToRect l="50000" t="50000" r="50000" b="50000"/>
      </a:path>
      <a:tileRect/>
    </a:gradFill>
    <a:ln>
      <a:noFill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"/>
          <c:y val="0.19577600570629308"/>
          <c:w val="1"/>
          <c:h val="0.73107957046770422"/>
        </c:manualLayout>
      </c:layout>
      <c:pie3DChart>
        <c:varyColors val="1"/>
        <c:ser>
          <c:idx val="0"/>
          <c:order val="0"/>
          <c:explosion val="10"/>
          <c:dPt>
            <c:idx val="0"/>
            <c:bubble3D val="0"/>
            <c:spPr>
              <a:gradFill rotWithShape="1">
                <a:gsLst>
                  <a:gs pos="0">
                    <a:schemeClr val="accent1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1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1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1-C590-4DB4-82D7-3E9AA014251F}"/>
              </c:ext>
            </c:extLst>
          </c:dPt>
          <c:dPt>
            <c:idx val="1"/>
            <c:bubble3D val="0"/>
            <c:spPr>
              <a:gradFill rotWithShape="1">
                <a:gsLst>
                  <a:gs pos="0">
                    <a:schemeClr val="accent2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2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2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3-C590-4DB4-82D7-3E9AA014251F}"/>
              </c:ext>
            </c:extLst>
          </c:dPt>
          <c:dPt>
            <c:idx val="2"/>
            <c:bubble3D val="0"/>
            <c:spPr>
              <a:gradFill rotWithShape="1">
                <a:gsLst>
                  <a:gs pos="0">
                    <a:schemeClr val="accent3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3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3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5-C590-4DB4-82D7-3E9AA014251F}"/>
              </c:ext>
            </c:extLst>
          </c:dPt>
          <c:dPt>
            <c:idx val="3"/>
            <c:bubble3D val="0"/>
            <c:spPr>
              <a:gradFill rotWithShape="1">
                <a:gsLst>
                  <a:gs pos="0">
                    <a:schemeClr val="accent4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4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4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7-C590-4DB4-82D7-3E9AA014251F}"/>
              </c:ext>
            </c:extLst>
          </c:dPt>
          <c:dPt>
            <c:idx val="4"/>
            <c:bubble3D val="0"/>
            <c:spPr>
              <a:gradFill rotWithShape="1">
                <a:gsLst>
                  <a:gs pos="0">
                    <a:schemeClr val="accent5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5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5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9-C590-4DB4-82D7-3E9AA014251F}"/>
              </c:ext>
            </c:extLst>
          </c:dPt>
          <c:dPt>
            <c:idx val="5"/>
            <c:bubble3D val="0"/>
            <c:spPr>
              <a:gradFill rotWithShape="1">
                <a:gsLst>
                  <a:gs pos="0">
                    <a:schemeClr val="accent6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6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6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B-C590-4DB4-82D7-3E9AA014251F}"/>
              </c:ext>
            </c:extLst>
          </c:dPt>
          <c:dPt>
            <c:idx val="6"/>
            <c:bubble3D val="0"/>
            <c:spPr>
              <a:gradFill rotWithShape="1">
                <a:gsLst>
                  <a:gs pos="0">
                    <a:schemeClr val="accent1">
                      <a:lumMod val="60000"/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1">
                      <a:lumMod val="60000"/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1">
                      <a:lumMod val="60000"/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D-C590-4DB4-82D7-3E9AA014251F}"/>
              </c:ext>
            </c:extLst>
          </c:dPt>
          <c:dPt>
            <c:idx val="7"/>
            <c:bubble3D val="0"/>
            <c:spPr>
              <a:gradFill rotWithShape="1">
                <a:gsLst>
                  <a:gs pos="0">
                    <a:schemeClr val="accent2">
                      <a:lumMod val="60000"/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2">
                      <a:lumMod val="60000"/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2">
                      <a:lumMod val="60000"/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F-C590-4DB4-82D7-3E9AA014251F}"/>
              </c:ext>
            </c:extLst>
          </c:dPt>
          <c:dPt>
            <c:idx val="8"/>
            <c:bubble3D val="0"/>
            <c:spPr>
              <a:gradFill rotWithShape="1">
                <a:gsLst>
                  <a:gs pos="0">
                    <a:schemeClr val="accent3">
                      <a:lumMod val="60000"/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3">
                      <a:lumMod val="60000"/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3">
                      <a:lumMod val="60000"/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11-C590-4DB4-82D7-3E9AA014251F}"/>
              </c:ext>
            </c:extLst>
          </c:dPt>
          <c:dPt>
            <c:idx val="9"/>
            <c:bubble3D val="0"/>
            <c:spPr>
              <a:gradFill rotWithShape="1">
                <a:gsLst>
                  <a:gs pos="0">
                    <a:schemeClr val="accent4">
                      <a:lumMod val="60000"/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4">
                      <a:lumMod val="60000"/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4">
                      <a:lumMod val="60000"/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13-C590-4DB4-82D7-3E9AA014251F}"/>
              </c:ext>
            </c:extLst>
          </c:dPt>
          <c:dPt>
            <c:idx val="10"/>
            <c:bubble3D val="0"/>
            <c:spPr>
              <a:gradFill rotWithShape="1">
                <a:gsLst>
                  <a:gs pos="0">
                    <a:schemeClr val="accent5">
                      <a:lumMod val="60000"/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5">
                      <a:lumMod val="60000"/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5">
                      <a:lumMod val="60000"/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15-C590-4DB4-82D7-3E9AA014251F}"/>
              </c:ext>
            </c:extLst>
          </c:dPt>
          <c:dPt>
            <c:idx val="11"/>
            <c:bubble3D val="0"/>
            <c:spPr>
              <a:gradFill rotWithShape="1">
                <a:gsLst>
                  <a:gs pos="0">
                    <a:schemeClr val="accent6">
                      <a:lumMod val="60000"/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6">
                      <a:lumMod val="60000"/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6">
                      <a:lumMod val="60000"/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17-C590-4DB4-82D7-3E9AA014251F}"/>
              </c:ext>
            </c:extLst>
          </c:dPt>
          <c:dPt>
            <c:idx val="12"/>
            <c:bubble3D val="0"/>
            <c:spPr>
              <a:gradFill rotWithShape="1">
                <a:gsLst>
                  <a:gs pos="0">
                    <a:schemeClr val="accent1">
                      <a:lumMod val="80000"/>
                      <a:lumOff val="20000"/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1">
                      <a:lumMod val="80000"/>
                      <a:lumOff val="20000"/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1">
                      <a:lumMod val="80000"/>
                      <a:lumOff val="20000"/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19-C590-4DB4-82D7-3E9AA014251F}"/>
              </c:ext>
            </c:extLst>
          </c:dPt>
          <c:dPt>
            <c:idx val="13"/>
            <c:bubble3D val="0"/>
            <c:spPr>
              <a:gradFill rotWithShape="1">
                <a:gsLst>
                  <a:gs pos="0">
                    <a:schemeClr val="accent2">
                      <a:lumMod val="80000"/>
                      <a:lumOff val="20000"/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2">
                      <a:lumMod val="80000"/>
                      <a:lumOff val="20000"/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2">
                      <a:lumMod val="80000"/>
                      <a:lumOff val="20000"/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1B-C590-4DB4-82D7-3E9AA014251F}"/>
              </c:ext>
            </c:extLst>
          </c:dPt>
          <c:dPt>
            <c:idx val="14"/>
            <c:bubble3D val="0"/>
            <c:spPr>
              <a:gradFill rotWithShape="1">
                <a:gsLst>
                  <a:gs pos="0">
                    <a:schemeClr val="accent3">
                      <a:lumMod val="80000"/>
                      <a:lumOff val="20000"/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3">
                      <a:lumMod val="80000"/>
                      <a:lumOff val="20000"/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3">
                      <a:lumMod val="80000"/>
                      <a:lumOff val="20000"/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1D-C590-4DB4-82D7-3E9AA014251F}"/>
              </c:ext>
            </c:extLst>
          </c:dPt>
          <c:dPt>
            <c:idx val="15"/>
            <c:bubble3D val="0"/>
            <c:spPr>
              <a:gradFill rotWithShape="1">
                <a:gsLst>
                  <a:gs pos="0">
                    <a:schemeClr val="accent4">
                      <a:lumMod val="80000"/>
                      <a:lumOff val="20000"/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4">
                      <a:lumMod val="80000"/>
                      <a:lumOff val="20000"/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4">
                      <a:lumMod val="80000"/>
                      <a:lumOff val="20000"/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1F-C590-4DB4-82D7-3E9AA014251F}"/>
              </c:ext>
            </c:extLst>
          </c:dPt>
          <c:dPt>
            <c:idx val="16"/>
            <c:bubble3D val="0"/>
            <c:spPr>
              <a:gradFill rotWithShape="1">
                <a:gsLst>
                  <a:gs pos="0">
                    <a:schemeClr val="accent5">
                      <a:lumMod val="80000"/>
                      <a:lumOff val="20000"/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5">
                      <a:lumMod val="80000"/>
                      <a:lumOff val="20000"/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5">
                      <a:lumMod val="80000"/>
                      <a:lumOff val="20000"/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21-C590-4DB4-82D7-3E9AA014251F}"/>
              </c:ext>
            </c:extLst>
          </c:dPt>
          <c:dPt>
            <c:idx val="17"/>
            <c:bubble3D val="0"/>
            <c:spPr>
              <a:gradFill rotWithShape="1">
                <a:gsLst>
                  <a:gs pos="0">
                    <a:schemeClr val="accent6">
                      <a:lumMod val="80000"/>
                      <a:lumOff val="20000"/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6">
                      <a:lumMod val="80000"/>
                      <a:lumOff val="20000"/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6">
                      <a:lumMod val="80000"/>
                      <a:lumOff val="20000"/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23-C590-4DB4-82D7-3E9AA014251F}"/>
              </c:ext>
            </c:extLst>
          </c:dPt>
          <c:dPt>
            <c:idx val="18"/>
            <c:bubble3D val="0"/>
            <c:spPr>
              <a:gradFill rotWithShape="1">
                <a:gsLst>
                  <a:gs pos="0">
                    <a:schemeClr val="accent1">
                      <a:lumMod val="80000"/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1">
                      <a:lumMod val="80000"/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1">
                      <a:lumMod val="80000"/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25-C590-4DB4-82D7-3E9AA014251F}"/>
              </c:ext>
            </c:extLst>
          </c:dPt>
          <c:dPt>
            <c:idx val="19"/>
            <c:bubble3D val="0"/>
            <c:spPr>
              <a:gradFill rotWithShape="1">
                <a:gsLst>
                  <a:gs pos="0">
                    <a:schemeClr val="accent2">
                      <a:lumMod val="80000"/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2">
                      <a:lumMod val="80000"/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2">
                      <a:lumMod val="80000"/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27-C590-4DB4-82D7-3E9AA014251F}"/>
              </c:ext>
            </c:extLst>
          </c:dPt>
          <c:dPt>
            <c:idx val="20"/>
            <c:bubble3D val="0"/>
            <c:spPr>
              <a:gradFill rotWithShape="1">
                <a:gsLst>
                  <a:gs pos="0">
                    <a:schemeClr val="accent3">
                      <a:lumMod val="80000"/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3">
                      <a:lumMod val="80000"/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3">
                      <a:lumMod val="80000"/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29-C590-4DB4-82D7-3E9AA014251F}"/>
              </c:ext>
            </c:extLst>
          </c:dPt>
          <c:dPt>
            <c:idx val="21"/>
            <c:bubble3D val="0"/>
            <c:spPr>
              <a:gradFill rotWithShape="1">
                <a:gsLst>
                  <a:gs pos="0">
                    <a:schemeClr val="accent4">
                      <a:lumMod val="80000"/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4">
                      <a:lumMod val="80000"/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4">
                      <a:lumMod val="80000"/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2B-C590-4DB4-82D7-3E9AA014251F}"/>
              </c:ext>
            </c:extLst>
          </c:dPt>
          <c:dLbls>
            <c:dLbl>
              <c:idx val="6"/>
              <c:layout>
                <c:manualLayout>
                  <c:x val="1.6733579989248331E-2"/>
                  <c:y val="-0.11418916764959036"/>
                </c:manualLayout>
              </c:layout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C590-4DB4-82D7-3E9AA014251F}"/>
                </c:ext>
              </c:extLst>
            </c:dLbl>
            <c:dLbl>
              <c:idx val="7"/>
              <c:layout>
                <c:manualLayout>
                  <c:x val="-1.6678872972203777E-2"/>
                  <c:y val="-5.7547260033790331E-3"/>
                </c:manualLayout>
              </c:layout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C590-4DB4-82D7-3E9AA014251F}"/>
                </c:ext>
              </c:extLst>
            </c:dLbl>
            <c:dLbl>
              <c:idx val="14"/>
              <c:layout>
                <c:manualLayout>
                  <c:x val="6.1161180153685608E-2"/>
                  <c:y val="-0.1576958143389971"/>
                </c:manualLayout>
              </c:layout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D-C590-4DB4-82D7-3E9AA014251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lt1">
                        <a:lumMod val="8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showLegendKey val="0"/>
            <c:showVal val="1"/>
            <c:showCatName val="1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lt1">
                      <a:lumMod val="95000"/>
                      <a:alpha val="54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'Relação de Graficos 2019'!$A$33:$A$54</c:f>
              <c:strCache>
                <c:ptCount val="22"/>
                <c:pt idx="0">
                  <c:v>AC</c:v>
                </c:pt>
                <c:pt idx="1">
                  <c:v>AL</c:v>
                </c:pt>
                <c:pt idx="2">
                  <c:v>BA</c:v>
                </c:pt>
                <c:pt idx="3">
                  <c:v>CE</c:v>
                </c:pt>
                <c:pt idx="4">
                  <c:v>ES</c:v>
                </c:pt>
                <c:pt idx="5">
                  <c:v>GO</c:v>
                </c:pt>
                <c:pt idx="6">
                  <c:v>MA</c:v>
                </c:pt>
                <c:pt idx="7">
                  <c:v>MG</c:v>
                </c:pt>
                <c:pt idx="8">
                  <c:v>MS</c:v>
                </c:pt>
                <c:pt idx="9">
                  <c:v>MT</c:v>
                </c:pt>
                <c:pt idx="10">
                  <c:v>PA</c:v>
                </c:pt>
                <c:pt idx="11">
                  <c:v>PB</c:v>
                </c:pt>
                <c:pt idx="12">
                  <c:v>PE</c:v>
                </c:pt>
                <c:pt idx="13">
                  <c:v>PI</c:v>
                </c:pt>
                <c:pt idx="14">
                  <c:v>PR</c:v>
                </c:pt>
                <c:pt idx="15">
                  <c:v>RJ</c:v>
                </c:pt>
                <c:pt idx="16">
                  <c:v>RN</c:v>
                </c:pt>
                <c:pt idx="17">
                  <c:v>RO</c:v>
                </c:pt>
                <c:pt idx="18">
                  <c:v>RS</c:v>
                </c:pt>
                <c:pt idx="19">
                  <c:v>SC</c:v>
                </c:pt>
                <c:pt idx="20">
                  <c:v>SP</c:v>
                </c:pt>
                <c:pt idx="21">
                  <c:v>TO</c:v>
                </c:pt>
              </c:strCache>
            </c:strRef>
          </c:cat>
          <c:val>
            <c:numRef>
              <c:f>'Relação de Graficos 2019'!$B$33:$B$54</c:f>
              <c:numCache>
                <c:formatCode>General</c:formatCode>
                <c:ptCount val="22"/>
                <c:pt idx="0">
                  <c:v>1</c:v>
                </c:pt>
                <c:pt idx="1">
                  <c:v>3</c:v>
                </c:pt>
                <c:pt idx="2">
                  <c:v>12</c:v>
                </c:pt>
                <c:pt idx="3">
                  <c:v>10</c:v>
                </c:pt>
                <c:pt idx="4">
                  <c:v>6</c:v>
                </c:pt>
                <c:pt idx="5">
                  <c:v>9</c:v>
                </c:pt>
                <c:pt idx="6">
                  <c:v>1</c:v>
                </c:pt>
                <c:pt idx="7">
                  <c:v>24</c:v>
                </c:pt>
                <c:pt idx="8">
                  <c:v>2</c:v>
                </c:pt>
                <c:pt idx="9">
                  <c:v>5</c:v>
                </c:pt>
                <c:pt idx="10">
                  <c:v>1</c:v>
                </c:pt>
                <c:pt idx="11">
                  <c:v>4</c:v>
                </c:pt>
                <c:pt idx="12">
                  <c:v>8</c:v>
                </c:pt>
                <c:pt idx="13">
                  <c:v>1</c:v>
                </c:pt>
                <c:pt idx="14">
                  <c:v>8</c:v>
                </c:pt>
                <c:pt idx="15">
                  <c:v>3</c:v>
                </c:pt>
                <c:pt idx="16">
                  <c:v>6</c:v>
                </c:pt>
                <c:pt idx="17">
                  <c:v>2</c:v>
                </c:pt>
                <c:pt idx="18">
                  <c:v>6</c:v>
                </c:pt>
                <c:pt idx="19">
                  <c:v>6</c:v>
                </c:pt>
                <c:pt idx="20">
                  <c:v>29</c:v>
                </c:pt>
                <c:pt idx="21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2C-C590-4DB4-82D7-3E9AA014251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plotVisOnly val="1"/>
    <c:dispBlanksAs val="gap"/>
    <c:showDLblsOverMax val="0"/>
  </c:chart>
  <c:spPr>
    <a:gradFill flip="none" rotWithShape="1">
      <a:gsLst>
        <a:gs pos="0">
          <a:schemeClr val="dk1">
            <a:lumMod val="65000"/>
            <a:lumOff val="35000"/>
          </a:schemeClr>
        </a:gs>
        <a:gs pos="100000">
          <a:schemeClr val="dk1">
            <a:lumMod val="85000"/>
            <a:lumOff val="15000"/>
          </a:schemeClr>
        </a:gs>
      </a:gsLst>
      <a:path path="circle">
        <a:fillToRect l="50000" t="50000" r="50000" b="50000"/>
      </a:path>
      <a:tileRect/>
    </a:gradFill>
    <a:ln>
      <a:noFill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8.0170635297093881E-2"/>
          <c:y val="0.15353992445455059"/>
          <c:w val="0.83965872940581221"/>
          <c:h val="0.69848821403291173"/>
        </c:manualLayout>
      </c:layout>
      <c:pie3DChart>
        <c:varyColors val="1"/>
        <c:ser>
          <c:idx val="0"/>
          <c:order val="0"/>
          <c:dPt>
            <c:idx val="0"/>
            <c:bubble3D val="0"/>
            <c:spPr>
              <a:gradFill rotWithShape="1">
                <a:gsLst>
                  <a:gs pos="0">
                    <a:schemeClr val="accent1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1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1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1-5010-4613-AB10-97DAA5408444}"/>
              </c:ext>
            </c:extLst>
          </c:dPt>
          <c:dPt>
            <c:idx val="1"/>
            <c:bubble3D val="0"/>
            <c:explosion val="10"/>
            <c:spPr>
              <a:gradFill rotWithShape="1">
                <a:gsLst>
                  <a:gs pos="0">
                    <a:schemeClr val="accent2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2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2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3-5010-4613-AB10-97DAA5408444}"/>
              </c:ext>
            </c:extLst>
          </c:dPt>
          <c:dPt>
            <c:idx val="2"/>
            <c:bubble3D val="0"/>
            <c:explosion val="30"/>
            <c:spPr>
              <a:gradFill rotWithShape="1">
                <a:gsLst>
                  <a:gs pos="0">
                    <a:schemeClr val="accent3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3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3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5-5010-4613-AB10-97DAA5408444}"/>
              </c:ext>
            </c:extLst>
          </c:dPt>
          <c:dPt>
            <c:idx val="3"/>
            <c:bubble3D val="0"/>
            <c:explosion val="54"/>
            <c:spPr>
              <a:gradFill rotWithShape="1">
                <a:gsLst>
                  <a:gs pos="0">
                    <a:schemeClr val="accent4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4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4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7-5010-4613-AB10-97DAA5408444}"/>
              </c:ext>
            </c:extLst>
          </c:dPt>
          <c:dPt>
            <c:idx val="4"/>
            <c:bubble3D val="0"/>
            <c:explosion val="33"/>
            <c:spPr>
              <a:gradFill rotWithShape="1">
                <a:gsLst>
                  <a:gs pos="0">
                    <a:schemeClr val="accent5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5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5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9-5010-4613-AB10-97DAA5408444}"/>
              </c:ext>
            </c:extLst>
          </c:dPt>
          <c:dPt>
            <c:idx val="5"/>
            <c:bubble3D val="0"/>
            <c:explosion val="7"/>
            <c:spPr>
              <a:gradFill rotWithShape="1">
                <a:gsLst>
                  <a:gs pos="0">
                    <a:schemeClr val="accent6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6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6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B-5010-4613-AB10-97DAA5408444}"/>
              </c:ext>
            </c:extLst>
          </c:dPt>
          <c:dPt>
            <c:idx val="6"/>
            <c:bubble3D val="0"/>
            <c:spPr>
              <a:gradFill rotWithShape="1">
                <a:gsLst>
                  <a:gs pos="0">
                    <a:schemeClr val="accent1">
                      <a:lumMod val="60000"/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1">
                      <a:lumMod val="60000"/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1">
                      <a:lumMod val="60000"/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D-5010-4613-AB10-97DAA5408444}"/>
              </c:ext>
            </c:extLst>
          </c:dPt>
          <c:dPt>
            <c:idx val="7"/>
            <c:bubble3D val="0"/>
            <c:explosion val="7"/>
            <c:spPr>
              <a:gradFill rotWithShape="1">
                <a:gsLst>
                  <a:gs pos="0">
                    <a:schemeClr val="accent2">
                      <a:lumMod val="60000"/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2">
                      <a:lumMod val="60000"/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2">
                      <a:lumMod val="60000"/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F-5010-4613-AB10-97DAA5408444}"/>
              </c:ext>
            </c:extLst>
          </c:dPt>
          <c:dPt>
            <c:idx val="8"/>
            <c:bubble3D val="0"/>
            <c:explosion val="12"/>
            <c:spPr>
              <a:gradFill rotWithShape="1">
                <a:gsLst>
                  <a:gs pos="0">
                    <a:schemeClr val="accent3">
                      <a:lumMod val="60000"/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3">
                      <a:lumMod val="60000"/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3">
                      <a:lumMod val="60000"/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11-5010-4613-AB10-97DAA5408444}"/>
              </c:ext>
            </c:extLst>
          </c:dPt>
          <c:dLbls>
            <c:dLbl>
              <c:idx val="2"/>
              <c:layout>
                <c:manualLayout>
                  <c:x val="-4.6220788666476928E-3"/>
                  <c:y val="-0.10354637651200521"/>
                </c:manualLayout>
              </c:layout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5010-4613-AB10-97DAA540844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900" b="0" i="0" u="none" strike="noStrike" kern="1200" baseline="0">
                    <a:ln>
                      <a:noFill/>
                    </a:ln>
                    <a:solidFill>
                      <a:schemeClr val="lt1">
                        <a:lumMod val="8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showLegendKey val="0"/>
            <c:showVal val="1"/>
            <c:showCatName val="1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lt1">
                      <a:lumMod val="95000"/>
                      <a:alpha val="54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'Relação de Graficos 2019'!$A$68:$A$76</c:f>
              <c:strCache>
                <c:ptCount val="9"/>
                <c:pt idx="0">
                  <c:v>Energéticos</c:v>
                </c:pt>
                <c:pt idx="1">
                  <c:v>Envase/Balneário</c:v>
                </c:pt>
                <c:pt idx="2">
                  <c:v>Gemas e Diamantes</c:v>
                </c:pt>
                <c:pt idx="3">
                  <c:v>Insumos Agrícolas</c:v>
                </c:pt>
                <c:pt idx="4">
                  <c:v>Metais Básicos</c:v>
                </c:pt>
                <c:pt idx="5">
                  <c:v>Metais Ferrosos</c:v>
                </c:pt>
                <c:pt idx="6">
                  <c:v>Metais Preciosos</c:v>
                </c:pt>
                <c:pt idx="7">
                  <c:v>Minerais Industriais</c:v>
                </c:pt>
                <c:pt idx="8">
                  <c:v>Rochas Ornamentais</c:v>
                </c:pt>
              </c:strCache>
            </c:strRef>
          </c:cat>
          <c:val>
            <c:numRef>
              <c:f>'Relação de Graficos 2019'!$B$68:$B$76</c:f>
              <c:numCache>
                <c:formatCode>General</c:formatCode>
                <c:ptCount val="9"/>
                <c:pt idx="0">
                  <c:v>1</c:v>
                </c:pt>
                <c:pt idx="1">
                  <c:v>41</c:v>
                </c:pt>
                <c:pt idx="2">
                  <c:v>1</c:v>
                </c:pt>
                <c:pt idx="3">
                  <c:v>3</c:v>
                </c:pt>
                <c:pt idx="4">
                  <c:v>2</c:v>
                </c:pt>
                <c:pt idx="5">
                  <c:v>4</c:v>
                </c:pt>
                <c:pt idx="6">
                  <c:v>1</c:v>
                </c:pt>
                <c:pt idx="7">
                  <c:v>74</c:v>
                </c:pt>
                <c:pt idx="8">
                  <c:v>21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2-5010-4613-AB10-97DAA540844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plotVisOnly val="1"/>
    <c:dispBlanksAs val="gap"/>
    <c:showDLblsOverMax val="0"/>
  </c:chart>
  <c:spPr>
    <a:gradFill flip="none" rotWithShape="1">
      <a:gsLst>
        <a:gs pos="0">
          <a:schemeClr val="dk1">
            <a:lumMod val="65000"/>
            <a:lumOff val="35000"/>
          </a:schemeClr>
        </a:gs>
        <a:gs pos="100000">
          <a:schemeClr val="dk1">
            <a:lumMod val="85000"/>
            <a:lumOff val="15000"/>
          </a:schemeClr>
        </a:gs>
      </a:gsLst>
      <a:path path="circle">
        <a:fillToRect l="50000" t="50000" r="50000" b="50000"/>
      </a:path>
      <a:tileRect/>
    </a:gradFill>
    <a:ln>
      <a:noFill/>
    </a:ln>
    <a:effectLst/>
  </c:spPr>
  <c:txPr>
    <a:bodyPr/>
    <a:lstStyle/>
    <a:p>
      <a:pPr>
        <a:defRPr>
          <a:ln>
            <a:noFill/>
          </a:ln>
        </a:defRPr>
      </a:pPr>
      <a:endParaRPr lang="pt-BR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7.5785024154589375E-2"/>
          <c:y val="8.1554384554855211E-2"/>
          <c:w val="0.84842995169082125"/>
          <c:h val="0.62582349691975625"/>
        </c:manualLayout>
      </c:layout>
      <c:pie3DChart>
        <c:varyColors val="1"/>
        <c:ser>
          <c:idx val="0"/>
          <c:order val="0"/>
          <c:explosion val="13"/>
          <c:dPt>
            <c:idx val="0"/>
            <c:bubble3D val="0"/>
            <c:spPr>
              <a:gradFill rotWithShape="1">
                <a:gsLst>
                  <a:gs pos="0">
                    <a:schemeClr val="accent1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1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1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1-E3F0-401E-893C-5F1469C1D95A}"/>
              </c:ext>
            </c:extLst>
          </c:dPt>
          <c:dPt>
            <c:idx val="1"/>
            <c:bubble3D val="0"/>
            <c:explosion val="18"/>
            <c:spPr>
              <a:gradFill rotWithShape="1">
                <a:gsLst>
                  <a:gs pos="0">
                    <a:schemeClr val="accent2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2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2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3-E3F0-401E-893C-5F1469C1D95A}"/>
              </c:ext>
            </c:extLst>
          </c:dPt>
          <c:dPt>
            <c:idx val="2"/>
            <c:bubble3D val="0"/>
            <c:spPr>
              <a:gradFill rotWithShape="1">
                <a:gsLst>
                  <a:gs pos="0">
                    <a:schemeClr val="accent3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3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3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5-E3F0-401E-893C-5F1469C1D95A}"/>
              </c:ext>
            </c:extLst>
          </c:dPt>
          <c:dPt>
            <c:idx val="3"/>
            <c:bubble3D val="0"/>
            <c:spPr>
              <a:gradFill rotWithShape="1">
                <a:gsLst>
                  <a:gs pos="0">
                    <a:schemeClr val="accent4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4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4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7-E3F0-401E-893C-5F1469C1D95A}"/>
              </c:ext>
            </c:extLst>
          </c:dPt>
          <c:dPt>
            <c:idx val="4"/>
            <c:bubble3D val="0"/>
            <c:spPr>
              <a:gradFill rotWithShape="1">
                <a:gsLst>
                  <a:gs pos="0">
                    <a:schemeClr val="accent5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5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5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9-E3F0-401E-893C-5F1469C1D95A}"/>
              </c:ext>
            </c:extLst>
          </c:dPt>
          <c:dPt>
            <c:idx val="5"/>
            <c:bubble3D val="0"/>
            <c:spPr>
              <a:gradFill rotWithShape="1">
                <a:gsLst>
                  <a:gs pos="0">
                    <a:schemeClr val="accent6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6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6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B-E3F0-401E-893C-5F1469C1D95A}"/>
              </c:ext>
            </c:extLst>
          </c:dPt>
          <c:dPt>
            <c:idx val="6"/>
            <c:bubble3D val="0"/>
            <c:spPr>
              <a:gradFill rotWithShape="1">
                <a:gsLst>
                  <a:gs pos="0">
                    <a:schemeClr val="accent1">
                      <a:lumMod val="60000"/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1">
                      <a:lumMod val="60000"/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1">
                      <a:lumMod val="60000"/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D-E3F0-401E-893C-5F1469C1D95A}"/>
              </c:ext>
            </c:extLst>
          </c:dPt>
          <c:dPt>
            <c:idx val="7"/>
            <c:bubble3D val="0"/>
            <c:spPr>
              <a:gradFill rotWithShape="1">
                <a:gsLst>
                  <a:gs pos="0">
                    <a:schemeClr val="accent2">
                      <a:lumMod val="60000"/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2">
                      <a:lumMod val="60000"/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2">
                      <a:lumMod val="60000"/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F-E3F0-401E-893C-5F1469C1D95A}"/>
              </c:ext>
            </c:extLst>
          </c:dPt>
          <c:dPt>
            <c:idx val="8"/>
            <c:bubble3D val="0"/>
            <c:spPr>
              <a:gradFill rotWithShape="1">
                <a:gsLst>
                  <a:gs pos="0">
                    <a:schemeClr val="accent3">
                      <a:lumMod val="60000"/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3">
                      <a:lumMod val="60000"/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3">
                      <a:lumMod val="60000"/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11-E3F0-401E-893C-5F1469C1D95A}"/>
              </c:ext>
            </c:extLst>
          </c:dPt>
          <c:dPt>
            <c:idx val="9"/>
            <c:bubble3D val="0"/>
            <c:spPr>
              <a:gradFill rotWithShape="1">
                <a:gsLst>
                  <a:gs pos="0">
                    <a:schemeClr val="accent4">
                      <a:lumMod val="60000"/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4">
                      <a:lumMod val="60000"/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4">
                      <a:lumMod val="60000"/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13-E3F0-401E-893C-5F1469C1D95A}"/>
              </c:ext>
            </c:extLst>
          </c:dPt>
          <c:dPt>
            <c:idx val="10"/>
            <c:bubble3D val="0"/>
            <c:spPr>
              <a:gradFill rotWithShape="1">
                <a:gsLst>
                  <a:gs pos="0">
                    <a:schemeClr val="accent5">
                      <a:lumMod val="60000"/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5">
                      <a:lumMod val="60000"/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5">
                      <a:lumMod val="60000"/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15-E3F0-401E-893C-5F1469C1D95A}"/>
              </c:ext>
            </c:extLst>
          </c:dPt>
          <c:dPt>
            <c:idx val="11"/>
            <c:bubble3D val="0"/>
            <c:spPr>
              <a:gradFill rotWithShape="1">
                <a:gsLst>
                  <a:gs pos="0">
                    <a:schemeClr val="accent6">
                      <a:lumMod val="60000"/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6">
                      <a:lumMod val="60000"/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6">
                      <a:lumMod val="60000"/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17-E3F0-401E-893C-5F1469C1D95A}"/>
              </c:ext>
            </c:extLst>
          </c:dPt>
          <c:dPt>
            <c:idx val="12"/>
            <c:bubble3D val="0"/>
            <c:spPr>
              <a:gradFill rotWithShape="1">
                <a:gsLst>
                  <a:gs pos="0">
                    <a:schemeClr val="accent1">
                      <a:lumMod val="80000"/>
                      <a:lumOff val="20000"/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1">
                      <a:lumMod val="80000"/>
                      <a:lumOff val="20000"/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1">
                      <a:lumMod val="80000"/>
                      <a:lumOff val="20000"/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19-E3F0-401E-893C-5F1469C1D95A}"/>
              </c:ext>
            </c:extLst>
          </c:dPt>
          <c:dPt>
            <c:idx val="13"/>
            <c:bubble3D val="0"/>
            <c:spPr>
              <a:gradFill rotWithShape="1">
                <a:gsLst>
                  <a:gs pos="0">
                    <a:schemeClr val="accent2">
                      <a:lumMod val="80000"/>
                      <a:lumOff val="20000"/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2">
                      <a:lumMod val="80000"/>
                      <a:lumOff val="20000"/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2">
                      <a:lumMod val="80000"/>
                      <a:lumOff val="20000"/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1B-E3F0-401E-893C-5F1469C1D95A}"/>
              </c:ext>
            </c:extLst>
          </c:dPt>
          <c:dPt>
            <c:idx val="14"/>
            <c:bubble3D val="0"/>
            <c:spPr>
              <a:gradFill rotWithShape="1">
                <a:gsLst>
                  <a:gs pos="0">
                    <a:schemeClr val="accent3">
                      <a:lumMod val="80000"/>
                      <a:lumOff val="20000"/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3">
                      <a:lumMod val="80000"/>
                      <a:lumOff val="20000"/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3">
                      <a:lumMod val="80000"/>
                      <a:lumOff val="20000"/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1D-E3F0-401E-893C-5F1469C1D95A}"/>
              </c:ext>
            </c:extLst>
          </c:dPt>
          <c:dPt>
            <c:idx val="15"/>
            <c:bubble3D val="0"/>
            <c:spPr>
              <a:gradFill rotWithShape="1">
                <a:gsLst>
                  <a:gs pos="0">
                    <a:schemeClr val="accent4">
                      <a:lumMod val="80000"/>
                      <a:lumOff val="20000"/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4">
                      <a:lumMod val="80000"/>
                      <a:lumOff val="20000"/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4">
                      <a:lumMod val="80000"/>
                      <a:lumOff val="20000"/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1F-E3F0-401E-893C-5F1469C1D95A}"/>
              </c:ext>
            </c:extLst>
          </c:dPt>
          <c:dPt>
            <c:idx val="16"/>
            <c:bubble3D val="0"/>
            <c:spPr>
              <a:gradFill rotWithShape="1">
                <a:gsLst>
                  <a:gs pos="0">
                    <a:schemeClr val="accent5">
                      <a:lumMod val="80000"/>
                      <a:lumOff val="20000"/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5">
                      <a:lumMod val="80000"/>
                      <a:lumOff val="20000"/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5">
                      <a:lumMod val="80000"/>
                      <a:lumOff val="20000"/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21-E3F0-401E-893C-5F1469C1D95A}"/>
              </c:ext>
            </c:extLst>
          </c:dPt>
          <c:dPt>
            <c:idx val="17"/>
            <c:bubble3D val="0"/>
            <c:spPr>
              <a:gradFill rotWithShape="1">
                <a:gsLst>
                  <a:gs pos="0">
                    <a:schemeClr val="accent6">
                      <a:lumMod val="80000"/>
                      <a:lumOff val="20000"/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6">
                      <a:lumMod val="80000"/>
                      <a:lumOff val="20000"/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6">
                      <a:lumMod val="80000"/>
                      <a:lumOff val="20000"/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23-E3F0-401E-893C-5F1469C1D95A}"/>
              </c:ext>
            </c:extLst>
          </c:dPt>
          <c:dPt>
            <c:idx val="18"/>
            <c:bubble3D val="0"/>
            <c:spPr>
              <a:gradFill rotWithShape="1">
                <a:gsLst>
                  <a:gs pos="0">
                    <a:schemeClr val="accent1">
                      <a:lumMod val="80000"/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1">
                      <a:lumMod val="80000"/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1">
                      <a:lumMod val="80000"/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25-E3F0-401E-893C-5F1469C1D95A}"/>
              </c:ext>
            </c:extLst>
          </c:dPt>
          <c:dPt>
            <c:idx val="19"/>
            <c:bubble3D val="0"/>
            <c:spPr>
              <a:gradFill rotWithShape="1">
                <a:gsLst>
                  <a:gs pos="0">
                    <a:schemeClr val="accent2">
                      <a:lumMod val="80000"/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2">
                      <a:lumMod val="80000"/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2">
                      <a:lumMod val="80000"/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27-E3F0-401E-893C-5F1469C1D95A}"/>
              </c:ext>
            </c:extLst>
          </c:dPt>
          <c:dPt>
            <c:idx val="20"/>
            <c:bubble3D val="0"/>
            <c:spPr>
              <a:gradFill rotWithShape="1">
                <a:gsLst>
                  <a:gs pos="0">
                    <a:schemeClr val="accent3">
                      <a:lumMod val="80000"/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3">
                      <a:lumMod val="80000"/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3">
                      <a:lumMod val="80000"/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29-E3F0-401E-893C-5F1469C1D95A}"/>
              </c:ext>
            </c:extLst>
          </c:dPt>
          <c:dPt>
            <c:idx val="21"/>
            <c:bubble3D val="0"/>
            <c:spPr>
              <a:gradFill rotWithShape="1">
                <a:gsLst>
                  <a:gs pos="0">
                    <a:schemeClr val="accent4">
                      <a:lumMod val="80000"/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4">
                      <a:lumMod val="80000"/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4">
                      <a:lumMod val="80000"/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2B-E3F0-401E-893C-5F1469C1D95A}"/>
              </c:ext>
            </c:extLst>
          </c:dPt>
          <c:dPt>
            <c:idx val="22"/>
            <c:bubble3D val="0"/>
            <c:spPr>
              <a:gradFill rotWithShape="1">
                <a:gsLst>
                  <a:gs pos="0">
                    <a:schemeClr val="accent5">
                      <a:lumMod val="80000"/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5">
                      <a:lumMod val="80000"/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5">
                      <a:lumMod val="80000"/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2D-E3F0-401E-893C-5F1469C1D95A}"/>
              </c:ext>
            </c:extLst>
          </c:dPt>
          <c:dPt>
            <c:idx val="23"/>
            <c:bubble3D val="0"/>
            <c:spPr>
              <a:gradFill rotWithShape="1">
                <a:gsLst>
                  <a:gs pos="0">
                    <a:schemeClr val="accent6">
                      <a:lumMod val="80000"/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6">
                      <a:lumMod val="80000"/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6">
                      <a:lumMod val="80000"/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2F-E3F0-401E-893C-5F1469C1D95A}"/>
              </c:ext>
            </c:extLst>
          </c:dPt>
          <c:dPt>
            <c:idx val="24"/>
            <c:bubble3D val="0"/>
            <c:spPr>
              <a:gradFill rotWithShape="1">
                <a:gsLst>
                  <a:gs pos="0">
                    <a:schemeClr val="accent1">
                      <a:lumMod val="60000"/>
                      <a:lumOff val="40000"/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1">
                      <a:lumMod val="60000"/>
                      <a:lumOff val="40000"/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1">
                      <a:lumMod val="60000"/>
                      <a:lumOff val="40000"/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31-E3F0-401E-893C-5F1469C1D95A}"/>
              </c:ext>
            </c:extLst>
          </c:dPt>
          <c:dPt>
            <c:idx val="25"/>
            <c:bubble3D val="0"/>
            <c:spPr>
              <a:gradFill rotWithShape="1">
                <a:gsLst>
                  <a:gs pos="0">
                    <a:schemeClr val="accent2">
                      <a:lumMod val="60000"/>
                      <a:lumOff val="40000"/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2">
                      <a:lumMod val="60000"/>
                      <a:lumOff val="40000"/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2">
                      <a:lumMod val="60000"/>
                      <a:lumOff val="40000"/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33-E3F0-401E-893C-5F1469C1D95A}"/>
              </c:ext>
            </c:extLst>
          </c:dPt>
          <c:dPt>
            <c:idx val="26"/>
            <c:bubble3D val="0"/>
            <c:spPr>
              <a:gradFill rotWithShape="1">
                <a:gsLst>
                  <a:gs pos="0">
                    <a:schemeClr val="accent3">
                      <a:lumMod val="60000"/>
                      <a:lumOff val="40000"/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3">
                      <a:lumMod val="60000"/>
                      <a:lumOff val="40000"/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3">
                      <a:lumMod val="60000"/>
                      <a:lumOff val="40000"/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35-E3F0-401E-893C-5F1469C1D95A}"/>
              </c:ext>
            </c:extLst>
          </c:dPt>
          <c:dPt>
            <c:idx val="27"/>
            <c:bubble3D val="0"/>
            <c:spPr>
              <a:gradFill rotWithShape="1">
                <a:gsLst>
                  <a:gs pos="0">
                    <a:schemeClr val="accent4">
                      <a:lumMod val="60000"/>
                      <a:lumOff val="40000"/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4">
                      <a:lumMod val="60000"/>
                      <a:lumOff val="40000"/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4">
                      <a:lumMod val="60000"/>
                      <a:lumOff val="40000"/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37-E3F0-401E-893C-5F1469C1D95A}"/>
              </c:ext>
            </c:extLst>
          </c:dPt>
          <c:dPt>
            <c:idx val="28"/>
            <c:bubble3D val="0"/>
            <c:spPr>
              <a:gradFill rotWithShape="1">
                <a:gsLst>
                  <a:gs pos="0">
                    <a:schemeClr val="accent5">
                      <a:lumMod val="60000"/>
                      <a:lumOff val="40000"/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5">
                      <a:lumMod val="60000"/>
                      <a:lumOff val="40000"/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5">
                      <a:lumMod val="60000"/>
                      <a:lumOff val="40000"/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39-E3F0-401E-893C-5F1469C1D95A}"/>
              </c:ext>
            </c:extLst>
          </c:dPt>
          <c:dPt>
            <c:idx val="29"/>
            <c:bubble3D val="0"/>
            <c:spPr>
              <a:gradFill rotWithShape="1">
                <a:gsLst>
                  <a:gs pos="0">
                    <a:schemeClr val="accent6">
                      <a:lumMod val="60000"/>
                      <a:lumOff val="40000"/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6">
                      <a:lumMod val="60000"/>
                      <a:lumOff val="40000"/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6">
                      <a:lumMod val="60000"/>
                      <a:lumOff val="40000"/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3B-E3F0-401E-893C-5F1469C1D95A}"/>
              </c:ext>
            </c:extLst>
          </c:dPt>
          <c:dPt>
            <c:idx val="30"/>
            <c:bubble3D val="0"/>
            <c:spPr>
              <a:gradFill rotWithShape="1">
                <a:gsLst>
                  <a:gs pos="0">
                    <a:schemeClr val="accent1">
                      <a:lumMod val="50000"/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1">
                      <a:lumMod val="50000"/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1">
                      <a:lumMod val="50000"/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3D-E3F0-401E-893C-5F1469C1D95A}"/>
              </c:ext>
            </c:extLst>
          </c:dPt>
          <c:dLbls>
            <c:dLbl>
              <c:idx val="1"/>
              <c:layout>
                <c:manualLayout>
                  <c:x val="1.026512990224057E-2"/>
                  <c:y val="-9.514441268089896E-2"/>
                </c:manualLayout>
              </c:layout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E3F0-401E-893C-5F1469C1D95A}"/>
                </c:ext>
              </c:extLst>
            </c:dLbl>
            <c:dLbl>
              <c:idx val="2"/>
              <c:layout>
                <c:manualLayout>
                  <c:x val="1.8813001635665107E-2"/>
                  <c:y val="-1.1688761834706967E-2"/>
                </c:manualLayout>
              </c:layout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E3F0-401E-893C-5F1469C1D95A}"/>
                </c:ext>
              </c:extLst>
            </c:dLbl>
            <c:dLbl>
              <c:idx val="3"/>
              <c:layout>
                <c:manualLayout>
                  <c:x val="-2.9295903229487618E-2"/>
                  <c:y val="-1.2177586081994528E-2"/>
                </c:manualLayout>
              </c:layout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E3F0-401E-893C-5F1469C1D95A}"/>
                </c:ext>
              </c:extLst>
            </c:dLbl>
            <c:dLbl>
              <c:idx val="27"/>
              <c:layout>
                <c:manualLayout>
                  <c:x val="3.2271006885008939E-2"/>
                  <c:y val="3.068024140294565E-3"/>
                </c:manualLayout>
              </c:layout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37-E3F0-401E-893C-5F1469C1D95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lt1">
                        <a:lumMod val="8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showLegendKey val="0"/>
            <c:showVal val="1"/>
            <c:showCatName val="1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lt1">
                      <a:lumMod val="95000"/>
                      <a:alpha val="54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'Relação de Graficos 2019'!$A$88:$A$118</c:f>
              <c:strCache>
                <c:ptCount val="31"/>
                <c:pt idx="0">
                  <c:v>Água Mineral</c:v>
                </c:pt>
                <c:pt idx="1">
                  <c:v>Agalmatolito</c:v>
                </c:pt>
                <c:pt idx="2">
                  <c:v>Areia</c:v>
                </c:pt>
                <c:pt idx="3">
                  <c:v>Argila</c:v>
                </c:pt>
                <c:pt idx="4">
                  <c:v>Argilito</c:v>
                </c:pt>
                <c:pt idx="5">
                  <c:v>Bauxita</c:v>
                </c:pt>
                <c:pt idx="6">
                  <c:v>Calcário</c:v>
                </c:pt>
                <c:pt idx="7">
                  <c:v>Calcário Dolomítico</c:v>
                </c:pt>
                <c:pt idx="8">
                  <c:v>Cassiterita</c:v>
                </c:pt>
                <c:pt idx="9">
                  <c:v>Caulim</c:v>
                </c:pt>
                <c:pt idx="10">
                  <c:v>Coríndon</c:v>
                </c:pt>
                <c:pt idx="11">
                  <c:v>Diamante</c:v>
                </c:pt>
                <c:pt idx="12">
                  <c:v>Diorito</c:v>
                </c:pt>
                <c:pt idx="13">
                  <c:v>Dolomito</c:v>
                </c:pt>
                <c:pt idx="14">
                  <c:v>Esteatito</c:v>
                </c:pt>
                <c:pt idx="15">
                  <c:v>Feldspato</c:v>
                </c:pt>
                <c:pt idx="16">
                  <c:v>Filito</c:v>
                </c:pt>
                <c:pt idx="17">
                  <c:v>Folhelho</c:v>
                </c:pt>
                <c:pt idx="18">
                  <c:v>Fosfato</c:v>
                </c:pt>
                <c:pt idx="19">
                  <c:v>Gipsita</c:v>
                </c:pt>
                <c:pt idx="20">
                  <c:v>Granito</c:v>
                </c:pt>
                <c:pt idx="21">
                  <c:v>Magnesita</c:v>
                </c:pt>
                <c:pt idx="22">
                  <c:v>Mármore</c:v>
                </c:pt>
                <c:pt idx="23">
                  <c:v>Minério de Ferro</c:v>
                </c:pt>
                <c:pt idx="24">
                  <c:v>Minério de Manganês</c:v>
                </c:pt>
                <c:pt idx="25">
                  <c:v>Minério de Ouro</c:v>
                </c:pt>
                <c:pt idx="26">
                  <c:v>Monzonito</c:v>
                </c:pt>
                <c:pt idx="27">
                  <c:v>Quartzo</c:v>
                </c:pt>
                <c:pt idx="28">
                  <c:v>Rocha Potássica</c:v>
                </c:pt>
                <c:pt idx="29">
                  <c:v>Sienito</c:v>
                </c:pt>
                <c:pt idx="30">
                  <c:v>Xisto</c:v>
                </c:pt>
              </c:strCache>
            </c:strRef>
          </c:cat>
          <c:val>
            <c:numRef>
              <c:f>'Relação de Graficos 2019'!$B$88:$B$118</c:f>
              <c:numCache>
                <c:formatCode>General</c:formatCode>
                <c:ptCount val="31"/>
                <c:pt idx="0">
                  <c:v>41</c:v>
                </c:pt>
                <c:pt idx="1">
                  <c:v>1</c:v>
                </c:pt>
                <c:pt idx="2">
                  <c:v>3</c:v>
                </c:pt>
                <c:pt idx="3">
                  <c:v>18</c:v>
                </c:pt>
                <c:pt idx="4">
                  <c:v>5</c:v>
                </c:pt>
                <c:pt idx="5">
                  <c:v>1</c:v>
                </c:pt>
                <c:pt idx="6">
                  <c:v>10</c:v>
                </c:pt>
                <c:pt idx="7">
                  <c:v>1</c:v>
                </c:pt>
                <c:pt idx="8">
                  <c:v>1</c:v>
                </c:pt>
                <c:pt idx="9">
                  <c:v>3</c:v>
                </c:pt>
                <c:pt idx="10">
                  <c:v>1</c:v>
                </c:pt>
                <c:pt idx="11">
                  <c:v>1</c:v>
                </c:pt>
                <c:pt idx="12">
                  <c:v>1</c:v>
                </c:pt>
                <c:pt idx="13">
                  <c:v>1</c:v>
                </c:pt>
                <c:pt idx="14">
                  <c:v>1</c:v>
                </c:pt>
                <c:pt idx="15">
                  <c:v>3</c:v>
                </c:pt>
                <c:pt idx="16">
                  <c:v>6</c:v>
                </c:pt>
                <c:pt idx="17">
                  <c:v>1</c:v>
                </c:pt>
                <c:pt idx="18">
                  <c:v>2</c:v>
                </c:pt>
                <c:pt idx="19">
                  <c:v>6</c:v>
                </c:pt>
                <c:pt idx="20">
                  <c:v>16</c:v>
                </c:pt>
                <c:pt idx="21">
                  <c:v>2</c:v>
                </c:pt>
                <c:pt idx="22">
                  <c:v>4</c:v>
                </c:pt>
                <c:pt idx="23">
                  <c:v>2</c:v>
                </c:pt>
                <c:pt idx="24">
                  <c:v>2</c:v>
                </c:pt>
                <c:pt idx="25">
                  <c:v>1</c:v>
                </c:pt>
                <c:pt idx="26">
                  <c:v>1</c:v>
                </c:pt>
                <c:pt idx="27">
                  <c:v>10</c:v>
                </c:pt>
                <c:pt idx="28">
                  <c:v>1</c:v>
                </c:pt>
                <c:pt idx="29">
                  <c:v>1</c:v>
                </c:pt>
                <c:pt idx="30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3E-E3F0-401E-893C-5F1469C1D95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plotVisOnly val="1"/>
    <c:dispBlanksAs val="gap"/>
    <c:showDLblsOverMax val="0"/>
  </c:chart>
  <c:spPr>
    <a:gradFill flip="none" rotWithShape="1">
      <a:gsLst>
        <a:gs pos="0">
          <a:schemeClr val="dk1">
            <a:lumMod val="65000"/>
            <a:lumOff val="35000"/>
          </a:schemeClr>
        </a:gs>
        <a:gs pos="100000">
          <a:schemeClr val="dk1">
            <a:lumMod val="85000"/>
            <a:lumOff val="15000"/>
          </a:schemeClr>
        </a:gs>
      </a:gsLst>
      <a:path path="circle">
        <a:fillToRect l="50000" t="50000" r="50000" b="50000"/>
      </a:path>
      <a:tileRect/>
    </a:gradFill>
    <a:ln>
      <a:noFill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gradFill rotWithShape="1">
              <a:gsLst>
                <a:gs pos="0">
                  <a:schemeClr val="accent1">
                    <a:satMod val="103000"/>
                    <a:lumMod val="102000"/>
                    <a:tint val="94000"/>
                  </a:schemeClr>
                </a:gs>
                <a:gs pos="50000">
                  <a:schemeClr val="accent1">
                    <a:satMod val="110000"/>
                    <a:lumMod val="100000"/>
                    <a:shade val="100000"/>
                  </a:schemeClr>
                </a:gs>
                <a:gs pos="100000">
                  <a:schemeClr val="accent1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lt1">
                        <a:lumMod val="8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lt1">
                          <a:lumMod val="95000"/>
                          <a:alpha val="54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'Evolução Anual 2003 a 2020'!$A$2:$A$19</c:f>
              <c:numCache>
                <c:formatCode>General</c:formatCode>
                <c:ptCount val="18"/>
                <c:pt idx="0">
                  <c:v>2003</c:v>
                </c:pt>
                <c:pt idx="1">
                  <c:v>2004</c:v>
                </c:pt>
                <c:pt idx="2">
                  <c:v>2005</c:v>
                </c:pt>
                <c:pt idx="3">
                  <c:v>2006</c:v>
                </c:pt>
                <c:pt idx="4">
                  <c:v>2007</c:v>
                </c:pt>
                <c:pt idx="5">
                  <c:v>2008</c:v>
                </c:pt>
                <c:pt idx="6">
                  <c:v>2009</c:v>
                </c:pt>
                <c:pt idx="7">
                  <c:v>2010</c:v>
                </c:pt>
                <c:pt idx="8">
                  <c:v>2011</c:v>
                </c:pt>
                <c:pt idx="9">
                  <c:v>2012</c:v>
                </c:pt>
                <c:pt idx="10">
                  <c:v>2013</c:v>
                </c:pt>
                <c:pt idx="11">
                  <c:v>2014</c:v>
                </c:pt>
                <c:pt idx="12">
                  <c:v>2015</c:v>
                </c:pt>
                <c:pt idx="13">
                  <c:v>2016</c:v>
                </c:pt>
                <c:pt idx="14">
                  <c:v>2017</c:v>
                </c:pt>
                <c:pt idx="15">
                  <c:v>2018</c:v>
                </c:pt>
                <c:pt idx="16">
                  <c:v>2019</c:v>
                </c:pt>
                <c:pt idx="17">
                  <c:v>2020</c:v>
                </c:pt>
              </c:numCache>
            </c:numRef>
          </c:cat>
          <c:val>
            <c:numRef>
              <c:f>'Evolução Anual 2003 a 2020'!$F$2:$F$19</c:f>
              <c:numCache>
                <c:formatCode>General</c:formatCode>
                <c:ptCount val="18"/>
                <c:pt idx="0">
                  <c:v>277</c:v>
                </c:pt>
                <c:pt idx="1">
                  <c:v>362</c:v>
                </c:pt>
                <c:pt idx="2">
                  <c:v>384</c:v>
                </c:pt>
                <c:pt idx="3">
                  <c:v>436</c:v>
                </c:pt>
                <c:pt idx="4">
                  <c:v>358</c:v>
                </c:pt>
                <c:pt idx="5">
                  <c:v>283</c:v>
                </c:pt>
                <c:pt idx="6">
                  <c:v>403</c:v>
                </c:pt>
                <c:pt idx="7">
                  <c:v>201</c:v>
                </c:pt>
                <c:pt idx="8">
                  <c:v>204</c:v>
                </c:pt>
                <c:pt idx="9">
                  <c:v>311</c:v>
                </c:pt>
                <c:pt idx="10">
                  <c:v>179</c:v>
                </c:pt>
                <c:pt idx="11">
                  <c:v>253</c:v>
                </c:pt>
                <c:pt idx="12">
                  <c:v>483</c:v>
                </c:pt>
                <c:pt idx="13">
                  <c:v>456</c:v>
                </c:pt>
                <c:pt idx="14">
                  <c:v>206</c:v>
                </c:pt>
                <c:pt idx="15">
                  <c:v>336</c:v>
                </c:pt>
                <c:pt idx="16">
                  <c:v>462</c:v>
                </c:pt>
                <c:pt idx="17">
                  <c:v>527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8B7-47E1-BAD5-92FC564047BF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00"/>
        <c:overlap val="-24"/>
        <c:axId val="2100302592"/>
        <c:axId val="2100306336"/>
      </c:barChart>
      <c:catAx>
        <c:axId val="2100302592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spPr>
          <a:noFill/>
          <a:ln w="12700" cap="flat" cmpd="sng" algn="ctr">
            <a:solidFill>
              <a:schemeClr val="lt1">
                <a:lumMod val="95000"/>
                <a:alpha val="54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lt1">
                    <a:lumMod val="8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2100306336"/>
        <c:crosses val="autoZero"/>
        <c:auto val="1"/>
        <c:lblAlgn val="ctr"/>
        <c:lblOffset val="100"/>
        <c:noMultiLvlLbl val="0"/>
      </c:catAx>
      <c:valAx>
        <c:axId val="210030633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lt1">
                  <a:lumMod val="95000"/>
                  <a:alpha val="10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lt1">
                    <a:lumMod val="8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2100302592"/>
        <c:crossesAt val="1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2">
        <a:lumMod val="25000"/>
      </a:schemeClr>
    </a:solidFill>
    <a:ln>
      <a:noFill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68">
  <cs:axisTitle>
    <cs:lnRef idx="0"/>
    <cs:fillRef idx="0"/>
    <cs:effectRef idx="0"/>
    <cs:fontRef idx="minor">
      <a:schemeClr val="lt1">
        <a:lumMod val="85000"/>
      </a:schemeClr>
    </cs:fontRef>
    <cs:defRPr sz="900" b="1" kern="1200" cap="all"/>
  </cs:axisTitle>
  <cs:categoryAxis>
    <cs:lnRef idx="0"/>
    <cs:fillRef idx="0"/>
    <cs:effectRef idx="0"/>
    <cs:fontRef idx="minor">
      <a:schemeClr val="lt1">
        <a:lumMod val="85000"/>
      </a:schemeClr>
    </cs:fontRef>
    <cs:spPr>
      <a:ln w="12700" cap="flat" cmpd="sng" algn="ctr">
        <a:solidFill>
          <a:schemeClr val="lt1">
            <a:lumMod val="95000"/>
            <a:alpha val="54000"/>
          </a:schemeClr>
        </a:solidFill>
        <a:round/>
      </a:ln>
    </cs:spPr>
    <cs:defRPr sz="900" kern="120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dk1">
              <a:lumMod val="65000"/>
              <a:lumOff val="35000"/>
            </a:schemeClr>
          </a:gs>
          <a:gs pos="100000">
            <a:schemeClr val="dk1">
              <a:lumMod val="85000"/>
              <a:lumOff val="15000"/>
            </a:schemeClr>
          </a:gs>
        </a:gsLst>
        <a:path path="circle">
          <a:fillToRect l="50000" t="50000" r="50000" b="50000"/>
        </a:path>
        <a:tileRect/>
      </a:gradFill>
    </cs:spPr>
    <cs:defRPr sz="1000" kern="1200"/>
  </cs:chartArea>
  <cs:dataLabel>
    <cs:lnRef idx="0"/>
    <cs:fillRef idx="0"/>
    <cs:effectRef idx="0"/>
    <cs:fontRef idx="minor">
      <a:schemeClr val="lt1">
        <a:lumMod val="8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lt1">
        <a:lumMod val="85000"/>
      </a:schemeClr>
    </cs:fontRef>
    <cs:spPr>
      <a:ln w="9525">
        <a:solidFill>
          <a:schemeClr val="lt1">
            <a:lumMod val="95000"/>
            <a:alpha val="54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>
        <a:solidFill>
          <a:schemeClr val="lt1">
            <a:lumMod val="95000"/>
            <a:alpha val="54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lt1">
            <a:lumMod val="9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lt1">
            <a:lumMod val="95000"/>
            <a:alpha val="10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>
        <a:solidFill>
          <a:schemeClr val="lt1">
            <a:lumMod val="95000"/>
            <a:alpha val="5000"/>
          </a:schemeClr>
        </a:solidFill>
      </a:ln>
    </cs:spPr>
  </cs:gridlineMinor>
  <cs:hiLo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</a:ln>
    </cs:spPr>
  </cs:leaderLine>
  <cs:legend>
    <cs:lnRef idx="0"/>
    <cs:fillRef idx="0"/>
    <cs:effectRef idx="0"/>
    <cs:fontRef idx="minor">
      <a:schemeClr val="lt1">
        <a:lumMod val="85000"/>
      </a:schemeClr>
    </cs:fontRef>
    <cs:defRPr sz="900" kern="1200"/>
  </cs:legend>
  <cs:plotArea>
    <cs:lnRef idx="0"/>
    <cs:fillRef idx="0"/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lt1">
        <a:lumMod val="85000"/>
      </a:schemeClr>
    </cs:fontRef>
    <cs:spPr>
      <a:ln w="12700" cap="flat" cmpd="sng" algn="ctr">
        <a:solidFill>
          <a:schemeClr val="lt1">
            <a:lumMod val="95000"/>
            <a:alpha val="54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lt1"/>
    </cs:fontRef>
    <cs:spPr>
      <a:ln w="9525" cap="flat" cmpd="sng" algn="ctr">
        <a:solidFill>
          <a:schemeClr val="lt1">
            <a:lumMod val="95000"/>
            <a:alpha val="54000"/>
          </a:schemeClr>
        </a:solidFill>
        <a:round/>
      </a:ln>
    </cs:spPr>
  </cs:seriesLine>
  <cs:title>
    <cs:lnRef idx="0"/>
    <cs:fillRef idx="0"/>
    <cs:effectRef idx="0"/>
    <cs:fontRef idx="minor">
      <a:schemeClr val="lt1">
        <a:lumMod val="95000"/>
      </a:schemeClr>
    </cs:fontRef>
    <cs:defRPr sz="1600" b="1" kern="1200" spc="100" baseline="0">
      <a:effectLst>
        <a:outerShdw blurRad="50800" dist="38100" dir="5400000" algn="t" rotWithShape="0">
          <a:prstClr val="black">
            <a:alpha val="40000"/>
          </a:prstClr>
        </a:outerShdw>
      </a:effectLst>
    </cs:defRPr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lt1">
        <a:lumMod val="8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>
        <a:solidFill>
          <a:schemeClr val="lt1">
            <a:lumMod val="95000"/>
            <a:alpha val="54000"/>
          </a:schemeClr>
        </a:solidFill>
      </a:ln>
    </cs:spPr>
  </cs:upBar>
  <cs:valueAxis>
    <cs:lnRef idx="0"/>
    <cs:fillRef idx="0"/>
    <cs:effectRef idx="0"/>
    <cs:fontRef idx="minor">
      <a:schemeClr val="lt1">
        <a:lumMod val="85000"/>
      </a:schemeClr>
    </cs:fontRef>
    <cs:defRPr sz="900" kern="1200"/>
  </cs:valueAxis>
  <cs:wall>
    <cs:lnRef idx="0"/>
    <cs:fillRef idx="0"/>
    <cs:effectRef idx="0"/>
    <cs:fontRef idx="minor">
      <a:schemeClr val="tx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68">
  <cs:axisTitle>
    <cs:lnRef idx="0"/>
    <cs:fillRef idx="0"/>
    <cs:effectRef idx="0"/>
    <cs:fontRef idx="minor">
      <a:schemeClr val="lt1">
        <a:lumMod val="85000"/>
      </a:schemeClr>
    </cs:fontRef>
    <cs:defRPr sz="900" b="1" kern="1200" cap="all"/>
  </cs:axisTitle>
  <cs:categoryAxis>
    <cs:lnRef idx="0"/>
    <cs:fillRef idx="0"/>
    <cs:effectRef idx="0"/>
    <cs:fontRef idx="minor">
      <a:schemeClr val="lt1">
        <a:lumMod val="85000"/>
      </a:schemeClr>
    </cs:fontRef>
    <cs:spPr>
      <a:ln w="12700" cap="flat" cmpd="sng" algn="ctr">
        <a:solidFill>
          <a:schemeClr val="lt1">
            <a:lumMod val="95000"/>
            <a:alpha val="54000"/>
          </a:schemeClr>
        </a:solidFill>
        <a:round/>
      </a:ln>
    </cs:spPr>
    <cs:defRPr sz="900" kern="120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dk1">
              <a:lumMod val="65000"/>
              <a:lumOff val="35000"/>
            </a:schemeClr>
          </a:gs>
          <a:gs pos="100000">
            <a:schemeClr val="dk1">
              <a:lumMod val="85000"/>
              <a:lumOff val="15000"/>
            </a:schemeClr>
          </a:gs>
        </a:gsLst>
        <a:path path="circle">
          <a:fillToRect l="50000" t="50000" r="50000" b="50000"/>
        </a:path>
        <a:tileRect/>
      </a:gradFill>
    </cs:spPr>
    <cs:defRPr sz="1000" kern="1200"/>
  </cs:chartArea>
  <cs:dataLabel>
    <cs:lnRef idx="0"/>
    <cs:fillRef idx="0"/>
    <cs:effectRef idx="0"/>
    <cs:fontRef idx="minor">
      <a:schemeClr val="lt1">
        <a:lumMod val="8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lt1">
        <a:lumMod val="85000"/>
      </a:schemeClr>
    </cs:fontRef>
    <cs:spPr>
      <a:ln w="9525">
        <a:solidFill>
          <a:schemeClr val="lt1">
            <a:lumMod val="95000"/>
            <a:alpha val="54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>
        <a:solidFill>
          <a:schemeClr val="lt1">
            <a:lumMod val="95000"/>
            <a:alpha val="54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lt1">
            <a:lumMod val="9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lt1">
            <a:lumMod val="95000"/>
            <a:alpha val="10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>
        <a:solidFill>
          <a:schemeClr val="lt1">
            <a:lumMod val="95000"/>
            <a:alpha val="5000"/>
          </a:schemeClr>
        </a:solidFill>
      </a:ln>
    </cs:spPr>
  </cs:gridlineMinor>
  <cs:hiLo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</a:ln>
    </cs:spPr>
  </cs:leaderLine>
  <cs:legend>
    <cs:lnRef idx="0"/>
    <cs:fillRef idx="0"/>
    <cs:effectRef idx="0"/>
    <cs:fontRef idx="minor">
      <a:schemeClr val="lt1">
        <a:lumMod val="85000"/>
      </a:schemeClr>
    </cs:fontRef>
    <cs:defRPr sz="900" kern="1200"/>
  </cs:legend>
  <cs:plotArea>
    <cs:lnRef idx="0"/>
    <cs:fillRef idx="0"/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lt1">
        <a:lumMod val="85000"/>
      </a:schemeClr>
    </cs:fontRef>
    <cs:spPr>
      <a:ln w="12700" cap="flat" cmpd="sng" algn="ctr">
        <a:solidFill>
          <a:schemeClr val="lt1">
            <a:lumMod val="95000"/>
            <a:alpha val="54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lt1"/>
    </cs:fontRef>
    <cs:spPr>
      <a:ln w="9525" cap="flat" cmpd="sng" algn="ctr">
        <a:solidFill>
          <a:schemeClr val="lt1">
            <a:lumMod val="95000"/>
            <a:alpha val="54000"/>
          </a:schemeClr>
        </a:solidFill>
        <a:round/>
      </a:ln>
    </cs:spPr>
  </cs:seriesLine>
  <cs:title>
    <cs:lnRef idx="0"/>
    <cs:fillRef idx="0"/>
    <cs:effectRef idx="0"/>
    <cs:fontRef idx="minor">
      <a:schemeClr val="lt1">
        <a:lumMod val="95000"/>
      </a:schemeClr>
    </cs:fontRef>
    <cs:defRPr sz="1600" b="1" kern="1200" spc="100" baseline="0">
      <a:effectLst>
        <a:outerShdw blurRad="50800" dist="38100" dir="5400000" algn="t" rotWithShape="0">
          <a:prstClr val="black">
            <a:alpha val="40000"/>
          </a:prstClr>
        </a:outerShdw>
      </a:effectLst>
    </cs:defRPr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lt1">
        <a:lumMod val="8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>
        <a:solidFill>
          <a:schemeClr val="lt1">
            <a:lumMod val="95000"/>
            <a:alpha val="54000"/>
          </a:schemeClr>
        </a:solidFill>
      </a:ln>
    </cs:spPr>
  </cs:upBar>
  <cs:valueAxis>
    <cs:lnRef idx="0"/>
    <cs:fillRef idx="0"/>
    <cs:effectRef idx="0"/>
    <cs:fontRef idx="minor">
      <a:schemeClr val="lt1">
        <a:lumMod val="85000"/>
      </a:schemeClr>
    </cs:fontRef>
    <cs:defRPr sz="900" kern="1200"/>
  </cs:valueAxis>
  <cs:wall>
    <cs:lnRef idx="0"/>
    <cs:fillRef idx="0"/>
    <cs:effectRef idx="0"/>
    <cs:fontRef idx="minor">
      <a:schemeClr val="tx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268">
  <cs:axisTitle>
    <cs:lnRef idx="0"/>
    <cs:fillRef idx="0"/>
    <cs:effectRef idx="0"/>
    <cs:fontRef idx="minor">
      <a:schemeClr val="lt1">
        <a:lumMod val="85000"/>
      </a:schemeClr>
    </cs:fontRef>
    <cs:defRPr sz="900" b="1" kern="1200" cap="all"/>
  </cs:axisTitle>
  <cs:categoryAxis>
    <cs:lnRef idx="0"/>
    <cs:fillRef idx="0"/>
    <cs:effectRef idx="0"/>
    <cs:fontRef idx="minor">
      <a:schemeClr val="lt1">
        <a:lumMod val="85000"/>
      </a:schemeClr>
    </cs:fontRef>
    <cs:spPr>
      <a:ln w="12700" cap="flat" cmpd="sng" algn="ctr">
        <a:solidFill>
          <a:schemeClr val="lt1">
            <a:lumMod val="95000"/>
            <a:alpha val="54000"/>
          </a:schemeClr>
        </a:solidFill>
        <a:round/>
      </a:ln>
    </cs:spPr>
    <cs:defRPr sz="900" kern="120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dk1">
              <a:lumMod val="65000"/>
              <a:lumOff val="35000"/>
            </a:schemeClr>
          </a:gs>
          <a:gs pos="100000">
            <a:schemeClr val="dk1">
              <a:lumMod val="85000"/>
              <a:lumOff val="15000"/>
            </a:schemeClr>
          </a:gs>
        </a:gsLst>
        <a:path path="circle">
          <a:fillToRect l="50000" t="50000" r="50000" b="50000"/>
        </a:path>
        <a:tileRect/>
      </a:gradFill>
    </cs:spPr>
    <cs:defRPr sz="1000" kern="1200"/>
  </cs:chartArea>
  <cs:dataLabel>
    <cs:lnRef idx="0"/>
    <cs:fillRef idx="0"/>
    <cs:effectRef idx="0"/>
    <cs:fontRef idx="minor">
      <a:schemeClr val="lt1">
        <a:lumMod val="8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lt1">
        <a:lumMod val="85000"/>
      </a:schemeClr>
    </cs:fontRef>
    <cs:spPr>
      <a:ln w="9525">
        <a:solidFill>
          <a:schemeClr val="lt1">
            <a:lumMod val="95000"/>
            <a:alpha val="54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>
        <a:solidFill>
          <a:schemeClr val="lt1">
            <a:lumMod val="95000"/>
            <a:alpha val="54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lt1">
            <a:lumMod val="9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lt1">
            <a:lumMod val="95000"/>
            <a:alpha val="10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>
        <a:solidFill>
          <a:schemeClr val="lt1">
            <a:lumMod val="95000"/>
            <a:alpha val="5000"/>
          </a:schemeClr>
        </a:solidFill>
      </a:ln>
    </cs:spPr>
  </cs:gridlineMinor>
  <cs:hiLo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</a:ln>
    </cs:spPr>
  </cs:leaderLine>
  <cs:legend>
    <cs:lnRef idx="0"/>
    <cs:fillRef idx="0"/>
    <cs:effectRef idx="0"/>
    <cs:fontRef idx="minor">
      <a:schemeClr val="lt1">
        <a:lumMod val="85000"/>
      </a:schemeClr>
    </cs:fontRef>
    <cs:defRPr sz="900" kern="1200"/>
  </cs:legend>
  <cs:plotArea>
    <cs:lnRef idx="0"/>
    <cs:fillRef idx="0"/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lt1">
        <a:lumMod val="85000"/>
      </a:schemeClr>
    </cs:fontRef>
    <cs:spPr>
      <a:ln w="12700" cap="flat" cmpd="sng" algn="ctr">
        <a:solidFill>
          <a:schemeClr val="lt1">
            <a:lumMod val="95000"/>
            <a:alpha val="54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lt1"/>
    </cs:fontRef>
    <cs:spPr>
      <a:ln w="9525" cap="flat" cmpd="sng" algn="ctr">
        <a:solidFill>
          <a:schemeClr val="lt1">
            <a:lumMod val="95000"/>
            <a:alpha val="54000"/>
          </a:schemeClr>
        </a:solidFill>
        <a:round/>
      </a:ln>
    </cs:spPr>
  </cs:seriesLine>
  <cs:title>
    <cs:lnRef idx="0"/>
    <cs:fillRef idx="0"/>
    <cs:effectRef idx="0"/>
    <cs:fontRef idx="minor">
      <a:schemeClr val="lt1">
        <a:lumMod val="95000"/>
      </a:schemeClr>
    </cs:fontRef>
    <cs:defRPr sz="1600" b="1" kern="1200" spc="100" baseline="0">
      <a:effectLst>
        <a:outerShdw blurRad="50800" dist="38100" dir="5400000" algn="t" rotWithShape="0">
          <a:prstClr val="black">
            <a:alpha val="40000"/>
          </a:prstClr>
        </a:outerShdw>
      </a:effectLst>
    </cs:defRPr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lt1">
        <a:lumMod val="8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>
        <a:solidFill>
          <a:schemeClr val="lt1">
            <a:lumMod val="95000"/>
            <a:alpha val="54000"/>
          </a:schemeClr>
        </a:solidFill>
      </a:ln>
    </cs:spPr>
  </cs:upBar>
  <cs:valueAxis>
    <cs:lnRef idx="0"/>
    <cs:fillRef idx="0"/>
    <cs:effectRef idx="0"/>
    <cs:fontRef idx="minor">
      <a:schemeClr val="lt1">
        <a:lumMod val="85000"/>
      </a:schemeClr>
    </cs:fontRef>
    <cs:defRPr sz="900" kern="1200"/>
  </cs:valueAxis>
  <cs:wall>
    <cs:lnRef idx="0"/>
    <cs:fillRef idx="0"/>
    <cs:effectRef idx="0"/>
    <cs:fontRef idx="minor">
      <a:schemeClr val="tx1"/>
    </cs:fontRef>
  </cs:wall>
</cs:chartStyle>
</file>

<file path=ppt/charts/style4.xml><?xml version="1.0" encoding="utf-8"?>
<cs:chartStyle xmlns:cs="http://schemas.microsoft.com/office/drawing/2012/chartStyle" xmlns:a="http://schemas.openxmlformats.org/drawingml/2006/main" id="268">
  <cs:axisTitle>
    <cs:lnRef idx="0"/>
    <cs:fillRef idx="0"/>
    <cs:effectRef idx="0"/>
    <cs:fontRef idx="minor">
      <a:schemeClr val="lt1">
        <a:lumMod val="85000"/>
      </a:schemeClr>
    </cs:fontRef>
    <cs:defRPr sz="900" b="1" kern="1200" cap="all"/>
  </cs:axisTitle>
  <cs:categoryAxis>
    <cs:lnRef idx="0"/>
    <cs:fillRef idx="0"/>
    <cs:effectRef idx="0"/>
    <cs:fontRef idx="minor">
      <a:schemeClr val="lt1">
        <a:lumMod val="85000"/>
      </a:schemeClr>
    </cs:fontRef>
    <cs:spPr>
      <a:ln w="12700" cap="flat" cmpd="sng" algn="ctr">
        <a:solidFill>
          <a:schemeClr val="lt1">
            <a:lumMod val="95000"/>
            <a:alpha val="54000"/>
          </a:schemeClr>
        </a:solidFill>
        <a:round/>
      </a:ln>
    </cs:spPr>
    <cs:defRPr sz="900" kern="120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dk1">
              <a:lumMod val="65000"/>
              <a:lumOff val="35000"/>
            </a:schemeClr>
          </a:gs>
          <a:gs pos="100000">
            <a:schemeClr val="dk1">
              <a:lumMod val="85000"/>
              <a:lumOff val="15000"/>
            </a:schemeClr>
          </a:gs>
        </a:gsLst>
        <a:path path="circle">
          <a:fillToRect l="50000" t="50000" r="50000" b="50000"/>
        </a:path>
        <a:tileRect/>
      </a:gradFill>
    </cs:spPr>
    <cs:defRPr sz="1000" kern="1200"/>
  </cs:chartArea>
  <cs:dataLabel>
    <cs:lnRef idx="0"/>
    <cs:fillRef idx="0"/>
    <cs:effectRef idx="0"/>
    <cs:fontRef idx="minor">
      <a:schemeClr val="lt1">
        <a:lumMod val="8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lt1">
        <a:lumMod val="85000"/>
      </a:schemeClr>
    </cs:fontRef>
    <cs:spPr>
      <a:ln w="9525">
        <a:solidFill>
          <a:schemeClr val="lt1">
            <a:lumMod val="95000"/>
            <a:alpha val="54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>
        <a:solidFill>
          <a:schemeClr val="lt1">
            <a:lumMod val="95000"/>
            <a:alpha val="54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lt1">
            <a:lumMod val="9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lt1">
            <a:lumMod val="95000"/>
            <a:alpha val="10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>
        <a:solidFill>
          <a:schemeClr val="lt1">
            <a:lumMod val="95000"/>
            <a:alpha val="5000"/>
          </a:schemeClr>
        </a:solidFill>
      </a:ln>
    </cs:spPr>
  </cs:gridlineMinor>
  <cs:hiLo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</a:ln>
    </cs:spPr>
  </cs:leaderLine>
  <cs:legend>
    <cs:lnRef idx="0"/>
    <cs:fillRef idx="0"/>
    <cs:effectRef idx="0"/>
    <cs:fontRef idx="minor">
      <a:schemeClr val="lt1">
        <a:lumMod val="85000"/>
      </a:schemeClr>
    </cs:fontRef>
    <cs:defRPr sz="900" kern="1200"/>
  </cs:legend>
  <cs:plotArea>
    <cs:lnRef idx="0"/>
    <cs:fillRef idx="0"/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lt1">
        <a:lumMod val="85000"/>
      </a:schemeClr>
    </cs:fontRef>
    <cs:spPr>
      <a:ln w="12700" cap="flat" cmpd="sng" algn="ctr">
        <a:solidFill>
          <a:schemeClr val="lt1">
            <a:lumMod val="95000"/>
            <a:alpha val="54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lt1"/>
    </cs:fontRef>
    <cs:spPr>
      <a:ln w="9525" cap="flat" cmpd="sng" algn="ctr">
        <a:solidFill>
          <a:schemeClr val="lt1">
            <a:lumMod val="95000"/>
            <a:alpha val="54000"/>
          </a:schemeClr>
        </a:solidFill>
        <a:round/>
      </a:ln>
    </cs:spPr>
  </cs:seriesLine>
  <cs:title>
    <cs:lnRef idx="0"/>
    <cs:fillRef idx="0"/>
    <cs:effectRef idx="0"/>
    <cs:fontRef idx="minor">
      <a:schemeClr val="lt1">
        <a:lumMod val="95000"/>
      </a:schemeClr>
    </cs:fontRef>
    <cs:defRPr sz="1600" b="1" kern="1200" spc="100" baseline="0">
      <a:effectLst>
        <a:outerShdw blurRad="50800" dist="38100" dir="5400000" algn="t" rotWithShape="0">
          <a:prstClr val="black">
            <a:alpha val="40000"/>
          </a:prstClr>
        </a:outerShdw>
      </a:effectLst>
    </cs:defRPr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lt1">
        <a:lumMod val="8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>
        <a:solidFill>
          <a:schemeClr val="lt1">
            <a:lumMod val="95000"/>
            <a:alpha val="54000"/>
          </a:schemeClr>
        </a:solidFill>
      </a:ln>
    </cs:spPr>
  </cs:upBar>
  <cs:valueAxis>
    <cs:lnRef idx="0"/>
    <cs:fillRef idx="0"/>
    <cs:effectRef idx="0"/>
    <cs:fontRef idx="minor">
      <a:schemeClr val="lt1">
        <a:lumMod val="85000"/>
      </a:schemeClr>
    </cs:fontRef>
    <cs:defRPr sz="900" kern="1200"/>
  </cs:valueAxis>
  <cs:wall>
    <cs:lnRef idx="0"/>
    <cs:fillRef idx="0"/>
    <cs:effectRef idx="0"/>
    <cs:fontRef idx="minor">
      <a:schemeClr val="tx1"/>
    </cs:fontRef>
  </cs:wall>
</cs:chartStyle>
</file>

<file path=ppt/charts/style5.xml><?xml version="1.0" encoding="utf-8"?>
<cs:chartStyle xmlns:cs="http://schemas.microsoft.com/office/drawing/2012/chartStyle" xmlns:a="http://schemas.openxmlformats.org/drawingml/2006/main" id="209">
  <cs:axisTitle>
    <cs:lnRef idx="0"/>
    <cs:fillRef idx="0"/>
    <cs:effectRef idx="0"/>
    <cs:fontRef idx="minor">
      <a:schemeClr val="lt1">
        <a:lumMod val="85000"/>
      </a:schemeClr>
    </cs:fontRef>
    <cs:defRPr sz="900" b="1" kern="1200" cap="all"/>
  </cs:axisTitle>
  <cs:categoryAxis>
    <cs:lnRef idx="0"/>
    <cs:fillRef idx="0"/>
    <cs:effectRef idx="0"/>
    <cs:fontRef idx="minor">
      <a:schemeClr val="lt1">
        <a:lumMod val="85000"/>
      </a:schemeClr>
    </cs:fontRef>
    <cs:spPr>
      <a:ln w="12700" cap="flat" cmpd="sng" algn="ctr">
        <a:solidFill>
          <a:schemeClr val="lt1">
            <a:lumMod val="95000"/>
            <a:alpha val="54000"/>
          </a:schemeClr>
        </a:solidFill>
        <a:round/>
      </a:ln>
    </cs:spPr>
    <cs:defRPr sz="900" kern="120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dk1">
              <a:lumMod val="65000"/>
              <a:lumOff val="35000"/>
            </a:schemeClr>
          </a:gs>
          <a:gs pos="100000">
            <a:schemeClr val="dk1">
              <a:lumMod val="85000"/>
              <a:lumOff val="15000"/>
            </a:schemeClr>
          </a:gs>
        </a:gsLst>
        <a:path path="circle">
          <a:fillToRect l="50000" t="50000" r="50000" b="50000"/>
        </a:path>
        <a:tileRect/>
      </a:gradFill>
    </cs:spPr>
    <cs:defRPr sz="1000" kern="1200"/>
  </cs:chartArea>
  <cs:dataLabel>
    <cs:lnRef idx="0"/>
    <cs:fillRef idx="0"/>
    <cs:effectRef idx="0"/>
    <cs:fontRef idx="minor">
      <a:schemeClr val="lt1">
        <a:lumMod val="8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lt1"/>
    </cs:fontRef>
  </cs:dataPoint>
  <cs:dataPoint3D>
    <cs:lnRef idx="0"/>
    <cs:fillRef idx="3">
      <cs:styleClr val="auto"/>
    </cs:fillRef>
    <cs:effectRef idx="3"/>
    <cs:fontRef idx="minor">
      <a:schemeClr val="lt1"/>
    </cs:fontRef>
  </cs:dataPoint3D>
  <cs:dataPointLine>
    <cs:lnRef idx="0">
      <cs:styleClr val="auto"/>
    </cs:lnRef>
    <cs:fillRef idx="3"/>
    <cs:effectRef idx="3"/>
    <cs:fontRef idx="minor">
      <a:schemeClr val="lt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lt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lt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lt1">
        <a:lumMod val="85000"/>
      </a:schemeClr>
    </cs:fontRef>
    <cs:spPr>
      <a:ln w="9525">
        <a:solidFill>
          <a:schemeClr val="lt1">
            <a:lumMod val="95000"/>
            <a:alpha val="54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lt1"/>
    </cs:fontRef>
    <cs:spPr>
      <a:solidFill>
        <a:schemeClr val="dk1">
          <a:lumMod val="75000"/>
          <a:lumOff val="25000"/>
        </a:schemeClr>
      </a:solidFill>
      <a:ln w="9525">
        <a:solidFill>
          <a:schemeClr val="lt1">
            <a:lumMod val="95000"/>
            <a:alpha val="54000"/>
          </a:schemeClr>
        </a:solidFill>
      </a:ln>
    </cs:spPr>
  </cs:downBar>
  <cs:dropLine>
    <cs:lnRef idx="0"/>
    <cs:fillRef idx="0"/>
    <cs:effectRef idx="0"/>
    <cs:fontRef idx="minor">
      <a:schemeClr val="lt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lt1"/>
    </cs:fontRef>
    <cs:spPr>
      <a:ln w="9525" cap="flat" cmpd="sng" algn="ctr">
        <a:solidFill>
          <a:schemeClr val="lt1">
            <a:lumMod val="9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lt1"/>
    </cs:fontRef>
    <cs:spPr>
      <a:ln w="9525" cap="flat" cmpd="sng" algn="ctr">
        <a:solidFill>
          <a:schemeClr val="lt1">
            <a:lumMod val="95000"/>
            <a:alpha val="10000"/>
          </a:schemeClr>
        </a:solidFill>
        <a:round/>
      </a:ln>
    </cs:spPr>
  </cs:gridlineMajor>
  <cs:gridlineMinor>
    <cs:lnRef idx="0"/>
    <cs:fillRef idx="0"/>
    <cs:effectRef idx="0"/>
    <cs:fontRef idx="minor">
      <a:schemeClr val="lt1"/>
    </cs:fontRef>
    <cs:spPr>
      <a:ln>
        <a:solidFill>
          <a:schemeClr val="lt1">
            <a:lumMod val="95000"/>
            <a:alpha val="5000"/>
          </a:schemeClr>
        </a:solidFill>
      </a:ln>
    </cs:spPr>
  </cs:gridlineMinor>
  <cs:hiLoLine>
    <cs:lnRef idx="0"/>
    <cs:fillRef idx="0"/>
    <cs:effectRef idx="0"/>
    <cs:fontRef idx="minor">
      <a:schemeClr val="lt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lt1"/>
    </cs:fontRef>
    <cs:spPr>
      <a:ln w="9525">
        <a:solidFill>
          <a:schemeClr val="lt1">
            <a:lumMod val="95000"/>
            <a:alpha val="54000"/>
          </a:schemeClr>
        </a:solidFill>
      </a:ln>
    </cs:spPr>
  </cs:leaderLine>
  <cs:legend>
    <cs:lnRef idx="0"/>
    <cs:fillRef idx="0"/>
    <cs:effectRef idx="0"/>
    <cs:fontRef idx="minor">
      <a:schemeClr val="lt1">
        <a:lumMod val="85000"/>
      </a:schemeClr>
    </cs:fontRef>
    <cs:defRPr sz="900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lt1">
        <a:lumMod val="85000"/>
      </a:schemeClr>
    </cs:fontRef>
    <cs:spPr>
      <a:ln w="12700" cap="flat" cmpd="sng" algn="ctr">
        <a:solidFill>
          <a:schemeClr val="lt1">
            <a:lumMod val="95000"/>
            <a:alpha val="54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lt1"/>
    </cs:fontRef>
    <cs:spPr>
      <a:ln w="9525" cap="flat" cmpd="sng" algn="ctr">
        <a:solidFill>
          <a:schemeClr val="lt1">
            <a:lumMod val="95000"/>
            <a:alpha val="54000"/>
          </a:schemeClr>
        </a:solidFill>
        <a:round/>
      </a:ln>
    </cs:spPr>
  </cs:seriesLine>
  <cs:title>
    <cs:lnRef idx="0"/>
    <cs:fillRef idx="0"/>
    <cs:effectRef idx="0"/>
    <cs:fontRef idx="minor">
      <a:schemeClr val="lt1">
        <a:lumMod val="95000"/>
      </a:schemeClr>
    </cs:fontRef>
    <cs:defRPr sz="1600" b="1" kern="1200" spc="100" baseline="0">
      <a:effectLst>
        <a:outerShdw blurRad="50800" dist="38100" dir="5400000" algn="t" rotWithShape="0">
          <a:prstClr val="black">
            <a:alpha val="40000"/>
          </a:prstClr>
        </a:outerShdw>
      </a:effectLst>
    </cs:defRPr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lt1">
        <a:lumMod val="85000"/>
      </a:schemeClr>
    </cs:fontRef>
    <cs:defRPr sz="900" kern="1200"/>
  </cs:trendlineLabel>
  <cs:upBar>
    <cs:lnRef idx="0"/>
    <cs:fillRef idx="0"/>
    <cs:effectRef idx="0"/>
    <cs:fontRef idx="minor">
      <a:schemeClr val="lt1"/>
    </cs:fontRef>
    <cs:spPr>
      <a:solidFill>
        <a:schemeClr val="lt1"/>
      </a:solidFill>
      <a:ln w="9525">
        <a:solidFill>
          <a:schemeClr val="lt1">
            <a:lumMod val="95000"/>
            <a:alpha val="54000"/>
          </a:schemeClr>
        </a:solidFill>
      </a:ln>
    </cs:spPr>
  </cs:upBar>
  <cs:valueAxis>
    <cs:lnRef idx="0"/>
    <cs:fillRef idx="0"/>
    <cs:effectRef idx="0"/>
    <cs:fontRef idx="minor">
      <a:schemeClr val="lt1">
        <a:lumMod val="85000"/>
      </a:schemeClr>
    </cs:fontRef>
    <cs:defRPr sz="900" kern="1200"/>
  </cs:valueAxis>
  <cs:wall>
    <cs:lnRef idx="0"/>
    <cs:fillRef idx="0"/>
    <cs:effectRef idx="0"/>
    <cs:fontRef idx="minor">
      <a:schemeClr val="lt1"/>
    </cs:fontRef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0A857-ABBA-4A43-8294-5B1CA5E6241B}" type="datetimeFigureOut">
              <a:rPr lang="pt-BR" smtClean="0"/>
              <a:t>12/07/2021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18D502-62A1-4B9E-9FBD-C4DE1D9843E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719443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0A857-ABBA-4A43-8294-5B1CA5E6241B}" type="datetimeFigureOut">
              <a:rPr lang="pt-BR" smtClean="0"/>
              <a:t>12/07/2021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18D502-62A1-4B9E-9FBD-C4DE1D9843E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51299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0A857-ABBA-4A43-8294-5B1CA5E6241B}" type="datetimeFigureOut">
              <a:rPr lang="pt-BR" smtClean="0"/>
              <a:t>12/07/2021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18D502-62A1-4B9E-9FBD-C4DE1D9843E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021991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0A857-ABBA-4A43-8294-5B1CA5E6241B}" type="datetimeFigureOut">
              <a:rPr lang="pt-BR" smtClean="0"/>
              <a:t>12/07/2021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18D502-62A1-4B9E-9FBD-C4DE1D9843E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747761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0A857-ABBA-4A43-8294-5B1CA5E6241B}" type="datetimeFigureOut">
              <a:rPr lang="pt-BR" smtClean="0"/>
              <a:t>12/07/2021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18D502-62A1-4B9E-9FBD-C4DE1D9843E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604561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0A857-ABBA-4A43-8294-5B1CA5E6241B}" type="datetimeFigureOut">
              <a:rPr lang="pt-BR" smtClean="0"/>
              <a:t>12/07/2021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18D502-62A1-4B9E-9FBD-C4DE1D9843E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474073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0A857-ABBA-4A43-8294-5B1CA5E6241B}" type="datetimeFigureOut">
              <a:rPr lang="pt-BR" smtClean="0"/>
              <a:t>12/07/2021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18D502-62A1-4B9E-9FBD-C4DE1D9843E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372507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0A857-ABBA-4A43-8294-5B1CA5E6241B}" type="datetimeFigureOut">
              <a:rPr lang="pt-BR" smtClean="0"/>
              <a:t>12/07/2021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18D502-62A1-4B9E-9FBD-C4DE1D9843E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819434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0A857-ABBA-4A43-8294-5B1CA5E6241B}" type="datetimeFigureOut">
              <a:rPr lang="pt-BR" smtClean="0"/>
              <a:t>12/07/2021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18D502-62A1-4B9E-9FBD-C4DE1D9843E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635778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0A857-ABBA-4A43-8294-5B1CA5E6241B}" type="datetimeFigureOut">
              <a:rPr lang="pt-BR" smtClean="0"/>
              <a:t>12/07/2021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18D502-62A1-4B9E-9FBD-C4DE1D9843E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519151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0A857-ABBA-4A43-8294-5B1CA5E6241B}" type="datetimeFigureOut">
              <a:rPr lang="pt-BR" smtClean="0"/>
              <a:t>12/07/2021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18D502-62A1-4B9E-9FBD-C4DE1D9843E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128445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90A857-ABBA-4A43-8294-5B1CA5E6241B}" type="datetimeFigureOut">
              <a:rPr lang="pt-BR" smtClean="0"/>
              <a:t>12/07/2021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18D502-62A1-4B9E-9FBD-C4DE1D9843E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666936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solidFill>
            <a:schemeClr val="bg2">
              <a:lumMod val="50000"/>
            </a:schemeClr>
          </a:solidFill>
          <a:ln>
            <a:solidFill>
              <a:schemeClr val="tx1"/>
            </a:solidFill>
          </a:ln>
        </p:spPr>
        <p:txBody>
          <a:bodyPr/>
          <a:lstStyle/>
          <a:p>
            <a:pPr algn="ctr">
              <a:defRPr sz="1600" b="1" i="0" u="none" strike="noStrike" kern="1200" spc="100" baseline="0">
                <a:solidFill>
                  <a:sysClr val="window" lastClr="FFFFFF">
                    <a:lumMod val="95000"/>
                  </a:sysClr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pPr>
            <a:r>
              <a:rPr lang="en-US" sz="2000" b="1" spc="100" dirty="0" smtClean="0"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</a:rPr>
              <a:t>RELATÓRIO ANO 2019</a:t>
            </a:r>
            <a:r>
              <a:rPr lang="pt-BR" sz="2000" b="1" spc="100" dirty="0" smtClean="0"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</a:rPr>
              <a:t/>
            </a:r>
            <a:br>
              <a:rPr lang="pt-BR" sz="2000" b="1" spc="100" dirty="0" smtClean="0"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</a:rPr>
            </a:br>
            <a:r>
              <a:rPr lang="en-US" sz="2000" b="1" spc="100" dirty="0" smtClean="0"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</a:rPr>
              <a:t>TIPOS DE PROCESSOS COM DECISÕES PUBLICADOS MME</a:t>
            </a:r>
            <a:r>
              <a:rPr lang="pt-BR" sz="2000" b="1" spc="100" dirty="0" smtClean="0"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</a:rPr>
              <a:t/>
            </a:r>
            <a:br>
              <a:rPr lang="pt-BR" sz="2000" b="1" spc="100" dirty="0" smtClean="0"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</a:rPr>
            </a:br>
            <a:r>
              <a:rPr lang="en-US" sz="2000" b="1" spc="100" dirty="0" smtClean="0"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</a:rPr>
              <a:t>232 ATOS PUBLICADOS (ATÉ 31/12/2019)</a:t>
            </a:r>
            <a:r>
              <a:rPr lang="pt-BR" b="1" spc="100" dirty="0">
                <a:solidFill>
                  <a:sysClr val="window" lastClr="FFFFFF">
                    <a:lumMod val="95000"/>
                  </a:sysClr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</a:rPr>
              <a:t/>
            </a:r>
            <a:br>
              <a:rPr lang="pt-BR" b="1" spc="100" dirty="0">
                <a:solidFill>
                  <a:sysClr val="window" lastClr="FFFFFF">
                    <a:lumMod val="95000"/>
                  </a:sysClr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</a:rPr>
            </a:br>
            <a:endParaRPr lang="pt-BR" dirty="0"/>
          </a:p>
        </p:txBody>
      </p:sp>
      <p:graphicFrame>
        <p:nvGraphicFramePr>
          <p:cNvPr id="4" name="Espaço Reservado para Conteú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37574129"/>
              </p:ext>
            </p:extLst>
          </p:nvPr>
        </p:nvGraphicFramePr>
        <p:xfrm>
          <a:off x="838200" y="1690688"/>
          <a:ext cx="10515600" cy="387689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269470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solidFill>
            <a:schemeClr val="bg2">
              <a:lumMod val="50000"/>
            </a:schemeClr>
          </a:solidFill>
          <a:ln>
            <a:solidFill>
              <a:schemeClr val="tx1"/>
            </a:solidFill>
          </a:ln>
        </p:spPr>
        <p:txBody>
          <a:bodyPr>
            <a:normAutofit fontScale="90000"/>
          </a:bodyPr>
          <a:lstStyle/>
          <a:p>
            <a:pPr lvl="0" algn="ctr">
              <a:lnSpc>
                <a:spcPct val="100000"/>
              </a:lnSpc>
              <a:spcBef>
                <a:spcPts val="0"/>
              </a:spcBef>
              <a:defRPr sz="1600" b="1" i="0" u="none" strike="noStrike" kern="1200" spc="100" baseline="0">
                <a:solidFill>
                  <a:sysClr val="window" lastClr="FFFFFF">
                    <a:lumMod val="95000"/>
                  </a:sysClr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pPr>
            <a:r>
              <a:rPr lang="pt-BR" b="1" spc="100" dirty="0">
                <a:solidFill>
                  <a:sysClr val="window" lastClr="FFFFFF">
                    <a:lumMod val="95000"/>
                  </a:sysClr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</a:rPr>
              <a:t/>
            </a:r>
            <a:br>
              <a:rPr lang="pt-BR" b="1" spc="100" dirty="0">
                <a:solidFill>
                  <a:sysClr val="window" lastClr="FFFFFF">
                    <a:lumMod val="95000"/>
                  </a:sysClr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</a:rPr>
            </a:br>
            <a:r>
              <a:rPr lang="pt-BR" sz="2000" b="1" spc="100" dirty="0" smtClean="0">
                <a:solidFill>
                  <a:sysClr val="window" lastClr="FFFFFF">
                    <a:lumMod val="95000"/>
                  </a:sysClr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</a:rPr>
              <a:t>TOTAL DE PORTARIAS DE LAVRA MME - POR UF</a:t>
            </a:r>
            <a:br>
              <a:rPr lang="pt-BR" sz="2000" b="1" spc="100" dirty="0" smtClean="0">
                <a:solidFill>
                  <a:sysClr val="window" lastClr="FFFFFF">
                    <a:lumMod val="95000"/>
                  </a:sysClr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</a:rPr>
            </a:br>
            <a:r>
              <a:rPr lang="pt-BR" sz="2000" b="1" spc="100" dirty="0" smtClean="0">
                <a:solidFill>
                  <a:sysClr val="window" lastClr="FFFFFF">
                    <a:lumMod val="95000"/>
                  </a:sysClr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</a:rPr>
              <a:t>148 CONCESSÕES </a:t>
            </a:r>
            <a:r>
              <a:rPr lang="pt-BR" b="1" spc="100" dirty="0">
                <a:solidFill>
                  <a:sysClr val="window" lastClr="FFFFFF">
                    <a:lumMod val="95000"/>
                  </a:sysClr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</a:rPr>
              <a:t/>
            </a:r>
            <a:br>
              <a:rPr lang="pt-BR" b="1" spc="100" dirty="0">
                <a:solidFill>
                  <a:sysClr val="window" lastClr="FFFFFF">
                    <a:lumMod val="95000"/>
                  </a:sysClr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</a:rPr>
            </a:br>
            <a:r>
              <a:rPr lang="pt-BR" b="1" spc="100" dirty="0">
                <a:solidFill>
                  <a:sysClr val="window" lastClr="FFFFFF">
                    <a:lumMod val="95000"/>
                  </a:sysClr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</a:rPr>
              <a:t/>
            </a:r>
            <a:br>
              <a:rPr lang="pt-BR" b="1" spc="100" dirty="0">
                <a:solidFill>
                  <a:sysClr val="window" lastClr="FFFFFF">
                    <a:lumMod val="95000"/>
                  </a:sysClr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</a:rPr>
            </a:br>
            <a:endParaRPr lang="pt-BR" dirty="0"/>
          </a:p>
        </p:txBody>
      </p:sp>
      <p:graphicFrame>
        <p:nvGraphicFramePr>
          <p:cNvPr id="4" name="Espaço Reservado para Conteú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19062359"/>
              </p:ext>
            </p:extLst>
          </p:nvPr>
        </p:nvGraphicFramePr>
        <p:xfrm>
          <a:off x="838200" y="1690688"/>
          <a:ext cx="10515600" cy="44862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2170252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  <p:graphicFrame>
        <p:nvGraphicFramePr>
          <p:cNvPr id="5" name="Gráfico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8651671"/>
              </p:ext>
            </p:extLst>
          </p:nvPr>
        </p:nvGraphicFramePr>
        <p:xfrm>
          <a:off x="838199" y="1690689"/>
          <a:ext cx="10515601" cy="448627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Título 1"/>
          <p:cNvSpPr txBox="1">
            <a:spLocks/>
          </p:cNvSpPr>
          <p:nvPr/>
        </p:nvSpPr>
        <p:spPr>
          <a:xfrm>
            <a:off x="838200" y="365124"/>
            <a:ext cx="10515600" cy="1325563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solidFill>
              <a:schemeClr val="tx1"/>
            </a:solidFill>
          </a:ln>
        </p:spPr>
        <p:txBody>
          <a:bodyPr vert="horz" lIns="91440" tIns="45720" rIns="91440" bIns="45720" rtlCol="0" anchor="ctr">
            <a:normAutofit fontScale="975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00000"/>
              </a:lnSpc>
              <a:spcBef>
                <a:spcPts val="0"/>
              </a:spcBef>
              <a:defRPr sz="1600" b="1" i="0" u="none" strike="noStrike" kern="1200" spc="100" baseline="0">
                <a:solidFill>
                  <a:sysClr val="window" lastClr="FFFFFF">
                    <a:lumMod val="95000"/>
                  </a:sysClr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pPr>
            <a:r>
              <a:rPr lang="pt-BR" sz="1600" b="1" spc="100" dirty="0" smtClean="0">
                <a:solidFill>
                  <a:sysClr val="window" lastClr="FFFFFF">
                    <a:lumMod val="95000"/>
                  </a:sysClr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rPr>
              <a:t/>
            </a:r>
            <a:br>
              <a:rPr lang="pt-BR" sz="1600" b="1" spc="100" dirty="0" smtClean="0">
                <a:solidFill>
                  <a:sysClr val="window" lastClr="FFFFFF">
                    <a:lumMod val="95000"/>
                  </a:sysClr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rPr>
            </a:br>
            <a:r>
              <a:rPr lang="pt-BR" sz="2000" b="1" spc="100" dirty="0" smtClean="0">
                <a:solidFill>
                  <a:sysClr val="window" lastClr="FFFFFF">
                    <a:lumMod val="95000"/>
                  </a:sysClr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rPr>
              <a:t>TOTAL DE PORTARIAS DE LAVRA MME - POR USO AGRUPADOR</a:t>
            </a:r>
            <a:br>
              <a:rPr lang="pt-BR" sz="2000" b="1" spc="100" dirty="0" smtClean="0">
                <a:solidFill>
                  <a:sysClr val="window" lastClr="FFFFFF">
                    <a:lumMod val="95000"/>
                  </a:sysClr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rPr>
            </a:br>
            <a:r>
              <a:rPr lang="pt-BR" sz="2000" b="1" spc="100" dirty="0" smtClean="0">
                <a:solidFill>
                  <a:sysClr val="window" lastClr="FFFFFF">
                    <a:lumMod val="95000"/>
                  </a:sysClr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rPr>
              <a:t>148 CONCESSÕES </a:t>
            </a:r>
            <a:r>
              <a:rPr lang="pt-BR" sz="1600" b="1" spc="100" dirty="0" smtClean="0">
                <a:solidFill>
                  <a:sysClr val="window" lastClr="FFFFFF">
                    <a:lumMod val="95000"/>
                  </a:sysClr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rPr>
              <a:t/>
            </a:r>
            <a:br>
              <a:rPr lang="pt-BR" sz="1600" b="1" spc="100" dirty="0" smtClean="0">
                <a:solidFill>
                  <a:sysClr val="window" lastClr="FFFFFF">
                    <a:lumMod val="95000"/>
                  </a:sysClr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rPr>
            </a:br>
            <a:r>
              <a:rPr lang="pt-BR" sz="1600" b="1" spc="100" dirty="0" smtClean="0">
                <a:solidFill>
                  <a:sysClr val="window" lastClr="FFFFFF">
                    <a:lumMod val="95000"/>
                  </a:sysClr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rPr>
              <a:t/>
            </a:r>
            <a:br>
              <a:rPr lang="pt-BR" sz="1600" b="1" spc="100" dirty="0" smtClean="0">
                <a:solidFill>
                  <a:sysClr val="window" lastClr="FFFFFF">
                    <a:lumMod val="95000"/>
                  </a:sysClr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rPr>
            </a:br>
            <a:endParaRPr lang="pt-BR" sz="1600" b="1" spc="100" dirty="0">
              <a:solidFill>
                <a:sysClr val="window" lastClr="FFFFFF">
                  <a:lumMod val="95000"/>
                </a:sysClr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+mn-lt"/>
              <a:ea typeface="+mn-ea"/>
              <a:cs typeface="+mn-cs"/>
            </a:endParaRPr>
          </a:p>
        </p:txBody>
      </p:sp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5057113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  <p:graphicFrame>
        <p:nvGraphicFramePr>
          <p:cNvPr id="5" name="Gráfico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93563615"/>
              </p:ext>
            </p:extLst>
          </p:nvPr>
        </p:nvGraphicFramePr>
        <p:xfrm>
          <a:off x="838200" y="1690688"/>
          <a:ext cx="10500360" cy="44862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Título 1"/>
          <p:cNvSpPr txBox="1">
            <a:spLocks/>
          </p:cNvSpPr>
          <p:nvPr/>
        </p:nvSpPr>
        <p:spPr>
          <a:xfrm>
            <a:off x="838200" y="365124"/>
            <a:ext cx="10515600" cy="1325563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solidFill>
              <a:schemeClr val="tx1"/>
            </a:solidFill>
          </a:ln>
        </p:spPr>
        <p:txBody>
          <a:bodyPr vert="horz" lIns="91440" tIns="45720" rIns="91440" bIns="45720" rtlCol="0" anchor="ctr">
            <a:normAutofit fontScale="975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00000"/>
              </a:lnSpc>
              <a:spcBef>
                <a:spcPts val="0"/>
              </a:spcBef>
              <a:defRPr sz="1600" b="1" i="0" u="none" strike="noStrike" kern="1200" spc="100" baseline="0">
                <a:solidFill>
                  <a:sysClr val="window" lastClr="FFFFFF">
                    <a:lumMod val="95000"/>
                  </a:sysClr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pPr>
            <a:r>
              <a:rPr lang="pt-BR" sz="1600" b="1" spc="100" dirty="0" smtClean="0">
                <a:solidFill>
                  <a:sysClr val="window" lastClr="FFFFFF">
                    <a:lumMod val="95000"/>
                  </a:sysClr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rPr>
              <a:t/>
            </a:r>
            <a:br>
              <a:rPr lang="pt-BR" sz="1600" b="1" spc="100" dirty="0" smtClean="0">
                <a:solidFill>
                  <a:sysClr val="window" lastClr="FFFFFF">
                    <a:lumMod val="95000"/>
                  </a:sysClr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rPr>
            </a:br>
            <a:r>
              <a:rPr lang="pt-BR" sz="2000" b="1" spc="100" dirty="0" smtClean="0">
                <a:solidFill>
                  <a:sysClr val="window" lastClr="FFFFFF">
                    <a:lumMod val="95000"/>
                  </a:sysClr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rPr>
              <a:t>TOTAL DE PORTARIAS DE LAVRA MME - POR SUBSTÂNCIAS</a:t>
            </a:r>
            <a:br>
              <a:rPr lang="pt-BR" sz="2000" b="1" spc="100" dirty="0" smtClean="0">
                <a:solidFill>
                  <a:sysClr val="window" lastClr="FFFFFF">
                    <a:lumMod val="95000"/>
                  </a:sysClr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rPr>
            </a:br>
            <a:r>
              <a:rPr lang="pt-BR" sz="2000" b="1" spc="100" dirty="0" smtClean="0">
                <a:solidFill>
                  <a:sysClr val="window" lastClr="FFFFFF">
                    <a:lumMod val="95000"/>
                  </a:sysClr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rPr>
              <a:t>148 CONCESSÕES </a:t>
            </a:r>
            <a:r>
              <a:rPr lang="pt-BR" sz="1600" b="1" spc="100" dirty="0" smtClean="0">
                <a:solidFill>
                  <a:sysClr val="window" lastClr="FFFFFF">
                    <a:lumMod val="95000"/>
                  </a:sysClr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rPr>
              <a:t/>
            </a:r>
            <a:br>
              <a:rPr lang="pt-BR" sz="1600" b="1" spc="100" dirty="0" smtClean="0">
                <a:solidFill>
                  <a:sysClr val="window" lastClr="FFFFFF">
                    <a:lumMod val="95000"/>
                  </a:sysClr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rPr>
            </a:br>
            <a:r>
              <a:rPr lang="pt-BR" sz="1600" b="1" spc="100" dirty="0" smtClean="0">
                <a:solidFill>
                  <a:sysClr val="window" lastClr="FFFFFF">
                    <a:lumMod val="95000"/>
                  </a:sysClr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rPr>
              <a:t/>
            </a:r>
            <a:br>
              <a:rPr lang="pt-BR" sz="1600" b="1" spc="100" dirty="0" smtClean="0">
                <a:solidFill>
                  <a:sysClr val="window" lastClr="FFFFFF">
                    <a:lumMod val="95000"/>
                  </a:sysClr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rPr>
            </a:br>
            <a:endParaRPr lang="pt-BR" sz="1600" b="1" spc="100" dirty="0">
              <a:solidFill>
                <a:sysClr val="window" lastClr="FFFFFF">
                  <a:lumMod val="95000"/>
                </a:sysClr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291319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solidFill>
            <a:schemeClr val="bg2">
              <a:lumMod val="5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pt-BR" sz="2000" b="1" dirty="0" smtClean="0">
                <a:solidFill>
                  <a:schemeClr val="bg1"/>
                </a:solidFill>
                <a:latin typeface="+mn-lt"/>
              </a:rPr>
              <a:t>EVOLUÇÃO PORTARIAS DE LAVRA 2003-2020</a:t>
            </a:r>
            <a:br>
              <a:rPr lang="pt-BR" sz="2000" b="1" dirty="0" smtClean="0">
                <a:solidFill>
                  <a:schemeClr val="bg1"/>
                </a:solidFill>
                <a:latin typeface="+mn-lt"/>
              </a:rPr>
            </a:br>
            <a:r>
              <a:rPr lang="pt-BR" sz="2000" b="1" dirty="0" smtClean="0">
                <a:solidFill>
                  <a:schemeClr val="bg1"/>
                </a:solidFill>
                <a:latin typeface="+mn-lt"/>
              </a:rPr>
              <a:t>MME + ANM</a:t>
            </a:r>
            <a:endParaRPr lang="pt-BR" sz="2000" b="1" dirty="0">
              <a:solidFill>
                <a:schemeClr val="bg1"/>
              </a:solidFill>
              <a:latin typeface="+mn-lt"/>
            </a:endParaRPr>
          </a:p>
        </p:txBody>
      </p:sp>
      <p:graphicFrame>
        <p:nvGraphicFramePr>
          <p:cNvPr id="5" name="Espaço Reservado para Conteúdo 4"/>
          <p:cNvGraphicFramePr>
            <a:graphicFrameLocks noGrp="1"/>
          </p:cNvGraphicFramePr>
          <p:nvPr>
            <p:ph idx="1"/>
            <p:extLst/>
          </p:nvPr>
        </p:nvGraphicFramePr>
        <p:xfrm>
          <a:off x="838200" y="1690688"/>
          <a:ext cx="10515600" cy="44862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1380828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957</TotalTime>
  <Words>23</Words>
  <Application>Microsoft Office PowerPoint</Application>
  <PresentationFormat>Widescreen</PresentationFormat>
  <Paragraphs>8</Paragraphs>
  <Slides>5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Tema do Office</vt:lpstr>
      <vt:lpstr>RELATÓRIO ANO 2019 TIPOS DE PROCESSOS COM DECISÕES PUBLICADOS MME 232 ATOS PUBLICADOS (ATÉ 31/12/2019) </vt:lpstr>
      <vt:lpstr> TOTAL DE PORTARIAS DE LAVRA MME - POR UF 148 CONCESSÕES   </vt:lpstr>
      <vt:lpstr>Apresentação do PowerPoint</vt:lpstr>
      <vt:lpstr>Apresentação do PowerPoint</vt:lpstr>
      <vt:lpstr>EVOLUÇÃO PORTARIAS DE LAVRA 2003-2020 MME + ANM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Maria Dometilia de Souza</dc:creator>
  <cp:lastModifiedBy>Francimar Sousa de Lima Sakamoto</cp:lastModifiedBy>
  <cp:revision>17</cp:revision>
  <dcterms:created xsi:type="dcterms:W3CDTF">2021-07-06T13:46:42Z</dcterms:created>
  <dcterms:modified xsi:type="dcterms:W3CDTF">2021-07-12T13:26:32Z</dcterms:modified>
</cp:coreProperties>
</file>