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6" r:id="rId3"/>
    <p:sldId id="271" r:id="rId4"/>
    <p:sldId id="272" r:id="rId5"/>
    <p:sldId id="273" r:id="rId6"/>
  </p:sldIdLst>
  <p:sldSz cx="9144000" cy="6858000" type="screen4x3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B297"/>
    <a:srgbClr val="DDCEC3"/>
    <a:srgbClr val="338BA3"/>
    <a:srgbClr val="307C94"/>
    <a:srgbClr val="007CA8"/>
    <a:srgbClr val="008BBC"/>
    <a:srgbClr val="00A1DA"/>
    <a:srgbClr val="C2EDEE"/>
    <a:srgbClr val="C2E4EE"/>
    <a:srgbClr val="599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me\sgm\Depto%20Geologia%20e%20Prod%20Mineral\Outorga%20Mineira\ACOMPANHAMENTO%20DE%20PORTARIAS%20PUBLICADAS%20E%20RELAT&#211;RIO%202016\ACOMPANHAMENTO%20de%20PORTARIAS%20e%20RELAT&#211;RIO%202016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smme\sgm\Depto%20Geologia%20e%20Prod%20Mineral\Outorga%20Mineira\ACOMPANHAMENTO%20DE%20PORTARIAS%20PUBLICADAS%20E%20RELAT&#211;RIO%202016\ACOMPANHAMENTO%20de%20PORTARIAS%20e%20RELAT&#211;RIO%2020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me\sgm\Depto%20Geologia%20e%20Prod%20Mineral\Outorga%20Mineira\ACOMPANHAMENTO%20DE%20PORTARIAS%20PUBLICADAS%20E%20RELAT&#211;RIO%202016\ACOMPANHAMENTO%20de%20PORTARIAS%20e%20RELAT&#211;RIO%20201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me\sgm\Depto%20Geologia%20e%20Prod%20Mineral\Outorga%20Mineira\ACOMPANHAMENTO%20DE%20PORTARIAS%20PUBLICADAS%20E%20RELAT&#211;RIO%202016\ACOMPANHAMENTO%20de%20PORTARIAS%20e%20RELAT&#211;RIO%2020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mme\sgm\Depto%20Geologia%20e%20Prod%20Mineral\Outorga%20Mineira\ACOMPANHAMENTO%20DE%20PORTARIAS%20PUBLICADAS%20E%20RELAT&#211;RIO%202016\ACOMPANHAMENTO%20de%20PORTARIAS%20e%20RELAT&#211;RIO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800" b="1" i="0" baseline="0">
                <a:effectLst/>
              </a:rPr>
              <a:t>RELATÓRIO FINAL 2016</a:t>
            </a:r>
            <a:endParaRPr lang="pt-BR">
              <a:effectLst/>
            </a:endParaRPr>
          </a:p>
          <a:p>
            <a:pPr>
              <a:defRPr/>
            </a:pPr>
            <a:r>
              <a:rPr lang="pt-BR" sz="1800" b="1" i="0" baseline="0">
                <a:effectLst/>
              </a:rPr>
              <a:t>Tipos de Processos com Decisões Publicadas - até 31/12/2016 </a:t>
            </a:r>
            <a:endParaRPr lang="pt-BR">
              <a:effectLst/>
            </a:endParaRPr>
          </a:p>
        </c:rich>
      </c:tx>
      <c:layout>
        <c:manualLayout>
          <c:xMode val="edge"/>
          <c:yMode val="edge"/>
          <c:x val="1.9004191640224076E-3"/>
          <c:y val="1.3763438995724122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D300-4F36-A9A5-84E4CECA19A3}"/>
                </c:ext>
              </c:extLst>
            </c:dLbl>
            <c:dLbl>
              <c:idx val="1"/>
              <c:layout>
                <c:manualLayout>
                  <c:x val="0"/>
                  <c:y val="3.722597352008907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300-4F36-A9A5-84E4CECA19A3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D300-4F36-A9A5-84E4CECA19A3}"/>
                </c:ext>
              </c:extLst>
            </c:dLbl>
            <c:dLbl>
              <c:idx val="3"/>
              <c:layout>
                <c:manualLayout>
                  <c:x val="-0.1247130002166657"/>
                  <c:y val="6.6507409777783631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300-4F36-A9A5-84E4CECA19A3}"/>
                </c:ext>
              </c:extLst>
            </c:dLbl>
            <c:dLbl>
              <c:idx val="4"/>
              <c:layout>
                <c:manualLayout>
                  <c:x val="-7.0398034101536625E-2"/>
                  <c:y val="-3.167043003649556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300-4F36-A9A5-84E4CECA19A3}"/>
                </c:ext>
              </c:extLst>
            </c:dLbl>
            <c:dLbl>
              <c:idx val="5"/>
              <c:layout>
                <c:manualLayout>
                  <c:x val="1.6798075676776655E-2"/>
                  <c:y val="-5.015732134015287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300-4F36-A9A5-84E4CECA19A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'Graficos Rel Dez16 31 12 16'!$A$1:$A$6</c:f>
              <c:strCache>
                <c:ptCount val="6"/>
                <c:pt idx="0">
                  <c:v>Portaria de Lavra</c:v>
                </c:pt>
                <c:pt idx="1">
                  <c:v>Caducidade</c:v>
                </c:pt>
                <c:pt idx="2">
                  <c:v>Indeferimento</c:v>
                </c:pt>
                <c:pt idx="3">
                  <c:v>Reconsideração/Recurso</c:v>
                </c:pt>
                <c:pt idx="4">
                  <c:v>Retificação</c:v>
                </c:pt>
                <c:pt idx="5">
                  <c:v>Nulidade</c:v>
                </c:pt>
              </c:strCache>
            </c:strRef>
          </c:cat>
          <c:val>
            <c:numRef>
              <c:f>'Graficos Rel Dez16 31 12 16'!$B$1:$B$6</c:f>
              <c:numCache>
                <c:formatCode>General</c:formatCode>
                <c:ptCount val="6"/>
                <c:pt idx="0">
                  <c:v>452</c:v>
                </c:pt>
                <c:pt idx="1">
                  <c:v>3</c:v>
                </c:pt>
                <c:pt idx="2">
                  <c:v>104</c:v>
                </c:pt>
                <c:pt idx="3">
                  <c:v>44</c:v>
                </c:pt>
                <c:pt idx="4">
                  <c:v>28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300-4F36-A9A5-84E4CECA19A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solidFill>
          <a:srgbClr val="C5B297"/>
        </a:solidFill>
      </c:spPr>
    </c:plotArea>
    <c:plotVisOnly val="1"/>
    <c:dispBlanksAs val="gap"/>
    <c:showDLblsOverMax val="0"/>
  </c:chart>
  <c:spPr>
    <a:solidFill>
      <a:srgbClr val="DDCEC3"/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587106062289373E-2"/>
          <c:y val="0.21808140645504229"/>
          <c:w val="0.8794093480354036"/>
          <c:h val="0.692073740469427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'2003-2016 (31 12 16)'!$B$1</c:f>
              <c:strCache>
                <c:ptCount val="1"/>
                <c:pt idx="0">
                  <c:v>Novas Portarias de Lavra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1050" b="1">
                    <a:solidFill>
                      <a:schemeClr val="tx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'2003-2016 (31 12 16)'!$A$2:$A$15</c:f>
              <c:numCache>
                <c:formatCode>General</c:formatCode>
                <c:ptCount val="14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</c:numCache>
            </c:numRef>
          </c:cat>
          <c:val>
            <c:numRef>
              <c:f>'2003-2016 (31 12 16)'!$B$2:$B$15</c:f>
              <c:numCache>
                <c:formatCode>General</c:formatCode>
                <c:ptCount val="14"/>
                <c:pt idx="0">
                  <c:v>277</c:v>
                </c:pt>
                <c:pt idx="1">
                  <c:v>362</c:v>
                </c:pt>
                <c:pt idx="2">
                  <c:v>384</c:v>
                </c:pt>
                <c:pt idx="3">
                  <c:v>436</c:v>
                </c:pt>
                <c:pt idx="4">
                  <c:v>358</c:v>
                </c:pt>
                <c:pt idx="5">
                  <c:v>283</c:v>
                </c:pt>
                <c:pt idx="6">
                  <c:v>403</c:v>
                </c:pt>
                <c:pt idx="7">
                  <c:v>201</c:v>
                </c:pt>
                <c:pt idx="8">
                  <c:v>204</c:v>
                </c:pt>
                <c:pt idx="9">
                  <c:v>311</c:v>
                </c:pt>
                <c:pt idx="10">
                  <c:v>179</c:v>
                </c:pt>
                <c:pt idx="11">
                  <c:v>253</c:v>
                </c:pt>
                <c:pt idx="12">
                  <c:v>483</c:v>
                </c:pt>
                <c:pt idx="13">
                  <c:v>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2E-471D-AB77-9721074AE77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61184"/>
        <c:axId val="36297472"/>
        <c:axId val="0"/>
      </c:bar3DChart>
      <c:dateAx>
        <c:axId val="246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 b="1">
                <a:solidFill>
                  <a:schemeClr val="tx1"/>
                </a:solidFill>
              </a:defRPr>
            </a:pPr>
            <a:endParaRPr lang="pt-BR"/>
          </a:p>
        </c:txPr>
        <c:crossAx val="36297472"/>
        <c:crosses val="autoZero"/>
        <c:auto val="0"/>
        <c:lblOffset val="100"/>
        <c:baseTimeUnit val="days"/>
      </c:dateAx>
      <c:valAx>
        <c:axId val="36297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pt-BR"/>
          </a:p>
        </c:txPr>
        <c:crossAx val="2461184"/>
        <c:crossesAt val="1"/>
        <c:crossBetween val="between"/>
      </c:valAx>
      <c:spPr>
        <a:solidFill>
          <a:srgbClr val="C5B297"/>
        </a:solidFill>
      </c:spPr>
    </c:plotArea>
    <c:legend>
      <c:legendPos val="t"/>
      <c:layout>
        <c:manualLayout>
          <c:xMode val="edge"/>
          <c:yMode val="edge"/>
          <c:x val="8.6693425160295115E-2"/>
          <c:y val="9.2294978488729418E-2"/>
          <c:w val="0.46263900160112298"/>
          <c:h val="5.9605789355658544E-2"/>
        </c:manualLayout>
      </c:layout>
      <c:overlay val="0"/>
      <c:txPr>
        <a:bodyPr/>
        <a:lstStyle/>
        <a:p>
          <a:pPr>
            <a:defRPr sz="1100" b="1">
              <a:solidFill>
                <a:schemeClr val="tx1"/>
              </a:solidFill>
            </a:defRPr>
          </a:pPr>
          <a:endParaRPr lang="pt-BR"/>
        </a:p>
      </c:txPr>
    </c:legend>
    <c:plotVisOnly val="1"/>
    <c:dispBlanksAs val="gap"/>
    <c:showDLblsOverMax val="0"/>
  </c:chart>
  <c:spPr>
    <a:solidFill>
      <a:srgbClr val="DDCEC3"/>
    </a:solidFill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800" b="1" i="0" baseline="0">
                <a:effectLst/>
              </a:rPr>
              <a:t>RELATÓRIO FINAL 2016</a:t>
            </a:r>
            <a:endParaRPr lang="pt-BR">
              <a:effectLst/>
            </a:endParaRPr>
          </a:p>
          <a:p>
            <a:pPr>
              <a:defRPr/>
            </a:pPr>
            <a:r>
              <a:rPr lang="pt-BR" sz="1800" b="1" i="0" baseline="0">
                <a:effectLst/>
              </a:rPr>
              <a:t>452 Portarias de Lavra – Por uso</a:t>
            </a:r>
            <a:endParaRPr lang="pt-BR">
              <a:effectLst/>
            </a:endParaRPr>
          </a:p>
        </c:rich>
      </c:tx>
      <c:layout>
        <c:manualLayout>
          <c:xMode val="edge"/>
          <c:yMode val="edge"/>
          <c:x val="0.5940275126997675"/>
          <c:y val="0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395750013586913"/>
          <c:y val="0.15154602345794449"/>
          <c:w val="0.836023286370568"/>
          <c:h val="0.76628693141581228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BF70-4065-876D-312691BC7798}"/>
                </c:ext>
              </c:extLst>
            </c:dLbl>
            <c:dLbl>
              <c:idx val="1"/>
              <c:layout>
                <c:manualLayout>
                  <c:x val="-6.5046467242751782E-3"/>
                  <c:y val="4.648483635972857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F70-4065-876D-312691BC7798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BF70-4065-876D-312691BC7798}"/>
                </c:ext>
              </c:extLst>
            </c:dLbl>
            <c:dLbl>
              <c:idx val="3"/>
              <c:layout>
                <c:manualLayout>
                  <c:x val="-0.1840518877532126"/>
                  <c:y val="1.591490110732507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F70-4065-876D-312691BC7798}"/>
                </c:ext>
              </c:extLst>
            </c:dLbl>
            <c:dLbl>
              <c:idx val="4"/>
              <c:layout>
                <c:manualLayout>
                  <c:x val="-0.31121287449542645"/>
                  <c:y val="-1.338636217266869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F70-4065-876D-312691BC7798}"/>
                </c:ext>
              </c:extLst>
            </c:dLbl>
            <c:dLbl>
              <c:idx val="5"/>
              <c:layout>
                <c:manualLayout>
                  <c:x val="-0.3377742947649861"/>
                  <c:y val="-6.622082983875418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F70-4065-876D-312691BC7798}"/>
                </c:ext>
              </c:extLst>
            </c:dLbl>
            <c:dLbl>
              <c:idx val="6"/>
              <c:layout>
                <c:manualLayout>
                  <c:x val="-0.33430058697181797"/>
                  <c:y val="-0.11947771766291899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F70-4065-876D-312691BC7798}"/>
                </c:ext>
              </c:extLst>
            </c:dLbl>
            <c:dLbl>
              <c:idx val="7"/>
              <c:layout>
                <c:manualLayout>
                  <c:x val="-0.19679648243469641"/>
                  <c:y val="-0.1401103993720948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F70-4065-876D-312691BC7798}"/>
                </c:ext>
              </c:extLst>
            </c:dLbl>
            <c:dLbl>
              <c:idx val="8"/>
              <c:layout>
                <c:manualLayout>
                  <c:x val="-1.9405156778219097E-2"/>
                  <c:y val="-0.14878954156531746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F70-4065-876D-312691BC7798}"/>
                </c:ext>
              </c:extLst>
            </c:dLbl>
            <c:dLbl>
              <c:idx val="9"/>
              <c:layout>
                <c:manualLayout>
                  <c:x val="9.5743412768951597E-2"/>
                  <c:y val="-4.6453874301097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F70-4065-876D-312691BC7798}"/>
                </c:ext>
              </c:extLst>
            </c:dLbl>
            <c:dLbl>
              <c:idx val="10"/>
              <c:layout>
                <c:manualLayout>
                  <c:x val="0.17702327056253009"/>
                  <c:y val="3.2756782711084657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F70-4065-876D-312691BC77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'Graficos Rel Dez16 31 12 16'!$A$27:$A$37</c:f>
              <c:strCache>
                <c:ptCount val="11"/>
                <c:pt idx="0">
                  <c:v>Agregados para Construção Civil</c:v>
                </c:pt>
                <c:pt idx="1">
                  <c:v>Rochas Ornamentais</c:v>
                </c:pt>
                <c:pt idx="2">
                  <c:v>Minerais Industriais</c:v>
                </c:pt>
                <c:pt idx="3">
                  <c:v>Envase/Balneário</c:v>
                </c:pt>
                <c:pt idx="4">
                  <c:v>Metais Básicos</c:v>
                </c:pt>
                <c:pt idx="5">
                  <c:v>Insumos Agrícolas</c:v>
                </c:pt>
                <c:pt idx="6">
                  <c:v>Energéticos</c:v>
                </c:pt>
                <c:pt idx="7">
                  <c:v>Metais Ferrosos</c:v>
                </c:pt>
                <c:pt idx="8">
                  <c:v>Gemas e Diamantes</c:v>
                </c:pt>
                <c:pt idx="9">
                  <c:v>Metais Preciosos</c:v>
                </c:pt>
                <c:pt idx="10">
                  <c:v>Metais Raros</c:v>
                </c:pt>
              </c:strCache>
            </c:strRef>
          </c:cat>
          <c:val>
            <c:numRef>
              <c:f>'Graficos Rel Dez16 31 12 16'!$B$27:$B$37</c:f>
              <c:numCache>
                <c:formatCode>General</c:formatCode>
                <c:ptCount val="11"/>
                <c:pt idx="0">
                  <c:v>276</c:v>
                </c:pt>
                <c:pt idx="1">
                  <c:v>70</c:v>
                </c:pt>
                <c:pt idx="2">
                  <c:v>43</c:v>
                </c:pt>
                <c:pt idx="3">
                  <c:v>41</c:v>
                </c:pt>
                <c:pt idx="4">
                  <c:v>8</c:v>
                </c:pt>
                <c:pt idx="5">
                  <c:v>7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F70-4065-876D-312691BC779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solidFill>
          <a:srgbClr val="C5B297"/>
        </a:solidFill>
      </c:spPr>
    </c:plotArea>
    <c:plotVisOnly val="1"/>
    <c:dispBlanksAs val="gap"/>
    <c:showDLblsOverMax val="0"/>
  </c:chart>
  <c:spPr>
    <a:solidFill>
      <a:srgbClr val="DDCEC3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800" b="1" i="0" baseline="0">
                <a:effectLst/>
              </a:rPr>
              <a:t>RELATÓRIO FINAL 2016</a:t>
            </a:r>
            <a:endParaRPr lang="pt-BR">
              <a:effectLst/>
            </a:endParaRPr>
          </a:p>
          <a:p>
            <a:pPr>
              <a:defRPr/>
            </a:pPr>
            <a:r>
              <a:rPr lang="pt-BR" sz="1800" b="1" i="0" baseline="0">
                <a:effectLst/>
              </a:rPr>
              <a:t>452 Portarias de Lavra - Substância</a:t>
            </a:r>
            <a:endParaRPr lang="pt-BR">
              <a:effectLst/>
            </a:endParaRPr>
          </a:p>
        </c:rich>
      </c:tx>
      <c:layout>
        <c:manualLayout>
          <c:xMode val="edge"/>
          <c:yMode val="edge"/>
          <c:x val="0.60909956764063267"/>
          <c:y val="6.2909676702589147E-4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53435997001955"/>
          <c:y val="0.21310724333320125"/>
          <c:w val="0.84409039491770588"/>
          <c:h val="0.76468701707809961"/>
        </c:manualLayout>
      </c:layout>
      <c:pie3DChart>
        <c:varyColors val="1"/>
        <c:ser>
          <c:idx val="0"/>
          <c:order val="0"/>
          <c:tx>
            <c:strRef>
              <c:f>'Graficos Rel Dez16 31 12 16'!$B$59</c:f>
              <c:strCache>
                <c:ptCount val="1"/>
                <c:pt idx="0">
                  <c:v>Quantidade</c:v>
                </c:pt>
              </c:strCache>
            </c:strRef>
          </c:tx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20B3-4972-B885-FBD1A6653AA0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20B3-4972-B885-FBD1A6653AA0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20B3-4972-B885-FBD1A6653AA0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20B3-4972-B885-FBD1A6653AA0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20B3-4972-B885-FBD1A6653AA0}"/>
                </c:ext>
              </c:extLst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20B3-4972-B885-FBD1A6653AA0}"/>
                </c:ext>
              </c:extLst>
            </c:dLbl>
            <c:dLbl>
              <c:idx val="6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20B3-4972-B885-FBD1A6653AA0}"/>
                </c:ext>
              </c:extLst>
            </c:dLbl>
            <c:dLbl>
              <c:idx val="7"/>
              <c:layout>
                <c:manualLayout>
                  <c:x val="-2.4414814323130578E-2"/>
                  <c:y val="-4.378704170180969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0B3-4972-B885-FBD1A6653AA0}"/>
                </c:ext>
              </c:extLst>
            </c:dLbl>
            <c:dLbl>
              <c:idx val="8"/>
              <c:layout>
                <c:manualLayout>
                  <c:x val="0"/>
                  <c:y val="2.005193867348072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0B3-4972-B885-FBD1A6653AA0}"/>
                </c:ext>
              </c:extLst>
            </c:dLbl>
            <c:dLbl>
              <c:idx val="9"/>
              <c:layout>
                <c:manualLayout>
                  <c:x val="-5.0360069585611601E-2"/>
                  <c:y val="1.781804917949269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0B3-4972-B885-FBD1A6653AA0}"/>
                </c:ext>
              </c:extLst>
            </c:dLbl>
            <c:dLbl>
              <c:idx val="10"/>
              <c:layout>
                <c:manualLayout>
                  <c:x val="-6.6427708127632629E-2"/>
                  <c:y val="1.250750032548582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0B3-4972-B885-FBD1A6653AA0}"/>
                </c:ext>
              </c:extLst>
            </c:dLbl>
            <c:dLbl>
              <c:idx val="11"/>
              <c:layout>
                <c:manualLayout>
                  <c:x val="-8.8762698129540976E-2"/>
                  <c:y val="4.4830365280003129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0B3-4972-B885-FBD1A6653AA0}"/>
                </c:ext>
              </c:extLst>
            </c:dLbl>
            <c:dLbl>
              <c:idx val="12"/>
              <c:layout>
                <c:manualLayout>
                  <c:x val="-6.817641999175815E-2"/>
                  <c:y val="-1.354250986363559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20B3-4972-B885-FBD1A6653AA0}"/>
                </c:ext>
              </c:extLst>
            </c:dLbl>
            <c:dLbl>
              <c:idx val="13"/>
              <c:layout>
                <c:manualLayout>
                  <c:x val="-6.4572018065708073E-2"/>
                  <c:y val="-2.995990863754464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0B3-4972-B885-FBD1A6653AA0}"/>
                </c:ext>
              </c:extLst>
            </c:dLbl>
            <c:dLbl>
              <c:idx val="14"/>
              <c:layout>
                <c:manualLayout>
                  <c:x val="-0.10402694921301328"/>
                  <c:y val="-5.78091124709185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20B3-4972-B885-FBD1A6653AA0}"/>
                </c:ext>
              </c:extLst>
            </c:dLbl>
            <c:dLbl>
              <c:idx val="15"/>
              <c:layout>
                <c:manualLayout>
                  <c:x val="-0.11901849992670832"/>
                  <c:y val="-8.409509988169297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20B3-4972-B885-FBD1A6653AA0}"/>
                </c:ext>
              </c:extLst>
            </c:dLbl>
            <c:dLbl>
              <c:idx val="16"/>
              <c:layout>
                <c:manualLayout>
                  <c:x val="-0.15497844118273413"/>
                  <c:y val="-0.1002832434237712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20B3-4972-B885-FBD1A6653AA0}"/>
                </c:ext>
              </c:extLst>
            </c:dLbl>
            <c:dLbl>
              <c:idx val="17"/>
              <c:layout>
                <c:manualLayout>
                  <c:x val="-0.15629525761334628"/>
                  <c:y val="-0.126789641342926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20B3-4972-B885-FBD1A6653AA0}"/>
                </c:ext>
              </c:extLst>
            </c:dLbl>
            <c:dLbl>
              <c:idx val="18"/>
              <c:layout>
                <c:manualLayout>
                  <c:x val="-0.18317610193351752"/>
                  <c:y val="-0.1522127375338929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20B3-4972-B885-FBD1A6653AA0}"/>
                </c:ext>
              </c:extLst>
            </c:dLbl>
            <c:dLbl>
              <c:idx val="19"/>
              <c:layout>
                <c:manualLayout>
                  <c:x val="-0.12958976018408658"/>
                  <c:y val="-0.18838783333993739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20B3-4972-B885-FBD1A6653AA0}"/>
                </c:ext>
              </c:extLst>
            </c:dLbl>
            <c:dLbl>
              <c:idx val="20"/>
              <c:layout>
                <c:manualLayout>
                  <c:x val="-0.17345060002378523"/>
                  <c:y val="-0.2362128450857301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20B3-4972-B885-FBD1A6653AA0}"/>
                </c:ext>
              </c:extLst>
            </c:dLbl>
            <c:dLbl>
              <c:idx val="21"/>
              <c:layout>
                <c:manualLayout>
                  <c:x val="-0.11242118931229862"/>
                  <c:y val="-0.259792141150983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20B3-4972-B885-FBD1A6653AA0}"/>
                </c:ext>
              </c:extLst>
            </c:dLbl>
            <c:dLbl>
              <c:idx val="22"/>
              <c:layout>
                <c:manualLayout>
                  <c:x val="-2.0189886308928638E-3"/>
                  <c:y val="-8.021244167314742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20B3-4972-B885-FBD1A6653AA0}"/>
                </c:ext>
              </c:extLst>
            </c:dLbl>
            <c:dLbl>
              <c:idx val="23"/>
              <c:layout>
                <c:manualLayout>
                  <c:x val="-2.4455153131133577E-2"/>
                  <c:y val="-0.24669081907565826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20B3-4972-B885-FBD1A6653AA0}"/>
                </c:ext>
              </c:extLst>
            </c:dLbl>
            <c:dLbl>
              <c:idx val="24"/>
              <c:layout>
                <c:manualLayout>
                  <c:x val="7.5218494241380586E-3"/>
                  <c:y val="-0.16948655010554384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20B3-4972-B885-FBD1A6653AA0}"/>
                </c:ext>
              </c:extLst>
            </c:dLbl>
            <c:dLbl>
              <c:idx val="25"/>
              <c:layout>
                <c:manualLayout>
                  <c:x val="7.7091550012961529E-2"/>
                  <c:y val="-0.23793467392511944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20B3-4972-B885-FBD1A6653AA0}"/>
                </c:ext>
              </c:extLst>
            </c:dLbl>
            <c:dLbl>
              <c:idx val="26"/>
              <c:layout>
                <c:manualLayout>
                  <c:x val="0.11923015498277964"/>
                  <c:y val="-0.201015685757138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20B3-4972-B885-FBD1A6653AA0}"/>
                </c:ext>
              </c:extLst>
            </c:dLbl>
            <c:dLbl>
              <c:idx val="27"/>
              <c:layout>
                <c:manualLayout>
                  <c:x val="0.23605594748731623"/>
                  <c:y val="-0.219780441062104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20B3-4972-B885-FBD1A6653AA0}"/>
                </c:ext>
              </c:extLst>
            </c:dLbl>
            <c:dLbl>
              <c:idx val="28"/>
              <c:layout>
                <c:manualLayout>
                  <c:x val="0.24467917916527793"/>
                  <c:y val="-4.315683674036218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20B3-4972-B885-FBD1A6653AA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'Graficos Rel Dez16 31 12 16'!$A$60:$A$88</c:f>
              <c:strCache>
                <c:ptCount val="29"/>
                <c:pt idx="0">
                  <c:v>Areia</c:v>
                </c:pt>
                <c:pt idx="1">
                  <c:v>Granito</c:v>
                </c:pt>
                <c:pt idx="2">
                  <c:v>Água Mineral</c:v>
                </c:pt>
                <c:pt idx="3">
                  <c:v>Argila</c:v>
                </c:pt>
                <c:pt idx="4">
                  <c:v>CALCÁRIO</c:v>
                </c:pt>
                <c:pt idx="5">
                  <c:v>BASALTO</c:v>
                </c:pt>
                <c:pt idx="6">
                  <c:v>GNAISSE</c:v>
                </c:pt>
                <c:pt idx="7">
                  <c:v>CASCALHO</c:v>
                </c:pt>
                <c:pt idx="8">
                  <c:v>CALC. DOLOMÍTICO</c:v>
                </c:pt>
                <c:pt idx="9">
                  <c:v>Quartzito</c:v>
                </c:pt>
                <c:pt idx="10">
                  <c:v>ARENITO</c:v>
                </c:pt>
                <c:pt idx="11">
                  <c:v>SIENITO</c:v>
                </c:pt>
                <c:pt idx="12">
                  <c:v>ARGILA/AREIA</c:v>
                </c:pt>
                <c:pt idx="13">
                  <c:v>CALC. CALCÍTICO</c:v>
                </c:pt>
                <c:pt idx="14">
                  <c:v>DOLOMITO</c:v>
                </c:pt>
                <c:pt idx="15">
                  <c:v>MÁRMORE</c:v>
                </c:pt>
                <c:pt idx="16">
                  <c:v>NÍQUEL</c:v>
                </c:pt>
                <c:pt idx="17">
                  <c:v>QUARTZO</c:v>
                </c:pt>
                <c:pt idx="18">
                  <c:v>SAIBRO</c:v>
                </c:pt>
                <c:pt idx="19">
                  <c:v>ARGILA REFRATÁRIA</c:v>
                </c:pt>
                <c:pt idx="20">
                  <c:v>CAULIM</c:v>
                </c:pt>
                <c:pt idx="21">
                  <c:v>FELDSPATO</c:v>
                </c:pt>
                <c:pt idx="22">
                  <c:v>XISTO</c:v>
                </c:pt>
                <c:pt idx="23">
                  <c:v>ARGILITO</c:v>
                </c:pt>
                <c:pt idx="24">
                  <c:v>BAUXITA</c:v>
                </c:pt>
                <c:pt idx="25">
                  <c:v>BENTONITA</c:v>
                </c:pt>
                <c:pt idx="26">
                  <c:v>GIPSITA</c:v>
                </c:pt>
                <c:pt idx="27">
                  <c:v>FOSFATO</c:v>
                </c:pt>
                <c:pt idx="28">
                  <c:v>OUTROS (Ferro, Ouro, Cobre, Chumbo, Calcita, Cassiterita, etc.) </c:v>
                </c:pt>
              </c:strCache>
            </c:strRef>
          </c:cat>
          <c:val>
            <c:numRef>
              <c:f>'Graficos Rel Dez16 31 12 16'!$B$60:$B$88</c:f>
              <c:numCache>
                <c:formatCode>General</c:formatCode>
                <c:ptCount val="29"/>
                <c:pt idx="0">
                  <c:v>143</c:v>
                </c:pt>
                <c:pt idx="1">
                  <c:v>51</c:v>
                </c:pt>
                <c:pt idx="2">
                  <c:v>41</c:v>
                </c:pt>
                <c:pt idx="3">
                  <c:v>30</c:v>
                </c:pt>
                <c:pt idx="4">
                  <c:v>26</c:v>
                </c:pt>
                <c:pt idx="5">
                  <c:v>22</c:v>
                </c:pt>
                <c:pt idx="6">
                  <c:v>18</c:v>
                </c:pt>
                <c:pt idx="7">
                  <c:v>10</c:v>
                </c:pt>
                <c:pt idx="8">
                  <c:v>7</c:v>
                </c:pt>
                <c:pt idx="9">
                  <c:v>7</c:v>
                </c:pt>
                <c:pt idx="10">
                  <c:v>6</c:v>
                </c:pt>
                <c:pt idx="11">
                  <c:v>5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20B3-4972-B885-FBD1A6653AA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solidFill>
          <a:srgbClr val="C5B297"/>
        </a:solidFill>
      </c:spPr>
    </c:plotArea>
    <c:plotVisOnly val="1"/>
    <c:dispBlanksAs val="gap"/>
    <c:showDLblsOverMax val="0"/>
  </c:chart>
  <c:spPr>
    <a:solidFill>
      <a:srgbClr val="DDCEC3"/>
    </a:solidFill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800" b="1" i="0" baseline="0">
                <a:effectLst/>
              </a:rPr>
              <a:t>RELATÓRIO FINAL 2016</a:t>
            </a:r>
            <a:endParaRPr lang="pt-BR">
              <a:effectLst/>
            </a:endParaRPr>
          </a:p>
          <a:p>
            <a:pPr>
              <a:defRPr/>
            </a:pPr>
            <a:r>
              <a:rPr lang="pt-BR" sz="1800" b="1" i="0" baseline="0">
                <a:effectLst/>
              </a:rPr>
              <a:t>452 Portarias de </a:t>
            </a:r>
            <a:r>
              <a:rPr lang="pt-BR" sz="1800" b="1" i="0" u="none" strike="noStrike" baseline="0">
                <a:effectLst/>
              </a:rPr>
              <a:t>Lavra - Estado</a:t>
            </a:r>
            <a:endParaRPr lang="pt-BR">
              <a:effectLst/>
            </a:endParaRPr>
          </a:p>
        </c:rich>
      </c:tx>
      <c:layout>
        <c:manualLayout>
          <c:xMode val="edge"/>
          <c:yMode val="edge"/>
          <c:x val="0.61605834080866473"/>
          <c:y val="1.0360007824661028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'Graficos Rel Dez16 31 12 16'!$B$90</c:f>
              <c:strCache>
                <c:ptCount val="1"/>
                <c:pt idx="0">
                  <c:v>QUANTIDADE</c:v>
                </c:pt>
              </c:strCache>
            </c:strRef>
          </c:tx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7A09-4B7F-AA44-AD5A84AF13BE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7A09-4B7F-AA44-AD5A84AF13BE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7A09-4B7F-AA44-AD5A84AF13BE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7A09-4B7F-AA44-AD5A84AF13BE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7A09-4B7F-AA44-AD5A84AF13BE}"/>
                </c:ext>
              </c:extLst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7A09-4B7F-AA44-AD5A84AF13BE}"/>
                </c:ext>
              </c:extLst>
            </c:dLbl>
            <c:dLbl>
              <c:idx val="6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7A09-4B7F-AA44-AD5A84AF13BE}"/>
                </c:ext>
              </c:extLst>
            </c:dLbl>
            <c:dLbl>
              <c:idx val="7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7A09-4B7F-AA44-AD5A84AF13BE}"/>
                </c:ext>
              </c:extLst>
            </c:dLbl>
            <c:dLbl>
              <c:idx val="8"/>
              <c:layout>
                <c:manualLayout>
                  <c:x val="-2.6805933599970373E-2"/>
                  <c:y val="-1.3189718771007821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A09-4B7F-AA44-AD5A84AF13BE}"/>
                </c:ext>
              </c:extLst>
            </c:dLbl>
            <c:dLbl>
              <c:idx val="9"/>
              <c:layout>
                <c:manualLayout>
                  <c:x val="-7.5541259304521713E-2"/>
                  <c:y val="-1.6441928873141517E-4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A09-4B7F-AA44-AD5A84AF13BE}"/>
                </c:ext>
              </c:extLst>
            </c:dLbl>
            <c:dLbl>
              <c:idx val="10"/>
              <c:layout>
                <c:manualLayout>
                  <c:x val="-0.11391685646039329"/>
                  <c:y val="-4.8725716222594567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A09-4B7F-AA44-AD5A84AF13BE}"/>
                </c:ext>
              </c:extLst>
            </c:dLbl>
            <c:dLbl>
              <c:idx val="11"/>
              <c:layout>
                <c:manualLayout>
                  <c:x val="-0.1609696144872792"/>
                  <c:y val="-1.365468760420869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A09-4B7F-AA44-AD5A84AF13BE}"/>
                </c:ext>
              </c:extLst>
            </c:dLbl>
            <c:dLbl>
              <c:idx val="12"/>
              <c:layout>
                <c:manualLayout>
                  <c:x val="-0.19269259434136948"/>
                  <c:y val="-5.603371641255973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7A09-4B7F-AA44-AD5A84AF13BE}"/>
                </c:ext>
              </c:extLst>
            </c:dLbl>
            <c:dLbl>
              <c:idx val="13"/>
              <c:layout>
                <c:manualLayout>
                  <c:x val="-0.22586784338777172"/>
                  <c:y val="-7.870900511928627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7A09-4B7F-AA44-AD5A84AF13BE}"/>
                </c:ext>
              </c:extLst>
            </c:dLbl>
            <c:dLbl>
              <c:idx val="14"/>
              <c:layout>
                <c:manualLayout>
                  <c:x val="-0.21814659482279747"/>
                  <c:y val="-0.10598974839734056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7A09-4B7F-AA44-AD5A84AF13BE}"/>
                </c:ext>
              </c:extLst>
            </c:dLbl>
            <c:dLbl>
              <c:idx val="15"/>
              <c:layout>
                <c:manualLayout>
                  <c:x val="-0.18791164407658409"/>
                  <c:y val="-0.12160923792945538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7A09-4B7F-AA44-AD5A84AF13BE}"/>
                </c:ext>
              </c:extLst>
            </c:dLbl>
            <c:dLbl>
              <c:idx val="16"/>
              <c:layout>
                <c:manualLayout>
                  <c:x val="-0.15366753231122468"/>
                  <c:y val="-0.1285177626838165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7A09-4B7F-AA44-AD5A84AF13BE}"/>
                </c:ext>
              </c:extLst>
            </c:dLbl>
            <c:dLbl>
              <c:idx val="17"/>
              <c:layout>
                <c:manualLayout>
                  <c:x val="-0.11606542853029447"/>
                  <c:y val="-0.14886287085768954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7A09-4B7F-AA44-AD5A84AF13BE}"/>
                </c:ext>
              </c:extLst>
            </c:dLbl>
            <c:dLbl>
              <c:idx val="18"/>
              <c:layout>
                <c:manualLayout>
                  <c:x val="-7.0783857713988277E-2"/>
                  <c:y val="-0.1649052206118800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7A09-4B7F-AA44-AD5A84AF13BE}"/>
                </c:ext>
              </c:extLst>
            </c:dLbl>
            <c:dLbl>
              <c:idx val="19"/>
              <c:layout>
                <c:manualLayout>
                  <c:x val="7.7830472540088135E-3"/>
                  <c:y val="-0.1639155724954476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7A09-4B7F-AA44-AD5A84AF13BE}"/>
                </c:ext>
              </c:extLst>
            </c:dLbl>
            <c:dLbl>
              <c:idx val="20"/>
              <c:layout>
                <c:manualLayout>
                  <c:x val="6.7503032070510685E-2"/>
                  <c:y val="-0.1611237021120249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7A09-4B7F-AA44-AD5A84AF13B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'Graficos Rel Dez16 31 12 16'!$A$91:$A$114</c:f>
              <c:strCache>
                <c:ptCount val="24"/>
                <c:pt idx="0">
                  <c:v>PR</c:v>
                </c:pt>
                <c:pt idx="1">
                  <c:v>SP</c:v>
                </c:pt>
                <c:pt idx="2">
                  <c:v>GO</c:v>
                </c:pt>
                <c:pt idx="3">
                  <c:v>SC</c:v>
                </c:pt>
                <c:pt idx="4">
                  <c:v>BA</c:v>
                </c:pt>
                <c:pt idx="5">
                  <c:v>RN</c:v>
                </c:pt>
                <c:pt idx="6">
                  <c:v>RJ</c:v>
                </c:pt>
                <c:pt idx="7">
                  <c:v>ES</c:v>
                </c:pt>
                <c:pt idx="8">
                  <c:v>MG</c:v>
                </c:pt>
                <c:pt idx="9">
                  <c:v>CE</c:v>
                </c:pt>
                <c:pt idx="10">
                  <c:v>PB</c:v>
                </c:pt>
                <c:pt idx="11">
                  <c:v>MS</c:v>
                </c:pt>
                <c:pt idx="12">
                  <c:v>RS</c:v>
                </c:pt>
                <c:pt idx="13">
                  <c:v>PE</c:v>
                </c:pt>
                <c:pt idx="14">
                  <c:v>MT</c:v>
                </c:pt>
                <c:pt idx="15">
                  <c:v>RO</c:v>
                </c:pt>
                <c:pt idx="16">
                  <c:v>SE</c:v>
                </c:pt>
                <c:pt idx="17">
                  <c:v>PI</c:v>
                </c:pt>
                <c:pt idx="18">
                  <c:v>TO</c:v>
                </c:pt>
                <c:pt idx="19">
                  <c:v>MA</c:v>
                </c:pt>
                <c:pt idx="20">
                  <c:v>AM</c:v>
                </c:pt>
                <c:pt idx="21">
                  <c:v>PR/SC</c:v>
                </c:pt>
                <c:pt idx="22">
                  <c:v>AC</c:v>
                </c:pt>
                <c:pt idx="23">
                  <c:v>MG/GO</c:v>
                </c:pt>
              </c:strCache>
            </c:strRef>
          </c:cat>
          <c:val>
            <c:numRef>
              <c:f>'Graficos Rel Dez16 31 12 16'!$B$91:$B$114</c:f>
              <c:numCache>
                <c:formatCode>General</c:formatCode>
                <c:ptCount val="24"/>
                <c:pt idx="0">
                  <c:v>94</c:v>
                </c:pt>
                <c:pt idx="1">
                  <c:v>71</c:v>
                </c:pt>
                <c:pt idx="2">
                  <c:v>66</c:v>
                </c:pt>
                <c:pt idx="3">
                  <c:v>37</c:v>
                </c:pt>
                <c:pt idx="4">
                  <c:v>29</c:v>
                </c:pt>
                <c:pt idx="5">
                  <c:v>22</c:v>
                </c:pt>
                <c:pt idx="6">
                  <c:v>20</c:v>
                </c:pt>
                <c:pt idx="7">
                  <c:v>16</c:v>
                </c:pt>
                <c:pt idx="8">
                  <c:v>16</c:v>
                </c:pt>
                <c:pt idx="9">
                  <c:v>12</c:v>
                </c:pt>
                <c:pt idx="10">
                  <c:v>11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6</c:v>
                </c:pt>
                <c:pt idx="16">
                  <c:v>5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7A09-4B7F-AA44-AD5A84AF13B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solidFill>
          <a:srgbClr val="C5B297"/>
        </a:solidFill>
      </c:spPr>
    </c:plotArea>
    <c:plotVisOnly val="1"/>
    <c:dispBlanksAs val="gap"/>
    <c:showDLblsOverMax val="0"/>
  </c:chart>
  <c:spPr>
    <a:solidFill>
      <a:srgbClr val="DDCEC3"/>
    </a:solidFill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0.55962</cdr:x>
      <cdr:y>0.01243</cdr:y>
    </cdr:from>
    <cdr:to>
      <cdr:x>0.99593</cdr:x>
      <cdr:y>0.21808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3933825" y="52390"/>
          <a:ext cx="3067049" cy="8667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pt-BR" sz="1800" b="1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Publicação de </a:t>
          </a:r>
          <a:r>
            <a:rPr lang="pt-BR" sz="1800" b="1" dirty="0">
              <a:solidFill>
                <a:schemeClr val="tx1"/>
              </a:solidFill>
            </a:rPr>
            <a:t>Portarias</a:t>
          </a:r>
          <a:r>
            <a:rPr lang="pt-BR" sz="1800" b="1" baseline="0" dirty="0">
              <a:solidFill>
                <a:schemeClr val="tx1"/>
              </a:solidFill>
            </a:rPr>
            <a:t> </a:t>
          </a:r>
        </a:p>
        <a:p xmlns:a="http://schemas.openxmlformats.org/drawingml/2006/main">
          <a:pPr algn="ctr"/>
          <a:r>
            <a:rPr lang="pt-BR" sz="1800" b="1" baseline="0" dirty="0">
              <a:solidFill>
                <a:schemeClr val="tx1"/>
              </a:solidFill>
            </a:rPr>
            <a:t>2003 a 2016</a:t>
          </a:r>
          <a:endParaRPr lang="pt-BR" sz="1800" b="1" dirty="0">
            <a:solidFill>
              <a:schemeClr val="tx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5661248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400" y="6217912"/>
            <a:ext cx="14097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09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957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4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622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09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41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18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820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81521" y="6219825"/>
            <a:ext cx="14097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2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284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735461A-25B5-4C1C-A39A-258F8DDC2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900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E7D49-A15D-4602-94DC-BAC81BC9EEF6}" type="datetimeFigureOut">
              <a:rPr lang="pt-BR" smtClean="0"/>
              <a:t>12/06/2018</a:t>
            </a:fld>
            <a:endParaRPr lang="pt-BR"/>
          </a:p>
        </p:txBody>
      </p:sp>
      <p:pic>
        <p:nvPicPr>
          <p:cNvPr id="7" name="Picture 2" descr="C:\Users\henrique.rocha\Desktop\SIMBOLOS E IMAGENS\logomarca 2016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468" y="6196593"/>
            <a:ext cx="2504532" cy="661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351" y="6381328"/>
            <a:ext cx="1380857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614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5169681"/>
              </p:ext>
            </p:extLst>
          </p:nvPr>
        </p:nvGraphicFramePr>
        <p:xfrm>
          <a:off x="251520" y="260648"/>
          <a:ext cx="8640960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466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6299585"/>
              </p:ext>
            </p:extLst>
          </p:nvPr>
        </p:nvGraphicFramePr>
        <p:xfrm>
          <a:off x="251520" y="260648"/>
          <a:ext cx="8640960" cy="5760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827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0934048"/>
              </p:ext>
            </p:extLst>
          </p:nvPr>
        </p:nvGraphicFramePr>
        <p:xfrm>
          <a:off x="251520" y="260649"/>
          <a:ext cx="8640960" cy="5760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33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2392592"/>
              </p:ext>
            </p:extLst>
          </p:nvPr>
        </p:nvGraphicFramePr>
        <p:xfrm>
          <a:off x="251520" y="332656"/>
          <a:ext cx="86409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025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539"/>
              </p:ext>
            </p:extLst>
          </p:nvPr>
        </p:nvGraphicFramePr>
        <p:xfrm>
          <a:off x="251520" y="260648"/>
          <a:ext cx="8640960" cy="5832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088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4686</TotalTime>
  <Words>381</Words>
  <Application>Microsoft Office PowerPoint</Application>
  <PresentationFormat>Apresentação na tela (4:3)</PresentationFormat>
  <Paragraphs>77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DE PROCESSOS MINERÁRIOS</dc:title>
  <dc:creator>José Luiz</dc:creator>
  <cp:lastModifiedBy>Andrei Barbosa Lepsch</cp:lastModifiedBy>
  <cp:revision>56</cp:revision>
  <cp:lastPrinted>2016-11-08T15:02:19Z</cp:lastPrinted>
  <dcterms:created xsi:type="dcterms:W3CDTF">2016-11-07T13:51:35Z</dcterms:created>
  <dcterms:modified xsi:type="dcterms:W3CDTF">2018-06-12T21:23:18Z</dcterms:modified>
</cp:coreProperties>
</file>