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9" r:id="rId3"/>
    <p:sldId id="257" r:id="rId4"/>
    <p:sldId id="258" r:id="rId5"/>
    <p:sldId id="256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611" autoAdjust="0"/>
    <p:restoredTop sz="86427" autoAdjust="0"/>
  </p:normalViewPr>
  <p:slideViewPr>
    <p:cSldViewPr>
      <p:cViewPr varScale="1">
        <p:scale>
          <a:sx n="64" d="100"/>
          <a:sy n="64" d="100"/>
        </p:scale>
        <p:origin x="-18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mme\sgm\Depto%20Geologia%20e%20Prod%20Mineral\Outorga%20Mineira\GEST&#195;O%20E%20BALAN&#199;O%20DE%20PROCESSOS\RELAT&#211;RIO%20FINAL%202015\RELAT&#211;RIO%20FINAL%202015%20-%20PORTARIAS%20DE%20LAVRA%202015%20(2)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fsmme\sgm\Depto%20Geologia%20e%20Prod%20Mineral\Outorga%20Mineira\GEST&#195;O%20E%20BALAN&#199;O%20DE%20PROCESSOS\RELAT&#211;RIO%20FINAL%202015\RELAT&#211;RIO%20FINAL%202015%20-%20PORTARIAS%20DE%20LAVRA%20-%202003%20-%202015%20(at&#233;%2031%2012%202015)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fsmme\sgm\Depto%20Geologia%20e%20Prod%20Mineral\Outorga%20Mineira\GEST&#195;O%20E%20BALAN&#199;O%20DE%20PROCESSOS\RELAT&#211;RIO%20FINAL%202015\RELAT&#211;RIO%20FINAL%20-%20PORTARIAS%20DE%20LAVRA%20PUBLICADAS%202015\RELAT&#211;RIO%20FINAL%202015%20-%20PLANILHA%20PORTARIA%20DE%20LAVRA%20PUBLICADA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fsmme\sgm\Depto%20Geologia%20e%20Prod%20Mineral\Outorga%20Mineira\GEST&#195;O%20E%20BALAN&#199;O%20DE%20PROCESSOS\RELAT&#211;RIO%20FINAL%202015\RELAT&#211;RIO%20FINAL%20-%20PORTARIAS%20DE%20LAVRA%20PUBLICADAS%202015\RELAT&#211;RIO%20FINAL%202015%20-%20PLANILHA%20PORTARIA%20DE%20LAVRA%20PUBLICAD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r>
              <a:rPr lang="pt-BR" sz="2400" b="1" i="0" baseline="0" dirty="0" smtClean="0">
                <a:effectLst/>
              </a:rPr>
              <a:t>PROCESSOS COM DECISÕES </a:t>
            </a:r>
            <a:endParaRPr lang="pt-BR" sz="2400" dirty="0" smtClean="0">
              <a:effectLst/>
            </a:endParaRPr>
          </a:p>
          <a:p>
            <a:pPr>
              <a:defRPr sz="2400">
                <a:solidFill>
                  <a:schemeClr val="bg1"/>
                </a:solidFill>
              </a:defRPr>
            </a:pPr>
            <a:r>
              <a:rPr lang="pt-BR" sz="2400" b="1" i="0" baseline="0" dirty="0" smtClean="0">
                <a:effectLst/>
              </a:rPr>
              <a:t>PUBLICADOS</a:t>
            </a:r>
            <a:endParaRPr lang="pt-BR" sz="2400" dirty="0" smtClean="0">
              <a:effectLst/>
            </a:endParaRPr>
          </a:p>
        </c:rich>
      </c:tx>
      <c:layout>
        <c:manualLayout>
          <c:xMode val="edge"/>
          <c:yMode val="edge"/>
          <c:x val="0.58147318786072966"/>
          <c:y val="3.3314199656828254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739099116491605E-2"/>
          <c:y val="0.2989143181621795"/>
          <c:w val="0.73766325599523563"/>
          <c:h val="0.6489903899566714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Pt>
            <c:idx val="4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Lbls>
            <c:dLbl>
              <c:idx val="1"/>
              <c:layout>
                <c:manualLayout>
                  <c:x val="-2.5644350081320655E-2"/>
                  <c:y val="4.83674653433569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27795750381105194"/>
                  <c:y val="-0.19201246157834306"/>
                </c:manualLayout>
              </c:layout>
              <c:spPr/>
              <c:txPr>
                <a:bodyPr/>
                <a:lstStyle/>
                <a:p>
                  <a:pPr>
                    <a:defRPr sz="1300" b="1"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3477122760494734E-2"/>
                  <c:y val="3.5981495883173474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400" b="1" dirty="0" err="1" smtClean="0">
                        <a:solidFill>
                          <a:schemeClr val="bg1"/>
                        </a:solidFill>
                      </a:rPr>
                      <a:t>Reconsideração</a:t>
                    </a:r>
                    <a:r>
                      <a:rPr lang="en-US" sz="1400" b="1" dirty="0" smtClean="0">
                        <a:solidFill>
                          <a:schemeClr val="bg1"/>
                        </a:solidFill>
                      </a:rPr>
                      <a:t> /  </a:t>
                    </a:r>
                    <a:r>
                      <a:rPr lang="en-US" sz="1400" b="1" dirty="0" err="1" smtClean="0">
                        <a:solidFill>
                          <a:schemeClr val="bg1"/>
                        </a:solidFill>
                      </a:rPr>
                      <a:t>Recurso</a:t>
                    </a:r>
                    <a:r>
                      <a:rPr lang="en-US" sz="1400" b="1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400" b="1" dirty="0">
                        <a:solidFill>
                          <a:schemeClr val="bg1"/>
                        </a:solidFill>
                      </a:rPr>
                      <a:t>= 8
1%</a:t>
                    </a:r>
                    <a:endParaRPr lang="en-US" sz="1400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3206802158594403E-2"/>
                  <c:y val="2.9185028823957831E-3"/>
                </c:manualLayout>
              </c:layout>
              <c:tx>
                <c:rich>
                  <a:bodyPr/>
                  <a:lstStyle/>
                  <a:p>
                    <a:pPr>
                      <a:defRPr sz="1300" b="1">
                        <a:solidFill>
                          <a:schemeClr val="bg1"/>
                        </a:solidFill>
                      </a:defRPr>
                    </a:pPr>
                    <a:r>
                      <a:rPr lang="en-US" sz="1300" dirty="0" smtClean="0"/>
                      <a:t> </a:t>
                    </a:r>
                    <a:r>
                      <a:rPr lang="en-US" sz="1300" dirty="0" err="1" smtClean="0"/>
                      <a:t>Retificação</a:t>
                    </a:r>
                    <a:r>
                      <a:rPr lang="en-US" sz="1300" dirty="0" smtClean="0"/>
                      <a:t>  (</a:t>
                    </a:r>
                    <a:r>
                      <a:rPr lang="en-US" sz="1300" dirty="0" err="1" smtClean="0"/>
                      <a:t>Resumidas</a:t>
                    </a:r>
                    <a:r>
                      <a:rPr lang="en-US" sz="1300" dirty="0" smtClean="0"/>
                      <a:t> + </a:t>
                    </a:r>
                    <a:r>
                      <a:rPr lang="en-US" sz="1300" dirty="0" err="1" smtClean="0"/>
                      <a:t>Portaria</a:t>
                    </a:r>
                    <a:r>
                      <a:rPr lang="en-US" sz="1300" dirty="0" smtClean="0"/>
                      <a:t>) = </a:t>
                    </a:r>
                    <a:r>
                      <a:rPr lang="en-US" sz="1300" dirty="0"/>
                      <a:t>27
4%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</c:dLbls>
          <c:cat>
            <c:strRef>
              <c:f>'Tabelas e gráficos'!$A$41:$A$45</c:f>
              <c:strCache>
                <c:ptCount val="5"/>
                <c:pt idx="0">
                  <c:v>Indeferimento = 145</c:v>
                </c:pt>
                <c:pt idx="1">
                  <c:v>Portaria de Caducidade = 11</c:v>
                </c:pt>
                <c:pt idx="2">
                  <c:v>Portaria de Lavra = 483</c:v>
                </c:pt>
                <c:pt idx="3">
                  <c:v>Reconsideração/Recurso = 8</c:v>
                </c:pt>
                <c:pt idx="4">
                  <c:v>Retificação = 27</c:v>
                </c:pt>
              </c:strCache>
            </c:strRef>
          </c:cat>
          <c:val>
            <c:numRef>
              <c:f>'Tabelas e gráficos'!$B$41:$B$45</c:f>
              <c:numCache>
                <c:formatCode>General</c:formatCode>
                <c:ptCount val="5"/>
                <c:pt idx="0">
                  <c:v>145</c:v>
                </c:pt>
                <c:pt idx="1">
                  <c:v>11</c:v>
                </c:pt>
                <c:pt idx="2">
                  <c:v>483</c:v>
                </c:pt>
                <c:pt idx="3">
                  <c:v>8</c:v>
                </c:pt>
                <c:pt idx="4">
                  <c:v>27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chemeClr val="accent3">
        <a:lumMod val="50000"/>
      </a:schemeClr>
    </a:solidFill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4673238655506211E-2"/>
          <c:y val="0.15481854673152259"/>
          <c:w val="0.92203189086043913"/>
          <c:h val="0.692073740469427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'2003-2012'!$B$1</c:f>
              <c:strCache>
                <c:ptCount val="1"/>
                <c:pt idx="0">
                  <c:v>Novas Portarias de Lavra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'2003-2012'!$A$2:$A$14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'2003-2012'!$B$2:$B$14</c:f>
              <c:numCache>
                <c:formatCode>General</c:formatCode>
                <c:ptCount val="13"/>
                <c:pt idx="0">
                  <c:v>277</c:v>
                </c:pt>
                <c:pt idx="1">
                  <c:v>362</c:v>
                </c:pt>
                <c:pt idx="2">
                  <c:v>384</c:v>
                </c:pt>
                <c:pt idx="3">
                  <c:v>436</c:v>
                </c:pt>
                <c:pt idx="4">
                  <c:v>358</c:v>
                </c:pt>
                <c:pt idx="5">
                  <c:v>283</c:v>
                </c:pt>
                <c:pt idx="6">
                  <c:v>403</c:v>
                </c:pt>
                <c:pt idx="7">
                  <c:v>201</c:v>
                </c:pt>
                <c:pt idx="8">
                  <c:v>204</c:v>
                </c:pt>
                <c:pt idx="9">
                  <c:v>311</c:v>
                </c:pt>
                <c:pt idx="10">
                  <c:v>179</c:v>
                </c:pt>
                <c:pt idx="11">
                  <c:v>253</c:v>
                </c:pt>
                <c:pt idx="12">
                  <c:v>483</c:v>
                </c:pt>
              </c:numCache>
            </c:numRef>
          </c:val>
        </c:ser>
        <c:ser>
          <c:idx val="1"/>
          <c:order val="1"/>
          <c:tx>
            <c:strRef>
              <c:f>'2003-2012'!$C$1</c:f>
              <c:strCache>
                <c:ptCount val="1"/>
                <c:pt idx="0">
                  <c:v>Retificações*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'2003-2012'!$A$2:$A$14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'2003-2012'!$C$2:$C$14</c:f>
              <c:numCache>
                <c:formatCode>General</c:formatCode>
                <c:ptCount val="13"/>
                <c:pt idx="0">
                  <c:v>26</c:v>
                </c:pt>
                <c:pt idx="1">
                  <c:v>34</c:v>
                </c:pt>
                <c:pt idx="2">
                  <c:v>32</c:v>
                </c:pt>
                <c:pt idx="3">
                  <c:v>11</c:v>
                </c:pt>
                <c:pt idx="4">
                  <c:v>11</c:v>
                </c:pt>
                <c:pt idx="5">
                  <c:v>32</c:v>
                </c:pt>
                <c:pt idx="6">
                  <c:v>6</c:v>
                </c:pt>
                <c:pt idx="7">
                  <c:v>8</c:v>
                </c:pt>
                <c:pt idx="8">
                  <c:v>5</c:v>
                </c:pt>
                <c:pt idx="9">
                  <c:v>12</c:v>
                </c:pt>
                <c:pt idx="10">
                  <c:v>1</c:v>
                </c:pt>
                <c:pt idx="11">
                  <c:v>22</c:v>
                </c:pt>
                <c:pt idx="12">
                  <c:v>27</c:v>
                </c:pt>
              </c:numCache>
            </c:numRef>
          </c:val>
        </c:ser>
        <c:ser>
          <c:idx val="2"/>
          <c:order val="2"/>
          <c:tx>
            <c:strRef>
              <c:f>'2003-2012'!$D$1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'2003-2012'!$A$2:$A$14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'2003-2012'!$D$2:$D$14</c:f>
              <c:numCache>
                <c:formatCode>General</c:formatCode>
                <c:ptCount val="13"/>
                <c:pt idx="0">
                  <c:v>303</c:v>
                </c:pt>
                <c:pt idx="1">
                  <c:v>396</c:v>
                </c:pt>
                <c:pt idx="2">
                  <c:v>416</c:v>
                </c:pt>
                <c:pt idx="3">
                  <c:v>447</c:v>
                </c:pt>
                <c:pt idx="4">
                  <c:v>369</c:v>
                </c:pt>
                <c:pt idx="5">
                  <c:v>315</c:v>
                </c:pt>
                <c:pt idx="6">
                  <c:v>409</c:v>
                </c:pt>
                <c:pt idx="7">
                  <c:v>209</c:v>
                </c:pt>
                <c:pt idx="8">
                  <c:v>209</c:v>
                </c:pt>
                <c:pt idx="9">
                  <c:v>323</c:v>
                </c:pt>
                <c:pt idx="10">
                  <c:v>180</c:v>
                </c:pt>
                <c:pt idx="11">
                  <c:v>275</c:v>
                </c:pt>
                <c:pt idx="12">
                  <c:v>674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7670656"/>
        <c:axId val="97199808"/>
        <c:axId val="0"/>
      </c:bar3DChart>
      <c:dateAx>
        <c:axId val="9767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pt-BR"/>
          </a:p>
        </c:txPr>
        <c:crossAx val="97199808"/>
        <c:crosses val="autoZero"/>
        <c:auto val="0"/>
        <c:lblOffset val="100"/>
        <c:baseTimeUnit val="days"/>
      </c:dateAx>
      <c:valAx>
        <c:axId val="971998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pt-BR"/>
          </a:p>
        </c:txPr>
        <c:crossAx val="97670656"/>
        <c:crossesAt val="1"/>
        <c:crossBetween val="between"/>
      </c:valAx>
    </c:plotArea>
    <c:legend>
      <c:legendPos val="t"/>
      <c:layout>
        <c:manualLayout>
          <c:xMode val="edge"/>
          <c:yMode val="edge"/>
          <c:x val="8.6693425160295115E-2"/>
          <c:y val="9.2294978488729418E-2"/>
          <c:w val="0.46263900160112298"/>
          <c:h val="5.9605789355658544E-2"/>
        </c:manualLayout>
      </c:layout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tx1">
        <a:lumMod val="85000"/>
        <a:lumOff val="15000"/>
      </a:schemeClr>
    </a:solidFill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solidFill>
                  <a:schemeClr val="bg1"/>
                </a:solidFill>
              </a:defRPr>
            </a:pPr>
            <a:r>
              <a:rPr lang="en-US" sz="2800">
                <a:solidFill>
                  <a:schemeClr val="bg1"/>
                </a:solidFill>
              </a:rPr>
              <a:t>Portaria de Lavra</a:t>
            </a:r>
            <a:endParaRPr lang="pt-BR" sz="2800">
              <a:solidFill>
                <a:schemeClr val="bg1"/>
              </a:solidFill>
            </a:endParaRPr>
          </a:p>
          <a:p>
            <a:pPr>
              <a:defRPr sz="2800">
                <a:solidFill>
                  <a:schemeClr val="bg1"/>
                </a:solidFill>
              </a:defRPr>
            </a:pPr>
            <a:r>
              <a:rPr lang="en-US" sz="2800">
                <a:solidFill>
                  <a:schemeClr val="bg1"/>
                </a:solidFill>
              </a:rPr>
              <a:t>Por Substância - 2015</a:t>
            </a:r>
            <a:endParaRPr lang="pt-BR" sz="280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61247660302877216"/>
          <c:y val="9.7982940167141916E-3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9804696879558185"/>
          <c:y val="0.3360991290822759"/>
          <c:w val="0.69054391838627627"/>
          <c:h val="0.58091138021701294"/>
        </c:manualLayout>
      </c:layout>
      <c:pie3DChart>
        <c:varyColors val="1"/>
        <c:ser>
          <c:idx val="0"/>
          <c:order val="0"/>
          <c:explosion val="25"/>
          <c:dLbls>
            <c:dLbl>
              <c:idx val="2"/>
              <c:layout>
                <c:manualLayout>
                  <c:x val="-8.9597081369703138E-2"/>
                  <c:y val="4.348590897307706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7.1501911973938905E-3"/>
                  <c:y val="1.529343961782024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0.11089292026526934"/>
                  <c:y val="5.428671505635169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0.10222744884408838"/>
                  <c:y val="5.10464886617535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6.7679229347909653E-2"/>
                  <c:y val="-8.0052833635768867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-0.12136024584572837"/>
                  <c:y val="-5.71964226197089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-0.16638909476784264"/>
                  <c:y val="-0.119804126701971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-2.7726030875891344E-2"/>
                  <c:y val="-8.10115234109790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3"/>
              <c:layout>
                <c:manualLayout>
                  <c:x val="4.5097468756677452E-2"/>
                  <c:y val="-9.776382871039020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4"/>
              <c:layout>
                <c:manualLayout>
                  <c:x val="-6.6592340182596452E-2"/>
                  <c:y val="-7.726070560061228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5"/>
              <c:layout>
                <c:manualLayout>
                  <c:x val="3.8320618241369335E-2"/>
                  <c:y val="-7.50408905183374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6"/>
              <c:layout>
                <c:manualLayout>
                  <c:x val="0.13625495116029956"/>
                  <c:y val="-6.256696786776777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</c:dLbls>
          <c:cat>
            <c:strRef>
              <c:f>'Tabelas e gráficos'!$I$4:$I$20</c:f>
              <c:strCache>
                <c:ptCount val="17"/>
                <c:pt idx="0">
                  <c:v>* outros = acima  de 5 processos</c:v>
                </c:pt>
                <c:pt idx="1">
                  <c:v>*Outros = 49</c:v>
                </c:pt>
                <c:pt idx="2">
                  <c:v>ÁGUA  MINERAL = 37</c:v>
                </c:pt>
                <c:pt idx="3">
                  <c:v>AREIA = 172</c:v>
                </c:pt>
                <c:pt idx="4">
                  <c:v>ARGILA = 33</c:v>
                </c:pt>
                <c:pt idx="5">
                  <c:v>BASALTO = 22</c:v>
                </c:pt>
                <c:pt idx="6">
                  <c:v>CALCÁRIO = 40</c:v>
                </c:pt>
                <c:pt idx="7">
                  <c:v>CALCÁRIO CALCÍTICO = 5</c:v>
                </c:pt>
                <c:pt idx="8">
                  <c:v>CALCÁRIO DOLOMÍTICO = 12</c:v>
                </c:pt>
                <c:pt idx="9">
                  <c:v>CASCALHO = 9</c:v>
                </c:pt>
                <c:pt idx="10">
                  <c:v>DIABÁSIO = 7</c:v>
                </c:pt>
                <c:pt idx="11">
                  <c:v>Feldspato = 5 </c:v>
                </c:pt>
                <c:pt idx="12">
                  <c:v>GNAISSE = 19</c:v>
                </c:pt>
                <c:pt idx="13">
                  <c:v>GRANITO = 41</c:v>
                </c:pt>
                <c:pt idx="14">
                  <c:v>MINÉRIO DE FERRO = 7</c:v>
                </c:pt>
                <c:pt idx="15">
                  <c:v>QUARTZITO = 5</c:v>
                </c:pt>
                <c:pt idx="16">
                  <c:v>SAIBRO = 15</c:v>
                </c:pt>
              </c:strCache>
            </c:strRef>
          </c:cat>
          <c:val>
            <c:numRef>
              <c:f>'Tabelas e gráficos'!$J$4:$J$20</c:f>
              <c:numCache>
                <c:formatCode>General</c:formatCode>
                <c:ptCount val="17"/>
                <c:pt idx="1">
                  <c:v>49</c:v>
                </c:pt>
                <c:pt idx="2">
                  <c:v>37</c:v>
                </c:pt>
                <c:pt idx="3">
                  <c:v>172</c:v>
                </c:pt>
                <c:pt idx="4">
                  <c:v>33</c:v>
                </c:pt>
                <c:pt idx="5">
                  <c:v>22</c:v>
                </c:pt>
                <c:pt idx="6">
                  <c:v>40</c:v>
                </c:pt>
                <c:pt idx="7">
                  <c:v>5</c:v>
                </c:pt>
                <c:pt idx="8">
                  <c:v>12</c:v>
                </c:pt>
                <c:pt idx="9">
                  <c:v>9</c:v>
                </c:pt>
                <c:pt idx="10">
                  <c:v>7</c:v>
                </c:pt>
                <c:pt idx="11">
                  <c:v>5</c:v>
                </c:pt>
                <c:pt idx="12">
                  <c:v>19</c:v>
                </c:pt>
                <c:pt idx="13">
                  <c:v>41</c:v>
                </c:pt>
                <c:pt idx="14">
                  <c:v>7</c:v>
                </c:pt>
                <c:pt idx="15">
                  <c:v>5</c:v>
                </c:pt>
                <c:pt idx="16">
                  <c:v>15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rgbClr val="0066FF"/>
    </a:solidFill>
    <a:scene3d>
      <a:camera prst="orthographicFront"/>
      <a:lightRig rig="threePt" dir="t"/>
    </a:scene3d>
    <a:sp3d>
      <a:bevelB w="127000" prst="angle"/>
    </a:sp3d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chemeClr val="bg1"/>
                </a:solidFill>
              </a:defRPr>
            </a:pPr>
            <a:r>
              <a:rPr lang="en-US" sz="2400" b="1" i="0" baseline="0" dirty="0" err="1">
                <a:solidFill>
                  <a:schemeClr val="bg1"/>
                </a:solidFill>
                <a:effectLst/>
              </a:rPr>
              <a:t>Portaria</a:t>
            </a:r>
            <a:r>
              <a:rPr lang="en-US" sz="2400" b="1" i="0" baseline="0" dirty="0">
                <a:solidFill>
                  <a:schemeClr val="bg1"/>
                </a:solidFill>
                <a:effectLst/>
              </a:rPr>
              <a:t> de </a:t>
            </a:r>
            <a:r>
              <a:rPr lang="en-US" sz="2400" b="1" i="0" baseline="0" dirty="0" err="1">
                <a:solidFill>
                  <a:schemeClr val="bg1"/>
                </a:solidFill>
                <a:effectLst/>
              </a:rPr>
              <a:t>Lavra</a:t>
            </a:r>
            <a:endParaRPr lang="pt-BR" sz="2400" dirty="0">
              <a:solidFill>
                <a:schemeClr val="bg1"/>
              </a:solidFill>
              <a:effectLst/>
            </a:endParaRPr>
          </a:p>
          <a:p>
            <a:pPr>
              <a:defRPr sz="2400">
                <a:solidFill>
                  <a:schemeClr val="bg1"/>
                </a:solidFill>
              </a:defRPr>
            </a:pPr>
            <a:r>
              <a:rPr lang="en-US" sz="2400" b="1" i="0" baseline="0" dirty="0" err="1">
                <a:solidFill>
                  <a:schemeClr val="bg1"/>
                </a:solidFill>
                <a:effectLst/>
              </a:rPr>
              <a:t>Por</a:t>
            </a:r>
            <a:r>
              <a:rPr lang="en-US" sz="2400" b="1" i="0" baseline="0" dirty="0">
                <a:solidFill>
                  <a:schemeClr val="bg1"/>
                </a:solidFill>
                <a:effectLst/>
              </a:rPr>
              <a:t> </a:t>
            </a:r>
            <a:r>
              <a:rPr lang="en-US" sz="2400" b="1" i="0" baseline="0" dirty="0" err="1">
                <a:solidFill>
                  <a:schemeClr val="bg1"/>
                </a:solidFill>
                <a:effectLst/>
              </a:rPr>
              <a:t>Uso</a:t>
            </a:r>
            <a:r>
              <a:rPr lang="en-US" sz="2400" b="1" i="0" baseline="0" dirty="0">
                <a:solidFill>
                  <a:schemeClr val="bg1"/>
                </a:solidFill>
                <a:effectLst/>
              </a:rPr>
              <a:t> </a:t>
            </a:r>
            <a:r>
              <a:rPr lang="en-US" sz="2400" b="1" i="0" baseline="0" dirty="0" err="1">
                <a:solidFill>
                  <a:schemeClr val="bg1"/>
                </a:solidFill>
                <a:effectLst/>
              </a:rPr>
              <a:t>Agrupador</a:t>
            </a:r>
            <a:r>
              <a:rPr lang="en-US" sz="2400" b="1" i="0" baseline="0" dirty="0">
                <a:solidFill>
                  <a:schemeClr val="bg1"/>
                </a:solidFill>
                <a:effectLst/>
              </a:rPr>
              <a:t>- 2015</a:t>
            </a:r>
            <a:endParaRPr lang="pt-BR" sz="2400" dirty="0">
              <a:solidFill>
                <a:schemeClr val="bg1"/>
              </a:solidFill>
              <a:effectLst/>
            </a:endParaRPr>
          </a:p>
        </c:rich>
      </c:tx>
      <c:layout>
        <c:manualLayout>
          <c:xMode val="edge"/>
          <c:yMode val="edge"/>
          <c:x val="0.4583078358676993"/>
          <c:y val="4.4366718772507162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317996029115046"/>
          <c:y val="0.33786719953821553"/>
          <c:w val="0.67587337966032446"/>
          <c:h val="0.5963919165986387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5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pt-BR"/>
                      <a:t>Agregados para </a:t>
                    </a:r>
                    <a:r>
                      <a:rPr lang="pt-BR" smtClean="0"/>
                      <a:t>Construção  </a:t>
                    </a:r>
                    <a:r>
                      <a:rPr lang="pt-BR"/>
                      <a:t>Civil = 317
65%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5785320448265604E-2"/>
                  <c:y val="-4.76920136893001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038351473492194E-2"/>
                  <c:y val="-4.029896436627814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4.1609176041371744E-2"/>
                  <c:y val="-7.386407548919685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980206500353007E-2"/>
                  <c:y val="1.050653188293088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8.8348158448343928E-3"/>
                  <c:y val="9.502114499355144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</c:dLbls>
          <c:cat>
            <c:strRef>
              <c:f>'Tabelas e gráficos'!$O$4:$O$10</c:f>
              <c:strCache>
                <c:ptCount val="7"/>
                <c:pt idx="0">
                  <c:v>Agregados para construção  Civil = 317</c:v>
                </c:pt>
                <c:pt idx="1">
                  <c:v>Envase e Balneário = 17</c:v>
                </c:pt>
                <c:pt idx="2">
                  <c:v>Insumos Agrícolas = 14</c:v>
                </c:pt>
                <c:pt idx="3">
                  <c:v>Metais Ferrosos = 8</c:v>
                </c:pt>
                <c:pt idx="4">
                  <c:v>Minerais Industriais = 40</c:v>
                </c:pt>
                <c:pt idx="5">
                  <c:v>Rochas Ornamentais = 62</c:v>
                </c:pt>
                <c:pt idx="6">
                  <c:v>*Outros = 5</c:v>
                </c:pt>
              </c:strCache>
            </c:strRef>
          </c:cat>
          <c:val>
            <c:numRef>
              <c:f>'Tabelas e gráficos'!$P$4:$P$10</c:f>
              <c:numCache>
                <c:formatCode>General</c:formatCode>
                <c:ptCount val="7"/>
                <c:pt idx="0">
                  <c:v>317</c:v>
                </c:pt>
                <c:pt idx="1">
                  <c:v>37</c:v>
                </c:pt>
                <c:pt idx="2">
                  <c:v>14</c:v>
                </c:pt>
                <c:pt idx="3">
                  <c:v>8</c:v>
                </c:pt>
                <c:pt idx="4">
                  <c:v>40</c:v>
                </c:pt>
                <c:pt idx="5">
                  <c:v>62</c:v>
                </c:pt>
                <c:pt idx="6">
                  <c:v>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rgbClr val="6D8838"/>
    </a:solidFill>
  </c:sp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0.01397</cdr:x>
      <cdr:y>0.91153</cdr:y>
    </cdr:from>
    <cdr:to>
      <cdr:x>0.46651</cdr:x>
      <cdr:y>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22768" y="5955427"/>
          <a:ext cx="3975544" cy="5733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dirty="0">
              <a:solidFill>
                <a:schemeClr val="bg1"/>
              </a:solidFill>
            </a:rPr>
            <a:t>* </a:t>
          </a:r>
          <a:r>
            <a:rPr lang="pt-BR" sz="1100" dirty="0" smtClean="0">
              <a:solidFill>
                <a:schemeClr val="bg1"/>
              </a:solidFill>
            </a:rPr>
            <a:t>Outros </a:t>
          </a:r>
          <a:r>
            <a:rPr lang="pt-BR" sz="1100" dirty="0">
              <a:solidFill>
                <a:schemeClr val="bg1"/>
              </a:solidFill>
            </a:rPr>
            <a:t>= acima  de 5 processos</a:t>
          </a:r>
        </a:p>
        <a:p xmlns:a="http://schemas.openxmlformats.org/drawingml/2006/main">
          <a:r>
            <a:rPr lang="pt-BR" sz="1100" dirty="0">
              <a:solidFill>
                <a:schemeClr val="bg1"/>
              </a:solidFill>
            </a:rPr>
            <a:t>Fonte:</a:t>
          </a:r>
          <a:r>
            <a:rPr lang="pt-BR" sz="1100" baseline="0" dirty="0">
              <a:solidFill>
                <a:schemeClr val="bg1"/>
              </a:solidFill>
            </a:rPr>
            <a:t> SGM/MME</a:t>
          </a:r>
        </a:p>
        <a:p xmlns:a="http://schemas.openxmlformats.org/drawingml/2006/main">
          <a:r>
            <a:rPr lang="pt-BR" sz="1000" i="1" baseline="0" smtClean="0">
              <a:solidFill>
                <a:schemeClr val="bg1"/>
              </a:solidFill>
            </a:rPr>
            <a:t>Neusa Maria</a:t>
          </a:r>
          <a:endParaRPr lang="pt-BR" sz="1000" i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0.67213</cdr:x>
      <cdr:y>0.81111</cdr:y>
    </cdr:from>
    <cdr:to>
      <cdr:x>0.939</cdr:x>
      <cdr:y>0.89141</cdr:y>
    </cdr:to>
    <cdr:sp macro="" textlink="">
      <cdr:nvSpPr>
        <cdr:cNvPr id="4" name="CaixaDeTexto 1"/>
        <cdr:cNvSpPr txBox="1"/>
      </cdr:nvSpPr>
      <cdr:spPr>
        <a:xfrm xmlns:a="http://schemas.openxmlformats.org/drawingml/2006/main">
          <a:off x="5904656" y="5256584"/>
          <a:ext cx="2344396" cy="52037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b="1" dirty="0">
              <a:solidFill>
                <a:schemeClr val="bg1"/>
              </a:solidFill>
            </a:rPr>
            <a:t>TOTAL</a:t>
          </a:r>
          <a:r>
            <a:rPr lang="pt-BR" sz="1800" b="1" baseline="0" dirty="0">
              <a:solidFill>
                <a:schemeClr val="bg1"/>
              </a:solidFill>
            </a:rPr>
            <a:t> </a:t>
          </a:r>
          <a:r>
            <a:rPr lang="pt-BR" sz="1800" b="1" baseline="0">
              <a:solidFill>
                <a:schemeClr val="bg1"/>
              </a:solidFill>
            </a:rPr>
            <a:t>= </a:t>
          </a:r>
          <a:r>
            <a:rPr lang="pt-BR" sz="1800" b="1" baseline="0" smtClean="0">
              <a:solidFill>
                <a:schemeClr val="bg1"/>
              </a:solidFill>
            </a:rPr>
            <a:t>678</a:t>
          </a:r>
          <a:endParaRPr lang="pt-BR" sz="18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0.64933</cdr:x>
      <cdr:y>0.04216</cdr:y>
    </cdr:from>
    <cdr:to>
      <cdr:x>0.93284</cdr:x>
      <cdr:y>0.26411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4440767" y="162455"/>
          <a:ext cx="1938866" cy="85513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600" b="1">
              <a:solidFill>
                <a:schemeClr val="bg1"/>
              </a:solidFill>
            </a:rPr>
            <a:t>PORTARIAS</a:t>
          </a:r>
        </a:p>
        <a:p xmlns:a="http://schemas.openxmlformats.org/drawingml/2006/main">
          <a:r>
            <a:rPr lang="pt-BR" sz="1800" b="1">
              <a:solidFill>
                <a:schemeClr val="bg1"/>
              </a:solidFill>
            </a:rPr>
            <a:t>2003</a:t>
          </a:r>
          <a:r>
            <a:rPr lang="pt-BR" sz="1800" b="1" baseline="0">
              <a:solidFill>
                <a:schemeClr val="bg1"/>
              </a:solidFill>
            </a:rPr>
            <a:t>-2015</a:t>
          </a:r>
          <a:endParaRPr lang="pt-BR" sz="1800" b="1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</cdr:x>
      <cdr:y>0.92391</cdr:y>
    </cdr:from>
    <cdr:to>
      <cdr:x>0.30081</cdr:x>
      <cdr:y>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0" y="6120680"/>
          <a:ext cx="2664296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000" dirty="0" smtClean="0">
              <a:solidFill>
                <a:schemeClr val="bg1"/>
              </a:solidFill>
            </a:rPr>
            <a:t>Fonte: SGM/MME</a:t>
          </a:r>
        </a:p>
        <a:p xmlns:a="http://schemas.openxmlformats.org/drawingml/2006/main">
          <a:r>
            <a:rPr lang="pt-BR" sz="1000" dirty="0" smtClean="0">
              <a:solidFill>
                <a:schemeClr val="bg1"/>
              </a:solidFill>
            </a:rPr>
            <a:t>Neusa Maria</a:t>
          </a:r>
          <a:endParaRPr lang="pt-BR" sz="1000" dirty="0">
            <a:solidFill>
              <a:schemeClr val="bg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0.9</cdr:y>
    </cdr:from>
    <cdr:to>
      <cdr:x>0.2437</cdr:x>
      <cdr:y>0.94444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0" y="5832648"/>
          <a:ext cx="208823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pt-BR" sz="1100" b="1">
              <a:solidFill>
                <a:schemeClr val="bg1"/>
              </a:solidFill>
            </a:rPr>
            <a:t>* </a:t>
          </a:r>
          <a:r>
            <a:rPr lang="pt-BR" sz="1100" b="1" smtClean="0">
              <a:solidFill>
                <a:schemeClr val="bg1"/>
              </a:solidFill>
            </a:rPr>
            <a:t>Outros </a:t>
          </a:r>
          <a:r>
            <a:rPr lang="pt-BR" sz="1100" b="1" dirty="0">
              <a:solidFill>
                <a:schemeClr val="bg1"/>
              </a:solidFill>
            </a:rPr>
            <a:t>= acima  de 5 processos</a:t>
          </a:r>
        </a:p>
      </cdr:txBody>
    </cdr:sp>
  </cdr:relSizeAnchor>
  <cdr:relSizeAnchor xmlns:cdr="http://schemas.openxmlformats.org/drawingml/2006/chartDrawing">
    <cdr:from>
      <cdr:x>0</cdr:x>
      <cdr:y>0.93333</cdr:y>
    </cdr:from>
    <cdr:to>
      <cdr:x>0.15126</cdr:x>
      <cdr:y>1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0" y="6048652"/>
          <a:ext cx="1296132" cy="4320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pt-BR" b="1" baseline="0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Fonte: SGM/MME</a:t>
          </a:r>
        </a:p>
        <a:p xmlns:a="http://schemas.openxmlformats.org/drawingml/2006/main">
          <a:pPr algn="l"/>
          <a:r>
            <a:rPr lang="pt-BR" b="1" i="1" baseline="0" dirty="0" smtClean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Neusa Maria</a:t>
          </a:r>
          <a:endParaRPr lang="pt-BR" b="1" i="1" baseline="0" dirty="0">
            <a:solidFill>
              <a:schemeClr val="bg1"/>
            </a:solidFill>
            <a:latin typeface="+mn-lt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0.69748</cdr:x>
      <cdr:y>0.87778</cdr:y>
    </cdr:from>
    <cdr:to>
      <cdr:x>0.9916</cdr:x>
      <cdr:y>0.95807</cdr:y>
    </cdr:to>
    <cdr:sp macro="" textlink="">
      <cdr:nvSpPr>
        <cdr:cNvPr id="4" name="CaixaDeTexto 1"/>
        <cdr:cNvSpPr txBox="1"/>
      </cdr:nvSpPr>
      <cdr:spPr>
        <a:xfrm xmlns:a="http://schemas.openxmlformats.org/drawingml/2006/main">
          <a:off x="5976664" y="5688632"/>
          <a:ext cx="2520298" cy="5203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600" b="1" dirty="0" smtClean="0">
              <a:solidFill>
                <a:schemeClr val="bg1"/>
              </a:solidFill>
            </a:rPr>
            <a:t>TOTAL =  483</a:t>
          </a:r>
          <a:endParaRPr lang="pt-BR" sz="1600" b="1" dirty="0">
            <a:solidFill>
              <a:schemeClr val="bg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0.40119</cdr:x>
      <cdr:y>0.93152</cdr:y>
    </cdr:from>
    <cdr:to>
      <cdr:x>0.70833</cdr:x>
      <cdr:y>0.9718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834243" y="5034644"/>
          <a:ext cx="1404257" cy="217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0.35833</cdr:x>
      <cdr:y>0.93152</cdr:y>
    </cdr:from>
    <cdr:to>
      <cdr:x>0.72262</cdr:x>
      <cdr:y>0.96576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1638300" y="5034644"/>
          <a:ext cx="1665514" cy="185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0.00806</cdr:x>
      <cdr:y>0.86957</cdr:y>
    </cdr:from>
    <cdr:to>
      <cdr:x>0.27419</cdr:x>
      <cdr:y>0.98913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71968" y="5760640"/>
          <a:ext cx="2376272" cy="7920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pt-BR" sz="1100" b="1" dirty="0">
              <a:solidFill>
                <a:schemeClr val="bg1"/>
              </a:solidFill>
            </a:rPr>
            <a:t>* </a:t>
          </a:r>
          <a:r>
            <a:rPr lang="pt-BR" sz="1100" b="1" dirty="0" smtClean="0">
              <a:solidFill>
                <a:schemeClr val="bg1"/>
              </a:solidFill>
            </a:rPr>
            <a:t>Outros </a:t>
          </a:r>
          <a:r>
            <a:rPr lang="pt-BR" sz="1100" b="1" dirty="0">
              <a:solidFill>
                <a:schemeClr val="bg1"/>
              </a:solidFill>
            </a:rPr>
            <a:t>= acima  de 5 </a:t>
          </a:r>
          <a:r>
            <a:rPr lang="pt-BR" b="1" dirty="0">
              <a:solidFill>
                <a:schemeClr val="bg1"/>
              </a:solidFill>
            </a:rPr>
            <a:t>processos Fonte: SGM/MME</a:t>
          </a:r>
        </a:p>
        <a:p xmlns:a="http://schemas.openxmlformats.org/drawingml/2006/main">
          <a:pPr algn="l"/>
          <a:r>
            <a:rPr lang="pt-BR" sz="1000" b="1" i="1" smtClean="0">
              <a:solidFill>
                <a:schemeClr val="bg1"/>
              </a:solidFill>
            </a:rPr>
            <a:t>Neusa Maria</a:t>
          </a:r>
          <a:endParaRPr lang="pt-BR" sz="1000" b="1" i="1" dirty="0">
            <a:solidFill>
              <a:schemeClr val="bg1"/>
            </a:solidFill>
          </a:endParaRPr>
        </a:p>
        <a:p xmlns:a="http://schemas.openxmlformats.org/drawingml/2006/main">
          <a:pPr algn="l"/>
          <a:endParaRPr lang="pt-BR" sz="11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0.73387</cdr:x>
      <cdr:y>0.8587</cdr:y>
    </cdr:from>
    <cdr:to>
      <cdr:x>1</cdr:x>
      <cdr:y>0.92391</cdr:y>
    </cdr:to>
    <cdr:sp macro="" textlink="">
      <cdr:nvSpPr>
        <cdr:cNvPr id="6" name="CaixaDeTexto 1"/>
        <cdr:cNvSpPr txBox="1"/>
      </cdr:nvSpPr>
      <cdr:spPr>
        <a:xfrm xmlns:a="http://schemas.openxmlformats.org/drawingml/2006/main">
          <a:off x="6552728" y="5688632"/>
          <a:ext cx="237626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pt-BR" sz="1400" b="1" dirty="0" smtClean="0">
              <a:solidFill>
                <a:schemeClr val="bg1"/>
              </a:solidFill>
            </a:rPr>
            <a:t>TOTAL = 483</a:t>
          </a:r>
          <a:endParaRPr lang="pt-BR" sz="1400" b="1" dirty="0">
            <a:solidFill>
              <a:schemeClr val="bg1"/>
            </a:solidFill>
          </a:endParaRPr>
        </a:p>
        <a:p xmlns:a="http://schemas.openxmlformats.org/drawingml/2006/main">
          <a:pPr algn="l"/>
          <a:endParaRPr lang="pt-BR" sz="14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B3474-1777-4C12-BA97-34F6DB76EFBE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128BB-B3D8-4C6A-AEDD-9FD75C4926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08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128BB-B3D8-4C6A-AEDD-9FD75C49261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42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32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49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34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90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2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173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8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61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21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64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9663B-E63F-4F7B-A8CD-8E15C2A925FB}" type="datetimeFigureOut">
              <a:rPr lang="pt-BR" smtClean="0"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951F-39AA-4497-AEBB-7CB4A27EE9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70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PowerPoint_Presentation1.pptx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813889"/>
              </p:ext>
            </p:extLst>
          </p:nvPr>
        </p:nvGraphicFramePr>
        <p:xfrm>
          <a:off x="179512" y="188640"/>
          <a:ext cx="8784976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120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255943"/>
              </p:ext>
            </p:extLst>
          </p:nvPr>
        </p:nvGraphicFramePr>
        <p:xfrm>
          <a:off x="179512" y="116632"/>
          <a:ext cx="8784976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66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650330"/>
              </p:ext>
            </p:extLst>
          </p:nvPr>
        </p:nvGraphicFramePr>
        <p:xfrm>
          <a:off x="107504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065780"/>
              </p:ext>
            </p:extLst>
          </p:nvPr>
        </p:nvGraphicFramePr>
        <p:xfrm>
          <a:off x="107504" y="116632"/>
          <a:ext cx="8928992" cy="6657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05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133685"/>
              </p:ext>
            </p:extLst>
          </p:nvPr>
        </p:nvGraphicFramePr>
        <p:xfrm>
          <a:off x="107504" y="116632"/>
          <a:ext cx="8954006" cy="6624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presentação" r:id="rId5" imgW="4076692" imgH="3057308" progId="PowerPoint.Show.12">
                  <p:embed/>
                </p:oleObj>
              </mc:Choice>
              <mc:Fallback>
                <p:oleObj name="Apresentação" r:id="rId5" imgW="4076692" imgH="3057308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504" y="116632"/>
                        <a:ext cx="8954006" cy="6624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949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164</Words>
  <Application>Microsoft Office PowerPoint</Application>
  <PresentationFormat>Apresentação na tela (4:3)</PresentationFormat>
  <Paragraphs>54</Paragraphs>
  <Slides>5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7" baseType="lpstr">
      <vt:lpstr>Tema do Office</vt:lpstr>
      <vt:lpstr>Apresentação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gestor_seg</dc:creator>
  <cp:lastModifiedBy>gestor_seg</cp:lastModifiedBy>
  <cp:revision>4</cp:revision>
  <dcterms:created xsi:type="dcterms:W3CDTF">2016-08-02T13:16:42Z</dcterms:created>
  <dcterms:modified xsi:type="dcterms:W3CDTF">2016-08-09T18:26:08Z</dcterms:modified>
</cp:coreProperties>
</file>