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2" r:id="rId3"/>
    <p:sldMasterId id="2147483705" r:id="rId4"/>
    <p:sldMasterId id="2147483668" r:id="rId5"/>
  </p:sldMasterIdLst>
  <p:notesMasterIdLst>
    <p:notesMasterId r:id="rId24"/>
  </p:notesMasterIdLst>
  <p:sldIdLst>
    <p:sldId id="287" r:id="rId6"/>
    <p:sldId id="399" r:id="rId7"/>
    <p:sldId id="400" r:id="rId8"/>
    <p:sldId id="405" r:id="rId9"/>
    <p:sldId id="406" r:id="rId10"/>
    <p:sldId id="395" r:id="rId11"/>
    <p:sldId id="415" r:id="rId12"/>
    <p:sldId id="409" r:id="rId13"/>
    <p:sldId id="411" r:id="rId14"/>
    <p:sldId id="412" r:id="rId15"/>
    <p:sldId id="408" r:id="rId16"/>
    <p:sldId id="416" r:id="rId17"/>
    <p:sldId id="417" r:id="rId18"/>
    <p:sldId id="418" r:id="rId19"/>
    <p:sldId id="414" r:id="rId20"/>
    <p:sldId id="402" r:id="rId21"/>
    <p:sldId id="404" r:id="rId22"/>
    <p:sldId id="413" r:id="rId2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Vasconcellos Barral Ferreira" initials="TVB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DBC6"/>
    <a:srgbClr val="ED7D31"/>
    <a:srgbClr val="FCE7D8"/>
    <a:srgbClr val="FBE0CD"/>
    <a:srgbClr val="FDF0E7"/>
    <a:srgbClr val="F9D3B9"/>
    <a:srgbClr val="DDDBDB"/>
    <a:srgbClr val="E8E8E8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206" autoAdjust="0"/>
  </p:normalViewPr>
  <p:slideViewPr>
    <p:cSldViewPr snapToGrid="0">
      <p:cViewPr varScale="1">
        <p:scale>
          <a:sx n="73" d="100"/>
          <a:sy n="73" d="100"/>
        </p:scale>
        <p:origin x="72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82" d="100"/>
          <a:sy n="82" d="100"/>
        </p:scale>
        <p:origin x="38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isco.junior\AppData\Local\Microsoft\Windows\INetCache\Content.Outlook\1S5MV0YY\apoio%20(00000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77-4764-8800-41C2C020218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77-4764-8800-41C2C020218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77-4764-8800-41C2C020218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77-4764-8800-41C2C020218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77-4764-8800-41C2C020218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77-4764-8800-41C2C02021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'[apoio (00000002).xlsx]ações'!$A$1:$A$15</c:f>
              <c:strCache>
                <c:ptCount val="15"/>
                <c:pt idx="0">
                  <c:v>Formação de preços</c:v>
                </c:pt>
                <c:pt idx="1">
                  <c:v>Critério de Suprimento</c:v>
                </c:pt>
                <c:pt idx="2">
                  <c:v>Medidas de Transição</c:v>
                </c:pt>
                <c:pt idx="3">
                  <c:v>Separação Lastro e Energia</c:v>
                </c:pt>
                <c:pt idx="4">
                  <c:v>Sistemática de Leilões</c:v>
                </c:pt>
                <c:pt idx="5">
                  <c:v>Desburocratização e Melhoria de Processos</c:v>
                </c:pt>
                <c:pt idx="6">
                  <c:v>Governança</c:v>
                </c:pt>
                <c:pt idx="7">
                  <c:v>Inserção de Novas Tecnologias</c:v>
                </c:pt>
                <c:pt idx="8">
                  <c:v>Abertura de Mercado</c:v>
                </c:pt>
                <c:pt idx="9">
                  <c:v>Racionalização de Encargos e subsidios</c:v>
                </c:pt>
                <c:pt idx="10">
                  <c:v>Sustentabilidade da Distribuição</c:v>
                </c:pt>
                <c:pt idx="11">
                  <c:v>MRE</c:v>
                </c:pt>
                <c:pt idx="12">
                  <c:v>Processo de Contratação</c:v>
                </c:pt>
                <c:pt idx="13">
                  <c:v>Sustentabilidade da Transmissão</c:v>
                </c:pt>
                <c:pt idx="14">
                  <c:v>Integração Gás-Energia Elétrica</c:v>
                </c:pt>
              </c:strCache>
            </c:strRef>
          </c:cat>
          <c:val>
            <c:numRef>
              <c:f>'[apoio (00000002).xlsx]ações'!$B$1:$B$15</c:f>
              <c:numCache>
                <c:formatCode>General</c:formatCode>
                <c:ptCount val="15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11</c:v>
                </c:pt>
                <c:pt idx="4">
                  <c:v>2</c:v>
                </c:pt>
                <c:pt idx="5">
                  <c:v>4</c:v>
                </c:pt>
                <c:pt idx="6">
                  <c:v>9</c:v>
                </c:pt>
                <c:pt idx="7">
                  <c:v>8</c:v>
                </c:pt>
                <c:pt idx="8">
                  <c:v>5</c:v>
                </c:pt>
                <c:pt idx="9">
                  <c:v>6</c:v>
                </c:pt>
                <c:pt idx="10">
                  <c:v>5</c:v>
                </c:pt>
                <c:pt idx="11">
                  <c:v>9</c:v>
                </c:pt>
                <c:pt idx="12">
                  <c:v>7</c:v>
                </c:pt>
                <c:pt idx="13">
                  <c:v>3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677-4764-8800-41C2C02021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2917648"/>
        <c:axId val="182918208"/>
      </c:barChart>
      <c:catAx>
        <c:axId val="182917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918208"/>
        <c:crosses val="autoZero"/>
        <c:auto val="1"/>
        <c:lblAlgn val="ctr"/>
        <c:lblOffset val="100"/>
        <c:noMultiLvlLbl val="0"/>
      </c:catAx>
      <c:valAx>
        <c:axId val="182918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91764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0651E-6ABB-4DED-BF4A-EAB413D2A48D}" type="doc">
      <dgm:prSet loTypeId="urn:microsoft.com/office/officeart/2005/8/layout/gear1" loCatId="relationship" qsTypeId="urn:microsoft.com/office/officeart/2005/8/quickstyle/simple1" qsCatId="simple" csTypeId="urn:microsoft.com/office/officeart/2005/8/colors/accent0_3" csCatId="mainScheme" phldr="1"/>
      <dgm:spPr/>
    </dgm:pt>
    <dgm:pt modelId="{211C0DC2-913A-4735-A58F-553132EB828F}">
      <dgm:prSet phldrT="[Texto]" custT="1"/>
      <dgm:spPr/>
      <dgm:t>
        <a:bodyPr/>
        <a:lstStyle/>
        <a:p>
          <a:r>
            <a:rPr lang="pt-BR" sz="1400" b="1" dirty="0" smtClean="0">
              <a:latin typeface="Poppins"/>
            </a:rPr>
            <a:t>PMO</a:t>
          </a:r>
          <a:endParaRPr lang="pt-BR" sz="1800" b="1" dirty="0">
            <a:latin typeface="Poppins"/>
          </a:endParaRPr>
        </a:p>
      </dgm:t>
    </dgm:pt>
    <dgm:pt modelId="{645B3B76-97A1-496E-AC2A-DDC875356F5D}" type="parTrans" cxnId="{54DD688B-0964-4299-A52F-C427BF0EDE54}">
      <dgm:prSet/>
      <dgm:spPr/>
      <dgm:t>
        <a:bodyPr/>
        <a:lstStyle/>
        <a:p>
          <a:endParaRPr lang="pt-BR"/>
        </a:p>
      </dgm:t>
    </dgm:pt>
    <dgm:pt modelId="{7A7F27BC-D769-41AC-913D-CDA68B4CFA9B}" type="sibTrans" cxnId="{54DD688B-0964-4299-A52F-C427BF0EDE54}">
      <dgm:prSet/>
      <dgm:spPr/>
      <dgm:t>
        <a:bodyPr/>
        <a:lstStyle/>
        <a:p>
          <a:endParaRPr lang="pt-BR"/>
        </a:p>
      </dgm:t>
    </dgm:pt>
    <dgm:pt modelId="{8249BCBE-C2D8-4499-9BBF-3F542FC44939}" type="pres">
      <dgm:prSet presAssocID="{6D20651E-6ABB-4DED-BF4A-EAB413D2A48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D972BA-D053-4C65-B424-1E3F94A5AE28}" type="pres">
      <dgm:prSet presAssocID="{211C0DC2-913A-4735-A58F-553132EB828F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84321F-9D98-426C-AA25-EA4DC1533B35}" type="pres">
      <dgm:prSet presAssocID="{211C0DC2-913A-4735-A58F-553132EB828F}" presName="gear1srcNode" presStyleLbl="node1" presStyleIdx="0" presStyleCnt="1"/>
      <dgm:spPr/>
      <dgm:t>
        <a:bodyPr/>
        <a:lstStyle/>
        <a:p>
          <a:endParaRPr lang="pt-BR"/>
        </a:p>
      </dgm:t>
    </dgm:pt>
    <dgm:pt modelId="{D282A0EC-A7FB-41D0-831F-0D60ECF3E628}" type="pres">
      <dgm:prSet presAssocID="{211C0DC2-913A-4735-A58F-553132EB828F}" presName="gear1dstNode" presStyleLbl="node1" presStyleIdx="0" presStyleCnt="1"/>
      <dgm:spPr/>
      <dgm:t>
        <a:bodyPr/>
        <a:lstStyle/>
        <a:p>
          <a:endParaRPr lang="pt-BR"/>
        </a:p>
      </dgm:t>
    </dgm:pt>
    <dgm:pt modelId="{35332C06-E8F9-4B03-9567-A7497C75B61D}" type="pres">
      <dgm:prSet presAssocID="{7A7F27BC-D769-41AC-913D-CDA68B4CFA9B}" presName="connector1" presStyleLbl="sibTrans2D1" presStyleIdx="0" presStyleCnt="1"/>
      <dgm:spPr/>
      <dgm:t>
        <a:bodyPr/>
        <a:lstStyle/>
        <a:p>
          <a:endParaRPr lang="pt-BR"/>
        </a:p>
      </dgm:t>
    </dgm:pt>
  </dgm:ptLst>
  <dgm:cxnLst>
    <dgm:cxn modelId="{286889B9-258E-4155-A333-53F666511059}" type="presOf" srcId="{6D20651E-6ABB-4DED-BF4A-EAB413D2A48D}" destId="{8249BCBE-C2D8-4499-9BBF-3F542FC44939}" srcOrd="0" destOrd="0" presId="urn:microsoft.com/office/officeart/2005/8/layout/gear1"/>
    <dgm:cxn modelId="{EDC6FC6F-67B3-441C-8041-74C45AA76176}" type="presOf" srcId="{7A7F27BC-D769-41AC-913D-CDA68B4CFA9B}" destId="{35332C06-E8F9-4B03-9567-A7497C75B61D}" srcOrd="0" destOrd="0" presId="urn:microsoft.com/office/officeart/2005/8/layout/gear1"/>
    <dgm:cxn modelId="{54DD688B-0964-4299-A52F-C427BF0EDE54}" srcId="{6D20651E-6ABB-4DED-BF4A-EAB413D2A48D}" destId="{211C0DC2-913A-4735-A58F-553132EB828F}" srcOrd="0" destOrd="0" parTransId="{645B3B76-97A1-496E-AC2A-DDC875356F5D}" sibTransId="{7A7F27BC-D769-41AC-913D-CDA68B4CFA9B}"/>
    <dgm:cxn modelId="{A1A5FB7D-5F45-4151-992F-38125C2105D5}" type="presOf" srcId="{211C0DC2-913A-4735-A58F-553132EB828F}" destId="{4784321F-9D98-426C-AA25-EA4DC1533B35}" srcOrd="1" destOrd="0" presId="urn:microsoft.com/office/officeart/2005/8/layout/gear1"/>
    <dgm:cxn modelId="{570399C3-1F5D-4E48-AEEA-5D9F1E7D2209}" type="presOf" srcId="{211C0DC2-913A-4735-A58F-553132EB828F}" destId="{38D972BA-D053-4C65-B424-1E3F94A5AE28}" srcOrd="0" destOrd="0" presId="urn:microsoft.com/office/officeart/2005/8/layout/gear1"/>
    <dgm:cxn modelId="{D1022FAC-9D66-4F59-B8EF-314B0AD106B9}" type="presOf" srcId="{211C0DC2-913A-4735-A58F-553132EB828F}" destId="{D282A0EC-A7FB-41D0-831F-0D60ECF3E628}" srcOrd="2" destOrd="0" presId="urn:microsoft.com/office/officeart/2005/8/layout/gear1"/>
    <dgm:cxn modelId="{300CE174-9A13-4518-8AA2-05522A66DB4C}" type="presParOf" srcId="{8249BCBE-C2D8-4499-9BBF-3F542FC44939}" destId="{38D972BA-D053-4C65-B424-1E3F94A5AE28}" srcOrd="0" destOrd="0" presId="urn:microsoft.com/office/officeart/2005/8/layout/gear1"/>
    <dgm:cxn modelId="{DDAE6316-1418-4D02-B8C6-F79B0D758D3A}" type="presParOf" srcId="{8249BCBE-C2D8-4499-9BBF-3F542FC44939}" destId="{4784321F-9D98-426C-AA25-EA4DC1533B35}" srcOrd="1" destOrd="0" presId="urn:microsoft.com/office/officeart/2005/8/layout/gear1"/>
    <dgm:cxn modelId="{39B164C2-40F1-4AD6-A428-84969C55089F}" type="presParOf" srcId="{8249BCBE-C2D8-4499-9BBF-3F542FC44939}" destId="{D282A0EC-A7FB-41D0-831F-0D60ECF3E628}" srcOrd="2" destOrd="0" presId="urn:microsoft.com/office/officeart/2005/8/layout/gear1"/>
    <dgm:cxn modelId="{74A8BB5D-7943-4F9F-8A84-C7D60D516146}" type="presParOf" srcId="{8249BCBE-C2D8-4499-9BBF-3F542FC44939}" destId="{35332C06-E8F9-4B03-9567-A7497C75B61D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0651E-6ABB-4DED-BF4A-EAB413D2A48D}" type="doc">
      <dgm:prSet loTypeId="urn:microsoft.com/office/officeart/2005/8/layout/gear1" loCatId="relationship" qsTypeId="urn:microsoft.com/office/officeart/2005/8/quickstyle/simple1" qsCatId="simple" csTypeId="urn:microsoft.com/office/officeart/2005/8/colors/accent0_3" csCatId="mainScheme" phldr="1"/>
      <dgm:spPr/>
    </dgm:pt>
    <dgm:pt modelId="{211C0DC2-913A-4735-A58F-553132EB828F}">
      <dgm:prSet phldrT="[Texto]" custT="1"/>
      <dgm:spPr/>
      <dgm:t>
        <a:bodyPr/>
        <a:lstStyle/>
        <a:p>
          <a:r>
            <a:rPr lang="pt-BR" sz="1400" b="1" dirty="0" smtClean="0">
              <a:latin typeface="Poppins"/>
            </a:rPr>
            <a:t>PMO</a:t>
          </a:r>
          <a:endParaRPr lang="pt-BR" sz="1800" b="1" dirty="0">
            <a:latin typeface="Poppins"/>
          </a:endParaRPr>
        </a:p>
      </dgm:t>
    </dgm:pt>
    <dgm:pt modelId="{645B3B76-97A1-496E-AC2A-DDC875356F5D}" type="parTrans" cxnId="{54DD688B-0964-4299-A52F-C427BF0EDE54}">
      <dgm:prSet/>
      <dgm:spPr/>
      <dgm:t>
        <a:bodyPr/>
        <a:lstStyle/>
        <a:p>
          <a:endParaRPr lang="pt-BR"/>
        </a:p>
      </dgm:t>
    </dgm:pt>
    <dgm:pt modelId="{7A7F27BC-D769-41AC-913D-CDA68B4CFA9B}" type="sibTrans" cxnId="{54DD688B-0964-4299-A52F-C427BF0EDE54}">
      <dgm:prSet/>
      <dgm:spPr/>
      <dgm:t>
        <a:bodyPr/>
        <a:lstStyle/>
        <a:p>
          <a:endParaRPr lang="pt-BR"/>
        </a:p>
      </dgm:t>
    </dgm:pt>
    <dgm:pt modelId="{8249BCBE-C2D8-4499-9BBF-3F542FC44939}" type="pres">
      <dgm:prSet presAssocID="{6D20651E-6ABB-4DED-BF4A-EAB413D2A48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D972BA-D053-4C65-B424-1E3F94A5AE28}" type="pres">
      <dgm:prSet presAssocID="{211C0DC2-913A-4735-A58F-553132EB828F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84321F-9D98-426C-AA25-EA4DC1533B35}" type="pres">
      <dgm:prSet presAssocID="{211C0DC2-913A-4735-A58F-553132EB828F}" presName="gear1srcNode" presStyleLbl="node1" presStyleIdx="0" presStyleCnt="1"/>
      <dgm:spPr/>
      <dgm:t>
        <a:bodyPr/>
        <a:lstStyle/>
        <a:p>
          <a:endParaRPr lang="pt-BR"/>
        </a:p>
      </dgm:t>
    </dgm:pt>
    <dgm:pt modelId="{D282A0EC-A7FB-41D0-831F-0D60ECF3E628}" type="pres">
      <dgm:prSet presAssocID="{211C0DC2-913A-4735-A58F-553132EB828F}" presName="gear1dstNode" presStyleLbl="node1" presStyleIdx="0" presStyleCnt="1"/>
      <dgm:spPr/>
      <dgm:t>
        <a:bodyPr/>
        <a:lstStyle/>
        <a:p>
          <a:endParaRPr lang="pt-BR"/>
        </a:p>
      </dgm:t>
    </dgm:pt>
    <dgm:pt modelId="{35332C06-E8F9-4B03-9567-A7497C75B61D}" type="pres">
      <dgm:prSet presAssocID="{7A7F27BC-D769-41AC-913D-CDA68B4CFA9B}" presName="connector1" presStyleLbl="sibTrans2D1" presStyleIdx="0" presStyleCnt="1"/>
      <dgm:spPr/>
      <dgm:t>
        <a:bodyPr/>
        <a:lstStyle/>
        <a:p>
          <a:endParaRPr lang="pt-BR"/>
        </a:p>
      </dgm:t>
    </dgm:pt>
  </dgm:ptLst>
  <dgm:cxnLst>
    <dgm:cxn modelId="{286889B9-258E-4155-A333-53F666511059}" type="presOf" srcId="{6D20651E-6ABB-4DED-BF4A-EAB413D2A48D}" destId="{8249BCBE-C2D8-4499-9BBF-3F542FC44939}" srcOrd="0" destOrd="0" presId="urn:microsoft.com/office/officeart/2005/8/layout/gear1"/>
    <dgm:cxn modelId="{EDC6FC6F-67B3-441C-8041-74C45AA76176}" type="presOf" srcId="{7A7F27BC-D769-41AC-913D-CDA68B4CFA9B}" destId="{35332C06-E8F9-4B03-9567-A7497C75B61D}" srcOrd="0" destOrd="0" presId="urn:microsoft.com/office/officeart/2005/8/layout/gear1"/>
    <dgm:cxn modelId="{54DD688B-0964-4299-A52F-C427BF0EDE54}" srcId="{6D20651E-6ABB-4DED-BF4A-EAB413D2A48D}" destId="{211C0DC2-913A-4735-A58F-553132EB828F}" srcOrd="0" destOrd="0" parTransId="{645B3B76-97A1-496E-AC2A-DDC875356F5D}" sibTransId="{7A7F27BC-D769-41AC-913D-CDA68B4CFA9B}"/>
    <dgm:cxn modelId="{A1A5FB7D-5F45-4151-992F-38125C2105D5}" type="presOf" srcId="{211C0DC2-913A-4735-A58F-553132EB828F}" destId="{4784321F-9D98-426C-AA25-EA4DC1533B35}" srcOrd="1" destOrd="0" presId="urn:microsoft.com/office/officeart/2005/8/layout/gear1"/>
    <dgm:cxn modelId="{570399C3-1F5D-4E48-AEEA-5D9F1E7D2209}" type="presOf" srcId="{211C0DC2-913A-4735-A58F-553132EB828F}" destId="{38D972BA-D053-4C65-B424-1E3F94A5AE28}" srcOrd="0" destOrd="0" presId="urn:microsoft.com/office/officeart/2005/8/layout/gear1"/>
    <dgm:cxn modelId="{D1022FAC-9D66-4F59-B8EF-314B0AD106B9}" type="presOf" srcId="{211C0DC2-913A-4735-A58F-553132EB828F}" destId="{D282A0EC-A7FB-41D0-831F-0D60ECF3E628}" srcOrd="2" destOrd="0" presId="urn:microsoft.com/office/officeart/2005/8/layout/gear1"/>
    <dgm:cxn modelId="{300CE174-9A13-4518-8AA2-05522A66DB4C}" type="presParOf" srcId="{8249BCBE-C2D8-4499-9BBF-3F542FC44939}" destId="{38D972BA-D053-4C65-B424-1E3F94A5AE28}" srcOrd="0" destOrd="0" presId="urn:microsoft.com/office/officeart/2005/8/layout/gear1"/>
    <dgm:cxn modelId="{DDAE6316-1418-4D02-B8C6-F79B0D758D3A}" type="presParOf" srcId="{8249BCBE-C2D8-4499-9BBF-3F542FC44939}" destId="{4784321F-9D98-426C-AA25-EA4DC1533B35}" srcOrd="1" destOrd="0" presId="urn:microsoft.com/office/officeart/2005/8/layout/gear1"/>
    <dgm:cxn modelId="{39B164C2-40F1-4AD6-A428-84969C55089F}" type="presParOf" srcId="{8249BCBE-C2D8-4499-9BBF-3F542FC44939}" destId="{D282A0EC-A7FB-41D0-831F-0D60ECF3E628}" srcOrd="2" destOrd="0" presId="urn:microsoft.com/office/officeart/2005/8/layout/gear1"/>
    <dgm:cxn modelId="{74A8BB5D-7943-4F9F-8A84-C7D60D516146}" type="presParOf" srcId="{8249BCBE-C2D8-4499-9BBF-3F542FC44939}" destId="{35332C06-E8F9-4B03-9567-A7497C75B61D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72BA-D053-4C65-B424-1E3F94A5AE28}">
      <dsp:nvSpPr>
        <dsp:cNvPr id="0" name=""/>
        <dsp:cNvSpPr/>
      </dsp:nvSpPr>
      <dsp:spPr>
        <a:xfrm>
          <a:off x="1006919" y="378000"/>
          <a:ext cx="831600" cy="831600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Poppins"/>
            </a:rPr>
            <a:t>PMO</a:t>
          </a:r>
          <a:endParaRPr lang="pt-BR" sz="1800" b="1" kern="1200" dirty="0">
            <a:latin typeface="Poppins"/>
          </a:endParaRPr>
        </a:p>
      </dsp:txBody>
      <dsp:txXfrm>
        <a:off x="1174108" y="572798"/>
        <a:ext cx="497222" cy="427460"/>
      </dsp:txXfrm>
    </dsp:sp>
    <dsp:sp modelId="{35332C06-E8F9-4B03-9567-A7497C75B61D}">
      <dsp:nvSpPr>
        <dsp:cNvPr id="0" name=""/>
        <dsp:cNvSpPr/>
      </dsp:nvSpPr>
      <dsp:spPr>
        <a:xfrm>
          <a:off x="996390" y="262822"/>
          <a:ext cx="1022868" cy="1022868"/>
        </a:xfrm>
        <a:prstGeom prst="circularArrow">
          <a:avLst>
            <a:gd name="adj1" fmla="val 4878"/>
            <a:gd name="adj2" fmla="val 312630"/>
            <a:gd name="adj3" fmla="val 2799121"/>
            <a:gd name="adj4" fmla="val 15773001"/>
            <a:gd name="adj5" fmla="val 569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72BA-D053-4C65-B424-1E3F94A5AE28}">
      <dsp:nvSpPr>
        <dsp:cNvPr id="0" name=""/>
        <dsp:cNvSpPr/>
      </dsp:nvSpPr>
      <dsp:spPr>
        <a:xfrm>
          <a:off x="781291" y="378000"/>
          <a:ext cx="831600" cy="831600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Poppins"/>
            </a:rPr>
            <a:t>PMO</a:t>
          </a:r>
          <a:endParaRPr lang="pt-BR" sz="1800" b="1" kern="1200" dirty="0">
            <a:latin typeface="Poppins"/>
          </a:endParaRPr>
        </a:p>
      </dsp:txBody>
      <dsp:txXfrm>
        <a:off x="948480" y="572798"/>
        <a:ext cx="497222" cy="427460"/>
      </dsp:txXfrm>
    </dsp:sp>
    <dsp:sp modelId="{35332C06-E8F9-4B03-9567-A7497C75B61D}">
      <dsp:nvSpPr>
        <dsp:cNvPr id="0" name=""/>
        <dsp:cNvSpPr/>
      </dsp:nvSpPr>
      <dsp:spPr>
        <a:xfrm>
          <a:off x="770762" y="262822"/>
          <a:ext cx="1022868" cy="1022868"/>
        </a:xfrm>
        <a:prstGeom prst="circularArrow">
          <a:avLst>
            <a:gd name="adj1" fmla="val 4878"/>
            <a:gd name="adj2" fmla="val 312630"/>
            <a:gd name="adj3" fmla="val 2799121"/>
            <a:gd name="adj4" fmla="val 15773001"/>
            <a:gd name="adj5" fmla="val 569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7BFE3F51-86F8-B542-B250-1594DA52DB0B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9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702E4FD5-5F1E-644D-BF1C-1D9D23B9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2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564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082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2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040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848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508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462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513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39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93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11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35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43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06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87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46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43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4FD5-5F1E-644D-BF1C-1D9D23B97CA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09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gradFill flip="none" rotWithShape="1">
          <a:gsLst>
            <a:gs pos="0">
              <a:schemeClr val="accent6">
                <a:lumMod val="67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25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0595" flipH="1" flipV="1">
            <a:off x="-34924" y="4352397"/>
            <a:ext cx="2266950" cy="272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8" y="230189"/>
            <a:ext cx="11851551" cy="881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5877"/>
            <a:ext cx="10515600" cy="4701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2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780">
            <a:off x="9774238" y="-555625"/>
            <a:ext cx="2406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15887"/>
            <a:ext cx="11851551" cy="881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475875"/>
            <a:ext cx="10982325" cy="4701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3890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780">
            <a:off x="9774238" y="-555625"/>
            <a:ext cx="2406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15887"/>
            <a:ext cx="11851551" cy="881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475875"/>
            <a:ext cx="10982325" cy="4701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588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 userDrawn="1"/>
        </p:nvSpPr>
        <p:spPr>
          <a:xfrm>
            <a:off x="467139" y="147179"/>
            <a:ext cx="11545957" cy="6494601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0" name="Group 40">
            <a:extLst>
              <a:ext uri="{FF2B5EF4-FFF2-40B4-BE49-F238E27FC236}">
                <a16:creationId xmlns:a16="http://schemas.microsoft.com/office/drawing/2014/main" id="{3E0B7A98-B0EE-9C4C-9F70-0F0E4D18C8EB}"/>
              </a:ext>
            </a:extLst>
          </p:cNvPr>
          <p:cNvGrpSpPr/>
          <p:nvPr userDrawn="1"/>
        </p:nvGrpSpPr>
        <p:grpSpPr>
          <a:xfrm>
            <a:off x="793697" y="4208507"/>
            <a:ext cx="1685539" cy="2079796"/>
            <a:chOff x="2050732" y="1266266"/>
            <a:chExt cx="3359467" cy="4325468"/>
          </a:xfrm>
          <a:solidFill>
            <a:schemeClr val="bg1"/>
          </a:solidFill>
          <a:effectLst/>
        </p:grpSpPr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E60576FE-BB03-784A-B29D-826CFBD47B81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  <a:grpFill/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6D51EFB1-801D-8A48-9AB9-5E6822878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2F0E5096-4F13-564F-A6CA-D08DEA37C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14FFA2FA-C224-AB4D-BFBC-4CD9EB073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CBD14F59-B04C-2C43-A18C-C9D1A165CF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" name="Straight Connector 2">
              <a:extLst>
                <a:ext uri="{FF2B5EF4-FFF2-40B4-BE49-F238E27FC236}">
                  <a16:creationId xmlns:a16="http://schemas.microsoft.com/office/drawing/2014/main" id="{8F9D1D26-2CF5-6F45-8A34-B24883F246A6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1">
              <a:extLst>
                <a:ext uri="{FF2B5EF4-FFF2-40B4-BE49-F238E27FC236}">
                  <a16:creationId xmlns:a16="http://schemas.microsoft.com/office/drawing/2014/main" id="{2FA6F894-A763-D645-8DD0-86F2FEDE993B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2">
              <a:extLst>
                <a:ext uri="{FF2B5EF4-FFF2-40B4-BE49-F238E27FC236}">
                  <a16:creationId xmlns:a16="http://schemas.microsoft.com/office/drawing/2014/main" id="{D53E42BC-46A1-DD48-BD0D-62004671402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7">
              <a:extLst>
                <a:ext uri="{FF2B5EF4-FFF2-40B4-BE49-F238E27FC236}">
                  <a16:creationId xmlns:a16="http://schemas.microsoft.com/office/drawing/2014/main" id="{77AA61BA-8B61-B44A-B9D5-3A2F493C7398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8">
              <a:extLst>
                <a:ext uri="{FF2B5EF4-FFF2-40B4-BE49-F238E27FC236}">
                  <a16:creationId xmlns:a16="http://schemas.microsoft.com/office/drawing/2014/main" id="{F0EC5BB4-D00B-E346-87FF-FCE93379BA9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9">
              <a:extLst>
                <a:ext uri="{FF2B5EF4-FFF2-40B4-BE49-F238E27FC236}">
                  <a16:creationId xmlns:a16="http://schemas.microsoft.com/office/drawing/2014/main" id="{3B7AE99B-BF1F-B440-8F85-B05431B73DC4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9">
              <a:extLst>
                <a:ext uri="{FF2B5EF4-FFF2-40B4-BE49-F238E27FC236}">
                  <a16:creationId xmlns:a16="http://schemas.microsoft.com/office/drawing/2014/main" id="{BA08935E-00C1-B344-9779-CFA5AAC47C5B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624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 userDrawn="1"/>
        </p:nvSpPr>
        <p:spPr>
          <a:xfrm>
            <a:off x="646043" y="-180812"/>
            <a:ext cx="11545957" cy="6494601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 userDrawn="1"/>
        </p:nvSpPr>
        <p:spPr>
          <a:xfrm>
            <a:off x="-1" y="0"/>
            <a:ext cx="3530010" cy="6858000"/>
          </a:xfrm>
          <a:prstGeom prst="rect">
            <a:avLst/>
          </a:prstGeom>
          <a:gradFill flip="none" rotWithShape="0">
            <a:gsLst>
              <a:gs pos="12000">
                <a:schemeClr val="accent6">
                  <a:lumMod val="67000"/>
                  <a:alpha val="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3E0B7A98-B0EE-9C4C-9F70-0F0E4D18C8EB}"/>
              </a:ext>
            </a:extLst>
          </p:cNvPr>
          <p:cNvGrpSpPr/>
          <p:nvPr userDrawn="1"/>
        </p:nvGrpSpPr>
        <p:grpSpPr>
          <a:xfrm>
            <a:off x="793697" y="4208507"/>
            <a:ext cx="1685539" cy="2079796"/>
            <a:chOff x="2050732" y="1266266"/>
            <a:chExt cx="3359467" cy="4325468"/>
          </a:xfrm>
          <a:solidFill>
            <a:schemeClr val="bg1"/>
          </a:solidFill>
          <a:effectLst/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E60576FE-BB03-784A-B29D-826CFBD47B81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  <a:grpFill/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6D51EFB1-801D-8A48-9AB9-5E6822878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2F0E5096-4F13-564F-A6CA-D08DEA37C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14FFA2FA-C224-AB4D-BFBC-4CD9EB073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CBD14F59-B04C-2C43-A18C-C9D1A165CF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" name="Straight Connector 2">
              <a:extLst>
                <a:ext uri="{FF2B5EF4-FFF2-40B4-BE49-F238E27FC236}">
                  <a16:creationId xmlns:a16="http://schemas.microsoft.com/office/drawing/2014/main" id="{8F9D1D26-2CF5-6F45-8A34-B24883F246A6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1">
              <a:extLst>
                <a:ext uri="{FF2B5EF4-FFF2-40B4-BE49-F238E27FC236}">
                  <a16:creationId xmlns:a16="http://schemas.microsoft.com/office/drawing/2014/main" id="{2FA6F894-A763-D645-8DD0-86F2FEDE993B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2">
              <a:extLst>
                <a:ext uri="{FF2B5EF4-FFF2-40B4-BE49-F238E27FC236}">
                  <a16:creationId xmlns:a16="http://schemas.microsoft.com/office/drawing/2014/main" id="{D53E42BC-46A1-DD48-BD0D-62004671402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7">
              <a:extLst>
                <a:ext uri="{FF2B5EF4-FFF2-40B4-BE49-F238E27FC236}">
                  <a16:creationId xmlns:a16="http://schemas.microsoft.com/office/drawing/2014/main" id="{77AA61BA-8B61-B44A-B9D5-3A2F493C7398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8">
              <a:extLst>
                <a:ext uri="{FF2B5EF4-FFF2-40B4-BE49-F238E27FC236}">
                  <a16:creationId xmlns:a16="http://schemas.microsoft.com/office/drawing/2014/main" id="{F0EC5BB4-D00B-E346-87FF-FCE93379BA9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9">
              <a:extLst>
                <a:ext uri="{FF2B5EF4-FFF2-40B4-BE49-F238E27FC236}">
                  <a16:creationId xmlns:a16="http://schemas.microsoft.com/office/drawing/2014/main" id="{3B7AE99B-BF1F-B440-8F85-B05431B73DC4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9">
              <a:extLst>
                <a:ext uri="{FF2B5EF4-FFF2-40B4-BE49-F238E27FC236}">
                  <a16:creationId xmlns:a16="http://schemas.microsoft.com/office/drawing/2014/main" id="{BA08935E-00C1-B344-9779-CFA5AAC47C5B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 userDrawn="1"/>
        </p:nvSpPr>
        <p:spPr>
          <a:xfrm rot="16200000">
            <a:off x="279325" y="1754783"/>
            <a:ext cx="2896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AGENDA</a:t>
            </a:r>
            <a:endParaRPr lang="pt-BR" sz="5400" b="1" spc="3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7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 userDrawn="1"/>
        </p:nvSpPr>
        <p:spPr>
          <a:xfrm>
            <a:off x="646043" y="-180812"/>
            <a:ext cx="11545957" cy="6494601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 userDrawn="1"/>
        </p:nvSpPr>
        <p:spPr>
          <a:xfrm>
            <a:off x="-1" y="0"/>
            <a:ext cx="3530010" cy="6858000"/>
          </a:xfrm>
          <a:prstGeom prst="rect">
            <a:avLst/>
          </a:prstGeom>
          <a:gradFill flip="none" rotWithShape="0">
            <a:gsLst>
              <a:gs pos="12000">
                <a:schemeClr val="accent6">
                  <a:lumMod val="67000"/>
                  <a:alpha val="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87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646043" y="-180812"/>
            <a:ext cx="11545957" cy="6494601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39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1" y="1371600"/>
            <a:ext cx="4451513" cy="44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5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003093"/>
            <a:ext cx="9144000" cy="1670533"/>
          </a:xfrm>
          <a:prstGeom prst="rect">
            <a:avLst/>
          </a:prstGeom>
        </p:spPr>
        <p:txBody>
          <a:bodyPr anchor="t"/>
          <a:lstStyle>
            <a:lvl1pPr algn="l">
              <a:defRPr sz="48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34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94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18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gradFill>
          <a:gsLst>
            <a:gs pos="0">
              <a:srgbClr val="FFC000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27" y="6146564"/>
            <a:ext cx="2911295" cy="5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18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gradFill flip="none" rotWithShape="1">
          <a:gsLst>
            <a:gs pos="78000">
              <a:srgbClr val="FFC000">
                <a:alpha val="59000"/>
                <a:lumMod val="81000"/>
                <a:lumOff val="19000"/>
              </a:srgbClr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27" y="6146564"/>
            <a:ext cx="2911295" cy="5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7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27" y="6146564"/>
            <a:ext cx="2911295" cy="5549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530" y="134418"/>
            <a:ext cx="1481227" cy="8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678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gradFill flip="none" rotWithShape="1">
          <a:gsLst>
            <a:gs pos="46827">
              <a:schemeClr val="accent5">
                <a:lumMod val="20000"/>
                <a:lumOff val="80000"/>
              </a:schemeClr>
            </a:gs>
            <a:gs pos="0">
              <a:schemeClr val="accent5">
                <a:lumMod val="0"/>
                <a:lumOff val="100000"/>
              </a:schemeClr>
            </a:gs>
            <a:gs pos="99000">
              <a:schemeClr val="accent5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27" y="6146564"/>
            <a:ext cx="2911295" cy="5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780">
            <a:off x="9774238" y="-555625"/>
            <a:ext cx="2406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15887"/>
            <a:ext cx="11851551" cy="881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475875"/>
            <a:ext cx="10982325" cy="4701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700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40000" y="990600"/>
            <a:ext cx="7524000" cy="49757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948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002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5897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40000" y="360000"/>
            <a:ext cx="752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1E29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90538" indent="0">
              <a:buNone/>
              <a:defRPr/>
            </a:lvl2pPr>
            <a:lvl3pPr marL="979488" indent="0">
              <a:buNone/>
              <a:defRPr/>
            </a:lvl3pPr>
            <a:lvl4pPr marL="1470025" indent="0">
              <a:buNone/>
              <a:defRPr/>
            </a:lvl4pPr>
            <a:lvl5pPr marL="1958975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771777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15887"/>
            <a:ext cx="11851551" cy="881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475875"/>
            <a:ext cx="10982325" cy="4701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C9E38B-0316-438F-9ADA-A61BD24C11D3}"/>
              </a:ext>
            </a:extLst>
          </p:cNvPr>
          <p:cNvSpPr txBox="1"/>
          <p:nvPr userDrawn="1"/>
        </p:nvSpPr>
        <p:spPr>
          <a:xfrm>
            <a:off x="1078992" y="6408519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16806DE-E671-4000-9CB5-A67BB7ABF57E}" type="slidenum">
              <a:rPr lang="pt-BR" b="1" smtClean="0">
                <a:solidFill>
                  <a:schemeClr val="bg1"/>
                </a:solidFill>
              </a:rPr>
              <a:t>‹nº›</a:t>
            </a:fld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0131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15887"/>
            <a:ext cx="11851551" cy="881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475875"/>
            <a:ext cx="10982325" cy="4701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C9E38B-0316-438F-9ADA-A61BD24C11D3}"/>
              </a:ext>
            </a:extLst>
          </p:cNvPr>
          <p:cNvSpPr txBox="1"/>
          <p:nvPr userDrawn="1"/>
        </p:nvSpPr>
        <p:spPr>
          <a:xfrm>
            <a:off x="1078992" y="6408519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16806DE-E671-4000-9CB5-A67BB7ABF57E}" type="slidenum">
              <a:rPr lang="pt-BR" b="1" smtClean="0">
                <a:solidFill>
                  <a:schemeClr val="bg1"/>
                </a:solidFill>
              </a:rPr>
              <a:t>‹nº›</a:t>
            </a:fld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9045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780">
            <a:off x="9774238" y="-555625"/>
            <a:ext cx="2406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15887"/>
            <a:ext cx="11851551" cy="881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475875"/>
            <a:ext cx="10982325" cy="4701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6093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3137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6734749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780">
            <a:off x="9774238" y="-555625"/>
            <a:ext cx="2406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441206"/>
            <a:ext cx="11851551" cy="881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475875"/>
            <a:ext cx="10982325" cy="4701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916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3000">
              <a:schemeClr val="accent5"/>
            </a:gs>
            <a:gs pos="49000">
              <a:schemeClr val="accent4"/>
            </a:gs>
            <a:gs pos="93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3232297" y="765543"/>
            <a:ext cx="8959703" cy="5039833"/>
          </a:xfrm>
          <a:prstGeom prst="rect">
            <a:avLst/>
          </a:prstGeom>
          <a:blipFill dpi="0" rotWithShape="1">
            <a:blip r:embed="rId1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38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27" y="6146564"/>
            <a:ext cx="2911295" cy="55493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2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84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27" y="6146564"/>
            <a:ext cx="2911295" cy="5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7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81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27" y="6146564"/>
            <a:ext cx="2911295" cy="5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1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99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8" r:id="rId2"/>
    <p:sldLayoutId id="2147483670" r:id="rId3"/>
    <p:sldLayoutId id="214748368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m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0235"/>
            <a:ext cx="2552700" cy="1403663"/>
          </a:xfrm>
          <a:prstGeom prst="rect">
            <a:avLst/>
          </a:prstGeom>
        </p:spPr>
      </p:pic>
      <p:sp>
        <p:nvSpPr>
          <p:cNvPr id="108" name="Retângulo 107"/>
          <p:cNvSpPr/>
          <p:nvPr/>
        </p:nvSpPr>
        <p:spPr>
          <a:xfrm>
            <a:off x="5373333" y="3107906"/>
            <a:ext cx="6704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Comitê de Implementação da Modernização (CIM)</a:t>
            </a:r>
          </a:p>
        </p:txBody>
      </p:sp>
    </p:spTree>
    <p:extLst>
      <p:ext uri="{BB962C8B-B14F-4D97-AF65-F5344CB8AC3E}">
        <p14:creationId xmlns:p14="http://schemas.microsoft.com/office/powerpoint/2010/main" val="1445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298448" y="1655064"/>
            <a:ext cx="3603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Rodrigo Fornari (MME/SEE)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</a:t>
            </a:r>
            <a:endParaRPr lang="pt-BR" sz="1600" b="1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777240" y="1301632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Sustentabilidade da Distribuição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1214466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1216833" y="298174"/>
            <a:ext cx="737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FRENTES E AÇÕES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949440" y="1655064"/>
            <a:ext cx="3362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Thiago Prado (MME/SEE)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 </a:t>
            </a:r>
            <a:endParaRPr lang="pt-BR" sz="1600" b="1" dirty="0"/>
          </a:p>
        </p:txBody>
      </p:sp>
      <p:sp>
        <p:nvSpPr>
          <p:cNvPr id="29" name="Retângulo Arredondado 28"/>
          <p:cNvSpPr/>
          <p:nvPr/>
        </p:nvSpPr>
        <p:spPr>
          <a:xfrm>
            <a:off x="6428232" y="1301632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MRE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6865458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Arredondado 30"/>
          <p:cNvSpPr/>
          <p:nvPr/>
        </p:nvSpPr>
        <p:spPr>
          <a:xfrm>
            <a:off x="777240" y="3109096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de Contratação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98448" y="3462528"/>
            <a:ext cx="3821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Ricardo Takemitsu (MME/SE)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</a:t>
            </a:r>
            <a:endParaRPr lang="pt-BR" sz="1600" b="1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1216833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949440" y="3462528"/>
            <a:ext cx="3317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João Daniel (MME/SEE)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</a:t>
            </a:r>
            <a:endParaRPr lang="pt-BR" sz="1600" b="1" dirty="0"/>
          </a:p>
        </p:txBody>
      </p:sp>
      <p:sp>
        <p:nvSpPr>
          <p:cNvPr id="41" name="Retângulo Arredondado 40"/>
          <p:cNvSpPr/>
          <p:nvPr/>
        </p:nvSpPr>
        <p:spPr>
          <a:xfrm>
            <a:off x="6428232" y="3109096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Sustentabilidade da Transmissão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6865458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Arredondado 43"/>
          <p:cNvSpPr/>
          <p:nvPr/>
        </p:nvSpPr>
        <p:spPr>
          <a:xfrm>
            <a:off x="3657600" y="4916560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Integração Gás - Energia Elétrica 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178808" y="5269992"/>
            <a:ext cx="4270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Pontos Focais:</a:t>
            </a:r>
            <a:r>
              <a:rPr lang="pt-BR" sz="1600" dirty="0" smtClean="0"/>
              <a:t> Rodolfo Danilow (MME/SPE)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</a:t>
            </a:r>
            <a:endParaRPr lang="pt-BR" sz="1600" b="1" dirty="0"/>
          </a:p>
        </p:txBody>
      </p:sp>
      <p:cxnSp>
        <p:nvCxnSpPr>
          <p:cNvPr id="46" name="Conector reto 45"/>
          <p:cNvCxnSpPr/>
          <p:nvPr/>
        </p:nvCxnSpPr>
        <p:spPr>
          <a:xfrm>
            <a:off x="4097193" y="5269992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3493654" y="2061555"/>
            <a:ext cx="762833" cy="406702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4"/>
          <a:srcRect l="28590" t="16752" r="64041" b="78291"/>
          <a:stretch/>
        </p:blipFill>
        <p:spPr>
          <a:xfrm>
            <a:off x="4304876" y="2082394"/>
            <a:ext cx="940318" cy="355802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5"/>
          <a:srcRect l="64119" t="47094" r="11843" b="35214"/>
          <a:stretch/>
        </p:blipFill>
        <p:spPr>
          <a:xfrm>
            <a:off x="3991802" y="2501914"/>
            <a:ext cx="871395" cy="36075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9116685" y="2061555"/>
            <a:ext cx="762833" cy="406702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4"/>
          <a:srcRect l="28590" t="16752" r="64041" b="78291"/>
          <a:stretch/>
        </p:blipFill>
        <p:spPr>
          <a:xfrm>
            <a:off x="9927907" y="2082394"/>
            <a:ext cx="940318" cy="355802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6"/>
          <a:srcRect l="55561" t="24188" r="23333" b="58290"/>
          <a:stretch/>
        </p:blipFill>
        <p:spPr>
          <a:xfrm>
            <a:off x="10026175" y="2580897"/>
            <a:ext cx="829022" cy="387129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59" y="2494425"/>
            <a:ext cx="869756" cy="510577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3493654" y="3882212"/>
            <a:ext cx="762833" cy="406702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4"/>
          <a:srcRect l="28590" t="16752" r="64041" b="78291"/>
          <a:stretch/>
        </p:blipFill>
        <p:spPr>
          <a:xfrm>
            <a:off x="4304876" y="3903051"/>
            <a:ext cx="940318" cy="355802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5"/>
          <a:srcRect l="64119" t="47094" r="11843" b="35214"/>
          <a:stretch/>
        </p:blipFill>
        <p:spPr>
          <a:xfrm>
            <a:off x="3991802" y="4322571"/>
            <a:ext cx="871395" cy="360758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9125829" y="3882212"/>
            <a:ext cx="762833" cy="406702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 rotWithShape="1">
          <a:blip r:embed="rId4"/>
          <a:srcRect l="28590" t="16752" r="64041" b="78291"/>
          <a:stretch/>
        </p:blipFill>
        <p:spPr>
          <a:xfrm>
            <a:off x="9937051" y="3903051"/>
            <a:ext cx="940318" cy="355802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6372530" y="5697819"/>
            <a:ext cx="762833" cy="406702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48" y="5650173"/>
            <a:ext cx="869756" cy="5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1216833" y="298174"/>
            <a:ext cx="737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PARTICIPAÇÃO DOS AGENTES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4" descr="court document, document, law, legal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17" y="1540702"/>
            <a:ext cx="964710" cy="9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1363587" y="5135240"/>
            <a:ext cx="1067571" cy="979067"/>
            <a:chOff x="6345936" y="1814480"/>
            <a:chExt cx="996696" cy="876904"/>
          </a:xfrm>
        </p:grpSpPr>
        <p:sp>
          <p:nvSpPr>
            <p:cNvPr id="9" name="Texto Explicativo em Elipse 8"/>
            <p:cNvSpPr/>
            <p:nvPr/>
          </p:nvSpPr>
          <p:spPr>
            <a:xfrm>
              <a:off x="6437376" y="2057400"/>
              <a:ext cx="740664" cy="633984"/>
            </a:xfrm>
            <a:prstGeom prst="wedgeEllipseCallout">
              <a:avLst>
                <a:gd name="adj1" fmla="val 26167"/>
                <a:gd name="adj2" fmla="val 8138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exto Explicativo em Elipse 10"/>
            <p:cNvSpPr/>
            <p:nvPr/>
          </p:nvSpPr>
          <p:spPr>
            <a:xfrm>
              <a:off x="6601968" y="1929384"/>
              <a:ext cx="740664" cy="682752"/>
            </a:xfrm>
            <a:prstGeom prst="wedgeEllipseCallout">
              <a:avLst>
                <a:gd name="adj1" fmla="val 54574"/>
                <a:gd name="adj2" fmla="val 5799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exto Explicativo em Elipse 9"/>
            <p:cNvSpPr/>
            <p:nvPr/>
          </p:nvSpPr>
          <p:spPr>
            <a:xfrm>
              <a:off x="6345936" y="1814480"/>
              <a:ext cx="725424" cy="633984"/>
            </a:xfrm>
            <a:prstGeom prst="wedgeEllipseCallout">
              <a:avLst>
                <a:gd name="adj1" fmla="val 47167"/>
                <a:gd name="adj2" fmla="val 7138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4" name="Imagem 13" descr="Introduction to Sociology - 2013 - The Collaboratory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02" b="93774" l="5236" r="93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6" t="5516" r="11457" b="7394"/>
          <a:stretch/>
        </p:blipFill>
        <p:spPr>
          <a:xfrm>
            <a:off x="1216833" y="3298135"/>
            <a:ext cx="1468217" cy="105156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044952" y="1422892"/>
            <a:ext cx="785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Portaria nº 403/2019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4 associações (exceto Lastro e Energia, com 9)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Participar no acompanhamento das Frentes de Atuação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Reuniões serão realizadas, no mínimo, trimestralmente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164506" y="5024609"/>
            <a:ext cx="802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Consultas Públicas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Toda a sociedade civil interessadas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A decisão para todas as Frentes e Ações será precedida de consulta pública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164506" y="3085251"/>
            <a:ext cx="785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Desenvolvimento das Atividades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Especialistas, estudiosos, técnicos, analistas</a:t>
            </a:r>
            <a:r>
              <a:rPr lang="pt-BR" dirty="0"/>
              <a:t> </a:t>
            </a:r>
            <a:r>
              <a:rPr lang="pt-BR" dirty="0" smtClean="0"/>
              <a:t>e consultores do setor elétrico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Deverão ser organizadas pelos Responsáveis por Ações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Terão intuito de aprofundar tecnicamente os assuntos que estejam sendo conduzidos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2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677337" y="298174"/>
            <a:ext cx="915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FRENTES E PARTICIPAÇÃO DAS ASSOCIAÇÕES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777240" y="1301632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Formação de Preço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25295" y="1655064"/>
            <a:ext cx="4032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ABIAPE, ABRACE, ABRACEEL, APINE</a:t>
            </a:r>
            <a:endParaRPr lang="pt-BR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1216833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Arredondado 28"/>
          <p:cNvSpPr/>
          <p:nvPr/>
        </p:nvSpPr>
        <p:spPr>
          <a:xfrm>
            <a:off x="6428232" y="1301632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Critérios de Suprimento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6865458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Arredondado 30"/>
          <p:cNvSpPr/>
          <p:nvPr/>
        </p:nvSpPr>
        <p:spPr>
          <a:xfrm>
            <a:off x="777240" y="3109096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Medidas de Transição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1216833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Arredondado 40"/>
          <p:cNvSpPr/>
          <p:nvPr/>
        </p:nvSpPr>
        <p:spPr>
          <a:xfrm>
            <a:off x="6428232" y="3109096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Lastro e Energia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6865458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Arredondado 43"/>
          <p:cNvSpPr/>
          <p:nvPr/>
        </p:nvSpPr>
        <p:spPr>
          <a:xfrm>
            <a:off x="3657600" y="4916560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Sistemática de Leilões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ector reto 45"/>
          <p:cNvCxnSpPr/>
          <p:nvPr/>
        </p:nvCxnSpPr>
        <p:spPr>
          <a:xfrm>
            <a:off x="4097193" y="5269992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6874133" y="1657946"/>
            <a:ext cx="4032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ABRACE, ABRACEEL, ABRAGE, ABRAGET</a:t>
            </a:r>
            <a:endParaRPr lang="pt-BR" b="1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1225295" y="3465576"/>
            <a:ext cx="4032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ABRACE, ABRADEE, ABRAGE, APINE</a:t>
            </a:r>
            <a:endParaRPr lang="pt-BR" b="1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6874133" y="3475145"/>
            <a:ext cx="403250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ABEEOLICA, ABIAPE, ABRACE, ABRACEEL, ABRAGE, ABRAGEL, ABRAGET, APINE, UNICA</a:t>
            </a:r>
            <a:endParaRPr lang="pt-BR" b="1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4097874" y="5279136"/>
            <a:ext cx="4032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ABRACE, ABRADEE, APINE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785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Arredondado 18"/>
          <p:cNvSpPr/>
          <p:nvPr/>
        </p:nvSpPr>
        <p:spPr>
          <a:xfrm>
            <a:off x="777240" y="1301632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Desburocratização e Melhoria de Processos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1214466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Arredondado 28"/>
          <p:cNvSpPr/>
          <p:nvPr/>
        </p:nvSpPr>
        <p:spPr>
          <a:xfrm>
            <a:off x="6428232" y="1301632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6865458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Arredondado 30"/>
          <p:cNvSpPr/>
          <p:nvPr/>
        </p:nvSpPr>
        <p:spPr>
          <a:xfrm>
            <a:off x="777240" y="3109096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Novas Tecnologias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1216833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Arredondado 40"/>
          <p:cNvSpPr/>
          <p:nvPr/>
        </p:nvSpPr>
        <p:spPr>
          <a:xfrm>
            <a:off x="6428232" y="3109096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Abertura de Mercado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6865458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Arredondado 43"/>
          <p:cNvSpPr/>
          <p:nvPr/>
        </p:nvSpPr>
        <p:spPr>
          <a:xfrm>
            <a:off x="3657600" y="4916560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Racionalização de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Encargos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Subsídios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ector reto 45"/>
          <p:cNvCxnSpPr/>
          <p:nvPr/>
        </p:nvCxnSpPr>
        <p:spPr>
          <a:xfrm>
            <a:off x="4097193" y="5269992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677337" y="298174"/>
            <a:ext cx="915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FRENTES E PARTICIPAÇÃO DAS ASSOCIAÇÕES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874133" y="3475145"/>
            <a:ext cx="403250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ABCE, ABRACEEL, ABRADEE, ABRAGEL</a:t>
            </a:r>
            <a:endParaRPr lang="pt-BR" b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1234908" y="1670654"/>
            <a:ext cx="403250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ABCE, ABEEOLICA, ABRATE, ABSOLAR</a:t>
            </a:r>
            <a:endParaRPr lang="pt-BR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6883746" y="1669469"/>
            <a:ext cx="403250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FASE</a:t>
            </a:r>
            <a:endParaRPr lang="pt-BR" b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1214466" y="3475145"/>
            <a:ext cx="403250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ABAQUE, ABCM, ABDAN, ABINEE</a:t>
            </a:r>
            <a:endParaRPr lang="pt-BR" b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4115481" y="5277234"/>
            <a:ext cx="4032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ABIAPE, ABRACE, ABRADEE, ABRAPCH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091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Arredondado 18"/>
          <p:cNvSpPr/>
          <p:nvPr/>
        </p:nvSpPr>
        <p:spPr>
          <a:xfrm>
            <a:off x="777240" y="1301632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Sustentabilidade da Distribuição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1214466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Arredondado 28"/>
          <p:cNvSpPr/>
          <p:nvPr/>
        </p:nvSpPr>
        <p:spPr>
          <a:xfrm>
            <a:off x="6428232" y="1301632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MRE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6865458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Arredondado 30"/>
          <p:cNvSpPr/>
          <p:nvPr/>
        </p:nvSpPr>
        <p:spPr>
          <a:xfrm>
            <a:off x="777240" y="3109096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de Contratação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1216833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Arredondado 40"/>
          <p:cNvSpPr/>
          <p:nvPr/>
        </p:nvSpPr>
        <p:spPr>
          <a:xfrm>
            <a:off x="6428232" y="3109096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Sustentabilidade da Transmissão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6865458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Arredondado 43"/>
          <p:cNvSpPr/>
          <p:nvPr/>
        </p:nvSpPr>
        <p:spPr>
          <a:xfrm>
            <a:off x="3657600" y="4916560"/>
            <a:ext cx="4007227" cy="353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Integração Gás - Energia Elétrica </a:t>
            </a:r>
          </a:p>
        </p:txBody>
      </p:sp>
      <p:cxnSp>
        <p:nvCxnSpPr>
          <p:cNvPr id="46" name="Conector reto 45"/>
          <p:cNvCxnSpPr/>
          <p:nvPr/>
        </p:nvCxnSpPr>
        <p:spPr>
          <a:xfrm>
            <a:off x="4097193" y="5269992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677337" y="298174"/>
            <a:ext cx="915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FRENTES E PARTICIPAÇÃO DAS ASSOCIAÇÕES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874133" y="3475145"/>
            <a:ext cx="403250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ABEEOLICA, ABRAGE, ABRATE, ABSOLAR</a:t>
            </a:r>
            <a:endParaRPr lang="pt-BR" b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1221063" y="1669469"/>
            <a:ext cx="403250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ABGD, ABRACEEL, ABRADEE, ANACE</a:t>
            </a:r>
            <a:endParaRPr lang="pt-BR" b="1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6883277" y="1673399"/>
            <a:ext cx="403250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ABIAPE, ABRAGE, ABRAGEL, APINE</a:t>
            </a:r>
            <a:endParaRPr lang="pt-BR" b="1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1230206" y="3486534"/>
            <a:ext cx="403250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ABEEOLICA, ABRADEE, ABRAGET, APINE</a:t>
            </a:r>
            <a:endParaRPr lang="pt-BR" b="1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4115481" y="5284854"/>
            <a:ext cx="4032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ABIAPE, ABIOGAS, ABRAGET, COGEN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888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1216833" y="298174"/>
            <a:ext cx="737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NECESSIDADE DE COMANDO LEGAL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50D56C11-4279-4A7A-8ED5-B3CC4B49EBCE}"/>
              </a:ext>
            </a:extLst>
          </p:cNvPr>
          <p:cNvSpPr/>
          <p:nvPr/>
        </p:nvSpPr>
        <p:spPr>
          <a:xfrm>
            <a:off x="874714" y="1819697"/>
            <a:ext cx="11317286" cy="630936"/>
          </a:xfrm>
          <a:prstGeom prst="rect">
            <a:avLst/>
          </a:prstGeom>
          <a:solidFill>
            <a:srgbClr val="DEE6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7" name="Espaço Reservado para Texto 67">
            <a:extLst>
              <a:ext uri="{FF2B5EF4-FFF2-40B4-BE49-F238E27FC236}">
                <a16:creationId xmlns:a16="http://schemas.microsoft.com/office/drawing/2014/main" id="{1448BB1C-FCE0-4368-9454-1C343179F825}"/>
              </a:ext>
            </a:extLst>
          </p:cNvPr>
          <p:cNvSpPr txBox="1">
            <a:spLocks/>
          </p:cNvSpPr>
          <p:nvPr/>
        </p:nvSpPr>
        <p:spPr>
          <a:xfrm>
            <a:off x="1100227" y="1904040"/>
            <a:ext cx="1697037" cy="45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1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2020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B4001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" name="Espaço Reservado para Texto 67">
            <a:extLst>
              <a:ext uri="{FF2B5EF4-FFF2-40B4-BE49-F238E27FC236}">
                <a16:creationId xmlns:a16="http://schemas.microsoft.com/office/drawing/2014/main" id="{D78D23EB-5D9F-4540-94A3-08DBF7B8B91F}"/>
              </a:ext>
            </a:extLst>
          </p:cNvPr>
          <p:cNvSpPr txBox="1">
            <a:spLocks/>
          </p:cNvSpPr>
          <p:nvPr/>
        </p:nvSpPr>
        <p:spPr>
          <a:xfrm>
            <a:off x="3656790" y="1904040"/>
            <a:ext cx="1697037" cy="45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1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2021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B4001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6" name="Espaço Reservado para Texto 67">
            <a:extLst>
              <a:ext uri="{FF2B5EF4-FFF2-40B4-BE49-F238E27FC236}">
                <a16:creationId xmlns:a16="http://schemas.microsoft.com/office/drawing/2014/main" id="{166A426C-5268-45E2-8D57-A0DC553E0187}"/>
              </a:ext>
            </a:extLst>
          </p:cNvPr>
          <p:cNvSpPr txBox="1">
            <a:spLocks/>
          </p:cNvSpPr>
          <p:nvPr/>
        </p:nvSpPr>
        <p:spPr>
          <a:xfrm>
            <a:off x="6985726" y="1904040"/>
            <a:ext cx="1697037" cy="45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1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2022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B4001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9" name="Espaço Reservado para Texto 67">
            <a:extLst>
              <a:ext uri="{FF2B5EF4-FFF2-40B4-BE49-F238E27FC236}">
                <a16:creationId xmlns:a16="http://schemas.microsoft.com/office/drawing/2014/main" id="{27F6FCF2-4954-4E07-BD4A-54040E169886}"/>
              </a:ext>
            </a:extLst>
          </p:cNvPr>
          <p:cNvSpPr txBox="1">
            <a:spLocks/>
          </p:cNvSpPr>
          <p:nvPr/>
        </p:nvSpPr>
        <p:spPr>
          <a:xfrm>
            <a:off x="9308112" y="1904040"/>
            <a:ext cx="2313912" cy="45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1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Além 2022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B4001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02" name="Conector Reto 42">
            <a:extLst>
              <a:ext uri="{FF2B5EF4-FFF2-40B4-BE49-F238E27FC236}">
                <a16:creationId xmlns:a16="http://schemas.microsoft.com/office/drawing/2014/main" id="{DA423E63-093D-4A99-8C31-28E180F8111E}"/>
              </a:ext>
            </a:extLst>
          </p:cNvPr>
          <p:cNvCxnSpPr>
            <a:cxnSpLocks/>
          </p:cNvCxnSpPr>
          <p:nvPr/>
        </p:nvCxnSpPr>
        <p:spPr>
          <a:xfrm>
            <a:off x="919331" y="1819697"/>
            <a:ext cx="11304000" cy="0"/>
          </a:xfrm>
          <a:prstGeom prst="line">
            <a:avLst/>
          </a:prstGeom>
          <a:noFill/>
          <a:ln w="19050" cap="flat" cmpd="sng" algn="ctr">
            <a:solidFill>
              <a:srgbClr val="9399A1"/>
            </a:solidFill>
            <a:prstDash val="solid"/>
            <a:miter lim="800000"/>
          </a:ln>
          <a:effectLst/>
        </p:spPr>
      </p:cxnSp>
      <p:grpSp>
        <p:nvGrpSpPr>
          <p:cNvPr id="103" name="Grupo 37">
            <a:extLst>
              <a:ext uri="{FF2B5EF4-FFF2-40B4-BE49-F238E27FC236}">
                <a16:creationId xmlns:a16="http://schemas.microsoft.com/office/drawing/2014/main" id="{045D4B62-FDA7-488E-8EA0-68805217F9F0}"/>
              </a:ext>
            </a:extLst>
          </p:cNvPr>
          <p:cNvGrpSpPr/>
          <p:nvPr/>
        </p:nvGrpSpPr>
        <p:grpSpPr>
          <a:xfrm>
            <a:off x="9128023" y="1746300"/>
            <a:ext cx="137160" cy="2999323"/>
            <a:chOff x="882917" y="2474883"/>
            <a:chExt cx="137160" cy="2999323"/>
          </a:xfrm>
        </p:grpSpPr>
        <p:cxnSp>
          <p:nvCxnSpPr>
            <p:cNvPr id="104" name="Conector Reto 38">
              <a:extLst>
                <a:ext uri="{FF2B5EF4-FFF2-40B4-BE49-F238E27FC236}">
                  <a16:creationId xmlns:a16="http://schemas.microsoft.com/office/drawing/2014/main" id="{EE9FF919-D5B6-40BE-8340-99395C67A80B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noFill/>
            <a:ln w="19050" cap="flat" cmpd="sng" algn="ctr">
              <a:solidFill>
                <a:srgbClr val="9399A1"/>
              </a:solidFill>
              <a:prstDash val="solid"/>
              <a:miter lim="800000"/>
            </a:ln>
            <a:effectLst/>
          </p:spPr>
        </p:cxnSp>
        <p:sp>
          <p:nvSpPr>
            <p:cNvPr id="105" name="Oval 39">
              <a:extLst>
                <a:ext uri="{FF2B5EF4-FFF2-40B4-BE49-F238E27FC236}">
                  <a16:creationId xmlns:a16="http://schemas.microsoft.com/office/drawing/2014/main" id="{4744F83E-0A7E-487F-94AD-18862D8C1DA5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rgbClr val="3B4D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6" name="Oval 40">
              <a:extLst>
                <a:ext uri="{FF2B5EF4-FFF2-40B4-BE49-F238E27FC236}">
                  <a16:creationId xmlns:a16="http://schemas.microsoft.com/office/drawing/2014/main" id="{2604EFAD-8591-44A8-B023-93F6CBAA8FBB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rgbClr val="3B4D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cxnSp>
        <p:nvCxnSpPr>
          <p:cNvPr id="107" name="Conector Reto 43">
            <a:extLst>
              <a:ext uri="{FF2B5EF4-FFF2-40B4-BE49-F238E27FC236}">
                <a16:creationId xmlns:a16="http://schemas.microsoft.com/office/drawing/2014/main" id="{FCC36F7E-FD23-48F3-A09A-9CC43031B561}"/>
              </a:ext>
            </a:extLst>
          </p:cNvPr>
          <p:cNvCxnSpPr>
            <a:cxnSpLocks/>
          </p:cNvCxnSpPr>
          <p:nvPr/>
        </p:nvCxnSpPr>
        <p:spPr>
          <a:xfrm>
            <a:off x="951496" y="2447455"/>
            <a:ext cx="11240503" cy="0"/>
          </a:xfrm>
          <a:prstGeom prst="line">
            <a:avLst/>
          </a:prstGeom>
          <a:noFill/>
          <a:ln w="72390" cap="flat" cmpd="sng" algn="ctr">
            <a:solidFill>
              <a:srgbClr val="B4001B"/>
            </a:solidFill>
            <a:prstDash val="solid"/>
            <a:miter lim="800000"/>
          </a:ln>
          <a:effectLst/>
        </p:spPr>
      </p:cxnSp>
      <p:grpSp>
        <p:nvGrpSpPr>
          <p:cNvPr id="108" name="Grupo 64">
            <a:extLst>
              <a:ext uri="{FF2B5EF4-FFF2-40B4-BE49-F238E27FC236}">
                <a16:creationId xmlns:a16="http://schemas.microsoft.com/office/drawing/2014/main" id="{6A1B849D-4DD4-48E2-919C-6D027EBF0C55}"/>
              </a:ext>
            </a:extLst>
          </p:cNvPr>
          <p:cNvGrpSpPr/>
          <p:nvPr/>
        </p:nvGrpSpPr>
        <p:grpSpPr>
          <a:xfrm>
            <a:off x="813989" y="1746300"/>
            <a:ext cx="137162" cy="2999323"/>
            <a:chOff x="882915" y="2453736"/>
            <a:chExt cx="137162" cy="2999323"/>
          </a:xfrm>
        </p:grpSpPr>
        <p:cxnSp>
          <p:nvCxnSpPr>
            <p:cNvPr id="109" name="Conector Reto 20">
              <a:extLst>
                <a:ext uri="{FF2B5EF4-FFF2-40B4-BE49-F238E27FC236}">
                  <a16:creationId xmlns:a16="http://schemas.microsoft.com/office/drawing/2014/main" id="{2735FDD3-D29F-4144-B941-C78FD2EDEC8F}"/>
                </a:ext>
              </a:extLst>
            </p:cNvPr>
            <p:cNvCxnSpPr/>
            <p:nvPr userDrawn="1"/>
          </p:nvCxnSpPr>
          <p:spPr>
            <a:xfrm>
              <a:off x="951497" y="2522316"/>
              <a:ext cx="0" cy="2898648"/>
            </a:xfrm>
            <a:prstGeom prst="line">
              <a:avLst/>
            </a:prstGeom>
            <a:noFill/>
            <a:ln w="19050" cap="flat" cmpd="sng" algn="ctr">
              <a:solidFill>
                <a:srgbClr val="9399A1"/>
              </a:solidFill>
              <a:prstDash val="solid"/>
              <a:miter lim="800000"/>
            </a:ln>
            <a:effectLst/>
          </p:spPr>
        </p:cxnSp>
        <p:sp>
          <p:nvSpPr>
            <p:cNvPr id="110" name="Oval 22">
              <a:extLst>
                <a:ext uri="{FF2B5EF4-FFF2-40B4-BE49-F238E27FC236}">
                  <a16:creationId xmlns:a16="http://schemas.microsoft.com/office/drawing/2014/main" id="{BCCA69E7-7E62-48D3-BECA-3195D6013009}"/>
                </a:ext>
              </a:extLst>
            </p:cNvPr>
            <p:cNvSpPr/>
            <p:nvPr userDrawn="1"/>
          </p:nvSpPr>
          <p:spPr>
            <a:xfrm>
              <a:off x="882915" y="2453736"/>
              <a:ext cx="137160" cy="137160"/>
            </a:xfrm>
            <a:prstGeom prst="ellipse">
              <a:avLst/>
            </a:prstGeom>
            <a:solidFill>
              <a:srgbClr val="3B4D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1" name="Oval 23">
              <a:extLst>
                <a:ext uri="{FF2B5EF4-FFF2-40B4-BE49-F238E27FC236}">
                  <a16:creationId xmlns:a16="http://schemas.microsoft.com/office/drawing/2014/main" id="{7372AC68-B45F-427C-BCD5-D1C11A81DEFD}"/>
                </a:ext>
              </a:extLst>
            </p:cNvPr>
            <p:cNvSpPr/>
            <p:nvPr userDrawn="1"/>
          </p:nvSpPr>
          <p:spPr>
            <a:xfrm>
              <a:off x="882917" y="5315899"/>
              <a:ext cx="137160" cy="137160"/>
            </a:xfrm>
            <a:prstGeom prst="ellipse">
              <a:avLst/>
            </a:prstGeom>
            <a:solidFill>
              <a:srgbClr val="3B4D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2" name="Grupo 48">
            <a:extLst>
              <a:ext uri="{FF2B5EF4-FFF2-40B4-BE49-F238E27FC236}">
                <a16:creationId xmlns:a16="http://schemas.microsoft.com/office/drawing/2014/main" id="{063908B3-7B94-471C-A3B6-4DD1BAD057EC}"/>
              </a:ext>
            </a:extLst>
          </p:cNvPr>
          <p:cNvGrpSpPr/>
          <p:nvPr/>
        </p:nvGrpSpPr>
        <p:grpSpPr>
          <a:xfrm>
            <a:off x="750918" y="2313418"/>
            <a:ext cx="265176" cy="265176"/>
            <a:chOff x="818907" y="3062958"/>
            <a:chExt cx="265176" cy="265176"/>
          </a:xfrm>
        </p:grpSpPr>
        <p:sp>
          <p:nvSpPr>
            <p:cNvPr id="113" name="Oval 46">
              <a:extLst>
                <a:ext uri="{FF2B5EF4-FFF2-40B4-BE49-F238E27FC236}">
                  <a16:creationId xmlns:a16="http://schemas.microsoft.com/office/drawing/2014/main" id="{4EBB9D0A-1778-4373-AD41-62E890959DCF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solidFill>
              <a:srgbClr val="B400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4" name="Oval 47">
              <a:extLst>
                <a:ext uri="{FF2B5EF4-FFF2-40B4-BE49-F238E27FC236}">
                  <a16:creationId xmlns:a16="http://schemas.microsoft.com/office/drawing/2014/main" id="{5C3271EA-E74D-4A74-B991-5C50166C37A5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5" name="Grupo 25">
            <a:extLst>
              <a:ext uri="{FF2B5EF4-FFF2-40B4-BE49-F238E27FC236}">
                <a16:creationId xmlns:a16="http://schemas.microsoft.com/office/drawing/2014/main" id="{F9A6FF48-4AA4-4CD2-B31D-B7049F9C4092}"/>
              </a:ext>
            </a:extLst>
          </p:cNvPr>
          <p:cNvGrpSpPr/>
          <p:nvPr/>
        </p:nvGrpSpPr>
        <p:grpSpPr>
          <a:xfrm>
            <a:off x="3388001" y="1746300"/>
            <a:ext cx="137160" cy="2999323"/>
            <a:chOff x="882917" y="2474883"/>
            <a:chExt cx="137160" cy="2999323"/>
          </a:xfrm>
        </p:grpSpPr>
        <p:cxnSp>
          <p:nvCxnSpPr>
            <p:cNvPr id="116" name="Conector Reto 26">
              <a:extLst>
                <a:ext uri="{FF2B5EF4-FFF2-40B4-BE49-F238E27FC236}">
                  <a16:creationId xmlns:a16="http://schemas.microsoft.com/office/drawing/2014/main" id="{9E7874F7-CC98-4D64-8517-87F53501C42F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noFill/>
            <a:ln w="19050" cap="flat" cmpd="sng" algn="ctr">
              <a:solidFill>
                <a:srgbClr val="9399A1"/>
              </a:solidFill>
              <a:prstDash val="solid"/>
              <a:miter lim="800000"/>
            </a:ln>
            <a:effectLst/>
          </p:spPr>
        </p:cxnSp>
        <p:sp>
          <p:nvSpPr>
            <p:cNvPr id="117" name="Oval 27">
              <a:extLst>
                <a:ext uri="{FF2B5EF4-FFF2-40B4-BE49-F238E27FC236}">
                  <a16:creationId xmlns:a16="http://schemas.microsoft.com/office/drawing/2014/main" id="{86453AEA-ACAA-4861-B099-D90257B9BAF8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rgbClr val="3B4D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8" name="Oval 28">
              <a:extLst>
                <a:ext uri="{FF2B5EF4-FFF2-40B4-BE49-F238E27FC236}">
                  <a16:creationId xmlns:a16="http://schemas.microsoft.com/office/drawing/2014/main" id="{CA8484F9-DBBB-48DB-8CBC-A0E91BBD8207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rgbClr val="3B4D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9" name="Grupo 49">
            <a:extLst>
              <a:ext uri="{FF2B5EF4-FFF2-40B4-BE49-F238E27FC236}">
                <a16:creationId xmlns:a16="http://schemas.microsoft.com/office/drawing/2014/main" id="{787AB91B-1402-478A-9277-84A12987C1FE}"/>
              </a:ext>
            </a:extLst>
          </p:cNvPr>
          <p:cNvGrpSpPr/>
          <p:nvPr/>
        </p:nvGrpSpPr>
        <p:grpSpPr>
          <a:xfrm>
            <a:off x="3326747" y="2313418"/>
            <a:ext cx="265176" cy="265176"/>
            <a:chOff x="818907" y="3062958"/>
            <a:chExt cx="265176" cy="265176"/>
          </a:xfrm>
        </p:grpSpPr>
        <p:sp>
          <p:nvSpPr>
            <p:cNvPr id="120" name="Oval 50">
              <a:extLst>
                <a:ext uri="{FF2B5EF4-FFF2-40B4-BE49-F238E27FC236}">
                  <a16:creationId xmlns:a16="http://schemas.microsoft.com/office/drawing/2014/main" id="{BEFCF036-CEA4-48A8-A00F-9F64AE548ED0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solidFill>
              <a:srgbClr val="B400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1" name="Oval 51">
              <a:extLst>
                <a:ext uri="{FF2B5EF4-FFF2-40B4-BE49-F238E27FC236}">
                  <a16:creationId xmlns:a16="http://schemas.microsoft.com/office/drawing/2014/main" id="{5EE24256-9159-4D60-B60A-3498FC98CD09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22" name="Grupo 52">
            <a:extLst>
              <a:ext uri="{FF2B5EF4-FFF2-40B4-BE49-F238E27FC236}">
                <a16:creationId xmlns:a16="http://schemas.microsoft.com/office/drawing/2014/main" id="{FA8C6DB1-44F7-483A-950F-B873D1D5B8D3}"/>
              </a:ext>
            </a:extLst>
          </p:cNvPr>
          <p:cNvGrpSpPr/>
          <p:nvPr/>
        </p:nvGrpSpPr>
        <p:grpSpPr>
          <a:xfrm>
            <a:off x="9064951" y="2313418"/>
            <a:ext cx="265176" cy="265176"/>
            <a:chOff x="818907" y="3062958"/>
            <a:chExt cx="265176" cy="265176"/>
          </a:xfrm>
        </p:grpSpPr>
        <p:sp>
          <p:nvSpPr>
            <p:cNvPr id="123" name="Oval 53">
              <a:extLst>
                <a:ext uri="{FF2B5EF4-FFF2-40B4-BE49-F238E27FC236}">
                  <a16:creationId xmlns:a16="http://schemas.microsoft.com/office/drawing/2014/main" id="{E71AB570-1EDA-457E-B564-1F63367035D0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solidFill>
              <a:srgbClr val="B400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4" name="Oval 54">
              <a:extLst>
                <a:ext uri="{FF2B5EF4-FFF2-40B4-BE49-F238E27FC236}">
                  <a16:creationId xmlns:a16="http://schemas.microsoft.com/office/drawing/2014/main" id="{01CF7F51-5306-450B-9581-297B7DA95359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31" name="Grupo 33">
            <a:extLst>
              <a:ext uri="{FF2B5EF4-FFF2-40B4-BE49-F238E27FC236}">
                <a16:creationId xmlns:a16="http://schemas.microsoft.com/office/drawing/2014/main" id="{596C3237-54C9-480C-AABB-5A95AB84DF38}"/>
              </a:ext>
            </a:extLst>
          </p:cNvPr>
          <p:cNvGrpSpPr/>
          <p:nvPr/>
        </p:nvGrpSpPr>
        <p:grpSpPr>
          <a:xfrm>
            <a:off x="6707229" y="1746300"/>
            <a:ext cx="137160" cy="2999323"/>
            <a:chOff x="882917" y="2474883"/>
            <a:chExt cx="137160" cy="2999323"/>
          </a:xfrm>
        </p:grpSpPr>
        <p:cxnSp>
          <p:nvCxnSpPr>
            <p:cNvPr id="132" name="Conector Reto 34">
              <a:extLst>
                <a:ext uri="{FF2B5EF4-FFF2-40B4-BE49-F238E27FC236}">
                  <a16:creationId xmlns:a16="http://schemas.microsoft.com/office/drawing/2014/main" id="{2B1C5BC3-88E2-4319-B05B-55A77D959B8C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noFill/>
            <a:ln w="19050" cap="flat" cmpd="sng" algn="ctr">
              <a:solidFill>
                <a:srgbClr val="9399A1"/>
              </a:solidFill>
              <a:prstDash val="solid"/>
              <a:miter lim="800000"/>
            </a:ln>
            <a:effectLst/>
          </p:spPr>
        </p:cxnSp>
        <p:sp>
          <p:nvSpPr>
            <p:cNvPr id="133" name="Oval 35">
              <a:extLst>
                <a:ext uri="{FF2B5EF4-FFF2-40B4-BE49-F238E27FC236}">
                  <a16:creationId xmlns:a16="http://schemas.microsoft.com/office/drawing/2014/main" id="{75AD3DDE-89C5-4CB3-A7C4-52A77D798D0A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rgbClr val="3B4D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" name="Oval 36">
              <a:extLst>
                <a:ext uri="{FF2B5EF4-FFF2-40B4-BE49-F238E27FC236}">
                  <a16:creationId xmlns:a16="http://schemas.microsoft.com/office/drawing/2014/main" id="{E492ADD7-891E-47B3-B12A-0B729BD59B7C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rgbClr val="3B4D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35" name="Grupo 58">
            <a:extLst>
              <a:ext uri="{FF2B5EF4-FFF2-40B4-BE49-F238E27FC236}">
                <a16:creationId xmlns:a16="http://schemas.microsoft.com/office/drawing/2014/main" id="{46626098-B638-41DE-A19F-347385124AF0}"/>
              </a:ext>
            </a:extLst>
          </p:cNvPr>
          <p:cNvGrpSpPr/>
          <p:nvPr/>
        </p:nvGrpSpPr>
        <p:grpSpPr>
          <a:xfrm>
            <a:off x="6646299" y="2313418"/>
            <a:ext cx="265176" cy="265176"/>
            <a:chOff x="821985" y="3062284"/>
            <a:chExt cx="265176" cy="265176"/>
          </a:xfrm>
        </p:grpSpPr>
        <p:sp>
          <p:nvSpPr>
            <p:cNvPr id="136" name="Oval 59">
              <a:extLst>
                <a:ext uri="{FF2B5EF4-FFF2-40B4-BE49-F238E27FC236}">
                  <a16:creationId xmlns:a16="http://schemas.microsoft.com/office/drawing/2014/main" id="{BFDD77FF-4A87-4A8F-9110-8D6977A8ED44}"/>
                </a:ext>
              </a:extLst>
            </p:cNvPr>
            <p:cNvSpPr/>
            <p:nvPr userDrawn="1"/>
          </p:nvSpPr>
          <p:spPr>
            <a:xfrm>
              <a:off x="821985" y="3062284"/>
              <a:ext cx="265176" cy="265176"/>
            </a:xfrm>
            <a:prstGeom prst="ellipse">
              <a:avLst/>
            </a:prstGeom>
            <a:solidFill>
              <a:srgbClr val="B400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" name="Oval 60">
              <a:extLst>
                <a:ext uri="{FF2B5EF4-FFF2-40B4-BE49-F238E27FC236}">
                  <a16:creationId xmlns:a16="http://schemas.microsoft.com/office/drawing/2014/main" id="{D6ECC322-F330-4C26-AC6A-506672D90A6F}"/>
                </a:ext>
              </a:extLst>
            </p:cNvPr>
            <p:cNvSpPr/>
            <p:nvPr userDrawn="1"/>
          </p:nvSpPr>
          <p:spPr>
            <a:xfrm>
              <a:off x="885993" y="3126292"/>
              <a:ext cx="137160" cy="13716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138" name="Espaço Reservado para Texto 67">
            <a:extLst>
              <a:ext uri="{FF2B5EF4-FFF2-40B4-BE49-F238E27FC236}">
                <a16:creationId xmlns:a16="http://schemas.microsoft.com/office/drawing/2014/main" id="{CEAEBD1B-4DD3-4194-BDB3-E70AEE2E0CDB}"/>
              </a:ext>
            </a:extLst>
          </p:cNvPr>
          <p:cNvSpPr txBox="1">
            <a:spLocks/>
          </p:cNvSpPr>
          <p:nvPr/>
        </p:nvSpPr>
        <p:spPr>
          <a:xfrm>
            <a:off x="3511990" y="4462647"/>
            <a:ext cx="3204000" cy="1179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dirty="0" smtClean="0">
                <a:solidFill>
                  <a:srgbClr val="3B4D55"/>
                </a:solidFill>
              </a:rPr>
              <a:t>- Autorização </a:t>
            </a:r>
            <a:r>
              <a:rPr lang="pt-BR" dirty="0">
                <a:solidFill>
                  <a:srgbClr val="3B4D55"/>
                </a:solidFill>
              </a:rPr>
              <a:t>para separação contratual de lastro e </a:t>
            </a:r>
            <a:r>
              <a:rPr lang="pt-BR" dirty="0" smtClean="0">
                <a:solidFill>
                  <a:srgbClr val="3B4D55"/>
                </a:solidFill>
              </a:rPr>
              <a:t>energia</a:t>
            </a:r>
          </a:p>
          <a:p>
            <a:pPr lvl="0" algn="just"/>
            <a:r>
              <a:rPr lang="pt-BR" dirty="0" smtClean="0">
                <a:solidFill>
                  <a:srgbClr val="3B4D55"/>
                </a:solidFill>
              </a:rPr>
              <a:t>- Criação e rateio do encargo do Lastro</a:t>
            </a:r>
          </a:p>
          <a:p>
            <a:pPr lvl="0" algn="just"/>
            <a:r>
              <a:rPr lang="pt-BR" dirty="0" smtClean="0">
                <a:solidFill>
                  <a:srgbClr val="3B4D55"/>
                </a:solidFill>
              </a:rPr>
              <a:t>- Tratativa para os contratos legados</a:t>
            </a:r>
            <a:endParaRPr lang="pt-BR" dirty="0">
              <a:solidFill>
                <a:srgbClr val="3B4D55"/>
              </a:solidFill>
            </a:endParaRPr>
          </a:p>
        </p:txBody>
      </p:sp>
      <p:sp>
        <p:nvSpPr>
          <p:cNvPr id="139" name="Espaço Reservado para Texto 67">
            <a:extLst>
              <a:ext uri="{FF2B5EF4-FFF2-40B4-BE49-F238E27FC236}">
                <a16:creationId xmlns:a16="http://schemas.microsoft.com/office/drawing/2014/main" id="{2406C601-7B6F-4E9D-A973-B2CC92C0DDA5}"/>
              </a:ext>
            </a:extLst>
          </p:cNvPr>
          <p:cNvSpPr txBox="1">
            <a:spLocks/>
          </p:cNvSpPr>
          <p:nvPr/>
        </p:nvSpPr>
        <p:spPr>
          <a:xfrm>
            <a:off x="3659439" y="4194405"/>
            <a:ext cx="2909103" cy="368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D5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Lastro e Energia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3B4D5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0" name="Espaço Reservado para Texto 67">
            <a:extLst>
              <a:ext uri="{FF2B5EF4-FFF2-40B4-BE49-F238E27FC236}">
                <a16:creationId xmlns:a16="http://schemas.microsoft.com/office/drawing/2014/main" id="{CEAEBD1B-4DD3-4194-BDB3-E70AEE2E0CDB}"/>
              </a:ext>
            </a:extLst>
          </p:cNvPr>
          <p:cNvSpPr txBox="1">
            <a:spLocks/>
          </p:cNvSpPr>
          <p:nvPr/>
        </p:nvSpPr>
        <p:spPr>
          <a:xfrm>
            <a:off x="1042576" y="3401807"/>
            <a:ext cx="2294123" cy="1846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dirty="0" smtClean="0">
                <a:solidFill>
                  <a:srgbClr val="3B4D55"/>
                </a:solidFill>
              </a:rPr>
              <a:t>- Foco inicial nos subsídios concedidos via CDE (CP MME nº 45/2018)</a:t>
            </a:r>
          </a:p>
          <a:p>
            <a:pPr lvl="0" algn="just"/>
            <a:endParaRPr lang="pt-BR" dirty="0">
              <a:solidFill>
                <a:srgbClr val="3B4D55"/>
              </a:solidFill>
            </a:endParaRPr>
          </a:p>
        </p:txBody>
      </p:sp>
      <p:sp>
        <p:nvSpPr>
          <p:cNvPr id="141" name="Espaço Reservado para Texto 67">
            <a:extLst>
              <a:ext uri="{FF2B5EF4-FFF2-40B4-BE49-F238E27FC236}">
                <a16:creationId xmlns:a16="http://schemas.microsoft.com/office/drawing/2014/main" id="{2406C601-7B6F-4E9D-A973-B2CC92C0DDA5}"/>
              </a:ext>
            </a:extLst>
          </p:cNvPr>
          <p:cNvSpPr txBox="1">
            <a:spLocks/>
          </p:cNvSpPr>
          <p:nvPr/>
        </p:nvSpPr>
        <p:spPr>
          <a:xfrm>
            <a:off x="1052093" y="2589923"/>
            <a:ext cx="2275088" cy="368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D5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Racionalização de Encargos</a:t>
            </a:r>
            <a:r>
              <a:rPr kumimoji="0" lang="pt-BR" sz="1800" b="1" i="0" u="none" strike="noStrike" kern="1200" cap="none" spc="0" normalizeH="0" noProof="0" dirty="0" smtClean="0">
                <a:ln>
                  <a:noFill/>
                </a:ln>
                <a:solidFill>
                  <a:srgbClr val="3B4D5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Subsídios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3B4D5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2" name="Espaço Reservado para Texto 67">
            <a:extLst>
              <a:ext uri="{FF2B5EF4-FFF2-40B4-BE49-F238E27FC236}">
                <a16:creationId xmlns:a16="http://schemas.microsoft.com/office/drawing/2014/main" id="{CEAEBD1B-4DD3-4194-BDB3-E70AEE2E0CDB}"/>
              </a:ext>
            </a:extLst>
          </p:cNvPr>
          <p:cNvSpPr txBox="1">
            <a:spLocks/>
          </p:cNvSpPr>
          <p:nvPr/>
        </p:nvSpPr>
        <p:spPr>
          <a:xfrm>
            <a:off x="9304527" y="3134446"/>
            <a:ext cx="2616127" cy="1846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dirty="0">
                <a:solidFill>
                  <a:srgbClr val="3B4D55"/>
                </a:solidFill>
              </a:rPr>
              <a:t>- Decisão sobre </a:t>
            </a:r>
            <a:r>
              <a:rPr lang="pt-BR" dirty="0" smtClean="0">
                <a:solidFill>
                  <a:srgbClr val="3B4D55"/>
                </a:solidFill>
              </a:rPr>
              <a:t>a </a:t>
            </a:r>
            <a:r>
              <a:rPr lang="pt-BR" dirty="0">
                <a:solidFill>
                  <a:srgbClr val="3B4D55"/>
                </a:solidFill>
              </a:rPr>
              <a:t>f</a:t>
            </a:r>
            <a:r>
              <a:rPr lang="pt-BR" dirty="0" smtClean="0">
                <a:solidFill>
                  <a:srgbClr val="3B4D55"/>
                </a:solidFill>
              </a:rPr>
              <a:t>lexibilização </a:t>
            </a:r>
            <a:r>
              <a:rPr lang="pt-BR" dirty="0">
                <a:solidFill>
                  <a:srgbClr val="3B4D55"/>
                </a:solidFill>
              </a:rPr>
              <a:t>da obrigatoriedade de contratação de 100% da </a:t>
            </a:r>
            <a:r>
              <a:rPr lang="pt-BR" dirty="0" smtClean="0">
                <a:solidFill>
                  <a:srgbClr val="3B4D55"/>
                </a:solidFill>
              </a:rPr>
              <a:t>carga</a:t>
            </a:r>
          </a:p>
          <a:p>
            <a:pPr lvl="0" algn="just"/>
            <a:r>
              <a:rPr lang="pt-BR" dirty="0">
                <a:solidFill>
                  <a:srgbClr val="3B4D55"/>
                </a:solidFill>
              </a:rPr>
              <a:t>- </a:t>
            </a:r>
            <a:r>
              <a:rPr lang="pt-BR" dirty="0" smtClean="0">
                <a:solidFill>
                  <a:srgbClr val="3B4D55"/>
                </a:solidFill>
              </a:rPr>
              <a:t>Decisão sobre a separação </a:t>
            </a:r>
            <a:r>
              <a:rPr lang="pt-BR" dirty="0">
                <a:solidFill>
                  <a:srgbClr val="3B4D55"/>
                </a:solidFill>
              </a:rPr>
              <a:t>do core business da distribuidora</a:t>
            </a:r>
          </a:p>
        </p:txBody>
      </p:sp>
      <p:sp>
        <p:nvSpPr>
          <p:cNvPr id="143" name="Espaço Reservado para Texto 67">
            <a:extLst>
              <a:ext uri="{FF2B5EF4-FFF2-40B4-BE49-F238E27FC236}">
                <a16:creationId xmlns:a16="http://schemas.microsoft.com/office/drawing/2014/main" id="{2406C601-7B6F-4E9D-A973-B2CC92C0DDA5}"/>
              </a:ext>
            </a:extLst>
          </p:cNvPr>
          <p:cNvSpPr txBox="1">
            <a:spLocks/>
          </p:cNvSpPr>
          <p:nvPr/>
        </p:nvSpPr>
        <p:spPr>
          <a:xfrm>
            <a:off x="9376781" y="2578594"/>
            <a:ext cx="2382403" cy="368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D5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Sustentabilidade da</a:t>
            </a:r>
            <a:r>
              <a:rPr kumimoji="0" lang="pt-BR" sz="1800" b="1" i="0" u="none" strike="noStrike" kern="1200" cap="none" spc="0" normalizeH="0" noProof="0" dirty="0" smtClean="0">
                <a:ln>
                  <a:noFill/>
                </a:ln>
                <a:solidFill>
                  <a:srgbClr val="3B4D5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Distribuição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3B4D5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4" name="Espaço Reservado para Texto 67">
            <a:extLst>
              <a:ext uri="{FF2B5EF4-FFF2-40B4-BE49-F238E27FC236}">
                <a16:creationId xmlns:a16="http://schemas.microsoft.com/office/drawing/2014/main" id="{CEAEBD1B-4DD3-4194-BDB3-E70AEE2E0CDB}"/>
              </a:ext>
            </a:extLst>
          </p:cNvPr>
          <p:cNvSpPr txBox="1">
            <a:spLocks/>
          </p:cNvSpPr>
          <p:nvPr/>
        </p:nvSpPr>
        <p:spPr>
          <a:xfrm>
            <a:off x="6857932" y="2898887"/>
            <a:ext cx="2249466" cy="1846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dirty="0">
                <a:solidFill>
                  <a:srgbClr val="3B4D55"/>
                </a:solidFill>
              </a:rPr>
              <a:t>- Mapeamento e eventuais ajustes das competências das instituições setoriais</a:t>
            </a:r>
          </a:p>
        </p:txBody>
      </p:sp>
      <p:sp>
        <p:nvSpPr>
          <p:cNvPr id="145" name="Espaço Reservado para Texto 67">
            <a:extLst>
              <a:ext uri="{FF2B5EF4-FFF2-40B4-BE49-F238E27FC236}">
                <a16:creationId xmlns:a16="http://schemas.microsoft.com/office/drawing/2014/main" id="{2406C601-7B6F-4E9D-A973-B2CC92C0DDA5}"/>
              </a:ext>
            </a:extLst>
          </p:cNvPr>
          <p:cNvSpPr txBox="1">
            <a:spLocks/>
          </p:cNvSpPr>
          <p:nvPr/>
        </p:nvSpPr>
        <p:spPr>
          <a:xfrm>
            <a:off x="7134147" y="2589923"/>
            <a:ext cx="1697037" cy="368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D5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Governança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3B4D5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6" name="Espaço Reservado para Texto 67">
            <a:extLst>
              <a:ext uri="{FF2B5EF4-FFF2-40B4-BE49-F238E27FC236}">
                <a16:creationId xmlns:a16="http://schemas.microsoft.com/office/drawing/2014/main" id="{CEAEBD1B-4DD3-4194-BDB3-E70AEE2E0CDB}"/>
              </a:ext>
            </a:extLst>
          </p:cNvPr>
          <p:cNvSpPr txBox="1">
            <a:spLocks/>
          </p:cNvSpPr>
          <p:nvPr/>
        </p:nvSpPr>
        <p:spPr>
          <a:xfrm>
            <a:off x="3511990" y="2871012"/>
            <a:ext cx="3204000" cy="1267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dirty="0" smtClean="0">
                <a:solidFill>
                  <a:srgbClr val="3B4D55"/>
                </a:solidFill>
              </a:rPr>
              <a:t>- Realização </a:t>
            </a:r>
            <a:r>
              <a:rPr lang="pt-BR" dirty="0">
                <a:solidFill>
                  <a:srgbClr val="3B4D55"/>
                </a:solidFill>
              </a:rPr>
              <a:t>de estudos para permitir a abertura inferior a 500 </a:t>
            </a:r>
            <a:r>
              <a:rPr lang="pt-BR" dirty="0" smtClean="0">
                <a:solidFill>
                  <a:srgbClr val="3B4D55"/>
                </a:solidFill>
              </a:rPr>
              <a:t>kW</a:t>
            </a:r>
          </a:p>
          <a:p>
            <a:pPr lvl="0" algn="just"/>
            <a:r>
              <a:rPr lang="pt-BR" dirty="0">
                <a:solidFill>
                  <a:srgbClr val="3B4D55"/>
                </a:solidFill>
              </a:rPr>
              <a:t>- Estudos para flexibilização da obrigatoriedade de contratação de 100% da carga pelo Consumidor Livre</a:t>
            </a:r>
          </a:p>
        </p:txBody>
      </p:sp>
      <p:sp>
        <p:nvSpPr>
          <p:cNvPr id="147" name="Espaço Reservado para Texto 67">
            <a:extLst>
              <a:ext uri="{FF2B5EF4-FFF2-40B4-BE49-F238E27FC236}">
                <a16:creationId xmlns:a16="http://schemas.microsoft.com/office/drawing/2014/main" id="{2406C601-7B6F-4E9D-A973-B2CC92C0DDA5}"/>
              </a:ext>
            </a:extLst>
          </p:cNvPr>
          <p:cNvSpPr txBox="1">
            <a:spLocks/>
          </p:cNvSpPr>
          <p:nvPr/>
        </p:nvSpPr>
        <p:spPr>
          <a:xfrm>
            <a:off x="3664702" y="2589923"/>
            <a:ext cx="2898576" cy="368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D5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Abertura de Mercado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3B4D5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4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120000" y="192124"/>
            <a:ext cx="10784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chemeClr val="accent2">
                    <a:lumMod val="50000"/>
                  </a:schemeClr>
                </a:solidFill>
                <a:latin typeface="Poppins"/>
                <a:ea typeface="Tahoma" panose="020B0604030504040204" pitchFamily="34" charset="0"/>
                <a:cs typeface="Tahoma" panose="020B0604030504040204" pitchFamily="34" charset="0"/>
              </a:rPr>
              <a:t>AÇÕES COM CONCLUSÃO PREVISTA EM </a:t>
            </a:r>
            <a:r>
              <a:rPr lang="pt-BR" sz="3200" b="1" u="sng" dirty="0" smtClean="0">
                <a:solidFill>
                  <a:schemeClr val="accent2">
                    <a:lumMod val="50000"/>
                  </a:schemeClr>
                </a:solidFill>
                <a:latin typeface="Poppins"/>
                <a:ea typeface="Tahoma" panose="020B0604030504040204" pitchFamily="34" charset="0"/>
                <a:cs typeface="Tahoma" panose="020B0604030504040204" pitchFamily="34" charset="0"/>
              </a:rPr>
              <a:t>90 DIAS</a:t>
            </a:r>
            <a:endParaRPr lang="pt-BR" sz="3200" b="1" u="sng" dirty="0">
              <a:solidFill>
                <a:schemeClr val="accent2">
                  <a:lumMod val="50000"/>
                </a:schemeClr>
              </a:solidFill>
              <a:latin typeface="Poppi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63401"/>
              </p:ext>
            </p:extLst>
          </p:nvPr>
        </p:nvGraphicFramePr>
        <p:xfrm>
          <a:off x="120000" y="1277452"/>
          <a:ext cx="11952000" cy="547391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80692">
                  <a:extLst>
                    <a:ext uri="{9D8B030D-6E8A-4147-A177-3AD203B41FA5}">
                      <a16:colId xmlns:a16="http://schemas.microsoft.com/office/drawing/2014/main" val="2872754139"/>
                    </a:ext>
                  </a:extLst>
                </a:gridCol>
                <a:gridCol w="9871308">
                  <a:extLst>
                    <a:ext uri="{9D8B030D-6E8A-4147-A177-3AD203B41FA5}">
                      <a16:colId xmlns:a16="http://schemas.microsoft.com/office/drawing/2014/main" val="1253604258"/>
                    </a:ext>
                  </a:extLst>
                </a:gridCol>
              </a:tblGrid>
              <a:tr h="33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FRENTES DE ATUAÇÃO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21116"/>
                  </a:ext>
                </a:extLst>
              </a:tr>
              <a:tr h="338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CRITÉRIO</a:t>
                      </a:r>
                      <a:r>
                        <a:rPr lang="pt-BR" sz="14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SUPRIMENTO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Realização de Consulta Pública com foco nos</a:t>
                      </a:r>
                      <a:r>
                        <a:rPr lang="pt-BR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parâmetros do novo critério de suprimento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2266243"/>
                  </a:ext>
                </a:extLst>
              </a:tr>
              <a:tr h="33800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da proposta final de Critérios de Suprimento na Reunião do CNPE em Dez/2019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0234732"/>
                  </a:ext>
                </a:extLst>
              </a:tr>
              <a:tr h="33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LASTRO E ENERGIA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Publicação de Relatório de análise das contribuições da Consulta Pública nº 83/2019 (Lastro e Energia)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8320741"/>
                  </a:ext>
                </a:extLst>
              </a:tr>
              <a:tr h="33800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Publicação de portaria de criação do Comitê de Implementação da Modernização do Setor Elétrico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301450"/>
                  </a:ext>
                </a:extLst>
              </a:tr>
              <a:tr h="33800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Publicação de portaria interministerial para governança de P, D &amp; I</a:t>
                      </a:r>
                      <a:endParaRPr lang="pt-BR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5502392"/>
                  </a:ext>
                </a:extLst>
              </a:tr>
              <a:tr h="33800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Publicação de portaria sobre periodicidade do PNE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314311"/>
                  </a:ext>
                </a:extLst>
              </a:tr>
              <a:tr h="65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ABERTURA DE MERCADO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Publicação de Relatório de análise das contribuições da Consulta Pública nº 77/2019 (redução dos limites para os consumidores livre)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6412726"/>
                  </a:ext>
                </a:extLst>
              </a:tr>
              <a:tr h="693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RACIONALIZAÇÃO DE ENCARGOS</a:t>
                      </a:r>
                      <a:r>
                        <a:rPr lang="pt-BR" sz="14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SUBSÍDIOS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 de contribuição ao PLS nº 232/2016 com proposta sobre o fim dos subsídios da TUST/TUSD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500983"/>
                  </a:ext>
                </a:extLst>
              </a:tr>
              <a:tr h="594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Publicação de Relatório de análise das contribuições da Consulta Pública nº 85/2019 (revisão de garantia física das usinas </a:t>
                      </a:r>
                      <a:r>
                        <a:rPr lang="pt-B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centralizadamente</a:t>
                      </a: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despachadas)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7951852"/>
                  </a:ext>
                </a:extLst>
              </a:tr>
              <a:tr h="588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SUSTENTABILIDADE DA TRANSMISSÃO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Realização de Tomada de Subsídios (Consulta Pública) pela ANEEL sobre liquidação centralizada das transmissoras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72766"/>
                  </a:ext>
                </a:extLst>
              </a:tr>
              <a:tr h="462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INTEGRAÇÃO GÁS - ENERGIA ELÉTRICA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Atualização dos diagnósticos e recomendações do relatório do SCT8 (Programa Gás para Crescer)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47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5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510063"/>
              </p:ext>
            </p:extLst>
          </p:nvPr>
        </p:nvGraphicFramePr>
        <p:xfrm>
          <a:off x="120000" y="1236729"/>
          <a:ext cx="11952000" cy="48762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80692">
                  <a:extLst>
                    <a:ext uri="{9D8B030D-6E8A-4147-A177-3AD203B41FA5}">
                      <a16:colId xmlns:a16="http://schemas.microsoft.com/office/drawing/2014/main" val="2872754139"/>
                    </a:ext>
                  </a:extLst>
                </a:gridCol>
                <a:gridCol w="9871308">
                  <a:extLst>
                    <a:ext uri="{9D8B030D-6E8A-4147-A177-3AD203B41FA5}">
                      <a16:colId xmlns:a16="http://schemas.microsoft.com/office/drawing/2014/main" val="1253604258"/>
                    </a:ext>
                  </a:extLst>
                </a:gridCol>
              </a:tblGrid>
              <a:tr h="443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FRENTES DE ATUAÇÃO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21116"/>
                  </a:ext>
                </a:extLst>
              </a:tr>
              <a:tr h="73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FORMAÇÃO</a:t>
                      </a:r>
                      <a:r>
                        <a:rPr lang="pt-BR" sz="1400" b="1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PREÇOS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Aprimoramento da Governança da Formação de Preço do Setor Elétrico: Implantação do Comitê Técnico de Governança do PMO e do cálculo do PLD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2266243"/>
                  </a:ext>
                </a:extLst>
              </a:tr>
              <a:tr h="366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LASTRO E ENERGIA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Definição sobre o mecanismo de adequabilidade que será utilizado no Brasil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8320741"/>
                  </a:ext>
                </a:extLst>
              </a:tr>
              <a:tr h="705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ABERTURA DE MERCADO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Decisão (Redução dos limites para os consumidores livre)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6412726"/>
                  </a:ext>
                </a:extLst>
              </a:tr>
              <a:tr h="4950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RACIONALIZAÇÃO DE ENCARGOS</a:t>
                      </a:r>
                      <a:r>
                        <a:rPr lang="pt-BR" sz="14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SUBSÍDIOS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Realização de Consulta Pública com proposta de ajuste ao Decreto nº 5.163/2004, no que se refere ao pagamento de encargos pelo consumo líquido, por autoprodutor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500983"/>
                  </a:ext>
                </a:extLst>
              </a:tr>
              <a:tr h="3760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Estudos para racionalização da tributação de encargos setoriais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8847390"/>
                  </a:ext>
                </a:extLst>
              </a:tr>
              <a:tr h="36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de proposta para opção de revisão das Garantias Físicas além do limite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7951852"/>
                  </a:ext>
                </a:extLst>
              </a:tr>
              <a:tr h="637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SUSTENTABILIDADE DA TRANSMISSÃO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 de Nota Técnica que contribuirá para a mitigação das incertezas das transmissoras com relação à remuneração de seus investimentos (Audiência Pública ANEEL nº 41/2017)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72766"/>
                  </a:ext>
                </a:extLst>
              </a:tr>
              <a:tr h="24753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INTEGRAÇÃO GÁS - ENERGIA ELÉTRICA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 dos documentos de Planejamento Energético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474067"/>
                  </a:ext>
                </a:extLst>
              </a:tr>
              <a:tr h="2475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Levantamento de modelos de negócios de </a:t>
                      </a:r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UTEs</a:t>
                      </a: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gás natural já implantadas ou em implantação 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369305"/>
                  </a:ext>
                </a:extLst>
              </a:tr>
              <a:tr h="2475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Levantamento de custos e riscos da interface dos dois setores 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2524572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20000" y="192124"/>
            <a:ext cx="10784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chemeClr val="accent2">
                    <a:lumMod val="50000"/>
                  </a:schemeClr>
                </a:solidFill>
                <a:latin typeface="Poppins"/>
                <a:ea typeface="Tahoma" panose="020B0604030504040204" pitchFamily="34" charset="0"/>
                <a:cs typeface="Tahoma" panose="020B0604030504040204" pitchFamily="34" charset="0"/>
              </a:rPr>
              <a:t>AÇÕES COM CONCLUSÃO PREVISTA EM </a:t>
            </a:r>
            <a:r>
              <a:rPr lang="pt-BR" sz="3200" b="1" u="sng" dirty="0" smtClean="0">
                <a:solidFill>
                  <a:schemeClr val="accent2">
                    <a:lumMod val="50000"/>
                  </a:schemeClr>
                </a:solidFill>
                <a:latin typeface="Poppins"/>
                <a:ea typeface="Tahoma" panose="020B0604030504040204" pitchFamily="34" charset="0"/>
                <a:cs typeface="Tahoma" panose="020B0604030504040204" pitchFamily="34" charset="0"/>
              </a:rPr>
              <a:t>180 DIAS</a:t>
            </a:r>
            <a:endParaRPr lang="pt-BR" sz="3200" b="1" u="sng" dirty="0">
              <a:solidFill>
                <a:schemeClr val="accent2">
                  <a:lumMod val="50000"/>
                </a:schemeClr>
              </a:solidFill>
              <a:latin typeface="Poppi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m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0235"/>
            <a:ext cx="2552700" cy="1403663"/>
          </a:xfrm>
          <a:prstGeom prst="rect">
            <a:avLst/>
          </a:prstGeom>
        </p:spPr>
      </p:pic>
      <p:sp>
        <p:nvSpPr>
          <p:cNvPr id="108" name="Retângulo 107"/>
          <p:cNvSpPr/>
          <p:nvPr/>
        </p:nvSpPr>
        <p:spPr>
          <a:xfrm>
            <a:off x="5373333" y="3107906"/>
            <a:ext cx="6704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Obrigado!</a:t>
            </a:r>
            <a:endParaRPr lang="pt-BR" sz="36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4883584" y="225022"/>
            <a:ext cx="2460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PORTARIAS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40853" y="1606882"/>
            <a:ext cx="1091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</a:rPr>
              <a:t>Portaria MME nº 187 de 04/04/2019 </a:t>
            </a:r>
            <a:r>
              <a:rPr lang="pt-BR" sz="2400" b="1" dirty="0" smtClean="0"/>
              <a:t>– Instituiu o </a:t>
            </a:r>
            <a:r>
              <a:rPr lang="pt-BR" sz="2400" b="1" u="sng" dirty="0" smtClean="0"/>
              <a:t>GT Modernização</a:t>
            </a:r>
            <a:r>
              <a:rPr lang="pt-BR" sz="2400" b="1" dirty="0" smtClean="0"/>
              <a:t> do Setor Elétrico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40853" y="3403837"/>
            <a:ext cx="10675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</a:rPr>
              <a:t>Portaria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MME nº 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</a:rPr>
              <a:t>403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</a:rPr>
              <a:t>29/10/2019 </a:t>
            </a:r>
            <a:r>
              <a:rPr lang="pt-BR" sz="2400" b="1" dirty="0" smtClean="0"/>
              <a:t>– Instituiu o </a:t>
            </a:r>
            <a:r>
              <a:rPr lang="pt-BR" sz="2400" b="1" u="sng" dirty="0" smtClean="0"/>
              <a:t>Comitê de Implementação</a:t>
            </a:r>
            <a:r>
              <a:rPr lang="pt-BR" sz="2400" b="1" dirty="0" smtClean="0"/>
              <a:t> da Modernização do Setor Elétrico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876000" y="4258359"/>
            <a:ext cx="10440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Viabilizar a Implementação das Ações do Plano de Ação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Dar publicidade ao andamento das propostas de Modernização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76000" y="2076560"/>
            <a:ext cx="10440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Diagnóstico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Plano de Ação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Propostas de Atos</a:t>
            </a:r>
          </a:p>
        </p:txBody>
      </p:sp>
      <p:sp>
        <p:nvSpPr>
          <p:cNvPr id="8" name="Elipse 7"/>
          <p:cNvSpPr/>
          <p:nvPr/>
        </p:nvSpPr>
        <p:spPr>
          <a:xfrm>
            <a:off x="8719795" y="2187019"/>
            <a:ext cx="1743959" cy="8861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180 dias</a:t>
            </a:r>
            <a:endParaRPr lang="pt-BR" sz="2400" b="1" dirty="0"/>
          </a:p>
        </p:txBody>
      </p:sp>
      <p:sp>
        <p:nvSpPr>
          <p:cNvPr id="10" name="Elipse 9"/>
          <p:cNvSpPr/>
          <p:nvPr/>
        </p:nvSpPr>
        <p:spPr>
          <a:xfrm>
            <a:off x="8719794" y="3972404"/>
            <a:ext cx="1743959" cy="8861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Próximos anos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6352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tângulo 92"/>
          <p:cNvSpPr/>
          <p:nvPr/>
        </p:nvSpPr>
        <p:spPr>
          <a:xfrm>
            <a:off x="9142" y="4259722"/>
            <a:ext cx="12192001" cy="1368000"/>
          </a:xfrm>
          <a:prstGeom prst="rect">
            <a:avLst/>
          </a:prstGeom>
          <a:solidFill>
            <a:srgbClr val="FAD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Retângulo 91"/>
          <p:cNvSpPr/>
          <p:nvPr/>
        </p:nvSpPr>
        <p:spPr>
          <a:xfrm>
            <a:off x="9143" y="2894939"/>
            <a:ext cx="12192000" cy="1368000"/>
          </a:xfrm>
          <a:prstGeom prst="rect">
            <a:avLst/>
          </a:prstGeom>
          <a:solidFill>
            <a:srgbClr val="FCE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Retângulo 89"/>
          <p:cNvSpPr/>
          <p:nvPr/>
        </p:nvSpPr>
        <p:spPr>
          <a:xfrm>
            <a:off x="9143" y="1523319"/>
            <a:ext cx="12192000" cy="1368000"/>
          </a:xfrm>
          <a:prstGeom prst="rect">
            <a:avLst/>
          </a:prstGeom>
          <a:solidFill>
            <a:srgbClr val="FDF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DC792C34-ACB6-5B4B-9BB7-EC7D7F01F32E}"/>
              </a:ext>
            </a:extLst>
          </p:cNvPr>
          <p:cNvSpPr/>
          <p:nvPr/>
        </p:nvSpPr>
        <p:spPr>
          <a:xfrm>
            <a:off x="2385772" y="4410559"/>
            <a:ext cx="7200000" cy="1080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6A79F2C3-DF3A-5B4F-AAEA-BA5E4AF27CCF}"/>
              </a:ext>
            </a:extLst>
          </p:cNvPr>
          <p:cNvSpPr/>
          <p:nvPr/>
        </p:nvSpPr>
        <p:spPr>
          <a:xfrm>
            <a:off x="3285774" y="3038939"/>
            <a:ext cx="5400000" cy="10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4A23DC3E-0A25-5649-9B29-7C50591CE021}"/>
              </a:ext>
            </a:extLst>
          </p:cNvPr>
          <p:cNvSpPr/>
          <p:nvPr/>
        </p:nvSpPr>
        <p:spPr>
          <a:xfrm>
            <a:off x="4186120" y="1667319"/>
            <a:ext cx="360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2" name="TextBox 13">
            <a:extLst>
              <a:ext uri="{FF2B5EF4-FFF2-40B4-BE49-F238E27FC236}">
                <a16:creationId xmlns:a16="http://schemas.microsoft.com/office/drawing/2014/main" id="{C373CD1E-479C-044E-A103-4471BAF4865E}"/>
              </a:ext>
            </a:extLst>
          </p:cNvPr>
          <p:cNvSpPr txBox="1"/>
          <p:nvPr/>
        </p:nvSpPr>
        <p:spPr>
          <a:xfrm>
            <a:off x="5552801" y="1663431"/>
            <a:ext cx="86594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CIM</a:t>
            </a:r>
          </a:p>
        </p:txBody>
      </p:sp>
      <p:sp>
        <p:nvSpPr>
          <p:cNvPr id="63" name="TextBox 14">
            <a:extLst>
              <a:ext uri="{FF2B5EF4-FFF2-40B4-BE49-F238E27FC236}">
                <a16:creationId xmlns:a16="http://schemas.microsoft.com/office/drawing/2014/main" id="{2B1DC3EF-EC19-FD48-A7A4-3C38B46D5710}"/>
              </a:ext>
            </a:extLst>
          </p:cNvPr>
          <p:cNvSpPr txBox="1"/>
          <p:nvPr/>
        </p:nvSpPr>
        <p:spPr>
          <a:xfrm>
            <a:off x="4233149" y="3172418"/>
            <a:ext cx="35108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FRENTES DE ATUAÇÃO</a:t>
            </a:r>
            <a:endParaRPr lang="en-US" sz="24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4" name="TextBox 15">
            <a:extLst>
              <a:ext uri="{FF2B5EF4-FFF2-40B4-BE49-F238E27FC236}">
                <a16:creationId xmlns:a16="http://schemas.microsoft.com/office/drawing/2014/main" id="{28A65964-76C7-F04B-8B72-9C5BB5F4FA4B}"/>
              </a:ext>
            </a:extLst>
          </p:cNvPr>
          <p:cNvSpPr txBox="1"/>
          <p:nvPr/>
        </p:nvSpPr>
        <p:spPr>
          <a:xfrm>
            <a:off x="5336571" y="4507411"/>
            <a:ext cx="132760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AÇÕES</a:t>
            </a:r>
            <a:endParaRPr lang="en-US" sz="28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AECDFBC3-7066-2A47-9FEE-0450513AEA57}"/>
              </a:ext>
            </a:extLst>
          </p:cNvPr>
          <p:cNvSpPr txBox="1">
            <a:spLocks/>
          </p:cNvSpPr>
          <p:nvPr/>
        </p:nvSpPr>
        <p:spPr>
          <a:xfrm>
            <a:off x="4186120" y="2170980"/>
            <a:ext cx="3599653" cy="48218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</a:pPr>
            <a:r>
              <a:rPr lang="en-US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Diretriz</a:t>
            </a:r>
            <a:r>
              <a:rPr lang="en-US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estratégica</a:t>
            </a:r>
            <a:r>
              <a:rPr lang="en-US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do </a:t>
            </a:r>
            <a:r>
              <a:rPr lang="en-US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processo</a:t>
            </a:r>
            <a:r>
              <a:rPr lang="en-US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br>
              <a:rPr lang="en-US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modernização</a:t>
            </a:r>
            <a:r>
              <a:rPr lang="en-US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do </a:t>
            </a:r>
            <a:r>
              <a:rPr lang="en-US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setor</a:t>
            </a:r>
            <a:r>
              <a:rPr lang="en-US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elétrico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2D49D8E9-D483-0A4C-9FF9-8C0A693399B8}"/>
              </a:ext>
            </a:extLst>
          </p:cNvPr>
          <p:cNvSpPr txBox="1">
            <a:spLocks/>
          </p:cNvSpPr>
          <p:nvPr/>
        </p:nvSpPr>
        <p:spPr>
          <a:xfrm>
            <a:off x="1946970" y="3662425"/>
            <a:ext cx="8077607" cy="23493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50"/>
              </a:lnSpc>
            </a:pPr>
            <a:r>
              <a:rPr lang="en-US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Coordenação</a:t>
            </a:r>
            <a:r>
              <a:rPr lang="en-US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ações</a:t>
            </a:r>
            <a:r>
              <a:rPr lang="en-US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por</a:t>
            </a:r>
            <a:r>
              <a:rPr lang="en-US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meio</a:t>
            </a:r>
            <a:r>
              <a:rPr lang="en-US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ponto</a:t>
            </a:r>
            <a:r>
              <a:rPr lang="en-US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focal 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537EAED4-239F-0243-8565-28BFC4C0F4D1}"/>
              </a:ext>
            </a:extLst>
          </p:cNvPr>
          <p:cNvSpPr txBox="1">
            <a:spLocks/>
          </p:cNvSpPr>
          <p:nvPr/>
        </p:nvSpPr>
        <p:spPr>
          <a:xfrm>
            <a:off x="1970087" y="5063166"/>
            <a:ext cx="8077607" cy="22570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50"/>
              </a:lnSpc>
            </a:pPr>
            <a:r>
              <a:rPr lang="pt-B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Atividades </a:t>
            </a:r>
            <a:r>
              <a:rPr lang="pt-BR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necessárias </a:t>
            </a:r>
            <a:r>
              <a:rPr lang="pt-B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para cumprir objetivos estabelecidos na Frente de Atuação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pic>
        <p:nvPicPr>
          <p:cNvPr id="1026" name="Picture 2" descr="Resultado de imagem para perfi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" y="1529639"/>
            <a:ext cx="14212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43">
            <a:extLst>
              <a:ext uri="{FF2B5EF4-FFF2-40B4-BE49-F238E27FC236}">
                <a16:creationId xmlns:a16="http://schemas.microsoft.com/office/drawing/2014/main" id="{36A21F15-53A4-384F-9C17-412777202F91}"/>
              </a:ext>
            </a:extLst>
          </p:cNvPr>
          <p:cNvSpPr txBox="1"/>
          <p:nvPr/>
        </p:nvSpPr>
        <p:spPr>
          <a:xfrm>
            <a:off x="193928" y="2476063"/>
            <a:ext cx="103265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Colegiado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0" name="Picture 2" descr="Resultado de imagem para perfi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2864"/>
            <a:ext cx="14212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43">
            <a:extLst>
              <a:ext uri="{FF2B5EF4-FFF2-40B4-BE49-F238E27FC236}">
                <a16:creationId xmlns:a16="http://schemas.microsoft.com/office/drawing/2014/main" id="{36A21F15-53A4-384F-9C17-412777202F91}"/>
              </a:ext>
            </a:extLst>
          </p:cNvPr>
          <p:cNvSpPr txBox="1"/>
          <p:nvPr/>
        </p:nvSpPr>
        <p:spPr>
          <a:xfrm>
            <a:off x="363846" y="3735565"/>
            <a:ext cx="6928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Ponto</a:t>
            </a:r>
          </a:p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Focal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1" name="Picture 2" descr="Resultado de imagem para perfi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" y="4241801"/>
            <a:ext cx="14212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43">
            <a:extLst>
              <a:ext uri="{FF2B5EF4-FFF2-40B4-BE49-F238E27FC236}">
                <a16:creationId xmlns:a16="http://schemas.microsoft.com/office/drawing/2014/main" id="{36A21F15-53A4-384F-9C17-412777202F91}"/>
              </a:ext>
            </a:extLst>
          </p:cNvPr>
          <p:cNvSpPr txBox="1"/>
          <p:nvPr/>
        </p:nvSpPr>
        <p:spPr>
          <a:xfrm>
            <a:off x="94624" y="5297655"/>
            <a:ext cx="12779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Responsável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102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4599852" y="225022"/>
            <a:ext cx="302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GOVERNANÇA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05" name="Diagrama 104"/>
          <p:cNvGraphicFramePr/>
          <p:nvPr>
            <p:extLst>
              <p:ext uri="{D42A27DB-BD31-4B8C-83A1-F6EECF244321}">
                <p14:modId xmlns:p14="http://schemas.microsoft.com/office/powerpoint/2010/main" val="1917427923"/>
              </p:ext>
            </p:extLst>
          </p:nvPr>
        </p:nvGraphicFramePr>
        <p:xfrm>
          <a:off x="8593542" y="3396343"/>
          <a:ext cx="2769839" cy="15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7" name="Diagrama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50436"/>
              </p:ext>
            </p:extLst>
          </p:nvPr>
        </p:nvGraphicFramePr>
        <p:xfrm>
          <a:off x="7876542" y="2047164"/>
          <a:ext cx="2318583" cy="15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0" name="Triangle 8">
            <a:extLst>
              <a:ext uri="{FF2B5EF4-FFF2-40B4-BE49-F238E27FC236}">
                <a16:creationId xmlns:a16="http://schemas.microsoft.com/office/drawing/2014/main" id="{95A9E03E-60D2-B549-B39B-5FFDC0FD8559}"/>
              </a:ext>
            </a:extLst>
          </p:cNvPr>
          <p:cNvSpPr/>
          <p:nvPr/>
        </p:nvSpPr>
        <p:spPr>
          <a:xfrm rot="5400000" flipV="1">
            <a:off x="10713261" y="2784198"/>
            <a:ext cx="1371620" cy="158586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11" name="TextBox 13">
            <a:extLst>
              <a:ext uri="{FF2B5EF4-FFF2-40B4-BE49-F238E27FC236}">
                <a16:creationId xmlns:a16="http://schemas.microsoft.com/office/drawing/2014/main" id="{C373CD1E-479C-044E-A103-4471BAF4865E}"/>
              </a:ext>
            </a:extLst>
          </p:cNvPr>
          <p:cNvSpPr txBox="1"/>
          <p:nvPr/>
        </p:nvSpPr>
        <p:spPr>
          <a:xfrm>
            <a:off x="10776683" y="3370655"/>
            <a:ext cx="146706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Associações</a:t>
            </a:r>
            <a:endParaRPr lang="en-US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36A21F15-53A4-384F-9C17-412777202F91}"/>
              </a:ext>
            </a:extLst>
          </p:cNvPr>
          <p:cNvSpPr txBox="1"/>
          <p:nvPr/>
        </p:nvSpPr>
        <p:spPr>
          <a:xfrm>
            <a:off x="56265" y="4283283"/>
            <a:ext cx="13475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MME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ANEEL  CCEE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EPE  ONS </a:t>
            </a:r>
          </a:p>
        </p:txBody>
      </p:sp>
      <p:sp>
        <p:nvSpPr>
          <p:cNvPr id="26" name="TextBox 43">
            <a:extLst>
              <a:ext uri="{FF2B5EF4-FFF2-40B4-BE49-F238E27FC236}">
                <a16:creationId xmlns:a16="http://schemas.microsoft.com/office/drawing/2014/main" id="{36A21F15-53A4-384F-9C17-412777202F91}"/>
              </a:ext>
            </a:extLst>
          </p:cNvPr>
          <p:cNvSpPr txBox="1"/>
          <p:nvPr/>
        </p:nvSpPr>
        <p:spPr>
          <a:xfrm>
            <a:off x="396399" y="3114592"/>
            <a:ext cx="6673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MME</a:t>
            </a: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36A21F15-53A4-384F-9C17-412777202F91}"/>
              </a:ext>
            </a:extLst>
          </p:cNvPr>
          <p:cNvSpPr txBox="1"/>
          <p:nvPr/>
        </p:nvSpPr>
        <p:spPr>
          <a:xfrm>
            <a:off x="376596" y="1786935"/>
            <a:ext cx="6673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MME</a:t>
            </a:r>
          </a:p>
        </p:txBody>
      </p:sp>
    </p:spTree>
    <p:extLst>
      <p:ext uri="{BB962C8B-B14F-4D97-AF65-F5344CB8AC3E}">
        <p14:creationId xmlns:p14="http://schemas.microsoft.com/office/powerpoint/2010/main" val="674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869068" y="385033"/>
            <a:ext cx="2108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CIM (MME)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55697" y="981122"/>
            <a:ext cx="87620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Instância estratégica e decisória formada por:</a:t>
            </a:r>
          </a:p>
          <a:p>
            <a:pPr marL="648000" lvl="1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/>
              <a:t>Secretaria Executiva </a:t>
            </a:r>
            <a:r>
              <a:rPr lang="pt-BR" sz="2000" dirty="0" smtClean="0"/>
              <a:t>(coordenador)</a:t>
            </a:r>
          </a:p>
          <a:p>
            <a:pPr marL="648000" lvl="1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/>
              <a:t>Secretaria de Energia Elétrica</a:t>
            </a:r>
          </a:p>
          <a:p>
            <a:pPr marL="648000" lvl="1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/>
              <a:t>Secretaria de Planejamento e Desenvolvimento Energético</a:t>
            </a:r>
          </a:p>
          <a:p>
            <a:pPr marL="648000" lvl="1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/>
              <a:t>Assessoria Econômica</a:t>
            </a:r>
          </a:p>
          <a:p>
            <a:pPr marL="648000" lvl="1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/>
              <a:t>Consultoria Jurídica </a:t>
            </a:r>
            <a:r>
              <a:rPr lang="pt-BR" sz="2000" dirty="0" smtClean="0"/>
              <a:t>(CONJUR/MME)</a:t>
            </a:r>
          </a:p>
        </p:txBody>
      </p:sp>
      <p:pic>
        <p:nvPicPr>
          <p:cNvPr id="26" name="Picture 2" descr="Resultado de imagem para perfi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9" y="1211029"/>
            <a:ext cx="14212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43">
            <a:extLst>
              <a:ext uri="{FF2B5EF4-FFF2-40B4-BE49-F238E27FC236}">
                <a16:creationId xmlns:a16="http://schemas.microsoft.com/office/drawing/2014/main" id="{36A21F15-53A4-384F-9C17-412777202F91}"/>
              </a:ext>
            </a:extLst>
          </p:cNvPr>
          <p:cNvSpPr txBox="1"/>
          <p:nvPr/>
        </p:nvSpPr>
        <p:spPr>
          <a:xfrm>
            <a:off x="653776" y="2263747"/>
            <a:ext cx="103265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Colegiado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653776" y="4871267"/>
            <a:ext cx="1286618" cy="1285129"/>
            <a:chOff x="515982" y="113435"/>
            <a:chExt cx="1286618" cy="1285129"/>
          </a:xfrm>
        </p:grpSpPr>
        <p:sp>
          <p:nvSpPr>
            <p:cNvPr id="7" name="Forma 6"/>
            <p:cNvSpPr/>
            <p:nvPr/>
          </p:nvSpPr>
          <p:spPr>
            <a:xfrm>
              <a:off x="515982" y="113435"/>
              <a:ext cx="1286618" cy="1285129"/>
            </a:xfrm>
            <a:prstGeom prst="gear9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 txBox="1"/>
            <p:nvPr/>
          </p:nvSpPr>
          <p:spPr>
            <a:xfrm>
              <a:off x="774538" y="414470"/>
              <a:ext cx="769506" cy="660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>
                  <a:latin typeface="Poppins"/>
                </a:rPr>
                <a:t>PMO</a:t>
              </a:r>
              <a:endParaRPr lang="pt-BR" sz="2800" b="1" kern="1200" dirty="0">
                <a:latin typeface="Poppins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2355697" y="5082944"/>
            <a:ext cx="8762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Desenvolver os marcos </a:t>
            </a:r>
            <a:r>
              <a:rPr lang="pt-BR" sz="2000" dirty="0"/>
              <a:t>do </a:t>
            </a:r>
            <a:r>
              <a:rPr lang="pt-BR" sz="2000" dirty="0" smtClean="0"/>
              <a:t>projeto</a:t>
            </a:r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Definir </a:t>
            </a:r>
            <a:r>
              <a:rPr lang="pt-BR" sz="2000" dirty="0"/>
              <a:t>o processo de monitoramento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869068" y="4178182"/>
            <a:ext cx="5912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ESCRITÓRIO DE PROJETOS (MME)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39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642627" y="303533"/>
            <a:ext cx="5859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AS FRENTES DE ATUAÇÃO (MME)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41035" y="1062938"/>
            <a:ext cx="90786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Estabelecer </a:t>
            </a:r>
            <a:r>
              <a:rPr lang="pt-BR" sz="2000" dirty="0"/>
              <a:t>os objetivos de cada ação de sua Frente de </a:t>
            </a:r>
            <a:r>
              <a:rPr lang="pt-BR" sz="2000" dirty="0" smtClean="0"/>
              <a:t>Atuação</a:t>
            </a:r>
          </a:p>
          <a:p>
            <a:pPr marL="252000" indent="-252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/>
              <a:t>Fazer interlocução com as associações que acompanharão os trabalhos da Frente de Atuação</a:t>
            </a:r>
          </a:p>
          <a:p>
            <a:pPr marL="252000" indent="-252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Zelar pela harmonia entre os resultados dos trabalhos do GT Modernização e a implementação das ações</a:t>
            </a:r>
          </a:p>
        </p:txBody>
      </p:sp>
      <p:pic>
        <p:nvPicPr>
          <p:cNvPr id="5" name="Picture 2" descr="Resultado de imagem para perfi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9" y="1348434"/>
            <a:ext cx="14212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3">
            <a:extLst>
              <a:ext uri="{FF2B5EF4-FFF2-40B4-BE49-F238E27FC236}">
                <a16:creationId xmlns:a16="http://schemas.microsoft.com/office/drawing/2014/main" id="{36A21F15-53A4-384F-9C17-412777202F91}"/>
              </a:ext>
            </a:extLst>
          </p:cNvPr>
          <p:cNvSpPr txBox="1"/>
          <p:nvPr/>
        </p:nvSpPr>
        <p:spPr>
          <a:xfrm>
            <a:off x="832195" y="2185651"/>
            <a:ext cx="6928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Ponto</a:t>
            </a:r>
          </a:p>
          <a:p>
            <a:pPr algn="ctr"/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Focal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2" descr="Resultado de imagem para perfi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" y="4343185"/>
            <a:ext cx="14212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3">
            <a:extLst>
              <a:ext uri="{FF2B5EF4-FFF2-40B4-BE49-F238E27FC236}">
                <a16:creationId xmlns:a16="http://schemas.microsoft.com/office/drawing/2014/main" id="{36A21F15-53A4-384F-9C17-412777202F91}"/>
              </a:ext>
            </a:extLst>
          </p:cNvPr>
          <p:cNvSpPr txBox="1"/>
          <p:nvPr/>
        </p:nvSpPr>
        <p:spPr>
          <a:xfrm>
            <a:off x="530769" y="5392411"/>
            <a:ext cx="130676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Responsáveis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1035" y="4365466"/>
            <a:ext cx="9367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Detalhar </a:t>
            </a:r>
            <a:r>
              <a:rPr lang="pt-BR" sz="2000" dirty="0"/>
              <a:t>o objetivo de sua ação e </a:t>
            </a:r>
            <a:r>
              <a:rPr lang="pt-BR" sz="2000" dirty="0" smtClean="0"/>
              <a:t>executá-lo</a:t>
            </a:r>
          </a:p>
          <a:p>
            <a:pPr marL="252000" indent="-252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Estabelecer o detalhamento das </a:t>
            </a:r>
            <a:r>
              <a:rPr lang="pt-BR" sz="2000" dirty="0"/>
              <a:t>atividades </a:t>
            </a:r>
            <a:r>
              <a:rPr lang="pt-BR" sz="2000" dirty="0" smtClean="0"/>
              <a:t>necessárias para cumprimento das ações</a:t>
            </a:r>
          </a:p>
          <a:p>
            <a:pPr marL="252000" indent="-252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/>
              <a:t>Realizar reuniões</a:t>
            </a:r>
            <a:r>
              <a:rPr lang="pt-BR" sz="2000" b="1" dirty="0"/>
              <a:t>, estudos, análises e contato com </a:t>
            </a:r>
            <a:r>
              <a:rPr lang="pt-BR" sz="2000" b="1" dirty="0" smtClean="0"/>
              <a:t>instituições e </a:t>
            </a:r>
            <a:r>
              <a:rPr lang="pt-BR" sz="2000" b="1" dirty="0"/>
              <a:t>agentes do </a:t>
            </a:r>
            <a:r>
              <a:rPr lang="pt-BR" sz="2000" b="1" dirty="0" smtClean="0"/>
              <a:t>mercado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642627" y="3533931"/>
            <a:ext cx="1111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OS RESPONSÁVEIS POR AÇÕES (</a:t>
            </a:r>
            <a:r>
              <a:rPr lang="nl-NL" sz="28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MME, ANEEL, CCEE, EPE e </a:t>
            </a:r>
            <a:r>
              <a:rPr lang="nl-NL" sz="28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ONS)</a:t>
            </a:r>
            <a:endParaRPr lang="nl-NL" sz="28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62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 Side Corner Rectangle 5">
            <a:extLst>
              <a:ext uri="{FF2B5EF4-FFF2-40B4-BE49-F238E27FC236}">
                <a16:creationId xmlns:a16="http://schemas.microsoft.com/office/drawing/2014/main" id="{ECFD3062-C932-BD44-8642-3F22833E1A2D}"/>
              </a:ext>
            </a:extLst>
          </p:cNvPr>
          <p:cNvSpPr>
            <a:spLocks noChangeAspect="1"/>
          </p:cNvSpPr>
          <p:nvPr/>
        </p:nvSpPr>
        <p:spPr>
          <a:xfrm rot="16200000">
            <a:off x="1762786" y="1300657"/>
            <a:ext cx="2131980" cy="3440602"/>
          </a:xfrm>
          <a:prstGeom prst="round2SameRect">
            <a:avLst>
              <a:gd name="adj1" fmla="val 18391"/>
              <a:gd name="adj2" fmla="val 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1" name="Round Same Side Corner Rectangle 6">
            <a:extLst>
              <a:ext uri="{FF2B5EF4-FFF2-40B4-BE49-F238E27FC236}">
                <a16:creationId xmlns:a16="http://schemas.microsoft.com/office/drawing/2014/main" id="{F9032365-1450-F440-8038-52DCA5BE9F7D}"/>
              </a:ext>
            </a:extLst>
          </p:cNvPr>
          <p:cNvSpPr>
            <a:spLocks noChangeAspect="1"/>
          </p:cNvSpPr>
          <p:nvPr/>
        </p:nvSpPr>
        <p:spPr>
          <a:xfrm rot="5400000">
            <a:off x="4004880" y="2495030"/>
            <a:ext cx="2131200" cy="1051072"/>
          </a:xfrm>
          <a:prstGeom prst="round2SameRect">
            <a:avLst>
              <a:gd name="adj1" fmla="val 3096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1ADAA743-C81A-4F4C-BB58-1525441084D8}"/>
              </a:ext>
            </a:extLst>
          </p:cNvPr>
          <p:cNvSpPr>
            <a:spLocks noChangeAspect="1"/>
          </p:cNvSpPr>
          <p:nvPr/>
        </p:nvSpPr>
        <p:spPr>
          <a:xfrm>
            <a:off x="3770943" y="2253576"/>
            <a:ext cx="1548000" cy="1548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4D53C223-8A04-4A49-9DD6-904FC49AFD8B}"/>
              </a:ext>
            </a:extLst>
          </p:cNvPr>
          <p:cNvSpPr txBox="1"/>
          <p:nvPr/>
        </p:nvSpPr>
        <p:spPr>
          <a:xfrm>
            <a:off x="3886913" y="2427968"/>
            <a:ext cx="1245855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15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6710E77-BC64-7C42-B73E-081F74AEA099}"/>
              </a:ext>
            </a:extLst>
          </p:cNvPr>
          <p:cNvSpPr txBox="1">
            <a:spLocks/>
          </p:cNvSpPr>
          <p:nvPr/>
        </p:nvSpPr>
        <p:spPr>
          <a:xfrm>
            <a:off x="1332852" y="2658244"/>
            <a:ext cx="2121006" cy="96949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pt-BR" sz="1600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Cada Frente de Atuação terá 1 </a:t>
            </a:r>
            <a:r>
              <a:rPr lang="pt-BR" sz="16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Coordenador de Projetos (MME) e 1 Ponto Focal (MME)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9BF2503B-4C8B-D142-98D6-548461102FD5}"/>
              </a:ext>
            </a:extLst>
          </p:cNvPr>
          <p:cNvSpPr txBox="1"/>
          <p:nvPr/>
        </p:nvSpPr>
        <p:spPr>
          <a:xfrm>
            <a:off x="1295173" y="2204274"/>
            <a:ext cx="240001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FRENTES DE ATUAÇÃO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1216833" y="298174"/>
            <a:ext cx="737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ORGANIZAÇÃO DOS TRABALHOS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Round Same Side Corner Rectangle 5">
            <a:extLst>
              <a:ext uri="{FF2B5EF4-FFF2-40B4-BE49-F238E27FC236}">
                <a16:creationId xmlns:a16="http://schemas.microsoft.com/office/drawing/2014/main" id="{ECFD3062-C932-BD44-8642-3F22833E1A2D}"/>
              </a:ext>
            </a:extLst>
          </p:cNvPr>
          <p:cNvSpPr>
            <a:spLocks noChangeAspect="1"/>
          </p:cNvSpPr>
          <p:nvPr/>
        </p:nvSpPr>
        <p:spPr>
          <a:xfrm rot="16200000">
            <a:off x="7290326" y="2742914"/>
            <a:ext cx="2131980" cy="3440602"/>
          </a:xfrm>
          <a:prstGeom prst="round2SameRect">
            <a:avLst>
              <a:gd name="adj1" fmla="val 18391"/>
              <a:gd name="adj2" fmla="val 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6" name="Round Same Side Corner Rectangle 6">
            <a:extLst>
              <a:ext uri="{FF2B5EF4-FFF2-40B4-BE49-F238E27FC236}">
                <a16:creationId xmlns:a16="http://schemas.microsoft.com/office/drawing/2014/main" id="{F9032365-1450-F440-8038-52DCA5BE9F7D}"/>
              </a:ext>
            </a:extLst>
          </p:cNvPr>
          <p:cNvSpPr>
            <a:spLocks noChangeAspect="1"/>
          </p:cNvSpPr>
          <p:nvPr/>
        </p:nvSpPr>
        <p:spPr>
          <a:xfrm rot="5400000">
            <a:off x="9532420" y="3937287"/>
            <a:ext cx="2131200" cy="1051072"/>
          </a:xfrm>
          <a:prstGeom prst="round2SameRect">
            <a:avLst>
              <a:gd name="adj1" fmla="val 3096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1ADAA743-C81A-4F4C-BB58-1525441084D8}"/>
              </a:ext>
            </a:extLst>
          </p:cNvPr>
          <p:cNvSpPr>
            <a:spLocks noChangeAspect="1"/>
          </p:cNvSpPr>
          <p:nvPr/>
        </p:nvSpPr>
        <p:spPr>
          <a:xfrm>
            <a:off x="9298483" y="3695833"/>
            <a:ext cx="1548000" cy="1548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4D53C223-8A04-4A49-9DD6-904FC49AFD8B}"/>
              </a:ext>
            </a:extLst>
          </p:cNvPr>
          <p:cNvSpPr txBox="1"/>
          <p:nvPr/>
        </p:nvSpPr>
        <p:spPr>
          <a:xfrm>
            <a:off x="9414453" y="3870225"/>
            <a:ext cx="1245855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88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6710E77-BC64-7C42-B73E-081F74AEA099}"/>
              </a:ext>
            </a:extLst>
          </p:cNvPr>
          <p:cNvSpPr txBox="1">
            <a:spLocks/>
          </p:cNvSpPr>
          <p:nvPr/>
        </p:nvSpPr>
        <p:spPr>
          <a:xfrm>
            <a:off x="6860392" y="4100501"/>
            <a:ext cx="2121006" cy="73866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Cada Ação terá 1 Responsável e </a:t>
            </a:r>
            <a:r>
              <a:rPr lang="pt-BR" sz="1600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Suplente </a:t>
            </a:r>
            <a:endParaRPr lang="pt-BR" sz="1600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9BF2503B-4C8B-D142-98D6-548461102FD5}"/>
              </a:ext>
            </a:extLst>
          </p:cNvPr>
          <p:cNvSpPr txBox="1"/>
          <p:nvPr/>
        </p:nvSpPr>
        <p:spPr>
          <a:xfrm>
            <a:off x="6822713" y="3646531"/>
            <a:ext cx="83708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AÇÕES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46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1216833" y="298174"/>
            <a:ext cx="737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ORGANIZAÇÃO DOS TRABALHOS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995391"/>
              </p:ext>
            </p:extLst>
          </p:nvPr>
        </p:nvGraphicFramePr>
        <p:xfrm>
          <a:off x="414178" y="1198855"/>
          <a:ext cx="11583100" cy="471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028014" y="5038423"/>
            <a:ext cx="9692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Nº de Ações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1216833" y="298174"/>
            <a:ext cx="737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FRENTES E AÇÕES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777240" y="1301632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Formação de Preço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8448" y="1655064"/>
            <a:ext cx="3700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Guilherme Godoi (MME/SEE)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</a:t>
            </a:r>
            <a:endParaRPr lang="pt-BR" sz="16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1216833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949440" y="1655064"/>
            <a:ext cx="3486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André Osório (MME/SPE)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</a:t>
            </a:r>
            <a:endParaRPr lang="pt-BR" sz="1600" b="1" dirty="0"/>
          </a:p>
        </p:txBody>
      </p:sp>
      <p:sp>
        <p:nvSpPr>
          <p:cNvPr id="29" name="Retângulo Arredondado 28"/>
          <p:cNvSpPr/>
          <p:nvPr/>
        </p:nvSpPr>
        <p:spPr>
          <a:xfrm>
            <a:off x="6428232" y="1301632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Critérios de Suprimento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6865458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Arredondado 30"/>
          <p:cNvSpPr/>
          <p:nvPr/>
        </p:nvSpPr>
        <p:spPr>
          <a:xfrm>
            <a:off x="777240" y="3109096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Medidas de Transição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98448" y="3462528"/>
            <a:ext cx="3470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Francisco Silva (MME/SE)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</a:t>
            </a:r>
            <a:endParaRPr lang="pt-BR" sz="1600" b="1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1216833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949440" y="3462528"/>
            <a:ext cx="3184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Agnes Costa (MME/SE)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</a:t>
            </a:r>
            <a:endParaRPr lang="pt-BR" sz="1600" b="1" dirty="0"/>
          </a:p>
        </p:txBody>
      </p:sp>
      <p:sp>
        <p:nvSpPr>
          <p:cNvPr id="41" name="Retângulo Arredondado 40"/>
          <p:cNvSpPr/>
          <p:nvPr/>
        </p:nvSpPr>
        <p:spPr>
          <a:xfrm>
            <a:off x="6428232" y="3109096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Lastro e Energia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6865458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Arredondado 43"/>
          <p:cNvSpPr/>
          <p:nvPr/>
        </p:nvSpPr>
        <p:spPr>
          <a:xfrm>
            <a:off x="3657600" y="4916560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Sistemática de Leilões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178808" y="5269992"/>
            <a:ext cx="376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Pontos Focais:</a:t>
            </a:r>
            <a:r>
              <a:rPr lang="pt-BR" sz="1600" dirty="0" smtClean="0"/>
              <a:t> Cássio Carvalho (MME/SPE) e Frederico Teles (MME/ASSEC)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</a:t>
            </a:r>
            <a:endParaRPr lang="pt-BR" sz="1600" b="1" dirty="0"/>
          </a:p>
        </p:txBody>
      </p:sp>
      <p:cxnSp>
        <p:nvCxnSpPr>
          <p:cNvPr id="46" name="Conector reto 45"/>
          <p:cNvCxnSpPr/>
          <p:nvPr/>
        </p:nvCxnSpPr>
        <p:spPr>
          <a:xfrm>
            <a:off x="4097193" y="5269992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3506204" y="2056681"/>
            <a:ext cx="762833" cy="406702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4"/>
          <a:srcRect l="64119" t="47094" r="11843" b="35214"/>
          <a:stretch/>
        </p:blipFill>
        <p:spPr>
          <a:xfrm>
            <a:off x="4348769" y="2083046"/>
            <a:ext cx="871395" cy="36075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32" y="2010851"/>
            <a:ext cx="869756" cy="510577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3502169" y="3886823"/>
            <a:ext cx="762833" cy="406702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87" y="3839177"/>
            <a:ext cx="869756" cy="51057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9155068" y="3875041"/>
            <a:ext cx="762833" cy="406702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6"/>
          <a:srcRect l="28590" t="16752" r="64041" b="78291"/>
          <a:stretch/>
        </p:blipFill>
        <p:spPr>
          <a:xfrm>
            <a:off x="9965300" y="3900491"/>
            <a:ext cx="940318" cy="355802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4"/>
          <a:srcRect l="64119" t="47094" r="11843" b="35214"/>
          <a:stretch/>
        </p:blipFill>
        <p:spPr>
          <a:xfrm>
            <a:off x="9100786" y="4304474"/>
            <a:ext cx="871395" cy="360758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81" y="4281743"/>
            <a:ext cx="869756" cy="510577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6352983" y="6044989"/>
            <a:ext cx="762833" cy="4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298448" y="1655064"/>
            <a:ext cx="3287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André </a:t>
            </a:r>
            <a:r>
              <a:rPr lang="pt-BR" sz="1600" dirty="0" err="1" smtClean="0"/>
              <a:t>Kraus</a:t>
            </a:r>
            <a:r>
              <a:rPr lang="pt-BR" sz="1600" dirty="0" smtClean="0"/>
              <a:t> (MME/SPE)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 </a:t>
            </a:r>
            <a:endParaRPr lang="pt-BR" sz="1600" b="1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777240" y="1301632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Desburocratização e Melhoria de Processos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1214466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1216833" y="298174"/>
            <a:ext cx="737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FRENTES E AÇÕES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949440" y="1655064"/>
            <a:ext cx="3289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Agnes Costa (MME/SE)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</a:t>
            </a:r>
            <a:endParaRPr lang="pt-BR" sz="1600" b="1" dirty="0"/>
          </a:p>
        </p:txBody>
      </p:sp>
      <p:sp>
        <p:nvSpPr>
          <p:cNvPr id="29" name="Retângulo Arredondado 28"/>
          <p:cNvSpPr/>
          <p:nvPr/>
        </p:nvSpPr>
        <p:spPr>
          <a:xfrm>
            <a:off x="6428232" y="1301632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6865458" y="1655064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Arredondado 30"/>
          <p:cNvSpPr/>
          <p:nvPr/>
        </p:nvSpPr>
        <p:spPr>
          <a:xfrm>
            <a:off x="777240" y="3109096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Novas Tecnologias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98448" y="3462528"/>
            <a:ext cx="3704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Carlos Alexandre (MME/SPE)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</a:t>
            </a:r>
            <a:endParaRPr lang="pt-BR" sz="1600" b="1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1216833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949440" y="3462528"/>
            <a:ext cx="3821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 Focal:</a:t>
            </a:r>
            <a:r>
              <a:rPr lang="pt-BR" sz="1600" dirty="0" smtClean="0"/>
              <a:t> Renata Rosada (MME/ASSEC)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</a:t>
            </a:r>
            <a:r>
              <a:rPr lang="pt-BR" sz="1600" b="1" dirty="0"/>
              <a:t>:</a:t>
            </a:r>
          </a:p>
        </p:txBody>
      </p:sp>
      <p:sp>
        <p:nvSpPr>
          <p:cNvPr id="41" name="Retângulo Arredondado 40"/>
          <p:cNvSpPr/>
          <p:nvPr/>
        </p:nvSpPr>
        <p:spPr>
          <a:xfrm>
            <a:off x="6428232" y="3109096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Abertura de Mercado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6865458" y="3462528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Arredondado 43"/>
          <p:cNvSpPr/>
          <p:nvPr/>
        </p:nvSpPr>
        <p:spPr>
          <a:xfrm>
            <a:off x="3657600" y="4916560"/>
            <a:ext cx="4007227" cy="353432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Racionalização de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Encargos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Subsídios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178808" y="5269992"/>
            <a:ext cx="4270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Pontos Focais:</a:t>
            </a:r>
            <a:r>
              <a:rPr lang="pt-BR" sz="1600" dirty="0" smtClean="0"/>
              <a:t> Fabiana Cepeda (MME/SEE)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/>
              <a:t>Responsáveis por Ações: </a:t>
            </a:r>
            <a:endParaRPr lang="pt-BR" sz="1600" b="1" dirty="0"/>
          </a:p>
        </p:txBody>
      </p:sp>
      <p:cxnSp>
        <p:nvCxnSpPr>
          <p:cNvPr id="46" name="Conector reto 45"/>
          <p:cNvCxnSpPr/>
          <p:nvPr/>
        </p:nvCxnSpPr>
        <p:spPr>
          <a:xfrm>
            <a:off x="4097193" y="5269992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9153790" y="2079359"/>
            <a:ext cx="762833" cy="406702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3493654" y="2070562"/>
            <a:ext cx="762833" cy="406702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3493654" y="3886823"/>
            <a:ext cx="762833" cy="406702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4"/>
          <a:srcRect l="28590" t="16752" r="64041" b="78291"/>
          <a:stretch/>
        </p:blipFill>
        <p:spPr>
          <a:xfrm>
            <a:off x="4304876" y="3907662"/>
            <a:ext cx="940318" cy="355802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93" y="4323057"/>
            <a:ext cx="869756" cy="510577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9153790" y="3882212"/>
            <a:ext cx="762833" cy="406702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4"/>
          <a:srcRect l="28590" t="16752" r="64041" b="78291"/>
          <a:stretch/>
        </p:blipFill>
        <p:spPr>
          <a:xfrm>
            <a:off x="9965012" y="3903051"/>
            <a:ext cx="940318" cy="355802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6"/>
          <a:srcRect l="64119" t="47094" r="11843" b="35214"/>
          <a:stretch/>
        </p:blipFill>
        <p:spPr>
          <a:xfrm>
            <a:off x="9651938" y="4322571"/>
            <a:ext cx="871395" cy="360758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3"/>
          <a:srcRect l="2527" t="59200" r="90570" b="34257"/>
          <a:stretch/>
        </p:blipFill>
        <p:spPr>
          <a:xfrm>
            <a:off x="6373333" y="5664755"/>
            <a:ext cx="762833" cy="406702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4"/>
          <a:srcRect l="28590" t="16752" r="64041" b="78291"/>
          <a:stretch/>
        </p:blipFill>
        <p:spPr>
          <a:xfrm>
            <a:off x="7184555" y="5685594"/>
            <a:ext cx="940318" cy="355802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72" y="6100989"/>
            <a:ext cx="869756" cy="5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23696</TotalTime>
  <Words>1325</Words>
  <Application>Microsoft Office PowerPoint</Application>
  <PresentationFormat>Widescreen</PresentationFormat>
  <Paragraphs>235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Calibri Light</vt:lpstr>
      <vt:lpstr>Lato Light</vt:lpstr>
      <vt:lpstr>League Spartan</vt:lpstr>
      <vt:lpstr>Mukta ExtraLight</vt:lpstr>
      <vt:lpstr>Open Sans Light</vt:lpstr>
      <vt:lpstr>Poppins</vt:lpstr>
      <vt:lpstr>Tahoma</vt:lpstr>
      <vt:lpstr>Times New Roman</vt:lpstr>
      <vt:lpstr>Tema do Office</vt:lpstr>
      <vt:lpstr>Personalizar design</vt:lpstr>
      <vt:lpstr>1_Personalizar design</vt:lpstr>
      <vt:lpstr>8_Personalizar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Jarbas Delani Pereira Leite</dc:creator>
  <cp:lastModifiedBy>Lisandra Pereira da Fonseca</cp:lastModifiedBy>
  <cp:revision>958</cp:revision>
  <cp:lastPrinted>2019-11-04T20:32:24Z</cp:lastPrinted>
  <dcterms:created xsi:type="dcterms:W3CDTF">2019-08-02T09:53:00Z</dcterms:created>
  <dcterms:modified xsi:type="dcterms:W3CDTF">2019-12-13T13:54:04Z</dcterms:modified>
</cp:coreProperties>
</file>