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2" r:id="rId1"/>
    <p:sldMasterId id="2147483830" r:id="rId2"/>
    <p:sldMasterId id="2147483842" r:id="rId3"/>
    <p:sldMasterId id="2147483859" r:id="rId4"/>
  </p:sldMasterIdLst>
  <p:notesMasterIdLst>
    <p:notesMasterId r:id="rId21"/>
  </p:notesMasterIdLst>
  <p:handoutMasterIdLst>
    <p:handoutMasterId r:id="rId22"/>
  </p:handoutMasterIdLst>
  <p:sldIdLst>
    <p:sldId id="1125" r:id="rId5"/>
    <p:sldId id="1126" r:id="rId6"/>
    <p:sldId id="1093" r:id="rId7"/>
    <p:sldId id="1122" r:id="rId8"/>
    <p:sldId id="1130" r:id="rId9"/>
    <p:sldId id="1108" r:id="rId10"/>
    <p:sldId id="1109" r:id="rId11"/>
    <p:sldId id="1112" r:id="rId12"/>
    <p:sldId id="1140" r:id="rId13"/>
    <p:sldId id="1131" r:id="rId14"/>
    <p:sldId id="1153" r:id="rId15"/>
    <p:sldId id="1154" r:id="rId16"/>
    <p:sldId id="1147" r:id="rId17"/>
    <p:sldId id="1144" r:id="rId18"/>
    <p:sldId id="1145" r:id="rId19"/>
    <p:sldId id="1121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BC479B0-6E30-4AD2-943C-B9D149D65D79}">
          <p14:sldIdLst>
            <p14:sldId id="1125"/>
            <p14:sldId id="1126"/>
            <p14:sldId id="1093"/>
            <p14:sldId id="1122"/>
            <p14:sldId id="1130"/>
            <p14:sldId id="1108"/>
            <p14:sldId id="1109"/>
            <p14:sldId id="1112"/>
            <p14:sldId id="1140"/>
            <p14:sldId id="1131"/>
            <p14:sldId id="1153"/>
            <p14:sldId id="1154"/>
            <p14:sldId id="1147"/>
            <p14:sldId id="1144"/>
            <p14:sldId id="1145"/>
            <p14:sldId id="11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F243E"/>
    <a:srgbClr val="183A64"/>
    <a:srgbClr val="1D4999"/>
    <a:srgbClr val="457B9D"/>
    <a:srgbClr val="203864"/>
    <a:srgbClr val="0A9396"/>
    <a:srgbClr val="7B98BC"/>
    <a:srgbClr val="4573AB"/>
    <a:srgbClr val="03A9F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951" autoAdjust="0"/>
  </p:normalViewPr>
  <p:slideViewPr>
    <p:cSldViewPr snapToGrid="0">
      <p:cViewPr varScale="1">
        <p:scale>
          <a:sx n="111" d="100"/>
          <a:sy n="111" d="100"/>
        </p:scale>
        <p:origin x="94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74"/>
    </p:cViewPr>
  </p:sorterViewPr>
  <p:notesViewPr>
    <p:cSldViewPr snapToGrid="0">
      <p:cViewPr varScale="1">
        <p:scale>
          <a:sx n="53" d="100"/>
          <a:sy n="53" d="100"/>
        </p:scale>
        <p:origin x="16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21T16:02:11.093" idx="2">
    <p:pos x="7504" y="3268"/>
    <p:text>Achar um QRcode que leve para a página da secretaria! Esse está indo para o link do Reidi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EAEE-9F92-4BB3-A6E8-A302F43EBDFE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95E9D-0A8D-4D74-AFDD-1830AD15997A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CCAE3-1C48-4A90-B598-3874D86196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2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CAE3-1C48-4A90-B598-3874D86196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5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SLIDE</a:t>
            </a:r>
            <a:r>
              <a:rPr lang="pt-BR" b="1" baseline="0" dirty="0"/>
              <a:t> CONCEITUAL – Conforme a ocasião, é desejável nivelar tais conceitos e já mencionar sobre o PRIMAS ÉOLICO.</a:t>
            </a:r>
            <a:endParaRPr lang="pt-BR" b="1" dirty="0"/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Prisma eólico: parte das águas interiores, do mar territorial ou da zona econômica exclusiva brasileira, formada por um prisma vertical de profundidade coincidente com o leito submarino, com superfície poligonal definida pelas coordenadas geográficas de seus vértices, onde são desenvolvidas atividades de geração de energia elétrica a partir de fonte eólica;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CAE3-1C48-4A90-B598-3874D861962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8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CAE3-1C48-4A90-B598-3874D861962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8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CAE3-1C48-4A90-B598-3874D861962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6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CAE3-1C48-4A90-B598-3874D861962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78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57" y="6447920"/>
            <a:ext cx="857206" cy="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DA8E73A-DC7E-45D5-B1D1-091A313B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2" y="128452"/>
            <a:ext cx="580634" cy="5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2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12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fase imagem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9288" y="1231776"/>
            <a:ext cx="7812350" cy="4394447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221802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58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4" name="Espaço Reservado para Imagem 5">
            <a:extLst>
              <a:ext uri="{FF2B5EF4-FFF2-40B4-BE49-F238E27FC236}">
                <a16:creationId xmlns:a16="http://schemas.microsoft.com/office/drawing/2014/main" id="{60F98968-9483-4D31-9600-F04F596D7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1033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5" name="Espaço Reservado para Imagem 5">
            <a:extLst>
              <a:ext uri="{FF2B5EF4-FFF2-40B4-BE49-F238E27FC236}">
                <a16:creationId xmlns:a16="http://schemas.microsoft.com/office/drawing/2014/main" id="{CC1482B4-8DCE-467E-B47A-C8B6331450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57456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93478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/>
        </p:nvGrpSpPr>
        <p:grpSpPr>
          <a:xfrm>
            <a:off x="2490663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/>
        </p:nvGrpSpPr>
        <p:grpSpPr>
          <a:xfrm>
            <a:off x="4035373" y="3057525"/>
            <a:ext cx="1193415" cy="3076574"/>
            <a:chOff x="1057011" y="2608977"/>
            <a:chExt cx="1367408" cy="352512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99593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1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id="{B81E0812-56A8-4EB3-9F05-062B1F685B0C}"/>
              </a:ext>
            </a:extLst>
          </p:cNvPr>
          <p:cNvGrpSpPr/>
          <p:nvPr/>
        </p:nvGrpSpPr>
        <p:grpSpPr>
          <a:xfrm>
            <a:off x="733425" y="896758"/>
            <a:ext cx="10725150" cy="5064483"/>
            <a:chOff x="733425" y="896758"/>
            <a:chExt cx="10725150" cy="5064483"/>
          </a:xfrm>
        </p:grpSpPr>
        <p:grpSp>
          <p:nvGrpSpPr>
            <p:cNvPr id="4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975509" cy="5060699"/>
              <a:chOff x="733425" y="896758"/>
              <a:chExt cx="975509" cy="5060699"/>
            </a:xfrm>
            <a:solidFill>
              <a:srgbClr val="00973A"/>
            </a:solidFill>
          </p:grpSpPr>
          <p:sp>
            <p:nvSpPr>
              <p:cNvPr id="5" name="Forma Livre: Forma 4">
                <a:extLst>
                  <a:ext uri="{FF2B5EF4-FFF2-40B4-BE49-F238E27FC236}">
                    <a16:creationId xmlns:a16="http://schemas.microsoft.com/office/drawing/2014/main" id="{062F86A9-D123-492F-BF79-D2A17F42F694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id="{D15A7CDB-E7AB-4185-B05C-D3D28EBF2F8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2C07E8F9-E6D5-4E7A-876D-B005B48F9C18}"/>
                  </a:ext>
                </a:extLst>
              </p:cNvPr>
              <p:cNvSpPr/>
              <p:nvPr/>
            </p:nvSpPr>
            <p:spPr>
              <a:xfrm>
                <a:off x="972999" y="5779382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20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94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E2358C46-F989-4AAC-B618-D811EA282978}"/>
                  </a:ext>
                </a:extLst>
              </p:cNvPr>
              <p:cNvSpPr/>
              <p:nvPr/>
            </p:nvSpPr>
            <p:spPr>
              <a:xfrm>
                <a:off x="1553442" y="5132389"/>
                <a:ext cx="155491" cy="612697"/>
              </a:xfrm>
              <a:custGeom>
                <a:avLst/>
                <a:gdLst>
                  <a:gd name="connsiteX0" fmla="*/ 54589 w 155491"/>
                  <a:gd name="connsiteY0" fmla="*/ 610107 h 612697"/>
                  <a:gd name="connsiteX1" fmla="*/ 50963 w 155491"/>
                  <a:gd name="connsiteY1" fmla="*/ 590931 h 612697"/>
                  <a:gd name="connsiteX2" fmla="*/ 120784 w 155491"/>
                  <a:gd name="connsiteY2" fmla="*/ 259035 h 612697"/>
                  <a:gd name="connsiteX3" fmla="*/ 3760 w 155491"/>
                  <a:gd name="connsiteY3" fmla="*/ 23451 h 612697"/>
                  <a:gd name="connsiteX4" fmla="*/ 4128 w 155491"/>
                  <a:gd name="connsiteY4" fmla="*/ 4029 h 612697"/>
                  <a:gd name="connsiteX5" fmla="*/ 4128 w 155491"/>
                  <a:gd name="connsiteY5" fmla="*/ 4029 h 612697"/>
                  <a:gd name="connsiteX6" fmla="*/ 24165 w 155491"/>
                  <a:gd name="connsiteY6" fmla="*/ 4459 h 612697"/>
                  <a:gd name="connsiteX7" fmla="*/ 93126 w 155491"/>
                  <a:gd name="connsiteY7" fmla="*/ 98558 h 612697"/>
                  <a:gd name="connsiteX8" fmla="*/ 148257 w 155491"/>
                  <a:gd name="connsiteY8" fmla="*/ 254303 h 612697"/>
                  <a:gd name="connsiteX9" fmla="*/ 74441 w 155491"/>
                  <a:gd name="connsiteY9" fmla="*/ 606358 h 612697"/>
                  <a:gd name="connsiteX10" fmla="*/ 54589 w 155491"/>
                  <a:gd name="connsiteY10" fmla="*/ 610107 h 612697"/>
                  <a:gd name="connsiteX11" fmla="*/ 54589 w 155491"/>
                  <a:gd name="connsiteY11" fmla="*/ 610107 h 61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97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4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3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96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83FD3D21-85D2-4A61-95BB-B96A909B37C3}"/>
                  </a:ext>
                </a:extLst>
              </p:cNvPr>
              <p:cNvSpPr/>
              <p:nvPr/>
            </p:nvSpPr>
            <p:spPr>
              <a:xfrm>
                <a:off x="819260" y="4981802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3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3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C8EAD312-6998-48CD-B382-20012107A96D}"/>
                  </a:ext>
                </a:extLst>
              </p:cNvPr>
              <p:cNvSpPr/>
              <p:nvPr/>
            </p:nvSpPr>
            <p:spPr>
              <a:xfrm>
                <a:off x="733527" y="5252640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6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1"/>
                      <a:pt x="199465" y="575166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B902D7B8-BD3F-4308-9556-B53B586093EC}"/>
                  </a:ext>
                </a:extLst>
              </p:cNvPr>
              <p:cNvSpPr/>
              <p:nvPr/>
            </p:nvSpPr>
            <p:spPr>
              <a:xfrm>
                <a:off x="821474" y="5069952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3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2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463335" cy="4039751"/>
              <a:chOff x="733425" y="896758"/>
              <a:chExt cx="1463335" cy="4039751"/>
            </a:xfrm>
            <a:solidFill>
              <a:srgbClr val="00973A"/>
            </a:solidFill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3DAC66F-11DC-487E-9BB6-E1720089F2D0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CF31EE26-A27A-467E-AD2C-820F3AD4ECD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21E04F2A-7B5A-41DE-98A3-B1F0D914DD6C}"/>
                  </a:ext>
                </a:extLst>
              </p:cNvPr>
              <p:cNvSpPr/>
              <p:nvPr/>
            </p:nvSpPr>
            <p:spPr>
              <a:xfrm>
                <a:off x="1460763" y="4758434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1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53671819-FD9E-4D9E-857D-17D2124E3ECD}"/>
                  </a:ext>
                </a:extLst>
              </p:cNvPr>
              <p:cNvSpPr/>
              <p:nvPr/>
            </p:nvSpPr>
            <p:spPr>
              <a:xfrm>
                <a:off x="2041268" y="4111441"/>
                <a:ext cx="155492" cy="612681"/>
              </a:xfrm>
              <a:custGeom>
                <a:avLst/>
                <a:gdLst>
                  <a:gd name="connsiteX0" fmla="*/ 54527 w 155492"/>
                  <a:gd name="connsiteY0" fmla="*/ 610107 h 612681"/>
                  <a:gd name="connsiteX1" fmla="*/ 50901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8 w 155492"/>
                  <a:gd name="connsiteY4" fmla="*/ 4029 h 612681"/>
                  <a:gd name="connsiteX5" fmla="*/ 4128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27 w 155492"/>
                  <a:gd name="connsiteY10" fmla="*/ 610107 h 612681"/>
                  <a:gd name="connsiteX11" fmla="*/ 54527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2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A05445CB-B2BE-45C7-AC1D-88E4A26DB99E}"/>
                  </a:ext>
                </a:extLst>
              </p:cNvPr>
              <p:cNvSpPr/>
              <p:nvPr/>
            </p:nvSpPr>
            <p:spPr>
              <a:xfrm>
                <a:off x="1307024" y="3960853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1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6"/>
                      <a:pt x="2547" y="208211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0BC25780-1FA5-49EE-988A-F82003BA7960}"/>
                  </a:ext>
                </a:extLst>
              </p:cNvPr>
              <p:cNvSpPr/>
              <p:nvPr/>
            </p:nvSpPr>
            <p:spPr>
              <a:xfrm>
                <a:off x="1221291" y="4231691"/>
                <a:ext cx="204687" cy="599984"/>
              </a:xfrm>
              <a:custGeom>
                <a:avLst/>
                <a:gdLst>
                  <a:gd name="connsiteX0" fmla="*/ 66338 w 204687"/>
                  <a:gd name="connsiteY0" fmla="*/ 1540 h 599984"/>
                  <a:gd name="connsiteX1" fmla="*/ 72668 w 204687"/>
                  <a:gd name="connsiteY1" fmla="*/ 20040 h 599984"/>
                  <a:gd name="connsiteX2" fmla="*/ 50357 w 204687"/>
                  <a:gd name="connsiteY2" fmla="*/ 358451 h 599984"/>
                  <a:gd name="connsiteX3" fmla="*/ 199465 w 204687"/>
                  <a:gd name="connsiteY3" fmla="*/ 575167 h 599984"/>
                  <a:gd name="connsiteX4" fmla="*/ 201862 w 204687"/>
                  <a:gd name="connsiteY4" fmla="*/ 594466 h 599984"/>
                  <a:gd name="connsiteX5" fmla="*/ 201862 w 204687"/>
                  <a:gd name="connsiteY5" fmla="*/ 594466 h 599984"/>
                  <a:gd name="connsiteX6" fmla="*/ 181948 w 204687"/>
                  <a:gd name="connsiteY6" fmla="*/ 596863 h 599984"/>
                  <a:gd name="connsiteX7" fmla="*/ 100449 w 204687"/>
                  <a:gd name="connsiteY7" fmla="*/ 513459 h 599984"/>
                  <a:gd name="connsiteX8" fmla="*/ 23867 w 204687"/>
                  <a:gd name="connsiteY8" fmla="*/ 367056 h 599984"/>
                  <a:gd name="connsiteX9" fmla="*/ 47284 w 204687"/>
                  <a:gd name="connsiteY9" fmla="*/ 8116 h 599984"/>
                  <a:gd name="connsiteX10" fmla="*/ 66338 w 204687"/>
                  <a:gd name="connsiteY10" fmla="*/ 1540 h 599984"/>
                  <a:gd name="connsiteX11" fmla="*/ 66338 w 204687"/>
                  <a:gd name="connsiteY11" fmla="*/ 1540 h 5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4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7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7"/>
                      <a:pt x="-6311" y="120900"/>
                      <a:pt x="47284" y="8116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D3E153F-D970-4020-A2BF-88EF575E7E55}"/>
                  </a:ext>
                </a:extLst>
              </p:cNvPr>
              <p:cNvSpPr/>
              <p:nvPr/>
            </p:nvSpPr>
            <p:spPr>
              <a:xfrm>
                <a:off x="1309238" y="4049003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5 h 799464"/>
                  <a:gd name="connsiteX13" fmla="*/ 274086 w 799405"/>
                  <a:gd name="connsiteY13" fmla="*/ 754905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5"/>
                    </a:cubicBezTo>
                    <a:cubicBezTo>
                      <a:pt x="-24559" y="469843"/>
                      <a:pt x="78267" y="685513"/>
                      <a:pt x="274086" y="754905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0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438801" cy="1997854"/>
              <a:chOff x="733425" y="896758"/>
              <a:chExt cx="2438801" cy="1997854"/>
            </a:xfrm>
            <a:solidFill>
              <a:srgbClr val="00973A"/>
            </a:solidFill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6BDA22A-1800-4E92-B838-C209414610B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4869F5AA-270A-4C0C-BD4C-40F61F2E29D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39D0203D-2D5C-409C-8185-841E127D0560}"/>
                  </a:ext>
                </a:extLst>
              </p:cNvPr>
              <p:cNvSpPr/>
              <p:nvPr/>
            </p:nvSpPr>
            <p:spPr>
              <a:xfrm>
                <a:off x="2436291" y="2716538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2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2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32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56480C32-1E71-4F0A-BC91-2C0C45E54DFB}"/>
                  </a:ext>
                </a:extLst>
              </p:cNvPr>
              <p:cNvSpPr/>
              <p:nvPr/>
            </p:nvSpPr>
            <p:spPr>
              <a:xfrm>
                <a:off x="3016734" y="2069545"/>
                <a:ext cx="155492" cy="612681"/>
              </a:xfrm>
              <a:custGeom>
                <a:avLst/>
                <a:gdLst>
                  <a:gd name="connsiteX0" fmla="*/ 54589 w 155492"/>
                  <a:gd name="connsiteY0" fmla="*/ 610107 h 612681"/>
                  <a:gd name="connsiteX1" fmla="*/ 50963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9 w 155492"/>
                  <a:gd name="connsiteY4" fmla="*/ 4029 h 612681"/>
                  <a:gd name="connsiteX5" fmla="*/ 4129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89 w 155492"/>
                  <a:gd name="connsiteY10" fmla="*/ 610107 h 612681"/>
                  <a:gd name="connsiteX11" fmla="*/ 54589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9" y="4029"/>
                    </a:cubicBezTo>
                    <a:lnTo>
                      <a:pt x="4129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8D9A5C80-5498-4DEA-B4D5-8F3103788474}"/>
                  </a:ext>
                </a:extLst>
              </p:cNvPr>
              <p:cNvSpPr/>
              <p:nvPr/>
            </p:nvSpPr>
            <p:spPr>
              <a:xfrm>
                <a:off x="2282552" y="1918957"/>
                <a:ext cx="589851" cy="230220"/>
              </a:xfrm>
              <a:custGeom>
                <a:avLst/>
                <a:gdLst>
                  <a:gd name="connsiteX0" fmla="*/ 588711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1 w 589851"/>
                  <a:gd name="connsiteY10" fmla="*/ 52958 h 230220"/>
                  <a:gd name="connsiteX11" fmla="*/ 588711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1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1" y="52958"/>
                    </a:cubicBezTo>
                    <a:lnTo>
                      <a:pt x="588711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7D23704A-272A-4916-9586-212D9CBBCF8F}"/>
                  </a:ext>
                </a:extLst>
              </p:cNvPr>
              <p:cNvSpPr/>
              <p:nvPr/>
            </p:nvSpPr>
            <p:spPr>
              <a:xfrm>
                <a:off x="2196819" y="2189795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130C87C5-1EFD-4C31-885A-0FC1CE925262}"/>
                  </a:ext>
                </a:extLst>
              </p:cNvPr>
              <p:cNvSpPr/>
              <p:nvPr/>
            </p:nvSpPr>
            <p:spPr>
              <a:xfrm>
                <a:off x="2284765" y="2007107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0" y="403095"/>
                      <a:pt x="776662" y="398116"/>
                      <a:pt x="776539" y="391909"/>
                    </a:cubicBezTo>
                    <a:cubicBezTo>
                      <a:pt x="773282" y="235795"/>
                      <a:pt x="673652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8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926565" cy="976906"/>
              <a:chOff x="733425" y="896758"/>
              <a:chExt cx="2926565" cy="976906"/>
            </a:xfrm>
            <a:solidFill>
              <a:srgbClr val="00973A"/>
            </a:solidFill>
          </p:grpSpPr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0960536D-9749-48B7-AF82-645B50D76982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2B24A61C-7481-4BAA-8A53-AA499B8F64B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E90F506-828C-4CB2-A794-F0786F6B82C8}"/>
                  </a:ext>
                </a:extLst>
              </p:cNvPr>
              <p:cNvSpPr/>
              <p:nvPr/>
            </p:nvSpPr>
            <p:spPr>
              <a:xfrm>
                <a:off x="2924075" y="1695590"/>
                <a:ext cx="608198" cy="178074"/>
              </a:xfrm>
              <a:custGeom>
                <a:avLst/>
                <a:gdLst>
                  <a:gd name="connsiteX0" fmla="*/ 2074 w 608198"/>
                  <a:gd name="connsiteY0" fmla="*/ 94521 h 178074"/>
                  <a:gd name="connsiteX1" fmla="*/ 21004 w 608198"/>
                  <a:gd name="connsiteY1" fmla="*/ 89604 h 178074"/>
                  <a:gd name="connsiteX2" fmla="*/ 356834 w 608198"/>
                  <a:gd name="connsiteY2" fmla="*/ 136991 h 178074"/>
                  <a:gd name="connsiteX3" fmla="*/ 584059 w 608198"/>
                  <a:gd name="connsiteY3" fmla="*/ 4417 h 178074"/>
                  <a:gd name="connsiteX4" fmla="*/ 603481 w 608198"/>
                  <a:gd name="connsiteY4" fmla="*/ 3495 h 178074"/>
                  <a:gd name="connsiteX5" fmla="*/ 603481 w 608198"/>
                  <a:gd name="connsiteY5" fmla="*/ 3495 h 178074"/>
                  <a:gd name="connsiteX6" fmla="*/ 604403 w 608198"/>
                  <a:gd name="connsiteY6" fmla="*/ 23532 h 178074"/>
                  <a:gd name="connsiteX7" fmla="*/ 515160 w 608198"/>
                  <a:gd name="connsiteY7" fmla="*/ 98639 h 178074"/>
                  <a:gd name="connsiteX8" fmla="*/ 363472 w 608198"/>
                  <a:gd name="connsiteY8" fmla="*/ 164096 h 178074"/>
                  <a:gd name="connsiteX9" fmla="*/ 7298 w 608198"/>
                  <a:gd name="connsiteY9" fmla="*/ 114066 h 178074"/>
                  <a:gd name="connsiteX10" fmla="*/ 2074 w 608198"/>
                  <a:gd name="connsiteY10" fmla="*/ 94521 h 178074"/>
                  <a:gd name="connsiteX11" fmla="*/ 2074 w 608198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98" h="178074">
                    <a:moveTo>
                      <a:pt x="2074" y="94521"/>
                    </a:moveTo>
                    <a:cubicBezTo>
                      <a:pt x="6008" y="88067"/>
                      <a:pt x="14428" y="85855"/>
                      <a:pt x="21004" y="89604"/>
                    </a:cubicBezTo>
                    <a:cubicBezTo>
                      <a:pt x="119344" y="145657"/>
                      <a:pt x="238396" y="165755"/>
                      <a:pt x="356834" y="136991"/>
                    </a:cubicBezTo>
                    <a:cubicBezTo>
                      <a:pt x="444602" y="115664"/>
                      <a:pt x="522843" y="69936"/>
                      <a:pt x="584059" y="4417"/>
                    </a:cubicBezTo>
                    <a:cubicBezTo>
                      <a:pt x="589222" y="-1115"/>
                      <a:pt x="597827" y="-1483"/>
                      <a:pt x="603481" y="3495"/>
                    </a:cubicBezTo>
                    <a:lnTo>
                      <a:pt x="603481" y="3495"/>
                    </a:lnTo>
                    <a:cubicBezTo>
                      <a:pt x="609382" y="8719"/>
                      <a:pt x="609812" y="17754"/>
                      <a:pt x="604403" y="23532"/>
                    </a:cubicBezTo>
                    <a:cubicBezTo>
                      <a:pt x="577544" y="52296"/>
                      <a:pt x="547612" y="77434"/>
                      <a:pt x="515160" y="98639"/>
                    </a:cubicBezTo>
                    <a:cubicBezTo>
                      <a:pt x="469125" y="128694"/>
                      <a:pt x="418050" y="150882"/>
                      <a:pt x="363472" y="164096"/>
                    </a:cubicBezTo>
                    <a:cubicBezTo>
                      <a:pt x="241653" y="193721"/>
                      <a:pt x="115718" y="175897"/>
                      <a:pt x="7298" y="114066"/>
                    </a:cubicBezTo>
                    <a:cubicBezTo>
                      <a:pt x="230" y="110132"/>
                      <a:pt x="-2106" y="101343"/>
                      <a:pt x="2074" y="94521"/>
                    </a:cubicBezTo>
                    <a:lnTo>
                      <a:pt x="2074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497D9EA-302E-431B-9FF4-A63DA5346ACF}"/>
                  </a:ext>
                </a:extLst>
              </p:cNvPr>
              <p:cNvSpPr/>
              <p:nvPr/>
            </p:nvSpPr>
            <p:spPr>
              <a:xfrm>
                <a:off x="3504498" y="1048597"/>
                <a:ext cx="155492" cy="612654"/>
              </a:xfrm>
              <a:custGeom>
                <a:avLst/>
                <a:gdLst>
                  <a:gd name="connsiteX0" fmla="*/ 54589 w 155492"/>
                  <a:gd name="connsiteY0" fmla="*/ 610107 h 612654"/>
                  <a:gd name="connsiteX1" fmla="*/ 50963 w 155492"/>
                  <a:gd name="connsiteY1" fmla="*/ 590931 h 612654"/>
                  <a:gd name="connsiteX2" fmla="*/ 120784 w 155492"/>
                  <a:gd name="connsiteY2" fmla="*/ 259035 h 612654"/>
                  <a:gd name="connsiteX3" fmla="*/ 3760 w 155492"/>
                  <a:gd name="connsiteY3" fmla="*/ 23451 h 612654"/>
                  <a:gd name="connsiteX4" fmla="*/ 4128 w 155492"/>
                  <a:gd name="connsiteY4" fmla="*/ 4029 h 612654"/>
                  <a:gd name="connsiteX5" fmla="*/ 4128 w 155492"/>
                  <a:gd name="connsiteY5" fmla="*/ 4029 h 612654"/>
                  <a:gd name="connsiteX6" fmla="*/ 24165 w 155492"/>
                  <a:gd name="connsiteY6" fmla="*/ 4459 h 612654"/>
                  <a:gd name="connsiteX7" fmla="*/ 93126 w 155492"/>
                  <a:gd name="connsiteY7" fmla="*/ 98558 h 612654"/>
                  <a:gd name="connsiteX8" fmla="*/ 148257 w 155492"/>
                  <a:gd name="connsiteY8" fmla="*/ 254303 h 612654"/>
                  <a:gd name="connsiteX9" fmla="*/ 74441 w 155492"/>
                  <a:gd name="connsiteY9" fmla="*/ 606358 h 612654"/>
                  <a:gd name="connsiteX10" fmla="*/ 54589 w 155492"/>
                  <a:gd name="connsiteY10" fmla="*/ 610107 h 612654"/>
                  <a:gd name="connsiteX11" fmla="*/ 54589 w 155492"/>
                  <a:gd name="connsiteY11" fmla="*/ 610107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54">
                    <a:moveTo>
                      <a:pt x="54589" y="610107"/>
                    </a:moveTo>
                    <a:cubicBezTo>
                      <a:pt x="48381" y="605744"/>
                      <a:pt x="46783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656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4C3D4039-1A9C-493F-9C9A-BDF7331A7F7E}"/>
                  </a:ext>
                </a:extLst>
              </p:cNvPr>
              <p:cNvSpPr/>
              <p:nvPr/>
            </p:nvSpPr>
            <p:spPr>
              <a:xfrm>
                <a:off x="2770316" y="898009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9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2904354F-67DC-43A4-9931-B0053750192C}"/>
                  </a:ext>
                </a:extLst>
              </p:cNvPr>
              <p:cNvSpPr/>
              <p:nvPr/>
            </p:nvSpPr>
            <p:spPr>
              <a:xfrm>
                <a:off x="2684583" y="1168836"/>
                <a:ext cx="204687" cy="599994"/>
              </a:xfrm>
              <a:custGeom>
                <a:avLst/>
                <a:gdLst>
                  <a:gd name="connsiteX0" fmla="*/ 66338 w 204687"/>
                  <a:gd name="connsiteY0" fmla="*/ 1551 h 599994"/>
                  <a:gd name="connsiteX1" fmla="*/ 72668 w 204687"/>
                  <a:gd name="connsiteY1" fmla="*/ 20051 h 599994"/>
                  <a:gd name="connsiteX2" fmla="*/ 50357 w 204687"/>
                  <a:gd name="connsiteY2" fmla="*/ 358462 h 599994"/>
                  <a:gd name="connsiteX3" fmla="*/ 199465 w 204687"/>
                  <a:gd name="connsiteY3" fmla="*/ 575178 h 599994"/>
                  <a:gd name="connsiteX4" fmla="*/ 201862 w 204687"/>
                  <a:gd name="connsiteY4" fmla="*/ 594477 h 599994"/>
                  <a:gd name="connsiteX5" fmla="*/ 201862 w 204687"/>
                  <a:gd name="connsiteY5" fmla="*/ 594477 h 599994"/>
                  <a:gd name="connsiteX6" fmla="*/ 181948 w 204687"/>
                  <a:gd name="connsiteY6" fmla="*/ 596874 h 599994"/>
                  <a:gd name="connsiteX7" fmla="*/ 100449 w 204687"/>
                  <a:gd name="connsiteY7" fmla="*/ 513470 h 599994"/>
                  <a:gd name="connsiteX8" fmla="*/ 23867 w 204687"/>
                  <a:gd name="connsiteY8" fmla="*/ 367067 h 599994"/>
                  <a:gd name="connsiteX9" fmla="*/ 47284 w 204687"/>
                  <a:gd name="connsiteY9" fmla="*/ 8128 h 599994"/>
                  <a:gd name="connsiteX10" fmla="*/ 66338 w 204687"/>
                  <a:gd name="connsiteY10" fmla="*/ 1551 h 599994"/>
                  <a:gd name="connsiteX11" fmla="*/ 66338 w 204687"/>
                  <a:gd name="connsiteY11" fmla="*/ 1551 h 5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94">
                    <a:moveTo>
                      <a:pt x="66338" y="1551"/>
                    </a:moveTo>
                    <a:cubicBezTo>
                      <a:pt x="73099" y="4993"/>
                      <a:pt x="75926" y="13167"/>
                      <a:pt x="72668" y="20051"/>
                    </a:cubicBezTo>
                    <a:cubicBezTo>
                      <a:pt x="24113" y="122324"/>
                      <a:pt x="12865" y="242483"/>
                      <a:pt x="50357" y="358462"/>
                    </a:cubicBezTo>
                    <a:cubicBezTo>
                      <a:pt x="78138" y="444386"/>
                      <a:pt x="129521" y="519063"/>
                      <a:pt x="199465" y="575178"/>
                    </a:cubicBezTo>
                    <a:cubicBezTo>
                      <a:pt x="205365" y="579910"/>
                      <a:pt x="206410" y="588453"/>
                      <a:pt x="201862" y="594477"/>
                    </a:cubicBezTo>
                    <a:lnTo>
                      <a:pt x="201862" y="594477"/>
                    </a:lnTo>
                    <a:cubicBezTo>
                      <a:pt x="197129" y="600746"/>
                      <a:pt x="188094" y="601852"/>
                      <a:pt x="181948" y="596874"/>
                    </a:cubicBezTo>
                    <a:cubicBezTo>
                      <a:pt x="151278" y="572227"/>
                      <a:pt x="123989" y="544262"/>
                      <a:pt x="100449" y="513470"/>
                    </a:cubicBezTo>
                    <a:cubicBezTo>
                      <a:pt x="67014" y="469770"/>
                      <a:pt x="41138" y="420477"/>
                      <a:pt x="23867" y="367067"/>
                    </a:cubicBezTo>
                    <a:cubicBezTo>
                      <a:pt x="-14669" y="247769"/>
                      <a:pt x="-6311" y="120911"/>
                      <a:pt x="47284" y="8128"/>
                    </a:cubicBezTo>
                    <a:cubicBezTo>
                      <a:pt x="50603" y="875"/>
                      <a:pt x="59270" y="-2075"/>
                      <a:pt x="66338" y="1551"/>
                    </a:cubicBezTo>
                    <a:lnTo>
                      <a:pt x="66338" y="155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B6D9589B-729D-4C1C-9FB2-9B7822266A44}"/>
                  </a:ext>
                </a:extLst>
              </p:cNvPr>
              <p:cNvSpPr/>
              <p:nvPr/>
            </p:nvSpPr>
            <p:spPr>
              <a:xfrm>
                <a:off x="2772529" y="986098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6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2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654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951099" cy="3018802"/>
              <a:chOff x="733425" y="896758"/>
              <a:chExt cx="1951099" cy="3018802"/>
            </a:xfrm>
            <a:solidFill>
              <a:srgbClr val="00973A"/>
            </a:solidFill>
          </p:grpSpPr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B7593A89-360A-4918-B0CC-97DEB3084F3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DCD3E38-BF82-4826-A3C9-B6FBD0516E0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EBFB3E-64B0-4424-9080-293768B692FB}"/>
                  </a:ext>
                </a:extLst>
              </p:cNvPr>
              <p:cNvSpPr/>
              <p:nvPr/>
            </p:nvSpPr>
            <p:spPr>
              <a:xfrm>
                <a:off x="1948527" y="3737486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0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56B9A50F-E628-4029-9D68-6139D9ABA968}"/>
                  </a:ext>
                </a:extLst>
              </p:cNvPr>
              <p:cNvSpPr/>
              <p:nvPr/>
            </p:nvSpPr>
            <p:spPr>
              <a:xfrm>
                <a:off x="2529032" y="3090493"/>
                <a:ext cx="155491" cy="612681"/>
              </a:xfrm>
              <a:custGeom>
                <a:avLst/>
                <a:gdLst>
                  <a:gd name="connsiteX0" fmla="*/ 54527 w 155491"/>
                  <a:gd name="connsiteY0" fmla="*/ 610107 h 612681"/>
                  <a:gd name="connsiteX1" fmla="*/ 50901 w 155491"/>
                  <a:gd name="connsiteY1" fmla="*/ 590931 h 612681"/>
                  <a:gd name="connsiteX2" fmla="*/ 120783 w 155491"/>
                  <a:gd name="connsiteY2" fmla="*/ 259036 h 612681"/>
                  <a:gd name="connsiteX3" fmla="*/ 3760 w 155491"/>
                  <a:gd name="connsiteY3" fmla="*/ 23451 h 612681"/>
                  <a:gd name="connsiteX4" fmla="*/ 4128 w 155491"/>
                  <a:gd name="connsiteY4" fmla="*/ 4029 h 612681"/>
                  <a:gd name="connsiteX5" fmla="*/ 4128 w 155491"/>
                  <a:gd name="connsiteY5" fmla="*/ 4029 h 612681"/>
                  <a:gd name="connsiteX6" fmla="*/ 24165 w 155491"/>
                  <a:gd name="connsiteY6" fmla="*/ 4459 h 612681"/>
                  <a:gd name="connsiteX7" fmla="*/ 93125 w 155491"/>
                  <a:gd name="connsiteY7" fmla="*/ 98558 h 612681"/>
                  <a:gd name="connsiteX8" fmla="*/ 148257 w 155491"/>
                  <a:gd name="connsiteY8" fmla="*/ 254303 h 612681"/>
                  <a:gd name="connsiteX9" fmla="*/ 74441 w 155491"/>
                  <a:gd name="connsiteY9" fmla="*/ 606358 h 612681"/>
                  <a:gd name="connsiteX10" fmla="*/ 54527 w 155491"/>
                  <a:gd name="connsiteY10" fmla="*/ 610107 h 612681"/>
                  <a:gd name="connsiteX11" fmla="*/ 54527 w 155491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3"/>
                      <a:pt x="120783" y="259036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5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4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10BDA459-6884-417E-8131-4859651175DE}"/>
                  </a:ext>
                </a:extLst>
              </p:cNvPr>
              <p:cNvSpPr/>
              <p:nvPr/>
            </p:nvSpPr>
            <p:spPr>
              <a:xfrm>
                <a:off x="1794788" y="2939905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4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5EEA2237-9F2D-46EF-A898-30A9829A9AA8}"/>
                  </a:ext>
                </a:extLst>
              </p:cNvPr>
              <p:cNvSpPr/>
              <p:nvPr/>
            </p:nvSpPr>
            <p:spPr>
              <a:xfrm>
                <a:off x="1709055" y="3210743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7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65961D62-069E-4A95-87DF-DAF4F39CA001}"/>
                  </a:ext>
                </a:extLst>
              </p:cNvPr>
              <p:cNvSpPr/>
              <p:nvPr/>
            </p:nvSpPr>
            <p:spPr>
              <a:xfrm>
                <a:off x="1797001" y="3028055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7FBDB547-C063-44A1-89F0-EE242BD3308D}"/>
                </a:ext>
              </a:extLst>
            </p:cNvPr>
            <p:cNvSpPr/>
            <p:nvPr/>
          </p:nvSpPr>
          <p:spPr>
            <a:xfrm>
              <a:off x="3417978" y="896758"/>
              <a:ext cx="8042747" cy="976879"/>
            </a:xfrm>
            <a:custGeom>
              <a:avLst/>
              <a:gdLst>
                <a:gd name="connsiteX0" fmla="*/ 7918779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7 w 8042747"/>
                <a:gd name="connsiteY8" fmla="*/ 852849 h 976879"/>
                <a:gd name="connsiteX9" fmla="*/ 8042747 w 8042747"/>
                <a:gd name="connsiteY9" fmla="*/ 124031 h 976879"/>
                <a:gd name="connsiteX10" fmla="*/ 7918779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9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7" y="921072"/>
                    <a:pt x="8042747" y="852849"/>
                  </a:cubicBezTo>
                  <a:lnTo>
                    <a:pt x="8042747" y="124031"/>
                  </a:lnTo>
                  <a:cubicBezTo>
                    <a:pt x="8042747" y="55808"/>
                    <a:pt x="7986940" y="0"/>
                    <a:pt x="7918779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11A7D4C-0863-4D99-A235-951BB3F73C4C}"/>
                </a:ext>
              </a:extLst>
            </p:cNvPr>
            <p:cNvSpPr/>
            <p:nvPr/>
          </p:nvSpPr>
          <p:spPr>
            <a:xfrm>
              <a:off x="2924068" y="1918382"/>
              <a:ext cx="8042747" cy="976879"/>
            </a:xfrm>
            <a:custGeom>
              <a:avLst/>
              <a:gdLst>
                <a:gd name="connsiteX0" fmla="*/ 7918778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3969 h 976879"/>
                <a:gd name="connsiteX10" fmla="*/ 7918778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8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3969"/>
                  </a:lnTo>
                  <a:cubicBezTo>
                    <a:pt x="8042748" y="55808"/>
                    <a:pt x="7986940" y="0"/>
                    <a:pt x="7918778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AA2D5865-93F7-4ED1-B052-ED81B4C1B438}"/>
                </a:ext>
              </a:extLst>
            </p:cNvPr>
            <p:cNvSpPr/>
            <p:nvPr/>
          </p:nvSpPr>
          <p:spPr>
            <a:xfrm>
              <a:off x="2436304" y="2939944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2EC31AF3-44A3-4684-B683-71A9B7B65517}"/>
                </a:ext>
              </a:extLst>
            </p:cNvPr>
            <p:cNvSpPr/>
            <p:nvPr/>
          </p:nvSpPr>
          <p:spPr>
            <a:xfrm>
              <a:off x="1948541" y="396218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F9122AF-D980-4C57-A453-8DE3AA0C0B9C}"/>
                </a:ext>
              </a:extLst>
            </p:cNvPr>
            <p:cNvSpPr/>
            <p:nvPr/>
          </p:nvSpPr>
          <p:spPr>
            <a:xfrm>
              <a:off x="1460777" y="498571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79 h 976879"/>
                <a:gd name="connsiteX6" fmla="*/ 6813 w 8042747"/>
                <a:gd name="connsiteY6" fmla="*/ 976879 h 976879"/>
                <a:gd name="connsiteX7" fmla="*/ 7918717 w 8042747"/>
                <a:gd name="connsiteY7" fmla="*/ 976879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79"/>
                    <a:pt x="6568" y="976879"/>
                  </a:cubicBezTo>
                  <a:cubicBezTo>
                    <a:pt x="6629" y="976879"/>
                    <a:pt x="6752" y="976879"/>
                    <a:pt x="6813" y="976879"/>
                  </a:cubicBezTo>
                  <a:lnTo>
                    <a:pt x="7918717" y="976879"/>
                  </a:lnTo>
                  <a:cubicBezTo>
                    <a:pt x="7986940" y="976879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7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5753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1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9" y="2911210"/>
            <a:ext cx="10222302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44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57" y="6447920"/>
            <a:ext cx="857206" cy="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pic>
        <p:nvPicPr>
          <p:cNvPr id="5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57" y="6447920"/>
            <a:ext cx="857206" cy="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pic>
        <p:nvPicPr>
          <p:cNvPr id="5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57" y="6447920"/>
            <a:ext cx="857206" cy="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4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80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9" y="2911210"/>
            <a:ext cx="10222302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DA8E73A-DC7E-45D5-B1D1-091A313B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2" y="128452"/>
            <a:ext cx="580634" cy="5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1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2">
            <a:extLst>
              <a:ext uri="{FF2B5EF4-FFF2-40B4-BE49-F238E27FC236}">
                <a16:creationId xmlns:a16="http://schemas.microsoft.com/office/drawing/2014/main" id="{8B88CB56-7742-4B5B-9D04-DB85EE3E285F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F44D1EE-8F7E-4B40-95AE-3F81C0208E51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F7D5DA01-B3EC-41CC-89A9-00386D42C50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CF26C2D-B24C-4271-8B6D-E3D6373C50B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0C08168-AD42-428C-B54B-BA20FA21D926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166D6DE-4A45-493C-9908-95EFC1A1F27D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3DD4449-0977-473C-80E7-437D63C9859F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D583714-FF55-4BD8-A84C-55F8E174E89D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80526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58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4" name="Espaço Reservado para Imagem 5">
            <a:extLst>
              <a:ext uri="{FF2B5EF4-FFF2-40B4-BE49-F238E27FC236}">
                <a16:creationId xmlns:a16="http://schemas.microsoft.com/office/drawing/2014/main" id="{60F98968-9483-4D31-9600-F04F596D7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1033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5" name="Espaço Reservado para Imagem 5">
            <a:extLst>
              <a:ext uri="{FF2B5EF4-FFF2-40B4-BE49-F238E27FC236}">
                <a16:creationId xmlns:a16="http://schemas.microsoft.com/office/drawing/2014/main" id="{CC1482B4-8DCE-467E-B47A-C8B6331450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57456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226971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57" y="6447920"/>
            <a:ext cx="857206" cy="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pic>
        <p:nvPicPr>
          <p:cNvPr id="5" name="Gráfico 1">
            <a:extLst>
              <a:ext uri="{FF2B5EF4-FFF2-40B4-BE49-F238E27FC236}">
                <a16:creationId xmlns:a16="http://schemas.microsoft.com/office/drawing/2014/main" id="{F1D21BF4-9F3C-4616-A367-B59CA04C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457" y="6447920"/>
            <a:ext cx="857206" cy="2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50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2">
            <a:extLst>
              <a:ext uri="{FF2B5EF4-FFF2-40B4-BE49-F238E27FC236}">
                <a16:creationId xmlns:a16="http://schemas.microsoft.com/office/drawing/2014/main" id="{8B88CB56-7742-4B5B-9D04-DB85EE3E285F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F44D1EE-8F7E-4B40-95AE-3F81C0208E51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F7D5DA01-B3EC-41CC-89A9-00386D42C50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CF26C2D-B24C-4271-8B6D-E3D6373C50B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0C08168-AD42-428C-B54B-BA20FA21D926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166D6DE-4A45-493C-9908-95EFC1A1F27D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3DD4449-0977-473C-80E7-437D63C9859F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D583714-FF55-4BD8-A84C-55F8E174E89D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9388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/>
        </p:nvGrpSpPr>
        <p:grpSpPr>
          <a:xfrm>
            <a:off x="5931015" y="58591"/>
            <a:ext cx="5830349" cy="5830349"/>
            <a:chOff x="5931015" y="184641"/>
            <a:chExt cx="5830349" cy="5830349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306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61C58A-E461-4101-9AE4-85DEBA6A3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AA8505A-5E66-4C16-BCD3-155EB65AE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3132" y="128452"/>
            <a:ext cx="580634" cy="5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2655DBA-5AD7-466B-95B2-C6B5C6EF7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23132" y="128452"/>
            <a:ext cx="580634" cy="5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8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5BB70CCA-2B97-4A11-A41E-1E32FB13F2CC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/>
        </p:nvCxnSpPr>
        <p:spPr>
          <a:xfrm flipH="1">
            <a:off x="0" y="6143625"/>
            <a:ext cx="12192001" cy="0"/>
          </a:xfrm>
          <a:prstGeom prst="line">
            <a:avLst/>
          </a:prstGeom>
          <a:ln w="25400" cmpd="dbl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07D8DE6-9BE5-49D1-B631-0B444032D4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2" y="6272717"/>
            <a:ext cx="2457864" cy="538648"/>
          </a:xfrm>
          <a:prstGeom prst="rect">
            <a:avLst/>
          </a:prstGeom>
        </p:spPr>
      </p:pic>
      <p:grpSp>
        <p:nvGrpSpPr>
          <p:cNvPr id="3" name="Gráfico 8">
            <a:extLst>
              <a:ext uri="{FF2B5EF4-FFF2-40B4-BE49-F238E27FC236}">
                <a16:creationId xmlns:a16="http://schemas.microsoft.com/office/drawing/2014/main" id="{B68052B2-CD3A-4DA3-93C6-750932711B92}"/>
              </a:ext>
            </a:extLst>
          </p:cNvPr>
          <p:cNvGrpSpPr/>
          <p:nvPr/>
        </p:nvGrpSpPr>
        <p:grpSpPr>
          <a:xfrm>
            <a:off x="11423132" y="128452"/>
            <a:ext cx="580497" cy="580497"/>
            <a:chOff x="11423132" y="128452"/>
            <a:chExt cx="580497" cy="580497"/>
          </a:xfrm>
          <a:solidFill>
            <a:srgbClr val="00973A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47311E23-BB03-4243-BF63-45B2FA6C8F8B}"/>
                </a:ext>
              </a:extLst>
            </p:cNvPr>
            <p:cNvSpPr/>
            <p:nvPr/>
          </p:nvSpPr>
          <p:spPr>
            <a:xfrm>
              <a:off x="11423132" y="128452"/>
              <a:ext cx="580497" cy="580497"/>
            </a:xfrm>
            <a:custGeom>
              <a:avLst/>
              <a:gdLst>
                <a:gd name="connsiteX0" fmla="*/ 290249 w 580497"/>
                <a:gd name="connsiteY0" fmla="*/ 20493 h 580497"/>
                <a:gd name="connsiteX1" fmla="*/ 560004 w 580497"/>
                <a:gd name="connsiteY1" fmla="*/ 290249 h 580497"/>
                <a:gd name="connsiteX2" fmla="*/ 290249 w 580497"/>
                <a:gd name="connsiteY2" fmla="*/ 560073 h 580497"/>
                <a:gd name="connsiteX3" fmla="*/ 20493 w 580497"/>
                <a:gd name="connsiteY3" fmla="*/ 290249 h 580497"/>
                <a:gd name="connsiteX4" fmla="*/ 290249 w 580497"/>
                <a:gd name="connsiteY4" fmla="*/ 20493 h 580497"/>
                <a:gd name="connsiteX5" fmla="*/ 290249 w 580497"/>
                <a:gd name="connsiteY5" fmla="*/ 0 h 580497"/>
                <a:gd name="connsiteX6" fmla="*/ 0 w 580497"/>
                <a:gd name="connsiteY6" fmla="*/ 290249 h 580497"/>
                <a:gd name="connsiteX7" fmla="*/ 290249 w 580497"/>
                <a:gd name="connsiteY7" fmla="*/ 580497 h 580497"/>
                <a:gd name="connsiteX8" fmla="*/ 580497 w 580497"/>
                <a:gd name="connsiteY8" fmla="*/ 290249 h 580497"/>
                <a:gd name="connsiteX9" fmla="*/ 290249 w 580497"/>
                <a:gd name="connsiteY9" fmla="*/ 0 h 580497"/>
                <a:gd name="connsiteX10" fmla="*/ 290249 w 580497"/>
                <a:gd name="connsiteY10" fmla="*/ 0 h 58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497" h="580497">
                  <a:moveTo>
                    <a:pt x="290249" y="20493"/>
                  </a:moveTo>
                  <a:cubicBezTo>
                    <a:pt x="439028" y="20493"/>
                    <a:pt x="560004" y="141538"/>
                    <a:pt x="560004" y="290249"/>
                  </a:cubicBezTo>
                  <a:cubicBezTo>
                    <a:pt x="560004" y="438959"/>
                    <a:pt x="439028" y="560073"/>
                    <a:pt x="290249" y="560073"/>
                  </a:cubicBezTo>
                  <a:cubicBezTo>
                    <a:pt x="141470" y="560073"/>
                    <a:pt x="20493" y="439028"/>
                    <a:pt x="20493" y="290249"/>
                  </a:cubicBezTo>
                  <a:cubicBezTo>
                    <a:pt x="20493" y="141470"/>
                    <a:pt x="141538" y="20493"/>
                    <a:pt x="290249" y="20493"/>
                  </a:cubicBezTo>
                  <a:moveTo>
                    <a:pt x="290249" y="0"/>
                  </a:moveTo>
                  <a:cubicBezTo>
                    <a:pt x="129994" y="0"/>
                    <a:pt x="0" y="129994"/>
                    <a:pt x="0" y="290249"/>
                  </a:cubicBezTo>
                  <a:cubicBezTo>
                    <a:pt x="0" y="450504"/>
                    <a:pt x="129994" y="580497"/>
                    <a:pt x="290249" y="580497"/>
                  </a:cubicBezTo>
                  <a:cubicBezTo>
                    <a:pt x="450504" y="580497"/>
                    <a:pt x="580497" y="450504"/>
                    <a:pt x="580497" y="290249"/>
                  </a:cubicBezTo>
                  <a:cubicBezTo>
                    <a:pt x="580497" y="129994"/>
                    <a:pt x="450572" y="0"/>
                    <a:pt x="290249" y="0"/>
                  </a:cubicBezTo>
                  <a:lnTo>
                    <a:pt x="290249" y="0"/>
                  </a:lnTo>
                  <a:close/>
                </a:path>
              </a:pathLst>
            </a:custGeom>
            <a:solidFill>
              <a:srgbClr val="00973A"/>
            </a:solidFill>
            <a:ln w="6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394D71C-2A57-414C-A1AF-1E03BA13AC7E}"/>
                </a:ext>
              </a:extLst>
            </p:cNvPr>
            <p:cNvSpPr/>
            <p:nvPr/>
          </p:nvSpPr>
          <p:spPr>
            <a:xfrm>
              <a:off x="11640283" y="196215"/>
              <a:ext cx="146190" cy="444896"/>
            </a:xfrm>
            <a:custGeom>
              <a:avLst/>
              <a:gdLst>
                <a:gd name="connsiteX0" fmla="*/ 141202 w 146190"/>
                <a:gd name="connsiteY0" fmla="*/ 13730 h 444896"/>
                <a:gd name="connsiteX1" fmla="*/ 89697 w 146190"/>
                <a:gd name="connsiteY1" fmla="*/ 13662 h 444896"/>
                <a:gd name="connsiteX2" fmla="*/ 88399 w 146190"/>
                <a:gd name="connsiteY2" fmla="*/ 3279 h 444896"/>
                <a:gd name="connsiteX3" fmla="*/ 84642 w 146190"/>
                <a:gd name="connsiteY3" fmla="*/ 0 h 444896"/>
                <a:gd name="connsiteX4" fmla="*/ 62236 w 146190"/>
                <a:gd name="connsiteY4" fmla="*/ 0 h 444896"/>
                <a:gd name="connsiteX5" fmla="*/ 58479 w 146190"/>
                <a:gd name="connsiteY5" fmla="*/ 3279 h 444896"/>
                <a:gd name="connsiteX6" fmla="*/ 57181 w 146190"/>
                <a:gd name="connsiteY6" fmla="*/ 13662 h 444896"/>
                <a:gd name="connsiteX7" fmla="*/ 5061 w 146190"/>
                <a:gd name="connsiteY7" fmla="*/ 13594 h 444896"/>
                <a:gd name="connsiteX8" fmla="*/ 6 w 146190"/>
                <a:gd name="connsiteY8" fmla="*/ 18854 h 444896"/>
                <a:gd name="connsiteX9" fmla="*/ 621 w 146190"/>
                <a:gd name="connsiteY9" fmla="*/ 34496 h 444896"/>
                <a:gd name="connsiteX10" fmla="*/ 2943 w 146190"/>
                <a:gd name="connsiteY10" fmla="*/ 38527 h 444896"/>
                <a:gd name="connsiteX11" fmla="*/ 50282 w 146190"/>
                <a:gd name="connsiteY11" fmla="*/ 69335 h 444896"/>
                <a:gd name="connsiteX12" fmla="*/ 4378 w 146190"/>
                <a:gd name="connsiteY12" fmla="*/ 435749 h 444896"/>
                <a:gd name="connsiteX13" fmla="*/ 18313 w 146190"/>
                <a:gd name="connsiteY13" fmla="*/ 442306 h 444896"/>
                <a:gd name="connsiteX14" fmla="*/ 73439 w 146190"/>
                <a:gd name="connsiteY14" fmla="*/ 383970 h 444896"/>
                <a:gd name="connsiteX15" fmla="*/ 128565 w 146190"/>
                <a:gd name="connsiteY15" fmla="*/ 442306 h 444896"/>
                <a:gd name="connsiteX16" fmla="*/ 142500 w 146190"/>
                <a:gd name="connsiteY16" fmla="*/ 435749 h 444896"/>
                <a:gd name="connsiteX17" fmla="*/ 96596 w 146190"/>
                <a:gd name="connsiteY17" fmla="*/ 69335 h 444896"/>
                <a:gd name="connsiteX18" fmla="*/ 143866 w 146190"/>
                <a:gd name="connsiteY18" fmla="*/ 38527 h 444896"/>
                <a:gd name="connsiteX19" fmla="*/ 146189 w 146190"/>
                <a:gd name="connsiteY19" fmla="*/ 34292 h 444896"/>
                <a:gd name="connsiteX20" fmla="*/ 146189 w 146190"/>
                <a:gd name="connsiteY20" fmla="*/ 18785 h 444896"/>
                <a:gd name="connsiteX21" fmla="*/ 141202 w 146190"/>
                <a:gd name="connsiteY21" fmla="*/ 13730 h 444896"/>
                <a:gd name="connsiteX22" fmla="*/ 86896 w 146190"/>
                <a:gd name="connsiteY22" fmla="*/ 84363 h 444896"/>
                <a:gd name="connsiteX23" fmla="*/ 83412 w 146190"/>
                <a:gd name="connsiteY23" fmla="*/ 82108 h 444896"/>
                <a:gd name="connsiteX24" fmla="*/ 83412 w 146190"/>
                <a:gd name="connsiteY24" fmla="*/ 78010 h 444896"/>
                <a:gd name="connsiteX25" fmla="*/ 89628 w 146190"/>
                <a:gd name="connsiteY25" fmla="*/ 73980 h 444896"/>
                <a:gd name="connsiteX26" fmla="*/ 90653 w 146190"/>
                <a:gd name="connsiteY26" fmla="*/ 82040 h 444896"/>
                <a:gd name="connsiteX27" fmla="*/ 86896 w 146190"/>
                <a:gd name="connsiteY27" fmla="*/ 84363 h 444896"/>
                <a:gd name="connsiteX28" fmla="*/ 71731 w 146190"/>
                <a:gd name="connsiteY28" fmla="*/ 227609 h 444896"/>
                <a:gd name="connsiteX29" fmla="*/ 47413 w 146190"/>
                <a:gd name="connsiteY29" fmla="*/ 203427 h 444896"/>
                <a:gd name="connsiteX30" fmla="*/ 47686 w 146190"/>
                <a:gd name="connsiteY30" fmla="*/ 199670 h 444896"/>
                <a:gd name="connsiteX31" fmla="*/ 72073 w 146190"/>
                <a:gd name="connsiteY31" fmla="*/ 182182 h 444896"/>
                <a:gd name="connsiteX32" fmla="*/ 74942 w 146190"/>
                <a:gd name="connsiteY32" fmla="*/ 182182 h 444896"/>
                <a:gd name="connsiteX33" fmla="*/ 99260 w 146190"/>
                <a:gd name="connsiteY33" fmla="*/ 199601 h 444896"/>
                <a:gd name="connsiteX34" fmla="*/ 99533 w 146190"/>
                <a:gd name="connsiteY34" fmla="*/ 203359 h 444896"/>
                <a:gd name="connsiteX35" fmla="*/ 75215 w 146190"/>
                <a:gd name="connsiteY35" fmla="*/ 227540 h 444896"/>
                <a:gd name="connsiteX36" fmla="*/ 71731 w 146190"/>
                <a:gd name="connsiteY36" fmla="*/ 227609 h 444896"/>
                <a:gd name="connsiteX37" fmla="*/ 75147 w 146190"/>
                <a:gd name="connsiteY37" fmla="*/ 241612 h 444896"/>
                <a:gd name="connsiteX38" fmla="*/ 109438 w 146190"/>
                <a:gd name="connsiteY38" fmla="*/ 275630 h 444896"/>
                <a:gd name="connsiteX39" fmla="*/ 108892 w 146190"/>
                <a:gd name="connsiteY39" fmla="*/ 279524 h 444896"/>
                <a:gd name="connsiteX40" fmla="*/ 74737 w 146190"/>
                <a:gd name="connsiteY40" fmla="*/ 298036 h 444896"/>
                <a:gd name="connsiteX41" fmla="*/ 72414 w 146190"/>
                <a:gd name="connsiteY41" fmla="*/ 298036 h 444896"/>
                <a:gd name="connsiteX42" fmla="*/ 38191 w 146190"/>
                <a:gd name="connsiteY42" fmla="*/ 279456 h 444896"/>
                <a:gd name="connsiteX43" fmla="*/ 37644 w 146190"/>
                <a:gd name="connsiteY43" fmla="*/ 275562 h 444896"/>
                <a:gd name="connsiteX44" fmla="*/ 71799 w 146190"/>
                <a:gd name="connsiteY44" fmla="*/ 241612 h 444896"/>
                <a:gd name="connsiteX45" fmla="*/ 75147 w 146190"/>
                <a:gd name="connsiteY45" fmla="*/ 241612 h 444896"/>
                <a:gd name="connsiteX46" fmla="*/ 72004 w 146190"/>
                <a:gd name="connsiteY46" fmla="*/ 170911 h 444896"/>
                <a:gd name="connsiteX47" fmla="*/ 52809 w 146190"/>
                <a:gd name="connsiteY47" fmla="*/ 157181 h 444896"/>
                <a:gd name="connsiteX48" fmla="*/ 52399 w 146190"/>
                <a:gd name="connsiteY48" fmla="*/ 153561 h 444896"/>
                <a:gd name="connsiteX49" fmla="*/ 71594 w 146190"/>
                <a:gd name="connsiteY49" fmla="*/ 132589 h 444896"/>
                <a:gd name="connsiteX50" fmla="*/ 75215 w 146190"/>
                <a:gd name="connsiteY50" fmla="*/ 132589 h 444896"/>
                <a:gd name="connsiteX51" fmla="*/ 94410 w 146190"/>
                <a:gd name="connsiteY51" fmla="*/ 153561 h 444896"/>
                <a:gd name="connsiteX52" fmla="*/ 94000 w 146190"/>
                <a:gd name="connsiteY52" fmla="*/ 157181 h 444896"/>
                <a:gd name="connsiteX53" fmla="*/ 74805 w 146190"/>
                <a:gd name="connsiteY53" fmla="*/ 170911 h 444896"/>
                <a:gd name="connsiteX54" fmla="*/ 72004 w 146190"/>
                <a:gd name="connsiteY54" fmla="*/ 170911 h 444896"/>
                <a:gd name="connsiteX55" fmla="*/ 54244 w 146190"/>
                <a:gd name="connsiteY55" fmla="*/ 97683 h 444896"/>
                <a:gd name="connsiteX56" fmla="*/ 54244 w 146190"/>
                <a:gd name="connsiteY56" fmla="*/ 97683 h 444896"/>
                <a:gd name="connsiteX57" fmla="*/ 54859 w 146190"/>
                <a:gd name="connsiteY57" fmla="*/ 96658 h 444896"/>
                <a:gd name="connsiteX58" fmla="*/ 72073 w 146190"/>
                <a:gd name="connsiteY58" fmla="*/ 85456 h 444896"/>
                <a:gd name="connsiteX59" fmla="*/ 74737 w 146190"/>
                <a:gd name="connsiteY59" fmla="*/ 85456 h 444896"/>
                <a:gd name="connsiteX60" fmla="*/ 91951 w 146190"/>
                <a:gd name="connsiteY60" fmla="*/ 96658 h 444896"/>
                <a:gd name="connsiteX61" fmla="*/ 92566 w 146190"/>
                <a:gd name="connsiteY61" fmla="*/ 97683 h 444896"/>
                <a:gd name="connsiteX62" fmla="*/ 92566 w 146190"/>
                <a:gd name="connsiteY62" fmla="*/ 97683 h 444896"/>
                <a:gd name="connsiteX63" fmla="*/ 92224 w 146190"/>
                <a:gd name="connsiteY63" fmla="*/ 98844 h 444896"/>
                <a:gd name="connsiteX64" fmla="*/ 75215 w 146190"/>
                <a:gd name="connsiteY64" fmla="*/ 117493 h 444896"/>
                <a:gd name="connsiteX65" fmla="*/ 71594 w 146190"/>
                <a:gd name="connsiteY65" fmla="*/ 117493 h 444896"/>
                <a:gd name="connsiteX66" fmla="*/ 54585 w 146190"/>
                <a:gd name="connsiteY66" fmla="*/ 98844 h 444896"/>
                <a:gd name="connsiteX67" fmla="*/ 54244 w 146190"/>
                <a:gd name="connsiteY67" fmla="*/ 97683 h 444896"/>
                <a:gd name="connsiteX68" fmla="*/ 67837 w 146190"/>
                <a:gd name="connsiteY68" fmla="*/ 7514 h 444896"/>
                <a:gd name="connsiteX69" fmla="*/ 78972 w 146190"/>
                <a:gd name="connsiteY69" fmla="*/ 7514 h 444896"/>
                <a:gd name="connsiteX70" fmla="*/ 81636 w 146190"/>
                <a:gd name="connsiteY70" fmla="*/ 9837 h 444896"/>
                <a:gd name="connsiteX71" fmla="*/ 81773 w 146190"/>
                <a:gd name="connsiteY71" fmla="*/ 10725 h 444896"/>
                <a:gd name="connsiteX72" fmla="*/ 79109 w 146190"/>
                <a:gd name="connsiteY72" fmla="*/ 13730 h 444896"/>
                <a:gd name="connsiteX73" fmla="*/ 67769 w 146190"/>
                <a:gd name="connsiteY73" fmla="*/ 13730 h 444896"/>
                <a:gd name="connsiteX74" fmla="*/ 65105 w 146190"/>
                <a:gd name="connsiteY74" fmla="*/ 10725 h 444896"/>
                <a:gd name="connsiteX75" fmla="*/ 65242 w 146190"/>
                <a:gd name="connsiteY75" fmla="*/ 9837 h 444896"/>
                <a:gd name="connsiteX76" fmla="*/ 67837 w 146190"/>
                <a:gd name="connsiteY76" fmla="*/ 7514 h 444896"/>
                <a:gd name="connsiteX77" fmla="*/ 63807 w 146190"/>
                <a:gd name="connsiteY77" fmla="*/ 21176 h 444896"/>
                <a:gd name="connsiteX78" fmla="*/ 83071 w 146190"/>
                <a:gd name="connsiteY78" fmla="*/ 21176 h 444896"/>
                <a:gd name="connsiteX79" fmla="*/ 88672 w 146190"/>
                <a:gd name="connsiteY79" fmla="*/ 65646 h 444896"/>
                <a:gd name="connsiteX80" fmla="*/ 73439 w 146190"/>
                <a:gd name="connsiteY80" fmla="*/ 75551 h 444896"/>
                <a:gd name="connsiteX81" fmla="*/ 58274 w 146190"/>
                <a:gd name="connsiteY81" fmla="*/ 65646 h 444896"/>
                <a:gd name="connsiteX82" fmla="*/ 63807 w 146190"/>
                <a:gd name="connsiteY82" fmla="*/ 21176 h 444896"/>
                <a:gd name="connsiteX83" fmla="*/ 57181 w 146190"/>
                <a:gd name="connsiteY83" fmla="*/ 73980 h 444896"/>
                <a:gd name="connsiteX84" fmla="*/ 63397 w 146190"/>
                <a:gd name="connsiteY84" fmla="*/ 78010 h 444896"/>
                <a:gd name="connsiteX85" fmla="*/ 63397 w 146190"/>
                <a:gd name="connsiteY85" fmla="*/ 82108 h 444896"/>
                <a:gd name="connsiteX86" fmla="*/ 59914 w 146190"/>
                <a:gd name="connsiteY86" fmla="*/ 84363 h 444896"/>
                <a:gd name="connsiteX87" fmla="*/ 56156 w 146190"/>
                <a:gd name="connsiteY87" fmla="*/ 82040 h 444896"/>
                <a:gd name="connsiteX88" fmla="*/ 57181 w 146190"/>
                <a:gd name="connsiteY88" fmla="*/ 73980 h 444896"/>
                <a:gd name="connsiteX89" fmla="*/ 7861 w 146190"/>
                <a:gd name="connsiteY89" fmla="*/ 28349 h 444896"/>
                <a:gd name="connsiteX90" fmla="*/ 7861 w 146190"/>
                <a:gd name="connsiteY90" fmla="*/ 28349 h 444896"/>
                <a:gd name="connsiteX91" fmla="*/ 14761 w 146190"/>
                <a:gd name="connsiteY91" fmla="*/ 21108 h 444896"/>
                <a:gd name="connsiteX92" fmla="*/ 56225 w 146190"/>
                <a:gd name="connsiteY92" fmla="*/ 21176 h 444896"/>
                <a:gd name="connsiteX93" fmla="*/ 51238 w 146190"/>
                <a:gd name="connsiteY93" fmla="*/ 61137 h 444896"/>
                <a:gd name="connsiteX94" fmla="*/ 11892 w 146190"/>
                <a:gd name="connsiteY94" fmla="*/ 35521 h 444896"/>
                <a:gd name="connsiteX95" fmla="*/ 7861 w 146190"/>
                <a:gd name="connsiteY95" fmla="*/ 28349 h 444896"/>
                <a:gd name="connsiteX96" fmla="*/ 56498 w 146190"/>
                <a:gd name="connsiteY96" fmla="*/ 112028 h 444896"/>
                <a:gd name="connsiteX97" fmla="*/ 66813 w 146190"/>
                <a:gd name="connsiteY97" fmla="*/ 123368 h 444896"/>
                <a:gd name="connsiteX98" fmla="*/ 66813 w 146190"/>
                <a:gd name="connsiteY98" fmla="*/ 126647 h 444896"/>
                <a:gd name="connsiteX99" fmla="*/ 53219 w 146190"/>
                <a:gd name="connsiteY99" fmla="*/ 141538 h 444896"/>
                <a:gd name="connsiteX100" fmla="*/ 48984 w 146190"/>
                <a:gd name="connsiteY100" fmla="*/ 139557 h 444896"/>
                <a:gd name="connsiteX101" fmla="*/ 52263 w 146190"/>
                <a:gd name="connsiteY101" fmla="*/ 113326 h 444896"/>
                <a:gd name="connsiteX102" fmla="*/ 56498 w 146190"/>
                <a:gd name="connsiteY102" fmla="*/ 112028 h 444896"/>
                <a:gd name="connsiteX103" fmla="*/ 49599 w 146190"/>
                <a:gd name="connsiteY103" fmla="*/ 164080 h 444896"/>
                <a:gd name="connsiteX104" fmla="*/ 64285 w 146190"/>
                <a:gd name="connsiteY104" fmla="*/ 174600 h 444896"/>
                <a:gd name="connsiteX105" fmla="*/ 64285 w 146190"/>
                <a:gd name="connsiteY105" fmla="*/ 178562 h 444896"/>
                <a:gd name="connsiteX106" fmla="*/ 46730 w 146190"/>
                <a:gd name="connsiteY106" fmla="*/ 191131 h 444896"/>
                <a:gd name="connsiteX107" fmla="*/ 42904 w 146190"/>
                <a:gd name="connsiteY107" fmla="*/ 188809 h 444896"/>
                <a:gd name="connsiteX108" fmla="*/ 45773 w 146190"/>
                <a:gd name="connsiteY108" fmla="*/ 165720 h 444896"/>
                <a:gd name="connsiteX109" fmla="*/ 49599 w 146190"/>
                <a:gd name="connsiteY109" fmla="*/ 164080 h 444896"/>
                <a:gd name="connsiteX110" fmla="*/ 44066 w 146190"/>
                <a:gd name="connsiteY110" fmla="*/ 210668 h 444896"/>
                <a:gd name="connsiteX111" fmla="*/ 66335 w 146190"/>
                <a:gd name="connsiteY111" fmla="*/ 232800 h 444896"/>
                <a:gd name="connsiteX112" fmla="*/ 66335 w 146190"/>
                <a:gd name="connsiteY112" fmla="*/ 236284 h 444896"/>
                <a:gd name="connsiteX113" fmla="*/ 37713 w 146190"/>
                <a:gd name="connsiteY113" fmla="*/ 264701 h 444896"/>
                <a:gd name="connsiteX114" fmla="*/ 33546 w 146190"/>
                <a:gd name="connsiteY114" fmla="*/ 262652 h 444896"/>
                <a:gd name="connsiteX115" fmla="*/ 39899 w 146190"/>
                <a:gd name="connsiteY115" fmla="*/ 212034 h 444896"/>
                <a:gd name="connsiteX116" fmla="*/ 44066 w 146190"/>
                <a:gd name="connsiteY116" fmla="*/ 210668 h 444896"/>
                <a:gd name="connsiteX117" fmla="*/ 34092 w 146190"/>
                <a:gd name="connsiteY117" fmla="*/ 285740 h 444896"/>
                <a:gd name="connsiteX118" fmla="*/ 61690 w 146190"/>
                <a:gd name="connsiteY118" fmla="*/ 300768 h 444896"/>
                <a:gd name="connsiteX119" fmla="*/ 61690 w 146190"/>
                <a:gd name="connsiteY119" fmla="*/ 305072 h 444896"/>
                <a:gd name="connsiteX120" fmla="*/ 26852 w 146190"/>
                <a:gd name="connsiteY120" fmla="*/ 323925 h 444896"/>
                <a:gd name="connsiteX121" fmla="*/ 26852 w 146190"/>
                <a:gd name="connsiteY121" fmla="*/ 323925 h 444896"/>
                <a:gd name="connsiteX122" fmla="*/ 26168 w 146190"/>
                <a:gd name="connsiteY122" fmla="*/ 321944 h 444896"/>
                <a:gd name="connsiteX123" fmla="*/ 30472 w 146190"/>
                <a:gd name="connsiteY123" fmla="*/ 287653 h 444896"/>
                <a:gd name="connsiteX124" fmla="*/ 34092 w 146190"/>
                <a:gd name="connsiteY124" fmla="*/ 285740 h 444896"/>
                <a:gd name="connsiteX125" fmla="*/ 15922 w 146190"/>
                <a:gd name="connsiteY125" fmla="*/ 433973 h 444896"/>
                <a:gd name="connsiteX126" fmla="*/ 12302 w 146190"/>
                <a:gd name="connsiteY126" fmla="*/ 432265 h 444896"/>
                <a:gd name="connsiteX127" fmla="*/ 24666 w 146190"/>
                <a:gd name="connsiteY127" fmla="*/ 333557 h 444896"/>
                <a:gd name="connsiteX128" fmla="*/ 25280 w 146190"/>
                <a:gd name="connsiteY128" fmla="*/ 333216 h 444896"/>
                <a:gd name="connsiteX129" fmla="*/ 61826 w 146190"/>
                <a:gd name="connsiteY129" fmla="*/ 371811 h 444896"/>
                <a:gd name="connsiteX130" fmla="*/ 61826 w 146190"/>
                <a:gd name="connsiteY130" fmla="*/ 385404 h 444896"/>
                <a:gd name="connsiteX131" fmla="*/ 15922 w 146190"/>
                <a:gd name="connsiteY131" fmla="*/ 433973 h 444896"/>
                <a:gd name="connsiteX132" fmla="*/ 34980 w 146190"/>
                <a:gd name="connsiteY132" fmla="*/ 328024 h 444896"/>
                <a:gd name="connsiteX133" fmla="*/ 72346 w 146190"/>
                <a:gd name="connsiteY133" fmla="*/ 307804 h 444896"/>
                <a:gd name="connsiteX134" fmla="*/ 74668 w 146190"/>
                <a:gd name="connsiteY134" fmla="*/ 307804 h 444896"/>
                <a:gd name="connsiteX135" fmla="*/ 111897 w 146190"/>
                <a:gd name="connsiteY135" fmla="*/ 328024 h 444896"/>
                <a:gd name="connsiteX136" fmla="*/ 112512 w 146190"/>
                <a:gd name="connsiteY136" fmla="*/ 331849 h 444896"/>
                <a:gd name="connsiteX137" fmla="*/ 76718 w 146190"/>
                <a:gd name="connsiteY137" fmla="*/ 369761 h 444896"/>
                <a:gd name="connsiteX138" fmla="*/ 70160 w 146190"/>
                <a:gd name="connsiteY138" fmla="*/ 369761 h 444896"/>
                <a:gd name="connsiteX139" fmla="*/ 34366 w 146190"/>
                <a:gd name="connsiteY139" fmla="*/ 331918 h 444896"/>
                <a:gd name="connsiteX140" fmla="*/ 34980 w 146190"/>
                <a:gd name="connsiteY140" fmla="*/ 328024 h 444896"/>
                <a:gd name="connsiteX141" fmla="*/ 122212 w 146190"/>
                <a:gd name="connsiteY141" fmla="*/ 333557 h 444896"/>
                <a:gd name="connsiteX142" fmla="*/ 134576 w 146190"/>
                <a:gd name="connsiteY142" fmla="*/ 432265 h 444896"/>
                <a:gd name="connsiteX143" fmla="*/ 130956 w 146190"/>
                <a:gd name="connsiteY143" fmla="*/ 433973 h 444896"/>
                <a:gd name="connsiteX144" fmla="*/ 85052 w 146190"/>
                <a:gd name="connsiteY144" fmla="*/ 385473 h 444896"/>
                <a:gd name="connsiteX145" fmla="*/ 85052 w 146190"/>
                <a:gd name="connsiteY145" fmla="*/ 371879 h 444896"/>
                <a:gd name="connsiteX146" fmla="*/ 121597 w 146190"/>
                <a:gd name="connsiteY146" fmla="*/ 333284 h 444896"/>
                <a:gd name="connsiteX147" fmla="*/ 122212 w 146190"/>
                <a:gd name="connsiteY147" fmla="*/ 333557 h 444896"/>
                <a:gd name="connsiteX148" fmla="*/ 120709 w 146190"/>
                <a:gd name="connsiteY148" fmla="*/ 321876 h 444896"/>
                <a:gd name="connsiteX149" fmla="*/ 120026 w 146190"/>
                <a:gd name="connsiteY149" fmla="*/ 323857 h 444896"/>
                <a:gd name="connsiteX150" fmla="*/ 120026 w 146190"/>
                <a:gd name="connsiteY150" fmla="*/ 323857 h 444896"/>
                <a:gd name="connsiteX151" fmla="*/ 85325 w 146190"/>
                <a:gd name="connsiteY151" fmla="*/ 305004 h 444896"/>
                <a:gd name="connsiteX152" fmla="*/ 85325 w 146190"/>
                <a:gd name="connsiteY152" fmla="*/ 300700 h 444896"/>
                <a:gd name="connsiteX153" fmla="*/ 112785 w 146190"/>
                <a:gd name="connsiteY153" fmla="*/ 285809 h 444896"/>
                <a:gd name="connsiteX154" fmla="*/ 116406 w 146190"/>
                <a:gd name="connsiteY154" fmla="*/ 287653 h 444896"/>
                <a:gd name="connsiteX155" fmla="*/ 120709 w 146190"/>
                <a:gd name="connsiteY155" fmla="*/ 321876 h 444896"/>
                <a:gd name="connsiteX156" fmla="*/ 109165 w 146190"/>
                <a:gd name="connsiteY156" fmla="*/ 264769 h 444896"/>
                <a:gd name="connsiteX157" fmla="*/ 80543 w 146190"/>
                <a:gd name="connsiteY157" fmla="*/ 236284 h 444896"/>
                <a:gd name="connsiteX158" fmla="*/ 80543 w 146190"/>
                <a:gd name="connsiteY158" fmla="*/ 232800 h 444896"/>
                <a:gd name="connsiteX159" fmla="*/ 102880 w 146190"/>
                <a:gd name="connsiteY159" fmla="*/ 210668 h 444896"/>
                <a:gd name="connsiteX160" fmla="*/ 107047 w 146190"/>
                <a:gd name="connsiteY160" fmla="*/ 212102 h 444896"/>
                <a:gd name="connsiteX161" fmla="*/ 113400 w 146190"/>
                <a:gd name="connsiteY161" fmla="*/ 262720 h 444896"/>
                <a:gd name="connsiteX162" fmla="*/ 109165 w 146190"/>
                <a:gd name="connsiteY162" fmla="*/ 264769 h 444896"/>
                <a:gd name="connsiteX163" fmla="*/ 100216 w 146190"/>
                <a:gd name="connsiteY163" fmla="*/ 191131 h 444896"/>
                <a:gd name="connsiteX164" fmla="*/ 82661 w 146190"/>
                <a:gd name="connsiteY164" fmla="*/ 178562 h 444896"/>
                <a:gd name="connsiteX165" fmla="*/ 82661 w 146190"/>
                <a:gd name="connsiteY165" fmla="*/ 174600 h 444896"/>
                <a:gd name="connsiteX166" fmla="*/ 97347 w 146190"/>
                <a:gd name="connsiteY166" fmla="*/ 164080 h 444896"/>
                <a:gd name="connsiteX167" fmla="*/ 101173 w 146190"/>
                <a:gd name="connsiteY167" fmla="*/ 165788 h 444896"/>
                <a:gd name="connsiteX168" fmla="*/ 104042 w 146190"/>
                <a:gd name="connsiteY168" fmla="*/ 188877 h 444896"/>
                <a:gd name="connsiteX169" fmla="*/ 100216 w 146190"/>
                <a:gd name="connsiteY169" fmla="*/ 191131 h 444896"/>
                <a:gd name="connsiteX170" fmla="*/ 93659 w 146190"/>
                <a:gd name="connsiteY170" fmla="*/ 141538 h 444896"/>
                <a:gd name="connsiteX171" fmla="*/ 80065 w 146190"/>
                <a:gd name="connsiteY171" fmla="*/ 126647 h 444896"/>
                <a:gd name="connsiteX172" fmla="*/ 80065 w 146190"/>
                <a:gd name="connsiteY172" fmla="*/ 123368 h 444896"/>
                <a:gd name="connsiteX173" fmla="*/ 90380 w 146190"/>
                <a:gd name="connsiteY173" fmla="*/ 112028 h 444896"/>
                <a:gd name="connsiteX174" fmla="*/ 94615 w 146190"/>
                <a:gd name="connsiteY174" fmla="*/ 113394 h 444896"/>
                <a:gd name="connsiteX175" fmla="*/ 97894 w 146190"/>
                <a:gd name="connsiteY175" fmla="*/ 139625 h 444896"/>
                <a:gd name="connsiteX176" fmla="*/ 93659 w 146190"/>
                <a:gd name="connsiteY176" fmla="*/ 141538 h 444896"/>
                <a:gd name="connsiteX177" fmla="*/ 134713 w 146190"/>
                <a:gd name="connsiteY177" fmla="*/ 35658 h 444896"/>
                <a:gd name="connsiteX178" fmla="*/ 95640 w 146190"/>
                <a:gd name="connsiteY178" fmla="*/ 61137 h 444896"/>
                <a:gd name="connsiteX179" fmla="*/ 90653 w 146190"/>
                <a:gd name="connsiteY179" fmla="*/ 21244 h 444896"/>
                <a:gd name="connsiteX180" fmla="*/ 131844 w 146190"/>
                <a:gd name="connsiteY180" fmla="*/ 21313 h 444896"/>
                <a:gd name="connsiteX181" fmla="*/ 138743 w 146190"/>
                <a:gd name="connsiteY181" fmla="*/ 28212 h 444896"/>
                <a:gd name="connsiteX182" fmla="*/ 138743 w 146190"/>
                <a:gd name="connsiteY182" fmla="*/ 28212 h 444896"/>
                <a:gd name="connsiteX183" fmla="*/ 134713 w 146190"/>
                <a:gd name="connsiteY183" fmla="*/ 35658 h 4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46190" h="444896">
                  <a:moveTo>
                    <a:pt x="141202" y="13730"/>
                  </a:moveTo>
                  <a:lnTo>
                    <a:pt x="89697" y="13662"/>
                  </a:lnTo>
                  <a:lnTo>
                    <a:pt x="88399" y="3279"/>
                  </a:lnTo>
                  <a:cubicBezTo>
                    <a:pt x="88194" y="1435"/>
                    <a:pt x="86554" y="0"/>
                    <a:pt x="84642" y="0"/>
                  </a:cubicBezTo>
                  <a:lnTo>
                    <a:pt x="62236" y="0"/>
                  </a:lnTo>
                  <a:cubicBezTo>
                    <a:pt x="60323" y="0"/>
                    <a:pt x="58752" y="1435"/>
                    <a:pt x="58479" y="3279"/>
                  </a:cubicBezTo>
                  <a:lnTo>
                    <a:pt x="57181" y="13662"/>
                  </a:lnTo>
                  <a:lnTo>
                    <a:pt x="5061" y="13594"/>
                  </a:lnTo>
                  <a:cubicBezTo>
                    <a:pt x="2192" y="13594"/>
                    <a:pt x="-131" y="15985"/>
                    <a:pt x="6" y="18854"/>
                  </a:cubicBezTo>
                  <a:lnTo>
                    <a:pt x="621" y="34496"/>
                  </a:lnTo>
                  <a:cubicBezTo>
                    <a:pt x="689" y="36136"/>
                    <a:pt x="1577" y="37639"/>
                    <a:pt x="2943" y="38527"/>
                  </a:cubicBezTo>
                  <a:lnTo>
                    <a:pt x="50282" y="69335"/>
                  </a:lnTo>
                  <a:lnTo>
                    <a:pt x="4378" y="435749"/>
                  </a:lnTo>
                  <a:cubicBezTo>
                    <a:pt x="3421" y="443536"/>
                    <a:pt x="12916" y="448045"/>
                    <a:pt x="18313" y="442306"/>
                  </a:cubicBezTo>
                  <a:lnTo>
                    <a:pt x="73439" y="383970"/>
                  </a:lnTo>
                  <a:lnTo>
                    <a:pt x="128565" y="442306"/>
                  </a:lnTo>
                  <a:cubicBezTo>
                    <a:pt x="133961" y="447976"/>
                    <a:pt x="143525" y="443536"/>
                    <a:pt x="142500" y="435749"/>
                  </a:cubicBezTo>
                  <a:lnTo>
                    <a:pt x="96596" y="69335"/>
                  </a:lnTo>
                  <a:lnTo>
                    <a:pt x="143866" y="38527"/>
                  </a:lnTo>
                  <a:cubicBezTo>
                    <a:pt x="145301" y="37570"/>
                    <a:pt x="146189" y="35999"/>
                    <a:pt x="146189" y="34292"/>
                  </a:cubicBezTo>
                  <a:lnTo>
                    <a:pt x="146189" y="18785"/>
                  </a:lnTo>
                  <a:cubicBezTo>
                    <a:pt x="146257" y="16053"/>
                    <a:pt x="144003" y="13799"/>
                    <a:pt x="141202" y="13730"/>
                  </a:cubicBezTo>
                  <a:close/>
                  <a:moveTo>
                    <a:pt x="86896" y="84363"/>
                  </a:moveTo>
                  <a:lnTo>
                    <a:pt x="83412" y="82108"/>
                  </a:lnTo>
                  <a:cubicBezTo>
                    <a:pt x="81909" y="81152"/>
                    <a:pt x="81909" y="78966"/>
                    <a:pt x="83412" y="78010"/>
                  </a:cubicBezTo>
                  <a:lnTo>
                    <a:pt x="89628" y="73980"/>
                  </a:lnTo>
                  <a:lnTo>
                    <a:pt x="90653" y="82040"/>
                  </a:lnTo>
                  <a:cubicBezTo>
                    <a:pt x="90926" y="84089"/>
                    <a:pt x="88672" y="85524"/>
                    <a:pt x="86896" y="84363"/>
                  </a:cubicBezTo>
                  <a:close/>
                  <a:moveTo>
                    <a:pt x="71731" y="227609"/>
                  </a:moveTo>
                  <a:lnTo>
                    <a:pt x="47413" y="203427"/>
                  </a:lnTo>
                  <a:cubicBezTo>
                    <a:pt x="46320" y="202334"/>
                    <a:pt x="46456" y="200558"/>
                    <a:pt x="47686" y="199670"/>
                  </a:cubicBezTo>
                  <a:lnTo>
                    <a:pt x="72073" y="182182"/>
                  </a:lnTo>
                  <a:cubicBezTo>
                    <a:pt x="72892" y="181568"/>
                    <a:pt x="74054" y="181568"/>
                    <a:pt x="74942" y="182182"/>
                  </a:cubicBezTo>
                  <a:lnTo>
                    <a:pt x="99260" y="199601"/>
                  </a:lnTo>
                  <a:cubicBezTo>
                    <a:pt x="100490" y="200490"/>
                    <a:pt x="100626" y="202266"/>
                    <a:pt x="99533" y="203359"/>
                  </a:cubicBezTo>
                  <a:lnTo>
                    <a:pt x="75215" y="227540"/>
                  </a:lnTo>
                  <a:cubicBezTo>
                    <a:pt x="74190" y="228497"/>
                    <a:pt x="72687" y="228497"/>
                    <a:pt x="71731" y="227609"/>
                  </a:cubicBezTo>
                  <a:close/>
                  <a:moveTo>
                    <a:pt x="75147" y="241612"/>
                  </a:moveTo>
                  <a:lnTo>
                    <a:pt x="109438" y="275630"/>
                  </a:lnTo>
                  <a:cubicBezTo>
                    <a:pt x="110599" y="276792"/>
                    <a:pt x="110326" y="278704"/>
                    <a:pt x="108892" y="279524"/>
                  </a:cubicBezTo>
                  <a:lnTo>
                    <a:pt x="74737" y="298036"/>
                  </a:lnTo>
                  <a:cubicBezTo>
                    <a:pt x="73985" y="298446"/>
                    <a:pt x="73166" y="298446"/>
                    <a:pt x="72414" y="298036"/>
                  </a:cubicBezTo>
                  <a:lnTo>
                    <a:pt x="38191" y="279456"/>
                  </a:lnTo>
                  <a:cubicBezTo>
                    <a:pt x="36756" y="278704"/>
                    <a:pt x="36483" y="276723"/>
                    <a:pt x="37644" y="275562"/>
                  </a:cubicBezTo>
                  <a:lnTo>
                    <a:pt x="71799" y="241612"/>
                  </a:lnTo>
                  <a:cubicBezTo>
                    <a:pt x="72687" y="240656"/>
                    <a:pt x="74190" y="240656"/>
                    <a:pt x="75147" y="241612"/>
                  </a:cubicBezTo>
                  <a:close/>
                  <a:moveTo>
                    <a:pt x="72004" y="170911"/>
                  </a:moveTo>
                  <a:lnTo>
                    <a:pt x="52809" y="157181"/>
                  </a:lnTo>
                  <a:cubicBezTo>
                    <a:pt x="51648" y="156293"/>
                    <a:pt x="51443" y="154654"/>
                    <a:pt x="52399" y="153561"/>
                  </a:cubicBezTo>
                  <a:lnTo>
                    <a:pt x="71594" y="132589"/>
                  </a:lnTo>
                  <a:cubicBezTo>
                    <a:pt x="72551" y="131497"/>
                    <a:pt x="74259" y="131497"/>
                    <a:pt x="75215" y="132589"/>
                  </a:cubicBezTo>
                  <a:lnTo>
                    <a:pt x="94410" y="153561"/>
                  </a:lnTo>
                  <a:cubicBezTo>
                    <a:pt x="95366" y="154654"/>
                    <a:pt x="95230" y="156361"/>
                    <a:pt x="94000" y="157181"/>
                  </a:cubicBezTo>
                  <a:lnTo>
                    <a:pt x="74805" y="170911"/>
                  </a:lnTo>
                  <a:cubicBezTo>
                    <a:pt x="73985" y="171526"/>
                    <a:pt x="72892" y="171526"/>
                    <a:pt x="72004" y="170911"/>
                  </a:cubicBezTo>
                  <a:close/>
                  <a:moveTo>
                    <a:pt x="54244" y="97683"/>
                  </a:moveTo>
                  <a:lnTo>
                    <a:pt x="54244" y="97683"/>
                  </a:lnTo>
                  <a:cubicBezTo>
                    <a:pt x="54312" y="97273"/>
                    <a:pt x="54517" y="96863"/>
                    <a:pt x="54859" y="96658"/>
                  </a:cubicBezTo>
                  <a:lnTo>
                    <a:pt x="72073" y="85456"/>
                  </a:lnTo>
                  <a:cubicBezTo>
                    <a:pt x="72892" y="84909"/>
                    <a:pt x="73917" y="84909"/>
                    <a:pt x="74737" y="85456"/>
                  </a:cubicBezTo>
                  <a:lnTo>
                    <a:pt x="91951" y="96658"/>
                  </a:lnTo>
                  <a:cubicBezTo>
                    <a:pt x="92292" y="96863"/>
                    <a:pt x="92566" y="97273"/>
                    <a:pt x="92566" y="97683"/>
                  </a:cubicBezTo>
                  <a:lnTo>
                    <a:pt x="92566" y="97683"/>
                  </a:lnTo>
                  <a:cubicBezTo>
                    <a:pt x="92634" y="98093"/>
                    <a:pt x="92497" y="98503"/>
                    <a:pt x="92224" y="98844"/>
                  </a:cubicBezTo>
                  <a:lnTo>
                    <a:pt x="75215" y="117493"/>
                  </a:lnTo>
                  <a:cubicBezTo>
                    <a:pt x="74259" y="118586"/>
                    <a:pt x="72551" y="118586"/>
                    <a:pt x="71594" y="117493"/>
                  </a:cubicBezTo>
                  <a:lnTo>
                    <a:pt x="54585" y="98844"/>
                  </a:lnTo>
                  <a:cubicBezTo>
                    <a:pt x="54312" y="98503"/>
                    <a:pt x="54175" y="98093"/>
                    <a:pt x="54244" y="97683"/>
                  </a:cubicBezTo>
                  <a:close/>
                  <a:moveTo>
                    <a:pt x="67837" y="7514"/>
                  </a:moveTo>
                  <a:lnTo>
                    <a:pt x="78972" y="7514"/>
                  </a:lnTo>
                  <a:cubicBezTo>
                    <a:pt x="80338" y="7514"/>
                    <a:pt x="81431" y="8539"/>
                    <a:pt x="81636" y="9837"/>
                  </a:cubicBezTo>
                  <a:lnTo>
                    <a:pt x="81773" y="10725"/>
                  </a:lnTo>
                  <a:cubicBezTo>
                    <a:pt x="81978" y="12296"/>
                    <a:pt x="80748" y="13730"/>
                    <a:pt x="79109" y="13730"/>
                  </a:cubicBezTo>
                  <a:lnTo>
                    <a:pt x="67769" y="13730"/>
                  </a:lnTo>
                  <a:cubicBezTo>
                    <a:pt x="66198" y="13730"/>
                    <a:pt x="64968" y="12364"/>
                    <a:pt x="65105" y="10725"/>
                  </a:cubicBezTo>
                  <a:lnTo>
                    <a:pt x="65242" y="9837"/>
                  </a:lnTo>
                  <a:cubicBezTo>
                    <a:pt x="65378" y="8539"/>
                    <a:pt x="66540" y="7514"/>
                    <a:pt x="67837" y="7514"/>
                  </a:cubicBezTo>
                  <a:close/>
                  <a:moveTo>
                    <a:pt x="63807" y="21176"/>
                  </a:moveTo>
                  <a:lnTo>
                    <a:pt x="83071" y="21176"/>
                  </a:lnTo>
                  <a:lnTo>
                    <a:pt x="88672" y="65646"/>
                  </a:lnTo>
                  <a:lnTo>
                    <a:pt x="73439" y="75551"/>
                  </a:lnTo>
                  <a:lnTo>
                    <a:pt x="58274" y="65646"/>
                  </a:lnTo>
                  <a:lnTo>
                    <a:pt x="63807" y="21176"/>
                  </a:lnTo>
                  <a:close/>
                  <a:moveTo>
                    <a:pt x="57181" y="73980"/>
                  </a:moveTo>
                  <a:lnTo>
                    <a:pt x="63397" y="78010"/>
                  </a:lnTo>
                  <a:cubicBezTo>
                    <a:pt x="64900" y="78966"/>
                    <a:pt x="64900" y="81152"/>
                    <a:pt x="63397" y="82108"/>
                  </a:cubicBezTo>
                  <a:lnTo>
                    <a:pt x="59914" y="84363"/>
                  </a:lnTo>
                  <a:cubicBezTo>
                    <a:pt x="58137" y="85524"/>
                    <a:pt x="55883" y="84089"/>
                    <a:pt x="56156" y="82040"/>
                  </a:cubicBezTo>
                  <a:lnTo>
                    <a:pt x="57181" y="73980"/>
                  </a:lnTo>
                  <a:close/>
                  <a:moveTo>
                    <a:pt x="7861" y="28349"/>
                  </a:moveTo>
                  <a:lnTo>
                    <a:pt x="7861" y="28349"/>
                  </a:lnTo>
                  <a:cubicBezTo>
                    <a:pt x="7725" y="24387"/>
                    <a:pt x="10867" y="21108"/>
                    <a:pt x="14761" y="21108"/>
                  </a:cubicBezTo>
                  <a:lnTo>
                    <a:pt x="56225" y="21176"/>
                  </a:lnTo>
                  <a:lnTo>
                    <a:pt x="51238" y="61137"/>
                  </a:lnTo>
                  <a:lnTo>
                    <a:pt x="11892" y="35521"/>
                  </a:lnTo>
                  <a:cubicBezTo>
                    <a:pt x="9501" y="33950"/>
                    <a:pt x="7998" y="31286"/>
                    <a:pt x="7861" y="28349"/>
                  </a:cubicBezTo>
                  <a:close/>
                  <a:moveTo>
                    <a:pt x="56498" y="112028"/>
                  </a:moveTo>
                  <a:lnTo>
                    <a:pt x="66813" y="123368"/>
                  </a:lnTo>
                  <a:cubicBezTo>
                    <a:pt x="67701" y="124324"/>
                    <a:pt x="67701" y="125758"/>
                    <a:pt x="66813" y="126647"/>
                  </a:cubicBezTo>
                  <a:lnTo>
                    <a:pt x="53219" y="141538"/>
                  </a:lnTo>
                  <a:cubicBezTo>
                    <a:pt x="51580" y="143314"/>
                    <a:pt x="48711" y="141948"/>
                    <a:pt x="48984" y="139557"/>
                  </a:cubicBezTo>
                  <a:lnTo>
                    <a:pt x="52263" y="113326"/>
                  </a:lnTo>
                  <a:cubicBezTo>
                    <a:pt x="52536" y="111345"/>
                    <a:pt x="55132" y="110525"/>
                    <a:pt x="56498" y="112028"/>
                  </a:cubicBezTo>
                  <a:close/>
                  <a:moveTo>
                    <a:pt x="49599" y="164080"/>
                  </a:moveTo>
                  <a:lnTo>
                    <a:pt x="64285" y="174600"/>
                  </a:lnTo>
                  <a:cubicBezTo>
                    <a:pt x="65652" y="175556"/>
                    <a:pt x="65652" y="177606"/>
                    <a:pt x="64285" y="178562"/>
                  </a:cubicBezTo>
                  <a:lnTo>
                    <a:pt x="46730" y="191131"/>
                  </a:lnTo>
                  <a:cubicBezTo>
                    <a:pt x="45022" y="192361"/>
                    <a:pt x="42631" y="190926"/>
                    <a:pt x="42904" y="188809"/>
                  </a:cubicBezTo>
                  <a:lnTo>
                    <a:pt x="45773" y="165720"/>
                  </a:lnTo>
                  <a:cubicBezTo>
                    <a:pt x="45978" y="163944"/>
                    <a:pt x="48096" y="162987"/>
                    <a:pt x="49599" y="164080"/>
                  </a:cubicBezTo>
                  <a:close/>
                  <a:moveTo>
                    <a:pt x="44066" y="210668"/>
                  </a:moveTo>
                  <a:lnTo>
                    <a:pt x="66335" y="232800"/>
                  </a:lnTo>
                  <a:cubicBezTo>
                    <a:pt x="67291" y="233756"/>
                    <a:pt x="67291" y="235328"/>
                    <a:pt x="66335" y="236284"/>
                  </a:cubicBezTo>
                  <a:lnTo>
                    <a:pt x="37713" y="264701"/>
                  </a:lnTo>
                  <a:cubicBezTo>
                    <a:pt x="36073" y="266340"/>
                    <a:pt x="33273" y="264974"/>
                    <a:pt x="33546" y="262652"/>
                  </a:cubicBezTo>
                  <a:lnTo>
                    <a:pt x="39899" y="212034"/>
                  </a:lnTo>
                  <a:cubicBezTo>
                    <a:pt x="40172" y="210121"/>
                    <a:pt x="42631" y="209301"/>
                    <a:pt x="44066" y="210668"/>
                  </a:cubicBezTo>
                  <a:close/>
                  <a:moveTo>
                    <a:pt x="34092" y="285740"/>
                  </a:moveTo>
                  <a:lnTo>
                    <a:pt x="61690" y="300768"/>
                  </a:lnTo>
                  <a:cubicBezTo>
                    <a:pt x="63397" y="301725"/>
                    <a:pt x="63397" y="304116"/>
                    <a:pt x="61690" y="305072"/>
                  </a:cubicBezTo>
                  <a:lnTo>
                    <a:pt x="26852" y="323925"/>
                  </a:lnTo>
                  <a:lnTo>
                    <a:pt x="26852" y="323925"/>
                  </a:lnTo>
                  <a:cubicBezTo>
                    <a:pt x="26373" y="323379"/>
                    <a:pt x="26100" y="322696"/>
                    <a:pt x="26168" y="321944"/>
                  </a:cubicBezTo>
                  <a:lnTo>
                    <a:pt x="30472" y="287653"/>
                  </a:lnTo>
                  <a:cubicBezTo>
                    <a:pt x="30677" y="285877"/>
                    <a:pt x="32521" y="284921"/>
                    <a:pt x="34092" y="285740"/>
                  </a:cubicBezTo>
                  <a:close/>
                  <a:moveTo>
                    <a:pt x="15922" y="433973"/>
                  </a:moveTo>
                  <a:cubicBezTo>
                    <a:pt x="14556" y="435476"/>
                    <a:pt x="12097" y="434314"/>
                    <a:pt x="12302" y="432265"/>
                  </a:cubicBezTo>
                  <a:lnTo>
                    <a:pt x="24666" y="333557"/>
                  </a:lnTo>
                  <a:lnTo>
                    <a:pt x="25280" y="333216"/>
                  </a:lnTo>
                  <a:lnTo>
                    <a:pt x="61826" y="371811"/>
                  </a:lnTo>
                  <a:cubicBezTo>
                    <a:pt x="65447" y="375636"/>
                    <a:pt x="65447" y="381579"/>
                    <a:pt x="61826" y="385404"/>
                  </a:cubicBezTo>
                  <a:lnTo>
                    <a:pt x="15922" y="433973"/>
                  </a:lnTo>
                  <a:close/>
                  <a:moveTo>
                    <a:pt x="34980" y="328024"/>
                  </a:moveTo>
                  <a:lnTo>
                    <a:pt x="72346" y="307804"/>
                  </a:lnTo>
                  <a:cubicBezTo>
                    <a:pt x="73097" y="307394"/>
                    <a:pt x="73917" y="307394"/>
                    <a:pt x="74668" y="307804"/>
                  </a:cubicBezTo>
                  <a:lnTo>
                    <a:pt x="111897" y="328024"/>
                  </a:lnTo>
                  <a:cubicBezTo>
                    <a:pt x="113332" y="328775"/>
                    <a:pt x="113605" y="330688"/>
                    <a:pt x="112512" y="331849"/>
                  </a:cubicBezTo>
                  <a:lnTo>
                    <a:pt x="76718" y="369761"/>
                  </a:lnTo>
                  <a:cubicBezTo>
                    <a:pt x="74942" y="371674"/>
                    <a:pt x="71936" y="371674"/>
                    <a:pt x="70160" y="369761"/>
                  </a:cubicBezTo>
                  <a:lnTo>
                    <a:pt x="34366" y="331918"/>
                  </a:lnTo>
                  <a:cubicBezTo>
                    <a:pt x="33273" y="330688"/>
                    <a:pt x="33546" y="328775"/>
                    <a:pt x="34980" y="328024"/>
                  </a:cubicBezTo>
                  <a:close/>
                  <a:moveTo>
                    <a:pt x="122212" y="333557"/>
                  </a:moveTo>
                  <a:lnTo>
                    <a:pt x="134576" y="432265"/>
                  </a:lnTo>
                  <a:cubicBezTo>
                    <a:pt x="134849" y="434246"/>
                    <a:pt x="132390" y="435407"/>
                    <a:pt x="130956" y="433973"/>
                  </a:cubicBezTo>
                  <a:lnTo>
                    <a:pt x="85052" y="385473"/>
                  </a:lnTo>
                  <a:cubicBezTo>
                    <a:pt x="81431" y="381647"/>
                    <a:pt x="81431" y="375704"/>
                    <a:pt x="85052" y="371879"/>
                  </a:cubicBezTo>
                  <a:lnTo>
                    <a:pt x="121597" y="333284"/>
                  </a:lnTo>
                  <a:lnTo>
                    <a:pt x="122212" y="333557"/>
                  </a:lnTo>
                  <a:close/>
                  <a:moveTo>
                    <a:pt x="120709" y="321876"/>
                  </a:moveTo>
                  <a:cubicBezTo>
                    <a:pt x="120778" y="322628"/>
                    <a:pt x="120573" y="323311"/>
                    <a:pt x="120026" y="323857"/>
                  </a:cubicBezTo>
                  <a:lnTo>
                    <a:pt x="120026" y="323857"/>
                  </a:lnTo>
                  <a:lnTo>
                    <a:pt x="85325" y="305004"/>
                  </a:lnTo>
                  <a:cubicBezTo>
                    <a:pt x="83617" y="304047"/>
                    <a:pt x="83617" y="301656"/>
                    <a:pt x="85325" y="300700"/>
                  </a:cubicBezTo>
                  <a:lnTo>
                    <a:pt x="112785" y="285809"/>
                  </a:lnTo>
                  <a:cubicBezTo>
                    <a:pt x="114288" y="284989"/>
                    <a:pt x="116133" y="285945"/>
                    <a:pt x="116406" y="287653"/>
                  </a:cubicBezTo>
                  <a:lnTo>
                    <a:pt x="120709" y="321876"/>
                  </a:lnTo>
                  <a:close/>
                  <a:moveTo>
                    <a:pt x="109165" y="264769"/>
                  </a:moveTo>
                  <a:lnTo>
                    <a:pt x="80543" y="236284"/>
                  </a:lnTo>
                  <a:cubicBezTo>
                    <a:pt x="79587" y="235328"/>
                    <a:pt x="79587" y="233756"/>
                    <a:pt x="80543" y="232800"/>
                  </a:cubicBezTo>
                  <a:lnTo>
                    <a:pt x="102880" y="210668"/>
                  </a:lnTo>
                  <a:cubicBezTo>
                    <a:pt x="104315" y="209233"/>
                    <a:pt x="106774" y="210053"/>
                    <a:pt x="107047" y="212102"/>
                  </a:cubicBezTo>
                  <a:lnTo>
                    <a:pt x="113400" y="262720"/>
                  </a:lnTo>
                  <a:cubicBezTo>
                    <a:pt x="113605" y="265042"/>
                    <a:pt x="110804" y="266409"/>
                    <a:pt x="109165" y="264769"/>
                  </a:cubicBezTo>
                  <a:close/>
                  <a:moveTo>
                    <a:pt x="100216" y="191131"/>
                  </a:moveTo>
                  <a:lnTo>
                    <a:pt x="82661" y="178562"/>
                  </a:lnTo>
                  <a:cubicBezTo>
                    <a:pt x="81294" y="177606"/>
                    <a:pt x="81294" y="175556"/>
                    <a:pt x="82661" y="174600"/>
                  </a:cubicBezTo>
                  <a:lnTo>
                    <a:pt x="97347" y="164080"/>
                  </a:lnTo>
                  <a:cubicBezTo>
                    <a:pt x="98850" y="162987"/>
                    <a:pt x="100968" y="163944"/>
                    <a:pt x="101173" y="165788"/>
                  </a:cubicBezTo>
                  <a:lnTo>
                    <a:pt x="104042" y="188877"/>
                  </a:lnTo>
                  <a:cubicBezTo>
                    <a:pt x="104315" y="190994"/>
                    <a:pt x="101924" y="192361"/>
                    <a:pt x="100216" y="191131"/>
                  </a:cubicBezTo>
                  <a:close/>
                  <a:moveTo>
                    <a:pt x="93659" y="141538"/>
                  </a:moveTo>
                  <a:lnTo>
                    <a:pt x="80065" y="126647"/>
                  </a:lnTo>
                  <a:cubicBezTo>
                    <a:pt x="79177" y="125690"/>
                    <a:pt x="79177" y="124256"/>
                    <a:pt x="80065" y="123368"/>
                  </a:cubicBezTo>
                  <a:lnTo>
                    <a:pt x="90380" y="112028"/>
                  </a:lnTo>
                  <a:cubicBezTo>
                    <a:pt x="91814" y="110457"/>
                    <a:pt x="94342" y="111277"/>
                    <a:pt x="94615" y="113394"/>
                  </a:cubicBezTo>
                  <a:lnTo>
                    <a:pt x="97894" y="139625"/>
                  </a:lnTo>
                  <a:cubicBezTo>
                    <a:pt x="98167" y="141948"/>
                    <a:pt x="95298" y="143314"/>
                    <a:pt x="93659" y="141538"/>
                  </a:cubicBezTo>
                  <a:close/>
                  <a:moveTo>
                    <a:pt x="134713" y="35658"/>
                  </a:moveTo>
                  <a:lnTo>
                    <a:pt x="95640" y="61137"/>
                  </a:lnTo>
                  <a:lnTo>
                    <a:pt x="90653" y="21244"/>
                  </a:lnTo>
                  <a:lnTo>
                    <a:pt x="131844" y="21313"/>
                  </a:lnTo>
                  <a:cubicBezTo>
                    <a:pt x="135669" y="21313"/>
                    <a:pt x="138743" y="24387"/>
                    <a:pt x="138743" y="28212"/>
                  </a:cubicBezTo>
                  <a:lnTo>
                    <a:pt x="138743" y="28212"/>
                  </a:lnTo>
                  <a:cubicBezTo>
                    <a:pt x="138743" y="31218"/>
                    <a:pt x="137240" y="34018"/>
                    <a:pt x="134713" y="35658"/>
                  </a:cubicBezTo>
                  <a:close/>
                </a:path>
              </a:pathLst>
            </a:custGeom>
            <a:solidFill>
              <a:srgbClr val="00973A"/>
            </a:solidFill>
            <a:ln w="6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3" name="Gráfico 19" descr="Turbina Eólica">
            <a:extLst>
              <a:ext uri="{FF2B5EF4-FFF2-40B4-BE49-F238E27FC236}">
                <a16:creationId xmlns:a16="http://schemas.microsoft.com/office/drawing/2014/main" id="{CB1D61B0-7128-4260-AF34-6560B30A12C9}"/>
              </a:ext>
            </a:extLst>
          </p:cNvPr>
          <p:cNvGrpSpPr/>
          <p:nvPr/>
        </p:nvGrpSpPr>
        <p:grpSpPr>
          <a:xfrm flipH="1">
            <a:off x="110663" y="24027"/>
            <a:ext cx="3201496" cy="6119598"/>
            <a:chOff x="-1666783" y="59468"/>
            <a:chExt cx="3494225" cy="6246198"/>
          </a:xfrm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99AB9166-7836-4B0B-A0BF-1713B1D7F609}"/>
                </a:ext>
              </a:extLst>
            </p:cNvPr>
            <p:cNvSpPr/>
            <p:nvPr/>
          </p:nvSpPr>
          <p:spPr>
            <a:xfrm>
              <a:off x="-791802" y="2662756"/>
              <a:ext cx="1405530" cy="3642910"/>
            </a:xfrm>
            <a:custGeom>
              <a:avLst/>
              <a:gdLst>
                <a:gd name="connsiteX0" fmla="*/ 791983 w 1405530"/>
                <a:gd name="connsiteY0" fmla="*/ 0 h 3642910"/>
                <a:gd name="connsiteX1" fmla="*/ 431699 w 1405530"/>
                <a:gd name="connsiteY1" fmla="*/ 263631 h 3642910"/>
                <a:gd name="connsiteX2" fmla="*/ 280905 w 1405530"/>
                <a:gd name="connsiteY2" fmla="*/ 3371406 h 3642910"/>
                <a:gd name="connsiteX3" fmla="*/ 0 w 1405530"/>
                <a:gd name="connsiteY3" fmla="*/ 3371406 h 3642910"/>
                <a:gd name="connsiteX4" fmla="*/ 0 w 1405530"/>
                <a:gd name="connsiteY4" fmla="*/ 3642911 h 3642910"/>
                <a:gd name="connsiteX5" fmla="*/ 267720 w 1405530"/>
                <a:gd name="connsiteY5" fmla="*/ 3642911 h 3642910"/>
                <a:gd name="connsiteX6" fmla="*/ 1137810 w 1405530"/>
                <a:gd name="connsiteY6" fmla="*/ 3642911 h 3642910"/>
                <a:gd name="connsiteX7" fmla="*/ 1405531 w 1405530"/>
                <a:gd name="connsiteY7" fmla="*/ 3642911 h 3642910"/>
                <a:gd name="connsiteX8" fmla="*/ 1405531 w 1405530"/>
                <a:gd name="connsiteY8" fmla="*/ 3371406 h 3642910"/>
                <a:gd name="connsiteX9" fmla="*/ 1120275 w 1405530"/>
                <a:gd name="connsiteY9" fmla="*/ 3371406 h 3642910"/>
                <a:gd name="connsiteX10" fmla="*/ 903756 w 1405530"/>
                <a:gd name="connsiteY10" fmla="*/ 23349 h 3642910"/>
                <a:gd name="connsiteX11" fmla="*/ 791983 w 1405530"/>
                <a:gd name="connsiteY11" fmla="*/ 0 h 36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5530" h="3642910">
                  <a:moveTo>
                    <a:pt x="791983" y="0"/>
                  </a:moveTo>
                  <a:lnTo>
                    <a:pt x="431699" y="263631"/>
                  </a:lnTo>
                  <a:lnTo>
                    <a:pt x="280905" y="3371406"/>
                  </a:lnTo>
                  <a:lnTo>
                    <a:pt x="0" y="3371406"/>
                  </a:lnTo>
                  <a:lnTo>
                    <a:pt x="0" y="3642911"/>
                  </a:lnTo>
                  <a:lnTo>
                    <a:pt x="267720" y="3642911"/>
                  </a:lnTo>
                  <a:lnTo>
                    <a:pt x="1137810" y="3642911"/>
                  </a:lnTo>
                  <a:lnTo>
                    <a:pt x="1405531" y="3642911"/>
                  </a:lnTo>
                  <a:lnTo>
                    <a:pt x="1405531" y="3371406"/>
                  </a:lnTo>
                  <a:lnTo>
                    <a:pt x="1120275" y="3371406"/>
                  </a:lnTo>
                  <a:lnTo>
                    <a:pt x="903756" y="23349"/>
                  </a:lnTo>
                  <a:lnTo>
                    <a:pt x="791983" y="0"/>
                  </a:lnTo>
                  <a:close/>
                </a:path>
              </a:pathLst>
            </a:custGeom>
            <a:solidFill>
              <a:srgbClr val="00973A">
                <a:alpha val="15000"/>
              </a:srgbClr>
            </a:solidFill>
            <a:ln w="66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47511121-7DCA-41EC-92A3-9B23B3EFF320}"/>
                </a:ext>
              </a:extLst>
            </p:cNvPr>
            <p:cNvSpPr/>
            <p:nvPr/>
          </p:nvSpPr>
          <p:spPr>
            <a:xfrm>
              <a:off x="-642984" y="59468"/>
              <a:ext cx="739343" cy="1804453"/>
            </a:xfrm>
            <a:custGeom>
              <a:avLst/>
              <a:gdLst>
                <a:gd name="connsiteX0" fmla="*/ 162206 w 739343"/>
                <a:gd name="connsiteY0" fmla="*/ 1759112 h 1804453"/>
                <a:gd name="connsiteX1" fmla="*/ 193463 w 739343"/>
                <a:gd name="connsiteY1" fmla="*/ 1804453 h 1804453"/>
                <a:gd name="connsiteX2" fmla="*/ 258987 w 739343"/>
                <a:gd name="connsiteY2" fmla="*/ 1723545 h 1804453"/>
                <a:gd name="connsiteX3" fmla="*/ 725958 w 739343"/>
                <a:gd name="connsiteY3" fmla="*/ 1682819 h 1804453"/>
                <a:gd name="connsiteX4" fmla="*/ 739344 w 739343"/>
                <a:gd name="connsiteY4" fmla="*/ 1623903 h 1804453"/>
                <a:gd name="connsiteX5" fmla="*/ 235428 w 739343"/>
                <a:gd name="connsiteY5" fmla="*/ 85626 h 1804453"/>
                <a:gd name="connsiteX6" fmla="*/ 84407 w 739343"/>
                <a:gd name="connsiteY6" fmla="*/ 5638 h 1804453"/>
                <a:gd name="connsiteX7" fmla="*/ 838 w 739343"/>
                <a:gd name="connsiteY7" fmla="*/ 136533 h 180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343" h="1804453">
                  <a:moveTo>
                    <a:pt x="162206" y="1759112"/>
                  </a:moveTo>
                  <a:lnTo>
                    <a:pt x="193463" y="1804453"/>
                  </a:lnTo>
                  <a:cubicBezTo>
                    <a:pt x="211581" y="1774595"/>
                    <a:pt x="233627" y="1747376"/>
                    <a:pt x="258987" y="1723545"/>
                  </a:cubicBezTo>
                  <a:cubicBezTo>
                    <a:pt x="387975" y="1605183"/>
                    <a:pt x="578940" y="1588533"/>
                    <a:pt x="725958" y="1682819"/>
                  </a:cubicBezTo>
                  <a:lnTo>
                    <a:pt x="739344" y="1623903"/>
                  </a:lnTo>
                  <a:lnTo>
                    <a:pt x="235428" y="85626"/>
                  </a:lnTo>
                  <a:cubicBezTo>
                    <a:pt x="215503" y="21246"/>
                    <a:pt x="147890" y="-14566"/>
                    <a:pt x="84407" y="5638"/>
                  </a:cubicBezTo>
                  <a:cubicBezTo>
                    <a:pt x="29150" y="23226"/>
                    <a:pt x="-5955" y="78202"/>
                    <a:pt x="838" y="136533"/>
                  </a:cubicBezTo>
                  <a:close/>
                </a:path>
              </a:pathLst>
            </a:custGeom>
            <a:solidFill>
              <a:srgbClr val="00973A">
                <a:alpha val="15000"/>
              </a:srgbClr>
            </a:solidFill>
            <a:ln w="66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F8CE022-1931-40E8-8C35-80AB381A5AD3}"/>
                </a:ext>
              </a:extLst>
            </p:cNvPr>
            <p:cNvSpPr/>
            <p:nvPr/>
          </p:nvSpPr>
          <p:spPr>
            <a:xfrm>
              <a:off x="55063" y="1911571"/>
              <a:ext cx="1772379" cy="897007"/>
            </a:xfrm>
            <a:custGeom>
              <a:avLst/>
              <a:gdLst>
                <a:gd name="connsiteX0" fmla="*/ 1698952 w 1772379"/>
                <a:gd name="connsiteY0" fmla="*/ 662335 h 897007"/>
                <a:gd name="connsiteX1" fmla="*/ 248578 w 1772379"/>
                <a:gd name="connsiteY1" fmla="*/ 0 h 897007"/>
                <a:gd name="connsiteX2" fmla="*/ 176762 w 1772379"/>
                <a:gd name="connsiteY2" fmla="*/ 8077 h 897007"/>
                <a:gd name="connsiteX3" fmla="*/ 0 w 1772379"/>
                <a:gd name="connsiteY3" fmla="*/ 513144 h 897007"/>
                <a:gd name="connsiteX4" fmla="*/ 69005 w 1772379"/>
                <a:gd name="connsiteY4" fmla="*/ 569345 h 897007"/>
                <a:gd name="connsiteX5" fmla="*/ 1625128 w 1772379"/>
                <a:gd name="connsiteY5" fmla="*/ 893928 h 897007"/>
                <a:gd name="connsiteX6" fmla="*/ 1769356 w 1772379"/>
                <a:gd name="connsiteY6" fmla="*/ 801943 h 897007"/>
                <a:gd name="connsiteX7" fmla="*/ 1698952 w 1772379"/>
                <a:gd name="connsiteY7" fmla="*/ 662335 h 89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379" h="897007">
                  <a:moveTo>
                    <a:pt x="1698952" y="662335"/>
                  </a:moveTo>
                  <a:lnTo>
                    <a:pt x="248578" y="0"/>
                  </a:lnTo>
                  <a:lnTo>
                    <a:pt x="176762" y="8077"/>
                  </a:lnTo>
                  <a:cubicBezTo>
                    <a:pt x="261797" y="197228"/>
                    <a:pt x="183596" y="420683"/>
                    <a:pt x="0" y="513144"/>
                  </a:cubicBezTo>
                  <a:lnTo>
                    <a:pt x="69005" y="569345"/>
                  </a:lnTo>
                  <a:lnTo>
                    <a:pt x="1625128" y="893928"/>
                  </a:lnTo>
                  <a:cubicBezTo>
                    <a:pt x="1690004" y="908916"/>
                    <a:pt x="1754571" y="867735"/>
                    <a:pt x="1769356" y="801943"/>
                  </a:cubicBezTo>
                  <a:cubicBezTo>
                    <a:pt x="1782313" y="744255"/>
                    <a:pt x="1752657" y="685447"/>
                    <a:pt x="1698952" y="662335"/>
                  </a:cubicBezTo>
                  <a:close/>
                </a:path>
              </a:pathLst>
            </a:custGeom>
            <a:solidFill>
              <a:srgbClr val="00973A">
                <a:alpha val="15000"/>
              </a:srgbClr>
            </a:solidFill>
            <a:ln w="66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57017170-674D-47B4-94F4-D6CE2AC8A273}"/>
                </a:ext>
              </a:extLst>
            </p:cNvPr>
            <p:cNvSpPr/>
            <p:nvPr/>
          </p:nvSpPr>
          <p:spPr>
            <a:xfrm>
              <a:off x="-1666783" y="2082958"/>
              <a:ext cx="1519383" cy="1430346"/>
            </a:xfrm>
            <a:custGeom>
              <a:avLst/>
              <a:gdLst>
                <a:gd name="connsiteX0" fmla="*/ 1519384 w 1519383"/>
                <a:gd name="connsiteY0" fmla="*/ 386011 h 1430346"/>
                <a:gd name="connsiteX1" fmla="*/ 1156288 w 1519383"/>
                <a:gd name="connsiteY1" fmla="*/ 0 h 1430346"/>
                <a:gd name="connsiteX2" fmla="*/ 1082665 w 1519383"/>
                <a:gd name="connsiteY2" fmla="*/ 25589 h 1430346"/>
                <a:gd name="connsiteX3" fmla="*/ 31395 w 1519383"/>
                <a:gd name="connsiteY3" fmla="*/ 1225910 h 1430346"/>
                <a:gd name="connsiteX4" fmla="*/ 39365 w 1519383"/>
                <a:gd name="connsiteY4" fmla="*/ 1398506 h 1430346"/>
                <a:gd name="connsiteX5" fmla="*/ 192027 w 1519383"/>
                <a:gd name="connsiteY5" fmla="*/ 1406461 h 1430346"/>
                <a:gd name="connsiteX6" fmla="*/ 1487793 w 1519383"/>
                <a:gd name="connsiteY6" fmla="*/ 460132 h 14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383" h="1430346">
                  <a:moveTo>
                    <a:pt x="1519384" y="386011"/>
                  </a:moveTo>
                  <a:cubicBezTo>
                    <a:pt x="1316920" y="374568"/>
                    <a:pt x="1158022" y="205637"/>
                    <a:pt x="1156288" y="0"/>
                  </a:cubicBezTo>
                  <a:lnTo>
                    <a:pt x="1082665" y="25589"/>
                  </a:lnTo>
                  <a:lnTo>
                    <a:pt x="31395" y="1225910"/>
                  </a:lnTo>
                  <a:cubicBezTo>
                    <a:pt x="-13400" y="1275806"/>
                    <a:pt x="-9832" y="1353076"/>
                    <a:pt x="39365" y="1398506"/>
                  </a:cubicBezTo>
                  <a:cubicBezTo>
                    <a:pt x="81867" y="1437752"/>
                    <a:pt x="145785" y="1441085"/>
                    <a:pt x="192027" y="1406461"/>
                  </a:cubicBezTo>
                  <a:lnTo>
                    <a:pt x="1487793" y="460132"/>
                  </a:lnTo>
                  <a:close/>
                </a:path>
              </a:pathLst>
            </a:custGeom>
            <a:solidFill>
              <a:srgbClr val="00973A">
                <a:alpha val="15000"/>
              </a:srgbClr>
            </a:solidFill>
            <a:ln w="66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B36AD3A7-D304-4B96-971F-BF0DF3E49563}"/>
                </a:ext>
              </a:extLst>
            </p:cNvPr>
            <p:cNvSpPr/>
            <p:nvPr/>
          </p:nvSpPr>
          <p:spPr>
            <a:xfrm>
              <a:off x="-311409" y="1884881"/>
              <a:ext cx="376282" cy="381603"/>
            </a:xfrm>
            <a:custGeom>
              <a:avLst/>
              <a:gdLst>
                <a:gd name="connsiteX0" fmla="*/ 61942 w 376282"/>
                <a:gd name="connsiteY0" fmla="*/ 49292 h 381603"/>
                <a:gd name="connsiteX1" fmla="*/ 48603 w 376282"/>
                <a:gd name="connsiteY1" fmla="*/ 318787 h 381603"/>
                <a:gd name="connsiteX2" fmla="*/ 314341 w 376282"/>
                <a:gd name="connsiteY2" fmla="*/ 332308 h 381603"/>
                <a:gd name="connsiteX3" fmla="*/ 327721 w 376282"/>
                <a:gd name="connsiteY3" fmla="*/ 62867 h 381603"/>
                <a:gd name="connsiteX4" fmla="*/ 61988 w 376282"/>
                <a:gd name="connsiteY4" fmla="*/ 49251 h 381603"/>
                <a:gd name="connsiteX5" fmla="*/ 61942 w 376282"/>
                <a:gd name="connsiteY5" fmla="*/ 49292 h 38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282" h="381603">
                  <a:moveTo>
                    <a:pt x="61942" y="49292"/>
                  </a:moveTo>
                  <a:cubicBezTo>
                    <a:pt x="-15122" y="119978"/>
                    <a:pt x="-21092" y="240628"/>
                    <a:pt x="48603" y="318787"/>
                  </a:cubicBezTo>
                  <a:cubicBezTo>
                    <a:pt x="118303" y="396940"/>
                    <a:pt x="237278" y="402994"/>
                    <a:pt x="314341" y="332308"/>
                  </a:cubicBezTo>
                  <a:cubicBezTo>
                    <a:pt x="391385" y="261642"/>
                    <a:pt x="397375" y="141026"/>
                    <a:pt x="327721" y="62867"/>
                  </a:cubicBezTo>
                  <a:cubicBezTo>
                    <a:pt x="258047" y="-15313"/>
                    <a:pt x="139078" y="-21408"/>
                    <a:pt x="61988" y="49251"/>
                  </a:cubicBezTo>
                  <a:cubicBezTo>
                    <a:pt x="61975" y="49265"/>
                    <a:pt x="61955" y="49278"/>
                    <a:pt x="61942" y="49292"/>
                  </a:cubicBezTo>
                  <a:close/>
                </a:path>
              </a:pathLst>
            </a:custGeom>
            <a:solidFill>
              <a:srgbClr val="00973A">
                <a:alpha val="15000"/>
              </a:srgbClr>
            </a:solidFill>
            <a:ln w="66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20" name="Gráfico 19">
            <a:extLst>
              <a:ext uri="{FF2B5EF4-FFF2-40B4-BE49-F238E27FC236}">
                <a16:creationId xmlns:a16="http://schemas.microsoft.com/office/drawing/2014/main" id="{EFED22AD-14E4-43AD-8612-E125301D63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2621280" y="3043020"/>
            <a:ext cx="3067752" cy="310060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847D8AA-3F56-4630-BFD0-9FB01CFD453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11162E5-15E4-4DD3-A77B-489CB812D7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A7A059CA-9B30-48FC-8A84-2D773B9D04C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8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7.sv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3" y="-804611"/>
            <a:ext cx="12215119" cy="7662610"/>
            <a:chOff x="-3" y="-804611"/>
            <a:chExt cx="12215119" cy="7662610"/>
          </a:xfrm>
        </p:grpSpPr>
        <p:sp>
          <p:nvSpPr>
            <p:cNvPr id="20" name="Retângulo 19"/>
            <p:cNvSpPr/>
            <p:nvPr/>
          </p:nvSpPr>
          <p:spPr>
            <a:xfrm flipV="1">
              <a:off x="-3" y="4851380"/>
              <a:ext cx="12192003" cy="2006619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42000">
                  <a:schemeClr val="bg2">
                    <a:lumMod val="50000"/>
                    <a:alpha val="9000"/>
                  </a:schemeClr>
                </a:gs>
                <a:gs pos="46000">
                  <a:srgbClr val="002060">
                    <a:alpha val="5000"/>
                  </a:srgbClr>
                </a:gs>
                <a:gs pos="66000">
                  <a:schemeClr val="accent1">
                    <a:lumMod val="75000"/>
                    <a:alpha val="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69" y="3033673"/>
              <a:ext cx="418471" cy="565592"/>
            </a:xfrm>
            <a:prstGeom prst="rect">
              <a:avLst/>
            </a:prstGeom>
            <a:solidFill>
              <a:srgbClr val="0038A8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1" y="-804611"/>
              <a:ext cx="12215115" cy="5655992"/>
              <a:chOff x="1" y="-804611"/>
              <a:chExt cx="12215115" cy="5655992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-804611"/>
                <a:ext cx="9220200" cy="5655992"/>
              </a:xfrm>
              <a:prstGeom prst="rect">
                <a:avLst/>
              </a:prstGeom>
            </p:spPr>
          </p:pic>
          <p:pic>
            <p:nvPicPr>
              <p:cNvPr id="22" name="Imagem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220200" y="-804611"/>
                <a:ext cx="2994916" cy="5655992"/>
              </a:xfrm>
              <a:prstGeom prst="rect">
                <a:avLst/>
              </a:prstGeom>
            </p:spPr>
          </p:pic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7651FFA5-F43C-4763-9005-2C28E4F4CBB2}"/>
                </a:ext>
              </a:extLst>
            </p:cNvPr>
            <p:cNvSpPr txBox="1"/>
            <p:nvPr/>
          </p:nvSpPr>
          <p:spPr>
            <a:xfrm>
              <a:off x="268556" y="5329479"/>
              <a:ext cx="100879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Secretaria de Planejamento e Desenvolvimento Energético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</a:rPr>
                <a:t>Ministério de Minas e Energia</a:t>
              </a:r>
              <a:endPara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09715" y="5008882"/>
              <a:ext cx="97693" cy="953768"/>
            </a:xfrm>
            <a:prstGeom prst="rect">
              <a:avLst/>
            </a:prstGeom>
            <a:solidFill>
              <a:srgbClr val="7B9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B0C199E-D1B0-4B0F-A4AC-C1FE4AC4E42C}"/>
                </a:ext>
              </a:extLst>
            </p:cNvPr>
            <p:cNvSpPr/>
            <p:nvPr/>
          </p:nvSpPr>
          <p:spPr>
            <a:xfrm>
              <a:off x="57209" y="6407053"/>
              <a:ext cx="10544006" cy="371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Este documento foi preparado pelo MME e apresenta as melhores estimativas com base nas informações disponíveis.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Não há garantia de realização para os valores previstos ou estimados. O conteúdo apresentado está sujeito a tratamento e interpretações.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-3" y="0"/>
              <a:ext cx="12192003" cy="3276850"/>
            </a:xfrm>
            <a:prstGeom prst="rect">
              <a:avLst/>
            </a:prstGeom>
            <a:gradFill>
              <a:gsLst>
                <a:gs pos="0">
                  <a:schemeClr val="tx1">
                    <a:alpha val="6000"/>
                  </a:schemeClr>
                </a:gs>
                <a:gs pos="40000">
                  <a:schemeClr val="bg2">
                    <a:lumMod val="50000"/>
                    <a:alpha val="18000"/>
                  </a:schemeClr>
                </a:gs>
                <a:gs pos="64000">
                  <a:srgbClr val="002060">
                    <a:alpha val="7000"/>
                  </a:srgbClr>
                </a:gs>
                <a:gs pos="89000">
                  <a:schemeClr val="accent1">
                    <a:lumMod val="75000"/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11993821" y="4708234"/>
              <a:ext cx="198179" cy="297325"/>
            </a:xfrm>
            <a:prstGeom prst="rect">
              <a:avLst/>
            </a:prstGeom>
            <a:solidFill>
              <a:srgbClr val="FEBF05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0C0E0194-12C4-45A8-A262-2AC25342A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9338" y="-33730"/>
              <a:ext cx="3555777" cy="833830"/>
            </a:xfrm>
            <a:prstGeom prst="rect">
              <a:avLst/>
            </a:prstGeom>
          </p:spPr>
        </p:pic>
        <p:sp>
          <p:nvSpPr>
            <p:cNvPr id="18" name="Retângulo 17"/>
            <p:cNvSpPr/>
            <p:nvPr/>
          </p:nvSpPr>
          <p:spPr>
            <a:xfrm>
              <a:off x="22222" y="3145573"/>
              <a:ext cx="320301" cy="454830"/>
            </a:xfrm>
            <a:prstGeom prst="rect">
              <a:avLst/>
            </a:prstGeom>
            <a:solidFill>
              <a:schemeClr val="accent6">
                <a:lumMod val="7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33871" y="2951362"/>
              <a:ext cx="314568" cy="429526"/>
            </a:xfrm>
            <a:prstGeom prst="rect">
              <a:avLst/>
            </a:prstGeom>
            <a:solidFill>
              <a:srgbClr val="FEBF05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351C50D-0BF9-412A-8571-773DAA8DDB6C}"/>
                </a:ext>
              </a:extLst>
            </p:cNvPr>
            <p:cNvSpPr txBox="1"/>
            <p:nvPr/>
          </p:nvSpPr>
          <p:spPr>
            <a:xfrm>
              <a:off x="-3" y="3318005"/>
              <a:ext cx="12134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Diretrizes para geração de energia elétrica </a:t>
              </a:r>
              <a:r>
                <a:rPr lang="pt-BR" sz="4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offshore</a:t>
              </a:r>
              <a:endParaRPr kumimoji="0" lang="pt-BR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1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"/>
    </mc:Choice>
    <mc:Fallback xmlns="">
      <p:transition spd="slow" advTm="15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19"/>
          <p:cNvSpPr txBox="1">
            <a:spLocks/>
          </p:cNvSpPr>
          <p:nvPr/>
        </p:nvSpPr>
        <p:spPr>
          <a:xfrm>
            <a:off x="1611933" y="297313"/>
            <a:ext cx="922949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183A64"/>
                </a:solidFill>
                <a:latin typeface="Arial MT"/>
                <a:cs typeface="Arial MT"/>
              </a:rPr>
              <a:t>FORMATOS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solidFill>
                  <a:srgbClr val="002E51"/>
                </a:solidFill>
                <a:latin typeface="Arial MT"/>
              </a:rPr>
              <a:t>Visão geral</a:t>
            </a:r>
            <a:endParaRPr lang="pt-BR" sz="1800" b="1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4946518" y="1171913"/>
            <a:ext cx="2558796" cy="80772"/>
            <a:chOff x="2325623" y="1696211"/>
            <a:chExt cx="2558796" cy="80772"/>
          </a:xfrm>
        </p:grpSpPr>
        <p:sp>
          <p:nvSpPr>
            <p:cNvPr id="38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11"/>
          <p:cNvSpPr txBox="1"/>
          <p:nvPr/>
        </p:nvSpPr>
        <p:spPr>
          <a:xfrm>
            <a:off x="85364" y="1856892"/>
            <a:ext cx="54936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solidFill>
                  <a:srgbClr val="183A64"/>
                </a:solidFill>
                <a:latin typeface="Arial"/>
                <a:cs typeface="Arial"/>
              </a:rPr>
              <a:t>Cessão Planejada: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9" name="object 11"/>
          <p:cNvSpPr txBox="1"/>
          <p:nvPr/>
        </p:nvSpPr>
        <p:spPr>
          <a:xfrm>
            <a:off x="7077022" y="1825226"/>
            <a:ext cx="50806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solidFill>
                  <a:srgbClr val="183A64"/>
                </a:solidFill>
                <a:latin typeface="Arial"/>
                <a:cs typeface="Arial"/>
              </a:rPr>
              <a:t>Cessão Independente: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2046112" y="6354035"/>
            <a:ext cx="731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latin typeface="Calibri" panose="020F0502020204030204" pitchFamily="34" charset="0"/>
                <a:ea typeface="Calibri" panose="020F0502020204030204" pitchFamily="34" charset="0"/>
              </a:rPr>
              <a:t>Nota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t-BR" sz="1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Ambas cessões são para o Direito de uso bens da União para exploração de central geradora sob regime de Produção Independente de Energia ou Autoprodução de Energia </a:t>
            </a:r>
            <a:endParaRPr lang="pt-BR" sz="1400" i="1" dirty="0">
              <a:solidFill>
                <a:srgbClr val="0070C0"/>
              </a:solidFill>
            </a:endParaRPr>
          </a:p>
        </p:txBody>
      </p:sp>
      <p:pic>
        <p:nvPicPr>
          <p:cNvPr id="108" name="Imagem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11" y="6408794"/>
            <a:ext cx="413701" cy="413701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A31F6483-8C00-491F-BA4B-B5BF37D7DE64}"/>
              </a:ext>
            </a:extLst>
          </p:cNvPr>
          <p:cNvGrpSpPr/>
          <p:nvPr/>
        </p:nvGrpSpPr>
        <p:grpSpPr>
          <a:xfrm>
            <a:off x="5978908" y="2314468"/>
            <a:ext cx="6256230" cy="4033498"/>
            <a:chOff x="5978908" y="2314468"/>
            <a:chExt cx="6256230" cy="4033498"/>
          </a:xfrm>
        </p:grpSpPr>
        <p:sp>
          <p:nvSpPr>
            <p:cNvPr id="82" name="Retângulo 81"/>
            <p:cNvSpPr/>
            <p:nvPr/>
          </p:nvSpPr>
          <p:spPr>
            <a:xfrm>
              <a:off x="6455106" y="5234929"/>
              <a:ext cx="4481192" cy="923531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FB7C0FF6-8015-43FA-9938-1075C281E51D}"/>
                </a:ext>
              </a:extLst>
            </p:cNvPr>
            <p:cNvGrpSpPr/>
            <p:nvPr/>
          </p:nvGrpSpPr>
          <p:grpSpPr>
            <a:xfrm>
              <a:off x="5978908" y="2314468"/>
              <a:ext cx="6256230" cy="4033498"/>
              <a:chOff x="5978908" y="2314468"/>
              <a:chExt cx="6256230" cy="4033498"/>
            </a:xfrm>
          </p:grpSpPr>
          <p:grpSp>
            <p:nvGrpSpPr>
              <p:cNvPr id="61" name="Agrupar 60"/>
              <p:cNvGrpSpPr/>
              <p:nvPr/>
            </p:nvGrpSpPr>
            <p:grpSpPr>
              <a:xfrm flipH="1">
                <a:off x="5978908" y="2400299"/>
                <a:ext cx="6199821" cy="3947667"/>
                <a:chOff x="0" y="2392679"/>
                <a:chExt cx="6983804" cy="3947667"/>
              </a:xfrm>
            </p:grpSpPr>
            <p:sp>
              <p:nvSpPr>
                <p:cNvPr id="62" name="object 4"/>
                <p:cNvSpPr/>
                <p:nvPr/>
              </p:nvSpPr>
              <p:spPr>
                <a:xfrm>
                  <a:off x="0" y="4404359"/>
                  <a:ext cx="962025" cy="1001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025" h="1001395">
                      <a:moveTo>
                        <a:pt x="0" y="1001267"/>
                      </a:moveTo>
                      <a:lnTo>
                        <a:pt x="961644" y="1001267"/>
                      </a:lnTo>
                      <a:lnTo>
                        <a:pt x="961644" y="0"/>
                      </a:lnTo>
                      <a:lnTo>
                        <a:pt x="0" y="0"/>
                      </a:lnTo>
                      <a:lnTo>
                        <a:pt x="0" y="100126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3" name="object 10"/>
                <p:cNvGrpSpPr/>
                <p:nvPr/>
              </p:nvGrpSpPr>
              <p:grpSpPr>
                <a:xfrm>
                  <a:off x="0" y="2392679"/>
                  <a:ext cx="962025" cy="2012061"/>
                  <a:chOff x="0" y="2392679"/>
                  <a:chExt cx="962025" cy="2012061"/>
                </a:xfrm>
              </p:grpSpPr>
              <p:sp>
                <p:nvSpPr>
                  <p:cNvPr id="79" name="object 11"/>
                  <p:cNvSpPr/>
                  <p:nvPr/>
                </p:nvSpPr>
                <p:spPr>
                  <a:xfrm>
                    <a:off x="0" y="3336035"/>
                    <a:ext cx="962025" cy="1068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1068704">
                        <a:moveTo>
                          <a:pt x="961644" y="0"/>
                        </a:moveTo>
                        <a:lnTo>
                          <a:pt x="0" y="0"/>
                        </a:lnTo>
                        <a:lnTo>
                          <a:pt x="0" y="1068324"/>
                        </a:lnTo>
                        <a:lnTo>
                          <a:pt x="961644" y="1068324"/>
                        </a:lnTo>
                        <a:lnTo>
                          <a:pt x="961644" y="0"/>
                        </a:lnTo>
                        <a:close/>
                      </a:path>
                    </a:pathLst>
                  </a:custGeom>
                  <a:solidFill>
                    <a:srgbClr val="0F243E"/>
                  </a:solidFill>
                </p:spPr>
                <p:txBody>
                  <a:bodyPr wrap="square" lIns="0" tIns="0" rIns="0" bIns="0" rtlCol="0"/>
                  <a:lstStyle/>
                  <a:p>
                    <a:endParaRPr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object 12"/>
                  <p:cNvSpPr/>
                  <p:nvPr/>
                </p:nvSpPr>
                <p:spPr>
                  <a:xfrm>
                    <a:off x="0" y="2392679"/>
                    <a:ext cx="962025" cy="943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943610">
                        <a:moveTo>
                          <a:pt x="961644" y="0"/>
                        </a:moveTo>
                        <a:lnTo>
                          <a:pt x="0" y="0"/>
                        </a:lnTo>
                        <a:lnTo>
                          <a:pt x="0" y="943356"/>
                        </a:lnTo>
                        <a:lnTo>
                          <a:pt x="961644" y="943356"/>
                        </a:lnTo>
                        <a:lnTo>
                          <a:pt x="961644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</p:spPr>
                <p:txBody>
                  <a:bodyPr wrap="square" lIns="0" tIns="0" rIns="0" bIns="0" rtlCol="0"/>
                  <a:lstStyle/>
                  <a:p>
                    <a:endParaRPr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4" name="object 16"/>
                <p:cNvSpPr/>
                <p:nvPr/>
              </p:nvSpPr>
              <p:spPr>
                <a:xfrm>
                  <a:off x="961644" y="3322320"/>
                  <a:ext cx="419100" cy="1254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1254760">
                      <a:moveTo>
                        <a:pt x="0" y="0"/>
                      </a:moveTo>
                      <a:lnTo>
                        <a:pt x="0" y="1090802"/>
                      </a:lnTo>
                      <a:lnTo>
                        <a:pt x="419100" y="1254252"/>
                      </a:lnTo>
                      <a:lnTo>
                        <a:pt x="419100" y="1634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83A64"/>
                </a:solidFill>
              </p:spPr>
              <p:txBody>
                <a:bodyPr wrap="square" lIns="0" tIns="0" rIns="0" bIns="0" rtlCol="0"/>
                <a:lstStyle/>
                <a:p>
                  <a:endParaRPr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object 22"/>
                <p:cNvSpPr txBox="1"/>
                <p:nvPr/>
              </p:nvSpPr>
              <p:spPr>
                <a:xfrm>
                  <a:off x="0" y="3336035"/>
                  <a:ext cx="946785" cy="43088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5"/>
                    </a:spcBef>
                  </a:pPr>
                  <a:endParaRPr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object 24"/>
                <p:cNvSpPr/>
                <p:nvPr/>
              </p:nvSpPr>
              <p:spPr>
                <a:xfrm>
                  <a:off x="944880" y="2400299"/>
                  <a:ext cx="454659" cy="322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59" h="3221990">
                      <a:moveTo>
                        <a:pt x="435864" y="169926"/>
                      </a:moveTo>
                      <a:lnTo>
                        <a:pt x="0" y="0"/>
                      </a:lnTo>
                      <a:lnTo>
                        <a:pt x="0" y="942594"/>
                      </a:lnTo>
                      <a:lnTo>
                        <a:pt x="435864" y="1112520"/>
                      </a:lnTo>
                      <a:lnTo>
                        <a:pt x="435864" y="169926"/>
                      </a:lnTo>
                      <a:close/>
                    </a:path>
                    <a:path w="454659" h="3221990">
                      <a:moveTo>
                        <a:pt x="454152" y="1973580"/>
                      </a:moveTo>
                      <a:lnTo>
                        <a:pt x="0" y="2006854"/>
                      </a:lnTo>
                      <a:lnTo>
                        <a:pt x="0" y="3221736"/>
                      </a:lnTo>
                      <a:lnTo>
                        <a:pt x="454152" y="3188462"/>
                      </a:lnTo>
                      <a:lnTo>
                        <a:pt x="454152" y="1973580"/>
                      </a:lnTo>
                      <a:close/>
                    </a:path>
                  </a:pathLst>
                </a:custGeom>
                <a:solidFill>
                  <a:srgbClr val="DEA900"/>
                </a:solidFill>
              </p:spPr>
              <p:txBody>
                <a:bodyPr wrap="square" lIns="0" tIns="0" rIns="0" bIns="0" rtlCol="0"/>
                <a:lstStyle/>
                <a:p>
                  <a:endParaRPr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object 25"/>
                <p:cNvSpPr/>
                <p:nvPr/>
              </p:nvSpPr>
              <p:spPr>
                <a:xfrm>
                  <a:off x="929639" y="5227320"/>
                  <a:ext cx="46990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1112520">
                      <a:moveTo>
                        <a:pt x="469391" y="0"/>
                      </a:moveTo>
                      <a:lnTo>
                        <a:pt x="0" y="183006"/>
                      </a:lnTo>
                      <a:lnTo>
                        <a:pt x="0" y="1112519"/>
                      </a:lnTo>
                      <a:lnTo>
                        <a:pt x="469391" y="929462"/>
                      </a:lnTo>
                      <a:lnTo>
                        <a:pt x="469391" y="0"/>
                      </a:lnTo>
                      <a:close/>
                    </a:path>
                  </a:pathLst>
                </a:custGeom>
                <a:solidFill>
                  <a:srgbClr val="183A64"/>
                </a:solidFill>
              </p:spPr>
              <p:txBody>
                <a:bodyPr wrap="square" lIns="0" tIns="0" rIns="0" bIns="0" rtlCol="0"/>
                <a:lstStyle/>
                <a:p>
                  <a:endParaRPr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object 26"/>
                <p:cNvSpPr/>
                <p:nvPr/>
              </p:nvSpPr>
              <p:spPr>
                <a:xfrm>
                  <a:off x="0" y="5405627"/>
                  <a:ext cx="946785" cy="93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785" h="934720">
                      <a:moveTo>
                        <a:pt x="946404" y="0"/>
                      </a:moveTo>
                      <a:lnTo>
                        <a:pt x="0" y="0"/>
                      </a:lnTo>
                      <a:lnTo>
                        <a:pt x="0" y="934212"/>
                      </a:lnTo>
                      <a:lnTo>
                        <a:pt x="946404" y="934212"/>
                      </a:lnTo>
                      <a:lnTo>
                        <a:pt x="946404" y="0"/>
                      </a:lnTo>
                      <a:close/>
                    </a:path>
                  </a:pathLst>
                </a:custGeom>
                <a:solidFill>
                  <a:srgbClr val="0F243E"/>
                </a:solidFill>
              </p:spPr>
              <p:txBody>
                <a:bodyPr wrap="square" lIns="0" tIns="0" rIns="0" bIns="0" rtlCol="0"/>
                <a:lstStyle/>
                <a:p>
                  <a:endParaRPr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etângulo 69"/>
                <p:cNvSpPr/>
                <p:nvPr/>
              </p:nvSpPr>
              <p:spPr>
                <a:xfrm>
                  <a:off x="1370442" y="2567939"/>
                  <a:ext cx="4961896" cy="93980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Retângulo 72"/>
                <p:cNvSpPr/>
                <p:nvPr/>
              </p:nvSpPr>
              <p:spPr>
                <a:xfrm>
                  <a:off x="1380742" y="3507738"/>
                  <a:ext cx="4719242" cy="859537"/>
                </a:xfrm>
                <a:prstGeom prst="rect">
                  <a:avLst/>
                </a:prstGeom>
                <a:solidFill>
                  <a:srgbClr val="0F24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tângulo 75"/>
                <p:cNvSpPr/>
                <p:nvPr/>
              </p:nvSpPr>
              <p:spPr>
                <a:xfrm>
                  <a:off x="1367867" y="4367144"/>
                  <a:ext cx="5615937" cy="87071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Retângulo 83"/>
              <p:cNvSpPr/>
              <p:nvPr/>
            </p:nvSpPr>
            <p:spPr>
              <a:xfrm>
                <a:off x="6390732" y="4443524"/>
                <a:ext cx="4511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1400" b="1" dirty="0"/>
                  <a:t>MME promoverá, periodicamente, processo de licitação pública</a:t>
                </a:r>
                <a:r>
                  <a:rPr lang="pt-BR" sz="1400" dirty="0"/>
                  <a:t>, observando a entrega da área, as DIP positivas e as diretrizes para os procedimentos licitatórios.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6557241" y="2596588"/>
                <a:ext cx="43226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r"/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Agente privado identifica ao poder concedente </a:t>
                </a:r>
                <a:r>
                  <a:rPr lang="pt-B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 prisma de interesse para exploração dos serviço de geração de energia elétrica 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6851384" y="3512234"/>
                <a:ext cx="40951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6195" lvl="0" algn="just"/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Após solicitação, </a:t>
                </a:r>
                <a:r>
                  <a:rPr lang="pt-B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MME identifica possíveis sobreposições </a:t>
                </a:r>
                <a:r>
                  <a:rPr lang="pt-BR" sz="12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 áreas que estejam com processos de cessão em andamento ou que já tenham sido cedidas</a:t>
                </a:r>
                <a:endParaRPr lang="pt-BR" sz="1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0" name="Imagem 8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74526" y="4935747"/>
                <a:ext cx="387138" cy="412349"/>
              </a:xfrm>
              <a:prstGeom prst="rect">
                <a:avLst/>
              </a:prstGeom>
            </p:spPr>
          </p:pic>
          <p:pic>
            <p:nvPicPr>
              <p:cNvPr id="97" name="Imagem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8318" y="2314468"/>
                <a:ext cx="506820" cy="506820"/>
              </a:xfrm>
              <a:prstGeom prst="rect">
                <a:avLst/>
              </a:prstGeom>
            </p:spPr>
          </p:pic>
          <p:pic>
            <p:nvPicPr>
              <p:cNvPr id="98" name="Imagem 9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28128" y="2862989"/>
                <a:ext cx="360994" cy="471009"/>
              </a:xfrm>
              <a:prstGeom prst="rect">
                <a:avLst/>
              </a:prstGeom>
            </p:spPr>
          </p:pic>
          <p:pic>
            <p:nvPicPr>
              <p:cNvPr id="100" name="Imagem 99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4450" y="5716171"/>
                <a:ext cx="389344" cy="389344"/>
              </a:xfrm>
              <a:prstGeom prst="rect">
                <a:avLst/>
              </a:prstGeom>
            </p:spPr>
          </p:pic>
          <p:sp>
            <p:nvSpPr>
              <p:cNvPr id="103" name="Retângulo 102"/>
              <p:cNvSpPr/>
              <p:nvPr/>
            </p:nvSpPr>
            <p:spPr>
              <a:xfrm>
                <a:off x="6207387" y="5300975"/>
                <a:ext cx="46943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r"/>
                <a:r>
                  <a:rPr lang="pt-BR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Após cessão de uso o agente privado realiza os estudos do potencial energético </a:t>
                </a:r>
                <a:r>
                  <a:rPr lang="pt-BR" sz="12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(Estudos aprovados pela ANEEL), </a:t>
                </a:r>
                <a:r>
                  <a:rPr lang="pt-B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após aprovação dos estudos poderá solicitar outorga</a:t>
                </a: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5" name="Imagem 10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1385703" y="3981346"/>
                <a:ext cx="363369" cy="422395"/>
              </a:xfrm>
              <a:prstGeom prst="rect">
                <a:avLst/>
              </a:prstGeom>
            </p:spPr>
          </p:pic>
          <p:pic>
            <p:nvPicPr>
              <p:cNvPr id="106" name="Imagem 105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1614" y="3380047"/>
                <a:ext cx="389344" cy="389344"/>
              </a:xfrm>
              <a:prstGeom prst="rect">
                <a:avLst/>
              </a:prstGeom>
            </p:spPr>
          </p:pic>
          <p:pic>
            <p:nvPicPr>
              <p:cNvPr id="110" name="Imagem 109"/>
              <p:cNvPicPr>
                <a:picLocks noChangeAspect="1"/>
              </p:cNvPicPr>
              <p:nvPr/>
            </p:nvPicPr>
            <p:blipFill>
              <a:blip r:embed="rId10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36441" y="4440089"/>
                <a:ext cx="496938" cy="496938"/>
              </a:xfrm>
              <a:prstGeom prst="rect">
                <a:avLst/>
              </a:prstGeom>
            </p:spPr>
          </p:pic>
        </p:grp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0085B54-77C1-4A20-8585-5D231C69411D}"/>
              </a:ext>
            </a:extLst>
          </p:cNvPr>
          <p:cNvGrpSpPr/>
          <p:nvPr/>
        </p:nvGrpSpPr>
        <p:grpSpPr>
          <a:xfrm>
            <a:off x="169902" y="2289217"/>
            <a:ext cx="6185529" cy="3947667"/>
            <a:chOff x="157571" y="2260012"/>
            <a:chExt cx="6185529" cy="3947667"/>
          </a:xfrm>
        </p:grpSpPr>
        <p:sp>
          <p:nvSpPr>
            <p:cNvPr id="81" name="Retângulo 80"/>
            <p:cNvSpPr/>
            <p:nvPr/>
          </p:nvSpPr>
          <p:spPr>
            <a:xfrm>
              <a:off x="1313502" y="5105321"/>
              <a:ext cx="4481192" cy="923531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90EE58A-CC1B-45D2-910C-EB6D5016E739}"/>
                </a:ext>
              </a:extLst>
            </p:cNvPr>
            <p:cNvGrpSpPr/>
            <p:nvPr/>
          </p:nvGrpSpPr>
          <p:grpSpPr>
            <a:xfrm>
              <a:off x="157571" y="2260012"/>
              <a:ext cx="6185529" cy="3947667"/>
              <a:chOff x="3300958" y="2030333"/>
              <a:chExt cx="6185529" cy="3947667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0DC8EA35-6CE2-418F-BF3E-DC5B7D84AD92}"/>
                  </a:ext>
                </a:extLst>
              </p:cNvPr>
              <p:cNvGrpSpPr/>
              <p:nvPr/>
            </p:nvGrpSpPr>
            <p:grpSpPr>
              <a:xfrm>
                <a:off x="3300958" y="2030333"/>
                <a:ext cx="6185529" cy="3947667"/>
                <a:chOff x="2257737" y="2240766"/>
                <a:chExt cx="6185529" cy="3947667"/>
              </a:xfrm>
            </p:grpSpPr>
            <p:grpSp>
              <p:nvGrpSpPr>
                <p:cNvPr id="6" name="Agrupar 5">
                  <a:extLst>
                    <a:ext uri="{FF2B5EF4-FFF2-40B4-BE49-F238E27FC236}">
                      <a16:creationId xmlns:a16="http://schemas.microsoft.com/office/drawing/2014/main" id="{D0BFEEA9-F518-467C-8F75-C1711FC52E7D}"/>
                    </a:ext>
                  </a:extLst>
                </p:cNvPr>
                <p:cNvGrpSpPr/>
                <p:nvPr/>
              </p:nvGrpSpPr>
              <p:grpSpPr>
                <a:xfrm>
                  <a:off x="2257737" y="2240766"/>
                  <a:ext cx="6185529" cy="3947667"/>
                  <a:chOff x="2257737" y="2240766"/>
                  <a:chExt cx="6185529" cy="3947667"/>
                </a:xfrm>
              </p:grpSpPr>
              <p:grpSp>
                <p:nvGrpSpPr>
                  <p:cNvPr id="60" name="Agrupar 59"/>
                  <p:cNvGrpSpPr/>
                  <p:nvPr/>
                </p:nvGrpSpPr>
                <p:grpSpPr>
                  <a:xfrm>
                    <a:off x="2257737" y="2240766"/>
                    <a:ext cx="6185529" cy="3947667"/>
                    <a:chOff x="0" y="2392679"/>
                    <a:chExt cx="7336921" cy="3947667"/>
                  </a:xfrm>
                </p:grpSpPr>
                <p:sp>
                  <p:nvSpPr>
                    <p:cNvPr id="2" name="object 4"/>
                    <p:cNvSpPr/>
                    <p:nvPr/>
                  </p:nvSpPr>
                  <p:spPr>
                    <a:xfrm>
                      <a:off x="0" y="4404359"/>
                      <a:ext cx="962025" cy="10013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025" h="1001395">
                          <a:moveTo>
                            <a:pt x="0" y="1001267"/>
                          </a:moveTo>
                          <a:lnTo>
                            <a:pt x="961644" y="1001267"/>
                          </a:lnTo>
                          <a:lnTo>
                            <a:pt x="961644" y="0"/>
                          </a:lnTo>
                          <a:lnTo>
                            <a:pt x="0" y="0"/>
                          </a:lnTo>
                          <a:lnTo>
                            <a:pt x="0" y="1001267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8" name="object 10"/>
                    <p:cNvGrpSpPr/>
                    <p:nvPr/>
                  </p:nvGrpSpPr>
                  <p:grpSpPr>
                    <a:xfrm>
                      <a:off x="0" y="2392679"/>
                      <a:ext cx="962025" cy="2012061"/>
                      <a:chOff x="0" y="2392679"/>
                      <a:chExt cx="962025" cy="2012061"/>
                    </a:xfrm>
                  </p:grpSpPr>
                  <p:sp>
                    <p:nvSpPr>
                      <p:cNvPr id="9" name="object 11"/>
                      <p:cNvSpPr/>
                      <p:nvPr/>
                    </p:nvSpPr>
                    <p:spPr>
                      <a:xfrm>
                        <a:off x="0" y="3336035"/>
                        <a:ext cx="962025" cy="10687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62025" h="1068704">
                            <a:moveTo>
                              <a:pt x="961644" y="0"/>
                            </a:moveTo>
                            <a:lnTo>
                              <a:pt x="0" y="0"/>
                            </a:lnTo>
                            <a:lnTo>
                              <a:pt x="0" y="1068324"/>
                            </a:lnTo>
                            <a:lnTo>
                              <a:pt x="961644" y="1068324"/>
                            </a:lnTo>
                            <a:lnTo>
                              <a:pt x="961644" y="0"/>
                            </a:lnTo>
                            <a:close/>
                          </a:path>
                        </a:pathLst>
                      </a:custGeom>
                      <a:solidFill>
                        <a:srgbClr val="0F243E"/>
                      </a:solidFill>
                    </p:spPr>
                    <p:txBody>
                      <a:bodyPr wrap="square" lIns="0" tIns="0" rIns="0" bIns="0" rtlCol="0"/>
                      <a:lstStyle/>
                      <a:p>
                        <a:endParaRPr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" name="object 12"/>
                      <p:cNvSpPr/>
                      <p:nvPr/>
                    </p:nvSpPr>
                    <p:spPr>
                      <a:xfrm>
                        <a:off x="0" y="2392679"/>
                        <a:ext cx="962025" cy="9436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62025" h="943610">
                            <a:moveTo>
                              <a:pt x="961644" y="0"/>
                            </a:moveTo>
                            <a:lnTo>
                              <a:pt x="0" y="0"/>
                            </a:lnTo>
                            <a:lnTo>
                              <a:pt x="0" y="943356"/>
                            </a:lnTo>
                            <a:lnTo>
                              <a:pt x="961644" y="943356"/>
                            </a:lnTo>
                            <a:lnTo>
                              <a:pt x="961644" y="0"/>
                            </a:ln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</p:spPr>
                    <p:txBody>
                      <a:bodyPr wrap="square" lIns="0" tIns="0" rIns="0" bIns="0" rtlCol="0"/>
                      <a:lstStyle/>
                      <a:p>
                        <a:endParaRPr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4" name="object 16"/>
                    <p:cNvSpPr/>
                    <p:nvPr/>
                  </p:nvSpPr>
                  <p:spPr>
                    <a:xfrm>
                      <a:off x="961644" y="3322320"/>
                      <a:ext cx="419100" cy="1254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9100" h="1254760">
                          <a:moveTo>
                            <a:pt x="0" y="0"/>
                          </a:moveTo>
                          <a:lnTo>
                            <a:pt x="0" y="1090802"/>
                          </a:lnTo>
                          <a:lnTo>
                            <a:pt x="419100" y="1254252"/>
                          </a:lnTo>
                          <a:lnTo>
                            <a:pt x="419100" y="16344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83A64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object 22"/>
                    <p:cNvSpPr txBox="1"/>
                    <p:nvPr/>
                  </p:nvSpPr>
                  <p:spPr>
                    <a:xfrm>
                      <a:off x="0" y="3336035"/>
                      <a:ext cx="946785" cy="430887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object 24"/>
                    <p:cNvSpPr/>
                    <p:nvPr/>
                  </p:nvSpPr>
                  <p:spPr>
                    <a:xfrm>
                      <a:off x="944880" y="2400299"/>
                      <a:ext cx="454659" cy="3221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4659" h="3221990">
                          <a:moveTo>
                            <a:pt x="435864" y="169926"/>
                          </a:moveTo>
                          <a:lnTo>
                            <a:pt x="0" y="0"/>
                          </a:lnTo>
                          <a:lnTo>
                            <a:pt x="0" y="942594"/>
                          </a:lnTo>
                          <a:lnTo>
                            <a:pt x="435864" y="1112520"/>
                          </a:lnTo>
                          <a:lnTo>
                            <a:pt x="435864" y="169926"/>
                          </a:lnTo>
                          <a:close/>
                        </a:path>
                        <a:path w="454659" h="3221990">
                          <a:moveTo>
                            <a:pt x="454152" y="1973580"/>
                          </a:moveTo>
                          <a:lnTo>
                            <a:pt x="0" y="2006854"/>
                          </a:lnTo>
                          <a:lnTo>
                            <a:pt x="0" y="3221736"/>
                          </a:lnTo>
                          <a:lnTo>
                            <a:pt x="454152" y="3188462"/>
                          </a:lnTo>
                          <a:lnTo>
                            <a:pt x="454152" y="1973580"/>
                          </a:lnTo>
                          <a:close/>
                        </a:path>
                      </a:pathLst>
                    </a:custGeom>
                    <a:solidFill>
                      <a:srgbClr val="DEA90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object 25"/>
                    <p:cNvSpPr/>
                    <p:nvPr/>
                  </p:nvSpPr>
                  <p:spPr>
                    <a:xfrm>
                      <a:off x="929639" y="5227320"/>
                      <a:ext cx="469900" cy="1112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9900" h="1112520">
                          <a:moveTo>
                            <a:pt x="469391" y="0"/>
                          </a:moveTo>
                          <a:lnTo>
                            <a:pt x="0" y="183006"/>
                          </a:lnTo>
                          <a:lnTo>
                            <a:pt x="0" y="1112519"/>
                          </a:lnTo>
                          <a:lnTo>
                            <a:pt x="469391" y="929462"/>
                          </a:lnTo>
                          <a:lnTo>
                            <a:pt x="469391" y="0"/>
                          </a:lnTo>
                          <a:close/>
                        </a:path>
                      </a:pathLst>
                    </a:custGeom>
                    <a:solidFill>
                      <a:srgbClr val="183A64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" name="object 26"/>
                    <p:cNvSpPr/>
                    <p:nvPr/>
                  </p:nvSpPr>
                  <p:spPr>
                    <a:xfrm>
                      <a:off x="0" y="5405627"/>
                      <a:ext cx="946785" cy="9347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6785" h="934720">
                          <a:moveTo>
                            <a:pt x="946404" y="0"/>
                          </a:moveTo>
                          <a:lnTo>
                            <a:pt x="0" y="0"/>
                          </a:lnTo>
                          <a:lnTo>
                            <a:pt x="0" y="934212"/>
                          </a:lnTo>
                          <a:lnTo>
                            <a:pt x="946404" y="934212"/>
                          </a:lnTo>
                          <a:lnTo>
                            <a:pt x="946404" y="0"/>
                          </a:lnTo>
                          <a:close/>
                        </a:path>
                      </a:pathLst>
                    </a:custGeom>
                    <a:solidFill>
                      <a:srgbClr val="0F243E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Retângulo 26"/>
                    <p:cNvSpPr/>
                    <p:nvPr/>
                  </p:nvSpPr>
                  <p:spPr>
                    <a:xfrm>
                      <a:off x="1380743" y="2567939"/>
                      <a:ext cx="5956178" cy="93980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Retângulo 29"/>
                    <p:cNvSpPr/>
                    <p:nvPr/>
                  </p:nvSpPr>
                  <p:spPr>
                    <a:xfrm>
                      <a:off x="1351427" y="3507738"/>
                      <a:ext cx="5315333" cy="859537"/>
                    </a:xfrm>
                    <a:prstGeom prst="rect">
                      <a:avLst/>
                    </a:prstGeom>
                    <a:solidFill>
                      <a:srgbClr val="0F243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32" name="Imagem 31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chemeClr val="tx2"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6210" y="4947105"/>
                      <a:ext cx="402860" cy="44314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Retângulo 32"/>
                    <p:cNvSpPr/>
                    <p:nvPr/>
                  </p:nvSpPr>
                  <p:spPr>
                    <a:xfrm>
                      <a:off x="1395603" y="4367275"/>
                      <a:ext cx="5118556" cy="870713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Retângulo 33"/>
                    <p:cNvSpPr/>
                    <p:nvPr/>
                  </p:nvSpPr>
                  <p:spPr>
                    <a:xfrm>
                      <a:off x="1376711" y="5368299"/>
                      <a:ext cx="5323390" cy="70788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Prismas submetidos a processo de consulta pública (</a:t>
                      </a:r>
                      <a:r>
                        <a:rPr lang="pt-BR" sz="1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para receber manifestações de</a:t>
                      </a:r>
                    </a:p>
                    <a:p>
                      <a:r>
                        <a:rPr lang="pt-BR" sz="1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potenciais interessados em explorar prismas)</a:t>
                      </a:r>
                    </a:p>
                  </p:txBody>
                </p:sp>
                <p:sp>
                  <p:nvSpPr>
                    <p:cNvPr id="28" name="Retângulo 27"/>
                    <p:cNvSpPr/>
                    <p:nvPr/>
                  </p:nvSpPr>
                  <p:spPr>
                    <a:xfrm>
                      <a:off x="1363971" y="3508718"/>
                      <a:ext cx="5489951" cy="64633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pt-BR" sz="1200" b="1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de licitação pela ANEEL</a:t>
                      </a:r>
                      <a:r>
                        <a:rPr lang="pt-BR" sz="1200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onde vence a oferta de maior retorno economico. Edital deve conter informações sobre o prisma, os requisitos (técnicos, financeiros, etc.)</a:t>
                      </a:r>
                    </a:p>
                  </p:txBody>
                </p:sp>
              </p:grpSp>
              <p:sp>
                <p:nvSpPr>
                  <p:cNvPr id="104" name="Retângulo 103"/>
                  <p:cNvSpPr/>
                  <p:nvPr/>
                </p:nvSpPr>
                <p:spPr>
                  <a:xfrm>
                    <a:off x="2955006" y="4287755"/>
                    <a:ext cx="4661218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1"/>
                    <a:r>
                      <a: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Estudos do </a:t>
                    </a:r>
                    <a:r>
                      <a: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potencial energético poderão ser realizados previamente pela EPE </a:t>
                    </a:r>
                    <a:r>
                      <a:rPr lang="pt-BR" sz="12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(Estudos aprovados pela ANEEL)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9" name="Retângulo 98"/>
                <p:cNvSpPr/>
                <p:nvPr/>
              </p:nvSpPr>
              <p:spPr>
                <a:xfrm>
                  <a:off x="3398524" y="2523781"/>
                  <a:ext cx="4435913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Prismas pré-delimitados pelo poder concedente (MME)  </a:t>
                  </a:r>
                  <a:r>
                    <a:rPr lang="pt-BR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[Previamente à formação dos prisma, diversas instituições serão consultadas para a obtenção das </a:t>
                  </a:r>
                  <a:r>
                    <a:rPr lang="pt-BR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DIPs</a:t>
                  </a:r>
                  <a:r>
                    <a:rPr lang="pt-BR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]</a:t>
                  </a:r>
                </a:p>
              </p:txBody>
            </p:sp>
          </p:grpSp>
          <p:pic>
            <p:nvPicPr>
              <p:cNvPr id="92" name="Imagem 9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711" y="2175824"/>
                <a:ext cx="539545" cy="539545"/>
              </a:xfrm>
              <a:prstGeom prst="rect">
                <a:avLst/>
              </a:prstGeom>
            </p:spPr>
          </p:pic>
          <p:pic>
            <p:nvPicPr>
              <p:cNvPr id="96" name="Imagem 9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385352" y="3035006"/>
                <a:ext cx="363369" cy="422395"/>
              </a:xfrm>
              <a:prstGeom prst="rect">
                <a:avLst/>
              </a:prstGeom>
            </p:spPr>
          </p:pic>
          <p:pic>
            <p:nvPicPr>
              <p:cNvPr id="101" name="Imagem 100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912" y="3562235"/>
                <a:ext cx="389344" cy="389344"/>
              </a:xfrm>
              <a:prstGeom prst="rect">
                <a:avLst/>
              </a:prstGeom>
            </p:spPr>
          </p:pic>
          <p:pic>
            <p:nvPicPr>
              <p:cNvPr id="109" name="Imagem 108"/>
              <p:cNvPicPr>
                <a:picLocks noChangeAspect="1"/>
              </p:cNvPicPr>
              <p:nvPr/>
            </p:nvPicPr>
            <p:blipFill>
              <a:blip r:embed="rId10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940" y="4119098"/>
                <a:ext cx="496938" cy="496938"/>
              </a:xfrm>
              <a:prstGeom prst="rect">
                <a:avLst/>
              </a:prstGeom>
            </p:spPr>
          </p:pic>
          <p:pic>
            <p:nvPicPr>
              <p:cNvPr id="107" name="Imagem 106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279" y="5383765"/>
                <a:ext cx="389344" cy="3893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71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1395851" y="5221953"/>
            <a:ext cx="4458971" cy="93867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4"/>
          <p:cNvSpPr/>
          <p:nvPr/>
        </p:nvSpPr>
        <p:spPr>
          <a:xfrm>
            <a:off x="0" y="4404359"/>
            <a:ext cx="962025" cy="1001394"/>
          </a:xfrm>
          <a:custGeom>
            <a:avLst/>
            <a:gdLst/>
            <a:ahLst/>
            <a:cxnLst/>
            <a:rect l="l" t="t" r="r" b="b"/>
            <a:pathLst>
              <a:path w="962025" h="1001395">
                <a:moveTo>
                  <a:pt x="0" y="1001267"/>
                </a:moveTo>
                <a:lnTo>
                  <a:pt x="961644" y="1001267"/>
                </a:lnTo>
                <a:lnTo>
                  <a:pt x="961644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10"/>
          <p:cNvGrpSpPr/>
          <p:nvPr/>
        </p:nvGrpSpPr>
        <p:grpSpPr>
          <a:xfrm>
            <a:off x="0" y="2392679"/>
            <a:ext cx="962025" cy="2012061"/>
            <a:chOff x="0" y="2392679"/>
            <a:chExt cx="962025" cy="2012061"/>
          </a:xfrm>
        </p:grpSpPr>
        <p:sp>
          <p:nvSpPr>
            <p:cNvPr id="9" name="object 11"/>
            <p:cNvSpPr/>
            <p:nvPr/>
          </p:nvSpPr>
          <p:spPr>
            <a:xfrm>
              <a:off x="0" y="3336035"/>
              <a:ext cx="962025" cy="1068705"/>
            </a:xfrm>
            <a:custGeom>
              <a:avLst/>
              <a:gdLst/>
              <a:ahLst/>
              <a:cxnLst/>
              <a:rect l="l" t="t" r="r" b="b"/>
              <a:pathLst>
                <a:path w="962025" h="1068704">
                  <a:moveTo>
                    <a:pt x="961644" y="0"/>
                  </a:moveTo>
                  <a:lnTo>
                    <a:pt x="0" y="0"/>
                  </a:lnTo>
                  <a:lnTo>
                    <a:pt x="0" y="1068324"/>
                  </a:lnTo>
                  <a:lnTo>
                    <a:pt x="961644" y="1068324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0" y="2392679"/>
              <a:ext cx="962025" cy="943610"/>
            </a:xfrm>
            <a:custGeom>
              <a:avLst/>
              <a:gdLst/>
              <a:ahLst/>
              <a:cxnLst/>
              <a:rect l="l" t="t" r="r" b="b"/>
              <a:pathLst>
                <a:path w="962025" h="943610">
                  <a:moveTo>
                    <a:pt x="961644" y="0"/>
                  </a:moveTo>
                  <a:lnTo>
                    <a:pt x="0" y="0"/>
                  </a:lnTo>
                  <a:lnTo>
                    <a:pt x="0" y="943356"/>
                  </a:lnTo>
                  <a:lnTo>
                    <a:pt x="961644" y="943356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6"/>
          <p:cNvSpPr/>
          <p:nvPr/>
        </p:nvSpPr>
        <p:spPr>
          <a:xfrm>
            <a:off x="961644" y="3322320"/>
            <a:ext cx="419100" cy="1254760"/>
          </a:xfrm>
          <a:custGeom>
            <a:avLst/>
            <a:gdLst/>
            <a:ahLst/>
            <a:cxnLst/>
            <a:rect l="l" t="t" r="r" b="b"/>
            <a:pathLst>
              <a:path w="419100" h="1254760">
                <a:moveTo>
                  <a:pt x="0" y="0"/>
                </a:moveTo>
                <a:lnTo>
                  <a:pt x="0" y="1090802"/>
                </a:lnTo>
                <a:lnTo>
                  <a:pt x="419100" y="1254252"/>
                </a:lnTo>
                <a:lnTo>
                  <a:pt x="419100" y="163449"/>
                </a:lnTo>
                <a:lnTo>
                  <a:pt x="0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2"/>
          <p:cNvSpPr txBox="1"/>
          <p:nvPr/>
        </p:nvSpPr>
        <p:spPr>
          <a:xfrm>
            <a:off x="0" y="3336035"/>
            <a:ext cx="9467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1" name="object 24"/>
          <p:cNvSpPr/>
          <p:nvPr/>
        </p:nvSpPr>
        <p:spPr>
          <a:xfrm>
            <a:off x="944880" y="2400299"/>
            <a:ext cx="454659" cy="3221990"/>
          </a:xfrm>
          <a:custGeom>
            <a:avLst/>
            <a:gdLst/>
            <a:ahLst/>
            <a:cxnLst/>
            <a:rect l="l" t="t" r="r" b="b"/>
            <a:pathLst>
              <a:path w="454659" h="3221990">
                <a:moveTo>
                  <a:pt x="435864" y="169926"/>
                </a:moveTo>
                <a:lnTo>
                  <a:pt x="0" y="0"/>
                </a:lnTo>
                <a:lnTo>
                  <a:pt x="0" y="942594"/>
                </a:lnTo>
                <a:lnTo>
                  <a:pt x="435864" y="1112520"/>
                </a:lnTo>
                <a:lnTo>
                  <a:pt x="435864" y="169926"/>
                </a:lnTo>
                <a:close/>
              </a:path>
              <a:path w="454659" h="3221990">
                <a:moveTo>
                  <a:pt x="454152" y="1973580"/>
                </a:moveTo>
                <a:lnTo>
                  <a:pt x="0" y="2006854"/>
                </a:lnTo>
                <a:lnTo>
                  <a:pt x="0" y="3221736"/>
                </a:lnTo>
                <a:lnTo>
                  <a:pt x="454152" y="3188462"/>
                </a:lnTo>
                <a:lnTo>
                  <a:pt x="454152" y="1973580"/>
                </a:lnTo>
                <a:close/>
              </a:path>
            </a:pathLst>
          </a:custGeom>
          <a:solidFill>
            <a:srgbClr val="DEA900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5"/>
          <p:cNvSpPr/>
          <p:nvPr/>
        </p:nvSpPr>
        <p:spPr>
          <a:xfrm>
            <a:off x="929639" y="5227320"/>
            <a:ext cx="469900" cy="1112520"/>
          </a:xfrm>
          <a:custGeom>
            <a:avLst/>
            <a:gdLst/>
            <a:ahLst/>
            <a:cxnLst/>
            <a:rect l="l" t="t" r="r" b="b"/>
            <a:pathLst>
              <a:path w="469900" h="1112520">
                <a:moveTo>
                  <a:pt x="469391" y="0"/>
                </a:moveTo>
                <a:lnTo>
                  <a:pt x="0" y="183006"/>
                </a:lnTo>
                <a:lnTo>
                  <a:pt x="0" y="1112519"/>
                </a:lnTo>
                <a:lnTo>
                  <a:pt x="469391" y="929462"/>
                </a:lnTo>
                <a:lnTo>
                  <a:pt x="469391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/>
          <p:nvPr/>
        </p:nvSpPr>
        <p:spPr>
          <a:xfrm>
            <a:off x="0" y="5405627"/>
            <a:ext cx="946785" cy="934719"/>
          </a:xfrm>
          <a:custGeom>
            <a:avLst/>
            <a:gdLst/>
            <a:ahLst/>
            <a:cxnLst/>
            <a:rect l="l" t="t" r="r" b="b"/>
            <a:pathLst>
              <a:path w="946785" h="934720">
                <a:moveTo>
                  <a:pt x="946404" y="0"/>
                </a:moveTo>
                <a:lnTo>
                  <a:pt x="0" y="0"/>
                </a:lnTo>
                <a:lnTo>
                  <a:pt x="0" y="934212"/>
                </a:lnTo>
                <a:lnTo>
                  <a:pt x="946404" y="934212"/>
                </a:lnTo>
                <a:lnTo>
                  <a:pt x="94640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tângulo 26"/>
          <p:cNvSpPr/>
          <p:nvPr/>
        </p:nvSpPr>
        <p:spPr>
          <a:xfrm>
            <a:off x="1380742" y="2567939"/>
            <a:ext cx="4219957" cy="939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365502" y="2668507"/>
            <a:ext cx="4213475" cy="667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O obrigatoriedade de realização dos estudos de potencial energético offshore</a:t>
            </a:r>
            <a:r>
              <a:rPr lang="pt-BR" sz="1200" spc="-10" dirty="0">
                <a:latin typeface="Arial" panose="020B0604020202020204" pitchFamily="34" charset="0"/>
                <a:cs typeface="Arial" panose="020B0604020202020204" pitchFamily="34" charset="0"/>
              </a:rPr>
              <a:t> -  como requisito para obtenção da outorga do empreendimento</a:t>
            </a:r>
          </a:p>
        </p:txBody>
      </p:sp>
      <p:pic>
        <p:nvPicPr>
          <p:cNvPr id="29" name="object 2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23489" y="2692400"/>
            <a:ext cx="475847" cy="429090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1380741" y="3507738"/>
            <a:ext cx="5315333" cy="859537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valor da UBP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o p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razo da cessão do uso do bem, bem como requisitos e procedimentos para sua prorrogação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36" y="3622632"/>
            <a:ext cx="527274" cy="580002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1395603" y="4367275"/>
            <a:ext cx="5615936" cy="870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1380741" y="4474190"/>
            <a:ext cx="5600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spc="-10" dirty="0">
                <a:latin typeface="Arial"/>
                <a:cs typeface="Arial"/>
              </a:rPr>
              <a:t>As garantias financeiras </a:t>
            </a:r>
            <a:r>
              <a:rPr lang="pt-BR" sz="1200" spc="-10" dirty="0">
                <a:latin typeface="Arial"/>
                <a:cs typeface="Arial"/>
              </a:rPr>
              <a:t>para o comissionamento e para o descomissionamento das instalações</a:t>
            </a:r>
          </a:p>
        </p:txBody>
      </p:sp>
      <p:sp>
        <p:nvSpPr>
          <p:cNvPr id="36" name="object 19"/>
          <p:cNvSpPr txBox="1">
            <a:spLocks/>
          </p:cNvSpPr>
          <p:nvPr/>
        </p:nvSpPr>
        <p:spPr>
          <a:xfrm>
            <a:off x="2440046" y="279080"/>
            <a:ext cx="757174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002E51"/>
                </a:solidFill>
                <a:latin typeface="Arial MT"/>
                <a:cs typeface="Arial MT"/>
              </a:rPr>
              <a:t>Cláusulas Essenciais do Contrato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solidFill>
                  <a:srgbClr val="002E51"/>
                </a:solidFill>
                <a:latin typeface="Arial MT"/>
              </a:rPr>
              <a:t>Visão geral</a:t>
            </a:r>
            <a:endParaRPr lang="pt-BR" sz="1800" b="1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4946518" y="1181057"/>
            <a:ext cx="2558796" cy="80772"/>
            <a:chOff x="2325623" y="1696211"/>
            <a:chExt cx="2558796" cy="80772"/>
          </a:xfrm>
        </p:grpSpPr>
        <p:sp>
          <p:nvSpPr>
            <p:cNvPr id="38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11"/>
          <p:cNvSpPr txBox="1"/>
          <p:nvPr/>
        </p:nvSpPr>
        <p:spPr>
          <a:xfrm>
            <a:off x="85364" y="1609876"/>
            <a:ext cx="54936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solidFill>
                  <a:srgbClr val="183A64"/>
                </a:solidFill>
                <a:latin typeface="Arial"/>
                <a:cs typeface="Arial"/>
              </a:rPr>
              <a:t>Destaques: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8" name="Imagem 5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36" y="4679755"/>
            <a:ext cx="497091" cy="497091"/>
          </a:xfrm>
          <a:prstGeom prst="rect">
            <a:avLst/>
          </a:prstGeom>
        </p:spPr>
      </p:pic>
      <p:sp>
        <p:nvSpPr>
          <p:cNvPr id="61" name="Retângulo 60"/>
          <p:cNvSpPr/>
          <p:nvPr/>
        </p:nvSpPr>
        <p:spPr>
          <a:xfrm>
            <a:off x="1426200" y="5321960"/>
            <a:ext cx="4485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Descomissionamento, a extensão da vida útil ou a repotenciação do empreendimento de geração de energia offshore</a:t>
            </a: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6" y="5572455"/>
            <a:ext cx="320879" cy="352967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20726" y="5882451"/>
            <a:ext cx="356345" cy="3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4946518" y="1181057"/>
            <a:ext cx="2558796" cy="80772"/>
            <a:chOff x="2325623" y="1696211"/>
            <a:chExt cx="2558796" cy="80772"/>
          </a:xfrm>
        </p:grpSpPr>
        <p:sp>
          <p:nvSpPr>
            <p:cNvPr id="4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1395851" y="5221953"/>
            <a:ext cx="5891532" cy="93867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Ministério de Minas e Energia editará normas complementares ao disposto neste Decreto no prazo de cento e oitenta dias, contado da data de sua entrada em vigor.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Decreto entra em vigor em 15 de junho de 2022.</a:t>
            </a:r>
          </a:p>
        </p:txBody>
      </p:sp>
      <p:sp>
        <p:nvSpPr>
          <p:cNvPr id="24" name="object 4"/>
          <p:cNvSpPr/>
          <p:nvPr/>
        </p:nvSpPr>
        <p:spPr>
          <a:xfrm>
            <a:off x="0" y="4404359"/>
            <a:ext cx="962025" cy="1001394"/>
          </a:xfrm>
          <a:custGeom>
            <a:avLst/>
            <a:gdLst/>
            <a:ahLst/>
            <a:cxnLst/>
            <a:rect l="l" t="t" r="r" b="b"/>
            <a:pathLst>
              <a:path w="962025" h="1001395">
                <a:moveTo>
                  <a:pt x="0" y="1001267"/>
                </a:moveTo>
                <a:lnTo>
                  <a:pt x="961644" y="1001267"/>
                </a:lnTo>
                <a:lnTo>
                  <a:pt x="961644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10"/>
          <p:cNvGrpSpPr/>
          <p:nvPr/>
        </p:nvGrpSpPr>
        <p:grpSpPr>
          <a:xfrm>
            <a:off x="0" y="2392679"/>
            <a:ext cx="962025" cy="2012061"/>
            <a:chOff x="0" y="2392679"/>
            <a:chExt cx="962025" cy="2012061"/>
          </a:xfrm>
        </p:grpSpPr>
        <p:sp>
          <p:nvSpPr>
            <p:cNvPr id="26" name="object 11"/>
            <p:cNvSpPr/>
            <p:nvPr/>
          </p:nvSpPr>
          <p:spPr>
            <a:xfrm>
              <a:off x="0" y="3336035"/>
              <a:ext cx="962025" cy="1068705"/>
            </a:xfrm>
            <a:custGeom>
              <a:avLst/>
              <a:gdLst/>
              <a:ahLst/>
              <a:cxnLst/>
              <a:rect l="l" t="t" r="r" b="b"/>
              <a:pathLst>
                <a:path w="962025" h="1068704">
                  <a:moveTo>
                    <a:pt x="961644" y="0"/>
                  </a:moveTo>
                  <a:lnTo>
                    <a:pt x="0" y="0"/>
                  </a:lnTo>
                  <a:lnTo>
                    <a:pt x="0" y="1068324"/>
                  </a:lnTo>
                  <a:lnTo>
                    <a:pt x="961644" y="1068324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/>
            <p:cNvSpPr/>
            <p:nvPr/>
          </p:nvSpPr>
          <p:spPr>
            <a:xfrm>
              <a:off x="0" y="2392679"/>
              <a:ext cx="962025" cy="943610"/>
            </a:xfrm>
            <a:custGeom>
              <a:avLst/>
              <a:gdLst/>
              <a:ahLst/>
              <a:cxnLst/>
              <a:rect l="l" t="t" r="r" b="b"/>
              <a:pathLst>
                <a:path w="962025" h="943610">
                  <a:moveTo>
                    <a:pt x="961644" y="0"/>
                  </a:moveTo>
                  <a:lnTo>
                    <a:pt x="0" y="0"/>
                  </a:lnTo>
                  <a:lnTo>
                    <a:pt x="0" y="943356"/>
                  </a:lnTo>
                  <a:lnTo>
                    <a:pt x="961644" y="943356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6"/>
          <p:cNvSpPr/>
          <p:nvPr/>
        </p:nvSpPr>
        <p:spPr>
          <a:xfrm>
            <a:off x="961644" y="3322320"/>
            <a:ext cx="419100" cy="1254760"/>
          </a:xfrm>
          <a:custGeom>
            <a:avLst/>
            <a:gdLst/>
            <a:ahLst/>
            <a:cxnLst/>
            <a:rect l="l" t="t" r="r" b="b"/>
            <a:pathLst>
              <a:path w="419100" h="1254760">
                <a:moveTo>
                  <a:pt x="0" y="0"/>
                </a:moveTo>
                <a:lnTo>
                  <a:pt x="0" y="1090802"/>
                </a:lnTo>
                <a:lnTo>
                  <a:pt x="419100" y="1254252"/>
                </a:lnTo>
                <a:lnTo>
                  <a:pt x="419100" y="163449"/>
                </a:lnTo>
                <a:lnTo>
                  <a:pt x="0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2"/>
          <p:cNvSpPr txBox="1"/>
          <p:nvPr/>
        </p:nvSpPr>
        <p:spPr>
          <a:xfrm>
            <a:off x="0" y="3336035"/>
            <a:ext cx="9467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0" name="object 24"/>
          <p:cNvSpPr/>
          <p:nvPr/>
        </p:nvSpPr>
        <p:spPr>
          <a:xfrm>
            <a:off x="944880" y="2400299"/>
            <a:ext cx="454659" cy="3221990"/>
          </a:xfrm>
          <a:custGeom>
            <a:avLst/>
            <a:gdLst/>
            <a:ahLst/>
            <a:cxnLst/>
            <a:rect l="l" t="t" r="r" b="b"/>
            <a:pathLst>
              <a:path w="454659" h="3221990">
                <a:moveTo>
                  <a:pt x="435864" y="169926"/>
                </a:moveTo>
                <a:lnTo>
                  <a:pt x="0" y="0"/>
                </a:lnTo>
                <a:lnTo>
                  <a:pt x="0" y="942594"/>
                </a:lnTo>
                <a:lnTo>
                  <a:pt x="435864" y="1112520"/>
                </a:lnTo>
                <a:lnTo>
                  <a:pt x="435864" y="169926"/>
                </a:lnTo>
                <a:close/>
              </a:path>
              <a:path w="454659" h="3221990">
                <a:moveTo>
                  <a:pt x="454152" y="1973580"/>
                </a:moveTo>
                <a:lnTo>
                  <a:pt x="0" y="2006854"/>
                </a:lnTo>
                <a:lnTo>
                  <a:pt x="0" y="3221736"/>
                </a:lnTo>
                <a:lnTo>
                  <a:pt x="454152" y="3188462"/>
                </a:lnTo>
                <a:lnTo>
                  <a:pt x="454152" y="1973580"/>
                </a:lnTo>
                <a:close/>
              </a:path>
            </a:pathLst>
          </a:custGeom>
          <a:solidFill>
            <a:srgbClr val="D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5"/>
          <p:cNvSpPr/>
          <p:nvPr/>
        </p:nvSpPr>
        <p:spPr>
          <a:xfrm>
            <a:off x="929639" y="5227320"/>
            <a:ext cx="469900" cy="1112520"/>
          </a:xfrm>
          <a:custGeom>
            <a:avLst/>
            <a:gdLst/>
            <a:ahLst/>
            <a:cxnLst/>
            <a:rect l="l" t="t" r="r" b="b"/>
            <a:pathLst>
              <a:path w="469900" h="1112520">
                <a:moveTo>
                  <a:pt x="469391" y="0"/>
                </a:moveTo>
                <a:lnTo>
                  <a:pt x="0" y="183006"/>
                </a:lnTo>
                <a:lnTo>
                  <a:pt x="0" y="1112519"/>
                </a:lnTo>
                <a:lnTo>
                  <a:pt x="469391" y="929462"/>
                </a:lnTo>
                <a:lnTo>
                  <a:pt x="469391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6"/>
          <p:cNvSpPr/>
          <p:nvPr/>
        </p:nvSpPr>
        <p:spPr>
          <a:xfrm>
            <a:off x="0" y="5405627"/>
            <a:ext cx="946785" cy="934719"/>
          </a:xfrm>
          <a:custGeom>
            <a:avLst/>
            <a:gdLst/>
            <a:ahLst/>
            <a:cxnLst/>
            <a:rect l="l" t="t" r="r" b="b"/>
            <a:pathLst>
              <a:path w="946785" h="934720">
                <a:moveTo>
                  <a:pt x="946404" y="0"/>
                </a:moveTo>
                <a:lnTo>
                  <a:pt x="0" y="0"/>
                </a:lnTo>
                <a:lnTo>
                  <a:pt x="0" y="934212"/>
                </a:lnTo>
                <a:lnTo>
                  <a:pt x="946404" y="934212"/>
                </a:lnTo>
                <a:lnTo>
                  <a:pt x="94640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Retângulo 32"/>
          <p:cNvSpPr/>
          <p:nvPr/>
        </p:nvSpPr>
        <p:spPr>
          <a:xfrm>
            <a:off x="1380742" y="2567939"/>
            <a:ext cx="4219957" cy="939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384604" y="2622340"/>
            <a:ext cx="422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spc="-1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processos de cessão de uso em tramitação </a:t>
            </a:r>
            <a:r>
              <a:rPr lang="pt-BR" sz="1200" spc="-10" dirty="0">
                <a:latin typeface="Arial" panose="020B0604020202020204" pitchFamily="34" charset="0"/>
                <a:cs typeface="Arial" panose="020B0604020202020204" pitchFamily="34" charset="0"/>
              </a:rPr>
              <a:t>na data de entrada em vigor do Decreto </a:t>
            </a:r>
            <a:r>
              <a:rPr lang="pt-BR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deverão ser adaptados </a:t>
            </a:r>
            <a:r>
              <a:rPr lang="pt-BR" sz="1200" spc="-10" dirty="0">
                <a:latin typeface="Arial" panose="020B0604020202020204" pitchFamily="34" charset="0"/>
                <a:cs typeface="Arial" panose="020B0604020202020204" pitchFamily="34" charset="0"/>
              </a:rPr>
              <a:t>para cumprir as referidas disposições.</a:t>
            </a:r>
          </a:p>
        </p:txBody>
      </p:sp>
      <p:pic>
        <p:nvPicPr>
          <p:cNvPr id="35" name="object 2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23489" y="2692400"/>
            <a:ext cx="475847" cy="429090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1380741" y="3507738"/>
            <a:ext cx="5315333" cy="859537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Ministério de Minas e Energia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poderá delegar à Aneel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as competências para firmar os contratos de cessão de uso e para realizar os atos necessários à sua formalização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36" y="3622632"/>
            <a:ext cx="527274" cy="580002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1395603" y="4367275"/>
            <a:ext cx="5615936" cy="870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Norma conjunta das agências reguladoras envolvidas disporá sobre a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implantação de projetos híbridos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1395603" y="4545744"/>
            <a:ext cx="5615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2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1"/>
          <p:cNvSpPr txBox="1"/>
          <p:nvPr/>
        </p:nvSpPr>
        <p:spPr>
          <a:xfrm>
            <a:off x="47601" y="1314135"/>
            <a:ext cx="54936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solidFill>
                  <a:srgbClr val="183A64"/>
                </a:solidFill>
                <a:latin typeface="Arial"/>
                <a:cs typeface="Arial"/>
              </a:rPr>
              <a:t>Destaques: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36" y="4679755"/>
            <a:ext cx="497091" cy="497091"/>
          </a:xfrm>
          <a:prstGeom prst="rect">
            <a:avLst/>
          </a:prstGeom>
        </p:spPr>
      </p:pic>
      <p:sp>
        <p:nvSpPr>
          <p:cNvPr id="43" name="object 11"/>
          <p:cNvSpPr txBox="1"/>
          <p:nvPr/>
        </p:nvSpPr>
        <p:spPr>
          <a:xfrm>
            <a:off x="7189846" y="1573179"/>
            <a:ext cx="50806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latin typeface="Arial"/>
                <a:cs typeface="Arial"/>
              </a:rPr>
              <a:t>Observação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7148699" y="2203975"/>
            <a:ext cx="4763902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 algn="just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Todo e qualquer pedido de cessão de uso seguirá as regras do Decreto 10.946/2022 e regras complementares definidos por MME e instituições competentes.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6" y="5572455"/>
            <a:ext cx="527274" cy="580002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2681" y="1516109"/>
            <a:ext cx="547650" cy="547650"/>
          </a:xfrm>
          <a:prstGeom prst="rect">
            <a:avLst/>
          </a:prstGeom>
        </p:spPr>
      </p:pic>
      <p:sp>
        <p:nvSpPr>
          <p:cNvPr id="48" name="object 19">
            <a:extLst>
              <a:ext uri="{FF2B5EF4-FFF2-40B4-BE49-F238E27FC236}">
                <a16:creationId xmlns:a16="http://schemas.microsoft.com/office/drawing/2014/main" id="{54F93548-46F2-4C3B-A1EB-C208406DD966}"/>
              </a:ext>
            </a:extLst>
          </p:cNvPr>
          <p:cNvSpPr txBox="1">
            <a:spLocks/>
          </p:cNvSpPr>
          <p:nvPr/>
        </p:nvSpPr>
        <p:spPr>
          <a:xfrm>
            <a:off x="2440046" y="279080"/>
            <a:ext cx="757174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002E51"/>
                </a:solidFill>
                <a:latin typeface="Arial MT"/>
                <a:cs typeface="Arial MT"/>
              </a:rPr>
              <a:t>REGRAS TRANSITORIAS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solidFill>
                  <a:srgbClr val="002E51"/>
                </a:solidFill>
                <a:latin typeface="Arial MT"/>
              </a:rPr>
              <a:t>Visão geral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65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Conector: Angulado 212">
            <a:extLst>
              <a:ext uri="{FF2B5EF4-FFF2-40B4-BE49-F238E27FC236}">
                <a16:creationId xmlns:a16="http://schemas.microsoft.com/office/drawing/2014/main" id="{80C4E8FB-0A92-4573-9F0E-C7194FDDE931}"/>
              </a:ext>
            </a:extLst>
          </p:cNvPr>
          <p:cNvCxnSpPr>
            <a:cxnSpLocks/>
            <a:stCxn id="190" idx="3"/>
            <a:endCxn id="188" idx="0"/>
          </p:cNvCxnSpPr>
          <p:nvPr/>
        </p:nvCxnSpPr>
        <p:spPr>
          <a:xfrm>
            <a:off x="10473045" y="2138375"/>
            <a:ext cx="981885" cy="1568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onector: Angulado 205">
            <a:extLst>
              <a:ext uri="{FF2B5EF4-FFF2-40B4-BE49-F238E27FC236}">
                <a16:creationId xmlns:a16="http://schemas.microsoft.com/office/drawing/2014/main" id="{779D8CC1-20F4-4830-A89F-E9A289E04019}"/>
              </a:ext>
            </a:extLst>
          </p:cNvPr>
          <p:cNvCxnSpPr>
            <a:cxnSpLocks/>
            <a:stCxn id="110" idx="3"/>
            <a:endCxn id="192" idx="1"/>
          </p:cNvCxnSpPr>
          <p:nvPr/>
        </p:nvCxnSpPr>
        <p:spPr>
          <a:xfrm>
            <a:off x="7937780" y="4113767"/>
            <a:ext cx="1564566" cy="14260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ector: Angulado 206">
            <a:extLst>
              <a:ext uri="{FF2B5EF4-FFF2-40B4-BE49-F238E27FC236}">
                <a16:creationId xmlns:a16="http://schemas.microsoft.com/office/drawing/2014/main" id="{6FB361BF-8989-4844-AA7C-1E95DED79C41}"/>
              </a:ext>
            </a:extLst>
          </p:cNvPr>
          <p:cNvCxnSpPr>
            <a:cxnSpLocks/>
            <a:stCxn id="110" idx="3"/>
            <a:endCxn id="190" idx="1"/>
          </p:cNvCxnSpPr>
          <p:nvPr/>
        </p:nvCxnSpPr>
        <p:spPr>
          <a:xfrm flipV="1">
            <a:off x="7937780" y="2138375"/>
            <a:ext cx="1263814" cy="19753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99">
            <a:extLst>
              <a:ext uri="{FF2B5EF4-FFF2-40B4-BE49-F238E27FC236}">
                <a16:creationId xmlns:a16="http://schemas.microsoft.com/office/drawing/2014/main" id="{CA90D8DB-D4A3-492C-89B0-C5AA7D9CE82A}"/>
              </a:ext>
            </a:extLst>
          </p:cNvPr>
          <p:cNvCxnSpPr>
            <a:cxnSpLocks/>
            <a:stCxn id="186" idx="3"/>
          </p:cNvCxnSpPr>
          <p:nvPr/>
        </p:nvCxnSpPr>
        <p:spPr>
          <a:xfrm>
            <a:off x="9657072" y="4119489"/>
            <a:ext cx="1513933" cy="9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46">
            <a:extLst>
              <a:ext uri="{FF2B5EF4-FFF2-40B4-BE49-F238E27FC236}">
                <a16:creationId xmlns:a16="http://schemas.microsoft.com/office/drawing/2014/main" id="{A54B7B26-081A-48B4-BBF7-EFE7CEB74AD5}"/>
              </a:ext>
            </a:extLst>
          </p:cNvPr>
          <p:cNvSpPr/>
          <p:nvPr/>
        </p:nvSpPr>
        <p:spPr>
          <a:xfrm>
            <a:off x="75014" y="3765650"/>
            <a:ext cx="1398597" cy="69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[EMPREENDEDOR 1]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</a:rPr>
              <a:t>Solicitação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Cessão</a:t>
            </a:r>
            <a:r>
              <a:rPr lang="en-US" sz="1000" dirty="0">
                <a:solidFill>
                  <a:schemeClr val="tx1"/>
                </a:solidFill>
              </a:rPr>
              <a:t> de </a:t>
            </a:r>
            <a:r>
              <a:rPr lang="en-US" sz="1000" dirty="0" err="1">
                <a:solidFill>
                  <a:schemeClr val="tx1"/>
                </a:solidFill>
              </a:rPr>
              <a:t>Uso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7" name="Rectangle 48">
            <a:extLst>
              <a:ext uri="{FF2B5EF4-FFF2-40B4-BE49-F238E27FC236}">
                <a16:creationId xmlns:a16="http://schemas.microsoft.com/office/drawing/2014/main" id="{1035132E-00E3-4F07-8E85-2368B9442736}"/>
              </a:ext>
            </a:extLst>
          </p:cNvPr>
          <p:cNvSpPr/>
          <p:nvPr/>
        </p:nvSpPr>
        <p:spPr>
          <a:xfrm>
            <a:off x="1653726" y="3776601"/>
            <a:ext cx="1398597" cy="69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Analise de </a:t>
            </a:r>
            <a:r>
              <a:rPr lang="en-US" sz="1000" dirty="0" err="1">
                <a:solidFill>
                  <a:schemeClr val="tx1"/>
                </a:solidFill>
              </a:rPr>
              <a:t>sobreposições</a:t>
            </a:r>
            <a:r>
              <a:rPr lang="en-US" sz="1000" dirty="0">
                <a:solidFill>
                  <a:schemeClr val="tx1"/>
                </a:solidFill>
              </a:rPr>
              <a:t> e </a:t>
            </a:r>
            <a:r>
              <a:rPr lang="en-US" sz="1000" dirty="0" err="1">
                <a:solidFill>
                  <a:schemeClr val="tx1"/>
                </a:solidFill>
              </a:rPr>
              <a:t>disponibilidade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8" name="Flowchart: Summing Junction 1">
            <a:extLst>
              <a:ext uri="{FF2B5EF4-FFF2-40B4-BE49-F238E27FC236}">
                <a16:creationId xmlns:a16="http://schemas.microsoft.com/office/drawing/2014/main" id="{18F8DBE1-5082-4FCD-BCC0-F90B4BD4B0DE}"/>
              </a:ext>
            </a:extLst>
          </p:cNvPr>
          <p:cNvSpPr/>
          <p:nvPr/>
        </p:nvSpPr>
        <p:spPr>
          <a:xfrm>
            <a:off x="3188438" y="3992169"/>
            <a:ext cx="268155" cy="210384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50">
            <a:extLst>
              <a:ext uri="{FF2B5EF4-FFF2-40B4-BE49-F238E27FC236}">
                <a16:creationId xmlns:a16="http://schemas.microsoft.com/office/drawing/2014/main" id="{E836E63A-A126-440A-A12E-4A68292137AE}"/>
              </a:ext>
            </a:extLst>
          </p:cNvPr>
          <p:cNvSpPr/>
          <p:nvPr/>
        </p:nvSpPr>
        <p:spPr>
          <a:xfrm>
            <a:off x="4987890" y="3764993"/>
            <a:ext cx="1398597" cy="69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en-US" sz="1000" b="1" i="1" dirty="0" err="1">
                <a:solidFill>
                  <a:schemeClr val="tx1"/>
                </a:solidFill>
              </a:rPr>
              <a:t>Licitação</a:t>
            </a:r>
            <a:r>
              <a:rPr lang="en-US" sz="1000" b="1" i="1" dirty="0">
                <a:solidFill>
                  <a:schemeClr val="tx1"/>
                </a:solidFill>
              </a:rPr>
              <a:t> para</a:t>
            </a:r>
          </a:p>
          <a:p>
            <a:pPr algn="ctr"/>
            <a:r>
              <a:rPr lang="en-US" sz="1000" b="1" i="1" dirty="0" err="1">
                <a:solidFill>
                  <a:schemeClr val="tx1"/>
                </a:solidFill>
              </a:rPr>
              <a:t>Cessão</a:t>
            </a:r>
            <a:r>
              <a:rPr lang="en-US" sz="1000" b="1" i="1" dirty="0">
                <a:solidFill>
                  <a:schemeClr val="tx1"/>
                </a:solidFill>
              </a:rPr>
              <a:t> de </a:t>
            </a:r>
            <a:r>
              <a:rPr lang="en-US" sz="1000" b="1" i="1" dirty="0" err="1">
                <a:solidFill>
                  <a:schemeClr val="tx1"/>
                </a:solidFill>
              </a:rPr>
              <a:t>Uso</a:t>
            </a:r>
            <a:endParaRPr lang="en-US" sz="1000" baseline="30000" dirty="0">
              <a:solidFill>
                <a:schemeClr val="tx1"/>
              </a:solidFill>
            </a:endParaRPr>
          </a:p>
        </p:txBody>
      </p:sp>
      <p:sp>
        <p:nvSpPr>
          <p:cNvPr id="110" name="Rectangle 52">
            <a:extLst>
              <a:ext uri="{FF2B5EF4-FFF2-40B4-BE49-F238E27FC236}">
                <a16:creationId xmlns:a16="http://schemas.microsoft.com/office/drawing/2014/main" id="{C7CACD68-EEBA-4430-987E-6B317A26139F}"/>
              </a:ext>
            </a:extLst>
          </p:cNvPr>
          <p:cNvSpPr/>
          <p:nvPr/>
        </p:nvSpPr>
        <p:spPr>
          <a:xfrm>
            <a:off x="6539183" y="3765648"/>
            <a:ext cx="1398597" cy="69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Celebração Contrato Cessão de Uso</a:t>
            </a:r>
          </a:p>
        </p:txBody>
      </p:sp>
      <p:sp>
        <p:nvSpPr>
          <p:cNvPr id="113" name="TextBox 3">
            <a:extLst>
              <a:ext uri="{FF2B5EF4-FFF2-40B4-BE49-F238E27FC236}">
                <a16:creationId xmlns:a16="http://schemas.microsoft.com/office/drawing/2014/main" id="{36896FCD-209D-42DD-982F-EBE4555F3B71}"/>
              </a:ext>
            </a:extLst>
          </p:cNvPr>
          <p:cNvSpPr txBox="1"/>
          <p:nvPr/>
        </p:nvSpPr>
        <p:spPr>
          <a:xfrm>
            <a:off x="426698" y="5958384"/>
            <a:ext cx="37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Definitions:</a:t>
            </a:r>
          </a:p>
          <a:p>
            <a:r>
              <a:rPr lang="pt-BR" sz="800" b="1"/>
              <a:t>DIP</a:t>
            </a:r>
            <a:r>
              <a:rPr lang="pt-BR" sz="800"/>
              <a:t> </a:t>
            </a:r>
            <a:r>
              <a:rPr lang="pt-BR" sz="800" dirty="0"/>
              <a:t>– Declaração de Interferência Prévia, emitida com o objetivo de identificar a existência de interferência do prisma em outras instalações ou atividades;</a:t>
            </a:r>
          </a:p>
          <a:p>
            <a:r>
              <a:rPr lang="pt-BR" sz="800" dirty="0"/>
              <a:t>* Critérios e requisitos que serão estabelecidos em normas complementares</a:t>
            </a:r>
            <a:endParaRPr lang="en-US" sz="800" dirty="0"/>
          </a:p>
        </p:txBody>
      </p:sp>
      <p:grpSp>
        <p:nvGrpSpPr>
          <p:cNvPr id="114" name="Group 57">
            <a:extLst>
              <a:ext uri="{FF2B5EF4-FFF2-40B4-BE49-F238E27FC236}">
                <a16:creationId xmlns:a16="http://schemas.microsoft.com/office/drawing/2014/main" id="{FF0ED73A-8390-4F10-9D3D-BC907C372752}"/>
              </a:ext>
            </a:extLst>
          </p:cNvPr>
          <p:cNvGrpSpPr/>
          <p:nvPr/>
        </p:nvGrpSpPr>
        <p:grpSpPr>
          <a:xfrm>
            <a:off x="75014" y="2942673"/>
            <a:ext cx="1398597" cy="601071"/>
            <a:chOff x="10050023" y="325376"/>
            <a:chExt cx="1845332" cy="1566200"/>
          </a:xfrm>
        </p:grpSpPr>
        <p:sp>
          <p:nvSpPr>
            <p:cNvPr id="115" name="Retângulo 56">
              <a:extLst>
                <a:ext uri="{FF2B5EF4-FFF2-40B4-BE49-F238E27FC236}">
                  <a16:creationId xmlns:a16="http://schemas.microsoft.com/office/drawing/2014/main" id="{11A9928F-4847-43D4-BA24-1BB16C66B0C5}"/>
                </a:ext>
              </a:extLst>
            </p:cNvPr>
            <p:cNvSpPr/>
            <p:nvPr/>
          </p:nvSpPr>
          <p:spPr>
            <a:xfrm>
              <a:off x="10090328" y="412402"/>
              <a:ext cx="1753421" cy="1386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Indicando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Atividade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pretendida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: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geração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ou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pesquisa</a:t>
              </a:r>
              <a:endParaRPr lang="en-US" sz="800" dirty="0">
                <a:solidFill>
                  <a:schemeClr val="tx1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Coordenadas</a:t>
              </a:r>
              <a:endParaRPr lang="en-US" sz="8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16" name="Retângulo 55">
              <a:extLst>
                <a:ext uri="{FF2B5EF4-FFF2-40B4-BE49-F238E27FC236}">
                  <a16:creationId xmlns:a16="http://schemas.microsoft.com/office/drawing/2014/main" id="{EC7DBB3C-F37E-4BFD-9B44-CBDD1EB9D172}"/>
                </a:ext>
              </a:extLst>
            </p:cNvPr>
            <p:cNvSpPr/>
            <p:nvPr/>
          </p:nvSpPr>
          <p:spPr>
            <a:xfrm>
              <a:off x="10050023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cxnSp>
        <p:nvCxnSpPr>
          <p:cNvPr id="117" name="Straight Connector 7">
            <a:extLst>
              <a:ext uri="{FF2B5EF4-FFF2-40B4-BE49-F238E27FC236}">
                <a16:creationId xmlns:a16="http://schemas.microsoft.com/office/drawing/2014/main" id="{AEA77ADC-B6DC-4A9E-B8FB-B231095B53B9}"/>
              </a:ext>
            </a:extLst>
          </p:cNvPr>
          <p:cNvCxnSpPr>
            <a:stCxn id="116" idx="2"/>
            <a:endCxn id="106" idx="0"/>
          </p:cNvCxnSpPr>
          <p:nvPr/>
        </p:nvCxnSpPr>
        <p:spPr>
          <a:xfrm>
            <a:off x="774313" y="3543744"/>
            <a:ext cx="0" cy="221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8" name="Group 63">
            <a:extLst>
              <a:ext uri="{FF2B5EF4-FFF2-40B4-BE49-F238E27FC236}">
                <a16:creationId xmlns:a16="http://schemas.microsoft.com/office/drawing/2014/main" id="{F7B7D7B2-CD32-47FF-A1F3-0ADE0E822262}"/>
              </a:ext>
            </a:extLst>
          </p:cNvPr>
          <p:cNvGrpSpPr/>
          <p:nvPr/>
        </p:nvGrpSpPr>
        <p:grpSpPr>
          <a:xfrm>
            <a:off x="1593026" y="2360722"/>
            <a:ext cx="1522740" cy="1177271"/>
            <a:chOff x="10050023" y="325376"/>
            <a:chExt cx="1845332" cy="1566200"/>
          </a:xfrm>
        </p:grpSpPr>
        <p:sp>
          <p:nvSpPr>
            <p:cNvPr id="119" name="Retângulo 56">
              <a:extLst>
                <a:ext uri="{FF2B5EF4-FFF2-40B4-BE49-F238E27FC236}">
                  <a16:creationId xmlns:a16="http://schemas.microsoft.com/office/drawing/2014/main" id="{0156B03C-05AA-4CD7-9A04-BDDEFDF58AB6}"/>
                </a:ext>
              </a:extLst>
            </p:cNvPr>
            <p:cNvSpPr/>
            <p:nvPr/>
          </p:nvSpPr>
          <p:spPr>
            <a:xfrm>
              <a:off x="10090328" y="375331"/>
              <a:ext cx="1753422" cy="1473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Critérios</a:t>
              </a:r>
              <a:endParaRPr lang="en-US" sz="800" dirty="0">
                <a:solidFill>
                  <a:schemeClr val="tx1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Maximo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permitido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pelas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diretrizes</a:t>
              </a:r>
              <a:endParaRPr lang="en-US" sz="800" dirty="0">
                <a:solidFill>
                  <a:schemeClr val="tx1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Sobreposição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com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áreas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em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processo</a:t>
              </a:r>
              <a:r>
                <a:rPr lang="en-US" sz="800" dirty="0">
                  <a:solidFill>
                    <a:schemeClr val="tx1"/>
                  </a:solidFill>
                  <a:cs typeface="Calibri"/>
                </a:rPr>
                <a:t> de </a:t>
              </a:r>
              <a:r>
                <a:rPr lang="en-US" sz="800" dirty="0" err="1">
                  <a:solidFill>
                    <a:schemeClr val="tx1"/>
                  </a:solidFill>
                  <a:cs typeface="Calibri"/>
                </a:rPr>
                <a:t>cessão</a:t>
              </a:r>
              <a:endParaRPr lang="en-US" sz="800" u="dbl" cap="all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20" name="Retângulo 55">
              <a:extLst>
                <a:ext uri="{FF2B5EF4-FFF2-40B4-BE49-F238E27FC236}">
                  <a16:creationId xmlns:a16="http://schemas.microsoft.com/office/drawing/2014/main" id="{AFC27888-EEF2-4604-A09D-38E8C7814C7C}"/>
                </a:ext>
              </a:extLst>
            </p:cNvPr>
            <p:cNvSpPr/>
            <p:nvPr/>
          </p:nvSpPr>
          <p:spPr>
            <a:xfrm>
              <a:off x="10050023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cxnSp>
        <p:nvCxnSpPr>
          <p:cNvPr id="121" name="Straight Connector 70">
            <a:extLst>
              <a:ext uri="{FF2B5EF4-FFF2-40B4-BE49-F238E27FC236}">
                <a16:creationId xmlns:a16="http://schemas.microsoft.com/office/drawing/2014/main" id="{3541C57A-3A25-4A77-A73F-EF5633A552FA}"/>
              </a:ext>
            </a:extLst>
          </p:cNvPr>
          <p:cNvCxnSpPr>
            <a:stCxn id="120" idx="2"/>
            <a:endCxn id="107" idx="0"/>
          </p:cNvCxnSpPr>
          <p:nvPr/>
        </p:nvCxnSpPr>
        <p:spPr>
          <a:xfrm flipH="1">
            <a:off x="2353025" y="3537993"/>
            <a:ext cx="1371" cy="2386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60">
            <a:extLst>
              <a:ext uri="{FF2B5EF4-FFF2-40B4-BE49-F238E27FC236}">
                <a16:creationId xmlns:a16="http://schemas.microsoft.com/office/drawing/2014/main" id="{46447E00-6C6B-4599-A4DA-752E1F6DA956}"/>
              </a:ext>
            </a:extLst>
          </p:cNvPr>
          <p:cNvCxnSpPr>
            <a:cxnSpLocks/>
          </p:cNvCxnSpPr>
          <p:nvPr/>
        </p:nvCxnSpPr>
        <p:spPr>
          <a:xfrm>
            <a:off x="3983800" y="3377474"/>
            <a:ext cx="10505" cy="471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5" name="Group 100">
            <a:extLst>
              <a:ext uri="{FF2B5EF4-FFF2-40B4-BE49-F238E27FC236}">
                <a16:creationId xmlns:a16="http://schemas.microsoft.com/office/drawing/2014/main" id="{6237D606-3BB6-44E1-B277-D1D87ADF4F81}"/>
              </a:ext>
            </a:extLst>
          </p:cNvPr>
          <p:cNvGrpSpPr/>
          <p:nvPr/>
        </p:nvGrpSpPr>
        <p:grpSpPr>
          <a:xfrm>
            <a:off x="6539182" y="2384859"/>
            <a:ext cx="1398597" cy="1088858"/>
            <a:chOff x="10050023" y="325376"/>
            <a:chExt cx="1845332" cy="1566200"/>
          </a:xfrm>
        </p:grpSpPr>
        <p:sp>
          <p:nvSpPr>
            <p:cNvPr id="126" name="Retângulo 56">
              <a:extLst>
                <a:ext uri="{FF2B5EF4-FFF2-40B4-BE49-F238E27FC236}">
                  <a16:creationId xmlns:a16="http://schemas.microsoft.com/office/drawing/2014/main" id="{2AABADE8-7EAD-443F-992E-F61FF3BDA763}"/>
                </a:ext>
              </a:extLst>
            </p:cNvPr>
            <p:cNvSpPr/>
            <p:nvPr/>
          </p:nvSpPr>
          <p:spPr>
            <a:xfrm>
              <a:off x="10106712" y="373443"/>
              <a:ext cx="1753420" cy="1473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Condições contrato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Coordenadas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Instalações de Transmissão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Garantias Financeiras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Período e valor da cessão de uso</a:t>
              </a:r>
            </a:p>
          </p:txBody>
        </p:sp>
        <p:sp>
          <p:nvSpPr>
            <p:cNvPr id="127" name="Retângulo 55">
              <a:extLst>
                <a:ext uri="{FF2B5EF4-FFF2-40B4-BE49-F238E27FC236}">
                  <a16:creationId xmlns:a16="http://schemas.microsoft.com/office/drawing/2014/main" id="{ECA9F60D-A8AB-4F8B-92B7-501D47A97D0D}"/>
                </a:ext>
              </a:extLst>
            </p:cNvPr>
            <p:cNvSpPr/>
            <p:nvPr/>
          </p:nvSpPr>
          <p:spPr>
            <a:xfrm>
              <a:off x="10050023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cxnSp>
        <p:nvCxnSpPr>
          <p:cNvPr id="128" name="Straight Connector 103">
            <a:extLst>
              <a:ext uri="{FF2B5EF4-FFF2-40B4-BE49-F238E27FC236}">
                <a16:creationId xmlns:a16="http://schemas.microsoft.com/office/drawing/2014/main" id="{93068AA7-6EC0-46D2-921B-950717303F81}"/>
              </a:ext>
            </a:extLst>
          </p:cNvPr>
          <p:cNvCxnSpPr>
            <a:stCxn id="110" idx="0"/>
            <a:endCxn id="127" idx="2"/>
          </p:cNvCxnSpPr>
          <p:nvPr/>
        </p:nvCxnSpPr>
        <p:spPr>
          <a:xfrm flipH="1" flipV="1">
            <a:off x="7238481" y="3473717"/>
            <a:ext cx="1" cy="291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08">
            <a:extLst>
              <a:ext uri="{FF2B5EF4-FFF2-40B4-BE49-F238E27FC236}">
                <a16:creationId xmlns:a16="http://schemas.microsoft.com/office/drawing/2014/main" id="{EE2677B1-6A00-4987-8B77-AC127B707A73}"/>
              </a:ext>
            </a:extLst>
          </p:cNvPr>
          <p:cNvCxnSpPr>
            <a:stCxn id="107" idx="3"/>
            <a:endCxn id="108" idx="2"/>
          </p:cNvCxnSpPr>
          <p:nvPr/>
        </p:nvCxnSpPr>
        <p:spPr>
          <a:xfrm flipV="1">
            <a:off x="3052323" y="4097361"/>
            <a:ext cx="136115" cy="2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10">
            <a:extLst>
              <a:ext uri="{FF2B5EF4-FFF2-40B4-BE49-F238E27FC236}">
                <a16:creationId xmlns:a16="http://schemas.microsoft.com/office/drawing/2014/main" id="{BB12AD4A-A196-4D1B-B7CD-E5E7BB9B0D73}"/>
              </a:ext>
            </a:extLst>
          </p:cNvPr>
          <p:cNvCxnSpPr>
            <a:cxnSpLocks/>
            <a:stCxn id="108" idx="6"/>
            <a:endCxn id="150" idx="1"/>
          </p:cNvCxnSpPr>
          <p:nvPr/>
        </p:nvCxnSpPr>
        <p:spPr>
          <a:xfrm>
            <a:off x="3456593" y="4097361"/>
            <a:ext cx="196934" cy="1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14">
            <a:extLst>
              <a:ext uri="{FF2B5EF4-FFF2-40B4-BE49-F238E27FC236}">
                <a16:creationId xmlns:a16="http://schemas.microsoft.com/office/drawing/2014/main" id="{7341B841-7F6B-4BCE-89C5-8C4AD4EC0BBF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6386487" y="4113112"/>
            <a:ext cx="187420" cy="1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16">
            <a:extLst>
              <a:ext uri="{FF2B5EF4-FFF2-40B4-BE49-F238E27FC236}">
                <a16:creationId xmlns:a16="http://schemas.microsoft.com/office/drawing/2014/main" id="{07F7FDA9-C3BB-47CD-B0E2-F6CCACF1CFE8}"/>
              </a:ext>
            </a:extLst>
          </p:cNvPr>
          <p:cNvCxnSpPr>
            <a:cxnSpLocks/>
            <a:stCxn id="110" idx="3"/>
            <a:endCxn id="186" idx="1"/>
          </p:cNvCxnSpPr>
          <p:nvPr/>
        </p:nvCxnSpPr>
        <p:spPr>
          <a:xfrm>
            <a:off x="7937780" y="4113767"/>
            <a:ext cx="320695" cy="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Rectangle 125">
            <a:extLst>
              <a:ext uri="{FF2B5EF4-FFF2-40B4-BE49-F238E27FC236}">
                <a16:creationId xmlns:a16="http://schemas.microsoft.com/office/drawing/2014/main" id="{8B86B890-4C19-468A-B369-4A38A17DFF9C}"/>
              </a:ext>
            </a:extLst>
          </p:cNvPr>
          <p:cNvSpPr/>
          <p:nvPr/>
        </p:nvSpPr>
        <p:spPr>
          <a:xfrm>
            <a:off x="1656021" y="4713036"/>
            <a:ext cx="1398597" cy="69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</a:t>
            </a:r>
            <a:r>
              <a:rPr lang="pt-BR" sz="1000" b="1" dirty="0">
                <a:solidFill>
                  <a:schemeClr val="tx1"/>
                </a:solidFill>
              </a:rPr>
              <a:t>EMPREENDEDOR</a:t>
            </a:r>
            <a:r>
              <a:rPr lang="en-US" sz="1000" b="1" dirty="0">
                <a:solidFill>
                  <a:schemeClr val="tx1"/>
                </a:solidFill>
              </a:rPr>
              <a:t> 1]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</a:rPr>
              <a:t>Redefinição</a:t>
            </a:r>
            <a:r>
              <a:rPr lang="en-US" sz="1000" dirty="0">
                <a:solidFill>
                  <a:schemeClr val="tx1"/>
                </a:solidFill>
              </a:rPr>
              <a:t> dos </a:t>
            </a:r>
            <a:r>
              <a:rPr lang="en-US" sz="1000" dirty="0" err="1">
                <a:solidFill>
                  <a:schemeClr val="tx1"/>
                </a:solidFill>
              </a:rPr>
              <a:t>limites</a:t>
            </a:r>
            <a:r>
              <a:rPr lang="en-US" sz="1000" dirty="0">
                <a:solidFill>
                  <a:schemeClr val="tx1"/>
                </a:solidFill>
              </a:rPr>
              <a:t> do </a:t>
            </a:r>
            <a:r>
              <a:rPr lang="en-US" sz="1000" dirty="0" err="1">
                <a:solidFill>
                  <a:schemeClr val="tx1"/>
                </a:solidFill>
              </a:rPr>
              <a:t>prisma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38" name="Elbow Connector 127">
            <a:extLst>
              <a:ext uri="{FF2B5EF4-FFF2-40B4-BE49-F238E27FC236}">
                <a16:creationId xmlns:a16="http://schemas.microsoft.com/office/drawing/2014/main" id="{958B9839-6D6F-4E12-8F05-8E976977315C}"/>
              </a:ext>
            </a:extLst>
          </p:cNvPr>
          <p:cNvCxnSpPr>
            <a:stCxn id="108" idx="4"/>
            <a:endCxn id="137" idx="3"/>
          </p:cNvCxnSpPr>
          <p:nvPr/>
        </p:nvCxnSpPr>
        <p:spPr>
          <a:xfrm rot="5400000">
            <a:off x="2759266" y="4497905"/>
            <a:ext cx="858602" cy="2678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Elbow Connector 129">
            <a:extLst>
              <a:ext uri="{FF2B5EF4-FFF2-40B4-BE49-F238E27FC236}">
                <a16:creationId xmlns:a16="http://schemas.microsoft.com/office/drawing/2014/main" id="{E5237A7C-80A2-4386-83DF-45C97950AC1C}"/>
              </a:ext>
            </a:extLst>
          </p:cNvPr>
          <p:cNvCxnSpPr>
            <a:cxnSpLocks/>
            <a:stCxn id="137" idx="1"/>
            <a:endCxn id="107" idx="1"/>
          </p:cNvCxnSpPr>
          <p:nvPr/>
        </p:nvCxnSpPr>
        <p:spPr>
          <a:xfrm rot="10800000">
            <a:off x="1653727" y="4124721"/>
            <a:ext cx="2295" cy="936435"/>
          </a:xfrm>
          <a:prstGeom prst="bentConnector3">
            <a:avLst>
              <a:gd name="adj1" fmla="val 345050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1">
            <a:extLst>
              <a:ext uri="{FF2B5EF4-FFF2-40B4-BE49-F238E27FC236}">
                <a16:creationId xmlns:a16="http://schemas.microsoft.com/office/drawing/2014/main" id="{2A58F10C-9A1A-4F40-B2CC-EDB14D36A9B1}"/>
              </a:ext>
            </a:extLst>
          </p:cNvPr>
          <p:cNvSpPr txBox="1"/>
          <p:nvPr/>
        </p:nvSpPr>
        <p:spPr>
          <a:xfrm>
            <a:off x="3046790" y="3712903"/>
            <a:ext cx="67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Aprovado</a:t>
            </a:r>
            <a:r>
              <a:rPr lang="en-US" sz="800" dirty="0"/>
              <a:t>?</a:t>
            </a:r>
          </a:p>
        </p:txBody>
      </p:sp>
      <p:sp>
        <p:nvSpPr>
          <p:cNvPr id="141" name="TextBox 132">
            <a:extLst>
              <a:ext uri="{FF2B5EF4-FFF2-40B4-BE49-F238E27FC236}">
                <a16:creationId xmlns:a16="http://schemas.microsoft.com/office/drawing/2014/main" id="{628536D2-45FD-4BCE-B679-9FF84F02081F}"/>
              </a:ext>
            </a:extLst>
          </p:cNvPr>
          <p:cNvSpPr txBox="1"/>
          <p:nvPr/>
        </p:nvSpPr>
        <p:spPr>
          <a:xfrm>
            <a:off x="3383142" y="4123492"/>
            <a:ext cx="370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</a:t>
            </a:r>
          </a:p>
        </p:txBody>
      </p:sp>
      <p:sp>
        <p:nvSpPr>
          <p:cNvPr id="142" name="TextBox 133">
            <a:extLst>
              <a:ext uri="{FF2B5EF4-FFF2-40B4-BE49-F238E27FC236}">
                <a16:creationId xmlns:a16="http://schemas.microsoft.com/office/drawing/2014/main" id="{00D62E2E-00DE-4350-8547-570A512CFA15}"/>
              </a:ext>
            </a:extLst>
          </p:cNvPr>
          <p:cNvSpPr txBox="1"/>
          <p:nvPr/>
        </p:nvSpPr>
        <p:spPr>
          <a:xfrm>
            <a:off x="3031715" y="4696358"/>
            <a:ext cx="370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Não</a:t>
            </a:r>
            <a:endParaRPr lang="en-US" sz="800" dirty="0"/>
          </a:p>
        </p:txBody>
      </p:sp>
      <p:sp>
        <p:nvSpPr>
          <p:cNvPr id="143" name="Rectangle 62">
            <a:extLst>
              <a:ext uri="{FF2B5EF4-FFF2-40B4-BE49-F238E27FC236}">
                <a16:creationId xmlns:a16="http://schemas.microsoft.com/office/drawing/2014/main" id="{5BD1F04A-DDE7-47CA-95F1-1E46C5E636DC}"/>
              </a:ext>
            </a:extLst>
          </p:cNvPr>
          <p:cNvSpPr/>
          <p:nvPr/>
        </p:nvSpPr>
        <p:spPr>
          <a:xfrm>
            <a:off x="4913073" y="4750804"/>
            <a:ext cx="1554319" cy="747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[EMPREENDEDORES]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Int 2,3,4… </a:t>
            </a:r>
            <a:r>
              <a:rPr lang="en-US" sz="1000" dirty="0" err="1">
                <a:solidFill>
                  <a:schemeClr val="tx1"/>
                </a:solidFill>
              </a:rPr>
              <a:t>participam</a:t>
            </a:r>
            <a:r>
              <a:rPr lang="en-US" sz="1000" dirty="0">
                <a:solidFill>
                  <a:schemeClr val="tx1"/>
                </a:solidFill>
              </a:rPr>
              <a:t> da </a:t>
            </a:r>
            <a:r>
              <a:rPr lang="en-US" sz="1000" dirty="0" err="1">
                <a:solidFill>
                  <a:schemeClr val="tx1"/>
                </a:solidFill>
              </a:rPr>
              <a:t>licitação</a:t>
            </a:r>
            <a:r>
              <a:rPr lang="en-US" sz="1000" dirty="0">
                <a:solidFill>
                  <a:schemeClr val="tx1"/>
                </a:solidFill>
              </a:rPr>
              <a:t> do </a:t>
            </a:r>
            <a:r>
              <a:rPr lang="en-US" sz="1000" dirty="0" err="1">
                <a:solidFill>
                  <a:schemeClr val="tx1"/>
                </a:solidFill>
              </a:rPr>
              <a:t>mesmo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prisma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68">
            <a:extLst>
              <a:ext uri="{FF2B5EF4-FFF2-40B4-BE49-F238E27FC236}">
                <a16:creationId xmlns:a16="http://schemas.microsoft.com/office/drawing/2014/main" id="{E8BFFADE-2862-489F-8C97-7021DCFB312D}"/>
              </a:ext>
            </a:extLst>
          </p:cNvPr>
          <p:cNvCxnSpPr>
            <a:cxnSpLocks/>
            <a:stCxn id="150" idx="3"/>
            <a:endCxn id="109" idx="1"/>
          </p:cNvCxnSpPr>
          <p:nvPr/>
        </p:nvCxnSpPr>
        <p:spPr>
          <a:xfrm>
            <a:off x="4825720" y="4109058"/>
            <a:ext cx="162170" cy="4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5" name="Group 81">
            <a:extLst>
              <a:ext uri="{FF2B5EF4-FFF2-40B4-BE49-F238E27FC236}">
                <a16:creationId xmlns:a16="http://schemas.microsoft.com/office/drawing/2014/main" id="{5D2B809E-5F59-49D6-8E33-EDBC85E38E79}"/>
              </a:ext>
            </a:extLst>
          </p:cNvPr>
          <p:cNvGrpSpPr/>
          <p:nvPr/>
        </p:nvGrpSpPr>
        <p:grpSpPr>
          <a:xfrm>
            <a:off x="4870814" y="2676988"/>
            <a:ext cx="1604386" cy="841041"/>
            <a:chOff x="10050023" y="325376"/>
            <a:chExt cx="1845332" cy="1566200"/>
          </a:xfrm>
        </p:grpSpPr>
        <p:sp>
          <p:nvSpPr>
            <p:cNvPr id="146" name="Retângulo 56">
              <a:extLst>
                <a:ext uri="{FF2B5EF4-FFF2-40B4-BE49-F238E27FC236}">
                  <a16:creationId xmlns:a16="http://schemas.microsoft.com/office/drawing/2014/main" id="{C75AA09E-6C54-4302-A1F7-E1BA9A7397F8}"/>
                </a:ext>
              </a:extLst>
            </p:cNvPr>
            <p:cNvSpPr/>
            <p:nvPr/>
          </p:nvSpPr>
          <p:spPr>
            <a:xfrm>
              <a:off x="10090328" y="412402"/>
              <a:ext cx="1753421" cy="1386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Critérios:</a:t>
              </a:r>
            </a:p>
            <a:p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-</a:t>
              </a: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 julgamento</a:t>
              </a:r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: maior retorno economico</a:t>
              </a:r>
              <a:br>
                <a:rPr lang="pt-BR" sz="800" b="1" dirty="0">
                  <a:solidFill>
                    <a:schemeClr val="tx1"/>
                  </a:solidFill>
                  <a:cs typeface="Calibri"/>
                </a:rPr>
              </a:br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- </a:t>
              </a: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qualificação: </a:t>
              </a:r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técnicos, economico e legal</a:t>
              </a:r>
              <a:endParaRPr lang="pt-BR" sz="900" b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47" name="Retângulo 55">
              <a:extLst>
                <a:ext uri="{FF2B5EF4-FFF2-40B4-BE49-F238E27FC236}">
                  <a16:creationId xmlns:a16="http://schemas.microsoft.com/office/drawing/2014/main" id="{98BC6B12-1D5E-4772-8F1E-7129A09FBE22}"/>
                </a:ext>
              </a:extLst>
            </p:cNvPr>
            <p:cNvSpPr/>
            <p:nvPr/>
          </p:nvSpPr>
          <p:spPr>
            <a:xfrm>
              <a:off x="10050023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cxnSp>
        <p:nvCxnSpPr>
          <p:cNvPr id="148" name="Straight Arrow Connector 93">
            <a:extLst>
              <a:ext uri="{FF2B5EF4-FFF2-40B4-BE49-F238E27FC236}">
                <a16:creationId xmlns:a16="http://schemas.microsoft.com/office/drawing/2014/main" id="{6B942034-7FC7-41A1-82D4-621EBCF4DEA6}"/>
              </a:ext>
            </a:extLst>
          </p:cNvPr>
          <p:cNvCxnSpPr>
            <a:cxnSpLocks/>
            <a:stCxn id="147" idx="2"/>
            <a:endCxn id="109" idx="0"/>
          </p:cNvCxnSpPr>
          <p:nvPr/>
        </p:nvCxnSpPr>
        <p:spPr>
          <a:xfrm>
            <a:off x="5673007" y="3518029"/>
            <a:ext cx="14182" cy="24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05">
            <a:extLst>
              <a:ext uri="{FF2B5EF4-FFF2-40B4-BE49-F238E27FC236}">
                <a16:creationId xmlns:a16="http://schemas.microsoft.com/office/drawing/2014/main" id="{70B4CC07-3BF5-4342-8B14-3BFD09406905}"/>
              </a:ext>
            </a:extLst>
          </p:cNvPr>
          <p:cNvCxnSpPr>
            <a:cxnSpLocks/>
            <a:stCxn id="143" idx="0"/>
            <a:endCxn id="109" idx="2"/>
          </p:cNvCxnSpPr>
          <p:nvPr/>
        </p:nvCxnSpPr>
        <p:spPr>
          <a:xfrm flipH="1" flipV="1">
            <a:off x="5687189" y="4461230"/>
            <a:ext cx="3044" cy="289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Rectangle 74">
            <a:extLst>
              <a:ext uri="{FF2B5EF4-FFF2-40B4-BE49-F238E27FC236}">
                <a16:creationId xmlns:a16="http://schemas.microsoft.com/office/drawing/2014/main" id="{A7E8E4D7-8CAC-43A7-BB4A-C22C9D4950C8}"/>
              </a:ext>
            </a:extLst>
          </p:cNvPr>
          <p:cNvSpPr/>
          <p:nvPr/>
        </p:nvSpPr>
        <p:spPr>
          <a:xfrm>
            <a:off x="3653527" y="3766070"/>
            <a:ext cx="1172193" cy="685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[EMPREENDEDOR 1]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</a:rPr>
              <a:t>Solicitação</a:t>
            </a:r>
            <a:r>
              <a:rPr lang="en-US" sz="1000" dirty="0">
                <a:solidFill>
                  <a:schemeClr val="tx1"/>
                </a:solidFill>
              </a:rPr>
              <a:t> DIP</a:t>
            </a:r>
            <a:r>
              <a:rPr lang="en-US" sz="100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1" name="Flowchart: Document 75">
            <a:extLst>
              <a:ext uri="{FF2B5EF4-FFF2-40B4-BE49-F238E27FC236}">
                <a16:creationId xmlns:a16="http://schemas.microsoft.com/office/drawing/2014/main" id="{C9C8D5B4-A60F-4C7D-B4CA-EFF54F131B07}"/>
              </a:ext>
            </a:extLst>
          </p:cNvPr>
          <p:cNvSpPr/>
          <p:nvPr/>
        </p:nvSpPr>
        <p:spPr>
          <a:xfrm>
            <a:off x="3318051" y="1737795"/>
            <a:ext cx="1476411" cy="17305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800" dirty="0">
                <a:solidFill>
                  <a:schemeClr val="tx1"/>
                </a:solidFill>
              </a:rPr>
              <a:t>DIP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Marinha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Aeronáutica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IBAMA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 err="1">
                <a:solidFill>
                  <a:schemeClr val="tx1"/>
                </a:solidFill>
              </a:rPr>
              <a:t>ICMBio</a:t>
            </a:r>
            <a:endParaRPr lang="pt-BR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ANP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Ministerio de Infraestrutura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Ministério da Agricultura (Pesca)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Ministério do Turismo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Anatel</a:t>
            </a:r>
          </a:p>
        </p:txBody>
      </p:sp>
      <p:sp>
        <p:nvSpPr>
          <p:cNvPr id="185" name="Right Arrow 75">
            <a:extLst>
              <a:ext uri="{FF2B5EF4-FFF2-40B4-BE49-F238E27FC236}">
                <a16:creationId xmlns:a16="http://schemas.microsoft.com/office/drawing/2014/main" id="{52F544C9-226A-4B50-AA16-BB664CD637BA}"/>
              </a:ext>
            </a:extLst>
          </p:cNvPr>
          <p:cNvSpPr/>
          <p:nvPr/>
        </p:nvSpPr>
        <p:spPr>
          <a:xfrm>
            <a:off x="8133652" y="2945672"/>
            <a:ext cx="1657747" cy="2026673"/>
          </a:xfrm>
          <a:prstGeom prst="rightArrow">
            <a:avLst>
              <a:gd name="adj1" fmla="val 83685"/>
              <a:gd name="adj2" fmla="val 101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900" dirty="0">
                <a:solidFill>
                  <a:sysClr val="windowText" lastClr="000000"/>
                </a:solidFill>
              </a:rPr>
              <a:t>Período pode ser utilizado para inicio do detalhamento dos projetos e estudos ambientais </a:t>
            </a:r>
          </a:p>
          <a:p>
            <a:endParaRPr 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186" name="Rectangle 82">
            <a:extLst>
              <a:ext uri="{FF2B5EF4-FFF2-40B4-BE49-F238E27FC236}">
                <a16:creationId xmlns:a16="http://schemas.microsoft.com/office/drawing/2014/main" id="{4BC3EA9D-C7BB-4219-A3CA-FC93F01C7274}"/>
              </a:ext>
            </a:extLst>
          </p:cNvPr>
          <p:cNvSpPr/>
          <p:nvPr/>
        </p:nvSpPr>
        <p:spPr>
          <a:xfrm>
            <a:off x="8258475" y="3771370"/>
            <a:ext cx="1398597" cy="69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[EMPREENDEDOR VENCEDOR]</a:t>
            </a:r>
          </a:p>
          <a:p>
            <a:pPr algn="ctr"/>
            <a:r>
              <a:rPr lang="pt-BR" sz="1000" dirty="0">
                <a:solidFill>
                  <a:sysClr val="windowText" lastClr="000000"/>
                </a:solidFill>
              </a:rPr>
              <a:t>Estudos de Potencial Energético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88" name="Rectangle 83">
            <a:extLst>
              <a:ext uri="{FF2B5EF4-FFF2-40B4-BE49-F238E27FC236}">
                <a16:creationId xmlns:a16="http://schemas.microsoft.com/office/drawing/2014/main" id="{08C61D6D-6FEA-4F9B-8823-E1CDDF144975}"/>
              </a:ext>
            </a:extLst>
          </p:cNvPr>
          <p:cNvSpPr/>
          <p:nvPr/>
        </p:nvSpPr>
        <p:spPr>
          <a:xfrm>
            <a:off x="10819204" y="3706977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[ANEEL]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OUTORGA</a:t>
            </a:r>
            <a:endParaRPr lang="pt-BR" sz="1000" baseline="30000" dirty="0">
              <a:solidFill>
                <a:schemeClr val="tx1"/>
              </a:solidFill>
            </a:endParaRPr>
          </a:p>
        </p:txBody>
      </p:sp>
      <p:sp>
        <p:nvSpPr>
          <p:cNvPr id="189" name="Flowchart: Document 88">
            <a:extLst>
              <a:ext uri="{FF2B5EF4-FFF2-40B4-BE49-F238E27FC236}">
                <a16:creationId xmlns:a16="http://schemas.microsoft.com/office/drawing/2014/main" id="{EF6D72C9-BDA8-4F4E-9F7C-BBDD19623A7F}"/>
              </a:ext>
            </a:extLst>
          </p:cNvPr>
          <p:cNvSpPr/>
          <p:nvPr/>
        </p:nvSpPr>
        <p:spPr>
          <a:xfrm>
            <a:off x="10618530" y="2635005"/>
            <a:ext cx="1518046" cy="866542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chemeClr val="tx1"/>
                </a:solidFill>
              </a:rPr>
              <a:t>Requisitos estabelecidos Aneel/MME*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Estudos certificados do Estimativa do Potencial de Geração;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Licença Prévia</a:t>
            </a:r>
          </a:p>
        </p:txBody>
      </p:sp>
      <p:sp>
        <p:nvSpPr>
          <p:cNvPr id="190" name="Rectangle 83">
            <a:extLst>
              <a:ext uri="{FF2B5EF4-FFF2-40B4-BE49-F238E27FC236}">
                <a16:creationId xmlns:a16="http://schemas.microsoft.com/office/drawing/2014/main" id="{54F54C33-18D6-437F-AC4F-167DCFDF2171}"/>
              </a:ext>
            </a:extLst>
          </p:cNvPr>
          <p:cNvSpPr/>
          <p:nvPr/>
        </p:nvSpPr>
        <p:spPr>
          <a:xfrm>
            <a:off x="9201594" y="1755444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</a:rPr>
              <a:t>[Empreendedor]</a:t>
            </a:r>
          </a:p>
          <a:p>
            <a:pPr algn="ctr"/>
            <a:r>
              <a:rPr lang="pt-BR" sz="1000" dirty="0">
                <a:solidFill>
                  <a:sysClr val="windowText" lastClr="000000"/>
                </a:solidFill>
              </a:rPr>
              <a:t>Licenciamento Ambiental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91" name="Flowchart: Document 88">
            <a:extLst>
              <a:ext uri="{FF2B5EF4-FFF2-40B4-BE49-F238E27FC236}">
                <a16:creationId xmlns:a16="http://schemas.microsoft.com/office/drawing/2014/main" id="{9E733CC6-E788-4422-B991-D95ED024AF5F}"/>
              </a:ext>
            </a:extLst>
          </p:cNvPr>
          <p:cNvSpPr/>
          <p:nvPr/>
        </p:nvSpPr>
        <p:spPr>
          <a:xfrm>
            <a:off x="8062841" y="6002290"/>
            <a:ext cx="1509309" cy="69430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chemeClr val="tx1"/>
                </a:solidFill>
              </a:rPr>
              <a:t>Requisitos, prazos e diretrizes estabelecidas* MME/EPE/Aneel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Dados certificados;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Períodos de medições;</a:t>
            </a:r>
          </a:p>
        </p:txBody>
      </p:sp>
      <p:sp>
        <p:nvSpPr>
          <p:cNvPr id="192" name="Rectangle 83">
            <a:extLst>
              <a:ext uri="{FF2B5EF4-FFF2-40B4-BE49-F238E27FC236}">
                <a16:creationId xmlns:a16="http://schemas.microsoft.com/office/drawing/2014/main" id="{8E2C0A2E-7317-4805-B894-2D9BD290E1D0}"/>
              </a:ext>
            </a:extLst>
          </p:cNvPr>
          <p:cNvSpPr/>
          <p:nvPr/>
        </p:nvSpPr>
        <p:spPr>
          <a:xfrm>
            <a:off x="9502346" y="5191663"/>
            <a:ext cx="1398597" cy="696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</a:rPr>
              <a:t>[Empreendedor]</a:t>
            </a:r>
          </a:p>
          <a:p>
            <a:pPr algn="ctr"/>
            <a:r>
              <a:rPr lang="pt-BR" sz="1000" dirty="0">
                <a:solidFill>
                  <a:sysClr val="windowText" lastClr="000000"/>
                </a:solidFill>
              </a:rPr>
              <a:t>Detalhamento Projeto</a:t>
            </a:r>
            <a:endParaRPr lang="pt-BR" sz="1050" dirty="0">
              <a:solidFill>
                <a:schemeClr val="tx1"/>
              </a:solidFill>
            </a:endParaRPr>
          </a:p>
        </p:txBody>
      </p:sp>
      <p:cxnSp>
        <p:nvCxnSpPr>
          <p:cNvPr id="193" name="Conector: Angulado 192">
            <a:extLst>
              <a:ext uri="{FF2B5EF4-FFF2-40B4-BE49-F238E27FC236}">
                <a16:creationId xmlns:a16="http://schemas.microsoft.com/office/drawing/2014/main" id="{91FD36D9-602A-43BB-B8A1-6F0EBB1B618D}"/>
              </a:ext>
            </a:extLst>
          </p:cNvPr>
          <p:cNvCxnSpPr>
            <a:cxnSpLocks/>
            <a:stCxn id="192" idx="3"/>
            <a:endCxn id="188" idx="2"/>
          </p:cNvCxnSpPr>
          <p:nvPr/>
        </p:nvCxnSpPr>
        <p:spPr>
          <a:xfrm flipV="1">
            <a:off x="10900943" y="4472838"/>
            <a:ext cx="553987" cy="10669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90">
            <a:extLst>
              <a:ext uri="{FF2B5EF4-FFF2-40B4-BE49-F238E27FC236}">
                <a16:creationId xmlns:a16="http://schemas.microsoft.com/office/drawing/2014/main" id="{304A4B7C-F287-4634-818F-59AE0D9D829A}"/>
              </a:ext>
            </a:extLst>
          </p:cNvPr>
          <p:cNvCxnSpPr>
            <a:cxnSpLocks/>
          </p:cNvCxnSpPr>
          <p:nvPr/>
        </p:nvCxnSpPr>
        <p:spPr>
          <a:xfrm>
            <a:off x="9572150" y="5887900"/>
            <a:ext cx="0" cy="27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Flowchart: Document 88">
            <a:extLst>
              <a:ext uri="{FF2B5EF4-FFF2-40B4-BE49-F238E27FC236}">
                <a16:creationId xmlns:a16="http://schemas.microsoft.com/office/drawing/2014/main" id="{81039557-139C-4BD5-8533-69004DE219BE}"/>
              </a:ext>
            </a:extLst>
          </p:cNvPr>
          <p:cNvSpPr/>
          <p:nvPr/>
        </p:nvSpPr>
        <p:spPr>
          <a:xfrm>
            <a:off x="9183364" y="743151"/>
            <a:ext cx="1509309" cy="69430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chemeClr val="tx1"/>
                </a:solidFill>
              </a:rPr>
              <a:t>Requisitos, prazos e diretrizes; estabelecidos pelo IBAMA: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Cessão de uso*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TR</a:t>
            </a:r>
          </a:p>
        </p:txBody>
      </p:sp>
      <p:sp>
        <p:nvSpPr>
          <p:cNvPr id="197" name="Flowchart: Summing Junction 1">
            <a:extLst>
              <a:ext uri="{FF2B5EF4-FFF2-40B4-BE49-F238E27FC236}">
                <a16:creationId xmlns:a16="http://schemas.microsoft.com/office/drawing/2014/main" id="{E9A23A35-07B3-43BD-9637-C73F1C0B66BF}"/>
              </a:ext>
            </a:extLst>
          </p:cNvPr>
          <p:cNvSpPr/>
          <p:nvPr/>
        </p:nvSpPr>
        <p:spPr>
          <a:xfrm>
            <a:off x="10344450" y="3928347"/>
            <a:ext cx="258707" cy="301799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8" name="Elbow Connector 127">
            <a:extLst>
              <a:ext uri="{FF2B5EF4-FFF2-40B4-BE49-F238E27FC236}">
                <a16:creationId xmlns:a16="http://schemas.microsoft.com/office/drawing/2014/main" id="{2F2CD871-37C2-450A-9FDF-8E71D622CB2E}"/>
              </a:ext>
            </a:extLst>
          </p:cNvPr>
          <p:cNvCxnSpPr>
            <a:cxnSpLocks/>
            <a:stCxn id="197" idx="4"/>
          </p:cNvCxnSpPr>
          <p:nvPr/>
        </p:nvCxnSpPr>
        <p:spPr>
          <a:xfrm rot="5400000">
            <a:off x="9897373" y="4023365"/>
            <a:ext cx="369650" cy="7832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TextBox 133">
            <a:extLst>
              <a:ext uri="{FF2B5EF4-FFF2-40B4-BE49-F238E27FC236}">
                <a16:creationId xmlns:a16="http://schemas.microsoft.com/office/drawing/2014/main" id="{E7A855B8-ED07-4012-A38C-CB27DCE49859}"/>
              </a:ext>
            </a:extLst>
          </p:cNvPr>
          <p:cNvSpPr txBox="1"/>
          <p:nvPr/>
        </p:nvSpPr>
        <p:spPr>
          <a:xfrm>
            <a:off x="10183212" y="4362679"/>
            <a:ext cx="417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Não</a:t>
            </a:r>
            <a:endParaRPr lang="en-US" sz="800" dirty="0"/>
          </a:p>
        </p:txBody>
      </p:sp>
      <p:sp>
        <p:nvSpPr>
          <p:cNvPr id="200" name="TextBox 131">
            <a:extLst>
              <a:ext uri="{FF2B5EF4-FFF2-40B4-BE49-F238E27FC236}">
                <a16:creationId xmlns:a16="http://schemas.microsoft.com/office/drawing/2014/main" id="{43746F4C-9788-4A64-8760-B6C828BD3DDE}"/>
              </a:ext>
            </a:extLst>
          </p:cNvPr>
          <p:cNvSpPr txBox="1"/>
          <p:nvPr/>
        </p:nvSpPr>
        <p:spPr>
          <a:xfrm>
            <a:off x="10123485" y="3590092"/>
            <a:ext cx="69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Aprovado</a:t>
            </a:r>
            <a:r>
              <a:rPr lang="en-US" sz="800" dirty="0"/>
              <a:t> pela </a:t>
            </a:r>
            <a:r>
              <a:rPr lang="en-US" sz="800" dirty="0" err="1"/>
              <a:t>Aneel</a:t>
            </a:r>
            <a:r>
              <a:rPr lang="en-US" sz="800" dirty="0"/>
              <a:t>?</a:t>
            </a:r>
          </a:p>
        </p:txBody>
      </p:sp>
      <p:sp>
        <p:nvSpPr>
          <p:cNvPr id="201" name="TextBox 132">
            <a:extLst>
              <a:ext uri="{FF2B5EF4-FFF2-40B4-BE49-F238E27FC236}">
                <a16:creationId xmlns:a16="http://schemas.microsoft.com/office/drawing/2014/main" id="{01019666-8659-438E-8893-6DF7C1145099}"/>
              </a:ext>
            </a:extLst>
          </p:cNvPr>
          <p:cNvSpPr txBox="1"/>
          <p:nvPr/>
        </p:nvSpPr>
        <p:spPr>
          <a:xfrm>
            <a:off x="10541657" y="4122424"/>
            <a:ext cx="474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</a:t>
            </a:r>
          </a:p>
        </p:txBody>
      </p:sp>
      <p:cxnSp>
        <p:nvCxnSpPr>
          <p:cNvPr id="219" name="Straight Arrow Connector 90">
            <a:extLst>
              <a:ext uri="{FF2B5EF4-FFF2-40B4-BE49-F238E27FC236}">
                <a16:creationId xmlns:a16="http://schemas.microsoft.com/office/drawing/2014/main" id="{DD042CAD-C066-491C-9AE4-0E5610F1868D}"/>
              </a:ext>
            </a:extLst>
          </p:cNvPr>
          <p:cNvCxnSpPr>
            <a:cxnSpLocks/>
          </p:cNvCxnSpPr>
          <p:nvPr/>
        </p:nvCxnSpPr>
        <p:spPr>
          <a:xfrm flipV="1">
            <a:off x="9202161" y="1417777"/>
            <a:ext cx="0" cy="33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bject 19">
            <a:extLst>
              <a:ext uri="{FF2B5EF4-FFF2-40B4-BE49-F238E27FC236}">
                <a16:creationId xmlns:a16="http://schemas.microsoft.com/office/drawing/2014/main" id="{466C8479-A352-41C9-BC49-45249E091D6F}"/>
              </a:ext>
            </a:extLst>
          </p:cNvPr>
          <p:cNvSpPr txBox="1">
            <a:spLocks/>
          </p:cNvSpPr>
          <p:nvPr/>
        </p:nvSpPr>
        <p:spPr>
          <a:xfrm>
            <a:off x="1443848" y="150623"/>
            <a:ext cx="880681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2800" b="1" dirty="0">
                <a:solidFill>
                  <a:srgbClr val="002E51"/>
                </a:solidFill>
                <a:latin typeface="Arial MT"/>
                <a:cs typeface="Arial MT"/>
              </a:rPr>
              <a:t>Fluxo de Processo - Cessão Independente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1400" b="1" dirty="0">
                <a:solidFill>
                  <a:srgbClr val="002E51"/>
                </a:solidFill>
                <a:latin typeface="Arial MT"/>
              </a:rPr>
              <a:t>Visão geral</a:t>
            </a:r>
            <a:endParaRPr lang="pt-BR" sz="1400" b="1" dirty="0"/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4A273DA5-9858-413F-BA8D-E168DA69B9A1}"/>
              </a:ext>
            </a:extLst>
          </p:cNvPr>
          <p:cNvGrpSpPr/>
          <p:nvPr/>
        </p:nvGrpSpPr>
        <p:grpSpPr>
          <a:xfrm>
            <a:off x="4608244" y="918740"/>
            <a:ext cx="2558796" cy="80772"/>
            <a:chOff x="2325623" y="1696211"/>
            <a:chExt cx="2558796" cy="80772"/>
          </a:xfrm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B357BE10-8759-4559-8B62-5C56E3A2A669}"/>
                </a:ext>
              </a:extLst>
            </p:cNvPr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E6E53EB9-57C0-4305-86FF-E522F8270D46}"/>
                </a:ext>
              </a:extLst>
            </p:cNvPr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51D7B1B4-09B8-4BB2-A27A-FDE129E0FB48}"/>
                </a:ext>
              </a:extLst>
            </p:cNvPr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6" name="object 11">
              <a:extLst>
                <a:ext uri="{FF2B5EF4-FFF2-40B4-BE49-F238E27FC236}">
                  <a16:creationId xmlns:a16="http://schemas.microsoft.com/office/drawing/2014/main" id="{29F67F6E-9986-4F3C-97B7-B70707F9B73A}"/>
                </a:ext>
              </a:extLst>
            </p:cNvPr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7" name="object 12">
              <a:extLst>
                <a:ext uri="{FF2B5EF4-FFF2-40B4-BE49-F238E27FC236}">
                  <a16:creationId xmlns:a16="http://schemas.microsoft.com/office/drawing/2014/main" id="{734EECAD-6FDE-484C-8B65-5D8DF0A0F0F5}"/>
                </a:ext>
              </a:extLst>
            </p:cNvPr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8" name="object 13">
              <a:extLst>
                <a:ext uri="{FF2B5EF4-FFF2-40B4-BE49-F238E27FC236}">
                  <a16:creationId xmlns:a16="http://schemas.microsoft.com/office/drawing/2014/main" id="{A24BC8F5-580E-4BF4-A2F4-3454F9518B9F}"/>
                </a:ext>
              </a:extLst>
            </p:cNvPr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9" name="object 14">
              <a:extLst>
                <a:ext uri="{FF2B5EF4-FFF2-40B4-BE49-F238E27FC236}">
                  <a16:creationId xmlns:a16="http://schemas.microsoft.com/office/drawing/2014/main" id="{61E4C3B3-A188-4C29-AF06-02F67EAD6433}"/>
                </a:ext>
              </a:extLst>
            </p:cNvPr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0" name="object 15">
              <a:extLst>
                <a:ext uri="{FF2B5EF4-FFF2-40B4-BE49-F238E27FC236}">
                  <a16:creationId xmlns:a16="http://schemas.microsoft.com/office/drawing/2014/main" id="{7EE3DD25-9193-44FC-96FE-5803B78A1A79}"/>
                </a:ext>
              </a:extLst>
            </p:cNvPr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1" name="object 16">
              <a:extLst>
                <a:ext uri="{FF2B5EF4-FFF2-40B4-BE49-F238E27FC236}">
                  <a16:creationId xmlns:a16="http://schemas.microsoft.com/office/drawing/2014/main" id="{6E3A065A-E656-4FDA-9429-CB9E9489CEEE}"/>
                </a:ext>
              </a:extLst>
            </p:cNvPr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2" name="object 17">
              <a:extLst>
                <a:ext uri="{FF2B5EF4-FFF2-40B4-BE49-F238E27FC236}">
                  <a16:creationId xmlns:a16="http://schemas.microsoft.com/office/drawing/2014/main" id="{D16DA532-6FA5-4230-8350-273FECCE9EAC}"/>
                </a:ext>
              </a:extLst>
            </p:cNvPr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3" name="object 18">
              <a:extLst>
                <a:ext uri="{FF2B5EF4-FFF2-40B4-BE49-F238E27FC236}">
                  <a16:creationId xmlns:a16="http://schemas.microsoft.com/office/drawing/2014/main" id="{86B93ED6-3A0A-4D1F-87D7-ECF2BF7AB54F}"/>
                </a:ext>
              </a:extLst>
            </p:cNvPr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4" name="object 19">
              <a:extLst>
                <a:ext uri="{FF2B5EF4-FFF2-40B4-BE49-F238E27FC236}">
                  <a16:creationId xmlns:a16="http://schemas.microsoft.com/office/drawing/2014/main" id="{5F29E068-72AE-4733-BCA7-AA747D569199}"/>
                </a:ext>
              </a:extLst>
            </p:cNvPr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5" name="object 20">
              <a:extLst>
                <a:ext uri="{FF2B5EF4-FFF2-40B4-BE49-F238E27FC236}">
                  <a16:creationId xmlns:a16="http://schemas.microsoft.com/office/drawing/2014/main" id="{C2B220B2-5B18-42B8-84F9-DDF0E4C63DBA}"/>
                </a:ext>
              </a:extLst>
            </p:cNvPr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6" name="object 21">
              <a:extLst>
                <a:ext uri="{FF2B5EF4-FFF2-40B4-BE49-F238E27FC236}">
                  <a16:creationId xmlns:a16="http://schemas.microsoft.com/office/drawing/2014/main" id="{5A60AE66-86BE-45D6-ADE5-FFCCCCA985F9}"/>
                </a:ext>
              </a:extLst>
            </p:cNvPr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7" name="object 22">
              <a:extLst>
                <a:ext uri="{FF2B5EF4-FFF2-40B4-BE49-F238E27FC236}">
                  <a16:creationId xmlns:a16="http://schemas.microsoft.com/office/drawing/2014/main" id="{E7BAFAD5-2353-4761-AD20-DAF1AF920998}"/>
                </a:ext>
              </a:extLst>
            </p:cNvPr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8" name="object 23">
              <a:extLst>
                <a:ext uri="{FF2B5EF4-FFF2-40B4-BE49-F238E27FC236}">
                  <a16:creationId xmlns:a16="http://schemas.microsoft.com/office/drawing/2014/main" id="{1B093F90-C2BE-4A25-9476-74200CC8594D}"/>
                </a:ext>
              </a:extLst>
            </p:cNvPr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79" name="object 24">
              <a:extLst>
                <a:ext uri="{FF2B5EF4-FFF2-40B4-BE49-F238E27FC236}">
                  <a16:creationId xmlns:a16="http://schemas.microsoft.com/office/drawing/2014/main" id="{27912003-DFB2-459E-8E7A-8494B24B2C75}"/>
                </a:ext>
              </a:extLst>
            </p:cNvPr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80" name="object 25">
              <a:extLst>
                <a:ext uri="{FF2B5EF4-FFF2-40B4-BE49-F238E27FC236}">
                  <a16:creationId xmlns:a16="http://schemas.microsoft.com/office/drawing/2014/main" id="{FF9A7AC1-EA5A-42A4-852F-D5759B346CE1}"/>
                </a:ext>
              </a:extLst>
            </p:cNvPr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81" name="object 26">
              <a:extLst>
                <a:ext uri="{FF2B5EF4-FFF2-40B4-BE49-F238E27FC236}">
                  <a16:creationId xmlns:a16="http://schemas.microsoft.com/office/drawing/2014/main" id="{085471AD-175F-4C63-9D8E-E58E8817AEB4}"/>
                </a:ext>
              </a:extLst>
            </p:cNvPr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</p:grp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8A3D02C-8017-4678-B062-1BEEFB5176AD}"/>
              </a:ext>
            </a:extLst>
          </p:cNvPr>
          <p:cNvSpPr/>
          <p:nvPr/>
        </p:nvSpPr>
        <p:spPr>
          <a:xfrm>
            <a:off x="0" y="2138375"/>
            <a:ext cx="3308128" cy="356203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F4AEEEF-CCF7-430B-AA2A-7F1E1B633588}"/>
              </a:ext>
            </a:extLst>
          </p:cNvPr>
          <p:cNvSpPr txBox="1"/>
          <p:nvPr/>
        </p:nvSpPr>
        <p:spPr>
          <a:xfrm>
            <a:off x="267898" y="2186590"/>
            <a:ext cx="1255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Inicio processo de cessão: área aprovada para solicitação DIP</a:t>
            </a:r>
          </a:p>
        </p:txBody>
      </p:sp>
    </p:spTree>
    <p:extLst>
      <p:ext uri="{BB962C8B-B14F-4D97-AF65-F5344CB8AC3E}">
        <p14:creationId xmlns:p14="http://schemas.microsoft.com/office/powerpoint/2010/main" val="181081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Agrupar 167">
            <a:extLst>
              <a:ext uri="{FF2B5EF4-FFF2-40B4-BE49-F238E27FC236}">
                <a16:creationId xmlns:a16="http://schemas.microsoft.com/office/drawing/2014/main" id="{B4274214-C8F8-4CC6-90AC-1F515E9DB8F1}"/>
              </a:ext>
            </a:extLst>
          </p:cNvPr>
          <p:cNvGrpSpPr/>
          <p:nvPr/>
        </p:nvGrpSpPr>
        <p:grpSpPr>
          <a:xfrm>
            <a:off x="36411" y="273125"/>
            <a:ext cx="12030900" cy="6455248"/>
            <a:chOff x="36411" y="280874"/>
            <a:chExt cx="12030900" cy="6455248"/>
          </a:xfrm>
        </p:grpSpPr>
        <p:cxnSp>
          <p:nvCxnSpPr>
            <p:cNvPr id="133" name="Conector: Angulado 132">
              <a:extLst>
                <a:ext uri="{FF2B5EF4-FFF2-40B4-BE49-F238E27FC236}">
                  <a16:creationId xmlns:a16="http://schemas.microsoft.com/office/drawing/2014/main" id="{BD54A4DD-20E9-4E6C-A62F-E80CDD2A632C}"/>
                </a:ext>
              </a:extLst>
            </p:cNvPr>
            <p:cNvCxnSpPr>
              <a:cxnSpLocks/>
              <a:stCxn id="71" idx="3"/>
              <a:endCxn id="6" idx="0"/>
            </p:cNvCxnSpPr>
            <p:nvPr/>
          </p:nvCxnSpPr>
          <p:spPr>
            <a:xfrm>
              <a:off x="10501484" y="2672201"/>
              <a:ext cx="802437" cy="133718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90">
              <a:extLst>
                <a:ext uri="{FF2B5EF4-FFF2-40B4-BE49-F238E27FC236}">
                  <a16:creationId xmlns:a16="http://schemas.microsoft.com/office/drawing/2014/main" id="{C751A754-122A-4124-BF7B-A13DE4FD8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0065" y="6264263"/>
              <a:ext cx="1833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Right Arrow 75">
              <a:extLst>
                <a:ext uri="{FF2B5EF4-FFF2-40B4-BE49-F238E27FC236}">
                  <a16:creationId xmlns:a16="http://schemas.microsoft.com/office/drawing/2014/main" id="{FEFCD3C4-ABAD-4DAB-9DDB-CA51D3F1CCFD}"/>
                </a:ext>
              </a:extLst>
            </p:cNvPr>
            <p:cNvSpPr/>
            <p:nvPr/>
          </p:nvSpPr>
          <p:spPr>
            <a:xfrm>
              <a:off x="7580093" y="3074471"/>
              <a:ext cx="1507043" cy="2229340"/>
            </a:xfrm>
            <a:prstGeom prst="rightArrow">
              <a:avLst>
                <a:gd name="adj1" fmla="val 83685"/>
                <a:gd name="adj2" fmla="val 1017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900" dirty="0">
                  <a:solidFill>
                    <a:sysClr val="windowText" lastClr="000000"/>
                  </a:solidFill>
                </a:rPr>
                <a:t>Período pode ser utilizado para inicio do detalhamento dos projetos e estudos ambientais </a:t>
              </a:r>
            </a:p>
          </p:txBody>
        </p:sp>
        <p:sp>
          <p:nvSpPr>
            <p:cNvPr id="3" name="Rectangle 76">
              <a:extLst>
                <a:ext uri="{FF2B5EF4-FFF2-40B4-BE49-F238E27FC236}">
                  <a16:creationId xmlns:a16="http://schemas.microsoft.com/office/drawing/2014/main" id="{7E4424B5-5AA1-4BE2-8D02-334BD2B9100A}"/>
                </a:ext>
              </a:extLst>
            </p:cNvPr>
            <p:cNvSpPr/>
            <p:nvPr/>
          </p:nvSpPr>
          <p:spPr>
            <a:xfrm>
              <a:off x="4279879" y="4009075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[MME]</a:t>
              </a:r>
            </a:p>
            <a:p>
              <a:pPr algn="ctr"/>
              <a:r>
                <a:rPr lang="pt-BR" sz="1000" b="1" i="1" dirty="0">
                  <a:solidFill>
                    <a:schemeClr val="tx1"/>
                  </a:solidFill>
                </a:rPr>
                <a:t>Licitação para Cessão de Uso</a:t>
              </a:r>
              <a:endParaRPr lang="pt-BR" sz="10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77">
              <a:extLst>
                <a:ext uri="{FF2B5EF4-FFF2-40B4-BE49-F238E27FC236}">
                  <a16:creationId xmlns:a16="http://schemas.microsoft.com/office/drawing/2014/main" id="{C25D0AC6-8200-48FA-920A-CA83D94727CE}"/>
                </a:ext>
              </a:extLst>
            </p:cNvPr>
            <p:cNvSpPr/>
            <p:nvPr/>
          </p:nvSpPr>
          <p:spPr>
            <a:xfrm>
              <a:off x="5786946" y="4009075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[MME]</a:t>
              </a:r>
            </a:p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Celebração Contrato Cessão de Uso</a:t>
              </a:r>
            </a:p>
          </p:txBody>
        </p:sp>
        <p:sp>
          <p:nvSpPr>
            <p:cNvPr id="5" name="Rectangle 82">
              <a:extLst>
                <a:ext uri="{FF2B5EF4-FFF2-40B4-BE49-F238E27FC236}">
                  <a16:creationId xmlns:a16="http://schemas.microsoft.com/office/drawing/2014/main" id="{00718E1E-D5CA-4F2C-804D-B2D041E5B218}"/>
                </a:ext>
              </a:extLst>
            </p:cNvPr>
            <p:cNvSpPr/>
            <p:nvPr/>
          </p:nvSpPr>
          <p:spPr>
            <a:xfrm>
              <a:off x="7682235" y="4009074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[Empreendedor]</a:t>
              </a:r>
            </a:p>
            <a:p>
              <a:pPr algn="ctr"/>
              <a:r>
                <a:rPr lang="pt-BR" sz="1000" dirty="0">
                  <a:solidFill>
                    <a:sysClr val="windowText" lastClr="000000"/>
                  </a:solidFill>
                </a:rPr>
                <a:t>Estudos de Potencial Energético</a:t>
              </a:r>
              <a:endParaRPr lang="pt-BR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83">
              <a:extLst>
                <a:ext uri="{FF2B5EF4-FFF2-40B4-BE49-F238E27FC236}">
                  <a16:creationId xmlns:a16="http://schemas.microsoft.com/office/drawing/2014/main" id="{50811EB0-CA7E-48DC-B679-F790F5A4B7CF}"/>
                </a:ext>
              </a:extLst>
            </p:cNvPr>
            <p:cNvSpPr/>
            <p:nvPr/>
          </p:nvSpPr>
          <p:spPr>
            <a:xfrm>
              <a:off x="10668195" y="4009383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[ANEEL]</a:t>
              </a:r>
            </a:p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OUTORGA</a:t>
              </a:r>
              <a:endParaRPr lang="pt-BR" sz="10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Document 88">
              <a:extLst>
                <a:ext uri="{FF2B5EF4-FFF2-40B4-BE49-F238E27FC236}">
                  <a16:creationId xmlns:a16="http://schemas.microsoft.com/office/drawing/2014/main" id="{8844E52C-09B3-4CFD-AAA1-88F8A202A12E}"/>
                </a:ext>
              </a:extLst>
            </p:cNvPr>
            <p:cNvSpPr/>
            <p:nvPr/>
          </p:nvSpPr>
          <p:spPr>
            <a:xfrm>
              <a:off x="10549265" y="2896474"/>
              <a:ext cx="1518046" cy="866542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800" dirty="0">
                  <a:solidFill>
                    <a:schemeClr val="tx1"/>
                  </a:solidFill>
                </a:rPr>
                <a:t>Requisitos estabelecidos Aneel/MME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Estudos certificados do Estimativa do Potencial de Geração;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Licença Prévia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pt-BR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90">
              <a:extLst>
                <a:ext uri="{FF2B5EF4-FFF2-40B4-BE49-F238E27FC236}">
                  <a16:creationId xmlns:a16="http://schemas.microsoft.com/office/drawing/2014/main" id="{97D04563-3AE1-4B95-8C3A-6E3B7648E85F}"/>
                </a:ext>
              </a:extLst>
            </p:cNvPr>
            <p:cNvCxnSpPr>
              <a:cxnSpLocks/>
              <a:stCxn id="7" idx="2"/>
              <a:endCxn id="6" idx="0"/>
            </p:cNvCxnSpPr>
            <p:nvPr/>
          </p:nvCxnSpPr>
          <p:spPr>
            <a:xfrm flipH="1">
              <a:off x="11303921" y="3705728"/>
              <a:ext cx="4367" cy="3036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4">
              <a:extLst>
                <a:ext uri="{FF2B5EF4-FFF2-40B4-BE49-F238E27FC236}">
                  <a16:creationId xmlns:a16="http://schemas.microsoft.com/office/drawing/2014/main" id="{9B8C3283-F154-44CB-AE5A-185E4C287487}"/>
                </a:ext>
              </a:extLst>
            </p:cNvPr>
            <p:cNvGrpSpPr/>
            <p:nvPr/>
          </p:nvGrpSpPr>
          <p:grpSpPr>
            <a:xfrm>
              <a:off x="5793295" y="2456259"/>
              <a:ext cx="1271451" cy="1197744"/>
              <a:chOff x="10059239" y="325376"/>
              <a:chExt cx="1845332" cy="1566200"/>
            </a:xfrm>
          </p:grpSpPr>
          <p:sp>
            <p:nvSpPr>
              <p:cNvPr id="11" name="Retângulo 56">
                <a:extLst>
                  <a:ext uri="{FF2B5EF4-FFF2-40B4-BE49-F238E27FC236}">
                    <a16:creationId xmlns:a16="http://schemas.microsoft.com/office/drawing/2014/main" id="{65DD7474-51A3-4510-A2A0-3E76B978C077}"/>
                  </a:ext>
                </a:extLst>
              </p:cNvPr>
              <p:cNvSpPr/>
              <p:nvPr/>
            </p:nvSpPr>
            <p:spPr>
              <a:xfrm>
                <a:off x="10106712" y="373443"/>
                <a:ext cx="1753420" cy="1473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Condições contrato</a:t>
                </a:r>
              </a:p>
              <a:p>
                <a:pPr marL="171450" indent="-171450">
                  <a:buFontTx/>
                  <a:buChar char="-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Coordenadas</a:t>
                </a:r>
              </a:p>
              <a:p>
                <a:pPr marL="171450" indent="-171450">
                  <a:buFontTx/>
                  <a:buChar char="-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Instalações de Transmissão</a:t>
                </a:r>
              </a:p>
              <a:p>
                <a:pPr marL="171450" indent="-171450">
                  <a:buFontTx/>
                  <a:buChar char="-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Garantias Financeiras</a:t>
                </a:r>
              </a:p>
              <a:p>
                <a:pPr marL="171450" indent="-171450">
                  <a:buFontTx/>
                  <a:buChar char="-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Período e valor da cessão de uso</a:t>
                </a:r>
              </a:p>
            </p:txBody>
          </p:sp>
          <p:sp>
            <p:nvSpPr>
              <p:cNvPr id="12" name="Retângulo 55">
                <a:extLst>
                  <a:ext uri="{FF2B5EF4-FFF2-40B4-BE49-F238E27FC236}">
                    <a16:creationId xmlns:a16="http://schemas.microsoft.com/office/drawing/2014/main" id="{71FD00EE-93E8-4B09-BAB8-32D1064A36FF}"/>
                  </a:ext>
                </a:extLst>
              </p:cNvPr>
              <p:cNvSpPr/>
              <p:nvPr/>
            </p:nvSpPr>
            <p:spPr>
              <a:xfrm>
                <a:off x="10059239" y="325376"/>
                <a:ext cx="1845332" cy="156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cxnSp>
          <p:nvCxnSpPr>
            <p:cNvPr id="13" name="Straight Connector 97">
              <a:extLst>
                <a:ext uri="{FF2B5EF4-FFF2-40B4-BE49-F238E27FC236}">
                  <a16:creationId xmlns:a16="http://schemas.microsoft.com/office/drawing/2014/main" id="{DEF4C5DE-A803-45B9-85FB-2D88D60A09BB}"/>
                </a:ext>
              </a:extLst>
            </p:cNvPr>
            <p:cNvCxnSpPr>
              <a:stCxn id="4" idx="0"/>
              <a:endCxn id="12" idx="2"/>
            </p:cNvCxnSpPr>
            <p:nvPr/>
          </p:nvCxnSpPr>
          <p:spPr>
            <a:xfrm flipV="1">
              <a:off x="6422672" y="3654003"/>
              <a:ext cx="6349" cy="355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98">
              <a:extLst>
                <a:ext uri="{FF2B5EF4-FFF2-40B4-BE49-F238E27FC236}">
                  <a16:creationId xmlns:a16="http://schemas.microsoft.com/office/drawing/2014/main" id="{23997163-7D69-4928-90FC-B393FC684227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>
              <a:off x="5551330" y="4392006"/>
              <a:ext cx="2356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99">
              <a:extLst>
                <a:ext uri="{FF2B5EF4-FFF2-40B4-BE49-F238E27FC236}">
                  <a16:creationId xmlns:a16="http://schemas.microsoft.com/office/drawing/2014/main" id="{2BEBB940-4294-4B52-97BA-30CB0A7FC565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 flipV="1">
              <a:off x="7058397" y="4392005"/>
              <a:ext cx="62383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03">
              <a:extLst>
                <a:ext uri="{FF2B5EF4-FFF2-40B4-BE49-F238E27FC236}">
                  <a16:creationId xmlns:a16="http://schemas.microsoft.com/office/drawing/2014/main" id="{67A5E7B0-5136-467C-BC87-E23D75146918}"/>
                </a:ext>
              </a:extLst>
            </p:cNvPr>
            <p:cNvSpPr/>
            <p:nvPr/>
          </p:nvSpPr>
          <p:spPr>
            <a:xfrm>
              <a:off x="396076" y="3989556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[MME]</a:t>
              </a:r>
            </a:p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Identificação dos prismas de interesse</a:t>
              </a:r>
              <a:endParaRPr lang="pt-BR" sz="10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04">
              <a:extLst>
                <a:ext uri="{FF2B5EF4-FFF2-40B4-BE49-F238E27FC236}">
                  <a16:creationId xmlns:a16="http://schemas.microsoft.com/office/drawing/2014/main" id="{7162C3A6-F57A-4231-957B-78418D234D21}"/>
                </a:ext>
              </a:extLst>
            </p:cNvPr>
            <p:cNvSpPr/>
            <p:nvPr/>
          </p:nvSpPr>
          <p:spPr>
            <a:xfrm>
              <a:off x="1863635" y="3989556"/>
              <a:ext cx="842467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[ANEEL*]</a:t>
              </a:r>
            </a:p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Solicitação DIP</a:t>
              </a:r>
            </a:p>
          </p:txBody>
        </p:sp>
        <p:sp>
          <p:nvSpPr>
            <p:cNvPr id="20" name="Rectangle 105">
              <a:extLst>
                <a:ext uri="{FF2B5EF4-FFF2-40B4-BE49-F238E27FC236}">
                  <a16:creationId xmlns:a16="http://schemas.microsoft.com/office/drawing/2014/main" id="{4FAD47CE-C819-4AA1-8004-DE08DDFC5F69}"/>
                </a:ext>
              </a:extLst>
            </p:cNvPr>
            <p:cNvSpPr/>
            <p:nvPr/>
          </p:nvSpPr>
          <p:spPr>
            <a:xfrm>
              <a:off x="2927294" y="3989556"/>
              <a:ext cx="1101059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[MME]</a:t>
              </a:r>
            </a:p>
            <a:p>
              <a:pPr algn="ctr"/>
              <a:r>
                <a:rPr lang="pt-BR" sz="1000" dirty="0">
                  <a:solidFill>
                    <a:schemeClr val="tx1"/>
                  </a:solidFill>
                </a:rPr>
                <a:t>Definição dos prismas</a:t>
              </a:r>
              <a:endParaRPr lang="pt-BR" sz="10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1" name="Flowchart: Document 106">
              <a:extLst>
                <a:ext uri="{FF2B5EF4-FFF2-40B4-BE49-F238E27FC236}">
                  <a16:creationId xmlns:a16="http://schemas.microsoft.com/office/drawing/2014/main" id="{8D94409D-7D2B-4A4E-9516-BD8B447C4BBD}"/>
                </a:ext>
              </a:extLst>
            </p:cNvPr>
            <p:cNvSpPr/>
            <p:nvPr/>
          </p:nvSpPr>
          <p:spPr>
            <a:xfrm>
              <a:off x="1560801" y="2320036"/>
              <a:ext cx="1806889" cy="1517271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800" dirty="0" err="1">
                  <a:solidFill>
                    <a:schemeClr val="tx1"/>
                  </a:solidFill>
                </a:rPr>
                <a:t>DIPs</a:t>
              </a:r>
              <a:endParaRPr lang="pt-BR" sz="8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Marinha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 err="1">
                  <a:solidFill>
                    <a:schemeClr val="tx1"/>
                  </a:solidFill>
                </a:rPr>
                <a:t>Aeronautica</a:t>
              </a:r>
              <a:endParaRPr lang="pt-BR" sz="8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IBAMA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 err="1">
                  <a:solidFill>
                    <a:schemeClr val="tx1"/>
                  </a:solidFill>
                </a:rPr>
                <a:t>ICMBio</a:t>
              </a:r>
              <a:endParaRPr lang="pt-BR" sz="8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ANP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Ministerio de Infraestrutura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Ministério da Agricultura (Pesca)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Ministério do Turismo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Anatel</a:t>
              </a:r>
            </a:p>
          </p:txBody>
        </p:sp>
        <p:cxnSp>
          <p:nvCxnSpPr>
            <p:cNvPr id="23" name="Straight Arrow Connector 3">
              <a:extLst>
                <a:ext uri="{FF2B5EF4-FFF2-40B4-BE49-F238E27FC236}">
                  <a16:creationId xmlns:a16="http://schemas.microsoft.com/office/drawing/2014/main" id="{3ED04C1C-9AF0-4A50-AF7A-C8DD68E262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869" y="3763016"/>
              <a:ext cx="6700" cy="226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109">
              <a:extLst>
                <a:ext uri="{FF2B5EF4-FFF2-40B4-BE49-F238E27FC236}">
                  <a16:creationId xmlns:a16="http://schemas.microsoft.com/office/drawing/2014/main" id="{8B2E4570-A6FD-43E2-B715-DE4CD22DD8BD}"/>
                </a:ext>
              </a:extLst>
            </p:cNvPr>
            <p:cNvGrpSpPr/>
            <p:nvPr/>
          </p:nvGrpSpPr>
          <p:grpSpPr>
            <a:xfrm>
              <a:off x="124689" y="3090088"/>
              <a:ext cx="1271451" cy="727296"/>
              <a:chOff x="10050023" y="325376"/>
              <a:chExt cx="1845332" cy="1566200"/>
            </a:xfrm>
          </p:grpSpPr>
          <p:sp>
            <p:nvSpPr>
              <p:cNvPr id="25" name="Retângulo 56">
                <a:extLst>
                  <a:ext uri="{FF2B5EF4-FFF2-40B4-BE49-F238E27FC236}">
                    <a16:creationId xmlns:a16="http://schemas.microsoft.com/office/drawing/2014/main" id="{E9BA615B-2B2B-4E93-903C-9548736B6CAA}"/>
                  </a:ext>
                </a:extLst>
              </p:cNvPr>
              <p:cNvSpPr/>
              <p:nvPr/>
            </p:nvSpPr>
            <p:spPr>
              <a:xfrm>
                <a:off x="10099545" y="412401"/>
                <a:ext cx="1753420" cy="1386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Com base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Avaliação Potencial Brasileiro*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Chamadas Públicas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Áreas disponíveis</a:t>
                </a:r>
              </a:p>
            </p:txBody>
          </p:sp>
          <p:sp>
            <p:nvSpPr>
              <p:cNvPr id="26" name="Retângulo 55">
                <a:extLst>
                  <a:ext uri="{FF2B5EF4-FFF2-40B4-BE49-F238E27FC236}">
                    <a16:creationId xmlns:a16="http://schemas.microsoft.com/office/drawing/2014/main" id="{4657F895-2208-4504-B1D8-91CC32345505}"/>
                  </a:ext>
                </a:extLst>
              </p:cNvPr>
              <p:cNvSpPr/>
              <p:nvPr/>
            </p:nvSpPr>
            <p:spPr>
              <a:xfrm>
                <a:off x="10050023" y="325376"/>
                <a:ext cx="1845332" cy="156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cxnSp>
          <p:nvCxnSpPr>
            <p:cNvPr id="27" name="Elbow Connector 8">
              <a:extLst>
                <a:ext uri="{FF2B5EF4-FFF2-40B4-BE49-F238E27FC236}">
                  <a16:creationId xmlns:a16="http://schemas.microsoft.com/office/drawing/2014/main" id="{89E0E462-A528-4754-AC6B-9AF2D3FC8258}"/>
                </a:ext>
              </a:extLst>
            </p:cNvPr>
            <p:cNvCxnSpPr>
              <a:cxnSpLocks/>
              <a:stCxn id="26" idx="1"/>
              <a:endCxn id="18" idx="1"/>
            </p:cNvCxnSpPr>
            <p:nvPr/>
          </p:nvCxnSpPr>
          <p:spPr>
            <a:xfrm rot="10800000" flipH="1" flipV="1">
              <a:off x="124688" y="3453735"/>
              <a:ext cx="271387" cy="918751"/>
            </a:xfrm>
            <a:prstGeom prst="bentConnector3">
              <a:avLst>
                <a:gd name="adj1" fmla="val -1773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13">
              <a:extLst>
                <a:ext uri="{FF2B5EF4-FFF2-40B4-BE49-F238E27FC236}">
                  <a16:creationId xmlns:a16="http://schemas.microsoft.com/office/drawing/2014/main" id="{A67FF690-B19F-4A34-8C96-37CDC1445C9B}"/>
                </a:ext>
              </a:extLst>
            </p:cNvPr>
            <p:cNvCxnSpPr>
              <a:stCxn id="18" idx="3"/>
              <a:endCxn id="19" idx="1"/>
            </p:cNvCxnSpPr>
            <p:nvPr/>
          </p:nvCxnSpPr>
          <p:spPr>
            <a:xfrm>
              <a:off x="1667527" y="4372487"/>
              <a:ext cx="1961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17">
              <a:extLst>
                <a:ext uri="{FF2B5EF4-FFF2-40B4-BE49-F238E27FC236}">
                  <a16:creationId xmlns:a16="http://schemas.microsoft.com/office/drawing/2014/main" id="{62EC8D97-8D14-4BB3-811D-2D68F3D04FCE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>
            <a:xfrm>
              <a:off x="2706102" y="4372487"/>
              <a:ext cx="221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112">
              <a:extLst>
                <a:ext uri="{FF2B5EF4-FFF2-40B4-BE49-F238E27FC236}">
                  <a16:creationId xmlns:a16="http://schemas.microsoft.com/office/drawing/2014/main" id="{8D3BC199-65C0-4B06-9F9B-E41CFFE9AF21}"/>
                </a:ext>
              </a:extLst>
            </p:cNvPr>
            <p:cNvSpPr txBox="1"/>
            <p:nvPr/>
          </p:nvSpPr>
          <p:spPr>
            <a:xfrm>
              <a:off x="36411" y="5502603"/>
              <a:ext cx="60666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 u="sng" dirty="0"/>
                <a:t>Definições:</a:t>
              </a:r>
            </a:p>
            <a:p>
              <a:r>
                <a:rPr lang="pt-BR" sz="700" b="1" dirty="0"/>
                <a:t>Cessão de Uso</a:t>
              </a:r>
              <a:r>
                <a:rPr lang="pt-BR" sz="700" dirty="0"/>
                <a:t> - contrato administrativo, por prazo determinado, firmado entre a União e o interessado no uso de área offshore para: a) atividades de pesquisa e desenvolvimento tecnológico voltadas aos serviços públicos de energia elétrica; ou b) exploração de geração de energia elétrica;</a:t>
              </a:r>
            </a:p>
            <a:p>
              <a:r>
                <a:rPr lang="pt-BR" sz="700" b="1" dirty="0"/>
                <a:t>Cessão Planejada</a:t>
              </a:r>
              <a:r>
                <a:rPr lang="pt-BR" sz="700" dirty="0"/>
                <a:t>- oferta de prismas previamente delimitados pelo Ministério de Minas e Energia a quaisquer interessados, por meio de licitação, e de acordo com o ordenamento territorial da Comissão Interministerial de Recursos do Mar – CIRM;</a:t>
              </a:r>
            </a:p>
            <a:p>
              <a:r>
                <a:rPr lang="pt-BR" sz="700" b="1" dirty="0"/>
                <a:t>DIP</a:t>
              </a:r>
              <a:r>
                <a:rPr lang="pt-BR" sz="700" dirty="0"/>
                <a:t> – Declaração de Interferência Prévia, emitida com o objetivo de identificar a existência de interferência do prisma em outras instalações ou atividades;</a:t>
              </a:r>
            </a:p>
            <a:p>
              <a:r>
                <a:rPr lang="pt-BR" sz="700" b="1" dirty="0"/>
                <a:t>Estudos de Potencial Energético Offshore </a:t>
              </a:r>
              <a:r>
                <a:rPr lang="pt-BR" sz="700" dirty="0"/>
                <a:t>- a análise técnica, econômica e socioambiental preliminar para o estabelecimento dos limites de uso da fonte de energia disponível em um determinado prisma, podendo incluir o uso de dados obtidos na área offshore certificada por certificadora independente entidades. Detalhamento diferenciado da Avaliação do Potencial Brasileiro para identificação dos prismas.</a:t>
              </a:r>
            </a:p>
            <a:p>
              <a:r>
                <a:rPr lang="pt-BR" sz="700" dirty="0"/>
                <a:t>*dependente de delegação de competências à ANEEL </a:t>
              </a:r>
            </a:p>
          </p:txBody>
        </p:sp>
        <p:cxnSp>
          <p:nvCxnSpPr>
            <p:cNvPr id="36" name="Straight Arrow Connector 42">
              <a:extLst>
                <a:ext uri="{FF2B5EF4-FFF2-40B4-BE49-F238E27FC236}">
                  <a16:creationId xmlns:a16="http://schemas.microsoft.com/office/drawing/2014/main" id="{AC731DA1-B396-477B-954B-DE93C0DF308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4028353" y="4368517"/>
              <a:ext cx="227100" cy="39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49">
              <a:extLst>
                <a:ext uri="{FF2B5EF4-FFF2-40B4-BE49-F238E27FC236}">
                  <a16:creationId xmlns:a16="http://schemas.microsoft.com/office/drawing/2014/main" id="{4312287F-A677-4F56-AFCB-9DF848AD0C31}"/>
                </a:ext>
              </a:extLst>
            </p:cNvPr>
            <p:cNvGrpSpPr/>
            <p:nvPr/>
          </p:nvGrpSpPr>
          <p:grpSpPr>
            <a:xfrm>
              <a:off x="4252634" y="3027739"/>
              <a:ext cx="1325939" cy="841041"/>
              <a:chOff x="10050023" y="325376"/>
              <a:chExt cx="1845332" cy="1566200"/>
            </a:xfrm>
          </p:grpSpPr>
          <p:sp>
            <p:nvSpPr>
              <p:cNvPr id="38" name="Retângulo 56">
                <a:extLst>
                  <a:ext uri="{FF2B5EF4-FFF2-40B4-BE49-F238E27FC236}">
                    <a16:creationId xmlns:a16="http://schemas.microsoft.com/office/drawing/2014/main" id="{A2C7350F-A584-4510-9DB0-315198773ED3}"/>
                  </a:ext>
                </a:extLst>
              </p:cNvPr>
              <p:cNvSpPr/>
              <p:nvPr/>
            </p:nvSpPr>
            <p:spPr>
              <a:xfrm>
                <a:off x="10100049" y="412402"/>
                <a:ext cx="1753420" cy="13865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Critérios:</a:t>
                </a:r>
              </a:p>
              <a:p>
                <a:r>
                  <a:rPr lang="pt-BR" sz="800" b="1" dirty="0">
                    <a:solidFill>
                      <a:schemeClr val="tx1"/>
                    </a:solidFill>
                    <a:cs typeface="Calibri"/>
                  </a:rPr>
                  <a:t>-</a:t>
                </a: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 julgamento</a:t>
                </a:r>
                <a:r>
                  <a:rPr lang="pt-BR" sz="800" b="1" dirty="0">
                    <a:solidFill>
                      <a:schemeClr val="tx1"/>
                    </a:solidFill>
                    <a:cs typeface="Calibri"/>
                  </a:rPr>
                  <a:t>: maior retorno economico</a:t>
                </a:r>
                <a:br>
                  <a:rPr lang="pt-BR" sz="800" b="1" dirty="0">
                    <a:solidFill>
                      <a:schemeClr val="tx1"/>
                    </a:solidFill>
                    <a:cs typeface="Calibri"/>
                  </a:rPr>
                </a:br>
                <a:r>
                  <a:rPr lang="pt-BR" sz="800" b="1" dirty="0">
                    <a:solidFill>
                      <a:schemeClr val="tx1"/>
                    </a:solidFill>
                    <a:cs typeface="Calibri"/>
                  </a:rPr>
                  <a:t>- </a:t>
                </a:r>
                <a:r>
                  <a:rPr lang="pt-BR" sz="800" dirty="0">
                    <a:solidFill>
                      <a:schemeClr val="tx1"/>
                    </a:solidFill>
                    <a:cs typeface="Calibri"/>
                  </a:rPr>
                  <a:t>qualificação: </a:t>
                </a:r>
                <a:r>
                  <a:rPr lang="pt-BR" sz="800" b="1" dirty="0">
                    <a:solidFill>
                      <a:schemeClr val="tx1"/>
                    </a:solidFill>
                    <a:cs typeface="Calibri"/>
                  </a:rPr>
                  <a:t>técnicos, economico e legal</a:t>
                </a:r>
                <a:endParaRPr lang="pt-BR" sz="900" b="1" dirty="0">
                  <a:solidFill>
                    <a:schemeClr val="tx1"/>
                  </a:solidFill>
                  <a:cs typeface="Calibri"/>
                </a:endParaRPr>
              </a:p>
            </p:txBody>
          </p:sp>
          <p:sp>
            <p:nvSpPr>
              <p:cNvPr id="39" name="Retângulo 55">
                <a:extLst>
                  <a:ext uri="{FF2B5EF4-FFF2-40B4-BE49-F238E27FC236}">
                    <a16:creationId xmlns:a16="http://schemas.microsoft.com/office/drawing/2014/main" id="{F755CA53-2A04-4199-B502-CFC774B05779}"/>
                  </a:ext>
                </a:extLst>
              </p:cNvPr>
              <p:cNvSpPr/>
              <p:nvPr/>
            </p:nvSpPr>
            <p:spPr>
              <a:xfrm>
                <a:off x="10050023" y="325376"/>
                <a:ext cx="1845332" cy="156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id="{F4F538A9-0B1E-48B8-8DA8-4269C6EC5A0E}"/>
                </a:ext>
              </a:extLst>
            </p:cNvPr>
            <p:cNvCxnSpPr>
              <a:stCxn id="39" idx="2"/>
              <a:endCxn id="3" idx="0"/>
            </p:cNvCxnSpPr>
            <p:nvPr/>
          </p:nvCxnSpPr>
          <p:spPr>
            <a:xfrm>
              <a:off x="4915604" y="3868780"/>
              <a:ext cx="1" cy="1402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DD250967-F176-40F1-80BD-2E0E5B353A8E}"/>
                </a:ext>
              </a:extLst>
            </p:cNvPr>
            <p:cNvSpPr txBox="1">
              <a:spLocks/>
            </p:cNvSpPr>
            <p:nvPr/>
          </p:nvSpPr>
          <p:spPr>
            <a:xfrm>
              <a:off x="1569971" y="280874"/>
              <a:ext cx="8806815" cy="8566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3990" marR="5080" indent="-1431925" algn="ctr">
                <a:lnSpc>
                  <a:spcPct val="100000"/>
                </a:lnSpc>
                <a:spcBef>
                  <a:spcPts val="100"/>
                </a:spcBef>
              </a:pPr>
              <a:r>
                <a:rPr lang="pt-BR" sz="3600" b="1" dirty="0">
                  <a:solidFill>
                    <a:srgbClr val="002E51"/>
                  </a:solidFill>
                  <a:latin typeface="Arial MT"/>
                  <a:cs typeface="Arial MT"/>
                </a:rPr>
                <a:t>Fluxo de Processo - Cessão Planejada</a:t>
              </a:r>
            </a:p>
            <a:p>
              <a:pPr marL="1443990" marR="5080" indent="-1431925" algn="ctr">
                <a:lnSpc>
                  <a:spcPct val="100000"/>
                </a:lnSpc>
                <a:spcBef>
                  <a:spcPts val="100"/>
                </a:spcBef>
              </a:pPr>
              <a:r>
                <a:rPr lang="pt-BR" sz="1800" b="1" dirty="0">
                  <a:solidFill>
                    <a:srgbClr val="002E51"/>
                  </a:solidFill>
                  <a:latin typeface="Arial MT"/>
                </a:rPr>
                <a:t>Cenário 1 - Visão geral</a:t>
              </a:r>
              <a:endParaRPr lang="pt-BR" sz="1800" b="1" dirty="0"/>
            </a:p>
          </p:txBody>
        </p: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C16FA3C1-58E9-4227-ACB9-CF814E2CF721}"/>
                </a:ext>
              </a:extLst>
            </p:cNvPr>
            <p:cNvGrpSpPr/>
            <p:nvPr/>
          </p:nvGrpSpPr>
          <p:grpSpPr>
            <a:xfrm>
              <a:off x="4696232" y="1181032"/>
              <a:ext cx="2558796" cy="80772"/>
              <a:chOff x="2325623" y="1696211"/>
              <a:chExt cx="2558796" cy="80772"/>
            </a:xfrm>
          </p:grpSpPr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E0C1DDC0-1AD4-40E8-ABB4-76FE2D0C79AA}"/>
                  </a:ext>
                </a:extLst>
              </p:cNvPr>
              <p:cNvSpPr/>
              <p:nvPr/>
            </p:nvSpPr>
            <p:spPr>
              <a:xfrm>
                <a:off x="2325623" y="1696211"/>
                <a:ext cx="80771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27EBC40D-1AC2-49ED-9CF5-2F42D2D2ACC7}"/>
                  </a:ext>
                </a:extLst>
              </p:cNvPr>
              <p:cNvSpPr/>
              <p:nvPr/>
            </p:nvSpPr>
            <p:spPr>
              <a:xfrm>
                <a:off x="2464307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8715D5E8-9C35-497F-9AAA-0ED916E9CA3A}"/>
                  </a:ext>
                </a:extLst>
              </p:cNvPr>
              <p:cNvSpPr/>
              <p:nvPr/>
            </p:nvSpPr>
            <p:spPr>
              <a:xfrm>
                <a:off x="2601467" y="1696211"/>
                <a:ext cx="82295" cy="807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46" name="object 11">
                <a:extLst>
                  <a:ext uri="{FF2B5EF4-FFF2-40B4-BE49-F238E27FC236}">
                    <a16:creationId xmlns:a16="http://schemas.microsoft.com/office/drawing/2014/main" id="{5CDEB1E4-5C21-4611-B643-4D680E810D4C}"/>
                  </a:ext>
                </a:extLst>
              </p:cNvPr>
              <p:cNvSpPr/>
              <p:nvPr/>
            </p:nvSpPr>
            <p:spPr>
              <a:xfrm>
                <a:off x="2740151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id="{66B124EC-EEEE-4245-983E-298DC1859FB5}"/>
                  </a:ext>
                </a:extLst>
              </p:cNvPr>
              <p:cNvSpPr/>
              <p:nvPr/>
            </p:nvSpPr>
            <p:spPr>
              <a:xfrm>
                <a:off x="2877311" y="1696211"/>
                <a:ext cx="80771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48" name="object 13">
                <a:extLst>
                  <a:ext uri="{FF2B5EF4-FFF2-40B4-BE49-F238E27FC236}">
                    <a16:creationId xmlns:a16="http://schemas.microsoft.com/office/drawing/2014/main" id="{45A1B4BE-5849-461D-BD08-1DFCC75B00BF}"/>
                  </a:ext>
                </a:extLst>
              </p:cNvPr>
              <p:cNvSpPr/>
              <p:nvPr/>
            </p:nvSpPr>
            <p:spPr>
              <a:xfrm>
                <a:off x="3014472" y="1696211"/>
                <a:ext cx="80771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7AE1E06D-680A-4077-A745-DDD6FDB36152}"/>
                  </a:ext>
                </a:extLst>
              </p:cNvPr>
              <p:cNvSpPr/>
              <p:nvPr/>
            </p:nvSpPr>
            <p:spPr>
              <a:xfrm>
                <a:off x="3151632" y="1696211"/>
                <a:ext cx="82295" cy="8077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0" name="object 15">
                <a:extLst>
                  <a:ext uri="{FF2B5EF4-FFF2-40B4-BE49-F238E27FC236}">
                    <a16:creationId xmlns:a16="http://schemas.microsoft.com/office/drawing/2014/main" id="{776DFBCE-127B-49A9-872A-88B81000E7E0}"/>
                  </a:ext>
                </a:extLst>
              </p:cNvPr>
              <p:cNvSpPr/>
              <p:nvPr/>
            </p:nvSpPr>
            <p:spPr>
              <a:xfrm>
                <a:off x="3427476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1" name="object 16">
                <a:extLst>
                  <a:ext uri="{FF2B5EF4-FFF2-40B4-BE49-F238E27FC236}">
                    <a16:creationId xmlns:a16="http://schemas.microsoft.com/office/drawing/2014/main" id="{C79160C1-E629-4EDE-9CA7-A4A3D71CBFED}"/>
                  </a:ext>
                </a:extLst>
              </p:cNvPr>
              <p:cNvSpPr/>
              <p:nvPr/>
            </p:nvSpPr>
            <p:spPr>
              <a:xfrm>
                <a:off x="3290315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2" name="object 17">
                <a:extLst>
                  <a:ext uri="{FF2B5EF4-FFF2-40B4-BE49-F238E27FC236}">
                    <a16:creationId xmlns:a16="http://schemas.microsoft.com/office/drawing/2014/main" id="{241DAD4B-14EE-4274-AD51-FF4C6BE86D51}"/>
                  </a:ext>
                </a:extLst>
              </p:cNvPr>
              <p:cNvSpPr/>
              <p:nvPr/>
            </p:nvSpPr>
            <p:spPr>
              <a:xfrm>
                <a:off x="3564635" y="1696211"/>
                <a:ext cx="82296" cy="807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3" name="object 18">
                <a:extLst>
                  <a:ext uri="{FF2B5EF4-FFF2-40B4-BE49-F238E27FC236}">
                    <a16:creationId xmlns:a16="http://schemas.microsoft.com/office/drawing/2014/main" id="{A2134510-DB71-4473-A9D5-39BABD78AF58}"/>
                  </a:ext>
                </a:extLst>
              </p:cNvPr>
              <p:cNvSpPr/>
              <p:nvPr/>
            </p:nvSpPr>
            <p:spPr>
              <a:xfrm>
                <a:off x="3703320" y="1696211"/>
                <a:ext cx="80771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4" name="object 19">
                <a:extLst>
                  <a:ext uri="{FF2B5EF4-FFF2-40B4-BE49-F238E27FC236}">
                    <a16:creationId xmlns:a16="http://schemas.microsoft.com/office/drawing/2014/main" id="{D10646BC-8023-4577-8918-B22C69ECC46B}"/>
                  </a:ext>
                </a:extLst>
              </p:cNvPr>
              <p:cNvSpPr/>
              <p:nvPr/>
            </p:nvSpPr>
            <p:spPr>
              <a:xfrm>
                <a:off x="3840479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5" name="object 20">
                <a:extLst>
                  <a:ext uri="{FF2B5EF4-FFF2-40B4-BE49-F238E27FC236}">
                    <a16:creationId xmlns:a16="http://schemas.microsoft.com/office/drawing/2014/main" id="{84F4E126-773B-4C0F-BE53-6BB4FA45936E}"/>
                  </a:ext>
                </a:extLst>
              </p:cNvPr>
              <p:cNvSpPr/>
              <p:nvPr/>
            </p:nvSpPr>
            <p:spPr>
              <a:xfrm>
                <a:off x="3977640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6" name="object 21">
                <a:extLst>
                  <a:ext uri="{FF2B5EF4-FFF2-40B4-BE49-F238E27FC236}">
                    <a16:creationId xmlns:a16="http://schemas.microsoft.com/office/drawing/2014/main" id="{D58D9C1E-F70F-483A-8568-6BB71F18DE9F}"/>
                  </a:ext>
                </a:extLst>
              </p:cNvPr>
              <p:cNvSpPr/>
              <p:nvPr/>
            </p:nvSpPr>
            <p:spPr>
              <a:xfrm>
                <a:off x="4114800" y="1696211"/>
                <a:ext cx="82296" cy="8077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7" name="object 22">
                <a:extLst>
                  <a:ext uri="{FF2B5EF4-FFF2-40B4-BE49-F238E27FC236}">
                    <a16:creationId xmlns:a16="http://schemas.microsoft.com/office/drawing/2014/main" id="{244B69AA-2D90-4893-9785-800CB8FB01FA}"/>
                  </a:ext>
                </a:extLst>
              </p:cNvPr>
              <p:cNvSpPr/>
              <p:nvPr/>
            </p:nvSpPr>
            <p:spPr>
              <a:xfrm>
                <a:off x="4253484" y="1696211"/>
                <a:ext cx="80771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8" name="object 23">
                <a:extLst>
                  <a:ext uri="{FF2B5EF4-FFF2-40B4-BE49-F238E27FC236}">
                    <a16:creationId xmlns:a16="http://schemas.microsoft.com/office/drawing/2014/main" id="{15B1614A-FAF4-4E80-B32E-651CC88A9C69}"/>
                  </a:ext>
                </a:extLst>
              </p:cNvPr>
              <p:cNvSpPr/>
              <p:nvPr/>
            </p:nvSpPr>
            <p:spPr>
              <a:xfrm>
                <a:off x="4390644" y="1696211"/>
                <a:ext cx="80771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59" name="object 24">
                <a:extLst>
                  <a:ext uri="{FF2B5EF4-FFF2-40B4-BE49-F238E27FC236}">
                    <a16:creationId xmlns:a16="http://schemas.microsoft.com/office/drawing/2014/main" id="{56D25A9E-3659-40D8-AFCB-E7E197294240}"/>
                  </a:ext>
                </a:extLst>
              </p:cNvPr>
              <p:cNvSpPr/>
              <p:nvPr/>
            </p:nvSpPr>
            <p:spPr>
              <a:xfrm>
                <a:off x="4527803" y="1696211"/>
                <a:ext cx="82296" cy="8077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60" name="object 25">
                <a:extLst>
                  <a:ext uri="{FF2B5EF4-FFF2-40B4-BE49-F238E27FC236}">
                    <a16:creationId xmlns:a16="http://schemas.microsoft.com/office/drawing/2014/main" id="{A8B68FD4-DEBA-45B1-9403-E39765E18D05}"/>
                  </a:ext>
                </a:extLst>
              </p:cNvPr>
              <p:cNvSpPr/>
              <p:nvPr/>
            </p:nvSpPr>
            <p:spPr>
              <a:xfrm>
                <a:off x="4666488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  <p:sp>
            <p:nvSpPr>
              <p:cNvPr id="61" name="object 26">
                <a:extLst>
                  <a:ext uri="{FF2B5EF4-FFF2-40B4-BE49-F238E27FC236}">
                    <a16:creationId xmlns:a16="http://schemas.microsoft.com/office/drawing/2014/main" id="{B985C797-3D01-4303-98DD-12B3BE59C38A}"/>
                  </a:ext>
                </a:extLst>
              </p:cNvPr>
              <p:cNvSpPr/>
              <p:nvPr/>
            </p:nvSpPr>
            <p:spPr>
              <a:xfrm>
                <a:off x="4803647" y="1696211"/>
                <a:ext cx="80772" cy="8077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pt-BR"/>
              </a:p>
            </p:txBody>
          </p:sp>
        </p:grpSp>
        <p:sp>
          <p:nvSpPr>
            <p:cNvPr id="71" name="Rectangle 83">
              <a:extLst>
                <a:ext uri="{FF2B5EF4-FFF2-40B4-BE49-F238E27FC236}">
                  <a16:creationId xmlns:a16="http://schemas.microsoft.com/office/drawing/2014/main" id="{1106F48E-84D0-4229-8FCF-BA55BEDE74AF}"/>
                </a:ext>
              </a:extLst>
            </p:cNvPr>
            <p:cNvSpPr/>
            <p:nvPr/>
          </p:nvSpPr>
          <p:spPr>
            <a:xfrm>
              <a:off x="9230033" y="2289270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[Empreendedor]</a:t>
              </a:r>
            </a:p>
            <a:p>
              <a:pPr algn="ctr"/>
              <a:r>
                <a:rPr lang="pt-BR" sz="900" dirty="0">
                  <a:solidFill>
                    <a:sysClr val="windowText" lastClr="000000"/>
                  </a:solidFill>
                </a:rPr>
                <a:t>Licenciamento Ambiental</a:t>
              </a:r>
              <a:endParaRPr lang="pt-BR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Flowchart: Document 88">
              <a:extLst>
                <a:ext uri="{FF2B5EF4-FFF2-40B4-BE49-F238E27FC236}">
                  <a16:creationId xmlns:a16="http://schemas.microsoft.com/office/drawing/2014/main" id="{95487F02-CA03-4686-A737-ED2EB2B4DD90}"/>
                </a:ext>
              </a:extLst>
            </p:cNvPr>
            <p:cNvSpPr/>
            <p:nvPr/>
          </p:nvSpPr>
          <p:spPr>
            <a:xfrm>
              <a:off x="7533364" y="6041813"/>
              <a:ext cx="1509309" cy="694309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800" dirty="0">
                  <a:solidFill>
                    <a:schemeClr val="tx1"/>
                  </a:solidFill>
                </a:rPr>
                <a:t>Requisitos, prazos e diretrizes estabelecidas MME/EPE/Aneel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Dados certificados;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Períodos de medições;</a:t>
              </a:r>
            </a:p>
          </p:txBody>
        </p:sp>
        <p:sp>
          <p:nvSpPr>
            <p:cNvPr id="80" name="Rectangle 83">
              <a:extLst>
                <a:ext uri="{FF2B5EF4-FFF2-40B4-BE49-F238E27FC236}">
                  <a16:creationId xmlns:a16="http://schemas.microsoft.com/office/drawing/2014/main" id="{9DEB2FC9-3F4A-4B89-9AFB-E5FB208E851F}"/>
                </a:ext>
              </a:extLst>
            </p:cNvPr>
            <p:cNvSpPr/>
            <p:nvPr/>
          </p:nvSpPr>
          <p:spPr>
            <a:xfrm>
              <a:off x="9230032" y="5691228"/>
              <a:ext cx="1271451" cy="7658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chemeClr val="tx1"/>
                  </a:solidFill>
                </a:rPr>
                <a:t>[Empreendedor]</a:t>
              </a:r>
            </a:p>
            <a:p>
              <a:pPr algn="ctr"/>
              <a:r>
                <a:rPr lang="pt-BR" sz="900" dirty="0">
                  <a:solidFill>
                    <a:sysClr val="windowText" lastClr="000000"/>
                  </a:solidFill>
                </a:rPr>
                <a:t>Detalhamento Projeto</a:t>
              </a:r>
              <a:endParaRPr lang="pt-BR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Conector: Angulado 110">
              <a:extLst>
                <a:ext uri="{FF2B5EF4-FFF2-40B4-BE49-F238E27FC236}">
                  <a16:creationId xmlns:a16="http://schemas.microsoft.com/office/drawing/2014/main" id="{7D06EDBF-639B-4F1E-838C-1F498FA31A1B}"/>
                </a:ext>
              </a:extLst>
            </p:cNvPr>
            <p:cNvCxnSpPr>
              <a:cxnSpLocks/>
              <a:stCxn id="4" idx="3"/>
              <a:endCxn id="71" idx="1"/>
            </p:cNvCxnSpPr>
            <p:nvPr/>
          </p:nvCxnSpPr>
          <p:spPr>
            <a:xfrm flipV="1">
              <a:off x="7058397" y="2672201"/>
              <a:ext cx="2171636" cy="1719805"/>
            </a:xfrm>
            <a:prstGeom prst="bentConnector3">
              <a:avLst>
                <a:gd name="adj1" fmla="val 1327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onector: Angulado 131">
              <a:extLst>
                <a:ext uri="{FF2B5EF4-FFF2-40B4-BE49-F238E27FC236}">
                  <a16:creationId xmlns:a16="http://schemas.microsoft.com/office/drawing/2014/main" id="{C79AD7E8-39FE-4EC9-B661-480584ED33B8}"/>
                </a:ext>
              </a:extLst>
            </p:cNvPr>
            <p:cNvCxnSpPr>
              <a:cxnSpLocks/>
              <a:stCxn id="80" idx="3"/>
              <a:endCxn id="6" idx="2"/>
            </p:cNvCxnSpPr>
            <p:nvPr/>
          </p:nvCxnSpPr>
          <p:spPr>
            <a:xfrm flipV="1">
              <a:off x="10501483" y="4775244"/>
              <a:ext cx="802438" cy="129891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99">
              <a:extLst>
                <a:ext uri="{FF2B5EF4-FFF2-40B4-BE49-F238E27FC236}">
                  <a16:creationId xmlns:a16="http://schemas.microsoft.com/office/drawing/2014/main" id="{557F436C-A5C8-4190-A22B-9169ACEED1E1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9063323" y="4392004"/>
              <a:ext cx="1604872" cy="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90">
              <a:extLst>
                <a:ext uri="{FF2B5EF4-FFF2-40B4-BE49-F238E27FC236}">
                  <a16:creationId xmlns:a16="http://schemas.microsoft.com/office/drawing/2014/main" id="{FB4F68EC-0A05-4718-9F74-3746572D0905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8288019" y="5157867"/>
              <a:ext cx="0" cy="8839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Flowchart: Document 88">
              <a:extLst>
                <a:ext uri="{FF2B5EF4-FFF2-40B4-BE49-F238E27FC236}">
                  <a16:creationId xmlns:a16="http://schemas.microsoft.com/office/drawing/2014/main" id="{CBE7503F-692E-434D-98E1-62759381AD10}"/>
                </a:ext>
              </a:extLst>
            </p:cNvPr>
            <p:cNvSpPr/>
            <p:nvPr/>
          </p:nvSpPr>
          <p:spPr>
            <a:xfrm>
              <a:off x="7642442" y="1656610"/>
              <a:ext cx="1509309" cy="694309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pt-BR" sz="800" dirty="0">
                  <a:solidFill>
                    <a:schemeClr val="tx1"/>
                  </a:solidFill>
                </a:rPr>
                <a:t>Requisitos, prazos e diretrizes; estabelecidos pelo IBAMA: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Cessão de uso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</a:rPr>
                <a:t>TR</a:t>
              </a:r>
            </a:p>
          </p:txBody>
        </p:sp>
        <p:cxnSp>
          <p:nvCxnSpPr>
            <p:cNvPr id="125" name="Conector: Angulado 124">
              <a:extLst>
                <a:ext uri="{FF2B5EF4-FFF2-40B4-BE49-F238E27FC236}">
                  <a16:creationId xmlns:a16="http://schemas.microsoft.com/office/drawing/2014/main" id="{CF3B3B45-0A81-41A1-A7E0-74192C77F32A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7058397" y="4392006"/>
              <a:ext cx="2171635" cy="1479288"/>
            </a:xfrm>
            <a:prstGeom prst="bentConnector3">
              <a:avLst>
                <a:gd name="adj1" fmla="val 1343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112">
            <a:extLst>
              <a:ext uri="{FF2B5EF4-FFF2-40B4-BE49-F238E27FC236}">
                <a16:creationId xmlns:a16="http://schemas.microsoft.com/office/drawing/2014/main" id="{2F1EE25D-7ED7-4F92-9596-980D1999554D}"/>
              </a:ext>
            </a:extLst>
          </p:cNvPr>
          <p:cNvSpPr txBox="1"/>
          <p:nvPr/>
        </p:nvSpPr>
        <p:spPr>
          <a:xfrm>
            <a:off x="-38462" y="1334145"/>
            <a:ext cx="374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u="sng" dirty="0"/>
              <a:t>Cenário 1: </a:t>
            </a:r>
            <a:br>
              <a:rPr lang="pt-BR" sz="800" u="sng" dirty="0"/>
            </a:br>
            <a:r>
              <a:rPr lang="pt-BR" sz="800" dirty="0"/>
              <a:t>Elaboração do Estudo de Potencial Energético Offshore pelo vencedor da licitação.</a:t>
            </a:r>
          </a:p>
        </p:txBody>
      </p:sp>
      <p:sp>
        <p:nvSpPr>
          <p:cNvPr id="67" name="Flowchart: Summing Junction 1">
            <a:extLst>
              <a:ext uri="{FF2B5EF4-FFF2-40B4-BE49-F238E27FC236}">
                <a16:creationId xmlns:a16="http://schemas.microsoft.com/office/drawing/2014/main" id="{699D638B-D7FE-4715-9C5C-8B3C36541962}"/>
              </a:ext>
            </a:extLst>
          </p:cNvPr>
          <p:cNvSpPr/>
          <p:nvPr/>
        </p:nvSpPr>
        <p:spPr>
          <a:xfrm>
            <a:off x="9745379" y="4276293"/>
            <a:ext cx="243776" cy="231422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Elbow Connector 127">
            <a:extLst>
              <a:ext uri="{FF2B5EF4-FFF2-40B4-BE49-F238E27FC236}">
                <a16:creationId xmlns:a16="http://schemas.microsoft.com/office/drawing/2014/main" id="{B0F015A5-D9EF-4468-B493-BE15A589A2A1}"/>
              </a:ext>
            </a:extLst>
          </p:cNvPr>
          <p:cNvCxnSpPr>
            <a:cxnSpLocks/>
            <a:stCxn id="67" idx="4"/>
          </p:cNvCxnSpPr>
          <p:nvPr/>
        </p:nvCxnSpPr>
        <p:spPr>
          <a:xfrm rot="5400000">
            <a:off x="9295766" y="4203434"/>
            <a:ext cx="267220" cy="875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132">
            <a:extLst>
              <a:ext uri="{FF2B5EF4-FFF2-40B4-BE49-F238E27FC236}">
                <a16:creationId xmlns:a16="http://schemas.microsoft.com/office/drawing/2014/main" id="{ABF5BA5A-52E1-4B90-AF6E-0CA5534CDE19}"/>
              </a:ext>
            </a:extLst>
          </p:cNvPr>
          <p:cNvSpPr txBox="1"/>
          <p:nvPr/>
        </p:nvSpPr>
        <p:spPr>
          <a:xfrm>
            <a:off x="10040658" y="4343314"/>
            <a:ext cx="336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</a:t>
            </a:r>
          </a:p>
        </p:txBody>
      </p:sp>
      <p:sp>
        <p:nvSpPr>
          <p:cNvPr id="75" name="TextBox 133">
            <a:extLst>
              <a:ext uri="{FF2B5EF4-FFF2-40B4-BE49-F238E27FC236}">
                <a16:creationId xmlns:a16="http://schemas.microsoft.com/office/drawing/2014/main" id="{191C9A20-0604-4F7F-9B08-85BD8795EF98}"/>
              </a:ext>
            </a:extLst>
          </p:cNvPr>
          <p:cNvSpPr txBox="1"/>
          <p:nvPr/>
        </p:nvSpPr>
        <p:spPr>
          <a:xfrm>
            <a:off x="9519983" y="4481706"/>
            <a:ext cx="368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Não</a:t>
            </a:r>
            <a:endParaRPr lang="en-US" sz="800" dirty="0"/>
          </a:p>
        </p:txBody>
      </p:sp>
      <p:sp>
        <p:nvSpPr>
          <p:cNvPr id="76" name="TextBox 131">
            <a:extLst>
              <a:ext uri="{FF2B5EF4-FFF2-40B4-BE49-F238E27FC236}">
                <a16:creationId xmlns:a16="http://schemas.microsoft.com/office/drawing/2014/main" id="{BB24F819-60D3-4142-9C0E-7EE25C7A5CF8}"/>
              </a:ext>
            </a:extLst>
          </p:cNvPr>
          <p:cNvSpPr txBox="1"/>
          <p:nvPr/>
        </p:nvSpPr>
        <p:spPr>
          <a:xfrm>
            <a:off x="9489628" y="3904324"/>
            <a:ext cx="73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Aprovado</a:t>
            </a:r>
            <a:r>
              <a:rPr lang="en-US" sz="800" dirty="0"/>
              <a:t> pela </a:t>
            </a:r>
            <a:r>
              <a:rPr lang="en-US" sz="800" dirty="0" err="1"/>
              <a:t>Aneel</a:t>
            </a:r>
            <a:r>
              <a:rPr lang="en-US" sz="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274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Conector: Angulado 132">
            <a:extLst>
              <a:ext uri="{FF2B5EF4-FFF2-40B4-BE49-F238E27FC236}">
                <a16:creationId xmlns:a16="http://schemas.microsoft.com/office/drawing/2014/main" id="{BD54A4DD-20E9-4E6C-A62F-E80CDD2A632C}"/>
              </a:ext>
            </a:extLst>
          </p:cNvPr>
          <p:cNvCxnSpPr>
            <a:cxnSpLocks/>
            <a:stCxn id="71" idx="3"/>
            <a:endCxn id="6" idx="1"/>
          </p:cNvCxnSpPr>
          <p:nvPr/>
        </p:nvCxnSpPr>
        <p:spPr>
          <a:xfrm>
            <a:off x="10525517" y="3721030"/>
            <a:ext cx="393525" cy="6008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90">
            <a:extLst>
              <a:ext uri="{FF2B5EF4-FFF2-40B4-BE49-F238E27FC236}">
                <a16:creationId xmlns:a16="http://schemas.microsoft.com/office/drawing/2014/main" id="{C751A754-122A-4124-BF7B-A13DE4FD82B8}"/>
              </a:ext>
            </a:extLst>
          </p:cNvPr>
          <p:cNvCxnSpPr>
            <a:cxnSpLocks/>
          </p:cNvCxnSpPr>
          <p:nvPr/>
        </p:nvCxnSpPr>
        <p:spPr>
          <a:xfrm>
            <a:off x="9388412" y="5643415"/>
            <a:ext cx="0" cy="40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76">
            <a:extLst>
              <a:ext uri="{FF2B5EF4-FFF2-40B4-BE49-F238E27FC236}">
                <a16:creationId xmlns:a16="http://schemas.microsoft.com/office/drawing/2014/main" id="{7E4424B5-5AA1-4BE2-8D02-334BD2B9100A}"/>
              </a:ext>
            </a:extLst>
          </p:cNvPr>
          <p:cNvSpPr/>
          <p:nvPr/>
        </p:nvSpPr>
        <p:spPr>
          <a:xfrm>
            <a:off x="5938587" y="4009075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pt-BR" sz="1000" b="1" i="1" dirty="0">
                <a:solidFill>
                  <a:schemeClr val="tx1"/>
                </a:solidFill>
              </a:rPr>
              <a:t>Licitação para Cessão de Uso</a:t>
            </a:r>
            <a:endParaRPr lang="pt-BR" sz="1000" baseline="30000" dirty="0">
              <a:solidFill>
                <a:schemeClr val="tx1"/>
              </a:solidFill>
            </a:endParaRPr>
          </a:p>
        </p:txBody>
      </p:sp>
      <p:sp>
        <p:nvSpPr>
          <p:cNvPr id="4" name="Rectangle 77">
            <a:extLst>
              <a:ext uri="{FF2B5EF4-FFF2-40B4-BE49-F238E27FC236}">
                <a16:creationId xmlns:a16="http://schemas.microsoft.com/office/drawing/2014/main" id="{C25D0AC6-8200-48FA-920A-CA83D94727CE}"/>
              </a:ext>
            </a:extLst>
          </p:cNvPr>
          <p:cNvSpPr/>
          <p:nvPr/>
        </p:nvSpPr>
        <p:spPr>
          <a:xfrm>
            <a:off x="7445654" y="4009075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Celebração Contrato Cessão de Uso</a:t>
            </a:r>
          </a:p>
        </p:txBody>
      </p:sp>
      <p:sp>
        <p:nvSpPr>
          <p:cNvPr id="6" name="Rectangle 83">
            <a:extLst>
              <a:ext uri="{FF2B5EF4-FFF2-40B4-BE49-F238E27FC236}">
                <a16:creationId xmlns:a16="http://schemas.microsoft.com/office/drawing/2014/main" id="{50811EB0-CA7E-48DC-B679-F790F5A4B7CF}"/>
              </a:ext>
            </a:extLst>
          </p:cNvPr>
          <p:cNvSpPr/>
          <p:nvPr/>
        </p:nvSpPr>
        <p:spPr>
          <a:xfrm>
            <a:off x="10919042" y="3938927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[ANEEL]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OUTORGA</a:t>
            </a:r>
            <a:endParaRPr lang="pt-BR" sz="1000" baseline="30000" dirty="0">
              <a:solidFill>
                <a:schemeClr val="tx1"/>
              </a:solidFill>
            </a:endParaRPr>
          </a:p>
        </p:txBody>
      </p:sp>
      <p:sp>
        <p:nvSpPr>
          <p:cNvPr id="7" name="Flowchart: Document 88">
            <a:extLst>
              <a:ext uri="{FF2B5EF4-FFF2-40B4-BE49-F238E27FC236}">
                <a16:creationId xmlns:a16="http://schemas.microsoft.com/office/drawing/2014/main" id="{8844E52C-09B3-4CFD-AAA1-88F8A202A12E}"/>
              </a:ext>
            </a:extLst>
          </p:cNvPr>
          <p:cNvSpPr/>
          <p:nvPr/>
        </p:nvSpPr>
        <p:spPr>
          <a:xfrm>
            <a:off x="10663857" y="2753564"/>
            <a:ext cx="1518046" cy="866542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chemeClr val="tx1"/>
                </a:solidFill>
              </a:rPr>
              <a:t>Requisitos estabelecidos Aneel/MME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Estudos certificados do Estimativa do Potencial de Geração;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Licença Prévia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90">
            <a:extLst>
              <a:ext uri="{FF2B5EF4-FFF2-40B4-BE49-F238E27FC236}">
                <a16:creationId xmlns:a16="http://schemas.microsoft.com/office/drawing/2014/main" id="{97D04563-3AE1-4B95-8C3A-6E3B7648E85F}"/>
              </a:ext>
            </a:extLst>
          </p:cNvPr>
          <p:cNvCxnSpPr>
            <a:cxnSpLocks/>
          </p:cNvCxnSpPr>
          <p:nvPr/>
        </p:nvCxnSpPr>
        <p:spPr>
          <a:xfrm>
            <a:off x="11299582" y="3579892"/>
            <a:ext cx="0" cy="38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4">
            <a:extLst>
              <a:ext uri="{FF2B5EF4-FFF2-40B4-BE49-F238E27FC236}">
                <a16:creationId xmlns:a16="http://schemas.microsoft.com/office/drawing/2014/main" id="{9B8C3283-F154-44CB-AE5A-185E4C287487}"/>
              </a:ext>
            </a:extLst>
          </p:cNvPr>
          <p:cNvGrpSpPr/>
          <p:nvPr/>
        </p:nvGrpSpPr>
        <p:grpSpPr>
          <a:xfrm>
            <a:off x="7452003" y="2456259"/>
            <a:ext cx="1271451" cy="1197744"/>
            <a:chOff x="10059239" y="325376"/>
            <a:chExt cx="1845332" cy="1566200"/>
          </a:xfrm>
        </p:grpSpPr>
        <p:sp>
          <p:nvSpPr>
            <p:cNvPr id="11" name="Retângulo 56">
              <a:extLst>
                <a:ext uri="{FF2B5EF4-FFF2-40B4-BE49-F238E27FC236}">
                  <a16:creationId xmlns:a16="http://schemas.microsoft.com/office/drawing/2014/main" id="{65DD7474-51A3-4510-A2A0-3E76B978C077}"/>
                </a:ext>
              </a:extLst>
            </p:cNvPr>
            <p:cNvSpPr/>
            <p:nvPr/>
          </p:nvSpPr>
          <p:spPr>
            <a:xfrm>
              <a:off x="10106712" y="373443"/>
              <a:ext cx="1753420" cy="1473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Condições contrato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Coordenadas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Instalações de Transmissão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Garantias Financeiras</a:t>
              </a:r>
            </a:p>
            <a:p>
              <a:pPr marL="171450" indent="-171450">
                <a:buFontTx/>
                <a:buChar char="-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Período e valor da cessão de uso</a:t>
              </a:r>
            </a:p>
          </p:txBody>
        </p:sp>
        <p:sp>
          <p:nvSpPr>
            <p:cNvPr id="12" name="Retângulo 55">
              <a:extLst>
                <a:ext uri="{FF2B5EF4-FFF2-40B4-BE49-F238E27FC236}">
                  <a16:creationId xmlns:a16="http://schemas.microsoft.com/office/drawing/2014/main" id="{71FD00EE-93E8-4B09-BAB8-32D1064A36FF}"/>
                </a:ext>
              </a:extLst>
            </p:cNvPr>
            <p:cNvSpPr/>
            <p:nvPr/>
          </p:nvSpPr>
          <p:spPr>
            <a:xfrm>
              <a:off x="10059239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cxnSp>
        <p:nvCxnSpPr>
          <p:cNvPr id="13" name="Straight Connector 97">
            <a:extLst>
              <a:ext uri="{FF2B5EF4-FFF2-40B4-BE49-F238E27FC236}">
                <a16:creationId xmlns:a16="http://schemas.microsoft.com/office/drawing/2014/main" id="{DEF4C5DE-A803-45B9-85FB-2D88D60A09BB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8081380" y="3654003"/>
            <a:ext cx="6349" cy="355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98">
            <a:extLst>
              <a:ext uri="{FF2B5EF4-FFF2-40B4-BE49-F238E27FC236}">
                <a16:creationId xmlns:a16="http://schemas.microsoft.com/office/drawing/2014/main" id="{23997163-7D69-4928-90FC-B393FC684227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7210038" y="4392006"/>
            <a:ext cx="235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03">
            <a:extLst>
              <a:ext uri="{FF2B5EF4-FFF2-40B4-BE49-F238E27FC236}">
                <a16:creationId xmlns:a16="http://schemas.microsoft.com/office/drawing/2014/main" id="{67A5E7B0-5136-467C-BC87-E23D75146918}"/>
              </a:ext>
            </a:extLst>
          </p:cNvPr>
          <p:cNvSpPr/>
          <p:nvPr/>
        </p:nvSpPr>
        <p:spPr>
          <a:xfrm>
            <a:off x="247117" y="4026274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Identificação dos prismas de interesse</a:t>
            </a:r>
            <a:endParaRPr lang="pt-BR" sz="1000" baseline="30000" dirty="0">
              <a:solidFill>
                <a:schemeClr val="tx1"/>
              </a:solidFill>
            </a:endParaRPr>
          </a:p>
        </p:txBody>
      </p:sp>
      <p:sp>
        <p:nvSpPr>
          <p:cNvPr id="19" name="Rectangle 104">
            <a:extLst>
              <a:ext uri="{FF2B5EF4-FFF2-40B4-BE49-F238E27FC236}">
                <a16:creationId xmlns:a16="http://schemas.microsoft.com/office/drawing/2014/main" id="{7162C3A6-F57A-4231-957B-78418D234D21}"/>
              </a:ext>
            </a:extLst>
          </p:cNvPr>
          <p:cNvSpPr/>
          <p:nvPr/>
        </p:nvSpPr>
        <p:spPr>
          <a:xfrm>
            <a:off x="1714676" y="4026274"/>
            <a:ext cx="842467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[ANEEL]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Solicitação DIP</a:t>
            </a:r>
          </a:p>
        </p:txBody>
      </p:sp>
      <p:sp>
        <p:nvSpPr>
          <p:cNvPr id="20" name="Rectangle 105">
            <a:extLst>
              <a:ext uri="{FF2B5EF4-FFF2-40B4-BE49-F238E27FC236}">
                <a16:creationId xmlns:a16="http://schemas.microsoft.com/office/drawing/2014/main" id="{4FAD47CE-C819-4AA1-8004-DE08DDFC5F69}"/>
              </a:ext>
            </a:extLst>
          </p:cNvPr>
          <p:cNvSpPr/>
          <p:nvPr/>
        </p:nvSpPr>
        <p:spPr>
          <a:xfrm>
            <a:off x="2778335" y="4026274"/>
            <a:ext cx="1101059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[MME]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Definição dos prismas</a:t>
            </a:r>
            <a:endParaRPr lang="pt-BR" sz="1000" baseline="30000" dirty="0">
              <a:solidFill>
                <a:schemeClr val="tx1"/>
              </a:solidFill>
            </a:endParaRPr>
          </a:p>
        </p:txBody>
      </p:sp>
      <p:sp>
        <p:nvSpPr>
          <p:cNvPr id="21" name="Flowchart: Document 106">
            <a:extLst>
              <a:ext uri="{FF2B5EF4-FFF2-40B4-BE49-F238E27FC236}">
                <a16:creationId xmlns:a16="http://schemas.microsoft.com/office/drawing/2014/main" id="{8D94409D-7D2B-4A4E-9516-BD8B447C4BBD}"/>
              </a:ext>
            </a:extLst>
          </p:cNvPr>
          <p:cNvSpPr/>
          <p:nvPr/>
        </p:nvSpPr>
        <p:spPr>
          <a:xfrm>
            <a:off x="1521026" y="2356754"/>
            <a:ext cx="1806889" cy="1517271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 err="1">
                <a:solidFill>
                  <a:schemeClr val="tx1"/>
                </a:solidFill>
              </a:rPr>
              <a:t>DIPs</a:t>
            </a:r>
            <a:endParaRPr lang="pt-BR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Marinha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 err="1">
                <a:solidFill>
                  <a:schemeClr val="tx1"/>
                </a:solidFill>
              </a:rPr>
              <a:t>Aeronautica</a:t>
            </a:r>
            <a:endParaRPr lang="pt-BR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IBAMA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 err="1">
                <a:solidFill>
                  <a:schemeClr val="tx1"/>
                </a:solidFill>
              </a:rPr>
              <a:t>ICMBio</a:t>
            </a:r>
            <a:endParaRPr lang="pt-BR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ANP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Ministerio de Infraestrutura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Ministério da Agricultura (Pesca)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Ministério do Turismo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Anatel</a:t>
            </a:r>
          </a:p>
        </p:txBody>
      </p:sp>
      <p:cxnSp>
        <p:nvCxnSpPr>
          <p:cNvPr id="23" name="Straight Arrow Connector 3">
            <a:extLst>
              <a:ext uri="{FF2B5EF4-FFF2-40B4-BE49-F238E27FC236}">
                <a16:creationId xmlns:a16="http://schemas.microsoft.com/office/drawing/2014/main" id="{3ED04C1C-9AF0-4A50-AF7A-C8DD68E262AB}"/>
              </a:ext>
            </a:extLst>
          </p:cNvPr>
          <p:cNvCxnSpPr>
            <a:cxnSpLocks/>
          </p:cNvCxnSpPr>
          <p:nvPr/>
        </p:nvCxnSpPr>
        <p:spPr>
          <a:xfrm flipH="1">
            <a:off x="2135910" y="3837328"/>
            <a:ext cx="6700" cy="20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109">
            <a:extLst>
              <a:ext uri="{FF2B5EF4-FFF2-40B4-BE49-F238E27FC236}">
                <a16:creationId xmlns:a16="http://schemas.microsoft.com/office/drawing/2014/main" id="{8B2E4570-A6FD-43E2-B715-DE4CD22DD8BD}"/>
              </a:ext>
            </a:extLst>
          </p:cNvPr>
          <p:cNvGrpSpPr/>
          <p:nvPr/>
        </p:nvGrpSpPr>
        <p:grpSpPr>
          <a:xfrm>
            <a:off x="80042" y="3072438"/>
            <a:ext cx="1271451" cy="727296"/>
            <a:chOff x="10050023" y="325376"/>
            <a:chExt cx="1845332" cy="1566200"/>
          </a:xfrm>
        </p:grpSpPr>
        <p:sp>
          <p:nvSpPr>
            <p:cNvPr id="25" name="Retângulo 56">
              <a:extLst>
                <a:ext uri="{FF2B5EF4-FFF2-40B4-BE49-F238E27FC236}">
                  <a16:creationId xmlns:a16="http://schemas.microsoft.com/office/drawing/2014/main" id="{E9BA615B-2B2B-4E93-903C-9548736B6CAA}"/>
                </a:ext>
              </a:extLst>
            </p:cNvPr>
            <p:cNvSpPr/>
            <p:nvPr/>
          </p:nvSpPr>
          <p:spPr>
            <a:xfrm>
              <a:off x="10099545" y="412401"/>
              <a:ext cx="1753420" cy="1386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Com base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Estudos de Potencial Energético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Chamadas Públicas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Áreas disponíveis</a:t>
              </a:r>
            </a:p>
          </p:txBody>
        </p:sp>
        <p:sp>
          <p:nvSpPr>
            <p:cNvPr id="26" name="Retângulo 55">
              <a:extLst>
                <a:ext uri="{FF2B5EF4-FFF2-40B4-BE49-F238E27FC236}">
                  <a16:creationId xmlns:a16="http://schemas.microsoft.com/office/drawing/2014/main" id="{4657F895-2208-4504-B1D8-91CC32345505}"/>
                </a:ext>
              </a:extLst>
            </p:cNvPr>
            <p:cNvSpPr/>
            <p:nvPr/>
          </p:nvSpPr>
          <p:spPr>
            <a:xfrm>
              <a:off x="10050023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cxnSp>
        <p:nvCxnSpPr>
          <p:cNvPr id="27" name="Elbow Connector 8">
            <a:extLst>
              <a:ext uri="{FF2B5EF4-FFF2-40B4-BE49-F238E27FC236}">
                <a16:creationId xmlns:a16="http://schemas.microsoft.com/office/drawing/2014/main" id="{89E0E462-A528-4754-AC6B-9AF2D3FC8258}"/>
              </a:ext>
            </a:extLst>
          </p:cNvPr>
          <p:cNvCxnSpPr>
            <a:cxnSpLocks/>
            <a:stCxn id="26" idx="1"/>
            <a:endCxn id="18" idx="1"/>
          </p:cNvCxnSpPr>
          <p:nvPr/>
        </p:nvCxnSpPr>
        <p:spPr>
          <a:xfrm rot="10800000" flipH="1" flipV="1">
            <a:off x="80041" y="3436085"/>
            <a:ext cx="167075" cy="973119"/>
          </a:xfrm>
          <a:prstGeom prst="bentConnector3">
            <a:avLst>
              <a:gd name="adj1" fmla="val -350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13">
            <a:extLst>
              <a:ext uri="{FF2B5EF4-FFF2-40B4-BE49-F238E27FC236}">
                <a16:creationId xmlns:a16="http://schemas.microsoft.com/office/drawing/2014/main" id="{A67FF690-B19F-4A34-8C96-37CDC1445C9B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1518568" y="4409205"/>
            <a:ext cx="196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17">
            <a:extLst>
              <a:ext uri="{FF2B5EF4-FFF2-40B4-BE49-F238E27FC236}">
                <a16:creationId xmlns:a16="http://schemas.microsoft.com/office/drawing/2014/main" id="{62EC8D97-8D14-4BB3-811D-2D68F3D04FCE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2557143" y="4409205"/>
            <a:ext cx="221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112">
            <a:extLst>
              <a:ext uri="{FF2B5EF4-FFF2-40B4-BE49-F238E27FC236}">
                <a16:creationId xmlns:a16="http://schemas.microsoft.com/office/drawing/2014/main" id="{8D3BC199-65C0-4B06-9F9B-E41CFFE9AF21}"/>
              </a:ext>
            </a:extLst>
          </p:cNvPr>
          <p:cNvSpPr txBox="1"/>
          <p:nvPr/>
        </p:nvSpPr>
        <p:spPr>
          <a:xfrm>
            <a:off x="37804" y="5257592"/>
            <a:ext cx="5212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u="sng" dirty="0"/>
              <a:t>Definições:</a:t>
            </a:r>
          </a:p>
          <a:p>
            <a:r>
              <a:rPr lang="pt-BR" sz="700" b="1" dirty="0"/>
              <a:t>Cessão de Uso</a:t>
            </a:r>
            <a:r>
              <a:rPr lang="pt-BR" sz="700" dirty="0"/>
              <a:t> - contrato administrativo, por prazo determinado, firmado entre a União e o interessado no uso de área offshore para: a) atividades de pesquisa e desenvolvimento tecnológico voltadas aos serviços públicos de energia elétrica; ou b) exploração de geração de energia elétrica;</a:t>
            </a:r>
          </a:p>
          <a:p>
            <a:r>
              <a:rPr lang="pt-BR" sz="700" b="1" dirty="0"/>
              <a:t>Cessão Planejada</a:t>
            </a:r>
            <a:r>
              <a:rPr lang="pt-BR" sz="700" dirty="0"/>
              <a:t>- oferta de prismas previamente delimitados pelo Ministério de Minas e Energia a quaisquer interessados, por meio de licitação, e de acordo com o ordenamento territorial da Comissão Interministerial de Recursos do Mar – CIRM;</a:t>
            </a:r>
          </a:p>
          <a:p>
            <a:r>
              <a:rPr lang="pt-BR" sz="700" b="1" dirty="0"/>
              <a:t>DIP</a:t>
            </a:r>
            <a:r>
              <a:rPr lang="pt-BR" sz="700" dirty="0"/>
              <a:t> – Declaração de Interferência Prévia, emitida com o objetivo de identificar a existência de interferência do prisma em outras instalações ou atividades;</a:t>
            </a:r>
          </a:p>
          <a:p>
            <a:r>
              <a:rPr lang="pt-BR" sz="700" b="1" dirty="0"/>
              <a:t>Estudos de Potencial Energético Offshore </a:t>
            </a:r>
            <a:r>
              <a:rPr lang="pt-BR" sz="700" dirty="0"/>
              <a:t>- a análise técnica, econômica e socioambiental preliminar para o estabelecimento dos limites de uso da fonte de energia disponível em um determinado prisma, podendo incluir o uso de dados obtidos na área offshore certificada por certificadora independente entidades. Detalhamento diferenciado da Avaliação do Potencial Brasileiro para identificação dos prismas.</a:t>
            </a:r>
          </a:p>
          <a:p>
            <a:r>
              <a:rPr lang="pt-BR" sz="700" dirty="0"/>
              <a:t>*dependente de delegação de competências a ANEEL </a:t>
            </a:r>
          </a:p>
        </p:txBody>
      </p:sp>
      <p:cxnSp>
        <p:nvCxnSpPr>
          <p:cNvPr id="36" name="Straight Arrow Connector 42">
            <a:extLst>
              <a:ext uri="{FF2B5EF4-FFF2-40B4-BE49-F238E27FC236}">
                <a16:creationId xmlns:a16="http://schemas.microsoft.com/office/drawing/2014/main" id="{AC731DA1-B396-477B-954B-DE93C0DF308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879394" y="4405235"/>
            <a:ext cx="227100" cy="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49">
            <a:extLst>
              <a:ext uri="{FF2B5EF4-FFF2-40B4-BE49-F238E27FC236}">
                <a16:creationId xmlns:a16="http://schemas.microsoft.com/office/drawing/2014/main" id="{4312287F-A677-4F56-AFCB-9DF848AD0C31}"/>
              </a:ext>
            </a:extLst>
          </p:cNvPr>
          <p:cNvGrpSpPr/>
          <p:nvPr/>
        </p:nvGrpSpPr>
        <p:grpSpPr>
          <a:xfrm>
            <a:off x="5911342" y="3027739"/>
            <a:ext cx="1325939" cy="841041"/>
            <a:chOff x="10050023" y="325376"/>
            <a:chExt cx="1845332" cy="1566200"/>
          </a:xfrm>
        </p:grpSpPr>
        <p:sp>
          <p:nvSpPr>
            <p:cNvPr id="38" name="Retângulo 56">
              <a:extLst>
                <a:ext uri="{FF2B5EF4-FFF2-40B4-BE49-F238E27FC236}">
                  <a16:creationId xmlns:a16="http://schemas.microsoft.com/office/drawing/2014/main" id="{A2C7350F-A584-4510-9DB0-315198773ED3}"/>
                </a:ext>
              </a:extLst>
            </p:cNvPr>
            <p:cNvSpPr/>
            <p:nvPr/>
          </p:nvSpPr>
          <p:spPr>
            <a:xfrm>
              <a:off x="10100049" y="412402"/>
              <a:ext cx="1753420" cy="1386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dirty="0">
                  <a:solidFill>
                    <a:schemeClr val="tx1"/>
                  </a:solidFill>
                  <a:cs typeface="Calibri"/>
                </a:rPr>
                <a:t>Critérios:</a:t>
              </a:r>
            </a:p>
            <a:p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-</a:t>
              </a: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 julgamento</a:t>
              </a:r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: maior retorno economico</a:t>
              </a:r>
              <a:br>
                <a:rPr lang="pt-BR" sz="800" b="1" dirty="0">
                  <a:solidFill>
                    <a:schemeClr val="tx1"/>
                  </a:solidFill>
                  <a:cs typeface="Calibri"/>
                </a:rPr>
              </a:br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- </a:t>
              </a:r>
              <a:r>
                <a:rPr lang="pt-BR" sz="800" dirty="0">
                  <a:solidFill>
                    <a:schemeClr val="tx1"/>
                  </a:solidFill>
                  <a:cs typeface="Calibri"/>
                </a:rPr>
                <a:t>qualificação: </a:t>
              </a:r>
              <a:r>
                <a:rPr lang="pt-BR" sz="800" b="1" dirty="0">
                  <a:solidFill>
                    <a:schemeClr val="tx1"/>
                  </a:solidFill>
                  <a:cs typeface="Calibri"/>
                </a:rPr>
                <a:t>técnicos, economico e legal</a:t>
              </a:r>
              <a:endParaRPr lang="pt-BR" sz="900" b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39" name="Retângulo 55">
              <a:extLst>
                <a:ext uri="{FF2B5EF4-FFF2-40B4-BE49-F238E27FC236}">
                  <a16:creationId xmlns:a16="http://schemas.microsoft.com/office/drawing/2014/main" id="{F755CA53-2A04-4199-B502-CFC774B05779}"/>
                </a:ext>
              </a:extLst>
            </p:cNvPr>
            <p:cNvSpPr/>
            <p:nvPr/>
          </p:nvSpPr>
          <p:spPr>
            <a:xfrm>
              <a:off x="10050023" y="325376"/>
              <a:ext cx="1845332" cy="1566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F4F538A9-0B1E-48B8-8DA8-4269C6EC5A0E}"/>
              </a:ext>
            </a:extLst>
          </p:cNvPr>
          <p:cNvCxnSpPr>
            <a:stCxn id="39" idx="2"/>
            <a:endCxn id="3" idx="0"/>
          </p:cNvCxnSpPr>
          <p:nvPr/>
        </p:nvCxnSpPr>
        <p:spPr>
          <a:xfrm>
            <a:off x="6574312" y="3868780"/>
            <a:ext cx="1" cy="140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bject 19">
            <a:extLst>
              <a:ext uri="{FF2B5EF4-FFF2-40B4-BE49-F238E27FC236}">
                <a16:creationId xmlns:a16="http://schemas.microsoft.com/office/drawing/2014/main" id="{DD250967-F176-40F1-80BD-2E0E5B353A8E}"/>
              </a:ext>
            </a:extLst>
          </p:cNvPr>
          <p:cNvSpPr txBox="1">
            <a:spLocks/>
          </p:cNvSpPr>
          <p:nvPr/>
        </p:nvSpPr>
        <p:spPr>
          <a:xfrm>
            <a:off x="1569971" y="280874"/>
            <a:ext cx="880681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002E51"/>
                </a:solidFill>
                <a:latin typeface="Arial MT"/>
                <a:cs typeface="Arial MT"/>
              </a:rPr>
              <a:t>Fluxo de Processo - Cessão Planejada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solidFill>
                  <a:srgbClr val="002E51"/>
                </a:solidFill>
                <a:latin typeface="Arial MT"/>
              </a:rPr>
              <a:t>Cenário 2 - Visão geral</a:t>
            </a:r>
            <a:endParaRPr lang="pt-BR" sz="1800" b="1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C16FA3C1-58E9-4227-ACB9-CF814E2CF721}"/>
              </a:ext>
            </a:extLst>
          </p:cNvPr>
          <p:cNvGrpSpPr/>
          <p:nvPr/>
        </p:nvGrpSpPr>
        <p:grpSpPr>
          <a:xfrm>
            <a:off x="4696232" y="1181032"/>
            <a:ext cx="2558796" cy="80772"/>
            <a:chOff x="2325623" y="1696211"/>
            <a:chExt cx="2558796" cy="80772"/>
          </a:xfrm>
        </p:grpSpPr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E0C1DDC0-1AD4-40E8-ABB4-76FE2D0C79AA}"/>
                </a:ext>
              </a:extLst>
            </p:cNvPr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44" name="object 9">
              <a:extLst>
                <a:ext uri="{FF2B5EF4-FFF2-40B4-BE49-F238E27FC236}">
                  <a16:creationId xmlns:a16="http://schemas.microsoft.com/office/drawing/2014/main" id="{27EBC40D-1AC2-49ED-9CF5-2F42D2D2ACC7}"/>
                </a:ext>
              </a:extLst>
            </p:cNvPr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45" name="object 10">
              <a:extLst>
                <a:ext uri="{FF2B5EF4-FFF2-40B4-BE49-F238E27FC236}">
                  <a16:creationId xmlns:a16="http://schemas.microsoft.com/office/drawing/2014/main" id="{8715D5E8-9C35-497F-9AAA-0ED916E9CA3A}"/>
                </a:ext>
              </a:extLst>
            </p:cNvPr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46" name="object 11">
              <a:extLst>
                <a:ext uri="{FF2B5EF4-FFF2-40B4-BE49-F238E27FC236}">
                  <a16:creationId xmlns:a16="http://schemas.microsoft.com/office/drawing/2014/main" id="{5CDEB1E4-5C21-4611-B643-4D680E810D4C}"/>
                </a:ext>
              </a:extLst>
            </p:cNvPr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47" name="object 12">
              <a:extLst>
                <a:ext uri="{FF2B5EF4-FFF2-40B4-BE49-F238E27FC236}">
                  <a16:creationId xmlns:a16="http://schemas.microsoft.com/office/drawing/2014/main" id="{66B124EC-EEEE-4245-983E-298DC1859FB5}"/>
                </a:ext>
              </a:extLst>
            </p:cNvPr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48" name="object 13">
              <a:extLst>
                <a:ext uri="{FF2B5EF4-FFF2-40B4-BE49-F238E27FC236}">
                  <a16:creationId xmlns:a16="http://schemas.microsoft.com/office/drawing/2014/main" id="{45A1B4BE-5849-461D-BD08-1DFCC75B00BF}"/>
                </a:ext>
              </a:extLst>
            </p:cNvPr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49" name="object 14">
              <a:extLst>
                <a:ext uri="{FF2B5EF4-FFF2-40B4-BE49-F238E27FC236}">
                  <a16:creationId xmlns:a16="http://schemas.microsoft.com/office/drawing/2014/main" id="{7AE1E06D-680A-4077-A745-DDD6FDB36152}"/>
                </a:ext>
              </a:extLst>
            </p:cNvPr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0" name="object 15">
              <a:extLst>
                <a:ext uri="{FF2B5EF4-FFF2-40B4-BE49-F238E27FC236}">
                  <a16:creationId xmlns:a16="http://schemas.microsoft.com/office/drawing/2014/main" id="{776DFBCE-127B-49A9-872A-88B81000E7E0}"/>
                </a:ext>
              </a:extLst>
            </p:cNvPr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C79160C1-E629-4EDE-9CA7-A4A3D71CBFED}"/>
                </a:ext>
              </a:extLst>
            </p:cNvPr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241DAD4B-14EE-4274-AD51-FF4C6BE86D51}"/>
                </a:ext>
              </a:extLst>
            </p:cNvPr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A2134510-DB71-4473-A9D5-39BABD78AF58}"/>
                </a:ext>
              </a:extLst>
            </p:cNvPr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D10646BC-8023-4577-8918-B22C69ECC46B}"/>
                </a:ext>
              </a:extLst>
            </p:cNvPr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84F4E126-773B-4C0F-BE53-6BB4FA45936E}"/>
                </a:ext>
              </a:extLst>
            </p:cNvPr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D58D9C1E-F70F-483A-8568-6BB71F18DE9F}"/>
                </a:ext>
              </a:extLst>
            </p:cNvPr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7" name="object 22">
              <a:extLst>
                <a:ext uri="{FF2B5EF4-FFF2-40B4-BE49-F238E27FC236}">
                  <a16:creationId xmlns:a16="http://schemas.microsoft.com/office/drawing/2014/main" id="{244B69AA-2D90-4893-9785-800CB8FB01FA}"/>
                </a:ext>
              </a:extLst>
            </p:cNvPr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8" name="object 23">
              <a:extLst>
                <a:ext uri="{FF2B5EF4-FFF2-40B4-BE49-F238E27FC236}">
                  <a16:creationId xmlns:a16="http://schemas.microsoft.com/office/drawing/2014/main" id="{15B1614A-FAF4-4E80-B32E-651CC88A9C69}"/>
                </a:ext>
              </a:extLst>
            </p:cNvPr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59" name="object 24">
              <a:extLst>
                <a:ext uri="{FF2B5EF4-FFF2-40B4-BE49-F238E27FC236}">
                  <a16:creationId xmlns:a16="http://schemas.microsoft.com/office/drawing/2014/main" id="{56D25A9E-3659-40D8-AFCB-E7E197294240}"/>
                </a:ext>
              </a:extLst>
            </p:cNvPr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0" name="object 25">
              <a:extLst>
                <a:ext uri="{FF2B5EF4-FFF2-40B4-BE49-F238E27FC236}">
                  <a16:creationId xmlns:a16="http://schemas.microsoft.com/office/drawing/2014/main" id="{A8B68FD4-DEBA-45B1-9403-E39765E18D05}"/>
                </a:ext>
              </a:extLst>
            </p:cNvPr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  <p:sp>
          <p:nvSpPr>
            <p:cNvPr id="61" name="object 26">
              <a:extLst>
                <a:ext uri="{FF2B5EF4-FFF2-40B4-BE49-F238E27FC236}">
                  <a16:creationId xmlns:a16="http://schemas.microsoft.com/office/drawing/2014/main" id="{B985C797-3D01-4303-98DD-12B3BE59C38A}"/>
                </a:ext>
              </a:extLst>
            </p:cNvPr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pt-BR"/>
            </a:p>
          </p:txBody>
        </p:sp>
      </p:grpSp>
      <p:sp>
        <p:nvSpPr>
          <p:cNvPr id="71" name="Rectangle 83">
            <a:extLst>
              <a:ext uri="{FF2B5EF4-FFF2-40B4-BE49-F238E27FC236}">
                <a16:creationId xmlns:a16="http://schemas.microsoft.com/office/drawing/2014/main" id="{1106F48E-84D0-4229-8FCF-BA55BEDE74AF}"/>
              </a:ext>
            </a:extLst>
          </p:cNvPr>
          <p:cNvSpPr/>
          <p:nvPr/>
        </p:nvSpPr>
        <p:spPr>
          <a:xfrm>
            <a:off x="9254066" y="3338099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[Empreendedor]</a:t>
            </a:r>
          </a:p>
          <a:p>
            <a:pPr algn="ctr"/>
            <a:r>
              <a:rPr lang="pt-BR" sz="900" dirty="0">
                <a:solidFill>
                  <a:sysClr val="windowText" lastClr="000000"/>
                </a:solidFill>
              </a:rPr>
              <a:t>Licenciamento Ambiental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2" name="Flowchart: Document 88">
            <a:extLst>
              <a:ext uri="{FF2B5EF4-FFF2-40B4-BE49-F238E27FC236}">
                <a16:creationId xmlns:a16="http://schemas.microsoft.com/office/drawing/2014/main" id="{95487F02-CA03-4686-A737-ED2EB2B4DD90}"/>
              </a:ext>
            </a:extLst>
          </p:cNvPr>
          <p:cNvSpPr/>
          <p:nvPr/>
        </p:nvSpPr>
        <p:spPr>
          <a:xfrm>
            <a:off x="9080063" y="6069854"/>
            <a:ext cx="1509309" cy="69430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chemeClr val="tx1"/>
                </a:solidFill>
              </a:rPr>
              <a:t>Requisitos, prazos e diretrizes estabelecidas MME/EPE/Aneel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Dados certificados;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Períodos de medições;</a:t>
            </a:r>
          </a:p>
        </p:txBody>
      </p:sp>
      <p:sp>
        <p:nvSpPr>
          <p:cNvPr id="80" name="Rectangle 83">
            <a:extLst>
              <a:ext uri="{FF2B5EF4-FFF2-40B4-BE49-F238E27FC236}">
                <a16:creationId xmlns:a16="http://schemas.microsoft.com/office/drawing/2014/main" id="{9DEB2FC9-3F4A-4B89-9AFB-E5FB208E851F}"/>
              </a:ext>
            </a:extLst>
          </p:cNvPr>
          <p:cNvSpPr/>
          <p:nvPr/>
        </p:nvSpPr>
        <p:spPr>
          <a:xfrm>
            <a:off x="9254066" y="4877554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[Empreendedor]</a:t>
            </a:r>
          </a:p>
          <a:p>
            <a:pPr algn="ctr"/>
            <a:r>
              <a:rPr lang="pt-BR" sz="900" dirty="0">
                <a:solidFill>
                  <a:sysClr val="windowText" lastClr="000000"/>
                </a:solidFill>
              </a:rPr>
              <a:t>Detalhamento Projeto</a:t>
            </a:r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111" name="Conector: Angulado 110">
            <a:extLst>
              <a:ext uri="{FF2B5EF4-FFF2-40B4-BE49-F238E27FC236}">
                <a16:creationId xmlns:a16="http://schemas.microsoft.com/office/drawing/2014/main" id="{7D06EDBF-639B-4F1E-838C-1F498FA31A1B}"/>
              </a:ext>
            </a:extLst>
          </p:cNvPr>
          <p:cNvCxnSpPr>
            <a:cxnSpLocks/>
            <a:stCxn id="4" idx="3"/>
            <a:endCxn id="71" idx="1"/>
          </p:cNvCxnSpPr>
          <p:nvPr/>
        </p:nvCxnSpPr>
        <p:spPr>
          <a:xfrm flipV="1">
            <a:off x="8717105" y="3721030"/>
            <a:ext cx="536961" cy="6709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ector: Angulado 131">
            <a:extLst>
              <a:ext uri="{FF2B5EF4-FFF2-40B4-BE49-F238E27FC236}">
                <a16:creationId xmlns:a16="http://schemas.microsoft.com/office/drawing/2014/main" id="{C79AD7E8-39FE-4EC9-B661-480584ED33B8}"/>
              </a:ext>
            </a:extLst>
          </p:cNvPr>
          <p:cNvCxnSpPr>
            <a:cxnSpLocks/>
            <a:stCxn id="80" idx="3"/>
            <a:endCxn id="6" idx="1"/>
          </p:cNvCxnSpPr>
          <p:nvPr/>
        </p:nvCxnSpPr>
        <p:spPr>
          <a:xfrm flipV="1">
            <a:off x="10525517" y="4321858"/>
            <a:ext cx="393525" cy="9386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Flowchart: Document 88">
            <a:extLst>
              <a:ext uri="{FF2B5EF4-FFF2-40B4-BE49-F238E27FC236}">
                <a16:creationId xmlns:a16="http://schemas.microsoft.com/office/drawing/2014/main" id="{CBE7503F-692E-434D-98E1-62759381AD10}"/>
              </a:ext>
            </a:extLst>
          </p:cNvPr>
          <p:cNvSpPr/>
          <p:nvPr/>
        </p:nvSpPr>
        <p:spPr>
          <a:xfrm>
            <a:off x="8795457" y="2297446"/>
            <a:ext cx="1509309" cy="69430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chemeClr val="tx1"/>
                </a:solidFill>
              </a:rPr>
              <a:t>Requisitos, prazos e diretrizes; estabelecidos pelo IBAMA: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>
                <a:solidFill>
                  <a:schemeClr val="tx1"/>
                </a:solidFill>
              </a:rPr>
              <a:t>Cessão de uso</a:t>
            </a:r>
          </a:p>
        </p:txBody>
      </p:sp>
      <p:cxnSp>
        <p:nvCxnSpPr>
          <p:cNvPr id="125" name="Conector: Angulado 124">
            <a:extLst>
              <a:ext uri="{FF2B5EF4-FFF2-40B4-BE49-F238E27FC236}">
                <a16:creationId xmlns:a16="http://schemas.microsoft.com/office/drawing/2014/main" id="{CF3B3B45-0A81-41A1-A7E0-74192C77F32A}"/>
              </a:ext>
            </a:extLst>
          </p:cNvPr>
          <p:cNvCxnSpPr>
            <a:cxnSpLocks/>
            <a:stCxn id="4" idx="3"/>
            <a:endCxn id="80" idx="1"/>
          </p:cNvCxnSpPr>
          <p:nvPr/>
        </p:nvCxnSpPr>
        <p:spPr>
          <a:xfrm>
            <a:off x="8717105" y="4392006"/>
            <a:ext cx="536961" cy="8684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90">
            <a:extLst>
              <a:ext uri="{FF2B5EF4-FFF2-40B4-BE49-F238E27FC236}">
                <a16:creationId xmlns:a16="http://schemas.microsoft.com/office/drawing/2014/main" id="{FEADCF48-FE5D-48C5-ADD5-82C8507CE06F}"/>
              </a:ext>
            </a:extLst>
          </p:cNvPr>
          <p:cNvCxnSpPr>
            <a:cxnSpLocks/>
          </p:cNvCxnSpPr>
          <p:nvPr/>
        </p:nvCxnSpPr>
        <p:spPr>
          <a:xfrm flipV="1">
            <a:off x="9388412" y="2971477"/>
            <a:ext cx="0" cy="36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Right Arrow 75">
            <a:extLst>
              <a:ext uri="{FF2B5EF4-FFF2-40B4-BE49-F238E27FC236}">
                <a16:creationId xmlns:a16="http://schemas.microsoft.com/office/drawing/2014/main" id="{C44A3F3A-EC65-402A-87A7-F7768C66EDF8}"/>
              </a:ext>
            </a:extLst>
          </p:cNvPr>
          <p:cNvSpPr/>
          <p:nvPr/>
        </p:nvSpPr>
        <p:spPr>
          <a:xfrm>
            <a:off x="4128753" y="3173564"/>
            <a:ext cx="1370039" cy="2229340"/>
          </a:xfrm>
          <a:prstGeom prst="rightArrow">
            <a:avLst>
              <a:gd name="adj1" fmla="val 83685"/>
              <a:gd name="adj2" fmla="val 101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800" dirty="0">
                <a:solidFill>
                  <a:sysClr val="windowText" lastClr="000000"/>
                </a:solidFill>
              </a:rPr>
              <a:t>Indicado pelo MME: EPE ou outra instituição para realização previamente ao processo de cessão</a:t>
            </a:r>
          </a:p>
        </p:txBody>
      </p:sp>
      <p:sp>
        <p:nvSpPr>
          <p:cNvPr id="153" name="Rectangle 82">
            <a:extLst>
              <a:ext uri="{FF2B5EF4-FFF2-40B4-BE49-F238E27FC236}">
                <a16:creationId xmlns:a16="http://schemas.microsoft.com/office/drawing/2014/main" id="{877CFEDE-0439-422E-AEF2-A3E965B55ED0}"/>
              </a:ext>
            </a:extLst>
          </p:cNvPr>
          <p:cNvSpPr/>
          <p:nvPr/>
        </p:nvSpPr>
        <p:spPr>
          <a:xfrm>
            <a:off x="4154015" y="4025310"/>
            <a:ext cx="1271451" cy="76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[EPE/OUTRO]</a:t>
            </a:r>
          </a:p>
          <a:p>
            <a:pPr algn="ctr"/>
            <a:r>
              <a:rPr lang="pt-BR" sz="1000" dirty="0">
                <a:solidFill>
                  <a:sysClr val="windowText" lastClr="000000"/>
                </a:solidFill>
              </a:rPr>
              <a:t>Estudos de Potencial Energético</a:t>
            </a:r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42">
            <a:extLst>
              <a:ext uri="{FF2B5EF4-FFF2-40B4-BE49-F238E27FC236}">
                <a16:creationId xmlns:a16="http://schemas.microsoft.com/office/drawing/2014/main" id="{743B9E34-62D7-4B20-9EEE-C5EAD58CE295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5479945" y="4392006"/>
            <a:ext cx="458642" cy="2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TextBox 112">
            <a:extLst>
              <a:ext uri="{FF2B5EF4-FFF2-40B4-BE49-F238E27FC236}">
                <a16:creationId xmlns:a16="http://schemas.microsoft.com/office/drawing/2014/main" id="{990F91A7-8C5A-4232-9877-46E351DA7A9D}"/>
              </a:ext>
            </a:extLst>
          </p:cNvPr>
          <p:cNvSpPr txBox="1"/>
          <p:nvPr/>
        </p:nvSpPr>
        <p:spPr>
          <a:xfrm>
            <a:off x="-38463" y="1334145"/>
            <a:ext cx="4192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u="sng" dirty="0"/>
              <a:t>Cenário 2: </a:t>
            </a:r>
            <a:br>
              <a:rPr lang="pt-BR" sz="800" u="sng" dirty="0"/>
            </a:br>
            <a:r>
              <a:rPr lang="pt-BR" sz="800" dirty="0"/>
              <a:t>Elaboração do Estudo de Potencial Energético Offshore pela EPE ou outro indicado pelo MME.</a:t>
            </a:r>
          </a:p>
        </p:txBody>
      </p:sp>
      <p:sp>
        <p:nvSpPr>
          <p:cNvPr id="156" name="Flowchart: Summing Junction 1">
            <a:extLst>
              <a:ext uri="{FF2B5EF4-FFF2-40B4-BE49-F238E27FC236}">
                <a16:creationId xmlns:a16="http://schemas.microsoft.com/office/drawing/2014/main" id="{93C1654A-FB73-48F5-9231-74B104B39ADD}"/>
              </a:ext>
            </a:extLst>
          </p:cNvPr>
          <p:cNvSpPr/>
          <p:nvPr/>
        </p:nvSpPr>
        <p:spPr>
          <a:xfrm>
            <a:off x="5538955" y="4254066"/>
            <a:ext cx="235188" cy="331979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Elbow Connector 127">
            <a:extLst>
              <a:ext uri="{FF2B5EF4-FFF2-40B4-BE49-F238E27FC236}">
                <a16:creationId xmlns:a16="http://schemas.microsoft.com/office/drawing/2014/main" id="{768A7F88-736D-4D4A-AB59-07A616850341}"/>
              </a:ext>
            </a:extLst>
          </p:cNvPr>
          <p:cNvCxnSpPr>
            <a:cxnSpLocks/>
            <a:stCxn id="156" idx="4"/>
            <a:endCxn id="152" idx="2"/>
          </p:cNvCxnSpPr>
          <p:nvPr/>
        </p:nvCxnSpPr>
        <p:spPr>
          <a:xfrm rot="5400000">
            <a:off x="5099520" y="4845874"/>
            <a:ext cx="816859" cy="297200"/>
          </a:xfrm>
          <a:prstGeom prst="bentConnector3">
            <a:avLst>
              <a:gd name="adj1" fmla="val 12798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TextBox 133">
            <a:extLst>
              <a:ext uri="{FF2B5EF4-FFF2-40B4-BE49-F238E27FC236}">
                <a16:creationId xmlns:a16="http://schemas.microsoft.com/office/drawing/2014/main" id="{39A4A0E7-A412-4B7A-9C5F-4D82DE6A020D}"/>
              </a:ext>
            </a:extLst>
          </p:cNvPr>
          <p:cNvSpPr txBox="1"/>
          <p:nvPr/>
        </p:nvSpPr>
        <p:spPr>
          <a:xfrm>
            <a:off x="5385081" y="4918106"/>
            <a:ext cx="379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Não</a:t>
            </a:r>
            <a:endParaRPr lang="en-US" sz="800" dirty="0"/>
          </a:p>
        </p:txBody>
      </p:sp>
      <p:sp>
        <p:nvSpPr>
          <p:cNvPr id="160" name="TextBox 131">
            <a:extLst>
              <a:ext uri="{FF2B5EF4-FFF2-40B4-BE49-F238E27FC236}">
                <a16:creationId xmlns:a16="http://schemas.microsoft.com/office/drawing/2014/main" id="{41C69FF3-FCE4-488D-9418-C7FE81888184}"/>
              </a:ext>
            </a:extLst>
          </p:cNvPr>
          <p:cNvSpPr txBox="1"/>
          <p:nvPr/>
        </p:nvSpPr>
        <p:spPr>
          <a:xfrm>
            <a:off x="5421194" y="3852167"/>
            <a:ext cx="59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Aprovado</a:t>
            </a:r>
            <a:r>
              <a:rPr lang="en-US" sz="800" dirty="0"/>
              <a:t> ´pela  </a:t>
            </a:r>
            <a:r>
              <a:rPr lang="en-US" sz="800" dirty="0" err="1"/>
              <a:t>Aneel</a:t>
            </a:r>
            <a:r>
              <a:rPr lang="en-US" sz="800" dirty="0"/>
              <a:t>?</a:t>
            </a:r>
          </a:p>
        </p:txBody>
      </p:sp>
      <p:sp>
        <p:nvSpPr>
          <p:cNvPr id="161" name="TextBox 132">
            <a:extLst>
              <a:ext uri="{FF2B5EF4-FFF2-40B4-BE49-F238E27FC236}">
                <a16:creationId xmlns:a16="http://schemas.microsoft.com/office/drawing/2014/main" id="{93151437-A993-46EE-A013-A573E9E48D2F}"/>
              </a:ext>
            </a:extLst>
          </p:cNvPr>
          <p:cNvSpPr txBox="1"/>
          <p:nvPr/>
        </p:nvSpPr>
        <p:spPr>
          <a:xfrm>
            <a:off x="5697055" y="4402858"/>
            <a:ext cx="431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356329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373346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06050" y="5796525"/>
            <a:ext cx="1885949" cy="106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57575" y="5222206"/>
            <a:ext cx="8011417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 pitchFamily="127" charset="0"/>
                <a:cs typeface="Geneva" pitchFamily="127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27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pt-BR" altLang="en-US" sz="2000" dirty="0">
                <a:latin typeface="+mn-lt"/>
                <a:ea typeface="ＭＳ Ｐゴシック" panose="020B0600070205080204" pitchFamily="34" charset="-128"/>
              </a:rPr>
              <a:t>Ministério de Minas e Energia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n-lt"/>
                <a:ea typeface="ＭＳ Ｐゴシック" panose="020B0600070205080204" pitchFamily="34" charset="-128"/>
              </a:rPr>
              <a:t>Secretaria de Planejamento e Desenvolvimento Energético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n-lt"/>
                <a:ea typeface="ＭＳ Ｐゴシック" panose="020B0600070205080204" pitchFamily="34" charset="-128"/>
              </a:rPr>
              <a:t>(61) 2032-5762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800" i="1" u="sng" strike="noStrike" kern="1200" cap="none" spc="0" normalizeH="0" baseline="0" noProof="0" dirty="0">
                <a:ln>
                  <a:noFill/>
                </a:ln>
                <a:solidFill>
                  <a:srgbClr val="023E8A"/>
                </a:solidFill>
                <a:uLnTx/>
                <a:uFillTx/>
                <a:latin typeface="+mn-lt"/>
                <a:ea typeface="ＭＳ Ｐゴシック" panose="020B0600070205080204" pitchFamily="34" charset="-128"/>
              </a:rPr>
              <a:t>spe@mme.gov.br</a:t>
            </a:r>
            <a:endParaRPr kumimoji="0" lang="en-US" altLang="en-US" sz="1800" i="1" u="sng" strike="noStrike" kern="1200" cap="none" spc="0" normalizeH="0" baseline="0" noProof="0" dirty="0">
              <a:ln>
                <a:noFill/>
              </a:ln>
              <a:solidFill>
                <a:srgbClr val="023E8A"/>
              </a:solidFill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667" y="5188711"/>
            <a:ext cx="1540934" cy="154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" y="5788632"/>
            <a:ext cx="4313230" cy="101145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5495"/>
            <a:ext cx="12191999" cy="37389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2000"/>
                </a:schemeClr>
              </a:gs>
              <a:gs pos="21000">
                <a:schemeClr val="bg2">
                  <a:lumMod val="50000"/>
                  <a:alpha val="64000"/>
                </a:schemeClr>
              </a:gs>
              <a:gs pos="70000">
                <a:srgbClr val="002060">
                  <a:alpha val="42000"/>
                </a:srgbClr>
              </a:gs>
              <a:gs pos="100000">
                <a:schemeClr val="accent1">
                  <a:lumMod val="75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69883" y="1666928"/>
            <a:ext cx="3541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OBRIGADA!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0"/>
            <a:ext cx="1549730" cy="3733464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1349681" y="3080184"/>
            <a:ext cx="686171" cy="815669"/>
            <a:chOff x="10977485" y="3441365"/>
            <a:chExt cx="686171" cy="815669"/>
          </a:xfrm>
        </p:grpSpPr>
        <p:sp>
          <p:nvSpPr>
            <p:cNvPr id="12" name="Retângulo 11"/>
            <p:cNvSpPr/>
            <p:nvPr/>
          </p:nvSpPr>
          <p:spPr>
            <a:xfrm>
              <a:off x="11269454" y="3874866"/>
              <a:ext cx="394202" cy="382168"/>
            </a:xfrm>
            <a:prstGeom prst="rect">
              <a:avLst/>
            </a:prstGeom>
            <a:solidFill>
              <a:srgbClr val="FEBF05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983894" y="3441365"/>
              <a:ext cx="482661" cy="490555"/>
            </a:xfrm>
            <a:prstGeom prst="rect">
              <a:avLst/>
            </a:prstGeom>
            <a:solidFill>
              <a:srgbClr val="0038A8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0977485" y="3837835"/>
              <a:ext cx="369433" cy="394488"/>
            </a:xfrm>
            <a:prstGeom prst="rect">
              <a:avLst/>
            </a:prstGeom>
            <a:solidFill>
              <a:schemeClr val="accent6">
                <a:lumMod val="7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03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549730" cy="35725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2754085"/>
            <a:ext cx="12192000" cy="13498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27407" y="3239524"/>
            <a:ext cx="211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Investidores Internacionais e Nacionais </a:t>
            </a:r>
          </a:p>
        </p:txBody>
      </p:sp>
      <p:sp>
        <p:nvSpPr>
          <p:cNvPr id="6" name="object 40"/>
          <p:cNvSpPr txBox="1"/>
          <p:nvPr/>
        </p:nvSpPr>
        <p:spPr>
          <a:xfrm>
            <a:off x="232061" y="3095254"/>
            <a:ext cx="2807786" cy="66749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lang="pt-BR" sz="32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+50 Reuniões 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908" y="3933371"/>
            <a:ext cx="1268664" cy="292462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682503" y="3235053"/>
            <a:ext cx="253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Governamentais participaram das discussões</a:t>
            </a:r>
          </a:p>
        </p:txBody>
      </p:sp>
      <p:sp>
        <p:nvSpPr>
          <p:cNvPr id="12" name="object 40"/>
          <p:cNvSpPr txBox="1"/>
          <p:nvPr/>
        </p:nvSpPr>
        <p:spPr>
          <a:xfrm>
            <a:off x="7911556" y="3090783"/>
            <a:ext cx="2807786" cy="66749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lang="pt-BR" sz="32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 Órgãos </a:t>
            </a:r>
            <a:endParaRPr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object 55"/>
          <p:cNvSpPr txBox="1">
            <a:spLocks/>
          </p:cNvSpPr>
          <p:nvPr/>
        </p:nvSpPr>
        <p:spPr>
          <a:xfrm>
            <a:off x="4162126" y="99064"/>
            <a:ext cx="7762159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0"/>
              </a:spcBef>
            </a:pPr>
            <a:r>
              <a:rPr lang="pt-BR" sz="36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Regulamentação</a:t>
            </a:r>
            <a:endParaRPr lang="pt-BR" sz="3600" b="1" spc="-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924175" algn="r">
              <a:lnSpc>
                <a:spcPct val="100000"/>
              </a:lnSpc>
              <a:spcBef>
                <a:spcPts val="35"/>
              </a:spcBef>
            </a:pPr>
            <a:r>
              <a:rPr lang="pt-BR" sz="28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Presidencial </a:t>
            </a:r>
          </a:p>
          <a:p>
            <a:pPr marL="2924175" algn="r">
              <a:lnSpc>
                <a:spcPct val="100000"/>
              </a:lnSpc>
              <a:spcBef>
                <a:spcPts val="35"/>
              </a:spcBef>
            </a:pPr>
            <a:r>
              <a:rPr lang="pt-BR" sz="28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10.946, de 25 de janeiro de 2022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663E80-40DB-4926-BBF3-8454B7C691AE}"/>
              </a:ext>
            </a:extLst>
          </p:cNvPr>
          <p:cNvSpPr txBox="1"/>
          <p:nvPr/>
        </p:nvSpPr>
        <p:spPr>
          <a:xfrm>
            <a:off x="414831" y="4395611"/>
            <a:ext cx="413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 ANEEL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E24C58-1786-4430-B862-D8F7F2B3FE37}"/>
              </a:ext>
            </a:extLst>
          </p:cNvPr>
          <p:cNvSpPr txBox="1"/>
          <p:nvPr/>
        </p:nvSpPr>
        <p:spPr>
          <a:xfrm>
            <a:off x="4162126" y="5045491"/>
            <a:ext cx="413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EQUINOR NEOENERGIA SHELL CIP/COP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29770B-539A-4488-9938-9B045E29522B}"/>
              </a:ext>
            </a:extLst>
          </p:cNvPr>
          <p:cNvSpPr txBox="1"/>
          <p:nvPr/>
        </p:nvSpPr>
        <p:spPr>
          <a:xfrm>
            <a:off x="578232" y="5927850"/>
            <a:ext cx="21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ABEEolica  ABEMAR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B0976E8-B89F-4DC3-8D1F-ED992C32FE27}"/>
              </a:ext>
            </a:extLst>
          </p:cNvPr>
          <p:cNvSpPr txBox="1"/>
          <p:nvPr/>
        </p:nvSpPr>
        <p:spPr>
          <a:xfrm>
            <a:off x="8689226" y="5927850"/>
            <a:ext cx="272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MUNDIAL  BEP/UK  </a:t>
            </a:r>
          </a:p>
        </p:txBody>
      </p:sp>
      <p:sp>
        <p:nvSpPr>
          <p:cNvPr id="17" name="object 55"/>
          <p:cNvSpPr txBox="1">
            <a:spLocks/>
          </p:cNvSpPr>
          <p:nvPr/>
        </p:nvSpPr>
        <p:spPr>
          <a:xfrm>
            <a:off x="205470" y="1184131"/>
            <a:ext cx="31029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lang="pt-BR" sz="28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Eólica Offshore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ject 55"/>
          <p:cNvSpPr txBox="1">
            <a:spLocks/>
          </p:cNvSpPr>
          <p:nvPr/>
        </p:nvSpPr>
        <p:spPr>
          <a:xfrm>
            <a:off x="2703124" y="1819357"/>
            <a:ext cx="6785746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lang="pt-BR" sz="28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Ampla Discussão e Participação</a:t>
            </a:r>
          </a:p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pt-BR" sz="24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Setor Público e Privado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8689226" y="4580277"/>
            <a:ext cx="272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IBAMA SPU/ME MARINHA</a:t>
            </a:r>
          </a:p>
        </p:txBody>
      </p:sp>
    </p:spTree>
    <p:extLst>
      <p:ext uri="{BB962C8B-B14F-4D97-AF65-F5344CB8AC3E}">
        <p14:creationId xmlns:p14="http://schemas.microsoft.com/office/powerpoint/2010/main" val="239907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549730" cy="35725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2754085"/>
            <a:ext cx="12192000" cy="13498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Como será o papel da gestão das áreas e o ato de cessão?</a:t>
            </a:r>
          </a:p>
        </p:txBody>
      </p:sp>
    </p:spTree>
    <p:extLst>
      <p:ext uri="{BB962C8B-B14F-4D97-AF65-F5344CB8AC3E}">
        <p14:creationId xmlns:p14="http://schemas.microsoft.com/office/powerpoint/2010/main" val="404710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042" y="941237"/>
            <a:ext cx="527274" cy="580002"/>
          </a:xfrm>
          <a:prstGeom prst="rect">
            <a:avLst/>
          </a:prstGeom>
        </p:spPr>
      </p:pic>
      <p:pic>
        <p:nvPicPr>
          <p:cNvPr id="2" name="Picture 1" descr="Águas internacionais &#10;.com extensão da ZEE) &#10;Plataforma continental &#10;(extensão possível da ZEE) &#10;Águas internacionais &#10;(sem extensão da ZEE) &#10;Zona econômica exclusiva &#10;(200 milhas) &#10;Zona contígua &#10;(12 milhas) &#10;Mar territorial &#10;(12 milhas) &#10;Aguas interiores &#10;Terra &#10;inha de base &#10;(Média de água na maré baixa) ">
            <a:extLst>
              <a:ext uri="{FF2B5EF4-FFF2-40B4-BE49-F238E27FC236}">
                <a16:creationId xmlns:a16="http://schemas.microsoft.com/office/drawing/2014/main" id="{7B99EF0A-6E1D-4889-8BE4-BE38EEDB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2" y="-37700"/>
            <a:ext cx="4130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/>
          <p:cNvSpPr/>
          <p:nvPr/>
        </p:nvSpPr>
        <p:spPr>
          <a:xfrm>
            <a:off x="0" y="4648200"/>
            <a:ext cx="3984890" cy="22098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F4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15298" y="5196840"/>
            <a:ext cx="4076702" cy="165354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F4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891534E-0C25-4FD1-B9ED-F24024D099D6}"/>
              </a:ext>
            </a:extLst>
          </p:cNvPr>
          <p:cNvSpPr txBox="1"/>
          <p:nvPr/>
        </p:nvSpPr>
        <p:spPr>
          <a:xfrm>
            <a:off x="1" y="6457890"/>
            <a:ext cx="6419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25000"/>
                  </a:schemeClr>
                </a:solidFill>
              </a:rPr>
              <a:t>Fonte</a:t>
            </a:r>
            <a:r>
              <a:rPr lang="pt-BR" sz="9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Lei 8.617, de 04.01.1993 (Lei das Aguas marinhas); CONVENÇÃO DAS NAÇÕES UNIDAS SOBRE O DIREITO DO MAR; Instrução Normativa nº 2, de 27 de julho de 2018 e  art. 20 da Constituição Federal (incisos III, IV, VI e VII )</a:t>
            </a:r>
          </a:p>
        </p:txBody>
      </p:sp>
      <p:sp>
        <p:nvSpPr>
          <p:cNvPr id="10" name="object 12"/>
          <p:cNvSpPr/>
          <p:nvPr/>
        </p:nvSpPr>
        <p:spPr>
          <a:xfrm>
            <a:off x="8115298" y="2545081"/>
            <a:ext cx="4076703" cy="1760219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ABDCFC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8106635" y="4197350"/>
            <a:ext cx="4102692" cy="40386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8FD3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719" y="3587750"/>
            <a:ext cx="4000501" cy="6096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8FD3FF"/>
          </a:solid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2"/>
          <p:cNvSpPr/>
          <p:nvPr/>
        </p:nvSpPr>
        <p:spPr>
          <a:xfrm>
            <a:off x="-15611" y="0"/>
            <a:ext cx="4130411" cy="6985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D3EBFA"/>
          </a:solidFill>
        </p:spPr>
        <p:txBody>
          <a:bodyPr wrap="square" lIns="0" tIns="0" rIns="0" bIns="0" rtlCol="0"/>
          <a:lstStyle/>
          <a:p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2"/>
          <p:cNvSpPr/>
          <p:nvPr/>
        </p:nvSpPr>
        <p:spPr>
          <a:xfrm>
            <a:off x="8115301" y="0"/>
            <a:ext cx="4076700" cy="21209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D3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-15609" y="698499"/>
            <a:ext cx="4000499" cy="977901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BFE3FA"/>
          </a:solidFill>
        </p:spPr>
        <p:txBody>
          <a:bodyPr wrap="square" lIns="0" tIns="0" rIns="0" bIns="0" rtlCol="0"/>
          <a:lstStyle/>
          <a:p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8115300" y="2120901"/>
            <a:ext cx="4076701" cy="4318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BFE3FA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-15611" y="1676400"/>
            <a:ext cx="4000501" cy="20320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ABDCFC"/>
          </a:solidFill>
        </p:spPr>
        <p:txBody>
          <a:bodyPr wrap="square" lIns="0" tIns="0" rIns="0" bIns="0" rtlCol="0"/>
          <a:lstStyle/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1719" y="4061460"/>
            <a:ext cx="4000501" cy="6096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82CBFB"/>
          </a:solidFill>
        </p:spPr>
        <p:txBody>
          <a:bodyPr wrap="square" lIns="0" tIns="0" rIns="0" bIns="0" rtlCol="0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-91809" y="4651237"/>
            <a:ext cx="4094029" cy="1220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2"/>
          <p:cNvSpPr/>
          <p:nvPr/>
        </p:nvSpPr>
        <p:spPr>
          <a:xfrm>
            <a:off x="8097972" y="4983480"/>
            <a:ext cx="4094028" cy="22098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27B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/>
          <p:cNvSpPr/>
          <p:nvPr/>
        </p:nvSpPr>
        <p:spPr>
          <a:xfrm>
            <a:off x="8115298" y="4594860"/>
            <a:ext cx="4076702" cy="40386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82CBF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8476" y="2693898"/>
            <a:ext cx="41272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Econômica Exclusiva (ZEE):</a:t>
            </a:r>
            <a:r>
              <a:rPr lang="pt-BR" sz="1200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linha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de base até 200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milhas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370 km – 3,6km² - 40%)</a:t>
            </a:r>
          </a:p>
          <a:p>
            <a:pPr lvl="0"/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0" y="3647150"/>
            <a:ext cx="402080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Contígua</a:t>
            </a:r>
            <a:r>
              <a:rPr lang="pt-BR" sz="14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400" b="1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Após o Mar Territorial + 12 milhas (total 44km desde à costa)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199577" y="4191350"/>
            <a:ext cx="3970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Direitos: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exploração de recursos naturais e minerais, fiscalização e repressão de todos os veículos náuticos.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8021774" y="4996429"/>
            <a:ext cx="4187552" cy="1220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-23916" y="4163080"/>
            <a:ext cx="409264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Territorial: </a:t>
            </a:r>
          </a:p>
          <a:p>
            <a:pPr lv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Da linha de base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e se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estende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até 12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milhas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22km)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206210" y="4629160"/>
            <a:ext cx="3964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Direitos: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total controle sobre a faixa oceânica e o espaço aéreo, incluindo exploração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8119431" y="3064129"/>
            <a:ext cx="32127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Direitos:</a:t>
            </a:r>
            <a:r>
              <a:rPr lang="pt-BR" sz="1000" b="1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Exploração e análise dos recursos naturais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115051" y="2116086"/>
            <a:ext cx="39201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Direitos:</a:t>
            </a:r>
            <a:r>
              <a:rPr lang="pt-BR" sz="900" b="1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Direito exclusivo da União de exploração e aproveitamento, podendo autorizar e regulamentar as perfurações na plataforma continental, quaisquer que sejam os seus fins.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04392" y="5399008"/>
            <a:ext cx="340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Águas situadas no interior da linha de base do mar territorial fazem parte das águas interiores do Estado</a:t>
            </a:r>
          </a:p>
        </p:txBody>
      </p:sp>
      <p:pic>
        <p:nvPicPr>
          <p:cNvPr id="33" name="Picture 8">
            <a:extLst>
              <a:ext uri="{FF2B5EF4-FFF2-40B4-BE49-F238E27FC236}">
                <a16:creationId xmlns:a16="http://schemas.microsoft.com/office/drawing/2014/main" id="{F30883E5-36EF-4D71-BC1B-46A8CD5A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5101">
            <a:off x="4185544" y="4814469"/>
            <a:ext cx="781599" cy="9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F30883E5-36EF-4D71-BC1B-46A8CD5A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517">
            <a:off x="8108494" y="5338867"/>
            <a:ext cx="475680" cy="5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tângulo 34"/>
          <p:cNvSpPr/>
          <p:nvPr/>
        </p:nvSpPr>
        <p:spPr>
          <a:xfrm>
            <a:off x="8500035" y="5570310"/>
            <a:ext cx="35473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É a  linha de baixa-mar do litoral continental e insular, tal como indicada nas cartas náuticas de grande escala, reconhecidas oficialmente no Brasil  </a:t>
            </a:r>
          </a:p>
        </p:txBody>
      </p:sp>
      <p:cxnSp>
        <p:nvCxnSpPr>
          <p:cNvPr id="37" name="Conector reto 36"/>
          <p:cNvCxnSpPr/>
          <p:nvPr/>
        </p:nvCxnSpPr>
        <p:spPr>
          <a:xfrm flipH="1">
            <a:off x="7198468" y="2165350"/>
            <a:ext cx="2432" cy="26577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7159110" y="2165350"/>
            <a:ext cx="901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410464" y="256916"/>
            <a:ext cx="1531895" cy="507999"/>
          </a:xfrm>
          <a:prstGeom prst="rect">
            <a:avLst/>
          </a:prstGeom>
          <a:solidFill>
            <a:srgbClr val="D3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3836" y="198364"/>
            <a:ext cx="35795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Águas Internacionais: </a:t>
            </a:r>
          </a:p>
          <a:p>
            <a:pPr lvl="0"/>
            <a:r>
              <a:rPr lang="pt-BR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ZEE cujo inicio depende da extensão ZEE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274533" y="1036646"/>
            <a:ext cx="1962493" cy="462866"/>
          </a:xfrm>
          <a:prstGeom prst="rect">
            <a:avLst/>
          </a:prstGeom>
          <a:solidFill>
            <a:srgbClr val="BF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3836" y="730397"/>
            <a:ext cx="6252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u="sng" dirty="0">
                <a:solidFill>
                  <a:srgbClr val="945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Continental:</a:t>
            </a:r>
          </a:p>
          <a:p>
            <a:pPr lv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Leito e subsolo das áreas submarinas desde a linha de base até 200 milhas, com possível extensão (abrange todas as outras áreas)</a:t>
            </a:r>
          </a:p>
          <a:p>
            <a:r>
              <a:rPr lang="pt-BR" sz="1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pt-BR" sz="1000" i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 solicitada – 150 milhas náuticas à ONU em avaliação</a:t>
            </a:r>
          </a:p>
          <a:p>
            <a:pPr lvl="0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315512" y="2580120"/>
            <a:ext cx="2178859" cy="775707"/>
          </a:xfrm>
          <a:prstGeom prst="rect">
            <a:avLst/>
          </a:prstGeom>
          <a:solidFill>
            <a:srgbClr val="ABD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Seta para a Esquerda e para a Direita 35"/>
          <p:cNvSpPr/>
          <p:nvPr/>
        </p:nvSpPr>
        <p:spPr>
          <a:xfrm rot="16200000">
            <a:off x="2653109" y="3076818"/>
            <a:ext cx="3016135" cy="184015"/>
          </a:xfrm>
          <a:prstGeom prst="left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144" y="3285249"/>
            <a:ext cx="387173" cy="425891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343" y="2837663"/>
            <a:ext cx="433685" cy="477054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108" y="1991226"/>
            <a:ext cx="354953" cy="390449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387" y="2259651"/>
            <a:ext cx="469499" cy="516450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2" y="1199209"/>
            <a:ext cx="402696" cy="442966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525" y="4456416"/>
            <a:ext cx="390261" cy="429288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86" y="3076190"/>
            <a:ext cx="412127" cy="453340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514" y="3915146"/>
            <a:ext cx="412127" cy="4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/>
          <p:cNvSpPr txBox="1">
            <a:spLocks/>
          </p:cNvSpPr>
          <p:nvPr/>
        </p:nvSpPr>
        <p:spPr>
          <a:xfrm>
            <a:off x="1481193" y="257754"/>
            <a:ext cx="957326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002E51"/>
                </a:solidFill>
                <a:latin typeface="Arial MT"/>
                <a:cs typeface="Arial MT"/>
              </a:rPr>
              <a:t>Uso de Bem Público - UBP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solidFill>
                  <a:srgbClr val="002E51"/>
                </a:solidFill>
                <a:latin typeface="Arial MT"/>
              </a:rPr>
              <a:t>Visão geral da Cessão de Uso</a:t>
            </a:r>
            <a:endParaRPr lang="pt-BR" sz="1800" b="1" dirty="0"/>
          </a:p>
        </p:txBody>
      </p:sp>
      <p:grpSp>
        <p:nvGrpSpPr>
          <p:cNvPr id="3" name="Agrupar 2"/>
          <p:cNvGrpSpPr/>
          <p:nvPr/>
        </p:nvGrpSpPr>
        <p:grpSpPr>
          <a:xfrm>
            <a:off x="4946518" y="1171913"/>
            <a:ext cx="2558796" cy="80772"/>
            <a:chOff x="2325623" y="1696211"/>
            <a:chExt cx="2558796" cy="80772"/>
          </a:xfrm>
        </p:grpSpPr>
        <p:sp>
          <p:nvSpPr>
            <p:cNvPr id="4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Retângulo 23"/>
          <p:cNvSpPr/>
          <p:nvPr/>
        </p:nvSpPr>
        <p:spPr>
          <a:xfrm>
            <a:off x="1395851" y="5221953"/>
            <a:ext cx="5615688" cy="938678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4"/>
          <p:cNvSpPr/>
          <p:nvPr/>
        </p:nvSpPr>
        <p:spPr>
          <a:xfrm>
            <a:off x="0" y="4404359"/>
            <a:ext cx="962025" cy="1001394"/>
          </a:xfrm>
          <a:custGeom>
            <a:avLst/>
            <a:gdLst/>
            <a:ahLst/>
            <a:cxnLst/>
            <a:rect l="l" t="t" r="r" b="b"/>
            <a:pathLst>
              <a:path w="962025" h="1001395">
                <a:moveTo>
                  <a:pt x="0" y="1001267"/>
                </a:moveTo>
                <a:lnTo>
                  <a:pt x="961644" y="1001267"/>
                </a:lnTo>
                <a:lnTo>
                  <a:pt x="961644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10"/>
          <p:cNvGrpSpPr/>
          <p:nvPr/>
        </p:nvGrpSpPr>
        <p:grpSpPr>
          <a:xfrm>
            <a:off x="0" y="2392679"/>
            <a:ext cx="962025" cy="2012061"/>
            <a:chOff x="0" y="2392679"/>
            <a:chExt cx="962025" cy="2012061"/>
          </a:xfrm>
        </p:grpSpPr>
        <p:sp>
          <p:nvSpPr>
            <p:cNvPr id="27" name="object 11"/>
            <p:cNvSpPr/>
            <p:nvPr/>
          </p:nvSpPr>
          <p:spPr>
            <a:xfrm>
              <a:off x="0" y="3336035"/>
              <a:ext cx="962025" cy="1068705"/>
            </a:xfrm>
            <a:custGeom>
              <a:avLst/>
              <a:gdLst/>
              <a:ahLst/>
              <a:cxnLst/>
              <a:rect l="l" t="t" r="r" b="b"/>
              <a:pathLst>
                <a:path w="962025" h="1068704">
                  <a:moveTo>
                    <a:pt x="961644" y="0"/>
                  </a:moveTo>
                  <a:lnTo>
                    <a:pt x="0" y="0"/>
                  </a:lnTo>
                  <a:lnTo>
                    <a:pt x="0" y="1068324"/>
                  </a:lnTo>
                  <a:lnTo>
                    <a:pt x="961644" y="1068324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0" y="2392679"/>
              <a:ext cx="962025" cy="943610"/>
            </a:xfrm>
            <a:custGeom>
              <a:avLst/>
              <a:gdLst/>
              <a:ahLst/>
              <a:cxnLst/>
              <a:rect l="l" t="t" r="r" b="b"/>
              <a:pathLst>
                <a:path w="962025" h="943610">
                  <a:moveTo>
                    <a:pt x="961644" y="0"/>
                  </a:moveTo>
                  <a:lnTo>
                    <a:pt x="0" y="0"/>
                  </a:lnTo>
                  <a:lnTo>
                    <a:pt x="0" y="943356"/>
                  </a:lnTo>
                  <a:lnTo>
                    <a:pt x="961644" y="943356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6"/>
          <p:cNvSpPr/>
          <p:nvPr/>
        </p:nvSpPr>
        <p:spPr>
          <a:xfrm>
            <a:off x="961644" y="3322320"/>
            <a:ext cx="419100" cy="1254760"/>
          </a:xfrm>
          <a:custGeom>
            <a:avLst/>
            <a:gdLst/>
            <a:ahLst/>
            <a:cxnLst/>
            <a:rect l="l" t="t" r="r" b="b"/>
            <a:pathLst>
              <a:path w="419100" h="1254760">
                <a:moveTo>
                  <a:pt x="0" y="0"/>
                </a:moveTo>
                <a:lnTo>
                  <a:pt x="0" y="1090802"/>
                </a:lnTo>
                <a:lnTo>
                  <a:pt x="419100" y="1254252"/>
                </a:lnTo>
                <a:lnTo>
                  <a:pt x="419100" y="163449"/>
                </a:lnTo>
                <a:lnTo>
                  <a:pt x="0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/>
          <p:cNvSpPr txBox="1"/>
          <p:nvPr/>
        </p:nvSpPr>
        <p:spPr>
          <a:xfrm>
            <a:off x="0" y="3336035"/>
            <a:ext cx="9467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1" name="object 24"/>
          <p:cNvSpPr/>
          <p:nvPr/>
        </p:nvSpPr>
        <p:spPr>
          <a:xfrm>
            <a:off x="944880" y="2400299"/>
            <a:ext cx="454659" cy="3221990"/>
          </a:xfrm>
          <a:custGeom>
            <a:avLst/>
            <a:gdLst/>
            <a:ahLst/>
            <a:cxnLst/>
            <a:rect l="l" t="t" r="r" b="b"/>
            <a:pathLst>
              <a:path w="454659" h="3221990">
                <a:moveTo>
                  <a:pt x="435864" y="169926"/>
                </a:moveTo>
                <a:lnTo>
                  <a:pt x="0" y="0"/>
                </a:lnTo>
                <a:lnTo>
                  <a:pt x="0" y="942594"/>
                </a:lnTo>
                <a:lnTo>
                  <a:pt x="435864" y="1112520"/>
                </a:lnTo>
                <a:lnTo>
                  <a:pt x="435864" y="169926"/>
                </a:lnTo>
                <a:close/>
              </a:path>
              <a:path w="454659" h="3221990">
                <a:moveTo>
                  <a:pt x="454152" y="1973580"/>
                </a:moveTo>
                <a:lnTo>
                  <a:pt x="0" y="2006854"/>
                </a:lnTo>
                <a:lnTo>
                  <a:pt x="0" y="3221736"/>
                </a:lnTo>
                <a:lnTo>
                  <a:pt x="454152" y="3188462"/>
                </a:lnTo>
                <a:lnTo>
                  <a:pt x="454152" y="1973580"/>
                </a:lnTo>
                <a:close/>
              </a:path>
            </a:pathLst>
          </a:custGeom>
          <a:solidFill>
            <a:srgbClr val="D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/>
          <p:cNvSpPr/>
          <p:nvPr/>
        </p:nvSpPr>
        <p:spPr>
          <a:xfrm>
            <a:off x="929639" y="5227320"/>
            <a:ext cx="469900" cy="1112520"/>
          </a:xfrm>
          <a:custGeom>
            <a:avLst/>
            <a:gdLst/>
            <a:ahLst/>
            <a:cxnLst/>
            <a:rect l="l" t="t" r="r" b="b"/>
            <a:pathLst>
              <a:path w="469900" h="1112520">
                <a:moveTo>
                  <a:pt x="469391" y="0"/>
                </a:moveTo>
                <a:lnTo>
                  <a:pt x="0" y="183006"/>
                </a:lnTo>
                <a:lnTo>
                  <a:pt x="0" y="1112519"/>
                </a:lnTo>
                <a:lnTo>
                  <a:pt x="469391" y="929462"/>
                </a:lnTo>
                <a:lnTo>
                  <a:pt x="469391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6"/>
          <p:cNvSpPr/>
          <p:nvPr/>
        </p:nvSpPr>
        <p:spPr>
          <a:xfrm>
            <a:off x="0" y="5405627"/>
            <a:ext cx="946785" cy="934719"/>
          </a:xfrm>
          <a:custGeom>
            <a:avLst/>
            <a:gdLst/>
            <a:ahLst/>
            <a:cxnLst/>
            <a:rect l="l" t="t" r="r" b="b"/>
            <a:pathLst>
              <a:path w="946785" h="934720">
                <a:moveTo>
                  <a:pt x="946404" y="0"/>
                </a:moveTo>
                <a:lnTo>
                  <a:pt x="0" y="0"/>
                </a:lnTo>
                <a:lnTo>
                  <a:pt x="0" y="934212"/>
                </a:lnTo>
                <a:lnTo>
                  <a:pt x="946404" y="934212"/>
                </a:lnTo>
                <a:lnTo>
                  <a:pt x="94640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Retângulo 33"/>
          <p:cNvSpPr/>
          <p:nvPr/>
        </p:nvSpPr>
        <p:spPr>
          <a:xfrm>
            <a:off x="1380742" y="2567939"/>
            <a:ext cx="4611240" cy="939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397507" y="2582566"/>
            <a:ext cx="459447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Caberá ao MME</a:t>
            </a:r>
            <a:r>
              <a:rPr lang="pt-BR" sz="1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autorizar o direito de uso</a:t>
            </a:r>
            <a:r>
              <a:rPr lang="pt-BR"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 de bens da União em áreas </a:t>
            </a:r>
            <a:r>
              <a:rPr lang="pt-BR" sz="1100" spc="-10" dirty="0">
                <a:latin typeface="Arial" panose="020B0604020202020204" pitchFamily="34" charset="0"/>
                <a:cs typeface="Arial" panose="020B0604020202020204" pitchFamily="34" charset="0"/>
              </a:rPr>
              <a:t>localizadas em águas interiores, no mar territorial, na ZEE e na plataforma continental, </a:t>
            </a:r>
            <a:r>
              <a:rPr lang="pt-BR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para a exploração do serviço de geração de energia elétrica offshore</a:t>
            </a:r>
          </a:p>
        </p:txBody>
      </p:sp>
      <p:pic>
        <p:nvPicPr>
          <p:cNvPr id="36" name="object 2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23489" y="2692400"/>
            <a:ext cx="475847" cy="429090"/>
          </a:xfrm>
          <a:prstGeom prst="rect">
            <a:avLst/>
          </a:prstGeom>
        </p:spPr>
      </p:pic>
      <p:sp>
        <p:nvSpPr>
          <p:cNvPr id="37" name="Retângulo 36"/>
          <p:cNvSpPr/>
          <p:nvPr/>
        </p:nvSpPr>
        <p:spPr>
          <a:xfrm>
            <a:off x="1380741" y="3507738"/>
            <a:ext cx="5315333" cy="859537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443221" y="3622632"/>
            <a:ext cx="5292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celebração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cessão onerosa de uso de bem público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observado o art. 18º da Lei nº 9.636/98</a:t>
            </a:r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36" y="3622632"/>
            <a:ext cx="527274" cy="580002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1395603" y="4367275"/>
            <a:ext cx="4515607" cy="870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395603" y="4402885"/>
            <a:ext cx="44592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exploração do serviço de geração de energia elétrica será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outorgada mediante autorização da ANEEL,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nos termos da Lei nº 9.074, de 7 de julho de 1995.</a:t>
            </a:r>
          </a:p>
          <a:p>
            <a:endParaRPr lang="pt-BR" sz="11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1"/>
          <p:cNvSpPr txBox="1"/>
          <p:nvPr/>
        </p:nvSpPr>
        <p:spPr>
          <a:xfrm>
            <a:off x="85364" y="1609876"/>
            <a:ext cx="54936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solidFill>
                  <a:srgbClr val="183A64"/>
                </a:solidFill>
                <a:latin typeface="Arial"/>
                <a:cs typeface="Arial"/>
              </a:rPr>
              <a:t>Destaques: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36" y="4679755"/>
            <a:ext cx="497091" cy="497091"/>
          </a:xfrm>
          <a:prstGeom prst="rect">
            <a:avLst/>
          </a:prstGeom>
        </p:spPr>
      </p:pic>
      <p:sp>
        <p:nvSpPr>
          <p:cNvPr id="46" name="Retângulo 45"/>
          <p:cNvSpPr/>
          <p:nvPr/>
        </p:nvSpPr>
        <p:spPr>
          <a:xfrm>
            <a:off x="1365283" y="5252844"/>
            <a:ext cx="57206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instrumento contratual disporá sobre o pagamento pelo UBP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complementares disporá sobre a apuração, o pagamento e as sanções pelo inadimplemento ou mora relativos às participações governamentais devidas pelo cessionário</a:t>
            </a: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6" y="5572455"/>
            <a:ext cx="527274" cy="580002"/>
          </a:xfrm>
          <a:prstGeom prst="rect">
            <a:avLst/>
          </a:prstGeom>
        </p:spPr>
      </p:pic>
      <p:sp>
        <p:nvSpPr>
          <p:cNvPr id="49" name="object 11"/>
          <p:cNvSpPr txBox="1"/>
          <p:nvPr/>
        </p:nvSpPr>
        <p:spPr>
          <a:xfrm>
            <a:off x="7263239" y="2507272"/>
            <a:ext cx="508060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000" b="1" spc="-5" dirty="0">
                <a:solidFill>
                  <a:srgbClr val="0F243E"/>
                </a:solidFill>
                <a:latin typeface="Arial"/>
                <a:cs typeface="Arial"/>
              </a:rPr>
              <a:t>Hipóteses de rescisão do contrato de cessão de uso</a:t>
            </a:r>
            <a:endParaRPr sz="2000" dirty="0">
              <a:solidFill>
                <a:srgbClr val="0F243E"/>
              </a:solidFill>
              <a:latin typeface="Arial"/>
              <a:cs typeface="Arial"/>
            </a:endParaRP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4" y="2588640"/>
            <a:ext cx="547650" cy="547650"/>
          </a:xfrm>
          <a:prstGeom prst="rect">
            <a:avLst/>
          </a:prstGeom>
        </p:spPr>
      </p:pic>
      <p:sp>
        <p:nvSpPr>
          <p:cNvPr id="51" name="object 11">
            <a:extLst>
              <a:ext uri="{FF2B5EF4-FFF2-40B4-BE49-F238E27FC236}">
                <a16:creationId xmlns:a16="http://schemas.microsoft.com/office/drawing/2014/main" id="{EBCC50D1-CC83-480D-A3B9-7D6A092F4A04}"/>
              </a:ext>
            </a:extLst>
          </p:cNvPr>
          <p:cNvSpPr txBox="1"/>
          <p:nvPr/>
        </p:nvSpPr>
        <p:spPr>
          <a:xfrm>
            <a:off x="7222091" y="3307997"/>
            <a:ext cx="508060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srgbClr val="0F243E"/>
                </a:solidFill>
                <a:latin typeface="Arial"/>
                <a:cs typeface="Arial"/>
              </a:rPr>
              <a:t>os contratos de cessão firmados estabelecerá em suas clausulas as condições de rescisão</a:t>
            </a:r>
            <a:endParaRPr sz="1200" dirty="0">
              <a:solidFill>
                <a:srgbClr val="0F243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3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6" grpId="0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Agrupar 85"/>
          <p:cNvGrpSpPr/>
          <p:nvPr/>
        </p:nvGrpSpPr>
        <p:grpSpPr>
          <a:xfrm>
            <a:off x="1711836" y="4518142"/>
            <a:ext cx="954164" cy="191570"/>
            <a:chOff x="1355403" y="4276129"/>
            <a:chExt cx="954164" cy="191570"/>
          </a:xfrm>
        </p:grpSpPr>
        <p:sp>
          <p:nvSpPr>
            <p:cNvPr id="85" name="object 6"/>
            <p:cNvSpPr/>
            <p:nvPr/>
          </p:nvSpPr>
          <p:spPr>
            <a:xfrm rot="4223978">
              <a:off x="1487483" y="4144049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"/>
            <p:cNvSpPr/>
            <p:nvPr/>
          </p:nvSpPr>
          <p:spPr>
            <a:xfrm rot="14990615">
              <a:off x="1991432" y="4149564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19"/>
          <p:cNvSpPr txBox="1">
            <a:spLocks/>
          </p:cNvSpPr>
          <p:nvPr/>
        </p:nvSpPr>
        <p:spPr>
          <a:xfrm>
            <a:off x="-60979" y="94358"/>
            <a:ext cx="50590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002E51"/>
                </a:solidFill>
                <a:latin typeface="Arial MT"/>
                <a:cs typeface="Arial MT"/>
              </a:rPr>
              <a:t>Gestão das Áreas </a:t>
            </a:r>
          </a:p>
        </p:txBody>
      </p:sp>
      <p:sp>
        <p:nvSpPr>
          <p:cNvPr id="74" name="object 6"/>
          <p:cNvSpPr/>
          <p:nvPr/>
        </p:nvSpPr>
        <p:spPr>
          <a:xfrm rot="14990615">
            <a:off x="2408529" y="3638924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1" name="Elbow Connector 29">
            <a:extLst>
              <a:ext uri="{FF2B5EF4-FFF2-40B4-BE49-F238E27FC236}">
                <a16:creationId xmlns:a16="http://schemas.microsoft.com/office/drawing/2014/main" id="{139E5C2C-41E3-4BFE-A5AE-07464A7F0DA9}"/>
              </a:ext>
            </a:extLst>
          </p:cNvPr>
          <p:cNvCxnSpPr>
            <a:cxnSpLocks/>
            <a:stCxn id="54" idx="2"/>
          </p:cNvCxnSpPr>
          <p:nvPr/>
        </p:nvCxnSpPr>
        <p:spPr>
          <a:xfrm rot="16200000" flipH="1">
            <a:off x="3368386" y="3084860"/>
            <a:ext cx="1973228" cy="2055011"/>
          </a:xfrm>
          <a:prstGeom prst="bentConnector2">
            <a:avLst/>
          </a:prstGeom>
          <a:ln w="1905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ject 6"/>
          <p:cNvSpPr/>
          <p:nvPr/>
        </p:nvSpPr>
        <p:spPr>
          <a:xfrm rot="14990615">
            <a:off x="2387440" y="2771437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"/>
          <p:cNvSpPr/>
          <p:nvPr/>
        </p:nvSpPr>
        <p:spPr>
          <a:xfrm rot="18492825">
            <a:off x="1348177" y="3775820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6"/>
          <p:cNvSpPr/>
          <p:nvPr/>
        </p:nvSpPr>
        <p:spPr>
          <a:xfrm rot="16588948">
            <a:off x="1621927" y="3420546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Agrupar 2"/>
          <p:cNvGrpSpPr/>
          <p:nvPr/>
        </p:nvGrpSpPr>
        <p:grpSpPr>
          <a:xfrm>
            <a:off x="973784" y="1001471"/>
            <a:ext cx="2558796" cy="80772"/>
            <a:chOff x="2325623" y="1696211"/>
            <a:chExt cx="2558796" cy="80772"/>
          </a:xfrm>
        </p:grpSpPr>
        <p:sp>
          <p:nvSpPr>
            <p:cNvPr id="4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/>
          <p:cNvSpPr/>
          <p:nvPr/>
        </p:nvSpPr>
        <p:spPr>
          <a:xfrm rot="14990615">
            <a:off x="1582852" y="2763217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Retângulo 45"/>
          <p:cNvSpPr/>
          <p:nvPr/>
        </p:nvSpPr>
        <p:spPr>
          <a:xfrm>
            <a:off x="541495" y="1195021"/>
            <a:ext cx="4055834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algn="ctr">
              <a:lnSpc>
                <a:spcPct val="107000"/>
              </a:lnSpc>
              <a:spcAft>
                <a:spcPts val="0"/>
              </a:spcAft>
            </a:pPr>
            <a:r>
              <a:rPr lang="pt-BR" sz="1600" b="1" spc="-5" dirty="0">
                <a:solidFill>
                  <a:srgbClr val="183A64"/>
                </a:solidFill>
                <a:latin typeface="Arial"/>
                <a:cs typeface="Arial"/>
              </a:rPr>
              <a:t>Áreas localizadas nas Águas Interiores </a:t>
            </a:r>
          </a:p>
          <a:p>
            <a:pPr marL="36195" marR="36195" algn="ctr">
              <a:lnSpc>
                <a:spcPct val="107000"/>
              </a:lnSpc>
              <a:spcAft>
                <a:spcPts val="0"/>
              </a:spcAft>
            </a:pPr>
            <a:r>
              <a:rPr lang="pt-BR" sz="1600" b="1" spc="-5" dirty="0">
                <a:solidFill>
                  <a:srgbClr val="183A64"/>
                </a:solidFill>
                <a:latin typeface="Arial"/>
                <a:cs typeface="Arial"/>
              </a:rPr>
              <a:t>e no Mar Territorial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bject 21"/>
          <p:cNvSpPr/>
          <p:nvPr/>
        </p:nvSpPr>
        <p:spPr>
          <a:xfrm>
            <a:off x="399186" y="2740114"/>
            <a:ext cx="1323340" cy="1333500"/>
          </a:xfrm>
          <a:custGeom>
            <a:avLst/>
            <a:gdLst/>
            <a:ahLst/>
            <a:cxnLst/>
            <a:rect l="l" t="t" r="r" b="b"/>
            <a:pathLst>
              <a:path w="1323339" h="1333500">
                <a:moveTo>
                  <a:pt x="661416" y="0"/>
                </a:moveTo>
                <a:lnTo>
                  <a:pt x="614184" y="1674"/>
                </a:lnTo>
                <a:lnTo>
                  <a:pt x="567849" y="6622"/>
                </a:lnTo>
                <a:lnTo>
                  <a:pt x="522521" y="14731"/>
                </a:lnTo>
                <a:lnTo>
                  <a:pt x="478313" y="25887"/>
                </a:lnTo>
                <a:lnTo>
                  <a:pt x="435336" y="39978"/>
                </a:lnTo>
                <a:lnTo>
                  <a:pt x="393702" y="56892"/>
                </a:lnTo>
                <a:lnTo>
                  <a:pt x="353524" y="76514"/>
                </a:lnTo>
                <a:lnTo>
                  <a:pt x="314914" y="98732"/>
                </a:lnTo>
                <a:lnTo>
                  <a:pt x="277983" y="123433"/>
                </a:lnTo>
                <a:lnTo>
                  <a:pt x="242843" y="150505"/>
                </a:lnTo>
                <a:lnTo>
                  <a:pt x="209607" y="179834"/>
                </a:lnTo>
                <a:lnTo>
                  <a:pt x="178387" y="211307"/>
                </a:lnTo>
                <a:lnTo>
                  <a:pt x="149293" y="244812"/>
                </a:lnTo>
                <a:lnTo>
                  <a:pt x="122439" y="280236"/>
                </a:lnTo>
                <a:lnTo>
                  <a:pt x="97936" y="317465"/>
                </a:lnTo>
                <a:lnTo>
                  <a:pt x="75897" y="356386"/>
                </a:lnTo>
                <a:lnTo>
                  <a:pt x="56433" y="396888"/>
                </a:lnTo>
                <a:lnTo>
                  <a:pt x="39656" y="438856"/>
                </a:lnTo>
                <a:lnTo>
                  <a:pt x="25678" y="482179"/>
                </a:lnTo>
                <a:lnTo>
                  <a:pt x="14612" y="526742"/>
                </a:lnTo>
                <a:lnTo>
                  <a:pt x="6568" y="572434"/>
                </a:lnTo>
                <a:lnTo>
                  <a:pt x="1660" y="619140"/>
                </a:lnTo>
                <a:lnTo>
                  <a:pt x="0" y="666750"/>
                </a:lnTo>
                <a:lnTo>
                  <a:pt x="1660" y="714359"/>
                </a:lnTo>
                <a:lnTo>
                  <a:pt x="6568" y="761065"/>
                </a:lnTo>
                <a:lnTo>
                  <a:pt x="14612" y="806757"/>
                </a:lnTo>
                <a:lnTo>
                  <a:pt x="25678" y="851320"/>
                </a:lnTo>
                <a:lnTo>
                  <a:pt x="39656" y="894643"/>
                </a:lnTo>
                <a:lnTo>
                  <a:pt x="56433" y="936611"/>
                </a:lnTo>
                <a:lnTo>
                  <a:pt x="75897" y="977113"/>
                </a:lnTo>
                <a:lnTo>
                  <a:pt x="97936" y="1016034"/>
                </a:lnTo>
                <a:lnTo>
                  <a:pt x="122439" y="1053263"/>
                </a:lnTo>
                <a:lnTo>
                  <a:pt x="149293" y="1088687"/>
                </a:lnTo>
                <a:lnTo>
                  <a:pt x="178387" y="1122192"/>
                </a:lnTo>
                <a:lnTo>
                  <a:pt x="209607" y="1153665"/>
                </a:lnTo>
                <a:lnTo>
                  <a:pt x="242843" y="1182994"/>
                </a:lnTo>
                <a:lnTo>
                  <a:pt x="277983" y="1210066"/>
                </a:lnTo>
                <a:lnTo>
                  <a:pt x="314914" y="1234767"/>
                </a:lnTo>
                <a:lnTo>
                  <a:pt x="353524" y="1256985"/>
                </a:lnTo>
                <a:lnTo>
                  <a:pt x="393702" y="1276607"/>
                </a:lnTo>
                <a:lnTo>
                  <a:pt x="435336" y="1293521"/>
                </a:lnTo>
                <a:lnTo>
                  <a:pt x="478313" y="1307612"/>
                </a:lnTo>
                <a:lnTo>
                  <a:pt x="522521" y="1318768"/>
                </a:lnTo>
                <a:lnTo>
                  <a:pt x="567849" y="1326877"/>
                </a:lnTo>
                <a:lnTo>
                  <a:pt x="614184" y="1331825"/>
                </a:lnTo>
                <a:lnTo>
                  <a:pt x="661416" y="1333500"/>
                </a:lnTo>
                <a:lnTo>
                  <a:pt x="708647" y="1331825"/>
                </a:lnTo>
                <a:lnTo>
                  <a:pt x="754982" y="1326877"/>
                </a:lnTo>
                <a:lnTo>
                  <a:pt x="800310" y="1318768"/>
                </a:lnTo>
                <a:lnTo>
                  <a:pt x="844518" y="1307612"/>
                </a:lnTo>
                <a:lnTo>
                  <a:pt x="887495" y="1293521"/>
                </a:lnTo>
                <a:lnTo>
                  <a:pt x="929129" y="1276607"/>
                </a:lnTo>
                <a:lnTo>
                  <a:pt x="969307" y="1256985"/>
                </a:lnTo>
                <a:lnTo>
                  <a:pt x="1007917" y="1234767"/>
                </a:lnTo>
                <a:lnTo>
                  <a:pt x="1044848" y="1210066"/>
                </a:lnTo>
                <a:lnTo>
                  <a:pt x="1079988" y="1182994"/>
                </a:lnTo>
                <a:lnTo>
                  <a:pt x="1113224" y="1153665"/>
                </a:lnTo>
                <a:lnTo>
                  <a:pt x="1144444" y="1122192"/>
                </a:lnTo>
                <a:lnTo>
                  <a:pt x="1173538" y="1088687"/>
                </a:lnTo>
                <a:lnTo>
                  <a:pt x="1200392" y="1053263"/>
                </a:lnTo>
                <a:lnTo>
                  <a:pt x="1224895" y="1016034"/>
                </a:lnTo>
                <a:lnTo>
                  <a:pt x="1246934" y="977113"/>
                </a:lnTo>
                <a:lnTo>
                  <a:pt x="1266398" y="936611"/>
                </a:lnTo>
                <a:lnTo>
                  <a:pt x="1283175" y="894643"/>
                </a:lnTo>
                <a:lnTo>
                  <a:pt x="1297153" y="851320"/>
                </a:lnTo>
                <a:lnTo>
                  <a:pt x="1308219" y="806757"/>
                </a:lnTo>
                <a:lnTo>
                  <a:pt x="1316263" y="761065"/>
                </a:lnTo>
                <a:lnTo>
                  <a:pt x="1321171" y="714359"/>
                </a:lnTo>
                <a:lnTo>
                  <a:pt x="1322832" y="666750"/>
                </a:lnTo>
                <a:lnTo>
                  <a:pt x="1321171" y="619140"/>
                </a:lnTo>
                <a:lnTo>
                  <a:pt x="1316263" y="572434"/>
                </a:lnTo>
                <a:lnTo>
                  <a:pt x="1308219" y="526742"/>
                </a:lnTo>
                <a:lnTo>
                  <a:pt x="1297153" y="482179"/>
                </a:lnTo>
                <a:lnTo>
                  <a:pt x="1283175" y="438856"/>
                </a:lnTo>
                <a:lnTo>
                  <a:pt x="1266398" y="396888"/>
                </a:lnTo>
                <a:lnTo>
                  <a:pt x="1246934" y="356386"/>
                </a:lnTo>
                <a:lnTo>
                  <a:pt x="1224895" y="317465"/>
                </a:lnTo>
                <a:lnTo>
                  <a:pt x="1200392" y="280236"/>
                </a:lnTo>
                <a:lnTo>
                  <a:pt x="1173538" y="244812"/>
                </a:lnTo>
                <a:lnTo>
                  <a:pt x="1144444" y="211307"/>
                </a:lnTo>
                <a:lnTo>
                  <a:pt x="1113224" y="179834"/>
                </a:lnTo>
                <a:lnTo>
                  <a:pt x="1079988" y="150505"/>
                </a:lnTo>
                <a:lnTo>
                  <a:pt x="1044848" y="123433"/>
                </a:lnTo>
                <a:lnTo>
                  <a:pt x="1007917" y="98732"/>
                </a:lnTo>
                <a:lnTo>
                  <a:pt x="969307" y="76514"/>
                </a:lnTo>
                <a:lnTo>
                  <a:pt x="929129" y="56892"/>
                </a:lnTo>
                <a:lnTo>
                  <a:pt x="887495" y="39978"/>
                </a:lnTo>
                <a:lnTo>
                  <a:pt x="844518" y="25887"/>
                </a:lnTo>
                <a:lnTo>
                  <a:pt x="800310" y="14731"/>
                </a:lnTo>
                <a:lnTo>
                  <a:pt x="754982" y="6622"/>
                </a:lnTo>
                <a:lnTo>
                  <a:pt x="708647" y="1674"/>
                </a:lnTo>
                <a:lnTo>
                  <a:pt x="6614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Retângulo 44"/>
          <p:cNvSpPr/>
          <p:nvPr/>
        </p:nvSpPr>
        <p:spPr>
          <a:xfrm>
            <a:off x="292980" y="3086252"/>
            <a:ext cx="1587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10" dirty="0">
                <a:latin typeface="Arial"/>
                <a:cs typeface="Arial"/>
              </a:rPr>
              <a:t>Gestão das áreas</a:t>
            </a:r>
            <a:endParaRPr lang="pt-BR" dirty="0"/>
          </a:p>
        </p:txBody>
      </p:sp>
      <p:sp>
        <p:nvSpPr>
          <p:cNvPr id="49" name="object 11"/>
          <p:cNvSpPr/>
          <p:nvPr/>
        </p:nvSpPr>
        <p:spPr>
          <a:xfrm>
            <a:off x="1914847" y="2709241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tângulo 49"/>
          <p:cNvSpPr/>
          <p:nvPr/>
        </p:nvSpPr>
        <p:spPr>
          <a:xfrm>
            <a:off x="1889702" y="2875302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939119" y="3570582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tângulo 52"/>
          <p:cNvSpPr/>
          <p:nvPr/>
        </p:nvSpPr>
        <p:spPr>
          <a:xfrm>
            <a:off x="1901029" y="3755424"/>
            <a:ext cx="617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spc="-10" dirty="0">
                <a:solidFill>
                  <a:schemeClr val="bg1"/>
                </a:solidFill>
                <a:latin typeface="Arial"/>
                <a:cs typeface="Arial"/>
              </a:rPr>
              <a:t>ME/SPU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54" name="object 47"/>
          <p:cNvSpPr txBox="1"/>
          <p:nvPr/>
        </p:nvSpPr>
        <p:spPr>
          <a:xfrm>
            <a:off x="2737411" y="2848753"/>
            <a:ext cx="1180167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Solicitação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6" name="object 47"/>
          <p:cNvSpPr txBox="1"/>
          <p:nvPr/>
        </p:nvSpPr>
        <p:spPr>
          <a:xfrm>
            <a:off x="2728618" y="3732340"/>
            <a:ext cx="1180167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Análise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11"/>
          <p:cNvSpPr/>
          <p:nvPr/>
        </p:nvSpPr>
        <p:spPr>
          <a:xfrm>
            <a:off x="1401918" y="4173784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Retângulo 57"/>
          <p:cNvSpPr/>
          <p:nvPr/>
        </p:nvSpPr>
        <p:spPr>
          <a:xfrm>
            <a:off x="1953922" y="4205977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59" name="object 47"/>
          <p:cNvSpPr txBox="1"/>
          <p:nvPr/>
        </p:nvSpPr>
        <p:spPr>
          <a:xfrm>
            <a:off x="2723845" y="4472671"/>
            <a:ext cx="1163950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chemeClr val="bg1"/>
                </a:solidFill>
                <a:latin typeface="Calibri"/>
                <a:cs typeface="Calibri"/>
              </a:rPr>
              <a:t>DIP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8" name="object 12"/>
          <p:cNvSpPr/>
          <p:nvPr/>
        </p:nvSpPr>
        <p:spPr>
          <a:xfrm>
            <a:off x="5351112" y="17723"/>
            <a:ext cx="3211195" cy="6840277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FFC000">
              <a:alpha val="90979"/>
            </a:srgbClr>
          </a:solidFill>
        </p:spPr>
        <p:txBody>
          <a:bodyPr wrap="square" lIns="0" tIns="0" rIns="0" bIns="0" rtlCol="0"/>
          <a:lstStyle/>
          <a:p>
            <a:endParaRPr lang="pt-BR" dirty="0"/>
          </a:p>
        </p:txBody>
      </p:sp>
      <p:sp>
        <p:nvSpPr>
          <p:cNvPr id="69" name="object 19"/>
          <p:cNvSpPr/>
          <p:nvPr/>
        </p:nvSpPr>
        <p:spPr>
          <a:xfrm>
            <a:off x="8570389" y="650893"/>
            <a:ext cx="3487297" cy="699770"/>
          </a:xfrm>
          <a:custGeom>
            <a:avLst/>
            <a:gdLst/>
            <a:ahLst/>
            <a:cxnLst/>
            <a:rect l="l" t="t" r="r" b="b"/>
            <a:pathLst>
              <a:path w="2851784" h="699769">
                <a:moveTo>
                  <a:pt x="2501646" y="0"/>
                </a:moveTo>
                <a:lnTo>
                  <a:pt x="0" y="0"/>
                </a:lnTo>
                <a:lnTo>
                  <a:pt x="0" y="699516"/>
                </a:lnTo>
                <a:lnTo>
                  <a:pt x="2501646" y="699516"/>
                </a:lnTo>
                <a:lnTo>
                  <a:pt x="2851404" y="349758"/>
                </a:lnTo>
                <a:lnTo>
                  <a:pt x="2501646" y="0"/>
                </a:lnTo>
                <a:close/>
              </a:path>
            </a:pathLst>
          </a:custGeom>
          <a:solidFill>
            <a:srgbClr val="1D4999"/>
          </a:solidFill>
        </p:spPr>
        <p:txBody>
          <a:bodyPr wrap="square" lIns="0" tIns="0" rIns="0" bIns="0" rtlCol="0"/>
          <a:lstStyle/>
          <a:p>
            <a:pPr lvl="0"/>
            <a:endParaRPr lang="pt-BR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48"/>
          <p:cNvSpPr txBox="1">
            <a:spLocks/>
          </p:cNvSpPr>
          <p:nvPr/>
        </p:nvSpPr>
        <p:spPr>
          <a:xfrm>
            <a:off x="5615160" y="151718"/>
            <a:ext cx="240157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Visão geral </a:t>
            </a:r>
            <a:endParaRPr lang="pt-BR" sz="3600" spc="-3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object 16"/>
          <p:cNvSpPr txBox="1"/>
          <p:nvPr/>
        </p:nvSpPr>
        <p:spPr>
          <a:xfrm>
            <a:off x="9042730" y="2665129"/>
            <a:ext cx="3121843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pt-BR" sz="1400" dirty="0"/>
              <a:t>A </a:t>
            </a:r>
            <a:r>
              <a:rPr lang="pt-BR" sz="1400" b="1" dirty="0"/>
              <a:t>área marítima </a:t>
            </a:r>
            <a:r>
              <a:rPr lang="pt-BR" sz="1400" dirty="0"/>
              <a:t>destinada à instalação do empreendimento para a exploração da atividade de geração de energia ou para realização de atividades de pesquisa e desenvolvimento tecnológico relacionados à geração de energia elétrica offshore;</a:t>
            </a:r>
          </a:p>
          <a:p>
            <a:endParaRPr lang="pt-BR" sz="1400" dirty="0"/>
          </a:p>
          <a:p>
            <a:r>
              <a:rPr lang="pt-BR" sz="1400" b="1" dirty="0"/>
              <a:t>As áreas da União em terra </a:t>
            </a:r>
            <a:r>
              <a:rPr lang="pt-BR" sz="1400" dirty="0"/>
              <a:t>necessárias para instalações de apoio logístico para a</a:t>
            </a:r>
          </a:p>
          <a:p>
            <a:r>
              <a:rPr lang="pt-BR" sz="1400" dirty="0"/>
              <a:t>manutenção e a operação do empreendimento e para a conexão com o Sistema Interligado Nacional - SIN.</a:t>
            </a:r>
            <a:br>
              <a:rPr lang="pt-BR" sz="1400" dirty="0"/>
            </a:br>
            <a:endParaRPr sz="1400" dirty="0">
              <a:latin typeface="Calibri"/>
              <a:cs typeface="Calibri"/>
            </a:endParaRPr>
          </a:p>
        </p:txBody>
      </p:sp>
      <p:sp>
        <p:nvSpPr>
          <p:cNvPr id="76" name="object 13"/>
          <p:cNvSpPr txBox="1"/>
          <p:nvPr/>
        </p:nvSpPr>
        <p:spPr>
          <a:xfrm>
            <a:off x="5659063" y="2358662"/>
            <a:ext cx="287344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Análise da SPU observará:</a:t>
            </a:r>
            <a:endParaRPr sz="1400" spc="-10" dirty="0">
              <a:solidFill>
                <a:schemeClr val="bg2">
                  <a:lumMod val="25000"/>
                </a:schemeClr>
              </a:solidFill>
              <a:latin typeface="Arial MT"/>
              <a:cs typeface="Calibri"/>
            </a:endParaRP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1652" y="5966867"/>
            <a:ext cx="855099" cy="855099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3942" y="6005378"/>
            <a:ext cx="814451" cy="814451"/>
          </a:xfrm>
          <a:prstGeom prst="rect">
            <a:avLst/>
          </a:prstGeom>
        </p:spPr>
      </p:pic>
      <p:sp>
        <p:nvSpPr>
          <p:cNvPr id="81" name="Retângulo 80"/>
          <p:cNvSpPr/>
          <p:nvPr/>
        </p:nvSpPr>
        <p:spPr>
          <a:xfrm>
            <a:off x="3947422" y="2765711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1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3917938" y="3633198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2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3929512" y="4336782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3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381075" y="6197926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spc="-10" dirty="0">
                <a:cs typeface="Calibri"/>
              </a:rPr>
              <a:t>MME: Ministério de Minas e Energia</a:t>
            </a:r>
          </a:p>
          <a:p>
            <a:r>
              <a:rPr lang="pt-BR" sz="900" spc="-10" dirty="0">
                <a:cs typeface="Calibri"/>
              </a:rPr>
              <a:t>ME: Ministério da Economia </a:t>
            </a:r>
          </a:p>
          <a:p>
            <a:r>
              <a:rPr lang="pt-BR" sz="900" spc="-10" dirty="0">
                <a:cs typeface="Calibri"/>
              </a:rPr>
              <a:t>SPU: Secretaria de Coordenação e Governança do Patrimônio da União (ME) </a:t>
            </a:r>
            <a:endParaRPr lang="pt-BR" sz="900" dirty="0"/>
          </a:p>
        </p:txBody>
      </p:sp>
      <p:sp>
        <p:nvSpPr>
          <p:cNvPr id="88" name="Retângulo 87"/>
          <p:cNvSpPr/>
          <p:nvPr/>
        </p:nvSpPr>
        <p:spPr>
          <a:xfrm>
            <a:off x="5315893" y="1468345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1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89" name="object 13"/>
          <p:cNvSpPr txBox="1"/>
          <p:nvPr/>
        </p:nvSpPr>
        <p:spPr>
          <a:xfrm>
            <a:off x="5638021" y="1536884"/>
            <a:ext cx="291552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Solicitação à SPU para análise de disponibilidade de áreas localizadas no mar territorial</a:t>
            </a:r>
            <a:endParaRPr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5348452" y="2252323"/>
            <a:ext cx="25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2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5354947" y="3242059"/>
            <a:ext cx="197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3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5549934" y="2610117"/>
            <a:ext cx="326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Se área já foi demandada ou destinada a outro empreendimento </a:t>
            </a:r>
          </a:p>
        </p:txBody>
      </p:sp>
      <p:sp>
        <p:nvSpPr>
          <p:cNvPr id="94" name="object 13"/>
          <p:cNvSpPr txBox="1"/>
          <p:nvPr/>
        </p:nvSpPr>
        <p:spPr>
          <a:xfrm>
            <a:off x="5689668" y="3285580"/>
            <a:ext cx="273547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Após a análise e entrega da SPU, o MME autoriza a solicitação das Declarações de Interferência Prévia.</a:t>
            </a:r>
            <a:endParaRPr sz="1400" spc="-1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96" name="Imagem 9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93" y="6293965"/>
            <a:ext cx="294578" cy="294578"/>
          </a:xfrm>
          <a:prstGeom prst="rect">
            <a:avLst/>
          </a:prstGeom>
        </p:spPr>
      </p:pic>
      <p:sp>
        <p:nvSpPr>
          <p:cNvPr id="97" name="Retângulo 96"/>
          <p:cNvSpPr/>
          <p:nvPr/>
        </p:nvSpPr>
        <p:spPr>
          <a:xfrm>
            <a:off x="8629433" y="2135792"/>
            <a:ext cx="3364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contrato envolverá:</a:t>
            </a:r>
          </a:p>
        </p:txBody>
      </p:sp>
      <p:pic>
        <p:nvPicPr>
          <p:cNvPr id="98" name="Imagem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21" y="6370334"/>
            <a:ext cx="520853" cy="436418"/>
          </a:xfrm>
          <a:prstGeom prst="rect">
            <a:avLst/>
          </a:prstGeom>
        </p:spPr>
      </p:pic>
      <p:pic>
        <p:nvPicPr>
          <p:cNvPr id="99" name="Graphic 12" descr="Badge Tick1">
            <a:extLst>
              <a:ext uri="{FF2B5EF4-FFF2-40B4-BE49-F238E27FC236}">
                <a16:creationId xmlns:a16="http://schemas.microsoft.com/office/drawing/2014/main" id="{6B042F25-7C14-4DB5-9341-C30DB7239D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9433" y="2737341"/>
            <a:ext cx="295680" cy="295680"/>
          </a:xfrm>
          <a:prstGeom prst="rect">
            <a:avLst/>
          </a:prstGeom>
        </p:spPr>
      </p:pic>
      <p:pic>
        <p:nvPicPr>
          <p:cNvPr id="100" name="Graphic 12" descr="Badge Tick1">
            <a:extLst>
              <a:ext uri="{FF2B5EF4-FFF2-40B4-BE49-F238E27FC236}">
                <a16:creationId xmlns:a16="http://schemas.microsoft.com/office/drawing/2014/main" id="{6B042F25-7C14-4DB5-9341-C30DB7239D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8843" y="4374981"/>
            <a:ext cx="295680" cy="295680"/>
          </a:xfrm>
          <a:prstGeom prst="rect">
            <a:avLst/>
          </a:prstGeom>
        </p:spPr>
      </p:pic>
      <p:sp>
        <p:nvSpPr>
          <p:cNvPr id="95" name="Retângulo 94">
            <a:extLst>
              <a:ext uri="{FF2B5EF4-FFF2-40B4-BE49-F238E27FC236}">
                <a16:creationId xmlns:a16="http://schemas.microsoft.com/office/drawing/2014/main" id="{09781FC2-A98B-43C1-83EE-9A67C5E49061}"/>
              </a:ext>
            </a:extLst>
          </p:cNvPr>
          <p:cNvSpPr/>
          <p:nvPr/>
        </p:nvSpPr>
        <p:spPr>
          <a:xfrm>
            <a:off x="5343030" y="4283293"/>
            <a:ext cx="197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4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101" name="object 13">
            <a:extLst>
              <a:ext uri="{FF2B5EF4-FFF2-40B4-BE49-F238E27FC236}">
                <a16:creationId xmlns:a16="http://schemas.microsoft.com/office/drawing/2014/main" id="{08CA547F-F3FE-449F-BD99-6C665BBDE786}"/>
              </a:ext>
            </a:extLst>
          </p:cNvPr>
          <p:cNvSpPr txBox="1"/>
          <p:nvPr/>
        </p:nvSpPr>
        <p:spPr>
          <a:xfrm>
            <a:off x="5697718" y="4339905"/>
            <a:ext cx="2735473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Após a emissão das DIP, sendo positivas, o MME poderá dar sequência aos procedimentos licitatórios para celebração do contrato de cessão de uso</a:t>
            </a:r>
            <a:endParaRPr sz="1400" spc="-1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2BA26ECC-B8E7-4FFC-AC30-740F00BBF622}"/>
              </a:ext>
            </a:extLst>
          </p:cNvPr>
          <p:cNvGrpSpPr/>
          <p:nvPr/>
        </p:nvGrpSpPr>
        <p:grpSpPr>
          <a:xfrm>
            <a:off x="1678701" y="5081355"/>
            <a:ext cx="954164" cy="191570"/>
            <a:chOff x="1355403" y="4276129"/>
            <a:chExt cx="954164" cy="191570"/>
          </a:xfrm>
        </p:grpSpPr>
        <p:sp>
          <p:nvSpPr>
            <p:cNvPr id="103" name="object 6">
              <a:extLst>
                <a:ext uri="{FF2B5EF4-FFF2-40B4-BE49-F238E27FC236}">
                  <a16:creationId xmlns:a16="http://schemas.microsoft.com/office/drawing/2014/main" id="{F6758317-8017-4E15-9798-9E135A2408A7}"/>
                </a:ext>
              </a:extLst>
            </p:cNvPr>
            <p:cNvSpPr/>
            <p:nvPr/>
          </p:nvSpPr>
          <p:spPr>
            <a:xfrm rot="4223978">
              <a:off x="1487483" y="4144049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6">
              <a:extLst>
                <a:ext uri="{FF2B5EF4-FFF2-40B4-BE49-F238E27FC236}">
                  <a16:creationId xmlns:a16="http://schemas.microsoft.com/office/drawing/2014/main" id="{9A7438E4-F9C2-408B-A341-B78C6CDEF3A6}"/>
                </a:ext>
              </a:extLst>
            </p:cNvPr>
            <p:cNvSpPr/>
            <p:nvPr/>
          </p:nvSpPr>
          <p:spPr>
            <a:xfrm rot="14990615">
              <a:off x="1991432" y="4149564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6">
            <a:extLst>
              <a:ext uri="{FF2B5EF4-FFF2-40B4-BE49-F238E27FC236}">
                <a16:creationId xmlns:a16="http://schemas.microsoft.com/office/drawing/2014/main" id="{7C96B720-5CB0-4DDA-9D9F-63AF2B6C4922}"/>
              </a:ext>
            </a:extLst>
          </p:cNvPr>
          <p:cNvSpPr/>
          <p:nvPr/>
        </p:nvSpPr>
        <p:spPr>
          <a:xfrm rot="18277226">
            <a:off x="713363" y="3991787"/>
            <a:ext cx="487192" cy="918770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47">
            <a:extLst>
              <a:ext uri="{FF2B5EF4-FFF2-40B4-BE49-F238E27FC236}">
                <a16:creationId xmlns:a16="http://schemas.microsoft.com/office/drawing/2014/main" id="{2BDB08CC-CABE-44C4-B2F2-29475A5BEE32}"/>
              </a:ext>
            </a:extLst>
          </p:cNvPr>
          <p:cNvSpPr txBox="1"/>
          <p:nvPr/>
        </p:nvSpPr>
        <p:spPr>
          <a:xfrm>
            <a:off x="2690710" y="5035884"/>
            <a:ext cx="1163950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chemeClr val="bg1"/>
                </a:solidFill>
                <a:latin typeface="Calibri"/>
                <a:cs typeface="Calibri"/>
              </a:rPr>
              <a:t>Contrato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C6ECC9F2-A3F8-4942-BC10-FD99CF2D63CE}"/>
              </a:ext>
            </a:extLst>
          </p:cNvPr>
          <p:cNvSpPr/>
          <p:nvPr/>
        </p:nvSpPr>
        <p:spPr>
          <a:xfrm>
            <a:off x="1303287" y="4884606"/>
            <a:ext cx="61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08" name="object 11">
            <a:extLst>
              <a:ext uri="{FF2B5EF4-FFF2-40B4-BE49-F238E27FC236}">
                <a16:creationId xmlns:a16="http://schemas.microsoft.com/office/drawing/2014/main" id="{EFAD2C53-C99F-4086-8125-306CD29B3461}"/>
              </a:ext>
            </a:extLst>
          </p:cNvPr>
          <p:cNvSpPr/>
          <p:nvPr/>
        </p:nvSpPr>
        <p:spPr>
          <a:xfrm>
            <a:off x="1076874" y="4837525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02B001D2-833C-4EDF-8B1A-9669EDB57B45}"/>
              </a:ext>
            </a:extLst>
          </p:cNvPr>
          <p:cNvSpPr/>
          <p:nvPr/>
        </p:nvSpPr>
        <p:spPr>
          <a:xfrm>
            <a:off x="1006960" y="4986595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FE51FB06-A2F7-40B9-ABE6-9C96298DCB35}"/>
              </a:ext>
            </a:extLst>
          </p:cNvPr>
          <p:cNvSpPr/>
          <p:nvPr/>
        </p:nvSpPr>
        <p:spPr>
          <a:xfrm>
            <a:off x="3879949" y="4912630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4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63" name="object 47"/>
          <p:cNvSpPr txBox="1"/>
          <p:nvPr/>
        </p:nvSpPr>
        <p:spPr>
          <a:xfrm>
            <a:off x="8597526" y="755092"/>
            <a:ext cx="3036893" cy="461665"/>
          </a:xfrm>
          <a:prstGeom prst="rect">
            <a:avLst/>
          </a:prstGeom>
          <a:noFill/>
          <a:ln w="25907">
            <a:noFill/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400" spc="-10" dirty="0">
                <a:solidFill>
                  <a:srgbClr val="FFFFFF"/>
                </a:solidFill>
                <a:latin typeface="Calibri"/>
                <a:cs typeface="Calibri"/>
              </a:rPr>
              <a:t>Celebração da cessão de uso das áreas entre o poder concedente e o cessionário</a:t>
            </a:r>
            <a:endParaRPr sz="140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CFA6D578-458A-497F-9E34-52E741CBD144}"/>
              </a:ext>
            </a:extLst>
          </p:cNvPr>
          <p:cNvSpPr/>
          <p:nvPr/>
        </p:nvSpPr>
        <p:spPr>
          <a:xfrm>
            <a:off x="1345771" y="4311562"/>
            <a:ext cx="617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spc="-10" dirty="0">
                <a:solidFill>
                  <a:schemeClr val="bg1"/>
                </a:solidFill>
                <a:latin typeface="Arial"/>
                <a:cs typeface="Arial"/>
              </a:rPr>
              <a:t>agente*</a:t>
            </a:r>
            <a:endParaRPr lang="pt-B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0" grpId="0" animBg="1"/>
      <p:bldP spid="50" grpId="0"/>
      <p:bldP spid="53" grpId="0"/>
      <p:bldP spid="54" grpId="0" animBg="1"/>
      <p:bldP spid="56" grpId="0" animBg="1"/>
      <p:bldP spid="59" grpId="0" animBg="1"/>
      <p:bldP spid="73" grpId="0"/>
      <p:bldP spid="75" grpId="0"/>
      <p:bldP spid="76" grpId="0"/>
      <p:bldP spid="81" grpId="0"/>
      <p:bldP spid="82" grpId="0"/>
      <p:bldP spid="83" grpId="0"/>
      <p:bldP spid="88" grpId="0"/>
      <p:bldP spid="89" grpId="0"/>
      <p:bldP spid="90" grpId="0"/>
      <p:bldP spid="92" grpId="0"/>
      <p:bldP spid="93" grpId="0"/>
      <p:bldP spid="94" grpId="0"/>
      <p:bldP spid="97" grpId="0"/>
      <p:bldP spid="95" grpId="0"/>
      <p:bldP spid="101" grpId="0"/>
      <p:bldP spid="106" grpId="0" animBg="1"/>
      <p:bldP spid="109" grpId="0"/>
      <p:bldP spid="11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19"/>
          <p:cNvSpPr txBox="1">
            <a:spLocks/>
          </p:cNvSpPr>
          <p:nvPr/>
        </p:nvSpPr>
        <p:spPr>
          <a:xfrm>
            <a:off x="-1214008" y="222570"/>
            <a:ext cx="75717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3600" b="1" dirty="0">
                <a:solidFill>
                  <a:srgbClr val="002E51"/>
                </a:solidFill>
                <a:latin typeface="Arial MT"/>
                <a:cs typeface="Arial MT"/>
              </a:rPr>
              <a:t>Gestão das Áreas </a:t>
            </a:r>
          </a:p>
        </p:txBody>
      </p:sp>
      <p:sp>
        <p:nvSpPr>
          <p:cNvPr id="74" name="object 6"/>
          <p:cNvSpPr/>
          <p:nvPr/>
        </p:nvSpPr>
        <p:spPr>
          <a:xfrm rot="14990615">
            <a:off x="2408529" y="3638924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1" name="Elbow Connector 29">
            <a:extLst>
              <a:ext uri="{FF2B5EF4-FFF2-40B4-BE49-F238E27FC236}">
                <a16:creationId xmlns:a16="http://schemas.microsoft.com/office/drawing/2014/main" id="{139E5C2C-41E3-4BFE-A5AE-07464A7F0DA9}"/>
              </a:ext>
            </a:extLst>
          </p:cNvPr>
          <p:cNvCxnSpPr>
            <a:cxnSpLocks/>
            <a:stCxn id="54" idx="2"/>
          </p:cNvCxnSpPr>
          <p:nvPr/>
        </p:nvCxnSpPr>
        <p:spPr>
          <a:xfrm rot="16200000" flipH="1">
            <a:off x="3339387" y="3082373"/>
            <a:ext cx="2004006" cy="2055010"/>
          </a:xfrm>
          <a:prstGeom prst="bentConnector2">
            <a:avLst/>
          </a:prstGeom>
          <a:ln w="19050">
            <a:solidFill>
              <a:srgbClr val="FFC000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ject 6"/>
          <p:cNvSpPr/>
          <p:nvPr/>
        </p:nvSpPr>
        <p:spPr>
          <a:xfrm rot="14990615">
            <a:off x="2387440" y="2771437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6"/>
          <p:cNvSpPr/>
          <p:nvPr/>
        </p:nvSpPr>
        <p:spPr>
          <a:xfrm rot="16588948">
            <a:off x="1621927" y="3420546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/>
          <p:cNvSpPr/>
          <p:nvPr/>
        </p:nvSpPr>
        <p:spPr>
          <a:xfrm rot="14990615">
            <a:off x="1582852" y="2763217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Retângulo 45"/>
          <p:cNvSpPr/>
          <p:nvPr/>
        </p:nvSpPr>
        <p:spPr>
          <a:xfrm>
            <a:off x="503564" y="1402942"/>
            <a:ext cx="409951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algn="ctr">
              <a:lnSpc>
                <a:spcPct val="107000"/>
              </a:lnSpc>
              <a:spcAft>
                <a:spcPts val="0"/>
              </a:spcAft>
            </a:pPr>
            <a:r>
              <a:rPr lang="pt-BR" sz="1600" b="1" spc="-5" dirty="0">
                <a:solidFill>
                  <a:srgbClr val="183A64"/>
                </a:solidFill>
                <a:latin typeface="Arial"/>
                <a:cs typeface="Arial"/>
              </a:rPr>
              <a:t>Áreas localizadas na Zona Econômica Exclusiva e na plataforma continental</a:t>
            </a:r>
          </a:p>
        </p:txBody>
      </p:sp>
      <p:sp>
        <p:nvSpPr>
          <p:cNvPr id="47" name="object 21"/>
          <p:cNvSpPr/>
          <p:nvPr/>
        </p:nvSpPr>
        <p:spPr>
          <a:xfrm>
            <a:off x="399186" y="2740114"/>
            <a:ext cx="1323340" cy="1333500"/>
          </a:xfrm>
          <a:custGeom>
            <a:avLst/>
            <a:gdLst/>
            <a:ahLst/>
            <a:cxnLst/>
            <a:rect l="l" t="t" r="r" b="b"/>
            <a:pathLst>
              <a:path w="1323339" h="1333500">
                <a:moveTo>
                  <a:pt x="661416" y="0"/>
                </a:moveTo>
                <a:lnTo>
                  <a:pt x="614184" y="1674"/>
                </a:lnTo>
                <a:lnTo>
                  <a:pt x="567849" y="6622"/>
                </a:lnTo>
                <a:lnTo>
                  <a:pt x="522521" y="14731"/>
                </a:lnTo>
                <a:lnTo>
                  <a:pt x="478313" y="25887"/>
                </a:lnTo>
                <a:lnTo>
                  <a:pt x="435336" y="39978"/>
                </a:lnTo>
                <a:lnTo>
                  <a:pt x="393702" y="56892"/>
                </a:lnTo>
                <a:lnTo>
                  <a:pt x="353524" y="76514"/>
                </a:lnTo>
                <a:lnTo>
                  <a:pt x="314914" y="98732"/>
                </a:lnTo>
                <a:lnTo>
                  <a:pt x="277983" y="123433"/>
                </a:lnTo>
                <a:lnTo>
                  <a:pt x="242843" y="150505"/>
                </a:lnTo>
                <a:lnTo>
                  <a:pt x="209607" y="179834"/>
                </a:lnTo>
                <a:lnTo>
                  <a:pt x="178387" y="211307"/>
                </a:lnTo>
                <a:lnTo>
                  <a:pt x="149293" y="244812"/>
                </a:lnTo>
                <a:lnTo>
                  <a:pt x="122439" y="280236"/>
                </a:lnTo>
                <a:lnTo>
                  <a:pt x="97936" y="317465"/>
                </a:lnTo>
                <a:lnTo>
                  <a:pt x="75897" y="356386"/>
                </a:lnTo>
                <a:lnTo>
                  <a:pt x="56433" y="396888"/>
                </a:lnTo>
                <a:lnTo>
                  <a:pt x="39656" y="438856"/>
                </a:lnTo>
                <a:lnTo>
                  <a:pt x="25678" y="482179"/>
                </a:lnTo>
                <a:lnTo>
                  <a:pt x="14612" y="526742"/>
                </a:lnTo>
                <a:lnTo>
                  <a:pt x="6568" y="572434"/>
                </a:lnTo>
                <a:lnTo>
                  <a:pt x="1660" y="619140"/>
                </a:lnTo>
                <a:lnTo>
                  <a:pt x="0" y="666750"/>
                </a:lnTo>
                <a:lnTo>
                  <a:pt x="1660" y="714359"/>
                </a:lnTo>
                <a:lnTo>
                  <a:pt x="6568" y="761065"/>
                </a:lnTo>
                <a:lnTo>
                  <a:pt x="14612" y="806757"/>
                </a:lnTo>
                <a:lnTo>
                  <a:pt x="25678" y="851320"/>
                </a:lnTo>
                <a:lnTo>
                  <a:pt x="39656" y="894643"/>
                </a:lnTo>
                <a:lnTo>
                  <a:pt x="56433" y="936611"/>
                </a:lnTo>
                <a:lnTo>
                  <a:pt x="75897" y="977113"/>
                </a:lnTo>
                <a:lnTo>
                  <a:pt x="97936" y="1016034"/>
                </a:lnTo>
                <a:lnTo>
                  <a:pt x="122439" y="1053263"/>
                </a:lnTo>
                <a:lnTo>
                  <a:pt x="149293" y="1088687"/>
                </a:lnTo>
                <a:lnTo>
                  <a:pt x="178387" y="1122192"/>
                </a:lnTo>
                <a:lnTo>
                  <a:pt x="209607" y="1153665"/>
                </a:lnTo>
                <a:lnTo>
                  <a:pt x="242843" y="1182994"/>
                </a:lnTo>
                <a:lnTo>
                  <a:pt x="277983" y="1210066"/>
                </a:lnTo>
                <a:lnTo>
                  <a:pt x="314914" y="1234767"/>
                </a:lnTo>
                <a:lnTo>
                  <a:pt x="353524" y="1256985"/>
                </a:lnTo>
                <a:lnTo>
                  <a:pt x="393702" y="1276607"/>
                </a:lnTo>
                <a:lnTo>
                  <a:pt x="435336" y="1293521"/>
                </a:lnTo>
                <a:lnTo>
                  <a:pt x="478313" y="1307612"/>
                </a:lnTo>
                <a:lnTo>
                  <a:pt x="522521" y="1318768"/>
                </a:lnTo>
                <a:lnTo>
                  <a:pt x="567849" y="1326877"/>
                </a:lnTo>
                <a:lnTo>
                  <a:pt x="614184" y="1331825"/>
                </a:lnTo>
                <a:lnTo>
                  <a:pt x="661416" y="1333500"/>
                </a:lnTo>
                <a:lnTo>
                  <a:pt x="708647" y="1331825"/>
                </a:lnTo>
                <a:lnTo>
                  <a:pt x="754982" y="1326877"/>
                </a:lnTo>
                <a:lnTo>
                  <a:pt x="800310" y="1318768"/>
                </a:lnTo>
                <a:lnTo>
                  <a:pt x="844518" y="1307612"/>
                </a:lnTo>
                <a:lnTo>
                  <a:pt x="887495" y="1293521"/>
                </a:lnTo>
                <a:lnTo>
                  <a:pt x="929129" y="1276607"/>
                </a:lnTo>
                <a:lnTo>
                  <a:pt x="969307" y="1256985"/>
                </a:lnTo>
                <a:lnTo>
                  <a:pt x="1007917" y="1234767"/>
                </a:lnTo>
                <a:lnTo>
                  <a:pt x="1044848" y="1210066"/>
                </a:lnTo>
                <a:lnTo>
                  <a:pt x="1079988" y="1182994"/>
                </a:lnTo>
                <a:lnTo>
                  <a:pt x="1113224" y="1153665"/>
                </a:lnTo>
                <a:lnTo>
                  <a:pt x="1144444" y="1122192"/>
                </a:lnTo>
                <a:lnTo>
                  <a:pt x="1173538" y="1088687"/>
                </a:lnTo>
                <a:lnTo>
                  <a:pt x="1200392" y="1053263"/>
                </a:lnTo>
                <a:lnTo>
                  <a:pt x="1224895" y="1016034"/>
                </a:lnTo>
                <a:lnTo>
                  <a:pt x="1246934" y="977113"/>
                </a:lnTo>
                <a:lnTo>
                  <a:pt x="1266398" y="936611"/>
                </a:lnTo>
                <a:lnTo>
                  <a:pt x="1283175" y="894643"/>
                </a:lnTo>
                <a:lnTo>
                  <a:pt x="1297153" y="851320"/>
                </a:lnTo>
                <a:lnTo>
                  <a:pt x="1308219" y="806757"/>
                </a:lnTo>
                <a:lnTo>
                  <a:pt x="1316263" y="761065"/>
                </a:lnTo>
                <a:lnTo>
                  <a:pt x="1321171" y="714359"/>
                </a:lnTo>
                <a:lnTo>
                  <a:pt x="1322832" y="666750"/>
                </a:lnTo>
                <a:lnTo>
                  <a:pt x="1321171" y="619140"/>
                </a:lnTo>
                <a:lnTo>
                  <a:pt x="1316263" y="572434"/>
                </a:lnTo>
                <a:lnTo>
                  <a:pt x="1308219" y="526742"/>
                </a:lnTo>
                <a:lnTo>
                  <a:pt x="1297153" y="482179"/>
                </a:lnTo>
                <a:lnTo>
                  <a:pt x="1283175" y="438856"/>
                </a:lnTo>
                <a:lnTo>
                  <a:pt x="1266398" y="396888"/>
                </a:lnTo>
                <a:lnTo>
                  <a:pt x="1246934" y="356386"/>
                </a:lnTo>
                <a:lnTo>
                  <a:pt x="1224895" y="317465"/>
                </a:lnTo>
                <a:lnTo>
                  <a:pt x="1200392" y="280236"/>
                </a:lnTo>
                <a:lnTo>
                  <a:pt x="1173538" y="244812"/>
                </a:lnTo>
                <a:lnTo>
                  <a:pt x="1144444" y="211307"/>
                </a:lnTo>
                <a:lnTo>
                  <a:pt x="1113224" y="179834"/>
                </a:lnTo>
                <a:lnTo>
                  <a:pt x="1079988" y="150505"/>
                </a:lnTo>
                <a:lnTo>
                  <a:pt x="1044848" y="123433"/>
                </a:lnTo>
                <a:lnTo>
                  <a:pt x="1007917" y="98732"/>
                </a:lnTo>
                <a:lnTo>
                  <a:pt x="969307" y="76514"/>
                </a:lnTo>
                <a:lnTo>
                  <a:pt x="929129" y="56892"/>
                </a:lnTo>
                <a:lnTo>
                  <a:pt x="887495" y="39978"/>
                </a:lnTo>
                <a:lnTo>
                  <a:pt x="844518" y="25887"/>
                </a:lnTo>
                <a:lnTo>
                  <a:pt x="800310" y="14731"/>
                </a:lnTo>
                <a:lnTo>
                  <a:pt x="754982" y="6622"/>
                </a:lnTo>
                <a:lnTo>
                  <a:pt x="708647" y="1674"/>
                </a:lnTo>
                <a:lnTo>
                  <a:pt x="6614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Retângulo 44"/>
          <p:cNvSpPr/>
          <p:nvPr/>
        </p:nvSpPr>
        <p:spPr>
          <a:xfrm>
            <a:off x="292980" y="3150101"/>
            <a:ext cx="1587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10" dirty="0">
                <a:latin typeface="Arial"/>
                <a:cs typeface="Arial"/>
              </a:rPr>
              <a:t>Gestão das áreas</a:t>
            </a:r>
            <a:endParaRPr lang="pt-BR" dirty="0"/>
          </a:p>
        </p:txBody>
      </p:sp>
      <p:sp>
        <p:nvSpPr>
          <p:cNvPr id="49" name="object 11"/>
          <p:cNvSpPr/>
          <p:nvPr/>
        </p:nvSpPr>
        <p:spPr>
          <a:xfrm>
            <a:off x="1914847" y="2709241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tângulo 49"/>
          <p:cNvSpPr/>
          <p:nvPr/>
        </p:nvSpPr>
        <p:spPr>
          <a:xfrm>
            <a:off x="1889702" y="2875302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52" name="object 11"/>
          <p:cNvSpPr/>
          <p:nvPr/>
        </p:nvSpPr>
        <p:spPr>
          <a:xfrm>
            <a:off x="1938880" y="3503997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tângulo 52"/>
          <p:cNvSpPr/>
          <p:nvPr/>
        </p:nvSpPr>
        <p:spPr>
          <a:xfrm>
            <a:off x="1909377" y="3658971"/>
            <a:ext cx="617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54" name="object 47"/>
          <p:cNvSpPr txBox="1"/>
          <p:nvPr/>
        </p:nvSpPr>
        <p:spPr>
          <a:xfrm>
            <a:off x="2723801" y="2861654"/>
            <a:ext cx="1180167" cy="246221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400" spc="-10" dirty="0">
                <a:solidFill>
                  <a:srgbClr val="FFFFFF"/>
                </a:solidFill>
                <a:latin typeface="Calibri"/>
                <a:cs typeface="Calibri"/>
              </a:rPr>
              <a:t>Competência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47"/>
          <p:cNvSpPr txBox="1"/>
          <p:nvPr/>
        </p:nvSpPr>
        <p:spPr>
          <a:xfrm>
            <a:off x="2728618" y="3732340"/>
            <a:ext cx="1180167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Análise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11"/>
          <p:cNvSpPr/>
          <p:nvPr/>
        </p:nvSpPr>
        <p:spPr>
          <a:xfrm>
            <a:off x="1388961" y="4160972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Retângulo 57"/>
          <p:cNvSpPr/>
          <p:nvPr/>
        </p:nvSpPr>
        <p:spPr>
          <a:xfrm>
            <a:off x="1953922" y="4205977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63" name="object 47"/>
          <p:cNvSpPr txBox="1"/>
          <p:nvPr/>
        </p:nvSpPr>
        <p:spPr>
          <a:xfrm>
            <a:off x="876822" y="6949893"/>
            <a:ext cx="3782765" cy="523220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Celebração da cessão de uso das áreas entre o poder concedente e o cessionário</a:t>
            </a:r>
            <a:endParaRPr sz="160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8" name="object 12"/>
          <p:cNvSpPr/>
          <p:nvPr/>
        </p:nvSpPr>
        <p:spPr>
          <a:xfrm>
            <a:off x="5375131" y="-6340"/>
            <a:ext cx="3211195" cy="68580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FFC000">
              <a:alpha val="90979"/>
            </a:srgbClr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pt-BR" sz="1800" spc="-1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69" name="object 19"/>
          <p:cNvSpPr/>
          <p:nvPr/>
        </p:nvSpPr>
        <p:spPr>
          <a:xfrm>
            <a:off x="8583641" y="650893"/>
            <a:ext cx="3446307" cy="699770"/>
          </a:xfrm>
          <a:custGeom>
            <a:avLst/>
            <a:gdLst/>
            <a:ahLst/>
            <a:cxnLst/>
            <a:rect l="l" t="t" r="r" b="b"/>
            <a:pathLst>
              <a:path w="2851784" h="699769">
                <a:moveTo>
                  <a:pt x="2501646" y="0"/>
                </a:moveTo>
                <a:lnTo>
                  <a:pt x="0" y="0"/>
                </a:lnTo>
                <a:lnTo>
                  <a:pt x="0" y="699516"/>
                </a:lnTo>
                <a:lnTo>
                  <a:pt x="2501646" y="699516"/>
                </a:lnTo>
                <a:lnTo>
                  <a:pt x="2851404" y="349758"/>
                </a:lnTo>
                <a:lnTo>
                  <a:pt x="2501646" y="0"/>
                </a:lnTo>
                <a:close/>
              </a:path>
            </a:pathLst>
          </a:custGeom>
          <a:solidFill>
            <a:srgbClr val="1D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/>
          <p:cNvSpPr txBox="1">
            <a:spLocks/>
          </p:cNvSpPr>
          <p:nvPr/>
        </p:nvSpPr>
        <p:spPr>
          <a:xfrm>
            <a:off x="5615160" y="151718"/>
            <a:ext cx="240157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Visão geral </a:t>
            </a:r>
            <a:endParaRPr lang="pt-BR" sz="3600" spc="-3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object 16"/>
          <p:cNvSpPr txBox="1"/>
          <p:nvPr/>
        </p:nvSpPr>
        <p:spPr>
          <a:xfrm>
            <a:off x="8999623" y="2848753"/>
            <a:ext cx="3121843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pt-BR" sz="1600" dirty="0"/>
              <a:t>Lei nº 9.636/1996 Art. 18: </a:t>
            </a:r>
          </a:p>
          <a:p>
            <a:r>
              <a:rPr lang="pt-BR" sz="1600" dirty="0"/>
              <a:t>Na hipótese de destinação à execução de empreendimento de fim lucrativo, a cessão será onerosa e, sempre que houver condições de competitividade, serão observados os procedimentos licitatórios previstos em lei.</a:t>
            </a:r>
            <a:br>
              <a:rPr lang="pt-BR" sz="1600" dirty="0"/>
            </a:br>
            <a:endParaRPr sz="1600" dirty="0">
              <a:latin typeface="Calibri"/>
              <a:cs typeface="Calibri"/>
            </a:endParaRPr>
          </a:p>
        </p:txBody>
      </p:sp>
      <p:sp>
        <p:nvSpPr>
          <p:cNvPr id="76" name="object 13"/>
          <p:cNvSpPr txBox="1"/>
          <p:nvPr/>
        </p:nvSpPr>
        <p:spPr>
          <a:xfrm>
            <a:off x="5822450" y="5926763"/>
            <a:ext cx="287344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pt-BR" sz="1100" b="1" i="1" spc="-10" dirty="0">
                <a:solidFill>
                  <a:srgbClr val="FF0000"/>
                </a:solidFill>
                <a:cs typeface="Calibri"/>
              </a:rPr>
              <a:t>**Independe de Manifestação da </a:t>
            </a:r>
            <a:r>
              <a:rPr lang="pt-BR" sz="1100" b="1" i="1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SPU</a:t>
            </a:r>
            <a:endParaRPr sz="1100" b="1" i="1" spc="-10" dirty="0">
              <a:solidFill>
                <a:schemeClr val="bg2">
                  <a:lumMod val="25000"/>
                </a:schemeClr>
              </a:solidFill>
              <a:latin typeface="Arial MT"/>
              <a:cs typeface="Calibri"/>
            </a:endParaRP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2614" y="5997066"/>
            <a:ext cx="855099" cy="855099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4227" y="6017389"/>
            <a:ext cx="814451" cy="814451"/>
          </a:xfrm>
          <a:prstGeom prst="rect">
            <a:avLst/>
          </a:prstGeom>
        </p:spPr>
      </p:pic>
      <p:sp>
        <p:nvSpPr>
          <p:cNvPr id="81" name="Retângulo 80"/>
          <p:cNvSpPr/>
          <p:nvPr/>
        </p:nvSpPr>
        <p:spPr>
          <a:xfrm>
            <a:off x="3947422" y="2765711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1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3917938" y="3633198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2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381075" y="6197926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spc="-10" dirty="0">
                <a:cs typeface="Calibri"/>
              </a:rPr>
              <a:t>MME: Ministério de Minas e Energia</a:t>
            </a:r>
          </a:p>
          <a:p>
            <a:r>
              <a:rPr lang="pt-BR" sz="900" spc="-10" dirty="0">
                <a:cs typeface="Calibri"/>
              </a:rPr>
              <a:t>ME: Ministério da Economia </a:t>
            </a:r>
          </a:p>
          <a:p>
            <a:r>
              <a:rPr lang="pt-BR" sz="900" spc="-10" dirty="0">
                <a:cs typeface="Calibri"/>
              </a:rPr>
              <a:t>SPU: Secretaria de Coordenação e Governança do Patrimônio da União (ME) </a:t>
            </a:r>
            <a:endParaRPr lang="pt-BR" sz="900" dirty="0"/>
          </a:p>
        </p:txBody>
      </p:sp>
      <p:sp>
        <p:nvSpPr>
          <p:cNvPr id="88" name="Retângulo 87"/>
          <p:cNvSpPr/>
          <p:nvPr/>
        </p:nvSpPr>
        <p:spPr>
          <a:xfrm>
            <a:off x="5341206" y="1627694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1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89" name="object 13"/>
          <p:cNvSpPr txBox="1"/>
          <p:nvPr/>
        </p:nvSpPr>
        <p:spPr>
          <a:xfrm>
            <a:off x="5652313" y="1628310"/>
            <a:ext cx="2915528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Compete ao Ministério das Minas e Energia ceder as áreas localizadas na zona econômica exclusiva e plataforma continental para a exploração dos recursos naturais para geração de energia elétrica offshore</a:t>
            </a:r>
            <a:endParaRPr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5370345" y="2988892"/>
            <a:ext cx="240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2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5353250" y="3914491"/>
            <a:ext cx="34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-10" dirty="0">
                <a:solidFill>
                  <a:srgbClr val="457B9D"/>
                </a:solidFill>
                <a:latin typeface="Arial"/>
                <a:cs typeface="Arial"/>
              </a:rPr>
              <a:t>3</a:t>
            </a:r>
            <a:endParaRPr lang="pt-BR" sz="2400" dirty="0">
              <a:solidFill>
                <a:srgbClr val="457B9D"/>
              </a:solidFill>
            </a:endParaRPr>
          </a:p>
        </p:txBody>
      </p:sp>
      <p:sp>
        <p:nvSpPr>
          <p:cNvPr id="94" name="object 13"/>
          <p:cNvSpPr txBox="1"/>
          <p:nvPr/>
        </p:nvSpPr>
        <p:spPr>
          <a:xfrm>
            <a:off x="5636019" y="4974552"/>
            <a:ext cx="273547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Após emissão das DIP, o MME poderá dar sequência aos procedimentos licitatórios para celebração do contrato de cessão de uso.</a:t>
            </a:r>
            <a:endParaRPr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96" name="Imagem 9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93" y="6293965"/>
            <a:ext cx="294578" cy="294578"/>
          </a:xfrm>
          <a:prstGeom prst="rect">
            <a:avLst/>
          </a:prstGeom>
        </p:spPr>
      </p:pic>
      <p:sp>
        <p:nvSpPr>
          <p:cNvPr id="97" name="Retângulo 96"/>
          <p:cNvSpPr/>
          <p:nvPr/>
        </p:nvSpPr>
        <p:spPr>
          <a:xfrm>
            <a:off x="8665640" y="2218612"/>
            <a:ext cx="3364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Onerosidade da cessão de uso:</a:t>
            </a:r>
          </a:p>
        </p:txBody>
      </p:sp>
      <p:pic>
        <p:nvPicPr>
          <p:cNvPr id="98" name="Imagem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21" y="6370334"/>
            <a:ext cx="520853" cy="436418"/>
          </a:xfrm>
          <a:prstGeom prst="rect">
            <a:avLst/>
          </a:prstGeom>
        </p:spPr>
      </p:pic>
      <p:pic>
        <p:nvPicPr>
          <p:cNvPr id="99" name="Graphic 12" descr="Badge Tick1">
            <a:extLst>
              <a:ext uri="{FF2B5EF4-FFF2-40B4-BE49-F238E27FC236}">
                <a16:creationId xmlns:a16="http://schemas.microsoft.com/office/drawing/2014/main" id="{6B042F25-7C14-4DB5-9341-C30DB7239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3006" y="2943899"/>
            <a:ext cx="295680" cy="295680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5651153" y="2986623"/>
            <a:ext cx="2759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Análise realizada pelo MME**, verificar se a mesma área já foi demandada ou destinada a outro empreendimento</a:t>
            </a:r>
          </a:p>
        </p:txBody>
      </p:sp>
      <p:grpSp>
        <p:nvGrpSpPr>
          <p:cNvPr id="91" name="Agrupar 90"/>
          <p:cNvGrpSpPr/>
          <p:nvPr/>
        </p:nvGrpSpPr>
        <p:grpSpPr>
          <a:xfrm>
            <a:off x="957692" y="1134279"/>
            <a:ext cx="2558796" cy="80772"/>
            <a:chOff x="2325623" y="1696211"/>
            <a:chExt cx="2558796" cy="80772"/>
          </a:xfrm>
        </p:grpSpPr>
        <p:sp>
          <p:nvSpPr>
            <p:cNvPr id="95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13">
            <a:extLst>
              <a:ext uri="{FF2B5EF4-FFF2-40B4-BE49-F238E27FC236}">
                <a16:creationId xmlns:a16="http://schemas.microsoft.com/office/drawing/2014/main" id="{64C57190-01D0-4C7B-9F2D-B9749B24EF94}"/>
              </a:ext>
            </a:extLst>
          </p:cNvPr>
          <p:cNvSpPr txBox="1"/>
          <p:nvPr/>
        </p:nvSpPr>
        <p:spPr>
          <a:xfrm>
            <a:off x="5665174" y="3953860"/>
            <a:ext cx="273547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Após a análise de disponibilidade da área, o MME autoriza a solicitação das Declarações de Interferência Prévia.</a:t>
            </a:r>
            <a:endParaRPr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73514D61-8656-461A-80DC-B973D75DB967}"/>
              </a:ext>
            </a:extLst>
          </p:cNvPr>
          <p:cNvSpPr/>
          <p:nvPr/>
        </p:nvSpPr>
        <p:spPr>
          <a:xfrm>
            <a:off x="5340612" y="4914962"/>
            <a:ext cx="300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457B9D"/>
                </a:solidFill>
              </a:rPr>
              <a:t>4</a:t>
            </a:r>
          </a:p>
        </p:txBody>
      </p:sp>
      <p:sp>
        <p:nvSpPr>
          <p:cNvPr id="100" name="object 6">
            <a:extLst>
              <a:ext uri="{FF2B5EF4-FFF2-40B4-BE49-F238E27FC236}">
                <a16:creationId xmlns:a16="http://schemas.microsoft.com/office/drawing/2014/main" id="{C74E470B-CB58-44AE-8651-13BD1F39E45A}"/>
              </a:ext>
            </a:extLst>
          </p:cNvPr>
          <p:cNvSpPr/>
          <p:nvPr/>
        </p:nvSpPr>
        <p:spPr>
          <a:xfrm rot="18492825">
            <a:off x="1426208" y="3936567"/>
            <a:ext cx="140613" cy="273648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2A090A8E-AD0C-4268-ABB1-253F283D1834}"/>
              </a:ext>
            </a:extLst>
          </p:cNvPr>
          <p:cNvSpPr/>
          <p:nvPr/>
        </p:nvSpPr>
        <p:spPr>
          <a:xfrm>
            <a:off x="1953922" y="4205977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0E06F701-822D-4222-9008-0C37471F718E}"/>
              </a:ext>
            </a:extLst>
          </p:cNvPr>
          <p:cNvSpPr txBox="1"/>
          <p:nvPr/>
        </p:nvSpPr>
        <p:spPr>
          <a:xfrm>
            <a:off x="2723845" y="4472671"/>
            <a:ext cx="1163950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chemeClr val="bg1"/>
                </a:solidFill>
                <a:latin typeface="Calibri"/>
                <a:cs typeface="Calibri"/>
              </a:rPr>
              <a:t>DIP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E777DB82-02F3-4FEC-AB94-C4ACFE13930D}"/>
              </a:ext>
            </a:extLst>
          </p:cNvPr>
          <p:cNvSpPr/>
          <p:nvPr/>
        </p:nvSpPr>
        <p:spPr>
          <a:xfrm>
            <a:off x="3929512" y="4336782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3</a:t>
            </a:r>
            <a:endParaRPr lang="pt-BR" sz="2400" dirty="0">
              <a:solidFill>
                <a:srgbClr val="7B98BC"/>
              </a:solidFill>
            </a:endParaRPr>
          </a:p>
        </p:txBody>
      </p: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CF2913BE-5621-45B4-9328-852150DCE3BA}"/>
              </a:ext>
            </a:extLst>
          </p:cNvPr>
          <p:cNvGrpSpPr/>
          <p:nvPr/>
        </p:nvGrpSpPr>
        <p:grpSpPr>
          <a:xfrm>
            <a:off x="1678701" y="5081355"/>
            <a:ext cx="954164" cy="191570"/>
            <a:chOff x="1355403" y="4276129"/>
            <a:chExt cx="954164" cy="191570"/>
          </a:xfrm>
        </p:grpSpPr>
        <p:sp>
          <p:nvSpPr>
            <p:cNvPr id="124" name="object 6">
              <a:extLst>
                <a:ext uri="{FF2B5EF4-FFF2-40B4-BE49-F238E27FC236}">
                  <a16:creationId xmlns:a16="http://schemas.microsoft.com/office/drawing/2014/main" id="{3D4B85B0-4A23-4624-9764-1F95E6DB0300}"/>
                </a:ext>
              </a:extLst>
            </p:cNvPr>
            <p:cNvSpPr/>
            <p:nvPr/>
          </p:nvSpPr>
          <p:spPr>
            <a:xfrm rot="4223978">
              <a:off x="1487483" y="4144049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6">
              <a:extLst>
                <a:ext uri="{FF2B5EF4-FFF2-40B4-BE49-F238E27FC236}">
                  <a16:creationId xmlns:a16="http://schemas.microsoft.com/office/drawing/2014/main" id="{2AF4FA54-08C2-4D78-9002-25EF02642AA7}"/>
                </a:ext>
              </a:extLst>
            </p:cNvPr>
            <p:cNvSpPr/>
            <p:nvPr/>
          </p:nvSpPr>
          <p:spPr>
            <a:xfrm rot="14990615">
              <a:off x="1991432" y="4149564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6">
            <a:extLst>
              <a:ext uri="{FF2B5EF4-FFF2-40B4-BE49-F238E27FC236}">
                <a16:creationId xmlns:a16="http://schemas.microsoft.com/office/drawing/2014/main" id="{3127C819-C6CC-4E49-A3A5-A77168F1B5A2}"/>
              </a:ext>
            </a:extLst>
          </p:cNvPr>
          <p:cNvSpPr/>
          <p:nvPr/>
        </p:nvSpPr>
        <p:spPr>
          <a:xfrm rot="18277226">
            <a:off x="785236" y="4128745"/>
            <a:ext cx="611156" cy="679039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47">
            <a:extLst>
              <a:ext uri="{FF2B5EF4-FFF2-40B4-BE49-F238E27FC236}">
                <a16:creationId xmlns:a16="http://schemas.microsoft.com/office/drawing/2014/main" id="{74CDB9EC-BA3C-4403-9840-DCB191897051}"/>
              </a:ext>
            </a:extLst>
          </p:cNvPr>
          <p:cNvSpPr txBox="1"/>
          <p:nvPr/>
        </p:nvSpPr>
        <p:spPr>
          <a:xfrm>
            <a:off x="2690710" y="5035884"/>
            <a:ext cx="1163950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chemeClr val="bg1"/>
                </a:solidFill>
                <a:latin typeface="Calibri"/>
                <a:cs typeface="Calibri"/>
              </a:rPr>
              <a:t>Contrato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8" name="Retângulo 127">
            <a:extLst>
              <a:ext uri="{FF2B5EF4-FFF2-40B4-BE49-F238E27FC236}">
                <a16:creationId xmlns:a16="http://schemas.microsoft.com/office/drawing/2014/main" id="{56DC8B5A-2A6F-442C-A93E-6588F2AAC54C}"/>
              </a:ext>
            </a:extLst>
          </p:cNvPr>
          <p:cNvSpPr/>
          <p:nvPr/>
        </p:nvSpPr>
        <p:spPr>
          <a:xfrm>
            <a:off x="1303287" y="4884606"/>
            <a:ext cx="617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29" name="Retângulo 128">
            <a:extLst>
              <a:ext uri="{FF2B5EF4-FFF2-40B4-BE49-F238E27FC236}">
                <a16:creationId xmlns:a16="http://schemas.microsoft.com/office/drawing/2014/main" id="{0EDB0647-9453-4E58-8177-55D2E7DD2094}"/>
              </a:ext>
            </a:extLst>
          </p:cNvPr>
          <p:cNvSpPr/>
          <p:nvPr/>
        </p:nvSpPr>
        <p:spPr>
          <a:xfrm>
            <a:off x="1006960" y="4986595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30" name="Retângulo 129">
            <a:extLst>
              <a:ext uri="{FF2B5EF4-FFF2-40B4-BE49-F238E27FC236}">
                <a16:creationId xmlns:a16="http://schemas.microsoft.com/office/drawing/2014/main" id="{B26CF91D-0E8E-4667-9ED3-0D810BF13A90}"/>
              </a:ext>
            </a:extLst>
          </p:cNvPr>
          <p:cNvSpPr/>
          <p:nvPr/>
        </p:nvSpPr>
        <p:spPr>
          <a:xfrm>
            <a:off x="3879949" y="4912630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4</a:t>
            </a:r>
            <a:endParaRPr lang="pt-BR" sz="2400" dirty="0">
              <a:solidFill>
                <a:srgbClr val="7B98BC"/>
              </a:solidFill>
            </a:endParaRPr>
          </a:p>
        </p:txBody>
      </p:sp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A4DF5BA1-25B0-4987-A91A-F8C167BE80D6}"/>
              </a:ext>
            </a:extLst>
          </p:cNvPr>
          <p:cNvGrpSpPr/>
          <p:nvPr/>
        </p:nvGrpSpPr>
        <p:grpSpPr>
          <a:xfrm>
            <a:off x="1726790" y="4491347"/>
            <a:ext cx="954164" cy="191570"/>
            <a:chOff x="1355403" y="4276129"/>
            <a:chExt cx="954164" cy="191570"/>
          </a:xfrm>
        </p:grpSpPr>
        <p:sp>
          <p:nvSpPr>
            <p:cNvPr id="132" name="object 6">
              <a:extLst>
                <a:ext uri="{FF2B5EF4-FFF2-40B4-BE49-F238E27FC236}">
                  <a16:creationId xmlns:a16="http://schemas.microsoft.com/office/drawing/2014/main" id="{E1487819-A8D3-4B67-B0C3-AD16923F8FD1}"/>
                </a:ext>
              </a:extLst>
            </p:cNvPr>
            <p:cNvSpPr/>
            <p:nvPr/>
          </p:nvSpPr>
          <p:spPr>
            <a:xfrm rot="4223978">
              <a:off x="1487483" y="4144049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">
              <a:extLst>
                <a:ext uri="{FF2B5EF4-FFF2-40B4-BE49-F238E27FC236}">
                  <a16:creationId xmlns:a16="http://schemas.microsoft.com/office/drawing/2014/main" id="{CB835530-765A-467B-B130-30E8F038F503}"/>
                </a:ext>
              </a:extLst>
            </p:cNvPr>
            <p:cNvSpPr/>
            <p:nvPr/>
          </p:nvSpPr>
          <p:spPr>
            <a:xfrm rot="14990615">
              <a:off x="1991432" y="4149564"/>
              <a:ext cx="186055" cy="450215"/>
            </a:xfrm>
            <a:custGeom>
              <a:avLst/>
              <a:gdLst/>
              <a:ahLst/>
              <a:cxnLst/>
              <a:rect l="l" t="t" r="r" b="b"/>
              <a:pathLst>
                <a:path w="186055" h="450214">
                  <a:moveTo>
                    <a:pt x="166750" y="0"/>
                  </a:moveTo>
                  <a:lnTo>
                    <a:pt x="158495" y="3937"/>
                  </a:lnTo>
                  <a:lnTo>
                    <a:pt x="155701" y="11430"/>
                  </a:lnTo>
                  <a:lnTo>
                    <a:pt x="153035" y="18923"/>
                  </a:lnTo>
                  <a:lnTo>
                    <a:pt x="156844" y="27305"/>
                  </a:lnTo>
                  <a:lnTo>
                    <a:pt x="164337" y="29972"/>
                  </a:lnTo>
                  <a:lnTo>
                    <a:pt x="171831" y="32766"/>
                  </a:lnTo>
                  <a:lnTo>
                    <a:pt x="180212" y="28829"/>
                  </a:lnTo>
                  <a:lnTo>
                    <a:pt x="182880" y="21336"/>
                  </a:lnTo>
                  <a:lnTo>
                    <a:pt x="185674" y="13843"/>
                  </a:lnTo>
                  <a:lnTo>
                    <a:pt x="181863" y="5588"/>
                  </a:lnTo>
                  <a:lnTo>
                    <a:pt x="166750" y="0"/>
                  </a:lnTo>
                  <a:close/>
                </a:path>
                <a:path w="186055" h="450214">
                  <a:moveTo>
                    <a:pt x="146938" y="54483"/>
                  </a:moveTo>
                  <a:lnTo>
                    <a:pt x="138556" y="58293"/>
                  </a:lnTo>
                  <a:lnTo>
                    <a:pt x="135889" y="65786"/>
                  </a:lnTo>
                  <a:lnTo>
                    <a:pt x="135889" y="65913"/>
                  </a:lnTo>
                  <a:lnTo>
                    <a:pt x="133095" y="73406"/>
                  </a:lnTo>
                  <a:lnTo>
                    <a:pt x="137032" y="81661"/>
                  </a:lnTo>
                  <a:lnTo>
                    <a:pt x="144525" y="84455"/>
                  </a:lnTo>
                  <a:lnTo>
                    <a:pt x="152019" y="87122"/>
                  </a:lnTo>
                  <a:lnTo>
                    <a:pt x="160274" y="83312"/>
                  </a:lnTo>
                  <a:lnTo>
                    <a:pt x="165862" y="68326"/>
                  </a:lnTo>
                  <a:lnTo>
                    <a:pt x="161925" y="59944"/>
                  </a:lnTo>
                  <a:lnTo>
                    <a:pt x="154431" y="57150"/>
                  </a:lnTo>
                  <a:lnTo>
                    <a:pt x="146938" y="54483"/>
                  </a:lnTo>
                  <a:close/>
                </a:path>
                <a:path w="186055" h="450214">
                  <a:moveTo>
                    <a:pt x="127000" y="108839"/>
                  </a:moveTo>
                  <a:lnTo>
                    <a:pt x="118744" y="112776"/>
                  </a:lnTo>
                  <a:lnTo>
                    <a:pt x="115950" y="120269"/>
                  </a:lnTo>
                  <a:lnTo>
                    <a:pt x="113283" y="127762"/>
                  </a:lnTo>
                  <a:lnTo>
                    <a:pt x="117093" y="136144"/>
                  </a:lnTo>
                  <a:lnTo>
                    <a:pt x="124587" y="138811"/>
                  </a:lnTo>
                  <a:lnTo>
                    <a:pt x="132080" y="141605"/>
                  </a:lnTo>
                  <a:lnTo>
                    <a:pt x="140462" y="137795"/>
                  </a:lnTo>
                  <a:lnTo>
                    <a:pt x="143129" y="130175"/>
                  </a:lnTo>
                  <a:lnTo>
                    <a:pt x="145923" y="122682"/>
                  </a:lnTo>
                  <a:lnTo>
                    <a:pt x="142112" y="114427"/>
                  </a:lnTo>
                  <a:lnTo>
                    <a:pt x="127000" y="108839"/>
                  </a:lnTo>
                  <a:close/>
                </a:path>
                <a:path w="186055" h="450214">
                  <a:moveTo>
                    <a:pt x="107187" y="163322"/>
                  </a:moveTo>
                  <a:lnTo>
                    <a:pt x="98806" y="167132"/>
                  </a:lnTo>
                  <a:lnTo>
                    <a:pt x="96138" y="174625"/>
                  </a:lnTo>
                  <a:lnTo>
                    <a:pt x="96138" y="174752"/>
                  </a:lnTo>
                  <a:lnTo>
                    <a:pt x="93344" y="182245"/>
                  </a:lnTo>
                  <a:lnTo>
                    <a:pt x="97281" y="190500"/>
                  </a:lnTo>
                  <a:lnTo>
                    <a:pt x="112268" y="196088"/>
                  </a:lnTo>
                  <a:lnTo>
                    <a:pt x="120523" y="192151"/>
                  </a:lnTo>
                  <a:lnTo>
                    <a:pt x="126111" y="177165"/>
                  </a:lnTo>
                  <a:lnTo>
                    <a:pt x="122174" y="168783"/>
                  </a:lnTo>
                  <a:lnTo>
                    <a:pt x="114681" y="166116"/>
                  </a:lnTo>
                  <a:lnTo>
                    <a:pt x="107187" y="163322"/>
                  </a:lnTo>
                  <a:close/>
                </a:path>
                <a:path w="186055" h="450214">
                  <a:moveTo>
                    <a:pt x="87249" y="217678"/>
                  </a:moveTo>
                  <a:lnTo>
                    <a:pt x="78993" y="221615"/>
                  </a:lnTo>
                  <a:lnTo>
                    <a:pt x="76200" y="229108"/>
                  </a:lnTo>
                  <a:lnTo>
                    <a:pt x="73532" y="236601"/>
                  </a:lnTo>
                  <a:lnTo>
                    <a:pt x="77343" y="244983"/>
                  </a:lnTo>
                  <a:lnTo>
                    <a:pt x="84836" y="247650"/>
                  </a:lnTo>
                  <a:lnTo>
                    <a:pt x="92329" y="250444"/>
                  </a:lnTo>
                  <a:lnTo>
                    <a:pt x="100711" y="246634"/>
                  </a:lnTo>
                  <a:lnTo>
                    <a:pt x="103377" y="239014"/>
                  </a:lnTo>
                  <a:lnTo>
                    <a:pt x="106171" y="231521"/>
                  </a:lnTo>
                  <a:lnTo>
                    <a:pt x="102362" y="223266"/>
                  </a:lnTo>
                  <a:lnTo>
                    <a:pt x="87249" y="217678"/>
                  </a:lnTo>
                  <a:close/>
                </a:path>
                <a:path w="186055" h="450214">
                  <a:moveTo>
                    <a:pt x="67437" y="272161"/>
                  </a:moveTo>
                  <a:lnTo>
                    <a:pt x="59055" y="275971"/>
                  </a:lnTo>
                  <a:lnTo>
                    <a:pt x="56387" y="283591"/>
                  </a:lnTo>
                  <a:lnTo>
                    <a:pt x="53593" y="291084"/>
                  </a:lnTo>
                  <a:lnTo>
                    <a:pt x="57531" y="299339"/>
                  </a:lnTo>
                  <a:lnTo>
                    <a:pt x="72517" y="304927"/>
                  </a:lnTo>
                  <a:lnTo>
                    <a:pt x="80771" y="300990"/>
                  </a:lnTo>
                  <a:lnTo>
                    <a:pt x="86360" y="286004"/>
                  </a:lnTo>
                  <a:lnTo>
                    <a:pt x="82423" y="277622"/>
                  </a:lnTo>
                  <a:lnTo>
                    <a:pt x="74930" y="274955"/>
                  </a:lnTo>
                  <a:lnTo>
                    <a:pt x="67437" y="272161"/>
                  </a:lnTo>
                  <a:close/>
                </a:path>
                <a:path w="186055" h="450214">
                  <a:moveTo>
                    <a:pt x="0" y="353314"/>
                  </a:moveTo>
                  <a:lnTo>
                    <a:pt x="11049" y="449834"/>
                  </a:lnTo>
                  <a:lnTo>
                    <a:pt x="81661" y="383159"/>
                  </a:lnTo>
                  <a:lnTo>
                    <a:pt x="0" y="353314"/>
                  </a:lnTo>
                  <a:close/>
                </a:path>
                <a:path w="186055" h="450214">
                  <a:moveTo>
                    <a:pt x="47498" y="326644"/>
                  </a:moveTo>
                  <a:lnTo>
                    <a:pt x="39243" y="330454"/>
                  </a:lnTo>
                  <a:lnTo>
                    <a:pt x="36449" y="337947"/>
                  </a:lnTo>
                  <a:lnTo>
                    <a:pt x="33781" y="345440"/>
                  </a:lnTo>
                  <a:lnTo>
                    <a:pt x="37592" y="353822"/>
                  </a:lnTo>
                  <a:lnTo>
                    <a:pt x="45085" y="356616"/>
                  </a:lnTo>
                  <a:lnTo>
                    <a:pt x="52577" y="359283"/>
                  </a:lnTo>
                  <a:lnTo>
                    <a:pt x="60960" y="355473"/>
                  </a:lnTo>
                  <a:lnTo>
                    <a:pt x="63626" y="347980"/>
                  </a:lnTo>
                  <a:lnTo>
                    <a:pt x="66420" y="340360"/>
                  </a:lnTo>
                  <a:lnTo>
                    <a:pt x="62611" y="332105"/>
                  </a:lnTo>
                  <a:lnTo>
                    <a:pt x="54990" y="329311"/>
                  </a:lnTo>
                  <a:lnTo>
                    <a:pt x="47498" y="326644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">
            <a:extLst>
              <a:ext uri="{FF2B5EF4-FFF2-40B4-BE49-F238E27FC236}">
                <a16:creationId xmlns:a16="http://schemas.microsoft.com/office/drawing/2014/main" id="{561ED0F4-54B7-486E-A827-E32FD586552D}"/>
              </a:ext>
            </a:extLst>
          </p:cNvPr>
          <p:cNvSpPr/>
          <p:nvPr/>
        </p:nvSpPr>
        <p:spPr>
          <a:xfrm>
            <a:off x="1388961" y="4160972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1">
            <a:extLst>
              <a:ext uri="{FF2B5EF4-FFF2-40B4-BE49-F238E27FC236}">
                <a16:creationId xmlns:a16="http://schemas.microsoft.com/office/drawing/2014/main" id="{9CAAD297-93A4-436A-B338-88071629E395}"/>
              </a:ext>
            </a:extLst>
          </p:cNvPr>
          <p:cNvSpPr/>
          <p:nvPr/>
        </p:nvSpPr>
        <p:spPr>
          <a:xfrm>
            <a:off x="1176265" y="4738132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2B05A464-E15C-4E63-9149-D70600516752}"/>
              </a:ext>
            </a:extLst>
          </p:cNvPr>
          <p:cNvSpPr/>
          <p:nvPr/>
        </p:nvSpPr>
        <p:spPr>
          <a:xfrm>
            <a:off x="1119362" y="4885735"/>
            <a:ext cx="617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spc="-10" dirty="0">
                <a:solidFill>
                  <a:schemeClr val="bg1"/>
                </a:solidFill>
                <a:latin typeface="Arial"/>
                <a:cs typeface="Arial"/>
              </a:rPr>
              <a:t>MME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83" name="object 47"/>
          <p:cNvSpPr txBox="1"/>
          <p:nvPr/>
        </p:nvSpPr>
        <p:spPr>
          <a:xfrm>
            <a:off x="8597526" y="755092"/>
            <a:ext cx="3036893" cy="461665"/>
          </a:xfrm>
          <a:prstGeom prst="rect">
            <a:avLst/>
          </a:prstGeom>
          <a:noFill/>
          <a:ln w="25907">
            <a:noFill/>
          </a:ln>
        </p:spPr>
        <p:txBody>
          <a:bodyPr vert="horz" wrap="square" lIns="0" tIns="3048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40"/>
              </a:spcBef>
            </a:pPr>
            <a:r>
              <a:rPr lang="pt-BR" sz="1400" spc="-10" dirty="0">
                <a:solidFill>
                  <a:schemeClr val="bg1"/>
                </a:solidFill>
                <a:latin typeface="Calibri"/>
                <a:cs typeface="Calibri"/>
              </a:rPr>
              <a:t>Celebração da cessão de uso das áreas entre o poder concedente e o cessionário</a:t>
            </a:r>
            <a:endParaRPr sz="1400" spc="-1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B4C47C7-49DB-47AC-BBBE-CFB9A015E470}"/>
              </a:ext>
            </a:extLst>
          </p:cNvPr>
          <p:cNvSpPr/>
          <p:nvPr/>
        </p:nvSpPr>
        <p:spPr>
          <a:xfrm>
            <a:off x="1345519" y="4310958"/>
            <a:ext cx="617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spc="-10" dirty="0">
                <a:solidFill>
                  <a:schemeClr val="bg1"/>
                </a:solidFill>
                <a:latin typeface="Arial"/>
                <a:cs typeface="Arial"/>
              </a:rPr>
              <a:t>agente*</a:t>
            </a:r>
            <a:endParaRPr lang="pt-B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0" grpId="0" animBg="1"/>
      <p:bldP spid="50" grpId="0"/>
      <p:bldP spid="53" grpId="0"/>
      <p:bldP spid="54" grpId="0" animBg="1"/>
      <p:bldP spid="56" grpId="0" animBg="1"/>
      <p:bldP spid="73" grpId="0"/>
      <p:bldP spid="75" grpId="0"/>
      <p:bldP spid="76" grpId="0"/>
      <p:bldP spid="81" grpId="0"/>
      <p:bldP spid="82" grpId="0"/>
      <p:bldP spid="88" grpId="0"/>
      <p:bldP spid="89" grpId="0"/>
      <p:bldP spid="90" grpId="0"/>
      <p:bldP spid="92" grpId="0"/>
      <p:bldP spid="94" grpId="0"/>
      <p:bldP spid="32" grpId="0"/>
      <p:bldP spid="80" grpId="0"/>
      <p:bldP spid="93" grpId="0"/>
      <p:bldP spid="121" grpId="0" animBg="1"/>
      <p:bldP spid="122" grpId="0"/>
      <p:bldP spid="127" grpId="0" animBg="1"/>
      <p:bldP spid="130" grpId="0"/>
      <p:bldP spid="136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8">
            <a:extLst>
              <a:ext uri="{FF2B5EF4-FFF2-40B4-BE49-F238E27FC236}">
                <a16:creationId xmlns:a16="http://schemas.microsoft.com/office/drawing/2014/main" id="{519DE9EC-3E7B-4656-9219-8E1B49458D72}"/>
              </a:ext>
            </a:extLst>
          </p:cNvPr>
          <p:cNvSpPr/>
          <p:nvPr/>
        </p:nvSpPr>
        <p:spPr>
          <a:xfrm rot="18624367">
            <a:off x="3015039" y="4906677"/>
            <a:ext cx="354965" cy="276225"/>
          </a:xfrm>
          <a:custGeom>
            <a:avLst/>
            <a:gdLst/>
            <a:ahLst/>
            <a:cxnLst/>
            <a:rect l="l" t="t" r="r" b="b"/>
            <a:pathLst>
              <a:path w="354964" h="276225">
                <a:moveTo>
                  <a:pt x="18796" y="0"/>
                </a:moveTo>
                <a:lnTo>
                  <a:pt x="9779" y="1269"/>
                </a:lnTo>
                <a:lnTo>
                  <a:pt x="4953" y="7619"/>
                </a:lnTo>
                <a:lnTo>
                  <a:pt x="0" y="13969"/>
                </a:lnTo>
                <a:lnTo>
                  <a:pt x="1269" y="22987"/>
                </a:lnTo>
                <a:lnTo>
                  <a:pt x="7619" y="27812"/>
                </a:lnTo>
                <a:lnTo>
                  <a:pt x="13969" y="32765"/>
                </a:lnTo>
                <a:lnTo>
                  <a:pt x="22987" y="31495"/>
                </a:lnTo>
                <a:lnTo>
                  <a:pt x="27940" y="25273"/>
                </a:lnTo>
                <a:lnTo>
                  <a:pt x="32766" y="18923"/>
                </a:lnTo>
                <a:lnTo>
                  <a:pt x="31623" y="9778"/>
                </a:lnTo>
                <a:lnTo>
                  <a:pt x="25273" y="4952"/>
                </a:lnTo>
                <a:lnTo>
                  <a:pt x="18796" y="0"/>
                </a:lnTo>
                <a:close/>
              </a:path>
              <a:path w="354964" h="276225">
                <a:moveTo>
                  <a:pt x="64769" y="35306"/>
                </a:moveTo>
                <a:lnTo>
                  <a:pt x="55753" y="36449"/>
                </a:lnTo>
                <a:lnTo>
                  <a:pt x="50800" y="42799"/>
                </a:lnTo>
                <a:lnTo>
                  <a:pt x="45974" y="49149"/>
                </a:lnTo>
                <a:lnTo>
                  <a:pt x="47243" y="58293"/>
                </a:lnTo>
                <a:lnTo>
                  <a:pt x="53467" y="63118"/>
                </a:lnTo>
                <a:lnTo>
                  <a:pt x="59943" y="68071"/>
                </a:lnTo>
                <a:lnTo>
                  <a:pt x="68961" y="66801"/>
                </a:lnTo>
                <a:lnTo>
                  <a:pt x="73914" y="60451"/>
                </a:lnTo>
                <a:lnTo>
                  <a:pt x="78740" y="54101"/>
                </a:lnTo>
                <a:lnTo>
                  <a:pt x="77469" y="45084"/>
                </a:lnTo>
                <a:lnTo>
                  <a:pt x="71119" y="40131"/>
                </a:lnTo>
                <a:lnTo>
                  <a:pt x="64769" y="35306"/>
                </a:lnTo>
                <a:close/>
              </a:path>
              <a:path w="354964" h="276225">
                <a:moveTo>
                  <a:pt x="110743" y="70612"/>
                </a:moveTo>
                <a:lnTo>
                  <a:pt x="101727" y="71755"/>
                </a:lnTo>
                <a:lnTo>
                  <a:pt x="96774" y="78105"/>
                </a:lnTo>
                <a:lnTo>
                  <a:pt x="91948" y="84455"/>
                </a:lnTo>
                <a:lnTo>
                  <a:pt x="93091" y="93599"/>
                </a:lnTo>
                <a:lnTo>
                  <a:pt x="99441" y="98425"/>
                </a:lnTo>
                <a:lnTo>
                  <a:pt x="105918" y="103250"/>
                </a:lnTo>
                <a:lnTo>
                  <a:pt x="114935" y="102107"/>
                </a:lnTo>
                <a:lnTo>
                  <a:pt x="119761" y="95757"/>
                </a:lnTo>
                <a:lnTo>
                  <a:pt x="124714" y="89407"/>
                </a:lnTo>
                <a:lnTo>
                  <a:pt x="123443" y="80390"/>
                </a:lnTo>
                <a:lnTo>
                  <a:pt x="117093" y="75437"/>
                </a:lnTo>
                <a:lnTo>
                  <a:pt x="110743" y="70612"/>
                </a:lnTo>
                <a:close/>
              </a:path>
              <a:path w="354964" h="276225">
                <a:moveTo>
                  <a:pt x="156718" y="105918"/>
                </a:moveTo>
                <a:lnTo>
                  <a:pt x="147700" y="107061"/>
                </a:lnTo>
                <a:lnTo>
                  <a:pt x="142748" y="113411"/>
                </a:lnTo>
                <a:lnTo>
                  <a:pt x="137922" y="119761"/>
                </a:lnTo>
                <a:lnTo>
                  <a:pt x="139065" y="128777"/>
                </a:lnTo>
                <a:lnTo>
                  <a:pt x="145415" y="133731"/>
                </a:lnTo>
                <a:lnTo>
                  <a:pt x="151765" y="138556"/>
                </a:lnTo>
                <a:lnTo>
                  <a:pt x="160909" y="137413"/>
                </a:lnTo>
                <a:lnTo>
                  <a:pt x="165735" y="131063"/>
                </a:lnTo>
                <a:lnTo>
                  <a:pt x="170687" y="124713"/>
                </a:lnTo>
                <a:lnTo>
                  <a:pt x="169418" y="115569"/>
                </a:lnTo>
                <a:lnTo>
                  <a:pt x="156718" y="105918"/>
                </a:lnTo>
                <a:close/>
              </a:path>
              <a:path w="354964" h="276225">
                <a:moveTo>
                  <a:pt x="202692" y="141096"/>
                </a:moveTo>
                <a:lnTo>
                  <a:pt x="193675" y="142367"/>
                </a:lnTo>
                <a:lnTo>
                  <a:pt x="188722" y="148717"/>
                </a:lnTo>
                <a:lnTo>
                  <a:pt x="183896" y="155067"/>
                </a:lnTo>
                <a:lnTo>
                  <a:pt x="185039" y="164083"/>
                </a:lnTo>
                <a:lnTo>
                  <a:pt x="191389" y="169037"/>
                </a:lnTo>
                <a:lnTo>
                  <a:pt x="197739" y="173862"/>
                </a:lnTo>
                <a:lnTo>
                  <a:pt x="206883" y="172719"/>
                </a:lnTo>
                <a:lnTo>
                  <a:pt x="211709" y="166369"/>
                </a:lnTo>
                <a:lnTo>
                  <a:pt x="216662" y="160019"/>
                </a:lnTo>
                <a:lnTo>
                  <a:pt x="215392" y="150875"/>
                </a:lnTo>
                <a:lnTo>
                  <a:pt x="209042" y="146050"/>
                </a:lnTo>
                <a:lnTo>
                  <a:pt x="202692" y="141096"/>
                </a:lnTo>
                <a:close/>
              </a:path>
              <a:path w="354964" h="276225">
                <a:moveTo>
                  <a:pt x="276928" y="234229"/>
                </a:moveTo>
                <a:lnTo>
                  <a:pt x="259080" y="257428"/>
                </a:lnTo>
                <a:lnTo>
                  <a:pt x="354456" y="275844"/>
                </a:lnTo>
                <a:lnTo>
                  <a:pt x="339206" y="244475"/>
                </a:lnTo>
                <a:lnTo>
                  <a:pt x="289687" y="244475"/>
                </a:lnTo>
                <a:lnTo>
                  <a:pt x="283337" y="239521"/>
                </a:lnTo>
                <a:lnTo>
                  <a:pt x="276987" y="234695"/>
                </a:lnTo>
                <a:lnTo>
                  <a:pt x="276928" y="234229"/>
                </a:lnTo>
                <a:close/>
              </a:path>
              <a:path w="354964" h="276225">
                <a:moveTo>
                  <a:pt x="294640" y="211708"/>
                </a:moveTo>
                <a:lnTo>
                  <a:pt x="294214" y="211762"/>
                </a:lnTo>
                <a:lnTo>
                  <a:pt x="276928" y="234229"/>
                </a:lnTo>
                <a:lnTo>
                  <a:pt x="276987" y="234695"/>
                </a:lnTo>
                <a:lnTo>
                  <a:pt x="283337" y="239521"/>
                </a:lnTo>
                <a:lnTo>
                  <a:pt x="289687" y="244475"/>
                </a:lnTo>
                <a:lnTo>
                  <a:pt x="298831" y="243205"/>
                </a:lnTo>
                <a:lnTo>
                  <a:pt x="308483" y="230505"/>
                </a:lnTo>
                <a:lnTo>
                  <a:pt x="307340" y="221487"/>
                </a:lnTo>
                <a:lnTo>
                  <a:pt x="300990" y="216534"/>
                </a:lnTo>
                <a:lnTo>
                  <a:pt x="294640" y="211708"/>
                </a:lnTo>
                <a:close/>
              </a:path>
              <a:path w="354964" h="276225">
                <a:moveTo>
                  <a:pt x="323276" y="211708"/>
                </a:moveTo>
                <a:lnTo>
                  <a:pt x="294640" y="211708"/>
                </a:lnTo>
                <a:lnTo>
                  <a:pt x="300990" y="216534"/>
                </a:lnTo>
                <a:lnTo>
                  <a:pt x="307340" y="221487"/>
                </a:lnTo>
                <a:lnTo>
                  <a:pt x="308483" y="230505"/>
                </a:lnTo>
                <a:lnTo>
                  <a:pt x="298831" y="243205"/>
                </a:lnTo>
                <a:lnTo>
                  <a:pt x="289687" y="244475"/>
                </a:lnTo>
                <a:lnTo>
                  <a:pt x="339206" y="244475"/>
                </a:lnTo>
                <a:lnTo>
                  <a:pt x="323276" y="211708"/>
                </a:lnTo>
                <a:close/>
              </a:path>
              <a:path w="354964" h="276225">
                <a:moveTo>
                  <a:pt x="294214" y="211762"/>
                </a:moveTo>
                <a:lnTo>
                  <a:pt x="285496" y="212851"/>
                </a:lnTo>
                <a:lnTo>
                  <a:pt x="275844" y="225551"/>
                </a:lnTo>
                <a:lnTo>
                  <a:pt x="276928" y="234229"/>
                </a:lnTo>
                <a:lnTo>
                  <a:pt x="294214" y="211762"/>
                </a:lnTo>
                <a:close/>
              </a:path>
              <a:path w="354964" h="276225">
                <a:moveTo>
                  <a:pt x="312039" y="188594"/>
                </a:moveTo>
                <a:lnTo>
                  <a:pt x="294214" y="211762"/>
                </a:lnTo>
                <a:lnTo>
                  <a:pt x="294640" y="211708"/>
                </a:lnTo>
                <a:lnTo>
                  <a:pt x="323276" y="211708"/>
                </a:lnTo>
                <a:lnTo>
                  <a:pt x="312039" y="188594"/>
                </a:lnTo>
                <a:close/>
              </a:path>
              <a:path w="354964" h="276225">
                <a:moveTo>
                  <a:pt x="248666" y="176402"/>
                </a:moveTo>
                <a:lnTo>
                  <a:pt x="239522" y="177673"/>
                </a:lnTo>
                <a:lnTo>
                  <a:pt x="234696" y="183895"/>
                </a:lnTo>
                <a:lnTo>
                  <a:pt x="229869" y="190245"/>
                </a:lnTo>
                <a:lnTo>
                  <a:pt x="231012" y="199389"/>
                </a:lnTo>
                <a:lnTo>
                  <a:pt x="237362" y="204215"/>
                </a:lnTo>
                <a:lnTo>
                  <a:pt x="243712" y="209169"/>
                </a:lnTo>
                <a:lnTo>
                  <a:pt x="252856" y="207899"/>
                </a:lnTo>
                <a:lnTo>
                  <a:pt x="257683" y="201549"/>
                </a:lnTo>
                <a:lnTo>
                  <a:pt x="262636" y="195199"/>
                </a:lnTo>
                <a:lnTo>
                  <a:pt x="261366" y="186181"/>
                </a:lnTo>
                <a:lnTo>
                  <a:pt x="255016" y="181356"/>
                </a:lnTo>
                <a:lnTo>
                  <a:pt x="255016" y="181228"/>
                </a:lnTo>
                <a:lnTo>
                  <a:pt x="248666" y="17640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5">
            <a:extLst>
              <a:ext uri="{FF2B5EF4-FFF2-40B4-BE49-F238E27FC236}">
                <a16:creationId xmlns:a16="http://schemas.microsoft.com/office/drawing/2014/main" id="{D01A685A-959B-4767-BCA4-4CCE2DA25FCD}"/>
              </a:ext>
            </a:extLst>
          </p:cNvPr>
          <p:cNvSpPr/>
          <p:nvPr/>
        </p:nvSpPr>
        <p:spPr>
          <a:xfrm rot="2036696">
            <a:off x="1475253" y="4877477"/>
            <a:ext cx="354965" cy="276225"/>
          </a:xfrm>
          <a:custGeom>
            <a:avLst/>
            <a:gdLst/>
            <a:ahLst/>
            <a:cxnLst/>
            <a:rect l="l" t="t" r="r" b="b"/>
            <a:pathLst>
              <a:path w="354964" h="276225">
                <a:moveTo>
                  <a:pt x="335661" y="0"/>
                </a:moveTo>
                <a:lnTo>
                  <a:pt x="329311" y="4953"/>
                </a:lnTo>
                <a:lnTo>
                  <a:pt x="322961" y="9779"/>
                </a:lnTo>
                <a:lnTo>
                  <a:pt x="321691" y="18923"/>
                </a:lnTo>
                <a:lnTo>
                  <a:pt x="331469" y="31496"/>
                </a:lnTo>
                <a:lnTo>
                  <a:pt x="340487" y="32766"/>
                </a:lnTo>
                <a:lnTo>
                  <a:pt x="346837" y="27940"/>
                </a:lnTo>
                <a:lnTo>
                  <a:pt x="353313" y="22987"/>
                </a:lnTo>
                <a:lnTo>
                  <a:pt x="354456" y="13970"/>
                </a:lnTo>
                <a:lnTo>
                  <a:pt x="349631" y="7620"/>
                </a:lnTo>
                <a:lnTo>
                  <a:pt x="344678" y="1270"/>
                </a:lnTo>
                <a:lnTo>
                  <a:pt x="335661" y="0"/>
                </a:lnTo>
                <a:close/>
              </a:path>
              <a:path w="354964" h="276225">
                <a:moveTo>
                  <a:pt x="289687" y="35306"/>
                </a:moveTo>
                <a:lnTo>
                  <a:pt x="283337" y="40132"/>
                </a:lnTo>
                <a:lnTo>
                  <a:pt x="276987" y="45085"/>
                </a:lnTo>
                <a:lnTo>
                  <a:pt x="275717" y="54102"/>
                </a:lnTo>
                <a:lnTo>
                  <a:pt x="280669" y="60452"/>
                </a:lnTo>
                <a:lnTo>
                  <a:pt x="285496" y="66802"/>
                </a:lnTo>
                <a:lnTo>
                  <a:pt x="294640" y="68072"/>
                </a:lnTo>
                <a:lnTo>
                  <a:pt x="300990" y="63119"/>
                </a:lnTo>
                <a:lnTo>
                  <a:pt x="307340" y="58293"/>
                </a:lnTo>
                <a:lnTo>
                  <a:pt x="308482" y="49149"/>
                </a:lnTo>
                <a:lnTo>
                  <a:pt x="303656" y="42799"/>
                </a:lnTo>
                <a:lnTo>
                  <a:pt x="298704" y="36449"/>
                </a:lnTo>
                <a:lnTo>
                  <a:pt x="289687" y="35306"/>
                </a:lnTo>
                <a:close/>
              </a:path>
              <a:path w="354964" h="276225">
                <a:moveTo>
                  <a:pt x="243712" y="70612"/>
                </a:moveTo>
                <a:lnTo>
                  <a:pt x="237362" y="75438"/>
                </a:lnTo>
                <a:lnTo>
                  <a:pt x="231012" y="80391"/>
                </a:lnTo>
                <a:lnTo>
                  <a:pt x="229743" y="89408"/>
                </a:lnTo>
                <a:lnTo>
                  <a:pt x="234696" y="95758"/>
                </a:lnTo>
                <a:lnTo>
                  <a:pt x="239522" y="102108"/>
                </a:lnTo>
                <a:lnTo>
                  <a:pt x="248666" y="103251"/>
                </a:lnTo>
                <a:lnTo>
                  <a:pt x="261366" y="93599"/>
                </a:lnTo>
                <a:lnTo>
                  <a:pt x="262509" y="84455"/>
                </a:lnTo>
                <a:lnTo>
                  <a:pt x="257682" y="78105"/>
                </a:lnTo>
                <a:lnTo>
                  <a:pt x="252730" y="71755"/>
                </a:lnTo>
                <a:lnTo>
                  <a:pt x="243712" y="70612"/>
                </a:lnTo>
                <a:close/>
              </a:path>
              <a:path w="354964" h="276225">
                <a:moveTo>
                  <a:pt x="197738" y="105918"/>
                </a:moveTo>
                <a:lnTo>
                  <a:pt x="185038" y="115570"/>
                </a:lnTo>
                <a:lnTo>
                  <a:pt x="183896" y="124714"/>
                </a:lnTo>
                <a:lnTo>
                  <a:pt x="193548" y="137414"/>
                </a:lnTo>
                <a:lnTo>
                  <a:pt x="202692" y="138557"/>
                </a:lnTo>
                <a:lnTo>
                  <a:pt x="209042" y="133731"/>
                </a:lnTo>
                <a:lnTo>
                  <a:pt x="215392" y="128778"/>
                </a:lnTo>
                <a:lnTo>
                  <a:pt x="216535" y="119761"/>
                </a:lnTo>
                <a:lnTo>
                  <a:pt x="206882" y="107061"/>
                </a:lnTo>
                <a:lnTo>
                  <a:pt x="197738" y="105918"/>
                </a:lnTo>
                <a:close/>
              </a:path>
              <a:path w="354964" h="276225">
                <a:moveTo>
                  <a:pt x="151765" y="141097"/>
                </a:moveTo>
                <a:lnTo>
                  <a:pt x="145415" y="146050"/>
                </a:lnTo>
                <a:lnTo>
                  <a:pt x="139065" y="150876"/>
                </a:lnTo>
                <a:lnTo>
                  <a:pt x="137922" y="160020"/>
                </a:lnTo>
                <a:lnTo>
                  <a:pt x="147574" y="172720"/>
                </a:lnTo>
                <a:lnTo>
                  <a:pt x="156718" y="173863"/>
                </a:lnTo>
                <a:lnTo>
                  <a:pt x="163068" y="169037"/>
                </a:lnTo>
                <a:lnTo>
                  <a:pt x="169418" y="164084"/>
                </a:lnTo>
                <a:lnTo>
                  <a:pt x="170561" y="155067"/>
                </a:lnTo>
                <a:lnTo>
                  <a:pt x="160909" y="142367"/>
                </a:lnTo>
                <a:lnTo>
                  <a:pt x="151765" y="141097"/>
                </a:lnTo>
                <a:close/>
              </a:path>
              <a:path w="354964" h="276225">
                <a:moveTo>
                  <a:pt x="42418" y="188595"/>
                </a:moveTo>
                <a:lnTo>
                  <a:pt x="0" y="275844"/>
                </a:lnTo>
                <a:lnTo>
                  <a:pt x="95377" y="257429"/>
                </a:lnTo>
                <a:lnTo>
                  <a:pt x="85410" y="244475"/>
                </a:lnTo>
                <a:lnTo>
                  <a:pt x="64769" y="244475"/>
                </a:lnTo>
                <a:lnTo>
                  <a:pt x="55625" y="243205"/>
                </a:lnTo>
                <a:lnTo>
                  <a:pt x="45974" y="230505"/>
                </a:lnTo>
                <a:lnTo>
                  <a:pt x="47117" y="221488"/>
                </a:lnTo>
                <a:lnTo>
                  <a:pt x="53467" y="216535"/>
                </a:lnTo>
                <a:lnTo>
                  <a:pt x="59817" y="211709"/>
                </a:lnTo>
                <a:lnTo>
                  <a:pt x="60201" y="211709"/>
                </a:lnTo>
                <a:lnTo>
                  <a:pt x="42418" y="188595"/>
                </a:lnTo>
                <a:close/>
              </a:path>
              <a:path w="354964" h="276225">
                <a:moveTo>
                  <a:pt x="59817" y="211709"/>
                </a:moveTo>
                <a:lnTo>
                  <a:pt x="53467" y="216535"/>
                </a:lnTo>
                <a:lnTo>
                  <a:pt x="47117" y="221488"/>
                </a:lnTo>
                <a:lnTo>
                  <a:pt x="45974" y="230505"/>
                </a:lnTo>
                <a:lnTo>
                  <a:pt x="55625" y="243205"/>
                </a:lnTo>
                <a:lnTo>
                  <a:pt x="64769" y="244475"/>
                </a:lnTo>
                <a:lnTo>
                  <a:pt x="71119" y="239522"/>
                </a:lnTo>
                <a:lnTo>
                  <a:pt x="77469" y="234696"/>
                </a:lnTo>
                <a:lnTo>
                  <a:pt x="77528" y="234229"/>
                </a:lnTo>
                <a:lnTo>
                  <a:pt x="60242" y="211762"/>
                </a:lnTo>
                <a:lnTo>
                  <a:pt x="59817" y="211709"/>
                </a:lnTo>
                <a:close/>
              </a:path>
              <a:path w="354964" h="276225">
                <a:moveTo>
                  <a:pt x="77528" y="234229"/>
                </a:moveTo>
                <a:lnTo>
                  <a:pt x="77469" y="234696"/>
                </a:lnTo>
                <a:lnTo>
                  <a:pt x="71119" y="239522"/>
                </a:lnTo>
                <a:lnTo>
                  <a:pt x="64769" y="244475"/>
                </a:lnTo>
                <a:lnTo>
                  <a:pt x="85410" y="244475"/>
                </a:lnTo>
                <a:lnTo>
                  <a:pt x="77528" y="234229"/>
                </a:lnTo>
                <a:close/>
              </a:path>
              <a:path w="354964" h="276225">
                <a:moveTo>
                  <a:pt x="60242" y="211762"/>
                </a:moveTo>
                <a:lnTo>
                  <a:pt x="77528" y="234229"/>
                </a:lnTo>
                <a:lnTo>
                  <a:pt x="78612" y="225552"/>
                </a:lnTo>
                <a:lnTo>
                  <a:pt x="68961" y="212852"/>
                </a:lnTo>
                <a:lnTo>
                  <a:pt x="60242" y="211762"/>
                </a:lnTo>
                <a:close/>
              </a:path>
              <a:path w="354964" h="276225">
                <a:moveTo>
                  <a:pt x="60201" y="211709"/>
                </a:moveTo>
                <a:lnTo>
                  <a:pt x="59817" y="211709"/>
                </a:lnTo>
                <a:lnTo>
                  <a:pt x="60242" y="211762"/>
                </a:lnTo>
                <a:close/>
              </a:path>
              <a:path w="354964" h="276225">
                <a:moveTo>
                  <a:pt x="105791" y="176403"/>
                </a:moveTo>
                <a:lnTo>
                  <a:pt x="99441" y="181229"/>
                </a:lnTo>
                <a:lnTo>
                  <a:pt x="99441" y="181356"/>
                </a:lnTo>
                <a:lnTo>
                  <a:pt x="93091" y="186182"/>
                </a:lnTo>
                <a:lnTo>
                  <a:pt x="91948" y="195199"/>
                </a:lnTo>
                <a:lnTo>
                  <a:pt x="101600" y="207899"/>
                </a:lnTo>
                <a:lnTo>
                  <a:pt x="110743" y="209169"/>
                </a:lnTo>
                <a:lnTo>
                  <a:pt x="117093" y="204216"/>
                </a:lnTo>
                <a:lnTo>
                  <a:pt x="123443" y="199390"/>
                </a:lnTo>
                <a:lnTo>
                  <a:pt x="124587" y="190246"/>
                </a:lnTo>
                <a:lnTo>
                  <a:pt x="119761" y="183896"/>
                </a:lnTo>
                <a:lnTo>
                  <a:pt x="114935" y="177673"/>
                </a:lnTo>
                <a:lnTo>
                  <a:pt x="105791" y="176403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8">
            <a:extLst>
              <a:ext uri="{FF2B5EF4-FFF2-40B4-BE49-F238E27FC236}">
                <a16:creationId xmlns:a16="http://schemas.microsoft.com/office/drawing/2014/main" id="{84A9865F-EC5C-4FA7-9D5E-CB1A4BE56FAD}"/>
              </a:ext>
            </a:extLst>
          </p:cNvPr>
          <p:cNvSpPr/>
          <p:nvPr/>
        </p:nvSpPr>
        <p:spPr>
          <a:xfrm rot="18624367">
            <a:off x="2710236" y="4649997"/>
            <a:ext cx="354965" cy="276225"/>
          </a:xfrm>
          <a:custGeom>
            <a:avLst/>
            <a:gdLst/>
            <a:ahLst/>
            <a:cxnLst/>
            <a:rect l="l" t="t" r="r" b="b"/>
            <a:pathLst>
              <a:path w="354964" h="276225">
                <a:moveTo>
                  <a:pt x="18796" y="0"/>
                </a:moveTo>
                <a:lnTo>
                  <a:pt x="9779" y="1269"/>
                </a:lnTo>
                <a:lnTo>
                  <a:pt x="4953" y="7619"/>
                </a:lnTo>
                <a:lnTo>
                  <a:pt x="0" y="13969"/>
                </a:lnTo>
                <a:lnTo>
                  <a:pt x="1269" y="22987"/>
                </a:lnTo>
                <a:lnTo>
                  <a:pt x="7619" y="27812"/>
                </a:lnTo>
                <a:lnTo>
                  <a:pt x="13969" y="32765"/>
                </a:lnTo>
                <a:lnTo>
                  <a:pt x="22987" y="31495"/>
                </a:lnTo>
                <a:lnTo>
                  <a:pt x="27940" y="25273"/>
                </a:lnTo>
                <a:lnTo>
                  <a:pt x="32766" y="18923"/>
                </a:lnTo>
                <a:lnTo>
                  <a:pt x="31623" y="9778"/>
                </a:lnTo>
                <a:lnTo>
                  <a:pt x="25273" y="4952"/>
                </a:lnTo>
                <a:lnTo>
                  <a:pt x="18796" y="0"/>
                </a:lnTo>
                <a:close/>
              </a:path>
              <a:path w="354964" h="276225">
                <a:moveTo>
                  <a:pt x="64769" y="35306"/>
                </a:moveTo>
                <a:lnTo>
                  <a:pt x="55753" y="36449"/>
                </a:lnTo>
                <a:lnTo>
                  <a:pt x="50800" y="42799"/>
                </a:lnTo>
                <a:lnTo>
                  <a:pt x="45974" y="49149"/>
                </a:lnTo>
                <a:lnTo>
                  <a:pt x="47243" y="58293"/>
                </a:lnTo>
                <a:lnTo>
                  <a:pt x="53467" y="63118"/>
                </a:lnTo>
                <a:lnTo>
                  <a:pt x="59943" y="68071"/>
                </a:lnTo>
                <a:lnTo>
                  <a:pt x="68961" y="66801"/>
                </a:lnTo>
                <a:lnTo>
                  <a:pt x="73914" y="60451"/>
                </a:lnTo>
                <a:lnTo>
                  <a:pt x="78740" y="54101"/>
                </a:lnTo>
                <a:lnTo>
                  <a:pt x="77469" y="45084"/>
                </a:lnTo>
                <a:lnTo>
                  <a:pt x="71119" y="40131"/>
                </a:lnTo>
                <a:lnTo>
                  <a:pt x="64769" y="35306"/>
                </a:lnTo>
                <a:close/>
              </a:path>
              <a:path w="354964" h="276225">
                <a:moveTo>
                  <a:pt x="110743" y="70612"/>
                </a:moveTo>
                <a:lnTo>
                  <a:pt x="101727" y="71755"/>
                </a:lnTo>
                <a:lnTo>
                  <a:pt x="96774" y="78105"/>
                </a:lnTo>
                <a:lnTo>
                  <a:pt x="91948" y="84455"/>
                </a:lnTo>
                <a:lnTo>
                  <a:pt x="93091" y="93599"/>
                </a:lnTo>
                <a:lnTo>
                  <a:pt x="99441" y="98425"/>
                </a:lnTo>
                <a:lnTo>
                  <a:pt x="105918" y="103250"/>
                </a:lnTo>
                <a:lnTo>
                  <a:pt x="114935" y="102107"/>
                </a:lnTo>
                <a:lnTo>
                  <a:pt x="119761" y="95757"/>
                </a:lnTo>
                <a:lnTo>
                  <a:pt x="124714" y="89407"/>
                </a:lnTo>
                <a:lnTo>
                  <a:pt x="123443" y="80390"/>
                </a:lnTo>
                <a:lnTo>
                  <a:pt x="117093" y="75437"/>
                </a:lnTo>
                <a:lnTo>
                  <a:pt x="110743" y="70612"/>
                </a:lnTo>
                <a:close/>
              </a:path>
              <a:path w="354964" h="276225">
                <a:moveTo>
                  <a:pt x="156718" y="105918"/>
                </a:moveTo>
                <a:lnTo>
                  <a:pt x="147700" y="107061"/>
                </a:lnTo>
                <a:lnTo>
                  <a:pt x="142748" y="113411"/>
                </a:lnTo>
                <a:lnTo>
                  <a:pt x="137922" y="119761"/>
                </a:lnTo>
                <a:lnTo>
                  <a:pt x="139065" y="128777"/>
                </a:lnTo>
                <a:lnTo>
                  <a:pt x="145415" y="133731"/>
                </a:lnTo>
                <a:lnTo>
                  <a:pt x="151765" y="138556"/>
                </a:lnTo>
                <a:lnTo>
                  <a:pt x="160909" y="137413"/>
                </a:lnTo>
                <a:lnTo>
                  <a:pt x="165735" y="131063"/>
                </a:lnTo>
                <a:lnTo>
                  <a:pt x="170687" y="124713"/>
                </a:lnTo>
                <a:lnTo>
                  <a:pt x="169418" y="115569"/>
                </a:lnTo>
                <a:lnTo>
                  <a:pt x="156718" y="105918"/>
                </a:lnTo>
                <a:close/>
              </a:path>
              <a:path w="354964" h="276225">
                <a:moveTo>
                  <a:pt x="202692" y="141096"/>
                </a:moveTo>
                <a:lnTo>
                  <a:pt x="193675" y="142367"/>
                </a:lnTo>
                <a:lnTo>
                  <a:pt x="188722" y="148717"/>
                </a:lnTo>
                <a:lnTo>
                  <a:pt x="183896" y="155067"/>
                </a:lnTo>
                <a:lnTo>
                  <a:pt x="185039" y="164083"/>
                </a:lnTo>
                <a:lnTo>
                  <a:pt x="191389" y="169037"/>
                </a:lnTo>
                <a:lnTo>
                  <a:pt x="197739" y="173862"/>
                </a:lnTo>
                <a:lnTo>
                  <a:pt x="206883" y="172719"/>
                </a:lnTo>
                <a:lnTo>
                  <a:pt x="211709" y="166369"/>
                </a:lnTo>
                <a:lnTo>
                  <a:pt x="216662" y="160019"/>
                </a:lnTo>
                <a:lnTo>
                  <a:pt x="215392" y="150875"/>
                </a:lnTo>
                <a:lnTo>
                  <a:pt x="209042" y="146050"/>
                </a:lnTo>
                <a:lnTo>
                  <a:pt x="202692" y="141096"/>
                </a:lnTo>
                <a:close/>
              </a:path>
              <a:path w="354964" h="276225">
                <a:moveTo>
                  <a:pt x="276928" y="234229"/>
                </a:moveTo>
                <a:lnTo>
                  <a:pt x="259080" y="257428"/>
                </a:lnTo>
                <a:lnTo>
                  <a:pt x="354456" y="275844"/>
                </a:lnTo>
                <a:lnTo>
                  <a:pt x="339206" y="244475"/>
                </a:lnTo>
                <a:lnTo>
                  <a:pt x="289687" y="244475"/>
                </a:lnTo>
                <a:lnTo>
                  <a:pt x="283337" y="239521"/>
                </a:lnTo>
                <a:lnTo>
                  <a:pt x="276987" y="234695"/>
                </a:lnTo>
                <a:lnTo>
                  <a:pt x="276928" y="234229"/>
                </a:lnTo>
                <a:close/>
              </a:path>
              <a:path w="354964" h="276225">
                <a:moveTo>
                  <a:pt x="294640" y="211708"/>
                </a:moveTo>
                <a:lnTo>
                  <a:pt x="294214" y="211762"/>
                </a:lnTo>
                <a:lnTo>
                  <a:pt x="276928" y="234229"/>
                </a:lnTo>
                <a:lnTo>
                  <a:pt x="276987" y="234695"/>
                </a:lnTo>
                <a:lnTo>
                  <a:pt x="283337" y="239521"/>
                </a:lnTo>
                <a:lnTo>
                  <a:pt x="289687" y="244475"/>
                </a:lnTo>
                <a:lnTo>
                  <a:pt x="298831" y="243205"/>
                </a:lnTo>
                <a:lnTo>
                  <a:pt x="308483" y="230505"/>
                </a:lnTo>
                <a:lnTo>
                  <a:pt x="307340" y="221487"/>
                </a:lnTo>
                <a:lnTo>
                  <a:pt x="300990" y="216534"/>
                </a:lnTo>
                <a:lnTo>
                  <a:pt x="294640" y="211708"/>
                </a:lnTo>
                <a:close/>
              </a:path>
              <a:path w="354964" h="276225">
                <a:moveTo>
                  <a:pt x="323276" y="211708"/>
                </a:moveTo>
                <a:lnTo>
                  <a:pt x="294640" y="211708"/>
                </a:lnTo>
                <a:lnTo>
                  <a:pt x="300990" y="216534"/>
                </a:lnTo>
                <a:lnTo>
                  <a:pt x="307340" y="221487"/>
                </a:lnTo>
                <a:lnTo>
                  <a:pt x="308483" y="230505"/>
                </a:lnTo>
                <a:lnTo>
                  <a:pt x="298831" y="243205"/>
                </a:lnTo>
                <a:lnTo>
                  <a:pt x="289687" y="244475"/>
                </a:lnTo>
                <a:lnTo>
                  <a:pt x="339206" y="244475"/>
                </a:lnTo>
                <a:lnTo>
                  <a:pt x="323276" y="211708"/>
                </a:lnTo>
                <a:close/>
              </a:path>
              <a:path w="354964" h="276225">
                <a:moveTo>
                  <a:pt x="294214" y="211762"/>
                </a:moveTo>
                <a:lnTo>
                  <a:pt x="285496" y="212851"/>
                </a:lnTo>
                <a:lnTo>
                  <a:pt x="275844" y="225551"/>
                </a:lnTo>
                <a:lnTo>
                  <a:pt x="276928" y="234229"/>
                </a:lnTo>
                <a:lnTo>
                  <a:pt x="294214" y="211762"/>
                </a:lnTo>
                <a:close/>
              </a:path>
              <a:path w="354964" h="276225">
                <a:moveTo>
                  <a:pt x="312039" y="188594"/>
                </a:moveTo>
                <a:lnTo>
                  <a:pt x="294214" y="211762"/>
                </a:lnTo>
                <a:lnTo>
                  <a:pt x="294640" y="211708"/>
                </a:lnTo>
                <a:lnTo>
                  <a:pt x="323276" y="211708"/>
                </a:lnTo>
                <a:lnTo>
                  <a:pt x="312039" y="188594"/>
                </a:lnTo>
                <a:close/>
              </a:path>
              <a:path w="354964" h="276225">
                <a:moveTo>
                  <a:pt x="248666" y="176402"/>
                </a:moveTo>
                <a:lnTo>
                  <a:pt x="239522" y="177673"/>
                </a:lnTo>
                <a:lnTo>
                  <a:pt x="234696" y="183895"/>
                </a:lnTo>
                <a:lnTo>
                  <a:pt x="229869" y="190245"/>
                </a:lnTo>
                <a:lnTo>
                  <a:pt x="231012" y="199389"/>
                </a:lnTo>
                <a:lnTo>
                  <a:pt x="237362" y="204215"/>
                </a:lnTo>
                <a:lnTo>
                  <a:pt x="243712" y="209169"/>
                </a:lnTo>
                <a:lnTo>
                  <a:pt x="252856" y="207899"/>
                </a:lnTo>
                <a:lnTo>
                  <a:pt x="257683" y="201549"/>
                </a:lnTo>
                <a:lnTo>
                  <a:pt x="262636" y="195199"/>
                </a:lnTo>
                <a:lnTo>
                  <a:pt x="261366" y="186181"/>
                </a:lnTo>
                <a:lnTo>
                  <a:pt x="255016" y="181356"/>
                </a:lnTo>
                <a:lnTo>
                  <a:pt x="255016" y="181228"/>
                </a:lnTo>
                <a:lnTo>
                  <a:pt x="248666" y="17640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Retângulo 99"/>
          <p:cNvSpPr/>
          <p:nvPr/>
        </p:nvSpPr>
        <p:spPr>
          <a:xfrm>
            <a:off x="3771999" y="5532025"/>
            <a:ext cx="347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/>
                <a:cs typeface="Arial"/>
              </a:rPr>
              <a:t>7</a:t>
            </a:r>
            <a:endParaRPr lang="pt-BR" sz="2000" dirty="0">
              <a:solidFill>
                <a:srgbClr val="7B98BC"/>
              </a:solidFill>
            </a:endParaRPr>
          </a:p>
        </p:txBody>
      </p:sp>
      <p:sp>
        <p:nvSpPr>
          <p:cNvPr id="44" name="object 4"/>
          <p:cNvSpPr/>
          <p:nvPr/>
        </p:nvSpPr>
        <p:spPr>
          <a:xfrm>
            <a:off x="1426651" y="5489557"/>
            <a:ext cx="513080" cy="86995"/>
          </a:xfrm>
          <a:custGeom>
            <a:avLst/>
            <a:gdLst/>
            <a:ahLst/>
            <a:cxnLst/>
            <a:rect l="l" t="t" r="r" b="b"/>
            <a:pathLst>
              <a:path w="513080" h="86995">
                <a:moveTo>
                  <a:pt x="504825" y="5460"/>
                </a:moveTo>
                <a:lnTo>
                  <a:pt x="496950" y="5841"/>
                </a:lnTo>
                <a:lnTo>
                  <a:pt x="488823" y="6350"/>
                </a:lnTo>
                <a:lnTo>
                  <a:pt x="482726" y="13207"/>
                </a:lnTo>
                <a:lnTo>
                  <a:pt x="483235" y="21081"/>
                </a:lnTo>
                <a:lnTo>
                  <a:pt x="483616" y="29082"/>
                </a:lnTo>
                <a:lnTo>
                  <a:pt x="490474" y="35178"/>
                </a:lnTo>
                <a:lnTo>
                  <a:pt x="498475" y="34797"/>
                </a:lnTo>
                <a:lnTo>
                  <a:pt x="506475" y="34289"/>
                </a:lnTo>
                <a:lnTo>
                  <a:pt x="512572" y="27431"/>
                </a:lnTo>
                <a:lnTo>
                  <a:pt x="512191" y="19557"/>
                </a:lnTo>
                <a:lnTo>
                  <a:pt x="511682" y="11556"/>
                </a:lnTo>
                <a:lnTo>
                  <a:pt x="504825" y="5460"/>
                </a:lnTo>
                <a:close/>
              </a:path>
              <a:path w="513080" h="86995">
                <a:moveTo>
                  <a:pt x="447039" y="8635"/>
                </a:moveTo>
                <a:lnTo>
                  <a:pt x="439038" y="9143"/>
                </a:lnTo>
                <a:lnTo>
                  <a:pt x="431038" y="9525"/>
                </a:lnTo>
                <a:lnTo>
                  <a:pt x="424942" y="16382"/>
                </a:lnTo>
                <a:lnTo>
                  <a:pt x="425323" y="24383"/>
                </a:lnTo>
                <a:lnTo>
                  <a:pt x="425831" y="32384"/>
                </a:lnTo>
                <a:lnTo>
                  <a:pt x="432688" y="38481"/>
                </a:lnTo>
                <a:lnTo>
                  <a:pt x="440689" y="37972"/>
                </a:lnTo>
                <a:lnTo>
                  <a:pt x="448691" y="37591"/>
                </a:lnTo>
                <a:lnTo>
                  <a:pt x="454787" y="30733"/>
                </a:lnTo>
                <a:lnTo>
                  <a:pt x="454279" y="22732"/>
                </a:lnTo>
                <a:lnTo>
                  <a:pt x="453898" y="14731"/>
                </a:lnTo>
                <a:lnTo>
                  <a:pt x="447039" y="8635"/>
                </a:lnTo>
                <a:close/>
              </a:path>
              <a:path w="513080" h="86995">
                <a:moveTo>
                  <a:pt x="389128" y="11937"/>
                </a:moveTo>
                <a:lnTo>
                  <a:pt x="381254" y="12318"/>
                </a:lnTo>
                <a:lnTo>
                  <a:pt x="373125" y="12826"/>
                </a:lnTo>
                <a:lnTo>
                  <a:pt x="367030" y="19684"/>
                </a:lnTo>
                <a:lnTo>
                  <a:pt x="367538" y="27558"/>
                </a:lnTo>
                <a:lnTo>
                  <a:pt x="367919" y="35559"/>
                </a:lnTo>
                <a:lnTo>
                  <a:pt x="374776" y="41656"/>
                </a:lnTo>
                <a:lnTo>
                  <a:pt x="382778" y="41275"/>
                </a:lnTo>
                <a:lnTo>
                  <a:pt x="390779" y="40766"/>
                </a:lnTo>
                <a:lnTo>
                  <a:pt x="396875" y="33908"/>
                </a:lnTo>
                <a:lnTo>
                  <a:pt x="396494" y="26034"/>
                </a:lnTo>
                <a:lnTo>
                  <a:pt x="395986" y="18033"/>
                </a:lnTo>
                <a:lnTo>
                  <a:pt x="389128" y="11937"/>
                </a:lnTo>
                <a:close/>
              </a:path>
              <a:path w="513080" h="86995">
                <a:moveTo>
                  <a:pt x="331343" y="15112"/>
                </a:moveTo>
                <a:lnTo>
                  <a:pt x="323342" y="15620"/>
                </a:lnTo>
                <a:lnTo>
                  <a:pt x="315341" y="16001"/>
                </a:lnTo>
                <a:lnTo>
                  <a:pt x="309244" y="22859"/>
                </a:lnTo>
                <a:lnTo>
                  <a:pt x="309625" y="30860"/>
                </a:lnTo>
                <a:lnTo>
                  <a:pt x="310133" y="38862"/>
                </a:lnTo>
                <a:lnTo>
                  <a:pt x="316992" y="44957"/>
                </a:lnTo>
                <a:lnTo>
                  <a:pt x="324993" y="44450"/>
                </a:lnTo>
                <a:lnTo>
                  <a:pt x="332994" y="44068"/>
                </a:lnTo>
                <a:lnTo>
                  <a:pt x="339089" y="37210"/>
                </a:lnTo>
                <a:lnTo>
                  <a:pt x="338581" y="29209"/>
                </a:lnTo>
                <a:lnTo>
                  <a:pt x="338200" y="21208"/>
                </a:lnTo>
                <a:lnTo>
                  <a:pt x="331343" y="15112"/>
                </a:lnTo>
                <a:close/>
              </a:path>
              <a:path w="513080" h="86995">
                <a:moveTo>
                  <a:pt x="273431" y="18414"/>
                </a:moveTo>
                <a:lnTo>
                  <a:pt x="265556" y="18795"/>
                </a:lnTo>
                <a:lnTo>
                  <a:pt x="257429" y="19303"/>
                </a:lnTo>
                <a:lnTo>
                  <a:pt x="251332" y="26162"/>
                </a:lnTo>
                <a:lnTo>
                  <a:pt x="251841" y="34035"/>
                </a:lnTo>
                <a:lnTo>
                  <a:pt x="252222" y="42037"/>
                </a:lnTo>
                <a:lnTo>
                  <a:pt x="259080" y="48132"/>
                </a:lnTo>
                <a:lnTo>
                  <a:pt x="267081" y="47751"/>
                </a:lnTo>
                <a:lnTo>
                  <a:pt x="275081" y="47243"/>
                </a:lnTo>
                <a:lnTo>
                  <a:pt x="281178" y="40512"/>
                </a:lnTo>
                <a:lnTo>
                  <a:pt x="280797" y="32512"/>
                </a:lnTo>
                <a:lnTo>
                  <a:pt x="280288" y="24510"/>
                </a:lnTo>
                <a:lnTo>
                  <a:pt x="273431" y="18414"/>
                </a:lnTo>
                <a:close/>
              </a:path>
              <a:path w="513080" h="86995">
                <a:moveTo>
                  <a:pt x="215645" y="21589"/>
                </a:moveTo>
                <a:lnTo>
                  <a:pt x="207644" y="22097"/>
                </a:lnTo>
                <a:lnTo>
                  <a:pt x="199644" y="22478"/>
                </a:lnTo>
                <a:lnTo>
                  <a:pt x="193548" y="29337"/>
                </a:lnTo>
                <a:lnTo>
                  <a:pt x="193929" y="37337"/>
                </a:lnTo>
                <a:lnTo>
                  <a:pt x="194437" y="45338"/>
                </a:lnTo>
                <a:lnTo>
                  <a:pt x="201294" y="51434"/>
                </a:lnTo>
                <a:lnTo>
                  <a:pt x="209295" y="50926"/>
                </a:lnTo>
                <a:lnTo>
                  <a:pt x="217297" y="50545"/>
                </a:lnTo>
                <a:lnTo>
                  <a:pt x="223393" y="43687"/>
                </a:lnTo>
                <a:lnTo>
                  <a:pt x="222885" y="35687"/>
                </a:lnTo>
                <a:lnTo>
                  <a:pt x="222504" y="27685"/>
                </a:lnTo>
                <a:lnTo>
                  <a:pt x="215645" y="21589"/>
                </a:lnTo>
                <a:close/>
              </a:path>
              <a:path w="513080" h="86995">
                <a:moveTo>
                  <a:pt x="157733" y="24891"/>
                </a:moveTo>
                <a:lnTo>
                  <a:pt x="149860" y="25272"/>
                </a:lnTo>
                <a:lnTo>
                  <a:pt x="141731" y="25781"/>
                </a:lnTo>
                <a:lnTo>
                  <a:pt x="135636" y="32638"/>
                </a:lnTo>
                <a:lnTo>
                  <a:pt x="136144" y="40512"/>
                </a:lnTo>
                <a:lnTo>
                  <a:pt x="136525" y="48513"/>
                </a:lnTo>
                <a:lnTo>
                  <a:pt x="143383" y="54609"/>
                </a:lnTo>
                <a:lnTo>
                  <a:pt x="151383" y="54228"/>
                </a:lnTo>
                <a:lnTo>
                  <a:pt x="159385" y="53720"/>
                </a:lnTo>
                <a:lnTo>
                  <a:pt x="165481" y="46989"/>
                </a:lnTo>
                <a:lnTo>
                  <a:pt x="165100" y="38988"/>
                </a:lnTo>
                <a:lnTo>
                  <a:pt x="164592" y="30987"/>
                </a:lnTo>
                <a:lnTo>
                  <a:pt x="157733" y="24891"/>
                </a:lnTo>
                <a:close/>
              </a:path>
              <a:path w="513080" h="86995">
                <a:moveTo>
                  <a:pt x="84328" y="0"/>
                </a:moveTo>
                <a:lnTo>
                  <a:pt x="0" y="48132"/>
                </a:lnTo>
                <a:lnTo>
                  <a:pt x="89153" y="86740"/>
                </a:lnTo>
                <a:lnTo>
                  <a:pt x="87550" y="57912"/>
                </a:lnTo>
                <a:lnTo>
                  <a:pt x="85597" y="57912"/>
                </a:lnTo>
                <a:lnTo>
                  <a:pt x="78740" y="51815"/>
                </a:lnTo>
                <a:lnTo>
                  <a:pt x="78231" y="43814"/>
                </a:lnTo>
                <a:lnTo>
                  <a:pt x="77850" y="35813"/>
                </a:lnTo>
                <a:lnTo>
                  <a:pt x="83947" y="28956"/>
                </a:lnTo>
                <a:lnTo>
                  <a:pt x="85933" y="28861"/>
                </a:lnTo>
                <a:lnTo>
                  <a:pt x="84328" y="0"/>
                </a:lnTo>
                <a:close/>
              </a:path>
              <a:path w="513080" h="86995">
                <a:moveTo>
                  <a:pt x="85933" y="28861"/>
                </a:moveTo>
                <a:lnTo>
                  <a:pt x="83947" y="28956"/>
                </a:lnTo>
                <a:lnTo>
                  <a:pt x="77850" y="35813"/>
                </a:lnTo>
                <a:lnTo>
                  <a:pt x="78231" y="43814"/>
                </a:lnTo>
                <a:lnTo>
                  <a:pt x="78740" y="51815"/>
                </a:lnTo>
                <a:lnTo>
                  <a:pt x="85597" y="57912"/>
                </a:lnTo>
                <a:lnTo>
                  <a:pt x="87543" y="57788"/>
                </a:lnTo>
                <a:lnTo>
                  <a:pt x="85933" y="28861"/>
                </a:lnTo>
                <a:close/>
              </a:path>
              <a:path w="513080" h="86995">
                <a:moveTo>
                  <a:pt x="87543" y="57788"/>
                </a:moveTo>
                <a:lnTo>
                  <a:pt x="85597" y="57912"/>
                </a:lnTo>
                <a:lnTo>
                  <a:pt x="87550" y="57912"/>
                </a:lnTo>
                <a:close/>
              </a:path>
              <a:path w="513080" h="86995">
                <a:moveTo>
                  <a:pt x="99949" y="28066"/>
                </a:moveTo>
                <a:lnTo>
                  <a:pt x="91947" y="28575"/>
                </a:lnTo>
                <a:lnTo>
                  <a:pt x="85933" y="28861"/>
                </a:lnTo>
                <a:lnTo>
                  <a:pt x="87543" y="57788"/>
                </a:lnTo>
                <a:lnTo>
                  <a:pt x="93599" y="57403"/>
                </a:lnTo>
                <a:lnTo>
                  <a:pt x="101600" y="57022"/>
                </a:lnTo>
                <a:lnTo>
                  <a:pt x="107696" y="50164"/>
                </a:lnTo>
                <a:lnTo>
                  <a:pt x="107187" y="42163"/>
                </a:lnTo>
                <a:lnTo>
                  <a:pt x="106806" y="34162"/>
                </a:lnTo>
                <a:lnTo>
                  <a:pt x="99949" y="28066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/>
          <p:cNvSpPr/>
          <p:nvPr/>
        </p:nvSpPr>
        <p:spPr>
          <a:xfrm>
            <a:off x="1539426" y="5844014"/>
            <a:ext cx="354965" cy="276225"/>
          </a:xfrm>
          <a:custGeom>
            <a:avLst/>
            <a:gdLst/>
            <a:ahLst/>
            <a:cxnLst/>
            <a:rect l="l" t="t" r="r" b="b"/>
            <a:pathLst>
              <a:path w="354964" h="276225">
                <a:moveTo>
                  <a:pt x="335661" y="0"/>
                </a:moveTo>
                <a:lnTo>
                  <a:pt x="329311" y="4953"/>
                </a:lnTo>
                <a:lnTo>
                  <a:pt x="322961" y="9779"/>
                </a:lnTo>
                <a:lnTo>
                  <a:pt x="321691" y="18923"/>
                </a:lnTo>
                <a:lnTo>
                  <a:pt x="331469" y="31496"/>
                </a:lnTo>
                <a:lnTo>
                  <a:pt x="340487" y="32766"/>
                </a:lnTo>
                <a:lnTo>
                  <a:pt x="346837" y="27940"/>
                </a:lnTo>
                <a:lnTo>
                  <a:pt x="353313" y="22987"/>
                </a:lnTo>
                <a:lnTo>
                  <a:pt x="354456" y="13970"/>
                </a:lnTo>
                <a:lnTo>
                  <a:pt x="349631" y="7620"/>
                </a:lnTo>
                <a:lnTo>
                  <a:pt x="344678" y="1270"/>
                </a:lnTo>
                <a:lnTo>
                  <a:pt x="335661" y="0"/>
                </a:lnTo>
                <a:close/>
              </a:path>
              <a:path w="354964" h="276225">
                <a:moveTo>
                  <a:pt x="289687" y="35306"/>
                </a:moveTo>
                <a:lnTo>
                  <a:pt x="283337" y="40132"/>
                </a:lnTo>
                <a:lnTo>
                  <a:pt x="276987" y="45085"/>
                </a:lnTo>
                <a:lnTo>
                  <a:pt x="275717" y="54102"/>
                </a:lnTo>
                <a:lnTo>
                  <a:pt x="280669" y="60452"/>
                </a:lnTo>
                <a:lnTo>
                  <a:pt x="285496" y="66802"/>
                </a:lnTo>
                <a:lnTo>
                  <a:pt x="294640" y="68072"/>
                </a:lnTo>
                <a:lnTo>
                  <a:pt x="300990" y="63119"/>
                </a:lnTo>
                <a:lnTo>
                  <a:pt x="307340" y="58293"/>
                </a:lnTo>
                <a:lnTo>
                  <a:pt x="308482" y="49149"/>
                </a:lnTo>
                <a:lnTo>
                  <a:pt x="303656" y="42799"/>
                </a:lnTo>
                <a:lnTo>
                  <a:pt x="298704" y="36449"/>
                </a:lnTo>
                <a:lnTo>
                  <a:pt x="289687" y="35306"/>
                </a:lnTo>
                <a:close/>
              </a:path>
              <a:path w="354964" h="276225">
                <a:moveTo>
                  <a:pt x="243712" y="70612"/>
                </a:moveTo>
                <a:lnTo>
                  <a:pt x="237362" y="75438"/>
                </a:lnTo>
                <a:lnTo>
                  <a:pt x="231012" y="80391"/>
                </a:lnTo>
                <a:lnTo>
                  <a:pt x="229743" y="89408"/>
                </a:lnTo>
                <a:lnTo>
                  <a:pt x="234696" y="95758"/>
                </a:lnTo>
                <a:lnTo>
                  <a:pt x="239522" y="102108"/>
                </a:lnTo>
                <a:lnTo>
                  <a:pt x="248666" y="103251"/>
                </a:lnTo>
                <a:lnTo>
                  <a:pt x="261366" y="93599"/>
                </a:lnTo>
                <a:lnTo>
                  <a:pt x="262509" y="84455"/>
                </a:lnTo>
                <a:lnTo>
                  <a:pt x="257682" y="78105"/>
                </a:lnTo>
                <a:lnTo>
                  <a:pt x="252730" y="71755"/>
                </a:lnTo>
                <a:lnTo>
                  <a:pt x="243712" y="70612"/>
                </a:lnTo>
                <a:close/>
              </a:path>
              <a:path w="354964" h="276225">
                <a:moveTo>
                  <a:pt x="197738" y="105918"/>
                </a:moveTo>
                <a:lnTo>
                  <a:pt x="185038" y="115570"/>
                </a:lnTo>
                <a:lnTo>
                  <a:pt x="183896" y="124714"/>
                </a:lnTo>
                <a:lnTo>
                  <a:pt x="193548" y="137414"/>
                </a:lnTo>
                <a:lnTo>
                  <a:pt x="202692" y="138557"/>
                </a:lnTo>
                <a:lnTo>
                  <a:pt x="209042" y="133731"/>
                </a:lnTo>
                <a:lnTo>
                  <a:pt x="215392" y="128778"/>
                </a:lnTo>
                <a:lnTo>
                  <a:pt x="216535" y="119761"/>
                </a:lnTo>
                <a:lnTo>
                  <a:pt x="206882" y="107061"/>
                </a:lnTo>
                <a:lnTo>
                  <a:pt x="197738" y="105918"/>
                </a:lnTo>
                <a:close/>
              </a:path>
              <a:path w="354964" h="276225">
                <a:moveTo>
                  <a:pt x="151765" y="141097"/>
                </a:moveTo>
                <a:lnTo>
                  <a:pt x="145415" y="146050"/>
                </a:lnTo>
                <a:lnTo>
                  <a:pt x="139065" y="150876"/>
                </a:lnTo>
                <a:lnTo>
                  <a:pt x="137922" y="160020"/>
                </a:lnTo>
                <a:lnTo>
                  <a:pt x="147574" y="172720"/>
                </a:lnTo>
                <a:lnTo>
                  <a:pt x="156718" y="173863"/>
                </a:lnTo>
                <a:lnTo>
                  <a:pt x="163068" y="169037"/>
                </a:lnTo>
                <a:lnTo>
                  <a:pt x="169418" y="164084"/>
                </a:lnTo>
                <a:lnTo>
                  <a:pt x="170561" y="155067"/>
                </a:lnTo>
                <a:lnTo>
                  <a:pt x="160909" y="142367"/>
                </a:lnTo>
                <a:lnTo>
                  <a:pt x="151765" y="141097"/>
                </a:lnTo>
                <a:close/>
              </a:path>
              <a:path w="354964" h="276225">
                <a:moveTo>
                  <a:pt x="42418" y="188595"/>
                </a:moveTo>
                <a:lnTo>
                  <a:pt x="0" y="275844"/>
                </a:lnTo>
                <a:lnTo>
                  <a:pt x="95377" y="257429"/>
                </a:lnTo>
                <a:lnTo>
                  <a:pt x="85410" y="244475"/>
                </a:lnTo>
                <a:lnTo>
                  <a:pt x="64769" y="244475"/>
                </a:lnTo>
                <a:lnTo>
                  <a:pt x="55625" y="243205"/>
                </a:lnTo>
                <a:lnTo>
                  <a:pt x="45974" y="230505"/>
                </a:lnTo>
                <a:lnTo>
                  <a:pt x="47117" y="221488"/>
                </a:lnTo>
                <a:lnTo>
                  <a:pt x="53467" y="216535"/>
                </a:lnTo>
                <a:lnTo>
                  <a:pt x="59817" y="211709"/>
                </a:lnTo>
                <a:lnTo>
                  <a:pt x="60201" y="211709"/>
                </a:lnTo>
                <a:lnTo>
                  <a:pt x="42418" y="188595"/>
                </a:lnTo>
                <a:close/>
              </a:path>
              <a:path w="354964" h="276225">
                <a:moveTo>
                  <a:pt x="59817" y="211709"/>
                </a:moveTo>
                <a:lnTo>
                  <a:pt x="53467" y="216535"/>
                </a:lnTo>
                <a:lnTo>
                  <a:pt x="47117" y="221488"/>
                </a:lnTo>
                <a:lnTo>
                  <a:pt x="45974" y="230505"/>
                </a:lnTo>
                <a:lnTo>
                  <a:pt x="55625" y="243205"/>
                </a:lnTo>
                <a:lnTo>
                  <a:pt x="64769" y="244475"/>
                </a:lnTo>
                <a:lnTo>
                  <a:pt x="71119" y="239522"/>
                </a:lnTo>
                <a:lnTo>
                  <a:pt x="77469" y="234696"/>
                </a:lnTo>
                <a:lnTo>
                  <a:pt x="77528" y="234229"/>
                </a:lnTo>
                <a:lnTo>
                  <a:pt x="60242" y="211762"/>
                </a:lnTo>
                <a:lnTo>
                  <a:pt x="59817" y="211709"/>
                </a:lnTo>
                <a:close/>
              </a:path>
              <a:path w="354964" h="276225">
                <a:moveTo>
                  <a:pt x="77528" y="234229"/>
                </a:moveTo>
                <a:lnTo>
                  <a:pt x="77469" y="234696"/>
                </a:lnTo>
                <a:lnTo>
                  <a:pt x="71119" y="239522"/>
                </a:lnTo>
                <a:lnTo>
                  <a:pt x="64769" y="244475"/>
                </a:lnTo>
                <a:lnTo>
                  <a:pt x="85410" y="244475"/>
                </a:lnTo>
                <a:lnTo>
                  <a:pt x="77528" y="234229"/>
                </a:lnTo>
                <a:close/>
              </a:path>
              <a:path w="354964" h="276225">
                <a:moveTo>
                  <a:pt x="60242" y="211762"/>
                </a:moveTo>
                <a:lnTo>
                  <a:pt x="77528" y="234229"/>
                </a:lnTo>
                <a:lnTo>
                  <a:pt x="78612" y="225552"/>
                </a:lnTo>
                <a:lnTo>
                  <a:pt x="68961" y="212852"/>
                </a:lnTo>
                <a:lnTo>
                  <a:pt x="60242" y="211762"/>
                </a:lnTo>
                <a:close/>
              </a:path>
              <a:path w="354964" h="276225">
                <a:moveTo>
                  <a:pt x="60201" y="211709"/>
                </a:moveTo>
                <a:lnTo>
                  <a:pt x="59817" y="211709"/>
                </a:lnTo>
                <a:lnTo>
                  <a:pt x="60242" y="211762"/>
                </a:lnTo>
                <a:close/>
              </a:path>
              <a:path w="354964" h="276225">
                <a:moveTo>
                  <a:pt x="105791" y="176403"/>
                </a:moveTo>
                <a:lnTo>
                  <a:pt x="99441" y="181229"/>
                </a:lnTo>
                <a:lnTo>
                  <a:pt x="99441" y="181356"/>
                </a:lnTo>
                <a:lnTo>
                  <a:pt x="93091" y="186182"/>
                </a:lnTo>
                <a:lnTo>
                  <a:pt x="91948" y="195199"/>
                </a:lnTo>
                <a:lnTo>
                  <a:pt x="101600" y="207899"/>
                </a:lnTo>
                <a:lnTo>
                  <a:pt x="110743" y="209169"/>
                </a:lnTo>
                <a:lnTo>
                  <a:pt x="117093" y="204216"/>
                </a:lnTo>
                <a:lnTo>
                  <a:pt x="123443" y="199390"/>
                </a:lnTo>
                <a:lnTo>
                  <a:pt x="124587" y="190246"/>
                </a:lnTo>
                <a:lnTo>
                  <a:pt x="119761" y="183896"/>
                </a:lnTo>
                <a:lnTo>
                  <a:pt x="114935" y="177673"/>
                </a:lnTo>
                <a:lnTo>
                  <a:pt x="105791" y="176403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"/>
          <p:cNvSpPr/>
          <p:nvPr/>
        </p:nvSpPr>
        <p:spPr>
          <a:xfrm>
            <a:off x="2037393" y="5990319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66750" y="0"/>
                </a:moveTo>
                <a:lnTo>
                  <a:pt x="158495" y="3937"/>
                </a:lnTo>
                <a:lnTo>
                  <a:pt x="155701" y="11430"/>
                </a:lnTo>
                <a:lnTo>
                  <a:pt x="153035" y="18923"/>
                </a:lnTo>
                <a:lnTo>
                  <a:pt x="156844" y="27305"/>
                </a:lnTo>
                <a:lnTo>
                  <a:pt x="164337" y="29972"/>
                </a:lnTo>
                <a:lnTo>
                  <a:pt x="171831" y="32766"/>
                </a:lnTo>
                <a:lnTo>
                  <a:pt x="180212" y="28829"/>
                </a:lnTo>
                <a:lnTo>
                  <a:pt x="182880" y="21336"/>
                </a:lnTo>
                <a:lnTo>
                  <a:pt x="185674" y="13843"/>
                </a:lnTo>
                <a:lnTo>
                  <a:pt x="181863" y="5588"/>
                </a:lnTo>
                <a:lnTo>
                  <a:pt x="166750" y="0"/>
                </a:lnTo>
                <a:close/>
              </a:path>
              <a:path w="186055" h="450214">
                <a:moveTo>
                  <a:pt x="146938" y="54483"/>
                </a:moveTo>
                <a:lnTo>
                  <a:pt x="138556" y="58293"/>
                </a:lnTo>
                <a:lnTo>
                  <a:pt x="135889" y="65786"/>
                </a:lnTo>
                <a:lnTo>
                  <a:pt x="135889" y="65913"/>
                </a:lnTo>
                <a:lnTo>
                  <a:pt x="133095" y="73406"/>
                </a:lnTo>
                <a:lnTo>
                  <a:pt x="137032" y="81661"/>
                </a:lnTo>
                <a:lnTo>
                  <a:pt x="144525" y="84455"/>
                </a:lnTo>
                <a:lnTo>
                  <a:pt x="152019" y="87122"/>
                </a:lnTo>
                <a:lnTo>
                  <a:pt x="160274" y="83312"/>
                </a:lnTo>
                <a:lnTo>
                  <a:pt x="165862" y="68326"/>
                </a:lnTo>
                <a:lnTo>
                  <a:pt x="161925" y="59944"/>
                </a:lnTo>
                <a:lnTo>
                  <a:pt x="154431" y="57150"/>
                </a:lnTo>
                <a:lnTo>
                  <a:pt x="146938" y="54483"/>
                </a:lnTo>
                <a:close/>
              </a:path>
              <a:path w="186055" h="450214">
                <a:moveTo>
                  <a:pt x="127000" y="108839"/>
                </a:moveTo>
                <a:lnTo>
                  <a:pt x="118744" y="112776"/>
                </a:lnTo>
                <a:lnTo>
                  <a:pt x="115950" y="120269"/>
                </a:lnTo>
                <a:lnTo>
                  <a:pt x="113283" y="127762"/>
                </a:lnTo>
                <a:lnTo>
                  <a:pt x="117093" y="136144"/>
                </a:lnTo>
                <a:lnTo>
                  <a:pt x="124587" y="138811"/>
                </a:lnTo>
                <a:lnTo>
                  <a:pt x="132080" y="141605"/>
                </a:lnTo>
                <a:lnTo>
                  <a:pt x="140462" y="137795"/>
                </a:lnTo>
                <a:lnTo>
                  <a:pt x="143129" y="130175"/>
                </a:lnTo>
                <a:lnTo>
                  <a:pt x="145923" y="122682"/>
                </a:lnTo>
                <a:lnTo>
                  <a:pt x="142112" y="114427"/>
                </a:lnTo>
                <a:lnTo>
                  <a:pt x="127000" y="108839"/>
                </a:lnTo>
                <a:close/>
              </a:path>
              <a:path w="186055" h="450214">
                <a:moveTo>
                  <a:pt x="107187" y="163322"/>
                </a:moveTo>
                <a:lnTo>
                  <a:pt x="98806" y="167132"/>
                </a:lnTo>
                <a:lnTo>
                  <a:pt x="96138" y="174625"/>
                </a:lnTo>
                <a:lnTo>
                  <a:pt x="96138" y="174752"/>
                </a:lnTo>
                <a:lnTo>
                  <a:pt x="93344" y="182245"/>
                </a:lnTo>
                <a:lnTo>
                  <a:pt x="97281" y="190500"/>
                </a:lnTo>
                <a:lnTo>
                  <a:pt x="112268" y="196088"/>
                </a:lnTo>
                <a:lnTo>
                  <a:pt x="120523" y="192151"/>
                </a:lnTo>
                <a:lnTo>
                  <a:pt x="126111" y="177165"/>
                </a:lnTo>
                <a:lnTo>
                  <a:pt x="122174" y="168783"/>
                </a:lnTo>
                <a:lnTo>
                  <a:pt x="114681" y="166116"/>
                </a:lnTo>
                <a:lnTo>
                  <a:pt x="107187" y="163322"/>
                </a:lnTo>
                <a:close/>
              </a:path>
              <a:path w="186055" h="450214">
                <a:moveTo>
                  <a:pt x="87249" y="217678"/>
                </a:moveTo>
                <a:lnTo>
                  <a:pt x="78993" y="221615"/>
                </a:lnTo>
                <a:lnTo>
                  <a:pt x="76200" y="229108"/>
                </a:lnTo>
                <a:lnTo>
                  <a:pt x="73532" y="236601"/>
                </a:lnTo>
                <a:lnTo>
                  <a:pt x="77343" y="244983"/>
                </a:lnTo>
                <a:lnTo>
                  <a:pt x="84836" y="247650"/>
                </a:lnTo>
                <a:lnTo>
                  <a:pt x="92329" y="250444"/>
                </a:lnTo>
                <a:lnTo>
                  <a:pt x="100711" y="246634"/>
                </a:lnTo>
                <a:lnTo>
                  <a:pt x="103377" y="239014"/>
                </a:lnTo>
                <a:lnTo>
                  <a:pt x="106171" y="231521"/>
                </a:lnTo>
                <a:lnTo>
                  <a:pt x="102362" y="223266"/>
                </a:lnTo>
                <a:lnTo>
                  <a:pt x="87249" y="217678"/>
                </a:lnTo>
                <a:close/>
              </a:path>
              <a:path w="186055" h="450214">
                <a:moveTo>
                  <a:pt x="67437" y="272161"/>
                </a:moveTo>
                <a:lnTo>
                  <a:pt x="59055" y="275971"/>
                </a:lnTo>
                <a:lnTo>
                  <a:pt x="56387" y="283591"/>
                </a:lnTo>
                <a:lnTo>
                  <a:pt x="53593" y="291084"/>
                </a:lnTo>
                <a:lnTo>
                  <a:pt x="57531" y="299339"/>
                </a:lnTo>
                <a:lnTo>
                  <a:pt x="72517" y="304927"/>
                </a:lnTo>
                <a:lnTo>
                  <a:pt x="80771" y="300990"/>
                </a:lnTo>
                <a:lnTo>
                  <a:pt x="86360" y="286004"/>
                </a:lnTo>
                <a:lnTo>
                  <a:pt x="82423" y="277622"/>
                </a:lnTo>
                <a:lnTo>
                  <a:pt x="74930" y="274955"/>
                </a:lnTo>
                <a:lnTo>
                  <a:pt x="67437" y="272161"/>
                </a:lnTo>
                <a:close/>
              </a:path>
              <a:path w="186055" h="450214">
                <a:moveTo>
                  <a:pt x="0" y="353314"/>
                </a:moveTo>
                <a:lnTo>
                  <a:pt x="11049" y="449834"/>
                </a:lnTo>
                <a:lnTo>
                  <a:pt x="81661" y="383159"/>
                </a:lnTo>
                <a:lnTo>
                  <a:pt x="0" y="353314"/>
                </a:lnTo>
                <a:close/>
              </a:path>
              <a:path w="186055" h="450214">
                <a:moveTo>
                  <a:pt x="47498" y="326644"/>
                </a:moveTo>
                <a:lnTo>
                  <a:pt x="39243" y="330454"/>
                </a:lnTo>
                <a:lnTo>
                  <a:pt x="36449" y="337947"/>
                </a:lnTo>
                <a:lnTo>
                  <a:pt x="33781" y="345440"/>
                </a:lnTo>
                <a:lnTo>
                  <a:pt x="37592" y="353822"/>
                </a:lnTo>
                <a:lnTo>
                  <a:pt x="45085" y="356616"/>
                </a:lnTo>
                <a:lnTo>
                  <a:pt x="52577" y="359283"/>
                </a:lnTo>
                <a:lnTo>
                  <a:pt x="60960" y="355473"/>
                </a:lnTo>
                <a:lnTo>
                  <a:pt x="63626" y="347980"/>
                </a:lnTo>
                <a:lnTo>
                  <a:pt x="66420" y="340360"/>
                </a:lnTo>
                <a:lnTo>
                  <a:pt x="62611" y="332105"/>
                </a:lnTo>
                <a:lnTo>
                  <a:pt x="54990" y="329311"/>
                </a:lnTo>
                <a:lnTo>
                  <a:pt x="47498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/>
          <p:cNvSpPr/>
          <p:nvPr/>
        </p:nvSpPr>
        <p:spPr>
          <a:xfrm>
            <a:off x="3049964" y="5497431"/>
            <a:ext cx="408940" cy="86995"/>
          </a:xfrm>
          <a:custGeom>
            <a:avLst/>
            <a:gdLst/>
            <a:ahLst/>
            <a:cxnLst/>
            <a:rect l="l" t="t" r="r" b="b"/>
            <a:pathLst>
              <a:path w="408939" h="86995">
                <a:moveTo>
                  <a:pt x="8000" y="6603"/>
                </a:moveTo>
                <a:lnTo>
                  <a:pt x="1143" y="12572"/>
                </a:lnTo>
                <a:lnTo>
                  <a:pt x="508" y="20573"/>
                </a:lnTo>
                <a:lnTo>
                  <a:pt x="0" y="28575"/>
                </a:lnTo>
                <a:lnTo>
                  <a:pt x="5968" y="35432"/>
                </a:lnTo>
                <a:lnTo>
                  <a:pt x="13969" y="36067"/>
                </a:lnTo>
                <a:lnTo>
                  <a:pt x="21971" y="36575"/>
                </a:lnTo>
                <a:lnTo>
                  <a:pt x="28829" y="30606"/>
                </a:lnTo>
                <a:lnTo>
                  <a:pt x="29464" y="22605"/>
                </a:lnTo>
                <a:lnTo>
                  <a:pt x="29972" y="14604"/>
                </a:lnTo>
                <a:lnTo>
                  <a:pt x="24003" y="7746"/>
                </a:lnTo>
                <a:lnTo>
                  <a:pt x="16002" y="7111"/>
                </a:lnTo>
                <a:lnTo>
                  <a:pt x="8000" y="6603"/>
                </a:lnTo>
                <a:close/>
              </a:path>
              <a:path w="408939" h="86995">
                <a:moveTo>
                  <a:pt x="65786" y="10667"/>
                </a:moveTo>
                <a:lnTo>
                  <a:pt x="58928" y="16636"/>
                </a:lnTo>
                <a:lnTo>
                  <a:pt x="58293" y="24637"/>
                </a:lnTo>
                <a:lnTo>
                  <a:pt x="57785" y="32638"/>
                </a:lnTo>
                <a:lnTo>
                  <a:pt x="63754" y="39496"/>
                </a:lnTo>
                <a:lnTo>
                  <a:pt x="71755" y="40131"/>
                </a:lnTo>
                <a:lnTo>
                  <a:pt x="79756" y="40639"/>
                </a:lnTo>
                <a:lnTo>
                  <a:pt x="86741" y="34670"/>
                </a:lnTo>
                <a:lnTo>
                  <a:pt x="87756" y="18668"/>
                </a:lnTo>
                <a:lnTo>
                  <a:pt x="81787" y="11810"/>
                </a:lnTo>
                <a:lnTo>
                  <a:pt x="73787" y="11175"/>
                </a:lnTo>
                <a:lnTo>
                  <a:pt x="65786" y="10667"/>
                </a:lnTo>
                <a:close/>
              </a:path>
              <a:path w="408939" h="86995">
                <a:moveTo>
                  <a:pt x="123571" y="14731"/>
                </a:moveTo>
                <a:lnTo>
                  <a:pt x="116712" y="20827"/>
                </a:lnTo>
                <a:lnTo>
                  <a:pt x="116078" y="28701"/>
                </a:lnTo>
                <a:lnTo>
                  <a:pt x="115569" y="36702"/>
                </a:lnTo>
                <a:lnTo>
                  <a:pt x="121539" y="43687"/>
                </a:lnTo>
                <a:lnTo>
                  <a:pt x="129540" y="44195"/>
                </a:lnTo>
                <a:lnTo>
                  <a:pt x="137541" y="44830"/>
                </a:lnTo>
                <a:lnTo>
                  <a:pt x="144525" y="38734"/>
                </a:lnTo>
                <a:lnTo>
                  <a:pt x="145034" y="30733"/>
                </a:lnTo>
                <a:lnTo>
                  <a:pt x="145669" y="22859"/>
                </a:lnTo>
                <a:lnTo>
                  <a:pt x="139573" y="15875"/>
                </a:lnTo>
                <a:lnTo>
                  <a:pt x="131572" y="15366"/>
                </a:lnTo>
                <a:lnTo>
                  <a:pt x="123571" y="14731"/>
                </a:lnTo>
                <a:close/>
              </a:path>
              <a:path w="408939" h="86995">
                <a:moveTo>
                  <a:pt x="181482" y="18795"/>
                </a:moveTo>
                <a:lnTo>
                  <a:pt x="174497" y="24891"/>
                </a:lnTo>
                <a:lnTo>
                  <a:pt x="173990" y="32892"/>
                </a:lnTo>
                <a:lnTo>
                  <a:pt x="173355" y="40766"/>
                </a:lnTo>
                <a:lnTo>
                  <a:pt x="179324" y="47751"/>
                </a:lnTo>
                <a:lnTo>
                  <a:pt x="187325" y="48259"/>
                </a:lnTo>
                <a:lnTo>
                  <a:pt x="195326" y="48894"/>
                </a:lnTo>
                <a:lnTo>
                  <a:pt x="202311" y="42798"/>
                </a:lnTo>
                <a:lnTo>
                  <a:pt x="202819" y="34925"/>
                </a:lnTo>
                <a:lnTo>
                  <a:pt x="203454" y="26923"/>
                </a:lnTo>
                <a:lnTo>
                  <a:pt x="197357" y="19938"/>
                </a:lnTo>
                <a:lnTo>
                  <a:pt x="189356" y="19430"/>
                </a:lnTo>
                <a:lnTo>
                  <a:pt x="181482" y="18795"/>
                </a:lnTo>
                <a:close/>
              </a:path>
              <a:path w="408939" h="86995">
                <a:moveTo>
                  <a:pt x="239268" y="22986"/>
                </a:moveTo>
                <a:lnTo>
                  <a:pt x="232282" y="28955"/>
                </a:lnTo>
                <a:lnTo>
                  <a:pt x="231775" y="36956"/>
                </a:lnTo>
                <a:lnTo>
                  <a:pt x="231140" y="44957"/>
                </a:lnTo>
                <a:lnTo>
                  <a:pt x="237108" y="51815"/>
                </a:lnTo>
                <a:lnTo>
                  <a:pt x="245237" y="52450"/>
                </a:lnTo>
                <a:lnTo>
                  <a:pt x="253111" y="52958"/>
                </a:lnTo>
                <a:lnTo>
                  <a:pt x="260095" y="46989"/>
                </a:lnTo>
                <a:lnTo>
                  <a:pt x="260604" y="38988"/>
                </a:lnTo>
                <a:lnTo>
                  <a:pt x="261239" y="30987"/>
                </a:lnTo>
                <a:lnTo>
                  <a:pt x="255143" y="24129"/>
                </a:lnTo>
                <a:lnTo>
                  <a:pt x="247142" y="23494"/>
                </a:lnTo>
                <a:lnTo>
                  <a:pt x="239268" y="22986"/>
                </a:lnTo>
                <a:close/>
              </a:path>
              <a:path w="408939" h="86995">
                <a:moveTo>
                  <a:pt x="297053" y="27050"/>
                </a:moveTo>
                <a:lnTo>
                  <a:pt x="290068" y="33019"/>
                </a:lnTo>
                <a:lnTo>
                  <a:pt x="289559" y="41020"/>
                </a:lnTo>
                <a:lnTo>
                  <a:pt x="288925" y="49021"/>
                </a:lnTo>
                <a:lnTo>
                  <a:pt x="295020" y="55879"/>
                </a:lnTo>
                <a:lnTo>
                  <a:pt x="303021" y="56514"/>
                </a:lnTo>
                <a:lnTo>
                  <a:pt x="310895" y="57022"/>
                </a:lnTo>
                <a:lnTo>
                  <a:pt x="317881" y="51053"/>
                </a:lnTo>
                <a:lnTo>
                  <a:pt x="318389" y="43052"/>
                </a:lnTo>
                <a:lnTo>
                  <a:pt x="319024" y="35051"/>
                </a:lnTo>
                <a:lnTo>
                  <a:pt x="313055" y="28193"/>
                </a:lnTo>
                <a:lnTo>
                  <a:pt x="304927" y="27558"/>
                </a:lnTo>
                <a:lnTo>
                  <a:pt x="297053" y="27050"/>
                </a:lnTo>
                <a:close/>
              </a:path>
              <a:path w="408939" h="86995">
                <a:moveTo>
                  <a:pt x="325246" y="0"/>
                </a:moveTo>
                <a:lnTo>
                  <a:pt x="319151" y="86613"/>
                </a:lnTo>
                <a:lnTo>
                  <a:pt x="408813" y="49402"/>
                </a:lnTo>
                <a:lnTo>
                  <a:pt x="325246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/>
          <p:cNvSpPr/>
          <p:nvPr/>
        </p:nvSpPr>
        <p:spPr>
          <a:xfrm>
            <a:off x="2862639" y="5776958"/>
            <a:ext cx="354965" cy="276225"/>
          </a:xfrm>
          <a:custGeom>
            <a:avLst/>
            <a:gdLst/>
            <a:ahLst/>
            <a:cxnLst/>
            <a:rect l="l" t="t" r="r" b="b"/>
            <a:pathLst>
              <a:path w="354964" h="276225">
                <a:moveTo>
                  <a:pt x="18796" y="0"/>
                </a:moveTo>
                <a:lnTo>
                  <a:pt x="9779" y="1269"/>
                </a:lnTo>
                <a:lnTo>
                  <a:pt x="4953" y="7619"/>
                </a:lnTo>
                <a:lnTo>
                  <a:pt x="0" y="13969"/>
                </a:lnTo>
                <a:lnTo>
                  <a:pt x="1269" y="22987"/>
                </a:lnTo>
                <a:lnTo>
                  <a:pt x="7619" y="27812"/>
                </a:lnTo>
                <a:lnTo>
                  <a:pt x="13969" y="32765"/>
                </a:lnTo>
                <a:lnTo>
                  <a:pt x="22987" y="31495"/>
                </a:lnTo>
                <a:lnTo>
                  <a:pt x="27940" y="25273"/>
                </a:lnTo>
                <a:lnTo>
                  <a:pt x="32766" y="18923"/>
                </a:lnTo>
                <a:lnTo>
                  <a:pt x="31623" y="9778"/>
                </a:lnTo>
                <a:lnTo>
                  <a:pt x="25273" y="4952"/>
                </a:lnTo>
                <a:lnTo>
                  <a:pt x="18796" y="0"/>
                </a:lnTo>
                <a:close/>
              </a:path>
              <a:path w="354964" h="276225">
                <a:moveTo>
                  <a:pt x="64769" y="35306"/>
                </a:moveTo>
                <a:lnTo>
                  <a:pt x="55753" y="36449"/>
                </a:lnTo>
                <a:lnTo>
                  <a:pt x="50800" y="42799"/>
                </a:lnTo>
                <a:lnTo>
                  <a:pt x="45974" y="49149"/>
                </a:lnTo>
                <a:lnTo>
                  <a:pt x="47243" y="58293"/>
                </a:lnTo>
                <a:lnTo>
                  <a:pt x="53467" y="63118"/>
                </a:lnTo>
                <a:lnTo>
                  <a:pt x="59943" y="68071"/>
                </a:lnTo>
                <a:lnTo>
                  <a:pt x="68961" y="66801"/>
                </a:lnTo>
                <a:lnTo>
                  <a:pt x="73914" y="60451"/>
                </a:lnTo>
                <a:lnTo>
                  <a:pt x="78740" y="54101"/>
                </a:lnTo>
                <a:lnTo>
                  <a:pt x="77469" y="45084"/>
                </a:lnTo>
                <a:lnTo>
                  <a:pt x="71119" y="40131"/>
                </a:lnTo>
                <a:lnTo>
                  <a:pt x="64769" y="35306"/>
                </a:lnTo>
                <a:close/>
              </a:path>
              <a:path w="354964" h="276225">
                <a:moveTo>
                  <a:pt x="110743" y="70612"/>
                </a:moveTo>
                <a:lnTo>
                  <a:pt x="101727" y="71755"/>
                </a:lnTo>
                <a:lnTo>
                  <a:pt x="96774" y="78105"/>
                </a:lnTo>
                <a:lnTo>
                  <a:pt x="91948" y="84455"/>
                </a:lnTo>
                <a:lnTo>
                  <a:pt x="93091" y="93599"/>
                </a:lnTo>
                <a:lnTo>
                  <a:pt x="99441" y="98425"/>
                </a:lnTo>
                <a:lnTo>
                  <a:pt x="105918" y="103250"/>
                </a:lnTo>
                <a:lnTo>
                  <a:pt x="114935" y="102107"/>
                </a:lnTo>
                <a:lnTo>
                  <a:pt x="119761" y="95757"/>
                </a:lnTo>
                <a:lnTo>
                  <a:pt x="124714" y="89407"/>
                </a:lnTo>
                <a:lnTo>
                  <a:pt x="123443" y="80390"/>
                </a:lnTo>
                <a:lnTo>
                  <a:pt x="117093" y="75437"/>
                </a:lnTo>
                <a:lnTo>
                  <a:pt x="110743" y="70612"/>
                </a:lnTo>
                <a:close/>
              </a:path>
              <a:path w="354964" h="276225">
                <a:moveTo>
                  <a:pt x="156718" y="105918"/>
                </a:moveTo>
                <a:lnTo>
                  <a:pt x="147700" y="107061"/>
                </a:lnTo>
                <a:lnTo>
                  <a:pt x="142748" y="113411"/>
                </a:lnTo>
                <a:lnTo>
                  <a:pt x="137922" y="119761"/>
                </a:lnTo>
                <a:lnTo>
                  <a:pt x="139065" y="128777"/>
                </a:lnTo>
                <a:lnTo>
                  <a:pt x="145415" y="133731"/>
                </a:lnTo>
                <a:lnTo>
                  <a:pt x="151765" y="138556"/>
                </a:lnTo>
                <a:lnTo>
                  <a:pt x="160909" y="137413"/>
                </a:lnTo>
                <a:lnTo>
                  <a:pt x="165735" y="131063"/>
                </a:lnTo>
                <a:lnTo>
                  <a:pt x="170687" y="124713"/>
                </a:lnTo>
                <a:lnTo>
                  <a:pt x="169418" y="115569"/>
                </a:lnTo>
                <a:lnTo>
                  <a:pt x="156718" y="105918"/>
                </a:lnTo>
                <a:close/>
              </a:path>
              <a:path w="354964" h="276225">
                <a:moveTo>
                  <a:pt x="202692" y="141096"/>
                </a:moveTo>
                <a:lnTo>
                  <a:pt x="193675" y="142367"/>
                </a:lnTo>
                <a:lnTo>
                  <a:pt x="188722" y="148717"/>
                </a:lnTo>
                <a:lnTo>
                  <a:pt x="183896" y="155067"/>
                </a:lnTo>
                <a:lnTo>
                  <a:pt x="185039" y="164083"/>
                </a:lnTo>
                <a:lnTo>
                  <a:pt x="191389" y="169037"/>
                </a:lnTo>
                <a:lnTo>
                  <a:pt x="197739" y="173862"/>
                </a:lnTo>
                <a:lnTo>
                  <a:pt x="206883" y="172719"/>
                </a:lnTo>
                <a:lnTo>
                  <a:pt x="211709" y="166369"/>
                </a:lnTo>
                <a:lnTo>
                  <a:pt x="216662" y="160019"/>
                </a:lnTo>
                <a:lnTo>
                  <a:pt x="215392" y="150875"/>
                </a:lnTo>
                <a:lnTo>
                  <a:pt x="209042" y="146050"/>
                </a:lnTo>
                <a:lnTo>
                  <a:pt x="202692" y="141096"/>
                </a:lnTo>
                <a:close/>
              </a:path>
              <a:path w="354964" h="276225">
                <a:moveTo>
                  <a:pt x="276928" y="234229"/>
                </a:moveTo>
                <a:lnTo>
                  <a:pt x="259080" y="257428"/>
                </a:lnTo>
                <a:lnTo>
                  <a:pt x="354456" y="275844"/>
                </a:lnTo>
                <a:lnTo>
                  <a:pt x="339206" y="244475"/>
                </a:lnTo>
                <a:lnTo>
                  <a:pt x="289687" y="244475"/>
                </a:lnTo>
                <a:lnTo>
                  <a:pt x="283337" y="239521"/>
                </a:lnTo>
                <a:lnTo>
                  <a:pt x="276987" y="234695"/>
                </a:lnTo>
                <a:lnTo>
                  <a:pt x="276928" y="234229"/>
                </a:lnTo>
                <a:close/>
              </a:path>
              <a:path w="354964" h="276225">
                <a:moveTo>
                  <a:pt x="294640" y="211708"/>
                </a:moveTo>
                <a:lnTo>
                  <a:pt x="294214" y="211762"/>
                </a:lnTo>
                <a:lnTo>
                  <a:pt x="276928" y="234229"/>
                </a:lnTo>
                <a:lnTo>
                  <a:pt x="276987" y="234695"/>
                </a:lnTo>
                <a:lnTo>
                  <a:pt x="283337" y="239521"/>
                </a:lnTo>
                <a:lnTo>
                  <a:pt x="289687" y="244475"/>
                </a:lnTo>
                <a:lnTo>
                  <a:pt x="298831" y="243205"/>
                </a:lnTo>
                <a:lnTo>
                  <a:pt x="308483" y="230505"/>
                </a:lnTo>
                <a:lnTo>
                  <a:pt x="307340" y="221487"/>
                </a:lnTo>
                <a:lnTo>
                  <a:pt x="300990" y="216534"/>
                </a:lnTo>
                <a:lnTo>
                  <a:pt x="294640" y="211708"/>
                </a:lnTo>
                <a:close/>
              </a:path>
              <a:path w="354964" h="276225">
                <a:moveTo>
                  <a:pt x="323276" y="211708"/>
                </a:moveTo>
                <a:lnTo>
                  <a:pt x="294640" y="211708"/>
                </a:lnTo>
                <a:lnTo>
                  <a:pt x="300990" y="216534"/>
                </a:lnTo>
                <a:lnTo>
                  <a:pt x="307340" y="221487"/>
                </a:lnTo>
                <a:lnTo>
                  <a:pt x="308483" y="230505"/>
                </a:lnTo>
                <a:lnTo>
                  <a:pt x="298831" y="243205"/>
                </a:lnTo>
                <a:lnTo>
                  <a:pt x="289687" y="244475"/>
                </a:lnTo>
                <a:lnTo>
                  <a:pt x="339206" y="244475"/>
                </a:lnTo>
                <a:lnTo>
                  <a:pt x="323276" y="211708"/>
                </a:lnTo>
                <a:close/>
              </a:path>
              <a:path w="354964" h="276225">
                <a:moveTo>
                  <a:pt x="294214" y="211762"/>
                </a:moveTo>
                <a:lnTo>
                  <a:pt x="285496" y="212851"/>
                </a:lnTo>
                <a:lnTo>
                  <a:pt x="275844" y="225551"/>
                </a:lnTo>
                <a:lnTo>
                  <a:pt x="276928" y="234229"/>
                </a:lnTo>
                <a:lnTo>
                  <a:pt x="294214" y="211762"/>
                </a:lnTo>
                <a:close/>
              </a:path>
              <a:path w="354964" h="276225">
                <a:moveTo>
                  <a:pt x="312039" y="188594"/>
                </a:moveTo>
                <a:lnTo>
                  <a:pt x="294214" y="211762"/>
                </a:lnTo>
                <a:lnTo>
                  <a:pt x="294640" y="211708"/>
                </a:lnTo>
                <a:lnTo>
                  <a:pt x="323276" y="211708"/>
                </a:lnTo>
                <a:lnTo>
                  <a:pt x="312039" y="188594"/>
                </a:lnTo>
                <a:close/>
              </a:path>
              <a:path w="354964" h="276225">
                <a:moveTo>
                  <a:pt x="248666" y="176402"/>
                </a:moveTo>
                <a:lnTo>
                  <a:pt x="239522" y="177673"/>
                </a:lnTo>
                <a:lnTo>
                  <a:pt x="234696" y="183895"/>
                </a:lnTo>
                <a:lnTo>
                  <a:pt x="229869" y="190245"/>
                </a:lnTo>
                <a:lnTo>
                  <a:pt x="231012" y="199389"/>
                </a:lnTo>
                <a:lnTo>
                  <a:pt x="237362" y="204215"/>
                </a:lnTo>
                <a:lnTo>
                  <a:pt x="243712" y="209169"/>
                </a:lnTo>
                <a:lnTo>
                  <a:pt x="252856" y="207899"/>
                </a:lnTo>
                <a:lnTo>
                  <a:pt x="257683" y="201549"/>
                </a:lnTo>
                <a:lnTo>
                  <a:pt x="262636" y="195199"/>
                </a:lnTo>
                <a:lnTo>
                  <a:pt x="261366" y="186181"/>
                </a:lnTo>
                <a:lnTo>
                  <a:pt x="255016" y="181356"/>
                </a:lnTo>
                <a:lnTo>
                  <a:pt x="255016" y="181228"/>
                </a:lnTo>
                <a:lnTo>
                  <a:pt x="248666" y="17640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/>
          <p:cNvSpPr/>
          <p:nvPr/>
        </p:nvSpPr>
        <p:spPr>
          <a:xfrm>
            <a:off x="2524311" y="6023846"/>
            <a:ext cx="186055" cy="450215"/>
          </a:xfrm>
          <a:custGeom>
            <a:avLst/>
            <a:gdLst/>
            <a:ahLst/>
            <a:cxnLst/>
            <a:rect l="l" t="t" r="r" b="b"/>
            <a:pathLst>
              <a:path w="186055" h="450214">
                <a:moveTo>
                  <a:pt x="18922" y="0"/>
                </a:moveTo>
                <a:lnTo>
                  <a:pt x="3937" y="5587"/>
                </a:lnTo>
                <a:lnTo>
                  <a:pt x="0" y="13843"/>
                </a:lnTo>
                <a:lnTo>
                  <a:pt x="5587" y="28829"/>
                </a:lnTo>
                <a:lnTo>
                  <a:pt x="13843" y="32765"/>
                </a:lnTo>
                <a:lnTo>
                  <a:pt x="21336" y="29971"/>
                </a:lnTo>
                <a:lnTo>
                  <a:pt x="28828" y="27305"/>
                </a:lnTo>
                <a:lnTo>
                  <a:pt x="32765" y="18923"/>
                </a:lnTo>
                <a:lnTo>
                  <a:pt x="27177" y="3937"/>
                </a:lnTo>
                <a:lnTo>
                  <a:pt x="18922" y="0"/>
                </a:lnTo>
                <a:close/>
              </a:path>
              <a:path w="186055" h="450214">
                <a:moveTo>
                  <a:pt x="38862" y="54482"/>
                </a:moveTo>
                <a:lnTo>
                  <a:pt x="31242" y="57150"/>
                </a:lnTo>
                <a:lnTo>
                  <a:pt x="23749" y="59943"/>
                </a:lnTo>
                <a:lnTo>
                  <a:pt x="19938" y="68325"/>
                </a:lnTo>
                <a:lnTo>
                  <a:pt x="22606" y="75818"/>
                </a:lnTo>
                <a:lnTo>
                  <a:pt x="25400" y="83312"/>
                </a:lnTo>
                <a:lnTo>
                  <a:pt x="33781" y="87121"/>
                </a:lnTo>
                <a:lnTo>
                  <a:pt x="41275" y="84455"/>
                </a:lnTo>
                <a:lnTo>
                  <a:pt x="48768" y="81661"/>
                </a:lnTo>
                <a:lnTo>
                  <a:pt x="52577" y="73406"/>
                </a:lnTo>
                <a:lnTo>
                  <a:pt x="49911" y="65912"/>
                </a:lnTo>
                <a:lnTo>
                  <a:pt x="47117" y="58293"/>
                </a:lnTo>
                <a:lnTo>
                  <a:pt x="38862" y="54482"/>
                </a:lnTo>
                <a:close/>
              </a:path>
              <a:path w="186055" h="450214">
                <a:moveTo>
                  <a:pt x="58674" y="108838"/>
                </a:moveTo>
                <a:lnTo>
                  <a:pt x="43687" y="114426"/>
                </a:lnTo>
                <a:lnTo>
                  <a:pt x="39750" y="122681"/>
                </a:lnTo>
                <a:lnTo>
                  <a:pt x="42544" y="130175"/>
                </a:lnTo>
                <a:lnTo>
                  <a:pt x="45338" y="137794"/>
                </a:lnTo>
                <a:lnTo>
                  <a:pt x="53593" y="141605"/>
                </a:lnTo>
                <a:lnTo>
                  <a:pt x="61087" y="138811"/>
                </a:lnTo>
                <a:lnTo>
                  <a:pt x="68580" y="136144"/>
                </a:lnTo>
                <a:lnTo>
                  <a:pt x="72517" y="127762"/>
                </a:lnTo>
                <a:lnTo>
                  <a:pt x="69722" y="120268"/>
                </a:lnTo>
                <a:lnTo>
                  <a:pt x="67056" y="112775"/>
                </a:lnTo>
                <a:lnTo>
                  <a:pt x="58674" y="108838"/>
                </a:lnTo>
                <a:close/>
              </a:path>
              <a:path w="186055" h="450214">
                <a:moveTo>
                  <a:pt x="78612" y="163321"/>
                </a:moveTo>
                <a:lnTo>
                  <a:pt x="70993" y="166115"/>
                </a:lnTo>
                <a:lnTo>
                  <a:pt x="63500" y="168782"/>
                </a:lnTo>
                <a:lnTo>
                  <a:pt x="59689" y="177164"/>
                </a:lnTo>
                <a:lnTo>
                  <a:pt x="62356" y="184657"/>
                </a:lnTo>
                <a:lnTo>
                  <a:pt x="65150" y="192150"/>
                </a:lnTo>
                <a:lnTo>
                  <a:pt x="73532" y="196087"/>
                </a:lnTo>
                <a:lnTo>
                  <a:pt x="88518" y="190500"/>
                </a:lnTo>
                <a:lnTo>
                  <a:pt x="92328" y="182244"/>
                </a:lnTo>
                <a:lnTo>
                  <a:pt x="89662" y="174751"/>
                </a:lnTo>
                <a:lnTo>
                  <a:pt x="86868" y="167131"/>
                </a:lnTo>
                <a:lnTo>
                  <a:pt x="78612" y="163321"/>
                </a:lnTo>
                <a:close/>
              </a:path>
              <a:path w="186055" h="450214">
                <a:moveTo>
                  <a:pt x="98425" y="217677"/>
                </a:moveTo>
                <a:lnTo>
                  <a:pt x="83438" y="223265"/>
                </a:lnTo>
                <a:lnTo>
                  <a:pt x="79501" y="231520"/>
                </a:lnTo>
                <a:lnTo>
                  <a:pt x="82295" y="239013"/>
                </a:lnTo>
                <a:lnTo>
                  <a:pt x="85089" y="246633"/>
                </a:lnTo>
                <a:lnTo>
                  <a:pt x="93344" y="250444"/>
                </a:lnTo>
                <a:lnTo>
                  <a:pt x="100837" y="247650"/>
                </a:lnTo>
                <a:lnTo>
                  <a:pt x="108331" y="244982"/>
                </a:lnTo>
                <a:lnTo>
                  <a:pt x="112268" y="236600"/>
                </a:lnTo>
                <a:lnTo>
                  <a:pt x="109474" y="229107"/>
                </a:lnTo>
                <a:lnTo>
                  <a:pt x="106806" y="221614"/>
                </a:lnTo>
                <a:lnTo>
                  <a:pt x="98425" y="217677"/>
                </a:lnTo>
                <a:close/>
              </a:path>
              <a:path w="186055" h="450214">
                <a:moveTo>
                  <a:pt x="118363" y="272161"/>
                </a:moveTo>
                <a:lnTo>
                  <a:pt x="110743" y="274955"/>
                </a:lnTo>
                <a:lnTo>
                  <a:pt x="103250" y="277621"/>
                </a:lnTo>
                <a:lnTo>
                  <a:pt x="99440" y="286004"/>
                </a:lnTo>
                <a:lnTo>
                  <a:pt x="102107" y="293496"/>
                </a:lnTo>
                <a:lnTo>
                  <a:pt x="104901" y="300989"/>
                </a:lnTo>
                <a:lnTo>
                  <a:pt x="113283" y="304926"/>
                </a:lnTo>
                <a:lnTo>
                  <a:pt x="128269" y="299338"/>
                </a:lnTo>
                <a:lnTo>
                  <a:pt x="132080" y="291083"/>
                </a:lnTo>
                <a:lnTo>
                  <a:pt x="129412" y="283590"/>
                </a:lnTo>
                <a:lnTo>
                  <a:pt x="126618" y="275970"/>
                </a:lnTo>
                <a:lnTo>
                  <a:pt x="118363" y="272161"/>
                </a:lnTo>
                <a:close/>
              </a:path>
              <a:path w="186055" h="450214">
                <a:moveTo>
                  <a:pt x="185674" y="353313"/>
                </a:moveTo>
                <a:lnTo>
                  <a:pt x="104139" y="383158"/>
                </a:lnTo>
                <a:lnTo>
                  <a:pt x="174625" y="449834"/>
                </a:lnTo>
                <a:lnTo>
                  <a:pt x="185674" y="353313"/>
                </a:lnTo>
                <a:close/>
              </a:path>
              <a:path w="186055" h="450214">
                <a:moveTo>
                  <a:pt x="138175" y="326644"/>
                </a:moveTo>
                <a:lnTo>
                  <a:pt x="130682" y="329311"/>
                </a:lnTo>
                <a:lnTo>
                  <a:pt x="123189" y="332105"/>
                </a:lnTo>
                <a:lnTo>
                  <a:pt x="119252" y="340360"/>
                </a:lnTo>
                <a:lnTo>
                  <a:pt x="122046" y="347852"/>
                </a:lnTo>
                <a:lnTo>
                  <a:pt x="122046" y="347980"/>
                </a:lnTo>
                <a:lnTo>
                  <a:pt x="124840" y="355473"/>
                </a:lnTo>
                <a:lnTo>
                  <a:pt x="133095" y="359282"/>
                </a:lnTo>
                <a:lnTo>
                  <a:pt x="140588" y="356615"/>
                </a:lnTo>
                <a:lnTo>
                  <a:pt x="148081" y="353821"/>
                </a:lnTo>
                <a:lnTo>
                  <a:pt x="152019" y="345439"/>
                </a:lnTo>
                <a:lnTo>
                  <a:pt x="149225" y="337946"/>
                </a:lnTo>
                <a:lnTo>
                  <a:pt x="146557" y="330454"/>
                </a:lnTo>
                <a:lnTo>
                  <a:pt x="138175" y="326644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0"/>
          <p:cNvSpPr/>
          <p:nvPr/>
        </p:nvSpPr>
        <p:spPr>
          <a:xfrm>
            <a:off x="2383871" y="4359778"/>
            <a:ext cx="46830" cy="788196"/>
          </a:xfrm>
          <a:custGeom>
            <a:avLst/>
            <a:gdLst/>
            <a:ahLst/>
            <a:cxnLst/>
            <a:rect l="l" t="t" r="r" b="b"/>
            <a:pathLst>
              <a:path w="86994" h="586739">
                <a:moveTo>
                  <a:pt x="51435" y="557784"/>
                </a:moveTo>
                <a:lnTo>
                  <a:pt x="35432" y="557784"/>
                </a:lnTo>
                <a:lnTo>
                  <a:pt x="28956" y="564261"/>
                </a:lnTo>
                <a:lnTo>
                  <a:pt x="28956" y="580263"/>
                </a:lnTo>
                <a:lnTo>
                  <a:pt x="35432" y="586739"/>
                </a:lnTo>
                <a:lnTo>
                  <a:pt x="51435" y="586739"/>
                </a:lnTo>
                <a:lnTo>
                  <a:pt x="57912" y="580263"/>
                </a:lnTo>
                <a:lnTo>
                  <a:pt x="57912" y="564261"/>
                </a:lnTo>
                <a:lnTo>
                  <a:pt x="51435" y="557784"/>
                </a:lnTo>
                <a:close/>
              </a:path>
              <a:path w="86994" h="586739">
                <a:moveTo>
                  <a:pt x="51435" y="499872"/>
                </a:moveTo>
                <a:lnTo>
                  <a:pt x="35432" y="499872"/>
                </a:lnTo>
                <a:lnTo>
                  <a:pt x="28956" y="506349"/>
                </a:lnTo>
                <a:lnTo>
                  <a:pt x="28956" y="522350"/>
                </a:lnTo>
                <a:lnTo>
                  <a:pt x="35432" y="528828"/>
                </a:lnTo>
                <a:lnTo>
                  <a:pt x="51435" y="528828"/>
                </a:lnTo>
                <a:lnTo>
                  <a:pt x="57912" y="522350"/>
                </a:lnTo>
                <a:lnTo>
                  <a:pt x="57912" y="506349"/>
                </a:lnTo>
                <a:lnTo>
                  <a:pt x="51435" y="499872"/>
                </a:lnTo>
                <a:close/>
              </a:path>
              <a:path w="86994" h="586739">
                <a:moveTo>
                  <a:pt x="51435" y="441960"/>
                </a:moveTo>
                <a:lnTo>
                  <a:pt x="35432" y="441960"/>
                </a:lnTo>
                <a:lnTo>
                  <a:pt x="28956" y="448437"/>
                </a:lnTo>
                <a:lnTo>
                  <a:pt x="28956" y="464438"/>
                </a:lnTo>
                <a:lnTo>
                  <a:pt x="35432" y="470916"/>
                </a:lnTo>
                <a:lnTo>
                  <a:pt x="51435" y="470916"/>
                </a:lnTo>
                <a:lnTo>
                  <a:pt x="57912" y="464438"/>
                </a:lnTo>
                <a:lnTo>
                  <a:pt x="57912" y="448437"/>
                </a:lnTo>
                <a:lnTo>
                  <a:pt x="51435" y="441960"/>
                </a:lnTo>
                <a:close/>
              </a:path>
              <a:path w="86994" h="586739">
                <a:moveTo>
                  <a:pt x="51435" y="383921"/>
                </a:moveTo>
                <a:lnTo>
                  <a:pt x="35432" y="383921"/>
                </a:lnTo>
                <a:lnTo>
                  <a:pt x="28956" y="390398"/>
                </a:lnTo>
                <a:lnTo>
                  <a:pt x="28956" y="406526"/>
                </a:lnTo>
                <a:lnTo>
                  <a:pt x="35432" y="413004"/>
                </a:lnTo>
                <a:lnTo>
                  <a:pt x="51435" y="413004"/>
                </a:lnTo>
                <a:lnTo>
                  <a:pt x="57912" y="406526"/>
                </a:lnTo>
                <a:lnTo>
                  <a:pt x="57912" y="390398"/>
                </a:lnTo>
                <a:lnTo>
                  <a:pt x="51435" y="383921"/>
                </a:lnTo>
                <a:close/>
              </a:path>
              <a:path w="86994" h="586739">
                <a:moveTo>
                  <a:pt x="51435" y="326009"/>
                </a:moveTo>
                <a:lnTo>
                  <a:pt x="35432" y="326009"/>
                </a:lnTo>
                <a:lnTo>
                  <a:pt x="28956" y="332486"/>
                </a:lnTo>
                <a:lnTo>
                  <a:pt x="28956" y="348488"/>
                </a:lnTo>
                <a:lnTo>
                  <a:pt x="35432" y="354964"/>
                </a:lnTo>
                <a:lnTo>
                  <a:pt x="51435" y="354964"/>
                </a:lnTo>
                <a:lnTo>
                  <a:pt x="57912" y="348488"/>
                </a:lnTo>
                <a:lnTo>
                  <a:pt x="57912" y="332486"/>
                </a:lnTo>
                <a:lnTo>
                  <a:pt x="51435" y="326009"/>
                </a:lnTo>
                <a:close/>
              </a:path>
              <a:path w="86994" h="586739">
                <a:moveTo>
                  <a:pt x="51435" y="268097"/>
                </a:moveTo>
                <a:lnTo>
                  <a:pt x="35432" y="268097"/>
                </a:lnTo>
                <a:lnTo>
                  <a:pt x="28956" y="274574"/>
                </a:lnTo>
                <a:lnTo>
                  <a:pt x="28956" y="290575"/>
                </a:lnTo>
                <a:lnTo>
                  <a:pt x="35432" y="297053"/>
                </a:lnTo>
                <a:lnTo>
                  <a:pt x="51435" y="297053"/>
                </a:lnTo>
                <a:lnTo>
                  <a:pt x="57912" y="290575"/>
                </a:lnTo>
                <a:lnTo>
                  <a:pt x="57912" y="274574"/>
                </a:lnTo>
                <a:lnTo>
                  <a:pt x="51435" y="268097"/>
                </a:lnTo>
                <a:close/>
              </a:path>
              <a:path w="86994" h="586739">
                <a:moveTo>
                  <a:pt x="51435" y="210185"/>
                </a:moveTo>
                <a:lnTo>
                  <a:pt x="35432" y="210185"/>
                </a:lnTo>
                <a:lnTo>
                  <a:pt x="28956" y="216662"/>
                </a:lnTo>
                <a:lnTo>
                  <a:pt x="28956" y="232663"/>
                </a:lnTo>
                <a:lnTo>
                  <a:pt x="35432" y="239141"/>
                </a:lnTo>
                <a:lnTo>
                  <a:pt x="51435" y="239141"/>
                </a:lnTo>
                <a:lnTo>
                  <a:pt x="57912" y="232663"/>
                </a:lnTo>
                <a:lnTo>
                  <a:pt x="57912" y="216662"/>
                </a:lnTo>
                <a:lnTo>
                  <a:pt x="51435" y="210185"/>
                </a:lnTo>
                <a:close/>
              </a:path>
              <a:path w="86994" h="586739">
                <a:moveTo>
                  <a:pt x="51435" y="152146"/>
                </a:moveTo>
                <a:lnTo>
                  <a:pt x="35432" y="152146"/>
                </a:lnTo>
                <a:lnTo>
                  <a:pt x="28956" y="158623"/>
                </a:lnTo>
                <a:lnTo>
                  <a:pt x="28956" y="174751"/>
                </a:lnTo>
                <a:lnTo>
                  <a:pt x="35432" y="181229"/>
                </a:lnTo>
                <a:lnTo>
                  <a:pt x="51435" y="181229"/>
                </a:lnTo>
                <a:lnTo>
                  <a:pt x="57912" y="174751"/>
                </a:lnTo>
                <a:lnTo>
                  <a:pt x="57912" y="158623"/>
                </a:lnTo>
                <a:lnTo>
                  <a:pt x="51435" y="152146"/>
                </a:lnTo>
                <a:close/>
              </a:path>
              <a:path w="86994" h="586739">
                <a:moveTo>
                  <a:pt x="51435" y="94234"/>
                </a:moveTo>
                <a:lnTo>
                  <a:pt x="35432" y="94234"/>
                </a:lnTo>
                <a:lnTo>
                  <a:pt x="28956" y="100711"/>
                </a:lnTo>
                <a:lnTo>
                  <a:pt x="28956" y="116712"/>
                </a:lnTo>
                <a:lnTo>
                  <a:pt x="35432" y="123189"/>
                </a:lnTo>
                <a:lnTo>
                  <a:pt x="51435" y="123189"/>
                </a:lnTo>
                <a:lnTo>
                  <a:pt x="57912" y="116712"/>
                </a:lnTo>
                <a:lnTo>
                  <a:pt x="57912" y="100711"/>
                </a:lnTo>
                <a:lnTo>
                  <a:pt x="51435" y="94234"/>
                </a:lnTo>
                <a:close/>
              </a:path>
              <a:path w="86994" h="586739">
                <a:moveTo>
                  <a:pt x="43433" y="0"/>
                </a:moveTo>
                <a:lnTo>
                  <a:pt x="0" y="86868"/>
                </a:lnTo>
                <a:lnTo>
                  <a:pt x="86868" y="86868"/>
                </a:lnTo>
                <a:lnTo>
                  <a:pt x="43433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"/>
          <p:cNvSpPr/>
          <p:nvPr/>
        </p:nvSpPr>
        <p:spPr>
          <a:xfrm>
            <a:off x="3208968" y="5300327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1"/>
          <p:cNvSpPr/>
          <p:nvPr/>
        </p:nvSpPr>
        <p:spPr>
          <a:xfrm>
            <a:off x="1706793" y="4686281"/>
            <a:ext cx="1323340" cy="1333500"/>
          </a:xfrm>
          <a:custGeom>
            <a:avLst/>
            <a:gdLst/>
            <a:ahLst/>
            <a:cxnLst/>
            <a:rect l="l" t="t" r="r" b="b"/>
            <a:pathLst>
              <a:path w="1323339" h="1333500">
                <a:moveTo>
                  <a:pt x="661416" y="0"/>
                </a:moveTo>
                <a:lnTo>
                  <a:pt x="614184" y="1674"/>
                </a:lnTo>
                <a:lnTo>
                  <a:pt x="567849" y="6622"/>
                </a:lnTo>
                <a:lnTo>
                  <a:pt x="522521" y="14731"/>
                </a:lnTo>
                <a:lnTo>
                  <a:pt x="478313" y="25887"/>
                </a:lnTo>
                <a:lnTo>
                  <a:pt x="435336" y="39978"/>
                </a:lnTo>
                <a:lnTo>
                  <a:pt x="393702" y="56892"/>
                </a:lnTo>
                <a:lnTo>
                  <a:pt x="353524" y="76514"/>
                </a:lnTo>
                <a:lnTo>
                  <a:pt x="314914" y="98732"/>
                </a:lnTo>
                <a:lnTo>
                  <a:pt x="277983" y="123433"/>
                </a:lnTo>
                <a:lnTo>
                  <a:pt x="242843" y="150505"/>
                </a:lnTo>
                <a:lnTo>
                  <a:pt x="209607" y="179834"/>
                </a:lnTo>
                <a:lnTo>
                  <a:pt x="178387" y="211307"/>
                </a:lnTo>
                <a:lnTo>
                  <a:pt x="149293" y="244812"/>
                </a:lnTo>
                <a:lnTo>
                  <a:pt x="122439" y="280236"/>
                </a:lnTo>
                <a:lnTo>
                  <a:pt x="97936" y="317465"/>
                </a:lnTo>
                <a:lnTo>
                  <a:pt x="75897" y="356386"/>
                </a:lnTo>
                <a:lnTo>
                  <a:pt x="56433" y="396888"/>
                </a:lnTo>
                <a:lnTo>
                  <a:pt x="39656" y="438856"/>
                </a:lnTo>
                <a:lnTo>
                  <a:pt x="25678" y="482179"/>
                </a:lnTo>
                <a:lnTo>
                  <a:pt x="14612" y="526742"/>
                </a:lnTo>
                <a:lnTo>
                  <a:pt x="6568" y="572434"/>
                </a:lnTo>
                <a:lnTo>
                  <a:pt x="1660" y="619140"/>
                </a:lnTo>
                <a:lnTo>
                  <a:pt x="0" y="666750"/>
                </a:lnTo>
                <a:lnTo>
                  <a:pt x="1660" y="714359"/>
                </a:lnTo>
                <a:lnTo>
                  <a:pt x="6568" y="761065"/>
                </a:lnTo>
                <a:lnTo>
                  <a:pt x="14612" y="806757"/>
                </a:lnTo>
                <a:lnTo>
                  <a:pt x="25678" y="851320"/>
                </a:lnTo>
                <a:lnTo>
                  <a:pt x="39656" y="894643"/>
                </a:lnTo>
                <a:lnTo>
                  <a:pt x="56433" y="936611"/>
                </a:lnTo>
                <a:lnTo>
                  <a:pt x="75897" y="977113"/>
                </a:lnTo>
                <a:lnTo>
                  <a:pt x="97936" y="1016034"/>
                </a:lnTo>
                <a:lnTo>
                  <a:pt x="122439" y="1053263"/>
                </a:lnTo>
                <a:lnTo>
                  <a:pt x="149293" y="1088687"/>
                </a:lnTo>
                <a:lnTo>
                  <a:pt x="178387" y="1122192"/>
                </a:lnTo>
                <a:lnTo>
                  <a:pt x="209607" y="1153665"/>
                </a:lnTo>
                <a:lnTo>
                  <a:pt x="242843" y="1182994"/>
                </a:lnTo>
                <a:lnTo>
                  <a:pt x="277983" y="1210066"/>
                </a:lnTo>
                <a:lnTo>
                  <a:pt x="314914" y="1234767"/>
                </a:lnTo>
                <a:lnTo>
                  <a:pt x="353524" y="1256985"/>
                </a:lnTo>
                <a:lnTo>
                  <a:pt x="393702" y="1276607"/>
                </a:lnTo>
                <a:lnTo>
                  <a:pt x="435336" y="1293521"/>
                </a:lnTo>
                <a:lnTo>
                  <a:pt x="478313" y="1307612"/>
                </a:lnTo>
                <a:lnTo>
                  <a:pt x="522521" y="1318768"/>
                </a:lnTo>
                <a:lnTo>
                  <a:pt x="567849" y="1326877"/>
                </a:lnTo>
                <a:lnTo>
                  <a:pt x="614184" y="1331825"/>
                </a:lnTo>
                <a:lnTo>
                  <a:pt x="661416" y="1333500"/>
                </a:lnTo>
                <a:lnTo>
                  <a:pt x="708647" y="1331825"/>
                </a:lnTo>
                <a:lnTo>
                  <a:pt x="754982" y="1326877"/>
                </a:lnTo>
                <a:lnTo>
                  <a:pt x="800310" y="1318768"/>
                </a:lnTo>
                <a:lnTo>
                  <a:pt x="844518" y="1307612"/>
                </a:lnTo>
                <a:lnTo>
                  <a:pt x="887495" y="1293521"/>
                </a:lnTo>
                <a:lnTo>
                  <a:pt x="929129" y="1276607"/>
                </a:lnTo>
                <a:lnTo>
                  <a:pt x="969307" y="1256985"/>
                </a:lnTo>
                <a:lnTo>
                  <a:pt x="1007917" y="1234767"/>
                </a:lnTo>
                <a:lnTo>
                  <a:pt x="1044848" y="1210066"/>
                </a:lnTo>
                <a:lnTo>
                  <a:pt x="1079988" y="1182994"/>
                </a:lnTo>
                <a:lnTo>
                  <a:pt x="1113224" y="1153665"/>
                </a:lnTo>
                <a:lnTo>
                  <a:pt x="1144444" y="1122192"/>
                </a:lnTo>
                <a:lnTo>
                  <a:pt x="1173538" y="1088687"/>
                </a:lnTo>
                <a:lnTo>
                  <a:pt x="1200392" y="1053263"/>
                </a:lnTo>
                <a:lnTo>
                  <a:pt x="1224895" y="1016034"/>
                </a:lnTo>
                <a:lnTo>
                  <a:pt x="1246934" y="977113"/>
                </a:lnTo>
                <a:lnTo>
                  <a:pt x="1266398" y="936611"/>
                </a:lnTo>
                <a:lnTo>
                  <a:pt x="1283175" y="894643"/>
                </a:lnTo>
                <a:lnTo>
                  <a:pt x="1297153" y="851320"/>
                </a:lnTo>
                <a:lnTo>
                  <a:pt x="1308219" y="806757"/>
                </a:lnTo>
                <a:lnTo>
                  <a:pt x="1316263" y="761065"/>
                </a:lnTo>
                <a:lnTo>
                  <a:pt x="1321171" y="714359"/>
                </a:lnTo>
                <a:lnTo>
                  <a:pt x="1322832" y="666750"/>
                </a:lnTo>
                <a:lnTo>
                  <a:pt x="1321171" y="619140"/>
                </a:lnTo>
                <a:lnTo>
                  <a:pt x="1316263" y="572434"/>
                </a:lnTo>
                <a:lnTo>
                  <a:pt x="1308219" y="526742"/>
                </a:lnTo>
                <a:lnTo>
                  <a:pt x="1297153" y="482179"/>
                </a:lnTo>
                <a:lnTo>
                  <a:pt x="1283175" y="438856"/>
                </a:lnTo>
                <a:lnTo>
                  <a:pt x="1266398" y="396888"/>
                </a:lnTo>
                <a:lnTo>
                  <a:pt x="1246934" y="356386"/>
                </a:lnTo>
                <a:lnTo>
                  <a:pt x="1224895" y="317465"/>
                </a:lnTo>
                <a:lnTo>
                  <a:pt x="1200392" y="280236"/>
                </a:lnTo>
                <a:lnTo>
                  <a:pt x="1173538" y="244812"/>
                </a:lnTo>
                <a:lnTo>
                  <a:pt x="1144444" y="211307"/>
                </a:lnTo>
                <a:lnTo>
                  <a:pt x="1113224" y="179834"/>
                </a:lnTo>
                <a:lnTo>
                  <a:pt x="1079988" y="150505"/>
                </a:lnTo>
                <a:lnTo>
                  <a:pt x="1044848" y="123433"/>
                </a:lnTo>
                <a:lnTo>
                  <a:pt x="1007917" y="98732"/>
                </a:lnTo>
                <a:lnTo>
                  <a:pt x="969307" y="76514"/>
                </a:lnTo>
                <a:lnTo>
                  <a:pt x="929129" y="56892"/>
                </a:lnTo>
                <a:lnTo>
                  <a:pt x="887495" y="39978"/>
                </a:lnTo>
                <a:lnTo>
                  <a:pt x="844518" y="25887"/>
                </a:lnTo>
                <a:lnTo>
                  <a:pt x="800310" y="14731"/>
                </a:lnTo>
                <a:lnTo>
                  <a:pt x="754982" y="6622"/>
                </a:lnTo>
                <a:lnTo>
                  <a:pt x="708647" y="1674"/>
                </a:lnTo>
                <a:lnTo>
                  <a:pt x="6614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27"/>
          <p:cNvSpPr txBox="1"/>
          <p:nvPr/>
        </p:nvSpPr>
        <p:spPr>
          <a:xfrm>
            <a:off x="1755598" y="5075188"/>
            <a:ext cx="11798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 algn="ctr">
              <a:lnSpc>
                <a:spcPct val="100000"/>
              </a:lnSpc>
              <a:spcBef>
                <a:spcPts val="95"/>
              </a:spcBef>
            </a:pPr>
            <a:r>
              <a:rPr lang="pt-BR" sz="1400" b="1" dirty="0">
                <a:latin typeface="Calibri"/>
                <a:cs typeface="Calibri"/>
              </a:rPr>
              <a:t>Declaração de Interferência Prévia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55" name="object 28"/>
          <p:cNvSpPr/>
          <p:nvPr/>
        </p:nvSpPr>
        <p:spPr>
          <a:xfrm>
            <a:off x="1241484" y="5858112"/>
            <a:ext cx="554990" cy="558165"/>
          </a:xfrm>
          <a:custGeom>
            <a:avLst/>
            <a:gdLst/>
            <a:ahLst/>
            <a:cxnLst/>
            <a:rect l="l" t="t" r="r" b="b"/>
            <a:pathLst>
              <a:path w="554989" h="558164">
                <a:moveTo>
                  <a:pt x="277368" y="0"/>
                </a:moveTo>
                <a:lnTo>
                  <a:pt x="232383" y="3649"/>
                </a:lnTo>
                <a:lnTo>
                  <a:pt x="189707" y="14215"/>
                </a:lnTo>
                <a:lnTo>
                  <a:pt x="149912" y="31125"/>
                </a:lnTo>
                <a:lnTo>
                  <a:pt x="113568" y="53803"/>
                </a:lnTo>
                <a:lnTo>
                  <a:pt x="81248" y="81676"/>
                </a:lnTo>
                <a:lnTo>
                  <a:pt x="53522" y="114171"/>
                </a:lnTo>
                <a:lnTo>
                  <a:pt x="30963" y="150714"/>
                </a:lnTo>
                <a:lnTo>
                  <a:pt x="14142" y="190731"/>
                </a:lnTo>
                <a:lnTo>
                  <a:pt x="3630" y="233648"/>
                </a:lnTo>
                <a:lnTo>
                  <a:pt x="0" y="278892"/>
                </a:lnTo>
                <a:lnTo>
                  <a:pt x="3630" y="324135"/>
                </a:lnTo>
                <a:lnTo>
                  <a:pt x="14142" y="367052"/>
                </a:lnTo>
                <a:lnTo>
                  <a:pt x="30963" y="407069"/>
                </a:lnTo>
                <a:lnTo>
                  <a:pt x="53522" y="443612"/>
                </a:lnTo>
                <a:lnTo>
                  <a:pt x="81248" y="476107"/>
                </a:lnTo>
                <a:lnTo>
                  <a:pt x="113568" y="503980"/>
                </a:lnTo>
                <a:lnTo>
                  <a:pt x="149912" y="526658"/>
                </a:lnTo>
                <a:lnTo>
                  <a:pt x="189707" y="543568"/>
                </a:lnTo>
                <a:lnTo>
                  <a:pt x="232383" y="554134"/>
                </a:lnTo>
                <a:lnTo>
                  <a:pt x="277368" y="557784"/>
                </a:lnTo>
                <a:lnTo>
                  <a:pt x="322352" y="554134"/>
                </a:lnTo>
                <a:lnTo>
                  <a:pt x="365028" y="543568"/>
                </a:lnTo>
                <a:lnTo>
                  <a:pt x="404823" y="526658"/>
                </a:lnTo>
                <a:lnTo>
                  <a:pt x="441167" y="503980"/>
                </a:lnTo>
                <a:lnTo>
                  <a:pt x="473487" y="476107"/>
                </a:lnTo>
                <a:lnTo>
                  <a:pt x="501213" y="443612"/>
                </a:lnTo>
                <a:lnTo>
                  <a:pt x="523772" y="407069"/>
                </a:lnTo>
                <a:lnTo>
                  <a:pt x="540593" y="367052"/>
                </a:lnTo>
                <a:lnTo>
                  <a:pt x="551105" y="324135"/>
                </a:lnTo>
                <a:lnTo>
                  <a:pt x="554735" y="278892"/>
                </a:lnTo>
                <a:lnTo>
                  <a:pt x="551105" y="233648"/>
                </a:lnTo>
                <a:lnTo>
                  <a:pt x="540593" y="190731"/>
                </a:lnTo>
                <a:lnTo>
                  <a:pt x="523772" y="150714"/>
                </a:lnTo>
                <a:lnTo>
                  <a:pt x="501213" y="114171"/>
                </a:lnTo>
                <a:lnTo>
                  <a:pt x="473487" y="81676"/>
                </a:lnTo>
                <a:lnTo>
                  <a:pt x="441167" y="53803"/>
                </a:lnTo>
                <a:lnTo>
                  <a:pt x="404823" y="31125"/>
                </a:lnTo>
                <a:lnTo>
                  <a:pt x="365028" y="14215"/>
                </a:lnTo>
                <a:lnTo>
                  <a:pt x="322352" y="3649"/>
                </a:lnTo>
                <a:lnTo>
                  <a:pt x="277368" y="0"/>
                </a:lnTo>
                <a:close/>
              </a:path>
            </a:pathLst>
          </a:cu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0"/>
          <p:cNvSpPr/>
          <p:nvPr/>
        </p:nvSpPr>
        <p:spPr>
          <a:xfrm>
            <a:off x="1771836" y="6071535"/>
            <a:ext cx="553720" cy="556260"/>
          </a:xfrm>
          <a:custGeom>
            <a:avLst/>
            <a:gdLst/>
            <a:ahLst/>
            <a:cxnLst/>
            <a:rect l="l" t="t" r="r" b="b"/>
            <a:pathLst>
              <a:path w="553719" h="556260">
                <a:moveTo>
                  <a:pt x="276606" y="0"/>
                </a:moveTo>
                <a:lnTo>
                  <a:pt x="226881" y="4478"/>
                </a:lnTo>
                <a:lnTo>
                  <a:pt x="180082" y="17393"/>
                </a:lnTo>
                <a:lnTo>
                  <a:pt x="136990" y="37958"/>
                </a:lnTo>
                <a:lnTo>
                  <a:pt x="98385" y="65391"/>
                </a:lnTo>
                <a:lnTo>
                  <a:pt x="65049" y="98908"/>
                </a:lnTo>
                <a:lnTo>
                  <a:pt x="37761" y="137724"/>
                </a:lnTo>
                <a:lnTo>
                  <a:pt x="17303" y="181056"/>
                </a:lnTo>
                <a:lnTo>
                  <a:pt x="4455" y="228119"/>
                </a:lnTo>
                <a:lnTo>
                  <a:pt x="0" y="278129"/>
                </a:lnTo>
                <a:lnTo>
                  <a:pt x="4455" y="328107"/>
                </a:lnTo>
                <a:lnTo>
                  <a:pt x="17303" y="375152"/>
                </a:lnTo>
                <a:lnTo>
                  <a:pt x="37761" y="418479"/>
                </a:lnTo>
                <a:lnTo>
                  <a:pt x="65049" y="457299"/>
                </a:lnTo>
                <a:lnTo>
                  <a:pt x="98385" y="490826"/>
                </a:lnTo>
                <a:lnTo>
                  <a:pt x="136990" y="518272"/>
                </a:lnTo>
                <a:lnTo>
                  <a:pt x="180082" y="538852"/>
                </a:lnTo>
                <a:lnTo>
                  <a:pt x="226881" y="551776"/>
                </a:lnTo>
                <a:lnTo>
                  <a:pt x="276606" y="556259"/>
                </a:lnTo>
                <a:lnTo>
                  <a:pt x="326330" y="551776"/>
                </a:lnTo>
                <a:lnTo>
                  <a:pt x="373129" y="538852"/>
                </a:lnTo>
                <a:lnTo>
                  <a:pt x="416221" y="518272"/>
                </a:lnTo>
                <a:lnTo>
                  <a:pt x="454826" y="490826"/>
                </a:lnTo>
                <a:lnTo>
                  <a:pt x="488162" y="457299"/>
                </a:lnTo>
                <a:lnTo>
                  <a:pt x="515450" y="418479"/>
                </a:lnTo>
                <a:lnTo>
                  <a:pt x="535908" y="375152"/>
                </a:lnTo>
                <a:lnTo>
                  <a:pt x="548756" y="328107"/>
                </a:lnTo>
                <a:lnTo>
                  <a:pt x="553212" y="278129"/>
                </a:lnTo>
                <a:lnTo>
                  <a:pt x="548756" y="228119"/>
                </a:lnTo>
                <a:lnTo>
                  <a:pt x="535908" y="181056"/>
                </a:lnTo>
                <a:lnTo>
                  <a:pt x="515450" y="137724"/>
                </a:lnTo>
                <a:lnTo>
                  <a:pt x="488162" y="98908"/>
                </a:lnTo>
                <a:lnTo>
                  <a:pt x="454826" y="65391"/>
                </a:lnTo>
                <a:lnTo>
                  <a:pt x="416221" y="37958"/>
                </a:lnTo>
                <a:lnTo>
                  <a:pt x="373129" y="17393"/>
                </a:lnTo>
                <a:lnTo>
                  <a:pt x="326330" y="4478"/>
                </a:lnTo>
                <a:lnTo>
                  <a:pt x="276606" y="0"/>
                </a:lnTo>
                <a:close/>
              </a:path>
            </a:pathLst>
          </a:cu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2"/>
          <p:cNvSpPr/>
          <p:nvPr/>
        </p:nvSpPr>
        <p:spPr>
          <a:xfrm>
            <a:off x="2414964" y="6091346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19" h="558164">
                <a:moveTo>
                  <a:pt x="276606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2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6" y="557784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2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6" y="0"/>
                </a:lnTo>
                <a:close/>
              </a:path>
            </a:pathLst>
          </a:cu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3"/>
          <p:cNvSpPr txBox="1"/>
          <p:nvPr/>
        </p:nvSpPr>
        <p:spPr>
          <a:xfrm>
            <a:off x="1273075" y="6026109"/>
            <a:ext cx="449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IBAMA</a:t>
            </a:r>
            <a:endParaRPr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61" name="object 34"/>
          <p:cNvGrpSpPr/>
          <p:nvPr/>
        </p:nvGrpSpPr>
        <p:grpSpPr>
          <a:xfrm>
            <a:off x="2977321" y="5861160"/>
            <a:ext cx="591820" cy="596265"/>
            <a:chOff x="3026664" y="4686300"/>
            <a:chExt cx="591820" cy="596265"/>
          </a:xfrm>
        </p:grpSpPr>
        <p:sp>
          <p:nvSpPr>
            <p:cNvPr id="62" name="object 35"/>
            <p:cNvSpPr/>
            <p:nvPr/>
          </p:nvSpPr>
          <p:spPr>
            <a:xfrm>
              <a:off x="3045714" y="4705350"/>
              <a:ext cx="553720" cy="558165"/>
            </a:xfrm>
            <a:custGeom>
              <a:avLst/>
              <a:gdLst/>
              <a:ahLst/>
              <a:cxnLst/>
              <a:rect l="l" t="t" r="r" b="b"/>
              <a:pathLst>
                <a:path w="553720" h="558164">
                  <a:moveTo>
                    <a:pt x="276606" y="0"/>
                  </a:moveTo>
                  <a:lnTo>
                    <a:pt x="231735" y="3649"/>
                  </a:lnTo>
                  <a:lnTo>
                    <a:pt x="189171" y="14215"/>
                  </a:lnTo>
                  <a:lnTo>
                    <a:pt x="149482" y="31125"/>
                  </a:lnTo>
                  <a:lnTo>
                    <a:pt x="113239" y="53803"/>
                  </a:lnTo>
                  <a:lnTo>
                    <a:pt x="81010" y="81676"/>
                  </a:lnTo>
                  <a:lnTo>
                    <a:pt x="53364" y="114171"/>
                  </a:lnTo>
                  <a:lnTo>
                    <a:pt x="30871" y="150714"/>
                  </a:lnTo>
                  <a:lnTo>
                    <a:pt x="14100" y="190731"/>
                  </a:lnTo>
                  <a:lnTo>
                    <a:pt x="3619" y="233648"/>
                  </a:lnTo>
                  <a:lnTo>
                    <a:pt x="0" y="278892"/>
                  </a:lnTo>
                  <a:lnTo>
                    <a:pt x="3619" y="324135"/>
                  </a:lnTo>
                  <a:lnTo>
                    <a:pt x="14100" y="367052"/>
                  </a:lnTo>
                  <a:lnTo>
                    <a:pt x="30871" y="407069"/>
                  </a:lnTo>
                  <a:lnTo>
                    <a:pt x="53364" y="443612"/>
                  </a:lnTo>
                  <a:lnTo>
                    <a:pt x="81010" y="476107"/>
                  </a:lnTo>
                  <a:lnTo>
                    <a:pt x="113239" y="503980"/>
                  </a:lnTo>
                  <a:lnTo>
                    <a:pt x="149482" y="526658"/>
                  </a:lnTo>
                  <a:lnTo>
                    <a:pt x="189171" y="543568"/>
                  </a:lnTo>
                  <a:lnTo>
                    <a:pt x="231735" y="554134"/>
                  </a:lnTo>
                  <a:lnTo>
                    <a:pt x="276606" y="557784"/>
                  </a:lnTo>
                  <a:lnTo>
                    <a:pt x="321476" y="554134"/>
                  </a:lnTo>
                  <a:lnTo>
                    <a:pt x="364040" y="543568"/>
                  </a:lnTo>
                  <a:lnTo>
                    <a:pt x="403729" y="526658"/>
                  </a:lnTo>
                  <a:lnTo>
                    <a:pt x="439972" y="503980"/>
                  </a:lnTo>
                  <a:lnTo>
                    <a:pt x="472201" y="476107"/>
                  </a:lnTo>
                  <a:lnTo>
                    <a:pt x="499847" y="443612"/>
                  </a:lnTo>
                  <a:lnTo>
                    <a:pt x="522340" y="407069"/>
                  </a:lnTo>
                  <a:lnTo>
                    <a:pt x="539111" y="367052"/>
                  </a:lnTo>
                  <a:lnTo>
                    <a:pt x="549592" y="324135"/>
                  </a:lnTo>
                  <a:lnTo>
                    <a:pt x="553212" y="278892"/>
                  </a:lnTo>
                  <a:lnTo>
                    <a:pt x="549592" y="233648"/>
                  </a:lnTo>
                  <a:lnTo>
                    <a:pt x="539111" y="190731"/>
                  </a:lnTo>
                  <a:lnTo>
                    <a:pt x="522340" y="150714"/>
                  </a:lnTo>
                  <a:lnTo>
                    <a:pt x="499847" y="114171"/>
                  </a:lnTo>
                  <a:lnTo>
                    <a:pt x="472201" y="81676"/>
                  </a:lnTo>
                  <a:lnTo>
                    <a:pt x="439972" y="53803"/>
                  </a:lnTo>
                  <a:lnTo>
                    <a:pt x="403729" y="31125"/>
                  </a:lnTo>
                  <a:lnTo>
                    <a:pt x="364040" y="14215"/>
                  </a:lnTo>
                  <a:lnTo>
                    <a:pt x="321476" y="3649"/>
                  </a:lnTo>
                  <a:lnTo>
                    <a:pt x="276606" y="0"/>
                  </a:lnTo>
                  <a:close/>
                </a:path>
              </a:pathLst>
            </a:custGeom>
            <a:solidFill>
              <a:srgbClr val="18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6"/>
            <p:cNvSpPr/>
            <p:nvPr/>
          </p:nvSpPr>
          <p:spPr>
            <a:xfrm>
              <a:off x="3045714" y="4705350"/>
              <a:ext cx="553720" cy="558165"/>
            </a:xfrm>
            <a:custGeom>
              <a:avLst/>
              <a:gdLst/>
              <a:ahLst/>
              <a:cxnLst/>
              <a:rect l="l" t="t" r="r" b="b"/>
              <a:pathLst>
                <a:path w="553720" h="558164">
                  <a:moveTo>
                    <a:pt x="0" y="278892"/>
                  </a:moveTo>
                  <a:lnTo>
                    <a:pt x="3619" y="233648"/>
                  </a:lnTo>
                  <a:lnTo>
                    <a:pt x="14100" y="190731"/>
                  </a:lnTo>
                  <a:lnTo>
                    <a:pt x="30871" y="150714"/>
                  </a:lnTo>
                  <a:lnTo>
                    <a:pt x="53364" y="114171"/>
                  </a:lnTo>
                  <a:lnTo>
                    <a:pt x="81010" y="81676"/>
                  </a:lnTo>
                  <a:lnTo>
                    <a:pt x="113239" y="53803"/>
                  </a:lnTo>
                  <a:lnTo>
                    <a:pt x="149482" y="31125"/>
                  </a:lnTo>
                  <a:lnTo>
                    <a:pt x="189171" y="14215"/>
                  </a:lnTo>
                  <a:lnTo>
                    <a:pt x="231735" y="3649"/>
                  </a:lnTo>
                  <a:lnTo>
                    <a:pt x="276606" y="0"/>
                  </a:lnTo>
                  <a:lnTo>
                    <a:pt x="321476" y="3649"/>
                  </a:lnTo>
                  <a:lnTo>
                    <a:pt x="364040" y="14215"/>
                  </a:lnTo>
                  <a:lnTo>
                    <a:pt x="403729" y="31125"/>
                  </a:lnTo>
                  <a:lnTo>
                    <a:pt x="439972" y="53803"/>
                  </a:lnTo>
                  <a:lnTo>
                    <a:pt x="472201" y="81676"/>
                  </a:lnTo>
                  <a:lnTo>
                    <a:pt x="499847" y="114171"/>
                  </a:lnTo>
                  <a:lnTo>
                    <a:pt x="522340" y="150714"/>
                  </a:lnTo>
                  <a:lnTo>
                    <a:pt x="539111" y="190731"/>
                  </a:lnTo>
                  <a:lnTo>
                    <a:pt x="549592" y="233648"/>
                  </a:lnTo>
                  <a:lnTo>
                    <a:pt x="553212" y="278892"/>
                  </a:lnTo>
                  <a:lnTo>
                    <a:pt x="549592" y="324135"/>
                  </a:lnTo>
                  <a:lnTo>
                    <a:pt x="539111" y="367052"/>
                  </a:lnTo>
                  <a:lnTo>
                    <a:pt x="522340" y="407069"/>
                  </a:lnTo>
                  <a:lnTo>
                    <a:pt x="499847" y="443612"/>
                  </a:lnTo>
                  <a:lnTo>
                    <a:pt x="472201" y="476107"/>
                  </a:lnTo>
                  <a:lnTo>
                    <a:pt x="439972" y="503980"/>
                  </a:lnTo>
                  <a:lnTo>
                    <a:pt x="403729" y="526658"/>
                  </a:lnTo>
                  <a:lnTo>
                    <a:pt x="364040" y="543568"/>
                  </a:lnTo>
                  <a:lnTo>
                    <a:pt x="321476" y="554134"/>
                  </a:lnTo>
                  <a:lnTo>
                    <a:pt x="276606" y="557784"/>
                  </a:lnTo>
                  <a:lnTo>
                    <a:pt x="231735" y="554134"/>
                  </a:lnTo>
                  <a:lnTo>
                    <a:pt x="189171" y="543568"/>
                  </a:lnTo>
                  <a:lnTo>
                    <a:pt x="149482" y="526658"/>
                  </a:lnTo>
                  <a:lnTo>
                    <a:pt x="113239" y="503980"/>
                  </a:lnTo>
                  <a:lnTo>
                    <a:pt x="81010" y="476107"/>
                  </a:lnTo>
                  <a:lnTo>
                    <a:pt x="53364" y="443612"/>
                  </a:lnTo>
                  <a:lnTo>
                    <a:pt x="30871" y="407069"/>
                  </a:lnTo>
                  <a:lnTo>
                    <a:pt x="14100" y="367052"/>
                  </a:lnTo>
                  <a:lnTo>
                    <a:pt x="3619" y="324135"/>
                  </a:lnTo>
                  <a:lnTo>
                    <a:pt x="0" y="278892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37"/>
          <p:cNvSpPr txBox="1"/>
          <p:nvPr/>
        </p:nvSpPr>
        <p:spPr>
          <a:xfrm>
            <a:off x="2530860" y="6280729"/>
            <a:ext cx="3745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0"/>
              </a:spcBef>
              <a:tabLst>
                <a:tab pos="1345565" algn="l"/>
              </a:tabLst>
            </a:pPr>
            <a:r>
              <a:rPr lang="pt-BR" sz="1200" b="1" spc="-10" dirty="0">
                <a:solidFill>
                  <a:srgbClr val="FFFFFF"/>
                </a:solidFill>
                <a:latin typeface="Calibri"/>
                <a:cs typeface="Calibri"/>
              </a:rPr>
              <a:t>ANP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5" name="object 38"/>
          <p:cNvSpPr txBox="1"/>
          <p:nvPr/>
        </p:nvSpPr>
        <p:spPr>
          <a:xfrm>
            <a:off x="3295962" y="5482714"/>
            <a:ext cx="4231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200" b="1" spc="-5" dirty="0">
                <a:solidFill>
                  <a:srgbClr val="FFFFFF"/>
                </a:solidFill>
                <a:latin typeface="Calibri"/>
                <a:cs typeface="Calibri"/>
              </a:rPr>
              <a:t>MAPA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6" name="object 39"/>
          <p:cNvSpPr/>
          <p:nvPr/>
        </p:nvSpPr>
        <p:spPr>
          <a:xfrm>
            <a:off x="996215" y="5294981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19" h="558164">
                <a:moveTo>
                  <a:pt x="276606" y="0"/>
                </a:moveTo>
                <a:lnTo>
                  <a:pt x="231738" y="3649"/>
                </a:lnTo>
                <a:lnTo>
                  <a:pt x="189175" y="14215"/>
                </a:lnTo>
                <a:lnTo>
                  <a:pt x="149488" y="31125"/>
                </a:lnTo>
                <a:lnTo>
                  <a:pt x="113244" y="53803"/>
                </a:lnTo>
                <a:lnTo>
                  <a:pt x="81014" y="81676"/>
                </a:lnTo>
                <a:lnTo>
                  <a:pt x="53368" y="114171"/>
                </a:lnTo>
                <a:lnTo>
                  <a:pt x="30873" y="150714"/>
                </a:lnTo>
                <a:lnTo>
                  <a:pt x="14101" y="190731"/>
                </a:lnTo>
                <a:lnTo>
                  <a:pt x="3620" y="233648"/>
                </a:lnTo>
                <a:lnTo>
                  <a:pt x="0" y="278892"/>
                </a:lnTo>
                <a:lnTo>
                  <a:pt x="3620" y="324135"/>
                </a:lnTo>
                <a:lnTo>
                  <a:pt x="14101" y="367052"/>
                </a:lnTo>
                <a:lnTo>
                  <a:pt x="30873" y="407069"/>
                </a:lnTo>
                <a:lnTo>
                  <a:pt x="53368" y="443612"/>
                </a:lnTo>
                <a:lnTo>
                  <a:pt x="81014" y="476107"/>
                </a:lnTo>
                <a:lnTo>
                  <a:pt x="113244" y="503980"/>
                </a:lnTo>
                <a:lnTo>
                  <a:pt x="149488" y="526658"/>
                </a:lnTo>
                <a:lnTo>
                  <a:pt x="189175" y="543568"/>
                </a:lnTo>
                <a:lnTo>
                  <a:pt x="231738" y="554134"/>
                </a:lnTo>
                <a:lnTo>
                  <a:pt x="276606" y="557784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2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6" y="0"/>
                </a:lnTo>
                <a:close/>
              </a:path>
            </a:pathLst>
          </a:cu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3"/>
          <p:cNvSpPr txBox="1"/>
          <p:nvPr/>
        </p:nvSpPr>
        <p:spPr>
          <a:xfrm>
            <a:off x="646518" y="3676156"/>
            <a:ext cx="3546001" cy="277640"/>
          </a:xfrm>
          <a:prstGeom prst="rect">
            <a:avLst/>
          </a:pr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245"/>
              </a:spcBef>
            </a:pPr>
            <a:r>
              <a:rPr lang="pt-BR" sz="1600" spc="-5" dirty="0">
                <a:solidFill>
                  <a:srgbClr val="FFFFFF"/>
                </a:solidFill>
                <a:latin typeface="Calibri"/>
                <a:cs typeface="Calibri"/>
              </a:rPr>
              <a:t>Conflitos com áreas turísticas/paisagens</a:t>
            </a:r>
            <a:endParaRPr lang="pt-BR" sz="1600" dirty="0">
              <a:latin typeface="Calibri"/>
              <a:cs typeface="Calibri"/>
            </a:endParaRPr>
          </a:p>
        </p:txBody>
      </p:sp>
      <p:sp>
        <p:nvSpPr>
          <p:cNvPr id="70" name="object 44"/>
          <p:cNvSpPr txBox="1"/>
          <p:nvPr/>
        </p:nvSpPr>
        <p:spPr>
          <a:xfrm>
            <a:off x="655970" y="3319731"/>
            <a:ext cx="3546001" cy="276358"/>
          </a:xfrm>
          <a:prstGeom prst="rect">
            <a:avLst/>
          </a:pr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lang="pt-BR" sz="1600" spc="-10" dirty="0">
                <a:solidFill>
                  <a:srgbClr val="FFFFFF"/>
                </a:solidFill>
                <a:cs typeface="Calibri"/>
              </a:rPr>
              <a:t>Interferência aquicultura/rotas de pesca</a:t>
            </a:r>
            <a:endParaRPr lang="pt-BR" sz="1600" dirty="0">
              <a:cs typeface="Calibri"/>
            </a:endParaRPr>
          </a:p>
        </p:txBody>
      </p:sp>
      <p:sp>
        <p:nvSpPr>
          <p:cNvPr id="71" name="object 45"/>
          <p:cNvSpPr txBox="1"/>
          <p:nvPr/>
        </p:nvSpPr>
        <p:spPr>
          <a:xfrm>
            <a:off x="647279" y="2936714"/>
            <a:ext cx="3545240" cy="276357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lang="pt-BR" sz="1600" spc="-10" dirty="0">
                <a:solidFill>
                  <a:srgbClr val="FFFFFF"/>
                </a:solidFill>
                <a:cs typeface="Calibri"/>
              </a:rPr>
              <a:t>Interferência com espaço Portuário</a:t>
            </a:r>
            <a:endParaRPr lang="pt-BR" sz="1600" dirty="0">
              <a:cs typeface="Calibri"/>
            </a:endParaRPr>
          </a:p>
        </p:txBody>
      </p:sp>
      <p:sp>
        <p:nvSpPr>
          <p:cNvPr id="72" name="object 46"/>
          <p:cNvSpPr txBox="1"/>
          <p:nvPr/>
        </p:nvSpPr>
        <p:spPr>
          <a:xfrm>
            <a:off x="655223" y="2552809"/>
            <a:ext cx="3545240" cy="276358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Interferência com E&amp;P Gás Nat./Petróleo</a:t>
            </a:r>
            <a:endParaRPr lang="pt-BR" sz="1600" dirty="0">
              <a:latin typeface="Calibri"/>
              <a:cs typeface="Calibri"/>
            </a:endParaRPr>
          </a:p>
        </p:txBody>
      </p:sp>
      <p:sp>
        <p:nvSpPr>
          <p:cNvPr id="73" name="object 47"/>
          <p:cNvSpPr txBox="1"/>
          <p:nvPr/>
        </p:nvSpPr>
        <p:spPr>
          <a:xfrm>
            <a:off x="655538" y="1744672"/>
            <a:ext cx="3546001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Existência de Licenciamento emitido</a:t>
            </a:r>
            <a:endParaRPr lang="pt-BR" sz="1600" dirty="0">
              <a:latin typeface="Calibri"/>
              <a:cs typeface="Calibri"/>
            </a:endParaRPr>
          </a:p>
        </p:txBody>
      </p:sp>
      <p:sp>
        <p:nvSpPr>
          <p:cNvPr id="75" name="object 45"/>
          <p:cNvSpPr txBox="1"/>
          <p:nvPr/>
        </p:nvSpPr>
        <p:spPr>
          <a:xfrm>
            <a:off x="655538" y="1340549"/>
            <a:ext cx="3546001" cy="276357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Interferência em aeródromos </a:t>
            </a:r>
            <a:endParaRPr sz="160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6" name="object 46"/>
          <p:cNvSpPr txBox="1"/>
          <p:nvPr/>
        </p:nvSpPr>
        <p:spPr>
          <a:xfrm>
            <a:off x="655538" y="930593"/>
            <a:ext cx="3546001" cy="276358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lang="pt-BR" sz="1600" spc="-10" dirty="0">
                <a:solidFill>
                  <a:srgbClr val="FFFFFF"/>
                </a:solidFill>
                <a:latin typeface="Calibri"/>
                <a:cs typeface="Calibri"/>
              </a:rPr>
              <a:t>Interferência de Rotas Náuticas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7" name="object 47"/>
          <p:cNvSpPr txBox="1"/>
          <p:nvPr/>
        </p:nvSpPr>
        <p:spPr>
          <a:xfrm>
            <a:off x="655538" y="2144980"/>
            <a:ext cx="3546001" cy="276999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3048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</a:pPr>
            <a:r>
              <a:rPr lang="pt-BR" sz="1600" spc="-10" dirty="0">
                <a:solidFill>
                  <a:srgbClr val="FFFFFF"/>
                </a:solidFill>
                <a:cs typeface="Calibri"/>
              </a:rPr>
              <a:t> Existência de Unidades de Conservação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9" name="object 11"/>
          <p:cNvSpPr/>
          <p:nvPr/>
        </p:nvSpPr>
        <p:spPr>
          <a:xfrm>
            <a:off x="1047937" y="4678502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1"/>
          <p:cNvSpPr/>
          <p:nvPr/>
        </p:nvSpPr>
        <p:spPr>
          <a:xfrm>
            <a:off x="3216482" y="4678502"/>
            <a:ext cx="503382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8"/>
          <p:cNvSpPr txBox="1"/>
          <p:nvPr/>
        </p:nvSpPr>
        <p:spPr>
          <a:xfrm>
            <a:off x="3295962" y="4873710"/>
            <a:ext cx="4231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200" b="1" spc="-5" dirty="0" err="1">
                <a:solidFill>
                  <a:srgbClr val="FFFFFF"/>
                </a:solidFill>
                <a:latin typeface="Calibri"/>
                <a:cs typeface="Calibri"/>
              </a:rPr>
              <a:t>MTur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2" name="object 38"/>
          <p:cNvSpPr txBox="1"/>
          <p:nvPr/>
        </p:nvSpPr>
        <p:spPr>
          <a:xfrm>
            <a:off x="2937744" y="6068116"/>
            <a:ext cx="6348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000" b="1" spc="-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MInfra</a:t>
            </a:r>
            <a:endParaRPr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4" name="Retângulo 83"/>
          <p:cNvSpPr/>
          <p:nvPr/>
        </p:nvSpPr>
        <p:spPr>
          <a:xfrm>
            <a:off x="273912" y="866604"/>
            <a:ext cx="32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301668" y="1278246"/>
            <a:ext cx="32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708432" y="4718292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1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288788" y="1685942"/>
            <a:ext cx="32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295440" y="2110718"/>
            <a:ext cx="32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688530" y="5445354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2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916201" y="6094256"/>
            <a:ext cx="35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3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1495964" y="6419719"/>
            <a:ext cx="354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-10" dirty="0">
                <a:solidFill>
                  <a:srgbClr val="7B98BC"/>
                </a:solidFill>
                <a:latin typeface="Arial"/>
                <a:cs typeface="Arial"/>
              </a:rPr>
              <a:t>4</a:t>
            </a:r>
            <a:endParaRPr lang="pt-BR" sz="2400" dirty="0">
              <a:solidFill>
                <a:srgbClr val="7B98BC"/>
              </a:solidFill>
            </a:endParaRPr>
          </a:p>
        </p:txBody>
      </p:sp>
      <p:sp>
        <p:nvSpPr>
          <p:cNvPr id="56" name="object 29"/>
          <p:cNvSpPr txBox="1"/>
          <p:nvPr/>
        </p:nvSpPr>
        <p:spPr>
          <a:xfrm>
            <a:off x="1062045" y="4858073"/>
            <a:ext cx="56921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1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Marinha</a:t>
            </a:r>
            <a:endParaRPr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304018" y="2477586"/>
            <a:ext cx="32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313926" y="2851938"/>
            <a:ext cx="333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2840570" y="6483648"/>
            <a:ext cx="253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/>
                <a:cs typeface="Arial"/>
              </a:rPr>
              <a:t>5</a:t>
            </a:r>
            <a:endParaRPr lang="pt-BR" sz="2000" dirty="0">
              <a:solidFill>
                <a:srgbClr val="7B98BC"/>
              </a:solidFill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3514707" y="6202318"/>
            <a:ext cx="32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/>
                <a:cs typeface="Arial"/>
              </a:rPr>
              <a:t>6</a:t>
            </a:r>
            <a:endParaRPr lang="pt-BR" sz="2000" dirty="0">
              <a:solidFill>
                <a:srgbClr val="7B98BC"/>
              </a:solidFill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316896" y="3306072"/>
            <a:ext cx="32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-10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sz="2000" dirty="0">
              <a:solidFill>
                <a:srgbClr val="7B9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tângulo 98"/>
          <p:cNvSpPr/>
          <p:nvPr/>
        </p:nvSpPr>
        <p:spPr>
          <a:xfrm>
            <a:off x="321071" y="402815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3745222" y="4651411"/>
            <a:ext cx="20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8" name="object 31"/>
          <p:cNvSpPr txBox="1"/>
          <p:nvPr/>
        </p:nvSpPr>
        <p:spPr>
          <a:xfrm>
            <a:off x="1007896" y="5480934"/>
            <a:ext cx="6621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Aero</a:t>
            </a:r>
            <a:r>
              <a:rPr lang="pt-BR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náutica</a:t>
            </a:r>
            <a:endParaRPr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8" name="object 12"/>
          <p:cNvSpPr/>
          <p:nvPr/>
        </p:nvSpPr>
        <p:spPr>
          <a:xfrm>
            <a:off x="5375131" y="-6340"/>
            <a:ext cx="3211195" cy="6858000"/>
          </a:xfrm>
          <a:custGeom>
            <a:avLst/>
            <a:gdLst/>
            <a:ahLst/>
            <a:cxnLst/>
            <a:rect l="l" t="t" r="r" b="b"/>
            <a:pathLst>
              <a:path w="3211195" h="6858000">
                <a:moveTo>
                  <a:pt x="3211067" y="0"/>
                </a:moveTo>
                <a:lnTo>
                  <a:pt x="0" y="0"/>
                </a:lnTo>
                <a:lnTo>
                  <a:pt x="0" y="6858000"/>
                </a:lnTo>
                <a:lnTo>
                  <a:pt x="3211067" y="6858000"/>
                </a:lnTo>
                <a:lnTo>
                  <a:pt x="3211067" y="0"/>
                </a:lnTo>
                <a:close/>
              </a:path>
            </a:pathLst>
          </a:custGeom>
          <a:solidFill>
            <a:srgbClr val="FFC000">
              <a:alpha val="9097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5"/>
          <p:cNvSpPr txBox="1"/>
          <p:nvPr/>
        </p:nvSpPr>
        <p:spPr>
          <a:xfrm>
            <a:off x="6004281" y="6194088"/>
            <a:ext cx="2593040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100" b="1" spc="-5" dirty="0">
                <a:solidFill>
                  <a:srgbClr val="0F243E"/>
                </a:solidFill>
                <a:cs typeface="Calibri"/>
              </a:rPr>
              <a:t>Instituições setoriais atenderão aos prazos e condições para emissão das DIP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100" b="1" spc="-5" dirty="0">
                <a:solidFill>
                  <a:srgbClr val="0F243E"/>
                </a:solidFill>
                <a:cs typeface="Calibri"/>
              </a:rPr>
              <a:t>(diretrizes definidas em conjunto)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83" name="object 48"/>
          <p:cNvSpPr txBox="1">
            <a:spLocks/>
          </p:cNvSpPr>
          <p:nvPr/>
        </p:nvSpPr>
        <p:spPr>
          <a:xfrm>
            <a:off x="5615160" y="151718"/>
            <a:ext cx="240157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600" dirty="0">
                <a:solidFill>
                  <a:srgbClr val="000000"/>
                </a:solidFill>
                <a:latin typeface="Arial Black" panose="020B0A04020102020204" pitchFamily="34" charset="0"/>
              </a:rPr>
              <a:t>DIP - </a:t>
            </a:r>
            <a:r>
              <a:rPr lang="pt-BR" sz="2800" dirty="0">
                <a:solidFill>
                  <a:srgbClr val="000000"/>
                </a:solidFill>
                <a:latin typeface="Arial Black" panose="020B0A04020102020204" pitchFamily="34" charset="0"/>
              </a:rPr>
              <a:t>Visão geral </a:t>
            </a:r>
            <a:endParaRPr lang="pt-BR" sz="3600" spc="-3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object 19"/>
          <p:cNvSpPr txBox="1">
            <a:spLocks/>
          </p:cNvSpPr>
          <p:nvPr/>
        </p:nvSpPr>
        <p:spPr>
          <a:xfrm>
            <a:off x="-42473" y="249733"/>
            <a:ext cx="541760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dirty="0">
                <a:solidFill>
                  <a:srgbClr val="002E51"/>
                </a:solidFill>
                <a:latin typeface="Arial MT"/>
                <a:cs typeface="Arial MT"/>
              </a:rPr>
              <a:t>Declaração de Interferência Prévia</a:t>
            </a:r>
          </a:p>
          <a:p>
            <a:pPr marL="1443990" marR="5080" indent="-1431925" algn="ctr">
              <a:lnSpc>
                <a:spcPct val="100000"/>
              </a:lnSpc>
              <a:spcBef>
                <a:spcPts val="100"/>
              </a:spcBef>
            </a:pPr>
            <a:endParaRPr lang="pt-BR" sz="1200" b="1" dirty="0"/>
          </a:p>
        </p:txBody>
      </p:sp>
      <p:grpSp>
        <p:nvGrpSpPr>
          <p:cNvPr id="103" name="Agrupar 102"/>
          <p:cNvGrpSpPr/>
          <p:nvPr/>
        </p:nvGrpSpPr>
        <p:grpSpPr>
          <a:xfrm>
            <a:off x="1034040" y="733300"/>
            <a:ext cx="2558796" cy="80772"/>
            <a:chOff x="2325623" y="1696211"/>
            <a:chExt cx="2558796" cy="80772"/>
          </a:xfrm>
        </p:grpSpPr>
        <p:sp>
          <p:nvSpPr>
            <p:cNvPr id="104" name="object 8"/>
            <p:cNvSpPr/>
            <p:nvPr/>
          </p:nvSpPr>
          <p:spPr>
            <a:xfrm>
              <a:off x="2325623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9"/>
            <p:cNvSpPr/>
            <p:nvPr/>
          </p:nvSpPr>
          <p:spPr>
            <a:xfrm>
              <a:off x="246430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"/>
            <p:cNvSpPr/>
            <p:nvPr/>
          </p:nvSpPr>
          <p:spPr>
            <a:xfrm>
              <a:off x="2601467" y="1696211"/>
              <a:ext cx="82295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1"/>
            <p:cNvSpPr/>
            <p:nvPr/>
          </p:nvSpPr>
          <p:spPr>
            <a:xfrm>
              <a:off x="2740151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2"/>
            <p:cNvSpPr/>
            <p:nvPr/>
          </p:nvSpPr>
          <p:spPr>
            <a:xfrm>
              <a:off x="2877311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3"/>
            <p:cNvSpPr/>
            <p:nvPr/>
          </p:nvSpPr>
          <p:spPr>
            <a:xfrm>
              <a:off x="3014472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4"/>
            <p:cNvSpPr/>
            <p:nvPr/>
          </p:nvSpPr>
          <p:spPr>
            <a:xfrm>
              <a:off x="3151632" y="1696211"/>
              <a:ext cx="82295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5"/>
            <p:cNvSpPr/>
            <p:nvPr/>
          </p:nvSpPr>
          <p:spPr>
            <a:xfrm>
              <a:off x="3427476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6"/>
            <p:cNvSpPr/>
            <p:nvPr/>
          </p:nvSpPr>
          <p:spPr>
            <a:xfrm>
              <a:off x="3290315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7"/>
            <p:cNvSpPr/>
            <p:nvPr/>
          </p:nvSpPr>
          <p:spPr>
            <a:xfrm>
              <a:off x="3564635" y="1696211"/>
              <a:ext cx="82296" cy="80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8"/>
            <p:cNvSpPr/>
            <p:nvPr/>
          </p:nvSpPr>
          <p:spPr>
            <a:xfrm>
              <a:off x="3703320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9"/>
            <p:cNvSpPr/>
            <p:nvPr/>
          </p:nvSpPr>
          <p:spPr>
            <a:xfrm>
              <a:off x="3840479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0"/>
            <p:cNvSpPr/>
            <p:nvPr/>
          </p:nvSpPr>
          <p:spPr>
            <a:xfrm>
              <a:off x="3977640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1"/>
            <p:cNvSpPr/>
            <p:nvPr/>
          </p:nvSpPr>
          <p:spPr>
            <a:xfrm>
              <a:off x="4114800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2"/>
            <p:cNvSpPr/>
            <p:nvPr/>
          </p:nvSpPr>
          <p:spPr>
            <a:xfrm>
              <a:off x="425348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23"/>
            <p:cNvSpPr/>
            <p:nvPr/>
          </p:nvSpPr>
          <p:spPr>
            <a:xfrm>
              <a:off x="4390644" y="1696211"/>
              <a:ext cx="80771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4"/>
            <p:cNvSpPr/>
            <p:nvPr/>
          </p:nvSpPr>
          <p:spPr>
            <a:xfrm>
              <a:off x="4527803" y="1696211"/>
              <a:ext cx="82296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5"/>
            <p:cNvSpPr/>
            <p:nvPr/>
          </p:nvSpPr>
          <p:spPr>
            <a:xfrm>
              <a:off x="4666488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6"/>
            <p:cNvSpPr/>
            <p:nvPr/>
          </p:nvSpPr>
          <p:spPr>
            <a:xfrm>
              <a:off x="4803647" y="1696211"/>
              <a:ext cx="80772" cy="80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9"/>
          <p:cNvSpPr/>
          <p:nvPr/>
        </p:nvSpPr>
        <p:spPr>
          <a:xfrm>
            <a:off x="8583642" y="650893"/>
            <a:ext cx="3125330" cy="699770"/>
          </a:xfrm>
          <a:custGeom>
            <a:avLst/>
            <a:gdLst/>
            <a:ahLst/>
            <a:cxnLst/>
            <a:rect l="l" t="t" r="r" b="b"/>
            <a:pathLst>
              <a:path w="2851784" h="699769">
                <a:moveTo>
                  <a:pt x="2501646" y="0"/>
                </a:moveTo>
                <a:lnTo>
                  <a:pt x="0" y="0"/>
                </a:lnTo>
                <a:lnTo>
                  <a:pt x="0" y="699516"/>
                </a:lnTo>
                <a:lnTo>
                  <a:pt x="2501646" y="699516"/>
                </a:lnTo>
                <a:lnTo>
                  <a:pt x="2851404" y="349758"/>
                </a:lnTo>
                <a:lnTo>
                  <a:pt x="2501646" y="0"/>
                </a:lnTo>
                <a:close/>
              </a:path>
            </a:pathLst>
          </a:custGeom>
          <a:solidFill>
            <a:srgbClr val="1D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3"/>
          <p:cNvSpPr txBox="1"/>
          <p:nvPr/>
        </p:nvSpPr>
        <p:spPr>
          <a:xfrm>
            <a:off x="5449354" y="1477269"/>
            <a:ext cx="3048127" cy="26488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Para a emissão de Declaração de Interferência Prévia – DIP os órgãos serão consultados pelo empreendedor ou pela instituição indicada pelo MME;</a:t>
            </a:r>
          </a:p>
          <a:p>
            <a:pPr marL="12700" marR="5080">
              <a:spcBef>
                <a:spcPts val="95"/>
              </a:spcBef>
            </a:pPr>
            <a:endParaRPr lang="pt-BR" sz="1400" spc="-1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12700" marR="5080">
              <a:spcBef>
                <a:spcPts val="95"/>
              </a:spcBef>
            </a:pPr>
            <a:endParaRPr lang="pt-BR" sz="1400" spc="-1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12700" marR="5080">
              <a:spcBef>
                <a:spcPts val="95"/>
              </a:spcBef>
            </a:pPr>
            <a:endParaRPr lang="pt-BR" sz="14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Requisito para </a:t>
            </a:r>
            <a:r>
              <a:rPr lang="pt-BR" sz="1400" b="1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cessão de uso do bem público para a exploração do serviço de geração de energia elétrica offshore</a:t>
            </a:r>
            <a:r>
              <a:rPr lang="pt-BR" sz="1400" spc="-10" dirty="0">
                <a:solidFill>
                  <a:schemeClr val="bg2">
                    <a:lumMod val="25000"/>
                  </a:schemeClr>
                </a:solidFill>
                <a:cs typeface="Calibri"/>
              </a:rPr>
              <a:t>, Instituições setoriais deverão ser consultadas.</a:t>
            </a:r>
            <a:endParaRPr sz="1400" b="1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2078" y="4546550"/>
            <a:ext cx="551018" cy="623045"/>
          </a:xfrm>
          <a:prstGeom prst="rect">
            <a:avLst/>
          </a:prstGeom>
        </p:spPr>
      </p:pic>
      <p:sp>
        <p:nvSpPr>
          <p:cNvPr id="125" name="Retângulo 124"/>
          <p:cNvSpPr/>
          <p:nvPr/>
        </p:nvSpPr>
        <p:spPr>
          <a:xfrm>
            <a:off x="8908686" y="2289101"/>
            <a:ext cx="33163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 DIP não exime </a:t>
            </a:r>
            <a:r>
              <a:rPr lang="pt-BR" dirty="0"/>
              <a:t>o interessado do atendimento a todas as normas, condições, exigências e requisitos previstos nas normas legais e regulamentares específicas dos órgãos indicados neste artigo e outros que eventualmente devam ser acionados para a instalação de estruturas e condições de uso do prisma</a:t>
            </a:r>
          </a:p>
        </p:txBody>
      </p:sp>
      <p:sp>
        <p:nvSpPr>
          <p:cNvPr id="126" name="object 20"/>
          <p:cNvSpPr txBox="1"/>
          <p:nvPr/>
        </p:nvSpPr>
        <p:spPr>
          <a:xfrm>
            <a:off x="8601203" y="875498"/>
            <a:ext cx="2993103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t-BR" sz="1400" b="1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DIP - Declaração de Interferência Prévia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27" name="Graphic 12" descr="Badge Tick1">
            <a:extLst>
              <a:ext uri="{FF2B5EF4-FFF2-40B4-BE49-F238E27FC236}">
                <a16:creationId xmlns:a16="http://schemas.microsoft.com/office/drawing/2014/main" id="{6B042F25-7C14-4DB5-9341-C30DB7239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9078" y="2318138"/>
            <a:ext cx="295680" cy="2956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135691" y="5088160"/>
            <a:ext cx="45719" cy="7026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173688" y="5014992"/>
            <a:ext cx="1372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Todos emitem suas respectivas DIP e outras instituições podem ser consultadas.</a:t>
            </a:r>
          </a:p>
        </p:txBody>
      </p:sp>
      <p:pic>
        <p:nvPicPr>
          <p:cNvPr id="129" name="Imagem 1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55" y="6230893"/>
            <a:ext cx="495829" cy="495829"/>
          </a:xfrm>
          <a:prstGeom prst="rect">
            <a:avLst/>
          </a:prstGeom>
        </p:spPr>
      </p:pic>
      <p:pic>
        <p:nvPicPr>
          <p:cNvPr id="130" name="Imagem 1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254" y="4302428"/>
            <a:ext cx="1061613" cy="1061613"/>
          </a:xfrm>
          <a:prstGeom prst="rect">
            <a:avLst/>
          </a:prstGeom>
        </p:spPr>
      </p:pic>
      <p:sp>
        <p:nvSpPr>
          <p:cNvPr id="89" name="object 33">
            <a:extLst>
              <a:ext uri="{FF2B5EF4-FFF2-40B4-BE49-F238E27FC236}">
                <a16:creationId xmlns:a16="http://schemas.microsoft.com/office/drawing/2014/main" id="{CDB0EA55-0D8D-472D-AB00-E7FB7F52EE2F}"/>
              </a:ext>
            </a:extLst>
          </p:cNvPr>
          <p:cNvSpPr txBox="1"/>
          <p:nvPr/>
        </p:nvSpPr>
        <p:spPr>
          <a:xfrm>
            <a:off x="1802905" y="6249662"/>
            <a:ext cx="449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ICMBio</a:t>
            </a:r>
            <a:endParaRPr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2" name="object 11">
            <a:extLst>
              <a:ext uri="{FF2B5EF4-FFF2-40B4-BE49-F238E27FC236}">
                <a16:creationId xmlns:a16="http://schemas.microsoft.com/office/drawing/2014/main" id="{912CDD1B-E257-4222-8ED1-F88BFBD21666}"/>
              </a:ext>
            </a:extLst>
          </p:cNvPr>
          <p:cNvSpPr/>
          <p:nvPr/>
        </p:nvSpPr>
        <p:spPr>
          <a:xfrm>
            <a:off x="2730085" y="4344695"/>
            <a:ext cx="503382" cy="507423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276605" y="0"/>
                </a:moveTo>
                <a:lnTo>
                  <a:pt x="231735" y="3649"/>
                </a:lnTo>
                <a:lnTo>
                  <a:pt x="189171" y="14215"/>
                </a:lnTo>
                <a:lnTo>
                  <a:pt x="149482" y="31125"/>
                </a:lnTo>
                <a:lnTo>
                  <a:pt x="113239" y="53803"/>
                </a:lnTo>
                <a:lnTo>
                  <a:pt x="81010" y="81676"/>
                </a:lnTo>
                <a:lnTo>
                  <a:pt x="53364" y="114171"/>
                </a:lnTo>
                <a:lnTo>
                  <a:pt x="30871" y="150714"/>
                </a:lnTo>
                <a:lnTo>
                  <a:pt x="14100" y="190731"/>
                </a:lnTo>
                <a:lnTo>
                  <a:pt x="3619" y="233648"/>
                </a:lnTo>
                <a:lnTo>
                  <a:pt x="0" y="278891"/>
                </a:lnTo>
                <a:lnTo>
                  <a:pt x="3619" y="324135"/>
                </a:lnTo>
                <a:lnTo>
                  <a:pt x="14100" y="367052"/>
                </a:lnTo>
                <a:lnTo>
                  <a:pt x="30871" y="407069"/>
                </a:lnTo>
                <a:lnTo>
                  <a:pt x="53364" y="443612"/>
                </a:lnTo>
                <a:lnTo>
                  <a:pt x="81010" y="476107"/>
                </a:lnTo>
                <a:lnTo>
                  <a:pt x="113239" y="503980"/>
                </a:lnTo>
                <a:lnTo>
                  <a:pt x="149482" y="526658"/>
                </a:lnTo>
                <a:lnTo>
                  <a:pt x="189171" y="543568"/>
                </a:lnTo>
                <a:lnTo>
                  <a:pt x="231735" y="554134"/>
                </a:lnTo>
                <a:lnTo>
                  <a:pt x="276605" y="557783"/>
                </a:lnTo>
                <a:lnTo>
                  <a:pt x="321476" y="554134"/>
                </a:lnTo>
                <a:lnTo>
                  <a:pt x="364040" y="543568"/>
                </a:lnTo>
                <a:lnTo>
                  <a:pt x="403729" y="526658"/>
                </a:lnTo>
                <a:lnTo>
                  <a:pt x="439972" y="503980"/>
                </a:lnTo>
                <a:lnTo>
                  <a:pt x="472201" y="476107"/>
                </a:lnTo>
                <a:lnTo>
                  <a:pt x="499847" y="443612"/>
                </a:lnTo>
                <a:lnTo>
                  <a:pt x="522340" y="407069"/>
                </a:lnTo>
                <a:lnTo>
                  <a:pt x="539111" y="367052"/>
                </a:lnTo>
                <a:lnTo>
                  <a:pt x="549592" y="324135"/>
                </a:lnTo>
                <a:lnTo>
                  <a:pt x="553212" y="278891"/>
                </a:lnTo>
                <a:lnTo>
                  <a:pt x="549592" y="233648"/>
                </a:lnTo>
                <a:lnTo>
                  <a:pt x="539111" y="190731"/>
                </a:lnTo>
                <a:lnTo>
                  <a:pt x="522340" y="150714"/>
                </a:lnTo>
                <a:lnTo>
                  <a:pt x="499847" y="114171"/>
                </a:lnTo>
                <a:lnTo>
                  <a:pt x="472201" y="81676"/>
                </a:lnTo>
                <a:lnTo>
                  <a:pt x="439972" y="53803"/>
                </a:lnTo>
                <a:lnTo>
                  <a:pt x="403729" y="31125"/>
                </a:lnTo>
                <a:lnTo>
                  <a:pt x="364040" y="14215"/>
                </a:lnTo>
                <a:lnTo>
                  <a:pt x="321476" y="3649"/>
                </a:lnTo>
                <a:lnTo>
                  <a:pt x="276605" y="0"/>
                </a:lnTo>
                <a:close/>
              </a:path>
            </a:pathLst>
          </a:custGeom>
          <a:solidFill>
            <a:srgbClr val="183A6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36">
            <a:extLst>
              <a:ext uri="{FF2B5EF4-FFF2-40B4-BE49-F238E27FC236}">
                <a16:creationId xmlns:a16="http://schemas.microsoft.com/office/drawing/2014/main" id="{8A9DB4E0-D021-4150-9726-473475D2BFE1}"/>
              </a:ext>
            </a:extLst>
          </p:cNvPr>
          <p:cNvSpPr/>
          <p:nvPr/>
        </p:nvSpPr>
        <p:spPr>
          <a:xfrm>
            <a:off x="2723117" y="4331889"/>
            <a:ext cx="503382" cy="507423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0" y="278892"/>
                </a:moveTo>
                <a:lnTo>
                  <a:pt x="3619" y="233648"/>
                </a:lnTo>
                <a:lnTo>
                  <a:pt x="14100" y="190731"/>
                </a:lnTo>
                <a:lnTo>
                  <a:pt x="30871" y="150714"/>
                </a:lnTo>
                <a:lnTo>
                  <a:pt x="53364" y="114171"/>
                </a:lnTo>
                <a:lnTo>
                  <a:pt x="81010" y="81676"/>
                </a:lnTo>
                <a:lnTo>
                  <a:pt x="113239" y="53803"/>
                </a:lnTo>
                <a:lnTo>
                  <a:pt x="149482" y="31125"/>
                </a:lnTo>
                <a:lnTo>
                  <a:pt x="189171" y="14215"/>
                </a:lnTo>
                <a:lnTo>
                  <a:pt x="231735" y="3649"/>
                </a:lnTo>
                <a:lnTo>
                  <a:pt x="276606" y="0"/>
                </a:lnTo>
                <a:lnTo>
                  <a:pt x="321476" y="3649"/>
                </a:lnTo>
                <a:lnTo>
                  <a:pt x="364040" y="14215"/>
                </a:lnTo>
                <a:lnTo>
                  <a:pt x="403729" y="31125"/>
                </a:lnTo>
                <a:lnTo>
                  <a:pt x="439972" y="53803"/>
                </a:lnTo>
                <a:lnTo>
                  <a:pt x="472201" y="81676"/>
                </a:lnTo>
                <a:lnTo>
                  <a:pt x="499847" y="114171"/>
                </a:lnTo>
                <a:lnTo>
                  <a:pt x="522340" y="150714"/>
                </a:lnTo>
                <a:lnTo>
                  <a:pt x="539111" y="190731"/>
                </a:lnTo>
                <a:lnTo>
                  <a:pt x="549592" y="233648"/>
                </a:lnTo>
                <a:lnTo>
                  <a:pt x="553212" y="278892"/>
                </a:lnTo>
                <a:lnTo>
                  <a:pt x="549592" y="324135"/>
                </a:lnTo>
                <a:lnTo>
                  <a:pt x="539111" y="367052"/>
                </a:lnTo>
                <a:lnTo>
                  <a:pt x="522340" y="407069"/>
                </a:lnTo>
                <a:lnTo>
                  <a:pt x="499847" y="443612"/>
                </a:lnTo>
                <a:lnTo>
                  <a:pt x="472201" y="476107"/>
                </a:lnTo>
                <a:lnTo>
                  <a:pt x="439972" y="503980"/>
                </a:lnTo>
                <a:lnTo>
                  <a:pt x="403729" y="526658"/>
                </a:lnTo>
                <a:lnTo>
                  <a:pt x="364040" y="543568"/>
                </a:lnTo>
                <a:lnTo>
                  <a:pt x="321476" y="554134"/>
                </a:lnTo>
                <a:lnTo>
                  <a:pt x="276606" y="557784"/>
                </a:lnTo>
                <a:lnTo>
                  <a:pt x="231735" y="554134"/>
                </a:lnTo>
                <a:lnTo>
                  <a:pt x="189171" y="543568"/>
                </a:lnTo>
                <a:lnTo>
                  <a:pt x="149482" y="526658"/>
                </a:lnTo>
                <a:lnTo>
                  <a:pt x="113239" y="503980"/>
                </a:lnTo>
                <a:lnTo>
                  <a:pt x="81010" y="476107"/>
                </a:lnTo>
                <a:lnTo>
                  <a:pt x="53364" y="443612"/>
                </a:lnTo>
                <a:lnTo>
                  <a:pt x="30871" y="407069"/>
                </a:lnTo>
                <a:lnTo>
                  <a:pt x="14100" y="367052"/>
                </a:lnTo>
                <a:lnTo>
                  <a:pt x="3619" y="324135"/>
                </a:lnTo>
                <a:lnTo>
                  <a:pt x="0" y="27889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38">
            <a:extLst>
              <a:ext uri="{FF2B5EF4-FFF2-40B4-BE49-F238E27FC236}">
                <a16:creationId xmlns:a16="http://schemas.microsoft.com/office/drawing/2014/main" id="{39A4B81F-6B15-468A-83D4-6BDE12179EAF}"/>
              </a:ext>
            </a:extLst>
          </p:cNvPr>
          <p:cNvSpPr txBox="1"/>
          <p:nvPr/>
        </p:nvSpPr>
        <p:spPr>
          <a:xfrm>
            <a:off x="2746686" y="4469710"/>
            <a:ext cx="4231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200" b="1" spc="-5" dirty="0">
                <a:solidFill>
                  <a:srgbClr val="FFFFFF"/>
                </a:solidFill>
                <a:latin typeface="Calibri"/>
                <a:cs typeface="Calibri"/>
              </a:rPr>
              <a:t>Anatel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2" name="object 36">
            <a:extLst>
              <a:ext uri="{FF2B5EF4-FFF2-40B4-BE49-F238E27FC236}">
                <a16:creationId xmlns:a16="http://schemas.microsoft.com/office/drawing/2014/main" id="{564E9FE5-CE7E-41FA-BD74-D7D520A92269}"/>
              </a:ext>
            </a:extLst>
          </p:cNvPr>
          <p:cNvSpPr/>
          <p:nvPr/>
        </p:nvSpPr>
        <p:spPr>
          <a:xfrm>
            <a:off x="3227544" y="5289643"/>
            <a:ext cx="553720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0" y="278892"/>
                </a:moveTo>
                <a:lnTo>
                  <a:pt x="3619" y="233648"/>
                </a:lnTo>
                <a:lnTo>
                  <a:pt x="14100" y="190731"/>
                </a:lnTo>
                <a:lnTo>
                  <a:pt x="30871" y="150714"/>
                </a:lnTo>
                <a:lnTo>
                  <a:pt x="53364" y="114171"/>
                </a:lnTo>
                <a:lnTo>
                  <a:pt x="81010" y="81676"/>
                </a:lnTo>
                <a:lnTo>
                  <a:pt x="113239" y="53803"/>
                </a:lnTo>
                <a:lnTo>
                  <a:pt x="149482" y="31125"/>
                </a:lnTo>
                <a:lnTo>
                  <a:pt x="189171" y="14215"/>
                </a:lnTo>
                <a:lnTo>
                  <a:pt x="231735" y="3649"/>
                </a:lnTo>
                <a:lnTo>
                  <a:pt x="276606" y="0"/>
                </a:lnTo>
                <a:lnTo>
                  <a:pt x="321476" y="3649"/>
                </a:lnTo>
                <a:lnTo>
                  <a:pt x="364040" y="14215"/>
                </a:lnTo>
                <a:lnTo>
                  <a:pt x="403729" y="31125"/>
                </a:lnTo>
                <a:lnTo>
                  <a:pt x="439972" y="53803"/>
                </a:lnTo>
                <a:lnTo>
                  <a:pt x="472201" y="81676"/>
                </a:lnTo>
                <a:lnTo>
                  <a:pt x="499847" y="114171"/>
                </a:lnTo>
                <a:lnTo>
                  <a:pt x="522340" y="150714"/>
                </a:lnTo>
                <a:lnTo>
                  <a:pt x="539111" y="190731"/>
                </a:lnTo>
                <a:lnTo>
                  <a:pt x="549592" y="233648"/>
                </a:lnTo>
                <a:lnTo>
                  <a:pt x="553212" y="278892"/>
                </a:lnTo>
                <a:lnTo>
                  <a:pt x="549592" y="324135"/>
                </a:lnTo>
                <a:lnTo>
                  <a:pt x="539111" y="367052"/>
                </a:lnTo>
                <a:lnTo>
                  <a:pt x="522340" y="407069"/>
                </a:lnTo>
                <a:lnTo>
                  <a:pt x="499847" y="443612"/>
                </a:lnTo>
                <a:lnTo>
                  <a:pt x="472201" y="476107"/>
                </a:lnTo>
                <a:lnTo>
                  <a:pt x="439972" y="503980"/>
                </a:lnTo>
                <a:lnTo>
                  <a:pt x="403729" y="526658"/>
                </a:lnTo>
                <a:lnTo>
                  <a:pt x="364040" y="543568"/>
                </a:lnTo>
                <a:lnTo>
                  <a:pt x="321476" y="554134"/>
                </a:lnTo>
                <a:lnTo>
                  <a:pt x="276606" y="557784"/>
                </a:lnTo>
                <a:lnTo>
                  <a:pt x="231735" y="554134"/>
                </a:lnTo>
                <a:lnTo>
                  <a:pt x="189171" y="543568"/>
                </a:lnTo>
                <a:lnTo>
                  <a:pt x="149482" y="526658"/>
                </a:lnTo>
                <a:lnTo>
                  <a:pt x="113239" y="503980"/>
                </a:lnTo>
                <a:lnTo>
                  <a:pt x="81010" y="476107"/>
                </a:lnTo>
                <a:lnTo>
                  <a:pt x="53364" y="443612"/>
                </a:lnTo>
                <a:lnTo>
                  <a:pt x="30871" y="407069"/>
                </a:lnTo>
                <a:lnTo>
                  <a:pt x="14100" y="367052"/>
                </a:lnTo>
                <a:lnTo>
                  <a:pt x="3619" y="324135"/>
                </a:lnTo>
                <a:lnTo>
                  <a:pt x="0" y="27889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36">
            <a:extLst>
              <a:ext uri="{FF2B5EF4-FFF2-40B4-BE49-F238E27FC236}">
                <a16:creationId xmlns:a16="http://schemas.microsoft.com/office/drawing/2014/main" id="{C8D0A201-451C-41D5-8208-3F9A77CF7B32}"/>
              </a:ext>
            </a:extLst>
          </p:cNvPr>
          <p:cNvSpPr/>
          <p:nvPr/>
        </p:nvSpPr>
        <p:spPr>
          <a:xfrm>
            <a:off x="3224554" y="4667818"/>
            <a:ext cx="503382" cy="558165"/>
          </a:xfrm>
          <a:custGeom>
            <a:avLst/>
            <a:gdLst/>
            <a:ahLst/>
            <a:cxnLst/>
            <a:rect l="l" t="t" r="r" b="b"/>
            <a:pathLst>
              <a:path w="553720" h="558164">
                <a:moveTo>
                  <a:pt x="0" y="278892"/>
                </a:moveTo>
                <a:lnTo>
                  <a:pt x="3619" y="233648"/>
                </a:lnTo>
                <a:lnTo>
                  <a:pt x="14100" y="190731"/>
                </a:lnTo>
                <a:lnTo>
                  <a:pt x="30871" y="150714"/>
                </a:lnTo>
                <a:lnTo>
                  <a:pt x="53364" y="114171"/>
                </a:lnTo>
                <a:lnTo>
                  <a:pt x="81010" y="81676"/>
                </a:lnTo>
                <a:lnTo>
                  <a:pt x="113239" y="53803"/>
                </a:lnTo>
                <a:lnTo>
                  <a:pt x="149482" y="31125"/>
                </a:lnTo>
                <a:lnTo>
                  <a:pt x="189171" y="14215"/>
                </a:lnTo>
                <a:lnTo>
                  <a:pt x="231735" y="3649"/>
                </a:lnTo>
                <a:lnTo>
                  <a:pt x="276606" y="0"/>
                </a:lnTo>
                <a:lnTo>
                  <a:pt x="321476" y="3649"/>
                </a:lnTo>
                <a:lnTo>
                  <a:pt x="364040" y="14215"/>
                </a:lnTo>
                <a:lnTo>
                  <a:pt x="403729" y="31125"/>
                </a:lnTo>
                <a:lnTo>
                  <a:pt x="439972" y="53803"/>
                </a:lnTo>
                <a:lnTo>
                  <a:pt x="472201" y="81676"/>
                </a:lnTo>
                <a:lnTo>
                  <a:pt x="499847" y="114171"/>
                </a:lnTo>
                <a:lnTo>
                  <a:pt x="522340" y="150714"/>
                </a:lnTo>
                <a:lnTo>
                  <a:pt x="539111" y="190731"/>
                </a:lnTo>
                <a:lnTo>
                  <a:pt x="549592" y="233648"/>
                </a:lnTo>
                <a:lnTo>
                  <a:pt x="553212" y="278892"/>
                </a:lnTo>
                <a:lnTo>
                  <a:pt x="549592" y="324135"/>
                </a:lnTo>
                <a:lnTo>
                  <a:pt x="539111" y="367052"/>
                </a:lnTo>
                <a:lnTo>
                  <a:pt x="522340" y="407069"/>
                </a:lnTo>
                <a:lnTo>
                  <a:pt x="499847" y="443612"/>
                </a:lnTo>
                <a:lnTo>
                  <a:pt x="472201" y="476107"/>
                </a:lnTo>
                <a:lnTo>
                  <a:pt x="439972" y="503980"/>
                </a:lnTo>
                <a:lnTo>
                  <a:pt x="403729" y="526658"/>
                </a:lnTo>
                <a:lnTo>
                  <a:pt x="364040" y="543568"/>
                </a:lnTo>
                <a:lnTo>
                  <a:pt x="321476" y="554134"/>
                </a:lnTo>
                <a:lnTo>
                  <a:pt x="276606" y="557784"/>
                </a:lnTo>
                <a:lnTo>
                  <a:pt x="231735" y="554134"/>
                </a:lnTo>
                <a:lnTo>
                  <a:pt x="189171" y="543568"/>
                </a:lnTo>
                <a:lnTo>
                  <a:pt x="149482" y="526658"/>
                </a:lnTo>
                <a:lnTo>
                  <a:pt x="113239" y="503980"/>
                </a:lnTo>
                <a:lnTo>
                  <a:pt x="81010" y="476107"/>
                </a:lnTo>
                <a:lnTo>
                  <a:pt x="53364" y="443612"/>
                </a:lnTo>
                <a:lnTo>
                  <a:pt x="30871" y="407069"/>
                </a:lnTo>
                <a:lnTo>
                  <a:pt x="14100" y="367052"/>
                </a:lnTo>
                <a:lnTo>
                  <a:pt x="3619" y="324135"/>
                </a:lnTo>
                <a:lnTo>
                  <a:pt x="0" y="27889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00730288-A373-43AB-8CA6-7AC4B62528B0}"/>
              </a:ext>
            </a:extLst>
          </p:cNvPr>
          <p:cNvSpPr/>
          <p:nvPr/>
        </p:nvSpPr>
        <p:spPr>
          <a:xfrm>
            <a:off x="3236988" y="433856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8" name="object 45">
            <a:extLst>
              <a:ext uri="{FF2B5EF4-FFF2-40B4-BE49-F238E27FC236}">
                <a16:creationId xmlns:a16="http://schemas.microsoft.com/office/drawing/2014/main" id="{FC55FBED-6C1A-467F-8941-5C90271F9C01}"/>
              </a:ext>
            </a:extLst>
          </p:cNvPr>
          <p:cNvSpPr txBox="1"/>
          <p:nvPr/>
        </p:nvSpPr>
        <p:spPr>
          <a:xfrm>
            <a:off x="657561" y="4045258"/>
            <a:ext cx="3545240" cy="276357"/>
          </a:xfrm>
          <a:prstGeom prst="rect">
            <a:avLst/>
          </a:prstGeom>
          <a:solidFill>
            <a:srgbClr val="183A64"/>
          </a:solidFill>
          <a:ln w="25907">
            <a:solidFill>
              <a:srgbClr val="FFC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lang="pt-BR" sz="1600" spc="-10" dirty="0">
                <a:solidFill>
                  <a:srgbClr val="FFFFFF"/>
                </a:solidFill>
                <a:cs typeface="Calibri"/>
              </a:rPr>
              <a:t>Conflitos com sistemas de comunicações</a:t>
            </a:r>
            <a:endParaRPr lang="pt-BR" sz="1600" dirty="0">
              <a:cs typeface="Calibri"/>
            </a:endParaRPr>
          </a:p>
        </p:txBody>
      </p: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F8664B77-5C07-44E1-B65D-759418D006F4}"/>
              </a:ext>
            </a:extLst>
          </p:cNvPr>
          <p:cNvSpPr/>
          <p:nvPr/>
        </p:nvSpPr>
        <p:spPr>
          <a:xfrm>
            <a:off x="318584" y="361280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7B9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554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6" grpId="0" animBg="1"/>
      <p:bldP spid="135" grpId="0" animBg="1"/>
      <p:bldP spid="100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5" grpId="0" animBg="1"/>
      <p:bldP spid="57" grpId="0" animBg="1"/>
      <p:bldP spid="59" grpId="0" animBg="1"/>
      <p:bldP spid="60" grpId="0"/>
      <p:bldP spid="64" grpId="0"/>
      <p:bldP spid="65" grpId="0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/>
      <p:bldP spid="82" grpId="0"/>
      <p:bldP spid="86" grpId="0"/>
      <p:bldP spid="90" grpId="0"/>
      <p:bldP spid="91" grpId="0"/>
      <p:bldP spid="92" grpId="0"/>
      <p:bldP spid="56" grpId="0"/>
      <p:bldP spid="95" grpId="0"/>
      <p:bldP spid="96" grpId="0"/>
      <p:bldP spid="101" grpId="0"/>
      <p:bldP spid="58" grpId="0"/>
      <p:bldP spid="89" grpId="0"/>
      <p:bldP spid="102" grpId="0" animBg="1"/>
      <p:bldP spid="128" grpId="0" animBg="1"/>
      <p:bldP spid="131" grpId="0"/>
      <p:bldP spid="132" grpId="0" animBg="1"/>
      <p:bldP spid="133" grpId="0" animBg="1"/>
      <p:bldP spid="137" grpId="0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549730" cy="35725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2754085"/>
            <a:ext cx="12192000" cy="13498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Como se dará o processo de cessão de uso offshore?</a:t>
            </a:r>
          </a:p>
        </p:txBody>
      </p:sp>
    </p:spTree>
    <p:extLst>
      <p:ext uri="{BB962C8B-B14F-4D97-AF65-F5344CB8AC3E}">
        <p14:creationId xmlns:p14="http://schemas.microsoft.com/office/powerpoint/2010/main" val="3571617031"/>
      </p:ext>
    </p:extLst>
  </p:cSld>
  <p:clrMapOvr>
    <a:masterClrMapping/>
  </p:clrMapOvr>
</p:sld>
</file>

<file path=ppt/theme/theme1.xml><?xml version="1.0" encoding="utf-8"?>
<a:theme xmlns:a="http://schemas.openxmlformats.org/drawingml/2006/main" name="1_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M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MME2" id="{9B3B65B8-8045-4C94-AEAE-1E00A947952B}" vid="{B291D9FF-3233-4943-AACF-75D378BC0AB9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2771</Words>
  <Application>Microsoft Office PowerPoint</Application>
  <PresentationFormat>Widescreen</PresentationFormat>
  <Paragraphs>406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Arial Black</vt:lpstr>
      <vt:lpstr>Arial MT</vt:lpstr>
      <vt:lpstr>Calibri</vt:lpstr>
      <vt:lpstr>Calibri Light</vt:lpstr>
      <vt:lpstr>Geneva</vt:lpstr>
      <vt:lpstr>Times New Roman</vt:lpstr>
      <vt:lpstr>Wingdings</vt:lpstr>
      <vt:lpstr>1_MME</vt:lpstr>
      <vt:lpstr>2_MME</vt:lpstr>
      <vt:lpstr>TemaMME2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SPE-MME</dc:title>
  <dc:subject>DPE</dc:subject>
  <dc:creator/>
  <cp:keywords>EOL Offshore</cp:keywords>
  <dc:description>Apresentação sobre a proposta de regulamentação sobre exploração de áreas offshore para geração eólica</dc:description>
  <cp:lastModifiedBy/>
  <cp:revision>4</cp:revision>
  <dcterms:created xsi:type="dcterms:W3CDTF">2020-09-05T13:04:52Z</dcterms:created>
  <dcterms:modified xsi:type="dcterms:W3CDTF">2022-02-23T19:12:50Z</dcterms:modified>
  <cp:category>Versão Valdir Borges</cp:category>
</cp:coreProperties>
</file>