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35" r:id="rId2"/>
  </p:sldMasterIdLst>
  <p:notesMasterIdLst>
    <p:notesMasterId r:id="rId32"/>
  </p:notesMasterIdLst>
  <p:handoutMasterIdLst>
    <p:handoutMasterId r:id="rId33"/>
  </p:handoutMasterIdLst>
  <p:sldIdLst>
    <p:sldId id="340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68" r:id="rId24"/>
    <p:sldId id="345" r:id="rId25"/>
    <p:sldId id="342" r:id="rId26"/>
    <p:sldId id="343" r:id="rId27"/>
    <p:sldId id="344" r:id="rId28"/>
    <p:sldId id="389" r:id="rId29"/>
    <p:sldId id="390" r:id="rId30"/>
    <p:sldId id="319" r:id="rId31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93E"/>
    <a:srgbClr val="70AD47"/>
    <a:srgbClr val="C3D8BB"/>
    <a:srgbClr val="3BB878"/>
    <a:srgbClr val="5089BC"/>
    <a:srgbClr val="00973A"/>
    <a:srgbClr val="3B67AE"/>
    <a:srgbClr val="4374A0"/>
    <a:srgbClr val="DABC00"/>
    <a:srgbClr val="5B9BD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4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34015000202536"/>
          <c:y val="6.8207865802954556E-2"/>
          <c:w val="0.52871112204724413"/>
          <c:h val="0.88812366958067246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364-4C1D-B961-BF84A99E346B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64-4C1D-B961-BF84A99E346B}"/>
              </c:ext>
            </c:extLst>
          </c:dPt>
          <c:dPt>
            <c:idx val="2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4-4C1D-B961-BF84A99E346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4-4C1D-B961-BF84A99E346B}"/>
              </c:ext>
            </c:extLst>
          </c:dPt>
          <c:dPt>
            <c:idx val="4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64-4C1D-B961-BF84A99E346B}"/>
              </c:ext>
            </c:extLst>
          </c:dPt>
          <c:dLbls>
            <c:dLbl>
              <c:idx val="1"/>
              <c:layout>
                <c:manualLayout>
                  <c:x val="1.10584504411625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64-4C1D-B961-BF84A99E346B}"/>
                </c:ext>
              </c:extLst>
            </c:dLbl>
            <c:dLbl>
              <c:idx val="2"/>
              <c:layout>
                <c:manualLayout>
                  <c:x val="7.8988931722589386E-3"/>
                  <c:y val="7.393716776789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64-4C1D-B961-BF84A99E3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Planilha1!$A$2:$A$6</c:f>
              <c:strCache>
                <c:ptCount val="5"/>
                <c:pt idx="0">
                  <c:v>Proposta de Decreto</c:v>
                </c:pt>
                <c:pt idx="1">
                  <c:v>Proposta de Projeto de Lei</c:v>
                </c:pt>
                <c:pt idx="2">
                  <c:v>Apoio a PL</c:v>
                </c:pt>
                <c:pt idx="3">
                  <c:v>Proposta de Portaria</c:v>
                </c:pt>
                <c:pt idx="4">
                  <c:v>Portaria Publicada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4-4C1D-B961-BF84A99E34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34015000202536"/>
          <c:y val="6.8207865802954556E-2"/>
          <c:w val="0.52871112204724413"/>
          <c:h val="0.88812366958067246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09-4F01-A819-9CEFC33BEAE8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09-4F01-A819-9CEFC33BEAE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09-4F01-A819-9CEFC33BEAE8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09-4F01-A819-9CEFC33BEAE8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09-4F01-A819-9CEFC33BEAE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F629668-C91B-46DD-BDED-B2F0577044AE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09-4F01-A819-9CEFC33BEAE8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DCA3C9-FEA4-4B25-AA4A-230171E2BA23}" type="VALUE">
                      <a:rPr lang="en-US" sz="1600" b="0"/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09-4F01-A819-9CEFC33BEAE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CD9A95B-9147-4A50-A943-572EA07674F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709-4F01-A819-9CEFC33BEAE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6BD18621-0446-4B78-9D74-F11B28425308}" type="VALUE">
                      <a:rPr lang="en-US" sz="1600" b="1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709-4F01-A819-9CEFC33BEAE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E21FEA-D533-46CD-8ED1-553E83A7C4F6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709-4F01-A819-9CEFC33BEA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4"/>
                <c:pt idx="0">
                  <c:v>Proposta de Decreto</c:v>
                </c:pt>
                <c:pt idx="1">
                  <c:v>Proposta de Projeto de Lei</c:v>
                </c:pt>
                <c:pt idx="2">
                  <c:v>Proposta de Portaria</c:v>
                </c:pt>
                <c:pt idx="3">
                  <c:v>Portaria Publicada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09-4F01-A819-9CEFC33BEA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34015000202536"/>
          <c:y val="6.8207865802954556E-2"/>
          <c:w val="0.52871112204724413"/>
          <c:h val="0.88812366958067246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Valores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D9-48D7-9810-CF669A9100DC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D9-48D7-9810-CF669A9100D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D9-48D7-9810-CF669A9100DC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D9-48D7-9810-CF669A9100DC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D9-48D7-9810-CF669A9100D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F629668-C91B-46DD-BDED-B2F0577044AE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D9-48D7-9810-CF669A9100DC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DCA3C9-FEA4-4B25-AA4A-230171E2BA23}" type="VALUE">
                      <a:rPr lang="en-US" sz="1600" b="1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D9-48D7-9810-CF669A9100D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CD9A95B-9147-4A50-A943-572EA07674F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4D9-48D7-9810-CF669A9100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BD18621-0446-4B78-9D74-F11B28425308}" type="VALUE">
                      <a:rPr lang="en-US" sz="1600" b="1" smtClean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4D9-48D7-9810-CF669A9100D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E21FEA-D533-46CD-8ED1-553E83A7C4F6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4D9-48D7-9810-CF669A910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3"/>
                <c:pt idx="0">
                  <c:v>PLC</c:v>
                </c:pt>
                <c:pt idx="1">
                  <c:v>Proposta PL</c:v>
                </c:pt>
                <c:pt idx="2">
                  <c:v>Apoio ao PL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D9-48D7-9810-CF669A9100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0.64036</cdr:x>
      <cdr:y>0.54347</cdr:y>
    </cdr:from>
    <cdr:to>
      <cdr:x>0.68734</cdr:x>
      <cdr:y>0.67717</cdr:y>
    </cdr:to>
    <cdr:sp macro="" textlink="">
      <cdr:nvSpPr>
        <cdr:cNvPr id="6" name="Retângulo 5"/>
        <cdr:cNvSpPr/>
      </cdr:nvSpPr>
      <cdr:spPr>
        <a:xfrm xmlns:a="http://schemas.openxmlformats.org/drawingml/2006/main" rot="6676607">
          <a:off x="4992260" y="2956154"/>
          <a:ext cx="688946" cy="3777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wrap="none" lIns="91440" tIns="45720" rIns="91440" bIns="45720" numCol="1">
          <a:prstTxWarp prst="textArchDown">
            <a:avLst>
              <a:gd name="adj" fmla="val 11292269"/>
            </a:avLst>
          </a:prstTxWarp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000"/>
            </a:lnSpc>
          </a:pPr>
          <a:r>
            <a:rPr lang="pt-BR" sz="5400" b="0" cap="none" spc="0" dirty="0" smtClean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Apoio</a:t>
          </a:r>
        </a:p>
        <a:p xmlns:a="http://schemas.openxmlformats.org/drawingml/2006/main">
          <a:pPr algn="ctr">
            <a:lnSpc>
              <a:spcPts val="5000"/>
            </a:lnSpc>
          </a:pPr>
          <a:r>
            <a:rPr lang="pt-BR" sz="5400" dirty="0" smtClean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Legislativo</a:t>
          </a:r>
          <a:endParaRPr lang="pt-BR" sz="5400" b="0" cap="none" spc="0" dirty="0">
            <a:ln w="0"/>
            <a:solidFill>
              <a:schemeClr val="bg1">
                <a:lumMod val="9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B7470B9-9BC4-47A1-B7C3-A94A60854F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886652-948E-4A17-8C08-D48C64D7AF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C2EAEE-9F92-4BB3-A6E8-A302F43EBDFE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20362C-920C-47DB-9537-DEA03081D5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6A1518-CB6E-43A4-BE0A-4AADFB3A07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EB4CE9-BF74-4308-BF6D-EE2A42C7E74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19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6C54C-99AE-4887-AD82-41862F84D066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523F5-F59C-4DFA-BDB8-A86620BB2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9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1D917-A443-4319-ACCF-06B036D7E88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24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Sugiro</a:t>
            </a:r>
            <a:r>
              <a:rPr lang="en-US" dirty="0"/>
              <a:t> </a:t>
            </a:r>
            <a:r>
              <a:rPr lang="en-US" dirty="0" err="1"/>
              <a:t>retirar</a:t>
            </a:r>
            <a:r>
              <a:rPr lang="en-US" dirty="0"/>
              <a:t> a </a:t>
            </a:r>
            <a:r>
              <a:rPr lang="en-US" dirty="0" err="1"/>
              <a:t>alusão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PL 5829/2019 (</a:t>
            </a:r>
            <a:r>
              <a:rPr lang="en-US" dirty="0" err="1"/>
              <a:t>deixar</a:t>
            </a:r>
            <a:r>
              <a:rPr lang="en-US" dirty="0"/>
              <a:t> para as </a:t>
            </a:r>
            <a:r>
              <a:rPr lang="en-US" dirty="0" err="1"/>
              <a:t>perguntas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4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7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16B7F37-3030-4241-B0D0-06F127BD6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6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0E0194-12C4-45A8-A262-2AC25342A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6222" y="2453532"/>
            <a:ext cx="8319556" cy="19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9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28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1" y="2963402"/>
            <a:ext cx="8122855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1" y="4607610"/>
            <a:ext cx="8122855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1856" y="3061612"/>
            <a:ext cx="7445307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20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1061045" y="6394414"/>
            <a:ext cx="74240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09601" y="163262"/>
            <a:ext cx="7994363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5" y="6243562"/>
            <a:ext cx="2288116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Fonte: </a:t>
            </a:r>
            <a:endParaRPr lang="pt-BR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12909" y="738161"/>
            <a:ext cx="9100052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609602" y="1318055"/>
            <a:ext cx="11081172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613836" y="645368"/>
            <a:ext cx="10447209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4" name="Rectangle 9"/>
          <p:cNvSpPr/>
          <p:nvPr userDrawn="1"/>
        </p:nvSpPr>
        <p:spPr>
          <a:xfrm flipV="1">
            <a:off x="9139766" y="645363"/>
            <a:ext cx="2551007" cy="504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955616" y="381310"/>
            <a:ext cx="5847835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/>
              <a:t>TÍTULO DO CAPÍTULO</a:t>
            </a:r>
          </a:p>
        </p:txBody>
      </p:sp>
      <p:cxnSp>
        <p:nvCxnSpPr>
          <p:cNvPr id="23" name="Straight Connector 22"/>
          <p:cNvCxnSpPr>
            <a:cxnSpLocks/>
          </p:cNvCxnSpPr>
          <p:nvPr userDrawn="1"/>
        </p:nvCxnSpPr>
        <p:spPr>
          <a:xfrm>
            <a:off x="609602" y="6201465"/>
            <a:ext cx="11081172" cy="0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613835" y="5868051"/>
            <a:ext cx="4833324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*Nota de Rodapé</a:t>
            </a:r>
          </a:p>
        </p:txBody>
      </p:sp>
    </p:spTree>
    <p:extLst>
      <p:ext uri="{BB962C8B-B14F-4D97-AF65-F5344CB8AC3E}">
        <p14:creationId xmlns:p14="http://schemas.microsoft.com/office/powerpoint/2010/main" val="895127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540DC1-B338-4A46-BFDF-463BFDEE83B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F3A534-9CC4-4AEA-B7FD-23D7CD07F2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32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Bras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em preto e branco&#10;&#10;Descrição gerada automaticamente">
            <a:extLst>
              <a:ext uri="{FF2B5EF4-FFF2-40B4-BE49-F238E27FC236}">
                <a16:creationId xmlns:a16="http://schemas.microsoft.com/office/drawing/2014/main" id="{454F4864-E4D4-409B-ABA1-0B9C657CE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3" y="0"/>
            <a:ext cx="12192000" cy="6858000"/>
          </a:xfrm>
          <a:prstGeom prst="rect">
            <a:avLst/>
          </a:prstGeom>
        </p:spPr>
      </p:pic>
      <p:sp>
        <p:nvSpPr>
          <p:cNvPr id="4" name="Rectangle 65">
            <a:extLst>
              <a:ext uri="{FF2B5EF4-FFF2-40B4-BE49-F238E27FC236}">
                <a16:creationId xmlns:a16="http://schemas.microsoft.com/office/drawing/2014/main" id="{B5995BDA-E02C-4C79-92E3-35BAFB41DA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04957" y="5797756"/>
            <a:ext cx="602601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91" tIns="47547" rIns="95091" bIns="47547" anchor="b"/>
          <a:lstStyle/>
          <a:p>
            <a:pPr algn="r" defTabSz="1138954" eaLnBrk="0" hangingPunct="0">
              <a:defRPr/>
            </a:pPr>
            <a:fld id="{CB7BA837-C18A-476A-A5C1-63B3877EE586}" type="slidenum">
              <a:rPr lang="pt-BR" sz="1200">
                <a:solidFill>
                  <a:prstClr val="black"/>
                </a:solidFill>
                <a:cs typeface="Arial" pitchFamily="34" charset="0"/>
              </a:rPr>
              <a:pPr algn="r" defTabSz="1138954" eaLnBrk="0" hangingPunct="0">
                <a:defRPr/>
              </a:pPr>
              <a:t>‹nº›</a:t>
            </a:fld>
            <a:endParaRPr lang="pt-BR" sz="12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76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9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fase n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3012F93A-4229-4333-9BBA-CA32D2C61A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91301" y="847154"/>
            <a:ext cx="4510088" cy="45053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B67AE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grpSp>
        <p:nvGrpSpPr>
          <p:cNvPr id="2" name="Gráfico 3">
            <a:extLst>
              <a:ext uri="{FF2B5EF4-FFF2-40B4-BE49-F238E27FC236}">
                <a16:creationId xmlns:a16="http://schemas.microsoft.com/office/drawing/2014/main" id="{EF5353E4-13F4-4389-AFE5-56C8C5D67115}"/>
              </a:ext>
            </a:extLst>
          </p:cNvPr>
          <p:cNvGrpSpPr/>
          <p:nvPr/>
        </p:nvGrpSpPr>
        <p:grpSpPr>
          <a:xfrm>
            <a:off x="5931015" y="184642"/>
            <a:ext cx="5830348" cy="5830348"/>
            <a:chOff x="5931015" y="184642"/>
            <a:chExt cx="5830348" cy="5830348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51E07660-1935-4362-9207-73D7C8791E60}"/>
                </a:ext>
              </a:extLst>
            </p:cNvPr>
            <p:cNvSpPr/>
            <p:nvPr/>
          </p:nvSpPr>
          <p:spPr>
            <a:xfrm>
              <a:off x="5931015" y="184642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6EAF24E9-E244-42E5-947A-20799A2E7F15}"/>
                </a:ext>
              </a:extLst>
            </p:cNvPr>
            <p:cNvSpPr/>
            <p:nvPr/>
          </p:nvSpPr>
          <p:spPr>
            <a:xfrm>
              <a:off x="5931015" y="184642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FFDA74C7-1255-462D-A7BF-41A10839DFCD}"/>
                </a:ext>
              </a:extLst>
            </p:cNvPr>
            <p:cNvSpPr/>
            <p:nvPr/>
          </p:nvSpPr>
          <p:spPr>
            <a:xfrm>
              <a:off x="7363034" y="4951952"/>
              <a:ext cx="3634924" cy="1064515"/>
            </a:xfrm>
            <a:custGeom>
              <a:avLst/>
              <a:gdLst>
                <a:gd name="connsiteX0" fmla="*/ 12218 w 3634924"/>
                <a:gd name="connsiteY0" fmla="*/ 565086 h 1064515"/>
                <a:gd name="connsiteX1" fmla="*/ 125287 w 3634924"/>
                <a:gd name="connsiteY1" fmla="*/ 535572 h 1064515"/>
                <a:gd name="connsiteX2" fmla="*/ 2132616 w 3634924"/>
                <a:gd name="connsiteY2" fmla="*/ 818887 h 1064515"/>
                <a:gd name="connsiteX3" fmla="*/ 3490725 w 3634924"/>
                <a:gd name="connsiteY3" fmla="*/ 26362 h 1064515"/>
                <a:gd name="connsiteX4" fmla="*/ 3606688 w 3634924"/>
                <a:gd name="connsiteY4" fmla="*/ 20813 h 1064515"/>
                <a:gd name="connsiteX5" fmla="*/ 3606688 w 3634924"/>
                <a:gd name="connsiteY5" fmla="*/ 20813 h 1064515"/>
                <a:gd name="connsiteX6" fmla="*/ 3612318 w 3634924"/>
                <a:gd name="connsiteY6" fmla="*/ 140636 h 1064515"/>
                <a:gd name="connsiteX7" fmla="*/ 3078820 w 3634924"/>
                <a:gd name="connsiteY7" fmla="*/ 589613 h 1064515"/>
                <a:gd name="connsiteX8" fmla="*/ 2172021 w 3634924"/>
                <a:gd name="connsiteY8" fmla="*/ 981010 h 1064515"/>
                <a:gd name="connsiteX9" fmla="*/ 42777 w 3634924"/>
                <a:gd name="connsiteY9" fmla="*/ 682095 h 1064515"/>
                <a:gd name="connsiteX10" fmla="*/ 12218 w 3634924"/>
                <a:gd name="connsiteY10" fmla="*/ 565086 h 1064515"/>
                <a:gd name="connsiteX11" fmla="*/ 12218 w 3634924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4" h="1064515">
                  <a:moveTo>
                    <a:pt x="12218" y="565086"/>
                  </a:moveTo>
                  <a:cubicBezTo>
                    <a:pt x="35781" y="526404"/>
                    <a:pt x="85882" y="513135"/>
                    <a:pt x="125287" y="535572"/>
                  </a:cubicBezTo>
                  <a:cubicBezTo>
                    <a:pt x="713227" y="870515"/>
                    <a:pt x="1424851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8" y="20813"/>
                  </a:cubicBezTo>
                  <a:lnTo>
                    <a:pt x="3606688" y="20813"/>
                  </a:lnTo>
                  <a:cubicBezTo>
                    <a:pt x="3642073" y="51935"/>
                    <a:pt x="3644485" y="106137"/>
                    <a:pt x="3612318" y="140636"/>
                  </a:cubicBezTo>
                  <a:cubicBezTo>
                    <a:pt x="3451882" y="312491"/>
                    <a:pt x="3272871" y="462793"/>
                    <a:pt x="3078820" y="589613"/>
                  </a:cubicBezTo>
                  <a:cubicBezTo>
                    <a:pt x="2803628" y="769429"/>
                    <a:pt x="2498198" y="901798"/>
                    <a:pt x="2172021" y="981010"/>
                  </a:cubicBezTo>
                  <a:cubicBezTo>
                    <a:pt x="1443750" y="1157931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9B77BB1C-CA2E-4639-AA1B-2E97A09A3935}"/>
                </a:ext>
              </a:extLst>
            </p:cNvPr>
            <p:cNvSpPr/>
            <p:nvPr/>
          </p:nvSpPr>
          <p:spPr>
            <a:xfrm>
              <a:off x="10832763" y="1084477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4 h 3662366"/>
                <a:gd name="connsiteX2" fmla="*/ 721924 w 929649"/>
                <a:gd name="connsiteY2" fmla="*/ 1548508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4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1"/>
                    <a:pt x="304391" y="3532274"/>
                  </a:cubicBezTo>
                  <a:cubicBezTo>
                    <a:pt x="678016" y="2968218"/>
                    <a:pt x="845929" y="2266245"/>
                    <a:pt x="721924" y="1548508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2" y="1189359"/>
                    <a:pt x="886380" y="1520121"/>
                  </a:cubicBezTo>
                  <a:cubicBezTo>
                    <a:pt x="1013924" y="2258605"/>
                    <a:pt x="857349" y="3002396"/>
                    <a:pt x="445123" y="3624434"/>
                  </a:cubicBezTo>
                  <a:cubicBezTo>
                    <a:pt x="418746" y="3664000"/>
                    <a:pt x="365026" y="3674454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698681B0-BBDB-4242-BFA9-F7F3E44D1EB8}"/>
                </a:ext>
              </a:extLst>
            </p:cNvPr>
            <p:cNvSpPr/>
            <p:nvPr/>
          </p:nvSpPr>
          <p:spPr>
            <a:xfrm>
              <a:off x="6443795" y="184657"/>
              <a:ext cx="3526139" cy="1376017"/>
            </a:xfrm>
            <a:custGeom>
              <a:avLst/>
              <a:gdLst>
                <a:gd name="connsiteX0" fmla="*/ 3519327 w 3526139"/>
                <a:gd name="connsiteY0" fmla="*/ 316352 h 1376017"/>
                <a:gd name="connsiteX1" fmla="*/ 3411566 w 3526139"/>
                <a:gd name="connsiteY1" fmla="*/ 361467 h 1376017"/>
                <a:gd name="connsiteX2" fmla="*/ 1384294 w 3526139"/>
                <a:gd name="connsiteY2" fmla="*/ 364281 h 1376017"/>
                <a:gd name="connsiteX3" fmla="*/ 151638 w 3526139"/>
                <a:gd name="connsiteY3" fmla="*/ 1340483 h 1376017"/>
                <a:gd name="connsiteX4" fmla="*/ 37604 w 3526139"/>
                <a:gd name="connsiteY4" fmla="*/ 1362356 h 1376017"/>
                <a:gd name="connsiteX5" fmla="*/ 37604 w 3526139"/>
                <a:gd name="connsiteY5" fmla="*/ 1362356 h 1376017"/>
                <a:gd name="connsiteX6" fmla="*/ 15167 w 3526139"/>
                <a:gd name="connsiteY6" fmla="*/ 1244543 h 1376017"/>
                <a:gd name="connsiteX7" fmla="*/ 479906 w 3526139"/>
                <a:gd name="connsiteY7" fmla="*/ 724798 h 1376017"/>
                <a:gd name="connsiteX8" fmla="*/ 1322452 w 3526139"/>
                <a:gd name="connsiteY8" fmla="*/ 209315 h 1376017"/>
                <a:gd name="connsiteX9" fmla="*/ 3472524 w 3526139"/>
                <a:gd name="connsiteY9" fmla="*/ 204811 h 1376017"/>
                <a:gd name="connsiteX10" fmla="*/ 3519327 w 3526139"/>
                <a:gd name="connsiteY10" fmla="*/ 316352 h 1376017"/>
                <a:gd name="connsiteX11" fmla="*/ 3519327 w 3526139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39" h="1376017">
                  <a:moveTo>
                    <a:pt x="3519327" y="316352"/>
                  </a:moveTo>
                  <a:cubicBezTo>
                    <a:pt x="3501474" y="358009"/>
                    <a:pt x="3453706" y="378113"/>
                    <a:pt x="3411566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6"/>
                  </a:cubicBezTo>
                  <a:lnTo>
                    <a:pt x="37604" y="1362356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1" y="-69497"/>
                    <a:pt x="3472524" y="204811"/>
                  </a:cubicBezTo>
                  <a:cubicBezTo>
                    <a:pt x="3516754" y="222342"/>
                    <a:pt x="3538065" y="272684"/>
                    <a:pt x="3519327" y="316352"/>
                  </a:cubicBezTo>
                  <a:lnTo>
                    <a:pt x="3519327" y="31635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5C792570-19B1-4A26-8844-BFD8EC8F0BBE}"/>
                </a:ext>
              </a:extLst>
            </p:cNvPr>
            <p:cNvSpPr/>
            <p:nvPr/>
          </p:nvSpPr>
          <p:spPr>
            <a:xfrm>
              <a:off x="5931037" y="1803309"/>
              <a:ext cx="1223654" cy="3586430"/>
            </a:xfrm>
            <a:custGeom>
              <a:avLst/>
              <a:gdLst>
                <a:gd name="connsiteX0" fmla="*/ 397085 w 1223654"/>
                <a:gd name="connsiteY0" fmla="*/ 9246 h 3586430"/>
                <a:gd name="connsiteX1" fmla="*/ 434882 w 1223654"/>
                <a:gd name="connsiteY1" fmla="*/ 119822 h 3586430"/>
                <a:gd name="connsiteX2" fmla="*/ 301387 w 1223654"/>
                <a:gd name="connsiteY2" fmla="*/ 2142672 h 3586430"/>
                <a:gd name="connsiteX3" fmla="*/ 1192586 w 1223654"/>
                <a:gd name="connsiteY3" fmla="*/ 3438135 h 3586430"/>
                <a:gd name="connsiteX4" fmla="*/ 1206739 w 1223654"/>
                <a:gd name="connsiteY4" fmla="*/ 3553375 h 3586430"/>
                <a:gd name="connsiteX5" fmla="*/ 1206739 w 1223654"/>
                <a:gd name="connsiteY5" fmla="*/ 3553375 h 3586430"/>
                <a:gd name="connsiteX6" fmla="*/ 1087720 w 1223654"/>
                <a:gd name="connsiteY6" fmla="*/ 3567850 h 3586430"/>
                <a:gd name="connsiteX7" fmla="*/ 600383 w 1223654"/>
                <a:gd name="connsiteY7" fmla="*/ 3069174 h 3586430"/>
                <a:gd name="connsiteX8" fmla="*/ 142721 w 1223654"/>
                <a:gd name="connsiteY8" fmla="*/ 2193898 h 3586430"/>
                <a:gd name="connsiteX9" fmla="*/ 282649 w 1223654"/>
                <a:gd name="connsiteY9" fmla="*/ 48330 h 3586430"/>
                <a:gd name="connsiteX10" fmla="*/ 397085 w 1223654"/>
                <a:gd name="connsiteY10" fmla="*/ 9246 h 3586430"/>
                <a:gd name="connsiteX11" fmla="*/ 397085 w 1223654"/>
                <a:gd name="connsiteY11" fmla="*/ 9246 h 358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0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3"/>
                    <a:pt x="77421" y="1449544"/>
                    <a:pt x="301387" y="2142672"/>
                  </a:cubicBezTo>
                  <a:cubicBezTo>
                    <a:pt x="467371" y="2656225"/>
                    <a:pt x="774731" y="3102548"/>
                    <a:pt x="1192586" y="3438135"/>
                  </a:cubicBezTo>
                  <a:cubicBezTo>
                    <a:pt x="1227728" y="3466362"/>
                    <a:pt x="1233921" y="3517427"/>
                    <a:pt x="1206739" y="3553375"/>
                  </a:cubicBezTo>
                  <a:lnTo>
                    <a:pt x="1206739" y="3553375"/>
                  </a:lnTo>
                  <a:cubicBezTo>
                    <a:pt x="1178271" y="3591010"/>
                    <a:pt x="1124471" y="3597444"/>
                    <a:pt x="1087720" y="3567850"/>
                  </a:cubicBezTo>
                  <a:cubicBezTo>
                    <a:pt x="904446" y="3420603"/>
                    <a:pt x="741196" y="3253252"/>
                    <a:pt x="600383" y="3069174"/>
                  </a:cubicBezTo>
                  <a:cubicBezTo>
                    <a:pt x="400623" y="2808135"/>
                    <a:pt x="245898" y="2513321"/>
                    <a:pt x="142721" y="2193898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5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583C844D-C96A-4364-9F10-FFC2C39C2609}"/>
                </a:ext>
              </a:extLst>
            </p:cNvPr>
            <p:cNvSpPr/>
            <p:nvPr/>
          </p:nvSpPr>
          <p:spPr>
            <a:xfrm>
              <a:off x="6457318" y="711106"/>
              <a:ext cx="4778282" cy="4778911"/>
            </a:xfrm>
            <a:custGeom>
              <a:avLst/>
              <a:gdLst>
                <a:gd name="connsiteX0" fmla="*/ 2389755 w 4778282"/>
                <a:gd name="connsiteY0" fmla="*/ 4778911 h 4778911"/>
                <a:gd name="connsiteX1" fmla="*/ 1592164 w 4778282"/>
                <a:gd name="connsiteY1" fmla="*/ 4640994 h 4778911"/>
                <a:gd name="connsiteX2" fmla="*/ 233813 w 4778282"/>
                <a:gd name="connsiteY2" fmla="*/ 3417666 h 4778911"/>
                <a:gd name="connsiteX3" fmla="*/ 138356 w 4778282"/>
                <a:gd name="connsiteY3" fmla="*/ 1592164 h 4778911"/>
                <a:gd name="connsiteX4" fmla="*/ 1361684 w 4778282"/>
                <a:gd name="connsiteY4" fmla="*/ 233813 h 4778911"/>
                <a:gd name="connsiteX5" fmla="*/ 3187186 w 4778282"/>
                <a:gd name="connsiteY5" fmla="*/ 138356 h 4778911"/>
                <a:gd name="connsiteX6" fmla="*/ 4778268 w 4778282"/>
                <a:gd name="connsiteY6" fmla="*/ 2340539 h 4778911"/>
                <a:gd name="connsiteX7" fmla="*/ 4709269 w 4778282"/>
                <a:gd name="connsiteY7" fmla="*/ 2409941 h 4778911"/>
                <a:gd name="connsiteX8" fmla="*/ 4709269 w 4778282"/>
                <a:gd name="connsiteY8" fmla="*/ 2409941 h 4778911"/>
                <a:gd name="connsiteX9" fmla="*/ 4641557 w 4778282"/>
                <a:gd name="connsiteY9" fmla="*/ 2342630 h 4778911"/>
                <a:gd name="connsiteX10" fmla="*/ 3141589 w 4778282"/>
                <a:gd name="connsiteY10" fmla="*/ 267267 h 4778911"/>
                <a:gd name="connsiteX11" fmla="*/ 1420550 w 4778282"/>
                <a:gd name="connsiteY11" fmla="*/ 357256 h 4778911"/>
                <a:gd name="connsiteX12" fmla="*/ 267267 w 4778282"/>
                <a:gd name="connsiteY12" fmla="*/ 1637842 h 4778911"/>
                <a:gd name="connsiteX13" fmla="*/ 1637841 w 4778282"/>
                <a:gd name="connsiteY13" fmla="*/ 4512163 h 4778911"/>
                <a:gd name="connsiteX14" fmla="*/ 2924217 w 4778282"/>
                <a:gd name="connsiteY14" fmla="*/ 4577302 h 4778911"/>
                <a:gd name="connsiteX15" fmla="*/ 3006807 w 4778282"/>
                <a:gd name="connsiteY15" fmla="*/ 4625312 h 4778911"/>
                <a:gd name="connsiteX16" fmla="*/ 3006807 w 4778282"/>
                <a:gd name="connsiteY16" fmla="*/ 4625312 h 4778911"/>
                <a:gd name="connsiteX17" fmla="*/ 2957672 w 4778282"/>
                <a:gd name="connsiteY17" fmla="*/ 4709832 h 4778911"/>
                <a:gd name="connsiteX18" fmla="*/ 2389755 w 4778282"/>
                <a:gd name="connsiteY18" fmla="*/ 4778911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2" h="4778911">
                  <a:moveTo>
                    <a:pt x="2389755" y="4778911"/>
                  </a:moveTo>
                  <a:cubicBezTo>
                    <a:pt x="2120353" y="4778911"/>
                    <a:pt x="1851433" y="4732832"/>
                    <a:pt x="1592164" y="4640994"/>
                  </a:cubicBezTo>
                  <a:cubicBezTo>
                    <a:pt x="990793" y="4427965"/>
                    <a:pt x="508443" y="3993543"/>
                    <a:pt x="233813" y="3417666"/>
                  </a:cubicBezTo>
                  <a:cubicBezTo>
                    <a:pt x="-40816" y="2841788"/>
                    <a:pt x="-74672" y="2193454"/>
                    <a:pt x="138356" y="1592164"/>
                  </a:cubicBezTo>
                  <a:cubicBezTo>
                    <a:pt x="351385" y="990793"/>
                    <a:pt x="785807" y="508362"/>
                    <a:pt x="1361684" y="233813"/>
                  </a:cubicBezTo>
                  <a:cubicBezTo>
                    <a:pt x="1937562" y="-40816"/>
                    <a:pt x="2585896" y="-74672"/>
                    <a:pt x="3187186" y="138356"/>
                  </a:cubicBezTo>
                  <a:cubicBezTo>
                    <a:pt x="4125993" y="470887"/>
                    <a:pt x="4758003" y="1350184"/>
                    <a:pt x="4778268" y="2340539"/>
                  </a:cubicBezTo>
                  <a:cubicBezTo>
                    <a:pt x="4779072" y="2378899"/>
                    <a:pt x="4747629" y="2410262"/>
                    <a:pt x="4709269" y="2409941"/>
                  </a:cubicBezTo>
                  <a:lnTo>
                    <a:pt x="4709269" y="2409941"/>
                  </a:lnTo>
                  <a:cubicBezTo>
                    <a:pt x="4672116" y="2409619"/>
                    <a:pt x="4642361" y="2379703"/>
                    <a:pt x="4641557" y="2342630"/>
                  </a:cubicBezTo>
                  <a:cubicBezTo>
                    <a:pt x="4622176" y="1409292"/>
                    <a:pt x="4026354" y="580739"/>
                    <a:pt x="3141589" y="267267"/>
                  </a:cubicBezTo>
                  <a:cubicBezTo>
                    <a:pt x="2574638" y="66462"/>
                    <a:pt x="1963456" y="98388"/>
                    <a:pt x="1420550" y="357256"/>
                  </a:cubicBezTo>
                  <a:cubicBezTo>
                    <a:pt x="877645" y="616123"/>
                    <a:pt x="468073" y="1070890"/>
                    <a:pt x="267267" y="1637842"/>
                  </a:cubicBezTo>
                  <a:cubicBezTo>
                    <a:pt x="-147290" y="2808173"/>
                    <a:pt x="467510" y="4097605"/>
                    <a:pt x="1637841" y="4512163"/>
                  </a:cubicBezTo>
                  <a:cubicBezTo>
                    <a:pt x="2054571" y="4659811"/>
                    <a:pt x="2497838" y="4682007"/>
                    <a:pt x="2924217" y="4577302"/>
                  </a:cubicBezTo>
                  <a:cubicBezTo>
                    <a:pt x="2960325" y="4568456"/>
                    <a:pt x="2996916" y="4589526"/>
                    <a:pt x="3006807" y="4625312"/>
                  </a:cubicBezTo>
                  <a:lnTo>
                    <a:pt x="3006807" y="4625312"/>
                  </a:lnTo>
                  <a:cubicBezTo>
                    <a:pt x="3017020" y="4662304"/>
                    <a:pt x="2994905" y="4700664"/>
                    <a:pt x="2957672" y="4709832"/>
                  </a:cubicBezTo>
                  <a:cubicBezTo>
                    <a:pt x="2770377" y="4755912"/>
                    <a:pt x="2579945" y="4778911"/>
                    <a:pt x="2389755" y="4778911"/>
                  </a:cubicBezTo>
                  <a:close/>
                </a:path>
              </a:pathLst>
            </a:custGeom>
            <a:solidFill>
              <a:srgbClr val="DABC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27694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4">
            <a:extLst>
              <a:ext uri="{FF2B5EF4-FFF2-40B4-BE49-F238E27FC236}">
                <a16:creationId xmlns:a16="http://schemas.microsoft.com/office/drawing/2014/main" id="{90100C7E-6E9B-4366-93D3-45215D5743DA}"/>
              </a:ext>
            </a:extLst>
          </p:cNvPr>
          <p:cNvGrpSpPr/>
          <p:nvPr/>
        </p:nvGrpSpPr>
        <p:grpSpPr>
          <a:xfrm>
            <a:off x="5931015" y="184642"/>
            <a:ext cx="5830348" cy="5830348"/>
            <a:chOff x="5931015" y="184642"/>
            <a:chExt cx="5830348" cy="5830348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3DB0F103-33BC-4D81-AC29-7E6B31A75175}"/>
                </a:ext>
              </a:extLst>
            </p:cNvPr>
            <p:cNvSpPr/>
            <p:nvPr/>
          </p:nvSpPr>
          <p:spPr>
            <a:xfrm>
              <a:off x="5931015" y="184642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9B374123-72FB-448D-9949-77887ED764D2}"/>
                </a:ext>
              </a:extLst>
            </p:cNvPr>
            <p:cNvSpPr/>
            <p:nvPr/>
          </p:nvSpPr>
          <p:spPr>
            <a:xfrm>
              <a:off x="5931015" y="184642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49FCDF9D-953C-46EF-8589-1E8752BA906B}"/>
                </a:ext>
              </a:extLst>
            </p:cNvPr>
            <p:cNvSpPr/>
            <p:nvPr/>
          </p:nvSpPr>
          <p:spPr>
            <a:xfrm>
              <a:off x="7363034" y="4951952"/>
              <a:ext cx="3634924" cy="1064515"/>
            </a:xfrm>
            <a:custGeom>
              <a:avLst/>
              <a:gdLst>
                <a:gd name="connsiteX0" fmla="*/ 12218 w 3634924"/>
                <a:gd name="connsiteY0" fmla="*/ 565086 h 1064515"/>
                <a:gd name="connsiteX1" fmla="*/ 125287 w 3634924"/>
                <a:gd name="connsiteY1" fmla="*/ 535572 h 1064515"/>
                <a:gd name="connsiteX2" fmla="*/ 2132616 w 3634924"/>
                <a:gd name="connsiteY2" fmla="*/ 818887 h 1064515"/>
                <a:gd name="connsiteX3" fmla="*/ 3490725 w 3634924"/>
                <a:gd name="connsiteY3" fmla="*/ 26362 h 1064515"/>
                <a:gd name="connsiteX4" fmla="*/ 3606688 w 3634924"/>
                <a:gd name="connsiteY4" fmla="*/ 20813 h 1064515"/>
                <a:gd name="connsiteX5" fmla="*/ 3606688 w 3634924"/>
                <a:gd name="connsiteY5" fmla="*/ 20813 h 1064515"/>
                <a:gd name="connsiteX6" fmla="*/ 3612318 w 3634924"/>
                <a:gd name="connsiteY6" fmla="*/ 140636 h 1064515"/>
                <a:gd name="connsiteX7" fmla="*/ 3078820 w 3634924"/>
                <a:gd name="connsiteY7" fmla="*/ 589613 h 1064515"/>
                <a:gd name="connsiteX8" fmla="*/ 2172021 w 3634924"/>
                <a:gd name="connsiteY8" fmla="*/ 981010 h 1064515"/>
                <a:gd name="connsiteX9" fmla="*/ 42777 w 3634924"/>
                <a:gd name="connsiteY9" fmla="*/ 682095 h 1064515"/>
                <a:gd name="connsiteX10" fmla="*/ 12218 w 3634924"/>
                <a:gd name="connsiteY10" fmla="*/ 565086 h 1064515"/>
                <a:gd name="connsiteX11" fmla="*/ 12218 w 3634924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4" h="1064515">
                  <a:moveTo>
                    <a:pt x="12218" y="565086"/>
                  </a:moveTo>
                  <a:cubicBezTo>
                    <a:pt x="35781" y="526404"/>
                    <a:pt x="85882" y="513135"/>
                    <a:pt x="125287" y="535572"/>
                  </a:cubicBezTo>
                  <a:cubicBezTo>
                    <a:pt x="713227" y="870515"/>
                    <a:pt x="1424851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8" y="20813"/>
                  </a:cubicBezTo>
                  <a:lnTo>
                    <a:pt x="3606688" y="20813"/>
                  </a:lnTo>
                  <a:cubicBezTo>
                    <a:pt x="3642073" y="51935"/>
                    <a:pt x="3644485" y="106137"/>
                    <a:pt x="3612318" y="140636"/>
                  </a:cubicBezTo>
                  <a:cubicBezTo>
                    <a:pt x="3451882" y="312491"/>
                    <a:pt x="3272871" y="462793"/>
                    <a:pt x="3078820" y="589613"/>
                  </a:cubicBezTo>
                  <a:cubicBezTo>
                    <a:pt x="2803628" y="769429"/>
                    <a:pt x="2498198" y="901798"/>
                    <a:pt x="2172021" y="981010"/>
                  </a:cubicBezTo>
                  <a:cubicBezTo>
                    <a:pt x="1443750" y="1157931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AE97677F-2E57-47B6-B664-271C20BC1BEF}"/>
                </a:ext>
              </a:extLst>
            </p:cNvPr>
            <p:cNvSpPr/>
            <p:nvPr/>
          </p:nvSpPr>
          <p:spPr>
            <a:xfrm>
              <a:off x="10832763" y="1084477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4 h 3662366"/>
                <a:gd name="connsiteX2" fmla="*/ 721924 w 929649"/>
                <a:gd name="connsiteY2" fmla="*/ 1548508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4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1"/>
                    <a:pt x="304391" y="3532274"/>
                  </a:cubicBezTo>
                  <a:cubicBezTo>
                    <a:pt x="678016" y="2968218"/>
                    <a:pt x="845929" y="2266245"/>
                    <a:pt x="721924" y="1548508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2" y="1189359"/>
                    <a:pt x="886380" y="1520121"/>
                  </a:cubicBezTo>
                  <a:cubicBezTo>
                    <a:pt x="1013924" y="2258605"/>
                    <a:pt x="857349" y="3002396"/>
                    <a:pt x="445123" y="3624434"/>
                  </a:cubicBezTo>
                  <a:cubicBezTo>
                    <a:pt x="418746" y="3664000"/>
                    <a:pt x="365026" y="3674454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9313C51E-3D24-4037-B730-EB8EA3CE60E7}"/>
                </a:ext>
              </a:extLst>
            </p:cNvPr>
            <p:cNvSpPr/>
            <p:nvPr/>
          </p:nvSpPr>
          <p:spPr>
            <a:xfrm>
              <a:off x="6443795" y="184657"/>
              <a:ext cx="3526139" cy="1376017"/>
            </a:xfrm>
            <a:custGeom>
              <a:avLst/>
              <a:gdLst>
                <a:gd name="connsiteX0" fmla="*/ 3519327 w 3526139"/>
                <a:gd name="connsiteY0" fmla="*/ 316352 h 1376017"/>
                <a:gd name="connsiteX1" fmla="*/ 3411566 w 3526139"/>
                <a:gd name="connsiteY1" fmla="*/ 361467 h 1376017"/>
                <a:gd name="connsiteX2" fmla="*/ 1384294 w 3526139"/>
                <a:gd name="connsiteY2" fmla="*/ 364281 h 1376017"/>
                <a:gd name="connsiteX3" fmla="*/ 151638 w 3526139"/>
                <a:gd name="connsiteY3" fmla="*/ 1340483 h 1376017"/>
                <a:gd name="connsiteX4" fmla="*/ 37604 w 3526139"/>
                <a:gd name="connsiteY4" fmla="*/ 1362356 h 1376017"/>
                <a:gd name="connsiteX5" fmla="*/ 37604 w 3526139"/>
                <a:gd name="connsiteY5" fmla="*/ 1362356 h 1376017"/>
                <a:gd name="connsiteX6" fmla="*/ 15167 w 3526139"/>
                <a:gd name="connsiteY6" fmla="*/ 1244543 h 1376017"/>
                <a:gd name="connsiteX7" fmla="*/ 479906 w 3526139"/>
                <a:gd name="connsiteY7" fmla="*/ 724798 h 1376017"/>
                <a:gd name="connsiteX8" fmla="*/ 1322452 w 3526139"/>
                <a:gd name="connsiteY8" fmla="*/ 209315 h 1376017"/>
                <a:gd name="connsiteX9" fmla="*/ 3472524 w 3526139"/>
                <a:gd name="connsiteY9" fmla="*/ 204811 h 1376017"/>
                <a:gd name="connsiteX10" fmla="*/ 3519327 w 3526139"/>
                <a:gd name="connsiteY10" fmla="*/ 316352 h 1376017"/>
                <a:gd name="connsiteX11" fmla="*/ 3519327 w 3526139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39" h="1376017">
                  <a:moveTo>
                    <a:pt x="3519327" y="316352"/>
                  </a:moveTo>
                  <a:cubicBezTo>
                    <a:pt x="3501474" y="358009"/>
                    <a:pt x="3453706" y="378113"/>
                    <a:pt x="3411566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6"/>
                  </a:cubicBezTo>
                  <a:lnTo>
                    <a:pt x="37604" y="1362356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1" y="-69497"/>
                    <a:pt x="3472524" y="204811"/>
                  </a:cubicBezTo>
                  <a:cubicBezTo>
                    <a:pt x="3516754" y="222342"/>
                    <a:pt x="3538065" y="272684"/>
                    <a:pt x="3519327" y="316352"/>
                  </a:cubicBezTo>
                  <a:lnTo>
                    <a:pt x="3519327" y="31635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AF09B7C6-9C05-4982-B726-2C952D4F9FEA}"/>
                </a:ext>
              </a:extLst>
            </p:cNvPr>
            <p:cNvSpPr/>
            <p:nvPr/>
          </p:nvSpPr>
          <p:spPr>
            <a:xfrm>
              <a:off x="5931037" y="1803309"/>
              <a:ext cx="1223654" cy="3586430"/>
            </a:xfrm>
            <a:custGeom>
              <a:avLst/>
              <a:gdLst>
                <a:gd name="connsiteX0" fmla="*/ 397085 w 1223654"/>
                <a:gd name="connsiteY0" fmla="*/ 9246 h 3586430"/>
                <a:gd name="connsiteX1" fmla="*/ 434882 w 1223654"/>
                <a:gd name="connsiteY1" fmla="*/ 119822 h 3586430"/>
                <a:gd name="connsiteX2" fmla="*/ 301387 w 1223654"/>
                <a:gd name="connsiteY2" fmla="*/ 2142672 h 3586430"/>
                <a:gd name="connsiteX3" fmla="*/ 1192586 w 1223654"/>
                <a:gd name="connsiteY3" fmla="*/ 3438135 h 3586430"/>
                <a:gd name="connsiteX4" fmla="*/ 1206739 w 1223654"/>
                <a:gd name="connsiteY4" fmla="*/ 3553375 h 3586430"/>
                <a:gd name="connsiteX5" fmla="*/ 1206739 w 1223654"/>
                <a:gd name="connsiteY5" fmla="*/ 3553375 h 3586430"/>
                <a:gd name="connsiteX6" fmla="*/ 1087720 w 1223654"/>
                <a:gd name="connsiteY6" fmla="*/ 3567850 h 3586430"/>
                <a:gd name="connsiteX7" fmla="*/ 600383 w 1223654"/>
                <a:gd name="connsiteY7" fmla="*/ 3069174 h 3586430"/>
                <a:gd name="connsiteX8" fmla="*/ 142721 w 1223654"/>
                <a:gd name="connsiteY8" fmla="*/ 2193898 h 3586430"/>
                <a:gd name="connsiteX9" fmla="*/ 282649 w 1223654"/>
                <a:gd name="connsiteY9" fmla="*/ 48330 h 3586430"/>
                <a:gd name="connsiteX10" fmla="*/ 397085 w 1223654"/>
                <a:gd name="connsiteY10" fmla="*/ 9246 h 3586430"/>
                <a:gd name="connsiteX11" fmla="*/ 397085 w 1223654"/>
                <a:gd name="connsiteY11" fmla="*/ 9246 h 358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0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3"/>
                    <a:pt x="77421" y="1449544"/>
                    <a:pt x="301387" y="2142672"/>
                  </a:cubicBezTo>
                  <a:cubicBezTo>
                    <a:pt x="467371" y="2656225"/>
                    <a:pt x="774731" y="3102548"/>
                    <a:pt x="1192586" y="3438135"/>
                  </a:cubicBezTo>
                  <a:cubicBezTo>
                    <a:pt x="1227728" y="3466362"/>
                    <a:pt x="1233921" y="3517427"/>
                    <a:pt x="1206739" y="3553375"/>
                  </a:cubicBezTo>
                  <a:lnTo>
                    <a:pt x="1206739" y="3553375"/>
                  </a:lnTo>
                  <a:cubicBezTo>
                    <a:pt x="1178271" y="3591010"/>
                    <a:pt x="1124471" y="3597444"/>
                    <a:pt x="1087720" y="3567850"/>
                  </a:cubicBezTo>
                  <a:cubicBezTo>
                    <a:pt x="904446" y="3420603"/>
                    <a:pt x="741196" y="3253252"/>
                    <a:pt x="600383" y="3069174"/>
                  </a:cubicBezTo>
                  <a:cubicBezTo>
                    <a:pt x="400623" y="2808135"/>
                    <a:pt x="245898" y="2513321"/>
                    <a:pt x="142721" y="2193898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5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31C9CE33-67E9-43F6-9B33-034202799F11}"/>
                </a:ext>
              </a:extLst>
            </p:cNvPr>
            <p:cNvSpPr/>
            <p:nvPr/>
          </p:nvSpPr>
          <p:spPr>
            <a:xfrm>
              <a:off x="6457318" y="711106"/>
              <a:ext cx="4778282" cy="4778911"/>
            </a:xfrm>
            <a:custGeom>
              <a:avLst/>
              <a:gdLst>
                <a:gd name="connsiteX0" fmla="*/ 2389755 w 4778282"/>
                <a:gd name="connsiteY0" fmla="*/ 4778911 h 4778911"/>
                <a:gd name="connsiteX1" fmla="*/ 1592164 w 4778282"/>
                <a:gd name="connsiteY1" fmla="*/ 4640994 h 4778911"/>
                <a:gd name="connsiteX2" fmla="*/ 233813 w 4778282"/>
                <a:gd name="connsiteY2" fmla="*/ 3417666 h 4778911"/>
                <a:gd name="connsiteX3" fmla="*/ 138356 w 4778282"/>
                <a:gd name="connsiteY3" fmla="*/ 1592164 h 4778911"/>
                <a:gd name="connsiteX4" fmla="*/ 1361684 w 4778282"/>
                <a:gd name="connsiteY4" fmla="*/ 233813 h 4778911"/>
                <a:gd name="connsiteX5" fmla="*/ 3187186 w 4778282"/>
                <a:gd name="connsiteY5" fmla="*/ 138356 h 4778911"/>
                <a:gd name="connsiteX6" fmla="*/ 4778268 w 4778282"/>
                <a:gd name="connsiteY6" fmla="*/ 2340539 h 4778911"/>
                <a:gd name="connsiteX7" fmla="*/ 4709269 w 4778282"/>
                <a:gd name="connsiteY7" fmla="*/ 2409941 h 4778911"/>
                <a:gd name="connsiteX8" fmla="*/ 4709269 w 4778282"/>
                <a:gd name="connsiteY8" fmla="*/ 2409941 h 4778911"/>
                <a:gd name="connsiteX9" fmla="*/ 4641557 w 4778282"/>
                <a:gd name="connsiteY9" fmla="*/ 2342630 h 4778911"/>
                <a:gd name="connsiteX10" fmla="*/ 3141589 w 4778282"/>
                <a:gd name="connsiteY10" fmla="*/ 267267 h 4778911"/>
                <a:gd name="connsiteX11" fmla="*/ 1420550 w 4778282"/>
                <a:gd name="connsiteY11" fmla="*/ 357256 h 4778911"/>
                <a:gd name="connsiteX12" fmla="*/ 267267 w 4778282"/>
                <a:gd name="connsiteY12" fmla="*/ 1637842 h 4778911"/>
                <a:gd name="connsiteX13" fmla="*/ 1637841 w 4778282"/>
                <a:gd name="connsiteY13" fmla="*/ 4512163 h 4778911"/>
                <a:gd name="connsiteX14" fmla="*/ 2924217 w 4778282"/>
                <a:gd name="connsiteY14" fmla="*/ 4577302 h 4778911"/>
                <a:gd name="connsiteX15" fmla="*/ 3006807 w 4778282"/>
                <a:gd name="connsiteY15" fmla="*/ 4625312 h 4778911"/>
                <a:gd name="connsiteX16" fmla="*/ 3006807 w 4778282"/>
                <a:gd name="connsiteY16" fmla="*/ 4625312 h 4778911"/>
                <a:gd name="connsiteX17" fmla="*/ 2957672 w 4778282"/>
                <a:gd name="connsiteY17" fmla="*/ 4709832 h 4778911"/>
                <a:gd name="connsiteX18" fmla="*/ 2389755 w 4778282"/>
                <a:gd name="connsiteY18" fmla="*/ 4778911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2" h="4778911">
                  <a:moveTo>
                    <a:pt x="2389755" y="4778911"/>
                  </a:moveTo>
                  <a:cubicBezTo>
                    <a:pt x="2120353" y="4778911"/>
                    <a:pt x="1851433" y="4732832"/>
                    <a:pt x="1592164" y="4640994"/>
                  </a:cubicBezTo>
                  <a:cubicBezTo>
                    <a:pt x="990793" y="4427965"/>
                    <a:pt x="508443" y="3993543"/>
                    <a:pt x="233813" y="3417666"/>
                  </a:cubicBezTo>
                  <a:cubicBezTo>
                    <a:pt x="-40816" y="2841788"/>
                    <a:pt x="-74672" y="2193454"/>
                    <a:pt x="138356" y="1592164"/>
                  </a:cubicBezTo>
                  <a:cubicBezTo>
                    <a:pt x="351385" y="990793"/>
                    <a:pt x="785807" y="508362"/>
                    <a:pt x="1361684" y="233813"/>
                  </a:cubicBezTo>
                  <a:cubicBezTo>
                    <a:pt x="1937562" y="-40816"/>
                    <a:pt x="2585896" y="-74672"/>
                    <a:pt x="3187186" y="138356"/>
                  </a:cubicBezTo>
                  <a:cubicBezTo>
                    <a:pt x="4125993" y="470887"/>
                    <a:pt x="4758003" y="1350184"/>
                    <a:pt x="4778268" y="2340539"/>
                  </a:cubicBezTo>
                  <a:cubicBezTo>
                    <a:pt x="4779072" y="2378899"/>
                    <a:pt x="4747629" y="2410262"/>
                    <a:pt x="4709269" y="2409941"/>
                  </a:cubicBezTo>
                  <a:lnTo>
                    <a:pt x="4709269" y="2409941"/>
                  </a:lnTo>
                  <a:cubicBezTo>
                    <a:pt x="4672116" y="2409619"/>
                    <a:pt x="4642361" y="2379703"/>
                    <a:pt x="4641557" y="2342630"/>
                  </a:cubicBezTo>
                  <a:cubicBezTo>
                    <a:pt x="4622176" y="1409292"/>
                    <a:pt x="4026354" y="580739"/>
                    <a:pt x="3141589" y="267267"/>
                  </a:cubicBezTo>
                  <a:cubicBezTo>
                    <a:pt x="2574638" y="66462"/>
                    <a:pt x="1963456" y="98388"/>
                    <a:pt x="1420550" y="357256"/>
                  </a:cubicBezTo>
                  <a:cubicBezTo>
                    <a:pt x="877645" y="616123"/>
                    <a:pt x="468073" y="1070890"/>
                    <a:pt x="267267" y="1637842"/>
                  </a:cubicBezTo>
                  <a:cubicBezTo>
                    <a:pt x="-147290" y="2808173"/>
                    <a:pt x="467510" y="4097605"/>
                    <a:pt x="1637841" y="4512163"/>
                  </a:cubicBezTo>
                  <a:cubicBezTo>
                    <a:pt x="2054571" y="4659811"/>
                    <a:pt x="2497838" y="4682007"/>
                    <a:pt x="2924217" y="4577302"/>
                  </a:cubicBezTo>
                  <a:cubicBezTo>
                    <a:pt x="2960325" y="4568456"/>
                    <a:pt x="2996916" y="4589526"/>
                    <a:pt x="3006807" y="4625312"/>
                  </a:cubicBezTo>
                  <a:lnTo>
                    <a:pt x="3006807" y="4625312"/>
                  </a:lnTo>
                  <a:cubicBezTo>
                    <a:pt x="3017020" y="4662304"/>
                    <a:pt x="2994905" y="4700664"/>
                    <a:pt x="2957672" y="4709832"/>
                  </a:cubicBezTo>
                  <a:cubicBezTo>
                    <a:pt x="2770377" y="4755912"/>
                    <a:pt x="2579945" y="4778911"/>
                    <a:pt x="2389755" y="4778911"/>
                  </a:cubicBezTo>
                  <a:close/>
                </a:path>
              </a:pathLst>
            </a:custGeom>
            <a:solidFill>
              <a:srgbClr val="DABC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29426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783428F-E1C7-4586-AEC6-AB0D93157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50788"/>
            <a:ext cx="12192000" cy="3429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7968C03-0413-414C-BCAA-5AA1C72A5E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3858" y="473744"/>
            <a:ext cx="2827789" cy="2827789"/>
          </a:xfrm>
          <a:prstGeom prst="rect">
            <a:avLst/>
          </a:prstGeom>
        </p:spPr>
      </p:pic>
      <p:sp>
        <p:nvSpPr>
          <p:cNvPr id="5" name="Espaço Reservado para Imagem 6">
            <a:extLst>
              <a:ext uri="{FF2B5EF4-FFF2-40B4-BE49-F238E27FC236}">
                <a16:creationId xmlns:a16="http://schemas.microsoft.com/office/drawing/2014/main" id="{7E1D0E75-1ABB-48A8-B7AC-624B1D8F9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431" y="796470"/>
            <a:ext cx="2184642" cy="21823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33EA50-3137-41B2-B048-92EA207EB8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1537" y="116861"/>
            <a:ext cx="592091" cy="5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4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blo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83F9565-EC9C-4871-9FA0-D0EF903CE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350"/>
            <a:ext cx="12191998" cy="6845299"/>
          </a:xfrm>
          <a:prstGeom prst="rect">
            <a:avLst/>
          </a:prstGeom>
        </p:spPr>
      </p:pic>
      <p:sp>
        <p:nvSpPr>
          <p:cNvPr id="6" name="Espaço Reservado para Imagem 6">
            <a:extLst>
              <a:ext uri="{FF2B5EF4-FFF2-40B4-BE49-F238E27FC236}">
                <a16:creationId xmlns:a16="http://schemas.microsoft.com/office/drawing/2014/main" id="{C2E3F8F4-F9B5-4E8D-81C8-D77BE51933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974" y="1662545"/>
            <a:ext cx="3564581" cy="356081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A5638B-AA30-440A-AF45-B33DB7BAA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1537" y="116861"/>
            <a:ext cx="592091" cy="5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0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42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D0460CDC-58C0-4666-B642-734AD02677D5}"/>
              </a:ext>
            </a:extLst>
          </p:cNvPr>
          <p:cNvGrpSpPr/>
          <p:nvPr userDrawn="1"/>
        </p:nvGrpSpPr>
        <p:grpSpPr>
          <a:xfrm>
            <a:off x="2490662" y="1864112"/>
            <a:ext cx="1193415" cy="4269988"/>
            <a:chOff x="1057011" y="1241571"/>
            <a:chExt cx="1367408" cy="4892529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F666E-8887-47EB-BE49-A8ECDC6A5F08}"/>
                </a:ext>
              </a:extLst>
            </p:cNvPr>
            <p:cNvSpPr/>
            <p:nvPr/>
          </p:nvSpPr>
          <p:spPr>
            <a:xfrm>
              <a:off x="1057013" y="1241571"/>
              <a:ext cx="1367406" cy="1367406"/>
            </a:xfrm>
            <a:prstGeom prst="ellipse">
              <a:avLst/>
            </a:prstGeom>
            <a:solidFill>
              <a:srgbClr val="DA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4841C13-5D22-4B5E-B0BE-02AED989CF97}"/>
                </a:ext>
              </a:extLst>
            </p:cNvPr>
            <p:cNvSpPr/>
            <p:nvPr/>
          </p:nvSpPr>
          <p:spPr>
            <a:xfrm>
              <a:off x="1057011" y="1921080"/>
              <a:ext cx="1367407" cy="4213020"/>
            </a:xfrm>
            <a:prstGeom prst="rect">
              <a:avLst/>
            </a:prstGeom>
            <a:solidFill>
              <a:srgbClr val="DA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E4DF11E-7A61-40C5-82A9-E78234F7DF8E}"/>
              </a:ext>
            </a:extLst>
          </p:cNvPr>
          <p:cNvGrpSpPr/>
          <p:nvPr userDrawn="1"/>
        </p:nvGrpSpPr>
        <p:grpSpPr>
          <a:xfrm>
            <a:off x="4035372" y="3057525"/>
            <a:ext cx="1193415" cy="3076574"/>
            <a:chOff x="1057011" y="2608977"/>
            <a:chExt cx="1367408" cy="3525122"/>
          </a:xfrm>
          <a:solidFill>
            <a:srgbClr val="3B67AE"/>
          </a:solidFill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56EBBD7-3A2A-4250-88F4-2575C705C19A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7C71D88-5E3D-4B3B-A636-83F81CE3C576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C674F80-104B-4271-A789-5448FC57A126}"/>
              </a:ext>
            </a:extLst>
          </p:cNvPr>
          <p:cNvGrpSpPr/>
          <p:nvPr userDrawn="1"/>
        </p:nvGrpSpPr>
        <p:grpSpPr>
          <a:xfrm>
            <a:off x="945952" y="3057525"/>
            <a:ext cx="1193415" cy="3076574"/>
            <a:chOff x="1057011" y="2608977"/>
            <a:chExt cx="1367408" cy="3525122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902E54CF-FD9F-4726-9841-0056F1B0F8DE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12371534-ED2A-4674-8874-89DDB7F191D5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2" name="Espaço Reservado para Imagem 6">
            <a:extLst>
              <a:ext uri="{FF2B5EF4-FFF2-40B4-BE49-F238E27FC236}">
                <a16:creationId xmlns:a16="http://schemas.microsoft.com/office/drawing/2014/main" id="{70E3738F-97FE-4C58-A9A7-F762C449FD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5951" y="3053392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C5A71C52-06BB-495B-9BBC-ADFDCC1200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662" y="1864112"/>
            <a:ext cx="1186148" cy="116245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4" name="Espaço Reservado para Imagem 6">
            <a:extLst>
              <a:ext uri="{FF2B5EF4-FFF2-40B4-BE49-F238E27FC236}">
                <a16:creationId xmlns:a16="http://schemas.microsoft.com/office/drawing/2014/main" id="{A909DE56-455B-4F05-AFCB-65F20763C8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35374" y="3058154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 ou ícone aqui</a:t>
            </a:r>
          </a:p>
        </p:txBody>
      </p:sp>
    </p:spTree>
    <p:extLst>
      <p:ext uri="{BB962C8B-B14F-4D97-AF65-F5344CB8AC3E}">
        <p14:creationId xmlns:p14="http://schemas.microsoft.com/office/powerpoint/2010/main" val="99559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97D4323-2D5A-4647-B8EB-F72146301C04}"/>
              </a:ext>
            </a:extLst>
          </p:cNvPr>
          <p:cNvSpPr/>
          <p:nvPr userDrawn="1"/>
        </p:nvSpPr>
        <p:spPr>
          <a:xfrm>
            <a:off x="27683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2481C7D-E6EB-489D-B109-F89B33D91744}"/>
              </a:ext>
            </a:extLst>
          </p:cNvPr>
          <p:cNvSpPr/>
          <p:nvPr userDrawn="1"/>
        </p:nvSpPr>
        <p:spPr>
          <a:xfrm>
            <a:off x="430506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DA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C4D0E2-D484-48C6-AB40-0640F25DE000}"/>
              </a:ext>
            </a:extLst>
          </p:cNvPr>
          <p:cNvSpPr/>
          <p:nvPr userDrawn="1"/>
        </p:nvSpPr>
        <p:spPr>
          <a:xfrm>
            <a:off x="833329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6D8A90-36BD-42B1-912F-724067BA2F2D}"/>
              </a:ext>
            </a:extLst>
          </p:cNvPr>
          <p:cNvSpPr/>
          <p:nvPr userDrawn="1"/>
        </p:nvSpPr>
        <p:spPr>
          <a:xfrm>
            <a:off x="276836" y="1092587"/>
            <a:ext cx="3581867" cy="675066"/>
          </a:xfrm>
          <a:prstGeom prst="rect">
            <a:avLst/>
          </a:prstGeom>
          <a:solidFill>
            <a:srgbClr val="00973A"/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06C4DC1-EB73-4D56-AD9A-9BB5106E1424}"/>
              </a:ext>
            </a:extLst>
          </p:cNvPr>
          <p:cNvSpPr/>
          <p:nvPr userDrawn="1"/>
        </p:nvSpPr>
        <p:spPr>
          <a:xfrm>
            <a:off x="4305066" y="1092587"/>
            <a:ext cx="3581867" cy="675066"/>
          </a:xfrm>
          <a:prstGeom prst="rect">
            <a:avLst/>
          </a:prstGeom>
          <a:solidFill>
            <a:srgbClr val="DABC00"/>
          </a:solidFill>
          <a:ln w="31750">
            <a:solidFill>
              <a:srgbClr val="DA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3539344-AB4D-4D8C-B320-324A78AA00E2}"/>
              </a:ext>
            </a:extLst>
          </p:cNvPr>
          <p:cNvSpPr/>
          <p:nvPr userDrawn="1"/>
        </p:nvSpPr>
        <p:spPr>
          <a:xfrm>
            <a:off x="8333296" y="1092587"/>
            <a:ext cx="3581867" cy="675066"/>
          </a:xfrm>
          <a:prstGeom prst="rect">
            <a:avLst/>
          </a:prstGeom>
          <a:solidFill>
            <a:srgbClr val="3B67AE"/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227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E5A9704F-A1BA-4DF7-A058-D67506359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9472" y="896758"/>
            <a:ext cx="10639104" cy="50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1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5B6594C-4771-4900-9F44-79A49472357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149A348-BFFF-49D5-8674-FC5F0035931D}"/>
              </a:ext>
            </a:extLst>
          </p:cNvPr>
          <p:cNvSpPr/>
          <p:nvPr userDrawn="1"/>
        </p:nvSpPr>
        <p:spPr>
          <a:xfrm>
            <a:off x="0" y="6143625"/>
            <a:ext cx="1219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 descr="Uma imagem contendo medidor, relógio&#10;&#10;Descrição gerada automaticamente">
            <a:extLst>
              <a:ext uri="{FF2B5EF4-FFF2-40B4-BE49-F238E27FC236}">
                <a16:creationId xmlns:a16="http://schemas.microsoft.com/office/drawing/2014/main" id="{600B110F-C7B9-4198-89AB-B834BF72D30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674" y="6356804"/>
            <a:ext cx="2314401" cy="501196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47F622F-8190-4310-AA71-84A6B4A83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43625"/>
            <a:ext cx="12192001" cy="0"/>
          </a:xfrm>
          <a:prstGeom prst="line">
            <a:avLst/>
          </a:prstGeom>
          <a:ln w="12700" cmpd="sng">
            <a:solidFill>
              <a:srgbClr val="3B6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2B472A25-FB70-42AE-AFA1-324F8C938C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72717"/>
            <a:ext cx="2478689" cy="538647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EAFCEB8-0E50-423C-8E13-F2401D9B21D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203156"/>
            <a:ext cx="12192001" cy="0"/>
          </a:xfrm>
          <a:prstGeom prst="line">
            <a:avLst/>
          </a:prstGeom>
          <a:ln w="12700" cmpd="sng">
            <a:solidFill>
              <a:srgbClr val="009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1BAE4D27-2558-4CF3-AB10-2E376C0B32C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72200"/>
            <a:ext cx="12192001" cy="0"/>
          </a:xfrm>
          <a:prstGeom prst="line">
            <a:avLst/>
          </a:prstGeom>
          <a:ln w="12700" cmpd="sng">
            <a:solidFill>
              <a:srgbClr val="DA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Imagem 85">
            <a:extLst>
              <a:ext uri="{FF2B5EF4-FFF2-40B4-BE49-F238E27FC236}">
                <a16:creationId xmlns:a16="http://schemas.microsoft.com/office/drawing/2014/main" id="{13313913-2C55-4A4E-92A3-272AC11A54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1537" y="116861"/>
            <a:ext cx="592091" cy="5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A059CA-9B30-48FC-8A84-2D773B9D04C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9" r:id="rId2"/>
    <p:sldLayoutId id="2147483740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6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39243"/>
          </a:xfrm>
          <a:prstGeom prst="rect">
            <a:avLst/>
          </a:prstGeom>
        </p:spPr>
      </p:pic>
      <p:pic>
        <p:nvPicPr>
          <p:cNvPr id="4" name="Gráfico 1">
            <a:extLst>
              <a:ext uri="{FF2B5EF4-FFF2-40B4-BE49-F238E27FC236}">
                <a16:creationId xmlns:a16="http://schemas.microsoft.com/office/drawing/2014/main" id="{F1D21BF4-9F3C-4616-A367-B59CA04C1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5841" y="6048066"/>
            <a:ext cx="2108571" cy="6709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351C50D-0BF9-412A-8571-773DAA8DDB6C}"/>
              </a:ext>
            </a:extLst>
          </p:cNvPr>
          <p:cNvSpPr txBox="1"/>
          <p:nvPr/>
        </p:nvSpPr>
        <p:spPr>
          <a:xfrm>
            <a:off x="125841" y="4376882"/>
            <a:ext cx="10087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58595B"/>
                </a:solidFill>
                <a:latin typeface="+mj-lt"/>
              </a:rPr>
              <a:t>Secretário de Política Econômica: 04/01/2019 a 04/01/2022</a:t>
            </a:r>
          </a:p>
          <a:p>
            <a:r>
              <a:rPr lang="pt-BR" sz="2400" b="1" dirty="0" smtClean="0">
                <a:solidFill>
                  <a:srgbClr val="58595B"/>
                </a:solidFill>
                <a:latin typeface="+mj-lt"/>
              </a:rPr>
              <a:t>Chefe da Assessoria Especial de Assuntos Estratégicos: 05/01/22 a 10/05/22</a:t>
            </a:r>
          </a:p>
          <a:p>
            <a:r>
              <a:rPr lang="pt-BR" sz="2400" b="1" dirty="0" smtClean="0">
                <a:solidFill>
                  <a:srgbClr val="58595B"/>
                </a:solidFill>
                <a:latin typeface="+mj-lt"/>
              </a:rPr>
              <a:t>Ministro de Minas e Energia: 11/05/2022 a 31/12/2022</a:t>
            </a:r>
            <a:endParaRPr lang="pt-BR" sz="2400" b="1" dirty="0">
              <a:solidFill>
                <a:srgbClr val="58595B"/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651FFA5-F43C-4763-9005-2C28E4F4CBB2}"/>
              </a:ext>
            </a:extLst>
          </p:cNvPr>
          <p:cNvSpPr txBox="1"/>
          <p:nvPr/>
        </p:nvSpPr>
        <p:spPr>
          <a:xfrm>
            <a:off x="125842" y="5577211"/>
            <a:ext cx="10087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58595B"/>
                </a:solidFill>
              </a:rPr>
              <a:t>Ministro Adolfo Sachsida</a:t>
            </a:r>
            <a:endParaRPr lang="pt-BR" sz="2000" dirty="0">
              <a:solidFill>
                <a:srgbClr val="58595B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50C0EB-B61A-4C37-BC33-81A44C5B8F51}"/>
              </a:ext>
            </a:extLst>
          </p:cNvPr>
          <p:cNvSpPr txBox="1"/>
          <p:nvPr/>
        </p:nvSpPr>
        <p:spPr>
          <a:xfrm>
            <a:off x="10393961" y="6374129"/>
            <a:ext cx="179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58595B"/>
                </a:solidFill>
                <a:latin typeface="+mj-lt"/>
              </a:rPr>
              <a:t>08/12/2022</a:t>
            </a:r>
            <a:endParaRPr lang="pt-BR" sz="1600" dirty="0">
              <a:solidFill>
                <a:srgbClr val="58595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65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07869-62A5-40D0-BCB0-72F06BE03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Reduções Tributárias PERMANENTES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9A323CB-4DCA-4F45-8E8B-8D4E74D0A41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2" y="673331"/>
            <a:ext cx="11081172" cy="5461462"/>
          </a:xfrm>
        </p:spPr>
        <p:txBody>
          <a:bodyPr/>
          <a:lstStyle/>
          <a:p>
            <a:r>
              <a:rPr lang="pt-BR" sz="2300" b="1" u="sng" dirty="0">
                <a:solidFill>
                  <a:srgbClr val="00B050"/>
                </a:solidFill>
              </a:rPr>
              <a:t>1) Fim do adicional da multa de 10% do FGTS</a:t>
            </a:r>
          </a:p>
          <a:p>
            <a:r>
              <a:rPr lang="pt-BR" sz="2300" dirty="0">
                <a:solidFill>
                  <a:srgbClr val="00B050"/>
                </a:solidFill>
              </a:rPr>
              <a:t>2) Redução do DPVAT</a:t>
            </a:r>
          </a:p>
          <a:p>
            <a:r>
              <a:rPr lang="pt-BR" sz="2300" b="1" u="sng" dirty="0">
                <a:solidFill>
                  <a:srgbClr val="00B050"/>
                </a:solidFill>
              </a:rPr>
              <a:t>3) Redução das taxas CVM</a:t>
            </a:r>
          </a:p>
          <a:p>
            <a:r>
              <a:rPr lang="pt-BR" sz="2300" dirty="0">
                <a:solidFill>
                  <a:srgbClr val="00B050"/>
                </a:solidFill>
              </a:rPr>
              <a:t>4) Redução do Adicional de Frete Renovação Marinha Mercante (AFRRM)</a:t>
            </a:r>
          </a:p>
          <a:p>
            <a:r>
              <a:rPr lang="pt-BR" sz="2300" dirty="0">
                <a:solidFill>
                  <a:srgbClr val="00B050"/>
                </a:solidFill>
              </a:rPr>
              <a:t>5) Redução de 20% da TEC e de 20% do BIT/BK</a:t>
            </a:r>
          </a:p>
          <a:p>
            <a:r>
              <a:rPr lang="pt-BR" sz="2300" dirty="0">
                <a:solidFill>
                  <a:srgbClr val="00B050"/>
                </a:solidFill>
              </a:rPr>
              <a:t>6) Redução de 35% do IPI</a:t>
            </a:r>
          </a:p>
          <a:p>
            <a:r>
              <a:rPr lang="pt-BR" sz="2300" dirty="0">
                <a:solidFill>
                  <a:srgbClr val="00B050"/>
                </a:solidFill>
              </a:rPr>
              <a:t>7) Fim gradual do IOF câmbio</a:t>
            </a:r>
          </a:p>
          <a:p>
            <a:r>
              <a:rPr lang="pt-BR" sz="2300" dirty="0">
                <a:solidFill>
                  <a:srgbClr val="00B050"/>
                </a:solidFill>
              </a:rPr>
              <a:t>8) FIM imposto federal sobre GLP</a:t>
            </a:r>
          </a:p>
          <a:p>
            <a:r>
              <a:rPr lang="pt-BR" sz="2300" b="1" u="sng" dirty="0">
                <a:solidFill>
                  <a:srgbClr val="00B050"/>
                </a:solidFill>
              </a:rPr>
              <a:t>9) Redução do ICMS sobre energia, combustível, telecomunicação e transporte urbano</a:t>
            </a:r>
          </a:p>
          <a:p>
            <a:r>
              <a:rPr lang="pt-BR" sz="2300" dirty="0">
                <a:solidFill>
                  <a:srgbClr val="00B050"/>
                </a:solidFill>
              </a:rPr>
              <a:t>10) Retirada da capatazia da base de cálculo do imposto de importação</a:t>
            </a:r>
          </a:p>
          <a:p>
            <a:r>
              <a:rPr lang="pt-BR" sz="2300" b="1" u="sng" dirty="0">
                <a:solidFill>
                  <a:srgbClr val="00B050"/>
                </a:solidFill>
              </a:rPr>
              <a:t>11) 95% das empresas estão desobrigadas de publicar balanço em jornais</a:t>
            </a:r>
          </a:p>
          <a:p>
            <a:r>
              <a:rPr lang="pt-BR" sz="2300" dirty="0"/>
              <a:t>12) Permissão para micro e pequenas empresas do Simples utilizar regimes drawback suspensão e isenção</a:t>
            </a:r>
          </a:p>
          <a:p>
            <a:r>
              <a:rPr lang="pt-BR" sz="2300" b="1" u="sng" dirty="0">
                <a:solidFill>
                  <a:srgbClr val="00B050"/>
                </a:solidFill>
              </a:rPr>
              <a:t>13) Isenção de IR para não residentes em investimentos de dívida privada</a:t>
            </a:r>
          </a:p>
        </p:txBody>
      </p:sp>
    </p:spTree>
    <p:extLst>
      <p:ext uri="{BB962C8B-B14F-4D97-AF65-F5344CB8AC3E}">
        <p14:creationId xmlns:p14="http://schemas.microsoft.com/office/powerpoint/2010/main" val="323289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0779D-AE61-422A-84DC-2DE2C99723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Crédito Livre e Bancos Privados</a:t>
            </a:r>
            <a:endParaRPr lang="pt-BR" b="1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7327709-B339-4CBC-A5E3-644164FD56F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pt-BR" sz="2400" dirty="0"/>
              <a:t>Crédito Livre em relação ao Crédito Total</a:t>
            </a:r>
          </a:p>
          <a:p>
            <a:pPr lvl="1">
              <a:lnSpc>
                <a:spcPct val="150000"/>
              </a:lnSpc>
            </a:pPr>
            <a:r>
              <a:rPr lang="pt-BR" sz="2000" dirty="0" err="1"/>
              <a:t>Dec</a:t>
            </a:r>
            <a:r>
              <a:rPr lang="pt-BR" sz="2000" dirty="0"/>
              <a:t>/2015: 51%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set22/2022: 60%</a:t>
            </a:r>
          </a:p>
          <a:p>
            <a:pPr lvl="0"/>
            <a:endParaRPr lang="pt-BR" sz="2400" b="1" dirty="0">
              <a:solidFill>
                <a:srgbClr val="1E629E"/>
              </a:solidFill>
            </a:endParaRPr>
          </a:p>
          <a:p>
            <a:pPr marL="0" indent="0">
              <a:buNone/>
            </a:pPr>
            <a:endParaRPr lang="pt-BR" sz="2400" b="1" dirty="0">
              <a:solidFill>
                <a:srgbClr val="1E629E"/>
              </a:solidFill>
            </a:endParaRPr>
          </a:p>
          <a:p>
            <a:r>
              <a:rPr lang="pt-BR" sz="2400" dirty="0"/>
              <a:t>Participação dos Bancos Privados no Crédito</a:t>
            </a:r>
          </a:p>
          <a:p>
            <a:pPr lvl="1">
              <a:lnSpc>
                <a:spcPct val="150000"/>
              </a:lnSpc>
            </a:pPr>
            <a:r>
              <a:rPr lang="pt-BR" sz="2000" dirty="0" err="1"/>
              <a:t>Dec</a:t>
            </a:r>
            <a:r>
              <a:rPr lang="pt-BR" sz="2000" dirty="0"/>
              <a:t>/15: 44%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Set/22: 57%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FECE342-311F-4FB8-947D-4A0B451D3489}"/>
              </a:ext>
            </a:extLst>
          </p:cNvPr>
          <p:cNvSpPr/>
          <p:nvPr/>
        </p:nvSpPr>
        <p:spPr>
          <a:xfrm>
            <a:off x="7482980" y="2080470"/>
            <a:ext cx="3254928" cy="1209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Maior Taxa de Investimento desde 3T14 foi verificada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em 2021, 19,4% do PIB</a:t>
            </a:r>
          </a:p>
        </p:txBody>
      </p:sp>
    </p:spTree>
    <p:extLst>
      <p:ext uri="{BB962C8B-B14F-4D97-AF65-F5344CB8AC3E}">
        <p14:creationId xmlns:p14="http://schemas.microsoft.com/office/powerpoint/2010/main" val="189684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42F70-13E0-D144-B53D-B1829892B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445" y="157191"/>
            <a:ext cx="8997517" cy="423610"/>
          </a:xfrm>
        </p:spPr>
        <p:txBody>
          <a:bodyPr/>
          <a:lstStyle/>
          <a:p>
            <a:r>
              <a:rPr lang="pt-BR" dirty="0"/>
              <a:t>Aumento dos investimentos</a:t>
            </a:r>
          </a:p>
        </p:txBody>
      </p:sp>
      <p:sp>
        <p:nvSpPr>
          <p:cNvPr id="5" name="Subtítulo 3">
            <a:extLst>
              <a:ext uri="{FF2B5EF4-FFF2-40B4-BE49-F238E27FC236}">
                <a16:creationId xmlns:a16="http://schemas.microsoft.com/office/drawing/2014/main" id="{8121E468-6EF5-4E08-9A8B-5D06CC311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3682" y="738161"/>
            <a:ext cx="8264869" cy="282835"/>
          </a:xfrm>
        </p:spPr>
        <p:txBody>
          <a:bodyPr/>
          <a:lstStyle/>
          <a:p>
            <a:r>
              <a:rPr lang="pt-BR" dirty="0"/>
              <a:t>Alocação e financiamento via setor privado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BBDEF5-AB34-4DC0-8D1A-4A23C0F6B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86" y="1065923"/>
            <a:ext cx="7584828" cy="47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6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tângulo 75">
            <a:extLst>
              <a:ext uri="{FF2B5EF4-FFF2-40B4-BE49-F238E27FC236}">
                <a16:creationId xmlns:a16="http://schemas.microsoft.com/office/drawing/2014/main" id="{303D8A1E-B5BC-0745-B9D3-BCC5357F7EDD}"/>
              </a:ext>
            </a:extLst>
          </p:cNvPr>
          <p:cNvSpPr/>
          <p:nvPr/>
        </p:nvSpPr>
        <p:spPr>
          <a:xfrm>
            <a:off x="7016343" y="795557"/>
            <a:ext cx="1736828" cy="5329991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9DFE7352-5CAD-1840-AD52-E93BF30A6F26}"/>
              </a:ext>
            </a:extLst>
          </p:cNvPr>
          <p:cNvSpPr/>
          <p:nvPr/>
        </p:nvSpPr>
        <p:spPr>
          <a:xfrm>
            <a:off x="3577659" y="795557"/>
            <a:ext cx="1736828" cy="5329991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9" name="Retângulo 178">
            <a:extLst>
              <a:ext uri="{FF2B5EF4-FFF2-40B4-BE49-F238E27FC236}">
                <a16:creationId xmlns:a16="http://schemas.microsoft.com/office/drawing/2014/main" id="{FE4D5E60-4F56-724C-96CB-2E14893232BF}"/>
              </a:ext>
            </a:extLst>
          </p:cNvPr>
          <p:cNvSpPr/>
          <p:nvPr/>
        </p:nvSpPr>
        <p:spPr>
          <a:xfrm>
            <a:off x="1981644" y="795557"/>
            <a:ext cx="1599224" cy="5329991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7" name="Retângulo 176">
            <a:extLst>
              <a:ext uri="{FF2B5EF4-FFF2-40B4-BE49-F238E27FC236}">
                <a16:creationId xmlns:a16="http://schemas.microsoft.com/office/drawing/2014/main" id="{F904B35F-4F36-E540-B586-7E2CD3356D5F}"/>
              </a:ext>
            </a:extLst>
          </p:cNvPr>
          <p:cNvSpPr/>
          <p:nvPr/>
        </p:nvSpPr>
        <p:spPr>
          <a:xfrm>
            <a:off x="5320449" y="795557"/>
            <a:ext cx="1704281" cy="5329991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Retângulo 174">
            <a:extLst>
              <a:ext uri="{FF2B5EF4-FFF2-40B4-BE49-F238E27FC236}">
                <a16:creationId xmlns:a16="http://schemas.microsoft.com/office/drawing/2014/main" id="{59EE6D32-957F-E24C-90A9-F8C720D888C3}"/>
              </a:ext>
            </a:extLst>
          </p:cNvPr>
          <p:cNvSpPr/>
          <p:nvPr/>
        </p:nvSpPr>
        <p:spPr>
          <a:xfrm>
            <a:off x="8742122" y="795557"/>
            <a:ext cx="1605839" cy="5329991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442F70-13E0-D144-B53D-B1829892B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445" y="157191"/>
            <a:ext cx="8997517" cy="423610"/>
          </a:xfrm>
        </p:spPr>
        <p:txBody>
          <a:bodyPr/>
          <a:lstStyle/>
          <a:p>
            <a:r>
              <a:rPr lang="pt-BR" dirty="0"/>
              <a:t>Aumento dos investimentos – reformas com impacto direto no financiamento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6A0C056-15F4-D541-A488-8EDE66ADCF58}"/>
              </a:ext>
            </a:extLst>
          </p:cNvPr>
          <p:cNvSpPr txBox="1"/>
          <p:nvPr/>
        </p:nvSpPr>
        <p:spPr>
          <a:xfrm>
            <a:off x="8899040" y="4985063"/>
            <a:ext cx="1448921" cy="314427"/>
          </a:xfrm>
          <a:prstGeom prst="rect">
            <a:avLst/>
          </a:prstGeom>
          <a:solidFill>
            <a:srgbClr val="92A8C4"/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Cadastro positivo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704CA47-ECFA-4A41-A3D9-8045A259D877}"/>
              </a:ext>
            </a:extLst>
          </p:cNvPr>
          <p:cNvSpPr txBox="1"/>
          <p:nvPr/>
        </p:nvSpPr>
        <p:spPr>
          <a:xfrm>
            <a:off x="8899040" y="3868632"/>
            <a:ext cx="1448921" cy="31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Nova lei do Agro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C273E8C-17D9-934D-89AB-4E62B4C8DC8A}"/>
              </a:ext>
            </a:extLst>
          </p:cNvPr>
          <p:cNvSpPr txBox="1"/>
          <p:nvPr/>
        </p:nvSpPr>
        <p:spPr>
          <a:xfrm>
            <a:off x="8899040" y="4194021"/>
            <a:ext cx="1448921" cy="481139"/>
          </a:xfrm>
          <a:prstGeom prst="rect">
            <a:avLst/>
          </a:prstGeom>
          <a:solidFill>
            <a:srgbClr val="92A8C4"/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Nova Lei de Falências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194AD29-D1A2-E345-8B03-5019A9A0AEFC}"/>
              </a:ext>
            </a:extLst>
          </p:cNvPr>
          <p:cNvSpPr txBox="1"/>
          <p:nvPr/>
        </p:nvSpPr>
        <p:spPr>
          <a:xfrm>
            <a:off x="8900133" y="3242460"/>
            <a:ext cx="1448921" cy="31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Fiagro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44E0F5F-0CD8-054E-88BE-545CE08348DE}"/>
              </a:ext>
            </a:extLst>
          </p:cNvPr>
          <p:cNvSpPr txBox="1"/>
          <p:nvPr/>
        </p:nvSpPr>
        <p:spPr>
          <a:xfrm>
            <a:off x="8899679" y="3560763"/>
            <a:ext cx="1448921" cy="314427"/>
          </a:xfrm>
          <a:prstGeom prst="rect">
            <a:avLst/>
          </a:prstGeom>
          <a:solidFill>
            <a:srgbClr val="92A8C4"/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Nota Comercial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A98EB4F-F9C9-EA4F-964E-EBB83525F3D1}"/>
              </a:ext>
            </a:extLst>
          </p:cNvPr>
          <p:cNvSpPr txBox="1"/>
          <p:nvPr/>
        </p:nvSpPr>
        <p:spPr>
          <a:xfrm>
            <a:off x="8896446" y="2303462"/>
            <a:ext cx="1417098" cy="645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25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Sistema Eletrônico de Registros Públicos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CFBEC6D-0FAE-4842-8F9A-B199B312715E}"/>
              </a:ext>
            </a:extLst>
          </p:cNvPr>
          <p:cNvSpPr txBox="1"/>
          <p:nvPr/>
        </p:nvSpPr>
        <p:spPr>
          <a:xfrm>
            <a:off x="8890650" y="1651735"/>
            <a:ext cx="1448921" cy="647851"/>
          </a:xfrm>
          <a:prstGeom prst="rect">
            <a:avLst/>
          </a:prstGeom>
          <a:solidFill>
            <a:srgbClr val="92A8C4"/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Aprimoramento das Garantias do Agro </a:t>
            </a:r>
          </a:p>
        </p:txBody>
      </p:sp>
      <p:sp>
        <p:nvSpPr>
          <p:cNvPr id="170" name="CaixaDeTexto 169">
            <a:extLst>
              <a:ext uri="{FF2B5EF4-FFF2-40B4-BE49-F238E27FC236}">
                <a16:creationId xmlns:a16="http://schemas.microsoft.com/office/drawing/2014/main" id="{23AF3A30-F22F-DE47-BFDA-7F9B96DEDFB9}"/>
              </a:ext>
            </a:extLst>
          </p:cNvPr>
          <p:cNvSpPr txBox="1"/>
          <p:nvPr/>
        </p:nvSpPr>
        <p:spPr>
          <a:xfrm>
            <a:off x="1986992" y="5610429"/>
            <a:ext cx="1457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accent5"/>
                </a:solidFill>
              </a:rPr>
              <a:t>2017</a:t>
            </a:r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FDFCD02-6A50-A046-8BDA-E68C251A13CD}"/>
              </a:ext>
            </a:extLst>
          </p:cNvPr>
          <p:cNvSpPr txBox="1"/>
          <p:nvPr/>
        </p:nvSpPr>
        <p:spPr>
          <a:xfrm>
            <a:off x="3704337" y="5610429"/>
            <a:ext cx="1457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accent5"/>
                </a:solidFill>
              </a:rPr>
              <a:t>2019</a:t>
            </a:r>
          </a:p>
        </p:txBody>
      </p:sp>
      <p:sp>
        <p:nvSpPr>
          <p:cNvPr id="172" name="CaixaDeTexto 171">
            <a:extLst>
              <a:ext uri="{FF2B5EF4-FFF2-40B4-BE49-F238E27FC236}">
                <a16:creationId xmlns:a16="http://schemas.microsoft.com/office/drawing/2014/main" id="{3708CA5E-1771-3B4D-9D44-532986D92598}"/>
              </a:ext>
            </a:extLst>
          </p:cNvPr>
          <p:cNvSpPr txBox="1"/>
          <p:nvPr/>
        </p:nvSpPr>
        <p:spPr>
          <a:xfrm>
            <a:off x="5395873" y="5610429"/>
            <a:ext cx="1457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accent5"/>
                </a:solidFill>
              </a:rPr>
              <a:t>2020</a:t>
            </a:r>
          </a:p>
        </p:txBody>
      </p: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90B3B1A9-F55A-5146-938C-86B8397BF382}"/>
              </a:ext>
            </a:extLst>
          </p:cNvPr>
          <p:cNvSpPr txBox="1"/>
          <p:nvPr/>
        </p:nvSpPr>
        <p:spPr>
          <a:xfrm>
            <a:off x="7160360" y="5607757"/>
            <a:ext cx="1457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accent5"/>
                </a:solidFill>
              </a:rPr>
              <a:t>2021</a:t>
            </a:r>
          </a:p>
        </p:txBody>
      </p:sp>
      <p:sp>
        <p:nvSpPr>
          <p:cNvPr id="174" name="CaixaDeTexto 173">
            <a:extLst>
              <a:ext uri="{FF2B5EF4-FFF2-40B4-BE49-F238E27FC236}">
                <a16:creationId xmlns:a16="http://schemas.microsoft.com/office/drawing/2014/main" id="{139B2559-A697-4E42-AC1A-3AD16EBC2178}"/>
              </a:ext>
            </a:extLst>
          </p:cNvPr>
          <p:cNvSpPr txBox="1"/>
          <p:nvPr/>
        </p:nvSpPr>
        <p:spPr>
          <a:xfrm>
            <a:off x="8924847" y="5605043"/>
            <a:ext cx="1457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accent5"/>
                </a:solidFill>
              </a:rPr>
              <a:t>2022</a:t>
            </a:r>
          </a:p>
        </p:txBody>
      </p:sp>
      <p:cxnSp>
        <p:nvCxnSpPr>
          <p:cNvPr id="180" name="Conector Reto 179">
            <a:extLst>
              <a:ext uri="{FF2B5EF4-FFF2-40B4-BE49-F238E27FC236}">
                <a16:creationId xmlns:a16="http://schemas.microsoft.com/office/drawing/2014/main" id="{D5EED9F9-5DCE-BC43-B55F-4D87A97EFF97}"/>
              </a:ext>
            </a:extLst>
          </p:cNvPr>
          <p:cNvCxnSpPr>
            <a:cxnSpLocks/>
          </p:cNvCxnSpPr>
          <p:nvPr/>
        </p:nvCxnSpPr>
        <p:spPr>
          <a:xfrm flipV="1">
            <a:off x="3576371" y="795556"/>
            <a:ext cx="0" cy="5336478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Reto 182">
            <a:extLst>
              <a:ext uri="{FF2B5EF4-FFF2-40B4-BE49-F238E27FC236}">
                <a16:creationId xmlns:a16="http://schemas.microsoft.com/office/drawing/2014/main" id="{B393187C-EBAC-2C42-A390-DFFBFC8B258C}"/>
              </a:ext>
            </a:extLst>
          </p:cNvPr>
          <p:cNvCxnSpPr>
            <a:cxnSpLocks/>
          </p:cNvCxnSpPr>
          <p:nvPr/>
        </p:nvCxnSpPr>
        <p:spPr>
          <a:xfrm flipV="1">
            <a:off x="5300550" y="802043"/>
            <a:ext cx="0" cy="5336478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Conector Reto 183">
            <a:extLst>
              <a:ext uri="{FF2B5EF4-FFF2-40B4-BE49-F238E27FC236}">
                <a16:creationId xmlns:a16="http://schemas.microsoft.com/office/drawing/2014/main" id="{BE64CAB1-9C36-3F4F-967F-73AFB4FB343C}"/>
              </a:ext>
            </a:extLst>
          </p:cNvPr>
          <p:cNvCxnSpPr>
            <a:cxnSpLocks/>
          </p:cNvCxnSpPr>
          <p:nvPr/>
        </p:nvCxnSpPr>
        <p:spPr>
          <a:xfrm flipV="1">
            <a:off x="7015186" y="789069"/>
            <a:ext cx="0" cy="5336478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Conector Reto 184">
            <a:extLst>
              <a:ext uri="{FF2B5EF4-FFF2-40B4-BE49-F238E27FC236}">
                <a16:creationId xmlns:a16="http://schemas.microsoft.com/office/drawing/2014/main" id="{A3E61883-509D-BB46-BACD-46DBB9365E87}"/>
              </a:ext>
            </a:extLst>
          </p:cNvPr>
          <p:cNvCxnSpPr>
            <a:cxnSpLocks/>
          </p:cNvCxnSpPr>
          <p:nvPr/>
        </p:nvCxnSpPr>
        <p:spPr>
          <a:xfrm flipV="1">
            <a:off x="8729472" y="789069"/>
            <a:ext cx="0" cy="5336478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B378ED07-F42E-1E4B-9AEE-EB280DECC0F0}"/>
              </a:ext>
            </a:extLst>
          </p:cNvPr>
          <p:cNvSpPr txBox="1"/>
          <p:nvPr/>
        </p:nvSpPr>
        <p:spPr>
          <a:xfrm>
            <a:off x="8897681" y="5297704"/>
            <a:ext cx="1448921" cy="31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TLP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19AA55A3-9A9E-7346-9974-37A435A3621D}"/>
              </a:ext>
            </a:extLst>
          </p:cNvPr>
          <p:cNvSpPr txBox="1"/>
          <p:nvPr/>
        </p:nvSpPr>
        <p:spPr>
          <a:xfrm>
            <a:off x="7154088" y="4971683"/>
            <a:ext cx="1448921" cy="314427"/>
          </a:xfrm>
          <a:prstGeom prst="rect">
            <a:avLst/>
          </a:prstGeom>
          <a:solidFill>
            <a:srgbClr val="92A8C4"/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Cadastro positivo 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18424DE2-8B75-674C-AA71-15AC65D09A1C}"/>
              </a:ext>
            </a:extLst>
          </p:cNvPr>
          <p:cNvSpPr txBox="1"/>
          <p:nvPr/>
        </p:nvSpPr>
        <p:spPr>
          <a:xfrm>
            <a:off x="7144684" y="3862632"/>
            <a:ext cx="1448921" cy="31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Nova lei do Agro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7F1FCD8-C614-424E-99AB-FBFB638FC07C}"/>
              </a:ext>
            </a:extLst>
          </p:cNvPr>
          <p:cNvSpPr txBox="1"/>
          <p:nvPr/>
        </p:nvSpPr>
        <p:spPr>
          <a:xfrm>
            <a:off x="7161260" y="4163182"/>
            <a:ext cx="1448921" cy="481139"/>
          </a:xfrm>
          <a:prstGeom prst="rect">
            <a:avLst/>
          </a:prstGeom>
          <a:solidFill>
            <a:srgbClr val="92A8C4"/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Nova Lei de Falências 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52EAE6DF-954E-B34C-B852-F403EE6F9419}"/>
              </a:ext>
            </a:extLst>
          </p:cNvPr>
          <p:cNvSpPr txBox="1"/>
          <p:nvPr/>
        </p:nvSpPr>
        <p:spPr>
          <a:xfrm>
            <a:off x="7154088" y="3303448"/>
            <a:ext cx="1448921" cy="31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Fiagro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35B4F012-B7A8-1D46-9D6F-93E80DEC0604}"/>
              </a:ext>
            </a:extLst>
          </p:cNvPr>
          <p:cNvSpPr txBox="1"/>
          <p:nvPr/>
        </p:nvSpPr>
        <p:spPr>
          <a:xfrm>
            <a:off x="7136680" y="3571599"/>
            <a:ext cx="1448921" cy="314427"/>
          </a:xfrm>
          <a:prstGeom prst="rect">
            <a:avLst/>
          </a:prstGeom>
          <a:solidFill>
            <a:srgbClr val="92A8C4"/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Nota Comercial 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AEEC9B38-B9D3-684F-9B41-DFD503AF458E}"/>
              </a:ext>
            </a:extLst>
          </p:cNvPr>
          <p:cNvSpPr txBox="1"/>
          <p:nvPr/>
        </p:nvSpPr>
        <p:spPr>
          <a:xfrm>
            <a:off x="7152729" y="5284324"/>
            <a:ext cx="1448921" cy="31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TLP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D529FE3B-01A2-D845-A4FC-4BE63CE911C4}"/>
              </a:ext>
            </a:extLst>
          </p:cNvPr>
          <p:cNvSpPr txBox="1"/>
          <p:nvPr/>
        </p:nvSpPr>
        <p:spPr>
          <a:xfrm>
            <a:off x="5443424" y="4985063"/>
            <a:ext cx="1448921" cy="314427"/>
          </a:xfrm>
          <a:prstGeom prst="rect">
            <a:avLst/>
          </a:prstGeom>
          <a:solidFill>
            <a:srgbClr val="92A8C4"/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Cadastro positivo 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328FB20-6D4A-1F4F-A68C-6586519286BF}"/>
              </a:ext>
            </a:extLst>
          </p:cNvPr>
          <p:cNvSpPr txBox="1"/>
          <p:nvPr/>
        </p:nvSpPr>
        <p:spPr>
          <a:xfrm>
            <a:off x="5447170" y="3896044"/>
            <a:ext cx="1448921" cy="31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Nova lei do Agro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D664CFD-9DF9-9742-BFC8-79866C07FC7A}"/>
              </a:ext>
            </a:extLst>
          </p:cNvPr>
          <p:cNvSpPr txBox="1"/>
          <p:nvPr/>
        </p:nvSpPr>
        <p:spPr>
          <a:xfrm>
            <a:off x="5450019" y="4186638"/>
            <a:ext cx="1448921" cy="481139"/>
          </a:xfrm>
          <a:prstGeom prst="rect">
            <a:avLst/>
          </a:prstGeom>
          <a:solidFill>
            <a:srgbClr val="92A8C4"/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Nova Lei de Falências 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BC1F6B83-7B01-2C4C-B7F7-027469BE9681}"/>
              </a:ext>
            </a:extLst>
          </p:cNvPr>
          <p:cNvSpPr txBox="1"/>
          <p:nvPr/>
        </p:nvSpPr>
        <p:spPr>
          <a:xfrm>
            <a:off x="5442065" y="5297704"/>
            <a:ext cx="1448921" cy="31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TLP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51112EDC-B22D-3149-BB76-99D83E74BCBA}"/>
              </a:ext>
            </a:extLst>
          </p:cNvPr>
          <p:cNvSpPr txBox="1"/>
          <p:nvPr/>
        </p:nvSpPr>
        <p:spPr>
          <a:xfrm>
            <a:off x="3709819" y="4971683"/>
            <a:ext cx="1448921" cy="314427"/>
          </a:xfrm>
          <a:prstGeom prst="rect">
            <a:avLst/>
          </a:prstGeom>
          <a:solidFill>
            <a:srgbClr val="92A8C4"/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Cadastro</a:t>
            </a: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positivo</a:t>
            </a: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831C6FA3-B64C-204B-BE4C-4E628A539BBA}"/>
              </a:ext>
            </a:extLst>
          </p:cNvPr>
          <p:cNvSpPr txBox="1"/>
          <p:nvPr/>
        </p:nvSpPr>
        <p:spPr>
          <a:xfrm>
            <a:off x="3708460" y="5284324"/>
            <a:ext cx="1448921" cy="31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TLP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5DD96A1E-5BB6-824F-82A0-B1E769F74C80}"/>
              </a:ext>
            </a:extLst>
          </p:cNvPr>
          <p:cNvSpPr txBox="1"/>
          <p:nvPr/>
        </p:nvSpPr>
        <p:spPr>
          <a:xfrm>
            <a:off x="1982922" y="5291014"/>
            <a:ext cx="1448921" cy="31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TLP</a:t>
            </a:r>
          </a:p>
        </p:txBody>
      </p:sp>
      <p:cxnSp>
        <p:nvCxnSpPr>
          <p:cNvPr id="169" name="Conector Reto 168">
            <a:extLst>
              <a:ext uri="{FF2B5EF4-FFF2-40B4-BE49-F238E27FC236}">
                <a16:creationId xmlns:a16="http://schemas.microsoft.com/office/drawing/2014/main" id="{C64D86AF-F1C9-DB49-A3F8-51C6E8CC6371}"/>
              </a:ext>
            </a:extLst>
          </p:cNvPr>
          <p:cNvCxnSpPr/>
          <p:nvPr/>
        </p:nvCxnSpPr>
        <p:spPr>
          <a:xfrm>
            <a:off x="1991414" y="5612130"/>
            <a:ext cx="8356547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AA40F2E-6CEA-41F7-8909-9CD168193387}"/>
              </a:ext>
            </a:extLst>
          </p:cNvPr>
          <p:cNvSpPr txBox="1"/>
          <p:nvPr/>
        </p:nvSpPr>
        <p:spPr>
          <a:xfrm>
            <a:off x="3699853" y="4689795"/>
            <a:ext cx="1448921" cy="31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Antecipação FGTS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17FF4B2-CC69-4D64-917C-9CF4CAF4F066}"/>
              </a:ext>
            </a:extLst>
          </p:cNvPr>
          <p:cNvSpPr txBox="1"/>
          <p:nvPr/>
        </p:nvSpPr>
        <p:spPr>
          <a:xfrm>
            <a:off x="5447170" y="4662407"/>
            <a:ext cx="1448921" cy="31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Antecipação FGTS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F60EC6E-5D95-4195-9F84-0F409D5DF0D3}"/>
              </a:ext>
            </a:extLst>
          </p:cNvPr>
          <p:cNvSpPr txBox="1"/>
          <p:nvPr/>
        </p:nvSpPr>
        <p:spPr>
          <a:xfrm>
            <a:off x="7151535" y="4655416"/>
            <a:ext cx="1448921" cy="31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Antecipação FGTS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8FE35EBA-D628-4E85-8754-B6AC3F4F94D9}"/>
              </a:ext>
            </a:extLst>
          </p:cNvPr>
          <p:cNvSpPr txBox="1"/>
          <p:nvPr/>
        </p:nvSpPr>
        <p:spPr>
          <a:xfrm>
            <a:off x="8896447" y="4663805"/>
            <a:ext cx="1448921" cy="314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Antecipação FGTS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938EF3B-5136-4410-B121-8E3DF33E2107}"/>
              </a:ext>
            </a:extLst>
          </p:cNvPr>
          <p:cNvSpPr txBox="1"/>
          <p:nvPr/>
        </p:nvSpPr>
        <p:spPr>
          <a:xfrm>
            <a:off x="7154331" y="2987181"/>
            <a:ext cx="1448921" cy="314427"/>
          </a:xfrm>
          <a:prstGeom prst="rect">
            <a:avLst/>
          </a:prstGeom>
          <a:solidFill>
            <a:srgbClr val="92A8C4"/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CPR Verde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BB9F5572-A354-4E7F-926F-5DE92147519D}"/>
              </a:ext>
            </a:extLst>
          </p:cNvPr>
          <p:cNvSpPr txBox="1"/>
          <p:nvPr/>
        </p:nvSpPr>
        <p:spPr>
          <a:xfrm>
            <a:off x="8890651" y="2929501"/>
            <a:ext cx="1448921" cy="314427"/>
          </a:xfrm>
          <a:prstGeom prst="rect">
            <a:avLst/>
          </a:prstGeom>
          <a:solidFill>
            <a:srgbClr val="92A8C4"/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CPR Verde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74A581F3-2BDA-4D9E-AD2D-166F4D32B9F0}"/>
              </a:ext>
            </a:extLst>
          </p:cNvPr>
          <p:cNvSpPr txBox="1"/>
          <p:nvPr/>
        </p:nvSpPr>
        <p:spPr>
          <a:xfrm>
            <a:off x="8890649" y="1175766"/>
            <a:ext cx="1417098" cy="4811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ts val="1320"/>
              </a:lnSpc>
            </a:pP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Novo Marco Securitização</a:t>
            </a:r>
          </a:p>
        </p:txBody>
      </p:sp>
    </p:spTree>
    <p:extLst>
      <p:ext uri="{BB962C8B-B14F-4D97-AF65-F5344CB8AC3E}">
        <p14:creationId xmlns:p14="http://schemas.microsoft.com/office/powerpoint/2010/main" val="1519722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305" y="160723"/>
            <a:ext cx="8684319" cy="423610"/>
          </a:xfrm>
        </p:spPr>
        <p:txBody>
          <a:bodyPr/>
          <a:lstStyle/>
          <a:p>
            <a:r>
              <a:rPr lang="pt-BR" dirty="0"/>
              <a:t>Aumento dos investimentos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A186042-9821-4842-85B0-5CA6E663BDDA}"/>
              </a:ext>
            </a:extLst>
          </p:cNvPr>
          <p:cNvSpPr/>
          <p:nvPr/>
        </p:nvSpPr>
        <p:spPr>
          <a:xfrm>
            <a:off x="2396980" y="5833551"/>
            <a:ext cx="8547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/>
              <a:t>Fonte: ANBIMA.</a:t>
            </a:r>
          </a:p>
        </p:txBody>
      </p:sp>
      <p:sp>
        <p:nvSpPr>
          <p:cNvPr id="8" name="Subtítulo 3">
            <a:extLst>
              <a:ext uri="{FF2B5EF4-FFF2-40B4-BE49-F238E27FC236}">
                <a16:creationId xmlns:a16="http://schemas.microsoft.com/office/drawing/2014/main" id="{E22D96AB-A2B6-40B2-BB66-EFD823E9A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3681" y="738161"/>
            <a:ext cx="8510148" cy="282835"/>
          </a:xfrm>
        </p:spPr>
        <p:txBody>
          <a:bodyPr/>
          <a:lstStyle/>
          <a:p>
            <a:r>
              <a:rPr lang="pt-BR" dirty="0"/>
              <a:t>Expansão no mercado financeiro – aumento das emissões  em renda fixa e variável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8D19558-B6E9-40F3-AC77-7CCF59A6C6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05" y="1073221"/>
            <a:ext cx="7887088" cy="4760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07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484;p36">
            <a:extLst>
              <a:ext uri="{FF2B5EF4-FFF2-40B4-BE49-F238E27FC236}">
                <a16:creationId xmlns:a16="http://schemas.microsoft.com/office/drawing/2014/main" id="{45745A32-56E5-4318-BA36-E1A36765026B}"/>
              </a:ext>
            </a:extLst>
          </p:cNvPr>
          <p:cNvSpPr txBox="1"/>
          <p:nvPr/>
        </p:nvSpPr>
        <p:spPr>
          <a:xfrm>
            <a:off x="390079" y="139311"/>
            <a:ext cx="10591774" cy="109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+mn-lt"/>
                <a:cs typeface="Calibri"/>
                <a:sym typeface="Calibri"/>
              </a:rPr>
              <a:t>ESTRUTURA MME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+mn-lt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2586E-6630-17B4-F58D-57E85B69C2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6FB"/>
              </a:clrFrom>
              <a:clrTo>
                <a:srgbClr val="F3F6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381" y="386233"/>
            <a:ext cx="11191488" cy="57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75"/>
    </mc:Choice>
    <mc:Fallback xmlns="">
      <p:transition advTm="507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8405" y="1774803"/>
            <a:ext cx="3260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LIDERANÇA</a:t>
            </a:r>
            <a:r>
              <a:rPr kumimoji="0" lang="pt-PT" sz="2800" b="1" i="0" u="none" strike="noStrike" kern="1200" cap="none" spc="0" normalizeH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NAS EXPORTAÇÕES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m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005" y="2217170"/>
            <a:ext cx="1597220" cy="160185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7" name="TextBox 36"/>
          <p:cNvSpPr txBox="1"/>
          <p:nvPr/>
        </p:nvSpPr>
        <p:spPr>
          <a:xfrm>
            <a:off x="3141204" y="3909940"/>
            <a:ext cx="3120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4,2%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6531" y="1802382"/>
            <a:ext cx="179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PETRÓLEO E GÁS</a:t>
            </a:r>
          </a:p>
        </p:txBody>
      </p:sp>
      <p:cxnSp>
        <p:nvCxnSpPr>
          <p:cNvPr id="43" name="Conector reto 44"/>
          <p:cNvCxnSpPr>
            <a:cxnSpLocks/>
          </p:cNvCxnSpPr>
          <p:nvPr/>
        </p:nvCxnSpPr>
        <p:spPr>
          <a:xfrm>
            <a:off x="3309399" y="1613981"/>
            <a:ext cx="0" cy="4298796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3"/>
          <p:cNvSpPr/>
          <p:nvPr/>
        </p:nvSpPr>
        <p:spPr>
          <a:xfrm>
            <a:off x="6783638" y="2274848"/>
            <a:ext cx="1598532" cy="163509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604020202020204" charset="0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39361" y="1802382"/>
            <a:ext cx="1087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ELÉTRICO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57311" y="3909940"/>
            <a:ext cx="3120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54376" y="5147352"/>
            <a:ext cx="32570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srgbClr val="525252"/>
                </a:solidFill>
                <a:latin typeface="Calibri" panose="020F0502020204030204"/>
              </a:rPr>
              <a:t>(2019)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9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13" y="2274848"/>
            <a:ext cx="1598532" cy="1635092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9962370" y="1802382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MINERAL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55659" y="3909940"/>
            <a:ext cx="3120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2,4%</a:t>
            </a:r>
          </a:p>
        </p:txBody>
      </p:sp>
      <p:sp>
        <p:nvSpPr>
          <p:cNvPr id="22" name="Google Shape;484;p36">
            <a:extLst>
              <a:ext uri="{FF2B5EF4-FFF2-40B4-BE49-F238E27FC236}">
                <a16:creationId xmlns:a16="http://schemas.microsoft.com/office/drawing/2014/main" id="{C087A958-67FC-4390-9F29-D2E3BA1F7D56}"/>
              </a:ext>
            </a:extLst>
          </p:cNvPr>
          <p:cNvSpPr txBox="1"/>
          <p:nvPr/>
        </p:nvSpPr>
        <p:spPr>
          <a:xfrm>
            <a:off x="393900" y="128667"/>
            <a:ext cx="11329399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CENÁRIO ECONÔMICO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3" name="Retângulo 30">
            <a:extLst>
              <a:ext uri="{FF2B5EF4-FFF2-40B4-BE49-F238E27FC236}">
                <a16:creationId xmlns:a16="http://schemas.microsoft.com/office/drawing/2014/main" id="{68D06E17-AEA3-4118-BFB4-B51466AFA255}"/>
              </a:ext>
            </a:extLst>
          </p:cNvPr>
          <p:cNvSpPr/>
          <p:nvPr/>
        </p:nvSpPr>
        <p:spPr>
          <a:xfrm>
            <a:off x="0" y="5871338"/>
            <a:ext cx="655320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Fonte: MME (2019)</a:t>
            </a:r>
            <a:r>
              <a:rPr lang="en-US" sz="105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EPE/IBGE (2020) 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SISCOMEX (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DF1C90-9EE6-FDB3-B8BF-6D9B346C34BD}"/>
              </a:ext>
            </a:extLst>
          </p:cNvPr>
          <p:cNvSpPr txBox="1"/>
          <p:nvPr/>
        </p:nvSpPr>
        <p:spPr>
          <a:xfrm>
            <a:off x="651846" y="3330628"/>
            <a:ext cx="20526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1º Minério de Ferro</a:t>
            </a:r>
          </a:p>
          <a:p>
            <a:pPr algn="ctr"/>
            <a:r>
              <a:rPr lang="pt-BR" sz="3600" b="1" dirty="0"/>
              <a:t>US$ 45 bi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3º Petróleo Cru</a:t>
            </a:r>
          </a:p>
          <a:p>
            <a:pPr algn="ctr"/>
            <a:r>
              <a:rPr lang="pt-BR" sz="3600" b="1" dirty="0"/>
              <a:t>US$ 31 bi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954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607A95-A51B-7ABC-0947-C4CA4DCEC6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7258" y="1752844"/>
            <a:ext cx="3064920" cy="313166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6A4F97B-3747-DD18-BD4F-662B5D02BD72}"/>
              </a:ext>
            </a:extLst>
          </p:cNvPr>
          <p:cNvSpPr>
            <a:spLocks noChangeAspect="1"/>
          </p:cNvSpPr>
          <p:nvPr/>
        </p:nvSpPr>
        <p:spPr>
          <a:xfrm>
            <a:off x="5679954" y="2485985"/>
            <a:ext cx="1332000" cy="13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TextBox 48"/>
          <p:cNvSpPr txBox="1"/>
          <p:nvPr/>
        </p:nvSpPr>
        <p:spPr>
          <a:xfrm>
            <a:off x="8418671" y="1074751"/>
            <a:ext cx="3628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uLnTx/>
                <a:uFillTx/>
                <a:ea typeface="+mn-ea"/>
                <a:cs typeface="+mn-cs"/>
              </a:rPr>
              <a:t>O BRASIL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uLnTx/>
                <a:uFillTx/>
                <a:ea typeface="+mn-ea"/>
                <a:cs typeface="+mn-cs"/>
              </a:rPr>
              <a:t>TEM UMA DAS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uLnTx/>
                <a:uFillTx/>
                <a:ea typeface="+mn-ea"/>
                <a:cs typeface="+mn-cs"/>
              </a:rPr>
              <a:t>MATRIZES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uLnTx/>
                <a:uFillTx/>
                <a:ea typeface="+mn-ea"/>
                <a:cs typeface="+mn-cs"/>
              </a:rPr>
              <a:t> MAIS LIMPAS DO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uLnTx/>
                <a:uFillTx/>
                <a:ea typeface="+mn-ea"/>
                <a:cs typeface="+mn-cs"/>
              </a:rPr>
              <a:t>MUNDO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uLnTx/>
              <a:uFillTx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18671" y="3267006"/>
            <a:ext cx="3773329" cy="1643826"/>
            <a:chOff x="8898515" y="3334148"/>
            <a:chExt cx="3244774" cy="1643826"/>
          </a:xfrm>
        </p:grpSpPr>
        <p:sp>
          <p:nvSpPr>
            <p:cNvPr id="17" name="TextBox 16"/>
            <p:cNvSpPr txBox="1"/>
            <p:nvPr/>
          </p:nvSpPr>
          <p:spPr>
            <a:xfrm>
              <a:off x="8898515" y="3855979"/>
              <a:ext cx="31206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uLnTx/>
                  <a:uFillTx/>
                  <a:ea typeface="+mn-ea"/>
                  <a:cs typeface="+mn-cs"/>
                </a:rPr>
                <a:t>85%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uLnTx/>
                  <a:uFillTx/>
                  <a:ea typeface="+mn-ea"/>
                  <a:cs typeface="+mn-cs"/>
                </a:rPr>
                <a:t>X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uLnTx/>
                  <a:uFillTx/>
                  <a:ea typeface="+mn-ea"/>
                  <a:cs typeface="+mn-cs"/>
                </a:rPr>
                <a:t>28%</a:t>
              </a:r>
            </a:p>
          </p:txBody>
        </p:sp>
        <p:sp>
          <p:nvSpPr>
            <p:cNvPr id="18" name="TextBox 4"/>
            <p:cNvSpPr txBox="1"/>
            <p:nvPr/>
          </p:nvSpPr>
          <p:spPr>
            <a:xfrm>
              <a:off x="8898515" y="3334148"/>
              <a:ext cx="29785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uLnTx/>
                  <a:uFillTx/>
                  <a:ea typeface="+mn-ea"/>
                  <a:cs typeface="+mn-cs"/>
                </a:rPr>
                <a:t>RENOVÁVEIS NA MATRIZ ELÉTRICA - 2021</a:t>
              </a:r>
            </a:p>
          </p:txBody>
        </p:sp>
        <p:sp>
          <p:nvSpPr>
            <p:cNvPr id="19" name="TextBox 10"/>
            <p:cNvSpPr txBox="1"/>
            <p:nvPr/>
          </p:nvSpPr>
          <p:spPr>
            <a:xfrm>
              <a:off x="9171850" y="4577710"/>
              <a:ext cx="1306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25252"/>
                  </a:solidFill>
                  <a:uLnTx/>
                  <a:uFillTx/>
                  <a:ea typeface="+mn-ea"/>
                  <a:cs typeface="+mn-cs"/>
                </a:rPr>
                <a:t>Brasil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TextBox 10"/>
            <p:cNvSpPr txBox="1"/>
            <p:nvPr/>
          </p:nvSpPr>
          <p:spPr>
            <a:xfrm>
              <a:off x="10837166" y="4577864"/>
              <a:ext cx="1306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25252"/>
                  </a:solidFill>
                  <a:uLnTx/>
                  <a:uFillTx/>
                  <a:ea typeface="+mn-ea"/>
                  <a:cs typeface="+mn-cs"/>
                </a:rPr>
                <a:t>Mundo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5" name="Google Shape;484;p36">
            <a:extLst>
              <a:ext uri="{FF2B5EF4-FFF2-40B4-BE49-F238E27FC236}">
                <a16:creationId xmlns:a16="http://schemas.microsoft.com/office/drawing/2014/main" id="{FCD759EE-B2CB-4DD3-85E5-ED290ABDBBDA}"/>
              </a:ext>
            </a:extLst>
          </p:cNvPr>
          <p:cNvSpPr txBox="1"/>
          <p:nvPr/>
        </p:nvSpPr>
        <p:spPr>
          <a:xfrm>
            <a:off x="346444" y="160636"/>
            <a:ext cx="12192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SUSTENTABILIDADE</a:t>
            </a:r>
            <a:endParaRPr lang="pt-BR" dirty="0"/>
          </a:p>
        </p:txBody>
      </p:sp>
      <p:sp>
        <p:nvSpPr>
          <p:cNvPr id="26" name="Retângulo 30">
            <a:extLst>
              <a:ext uri="{FF2B5EF4-FFF2-40B4-BE49-F238E27FC236}">
                <a16:creationId xmlns:a16="http://schemas.microsoft.com/office/drawing/2014/main" id="{8CD0A044-AF68-462C-B0F8-ABFC31E6094D}"/>
              </a:ext>
            </a:extLst>
          </p:cNvPr>
          <p:cNvSpPr/>
          <p:nvPr/>
        </p:nvSpPr>
        <p:spPr>
          <a:xfrm>
            <a:off x="40640" y="5871338"/>
            <a:ext cx="3476625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Fonte: EPE (2022) e </a:t>
            </a:r>
            <a:r>
              <a:rPr lang="en-US" sz="1050" dirty="0">
                <a:solidFill>
                  <a:srgbClr val="52525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IEA (2021).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tângulo 9">
            <a:extLst>
              <a:ext uri="{FF2B5EF4-FFF2-40B4-BE49-F238E27FC236}">
                <a16:creationId xmlns:a16="http://schemas.microsoft.com/office/drawing/2014/main" id="{2514A414-ECED-4895-9C03-BDFCCC80BB59}"/>
              </a:ext>
            </a:extLst>
          </p:cNvPr>
          <p:cNvSpPr/>
          <p:nvPr/>
        </p:nvSpPr>
        <p:spPr>
          <a:xfrm>
            <a:off x="5836912" y="2667477"/>
            <a:ext cx="1026820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3B67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GW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959" y="1189166"/>
            <a:ext cx="339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ea typeface="+mn-ea"/>
                <a:cs typeface="+mn-cs"/>
              </a:rPr>
              <a:t>MATRIZ ELÉTRICA - 2021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410B32-9133-F3E9-2246-7BAC5E099DCB}"/>
              </a:ext>
            </a:extLst>
          </p:cNvPr>
          <p:cNvGrpSpPr/>
          <p:nvPr/>
        </p:nvGrpSpPr>
        <p:grpSpPr>
          <a:xfrm>
            <a:off x="5538128" y="4592698"/>
            <a:ext cx="2994060" cy="717730"/>
            <a:chOff x="4158570" y="5598284"/>
            <a:chExt cx="2994060" cy="7177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369CBF-AC97-D6D0-8F4C-94E123518F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3010"/>
            <a:stretch/>
          </p:blipFill>
          <p:spPr>
            <a:xfrm>
              <a:off x="4158570" y="5617645"/>
              <a:ext cx="1514458" cy="6790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BEC369A-5685-94CF-C2F3-51EEF6DA9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330"/>
            <a:stretch/>
          </p:blipFill>
          <p:spPr>
            <a:xfrm>
              <a:off x="5638172" y="5598284"/>
              <a:ext cx="1514458" cy="71773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12EB7E-3FF8-2098-A11E-394EF476F1C7}"/>
              </a:ext>
            </a:extLst>
          </p:cNvPr>
          <p:cNvGrpSpPr/>
          <p:nvPr/>
        </p:nvGrpSpPr>
        <p:grpSpPr>
          <a:xfrm>
            <a:off x="182880" y="1700258"/>
            <a:ext cx="4298742" cy="3342500"/>
            <a:chOff x="182880" y="1700258"/>
            <a:chExt cx="4298742" cy="33425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8EAAA7-0EB5-0BAF-CC77-E649651A85A7}"/>
                </a:ext>
              </a:extLst>
            </p:cNvPr>
            <p:cNvSpPr/>
            <p:nvPr/>
          </p:nvSpPr>
          <p:spPr>
            <a:xfrm>
              <a:off x="182880" y="1897944"/>
              <a:ext cx="4298742" cy="31448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9791" y="1700258"/>
              <a:ext cx="3064920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ea typeface="+mn-ea"/>
                  <a:cs typeface="+mn-cs"/>
                </a:rPr>
                <a:t>MATRIZ ENERGÉTICA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DEC108-7A08-5EAA-6897-E1EBF9D87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8339" b="15089"/>
            <a:stretch/>
          </p:blipFill>
          <p:spPr>
            <a:xfrm>
              <a:off x="415312" y="3488358"/>
              <a:ext cx="3869734" cy="58552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E6F62D-52A0-E677-F34A-1515E6B78920}"/>
                </a:ext>
              </a:extLst>
            </p:cNvPr>
            <p:cNvSpPr/>
            <p:nvPr/>
          </p:nvSpPr>
          <p:spPr>
            <a:xfrm>
              <a:off x="826989" y="3657123"/>
              <a:ext cx="464820" cy="34200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7711561-C70B-FCFC-7228-99C7830D6053}"/>
                </a:ext>
              </a:extLst>
            </p:cNvPr>
            <p:cNvSpPr/>
            <p:nvPr/>
          </p:nvSpPr>
          <p:spPr>
            <a:xfrm>
              <a:off x="1291808" y="3657123"/>
              <a:ext cx="2942371" cy="342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07FEB59-0D37-00C5-66EB-29C9D1D697A0}"/>
                </a:ext>
              </a:extLst>
            </p:cNvPr>
            <p:cNvGrpSpPr/>
            <p:nvPr/>
          </p:nvGrpSpPr>
          <p:grpSpPr>
            <a:xfrm>
              <a:off x="414703" y="2407696"/>
              <a:ext cx="3869734" cy="560910"/>
              <a:chOff x="231823" y="2812064"/>
              <a:chExt cx="3869734" cy="560910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599175B-2211-10B5-771D-52975A2C48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59947" b="14598"/>
              <a:stretch/>
            </p:blipFill>
            <p:spPr>
              <a:xfrm>
                <a:off x="231823" y="2812064"/>
                <a:ext cx="3869734" cy="56091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C322F1-059E-9127-2BBB-AE2501EFD075}"/>
                  </a:ext>
                </a:extLst>
              </p:cNvPr>
              <p:cNvSpPr txBox="1"/>
              <p:nvPr/>
            </p:nvSpPr>
            <p:spPr>
              <a:xfrm>
                <a:off x="1875352" y="2962906"/>
                <a:ext cx="498855" cy="307777"/>
              </a:xfrm>
              <a:prstGeom prst="rect">
                <a:avLst/>
              </a:prstGeom>
              <a:solidFill>
                <a:srgbClr val="77933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bg1"/>
                    </a:solidFill>
                  </a:rPr>
                  <a:t>85%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FD2F8C-EEEF-C052-E15E-46F0350AAB92}"/>
                  </a:ext>
                </a:extLst>
              </p:cNvPr>
              <p:cNvSpPr txBox="1"/>
              <p:nvPr/>
            </p:nvSpPr>
            <p:spPr>
              <a:xfrm>
                <a:off x="3552444" y="2938630"/>
                <a:ext cx="498855" cy="307777"/>
              </a:xfrm>
              <a:prstGeom prst="rect">
                <a:avLst/>
              </a:prstGeom>
              <a:solidFill>
                <a:srgbClr val="A6A6A6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/>
                  <a:t>17%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90D7277-A775-DA95-6EB8-D4514C5F4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50" y="2544301"/>
              <a:ext cx="488548" cy="34274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CCC7C2-EB5B-4F3F-C3DD-F03B61BDC4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77"/>
            <a:stretch/>
          </p:blipFill>
          <p:spPr>
            <a:xfrm>
              <a:off x="267090" y="3533406"/>
              <a:ext cx="509977" cy="52187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5DCF40-C125-8C79-9282-66B2A7BFD0C1}"/>
                </a:ext>
              </a:extLst>
            </p:cNvPr>
            <p:cNvSpPr txBox="1"/>
            <p:nvPr/>
          </p:nvSpPr>
          <p:spPr>
            <a:xfrm>
              <a:off x="1928089" y="2876501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/>
                <a:t>2021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BDB9192-515B-625B-A6C9-4EDD9087C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816" t="84624" b="1"/>
            <a:stretch/>
          </p:blipFill>
          <p:spPr>
            <a:xfrm>
              <a:off x="267090" y="4381438"/>
              <a:ext cx="1361539" cy="33880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947B26-4498-0084-ECFB-FEE92E24466A}"/>
                </a:ext>
              </a:extLst>
            </p:cNvPr>
            <p:cNvSpPr txBox="1"/>
            <p:nvPr/>
          </p:nvSpPr>
          <p:spPr>
            <a:xfrm>
              <a:off x="1928089" y="3980213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/>
                <a:t>2019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CFE91C-2CB0-CDCC-81EF-983C91F0E32B}"/>
                </a:ext>
              </a:extLst>
            </p:cNvPr>
            <p:cNvSpPr txBox="1"/>
            <p:nvPr/>
          </p:nvSpPr>
          <p:spPr>
            <a:xfrm>
              <a:off x="2289844" y="3668009"/>
              <a:ext cx="498855" cy="307777"/>
            </a:xfrm>
            <a:prstGeom prst="rect">
              <a:avLst/>
            </a:prstGeom>
            <a:solidFill>
              <a:srgbClr val="A6A6A6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86%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86FEEAE-C08E-29B9-6BFC-1D19C886AAF7}"/>
                </a:ext>
              </a:extLst>
            </p:cNvPr>
            <p:cNvSpPr txBox="1"/>
            <p:nvPr/>
          </p:nvSpPr>
          <p:spPr>
            <a:xfrm>
              <a:off x="844364" y="3668009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14%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E69CFC0-84FC-D2FE-F4AF-BF28FE604E22}"/>
                </a:ext>
              </a:extLst>
            </p:cNvPr>
            <p:cNvSpPr/>
            <p:nvPr/>
          </p:nvSpPr>
          <p:spPr>
            <a:xfrm>
              <a:off x="2286985" y="2541779"/>
              <a:ext cx="1949734" cy="342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0D97E59-984C-009E-74D8-90DD3CB40230}"/>
                </a:ext>
              </a:extLst>
            </p:cNvPr>
            <p:cNvSpPr/>
            <p:nvPr/>
          </p:nvSpPr>
          <p:spPr>
            <a:xfrm>
              <a:off x="826988" y="2540159"/>
              <a:ext cx="1605600" cy="34200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7FF731-314F-AE68-6B10-ABF46C5D927B}"/>
                </a:ext>
              </a:extLst>
            </p:cNvPr>
            <p:cNvSpPr txBox="1"/>
            <p:nvPr/>
          </p:nvSpPr>
          <p:spPr>
            <a:xfrm>
              <a:off x="1379201" y="2567400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47%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1933723-C970-3D33-598C-44F675911CC8}"/>
                </a:ext>
              </a:extLst>
            </p:cNvPr>
            <p:cNvSpPr txBox="1"/>
            <p:nvPr/>
          </p:nvSpPr>
          <p:spPr>
            <a:xfrm>
              <a:off x="3064536" y="2558538"/>
              <a:ext cx="498855" cy="307777"/>
            </a:xfrm>
            <a:prstGeom prst="rect">
              <a:avLst/>
            </a:prstGeom>
            <a:solidFill>
              <a:srgbClr val="A6A6A6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53%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C3186CEC-7C0D-E6A1-0AAA-979173249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680" y="873279"/>
            <a:ext cx="488548" cy="3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5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Arredondado 20">
            <a:extLst>
              <a:ext uri="{FF2B5EF4-FFF2-40B4-BE49-F238E27FC236}">
                <a16:creationId xmlns:a16="http://schemas.microsoft.com/office/drawing/2014/main" id="{E552D36F-CA30-B965-62EE-49B0AD290348}"/>
              </a:ext>
            </a:extLst>
          </p:cNvPr>
          <p:cNvSpPr/>
          <p:nvPr/>
        </p:nvSpPr>
        <p:spPr>
          <a:xfrm>
            <a:off x="1569934" y="866670"/>
            <a:ext cx="2446180" cy="11905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tIns="468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85" name="Retângulo Arredondado 20">
            <a:extLst>
              <a:ext uri="{FF2B5EF4-FFF2-40B4-BE49-F238E27FC236}">
                <a16:creationId xmlns:a16="http://schemas.microsoft.com/office/drawing/2014/main" id="{F6A78D64-A820-0717-AAA2-C95BCFFF6578}"/>
              </a:ext>
            </a:extLst>
          </p:cNvPr>
          <p:cNvSpPr/>
          <p:nvPr/>
        </p:nvSpPr>
        <p:spPr>
          <a:xfrm>
            <a:off x="7512941" y="4485080"/>
            <a:ext cx="3312000" cy="1188000"/>
          </a:xfrm>
          <a:prstGeom prst="roundRect">
            <a:avLst/>
          </a:prstGeom>
          <a:solidFill>
            <a:srgbClr val="E2E2E2"/>
          </a:solidFill>
          <a:ln>
            <a:noFill/>
          </a:ln>
        </p:spPr>
        <p:txBody>
          <a:bodyPr wrap="square" tIns="46800">
            <a:noAutofit/>
          </a:bodyPr>
          <a:lstStyle/>
          <a:p>
            <a:pPr algn="ctr"/>
            <a:endParaRPr lang="pt-BR" sz="20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3" name="Retângulo Arredondado 20">
            <a:extLst>
              <a:ext uri="{FF2B5EF4-FFF2-40B4-BE49-F238E27FC236}">
                <a16:creationId xmlns:a16="http://schemas.microsoft.com/office/drawing/2014/main" id="{4714EF40-5C62-E51A-D5C3-F618FF5FF855}"/>
              </a:ext>
            </a:extLst>
          </p:cNvPr>
          <p:cNvSpPr/>
          <p:nvPr/>
        </p:nvSpPr>
        <p:spPr>
          <a:xfrm>
            <a:off x="7927634" y="3102154"/>
            <a:ext cx="2481938" cy="1200329"/>
          </a:xfrm>
          <a:prstGeom prst="roundRect">
            <a:avLst/>
          </a:prstGeom>
          <a:solidFill>
            <a:srgbClr val="E2E2E2"/>
          </a:solidFill>
          <a:ln>
            <a:noFill/>
          </a:ln>
        </p:spPr>
        <p:txBody>
          <a:bodyPr wrap="square" tIns="46800">
            <a:noAutofit/>
          </a:bodyPr>
          <a:lstStyle/>
          <a:p>
            <a:pPr algn="ctr"/>
            <a:endParaRPr lang="pt-BR" sz="20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Google Shape;484;p36">
            <a:extLst>
              <a:ext uri="{FF2B5EF4-FFF2-40B4-BE49-F238E27FC236}">
                <a16:creationId xmlns:a16="http://schemas.microsoft.com/office/drawing/2014/main" id="{4ED2F834-F193-F98B-8798-A195779143CC}"/>
              </a:ext>
            </a:extLst>
          </p:cNvPr>
          <p:cNvSpPr txBox="1"/>
          <p:nvPr/>
        </p:nvSpPr>
        <p:spPr>
          <a:xfrm>
            <a:off x="357818" y="109945"/>
            <a:ext cx="4569782" cy="50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UNIVERSALIZAÇÃO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5A0F5F3-91E8-0F3F-3EEC-6265E910DD63}"/>
              </a:ext>
            </a:extLst>
          </p:cNvPr>
          <p:cNvCxnSpPr>
            <a:cxnSpLocks/>
          </p:cNvCxnSpPr>
          <p:nvPr/>
        </p:nvCxnSpPr>
        <p:spPr>
          <a:xfrm>
            <a:off x="6088107" y="1573966"/>
            <a:ext cx="0" cy="3980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4421F3E-4879-2736-2281-9480AF7C9B42}"/>
              </a:ext>
            </a:extLst>
          </p:cNvPr>
          <p:cNvGrpSpPr/>
          <p:nvPr/>
        </p:nvGrpSpPr>
        <p:grpSpPr>
          <a:xfrm>
            <a:off x="7927634" y="804354"/>
            <a:ext cx="2392440" cy="1261642"/>
            <a:chOff x="7771517" y="1234917"/>
            <a:chExt cx="2392440" cy="126164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A51B969-AAA4-3C54-D047-E4F9F428A3B4}"/>
                </a:ext>
              </a:extLst>
            </p:cNvPr>
            <p:cNvSpPr/>
            <p:nvPr/>
          </p:nvSpPr>
          <p:spPr>
            <a:xfrm>
              <a:off x="7771517" y="1234917"/>
              <a:ext cx="2392439" cy="12616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1AB16E-BCE2-942C-26B8-757C2F14DD27}"/>
                </a:ext>
              </a:extLst>
            </p:cNvPr>
            <p:cNvSpPr txBox="1"/>
            <p:nvPr/>
          </p:nvSpPr>
          <p:spPr>
            <a:xfrm>
              <a:off x="7771517" y="1265574"/>
              <a:ext cx="23924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cap="all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Programa Nacional de Universalização do Acesso e Uso da Energia Elétrica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34D55B-33B2-20CC-252C-204C64DADB52}"/>
              </a:ext>
            </a:extLst>
          </p:cNvPr>
          <p:cNvGrpSpPr/>
          <p:nvPr/>
        </p:nvGrpSpPr>
        <p:grpSpPr>
          <a:xfrm>
            <a:off x="1447372" y="2894052"/>
            <a:ext cx="2714179" cy="1198800"/>
            <a:chOff x="1516619" y="2894052"/>
            <a:chExt cx="2714179" cy="1198800"/>
          </a:xfrm>
        </p:grpSpPr>
        <p:sp>
          <p:nvSpPr>
            <p:cNvPr id="86" name="Retângulo Arredondado 20">
              <a:extLst>
                <a:ext uri="{FF2B5EF4-FFF2-40B4-BE49-F238E27FC236}">
                  <a16:creationId xmlns:a16="http://schemas.microsoft.com/office/drawing/2014/main" id="{E552D36F-CA30-B965-62EE-49B0AD290348}"/>
                </a:ext>
              </a:extLst>
            </p:cNvPr>
            <p:cNvSpPr/>
            <p:nvPr/>
          </p:nvSpPr>
          <p:spPr>
            <a:xfrm>
              <a:off x="1516619" y="2894052"/>
              <a:ext cx="2714179" cy="1198800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txBody>
            <a:bodyPr wrap="square" tIns="46800">
              <a:noAutofit/>
            </a:bodyPr>
            <a:lstStyle/>
            <a:p>
              <a:pPr algn="ctr"/>
              <a:endParaRPr lang="pt-BR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Retângulo Arredondado 23">
              <a:extLst>
                <a:ext uri="{FF2B5EF4-FFF2-40B4-BE49-F238E27FC236}">
                  <a16:creationId xmlns:a16="http://schemas.microsoft.com/office/drawing/2014/main" id="{D282FBC1-5941-AFB0-DA82-443D8B54781D}"/>
                </a:ext>
              </a:extLst>
            </p:cNvPr>
            <p:cNvSpPr/>
            <p:nvPr/>
          </p:nvSpPr>
          <p:spPr>
            <a:xfrm>
              <a:off x="1662056" y="2986027"/>
              <a:ext cx="2423305" cy="101485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tIns="46800">
              <a:noAutofit/>
            </a:bodyPr>
            <a:lstStyle/>
            <a:p>
              <a:pPr algn="ctr"/>
              <a:r>
                <a:rPr lang="pt-BR" sz="4000" b="1" dirty="0">
                  <a:solidFill>
                    <a:schemeClr val="accent6">
                      <a:lumMod val="50000"/>
                    </a:schemeClr>
                  </a:solidFill>
                </a:rPr>
                <a:t>219.000</a:t>
              </a:r>
            </a:p>
            <a:p>
              <a:pPr algn="ctr"/>
              <a:r>
                <a:rPr lang="pt-BR" sz="2000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Domicílios Previstos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3E325D-3225-E936-FC33-93AA1E5850C5}"/>
              </a:ext>
            </a:extLst>
          </p:cNvPr>
          <p:cNvGrpSpPr/>
          <p:nvPr/>
        </p:nvGrpSpPr>
        <p:grpSpPr>
          <a:xfrm>
            <a:off x="1044061" y="4465526"/>
            <a:ext cx="3520800" cy="1198800"/>
            <a:chOff x="1127082" y="4195176"/>
            <a:chExt cx="3371051" cy="1188000"/>
          </a:xfrm>
        </p:grpSpPr>
        <p:sp>
          <p:nvSpPr>
            <p:cNvPr id="51" name="Retângulo Arredondado 20">
              <a:extLst>
                <a:ext uri="{FF2B5EF4-FFF2-40B4-BE49-F238E27FC236}">
                  <a16:creationId xmlns:a16="http://schemas.microsoft.com/office/drawing/2014/main" id="{150669D4-4B27-433D-5C43-050D630FF1DC}"/>
                </a:ext>
              </a:extLst>
            </p:cNvPr>
            <p:cNvSpPr/>
            <p:nvPr/>
          </p:nvSpPr>
          <p:spPr>
            <a:xfrm>
              <a:off x="1161978" y="4195176"/>
              <a:ext cx="3312000" cy="1188000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txBody>
            <a:bodyPr wrap="square" tIns="46800">
              <a:noAutofit/>
            </a:bodyPr>
            <a:lstStyle/>
            <a:p>
              <a:pPr algn="ctr"/>
              <a:endParaRPr lang="pt-BR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Retângulo 24">
              <a:extLst>
                <a:ext uri="{FF2B5EF4-FFF2-40B4-BE49-F238E27FC236}">
                  <a16:creationId xmlns:a16="http://schemas.microsoft.com/office/drawing/2014/main" id="{FB2EDF9C-2509-E7A0-2B85-2A78C76D9C0C}"/>
                </a:ext>
              </a:extLst>
            </p:cNvPr>
            <p:cNvSpPr/>
            <p:nvPr/>
          </p:nvSpPr>
          <p:spPr>
            <a:xfrm>
              <a:off x="1127082" y="4236177"/>
              <a:ext cx="3371051" cy="1105998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pt-BR" sz="4000" b="1" dirty="0">
                  <a:solidFill>
                    <a:schemeClr val="accent6">
                      <a:lumMod val="50000"/>
                    </a:schemeClr>
                  </a:solidFill>
                </a:rPr>
                <a:t>R$ 11,3 bilhões </a:t>
              </a:r>
              <a:r>
                <a:rPr lang="pt-BR" sz="2000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Investimento Previsto</a:t>
              </a:r>
            </a:p>
          </p:txBody>
        </p:sp>
      </p:grpSp>
      <p:sp>
        <p:nvSpPr>
          <p:cNvPr id="63" name="CaixaDeTexto 27">
            <a:extLst>
              <a:ext uri="{FF2B5EF4-FFF2-40B4-BE49-F238E27FC236}">
                <a16:creationId xmlns:a16="http://schemas.microsoft.com/office/drawing/2014/main" id="{0FE032A9-A21F-AA29-4A02-EAFEED875433}"/>
              </a:ext>
            </a:extLst>
          </p:cNvPr>
          <p:cNvSpPr txBox="1"/>
          <p:nvPr/>
        </p:nvSpPr>
        <p:spPr>
          <a:xfrm>
            <a:off x="519570" y="2057263"/>
            <a:ext cx="4569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9200" algn="ctr"/>
            <a:r>
              <a:rPr lang="pt-BR" sz="2000" b="1" dirty="0">
                <a:solidFill>
                  <a:srgbClr val="008000"/>
                </a:solidFill>
              </a:rPr>
              <a:t>ENERGIA RENOVÁVEL PARA REGIÕES REMOTAS DA AMAZÔNIA LEGAL</a:t>
            </a:r>
          </a:p>
        </p:txBody>
      </p:sp>
      <p:pic>
        <p:nvPicPr>
          <p:cNvPr id="67" name="Gráfico 5">
            <a:extLst>
              <a:ext uri="{FF2B5EF4-FFF2-40B4-BE49-F238E27FC236}">
                <a16:creationId xmlns:a16="http://schemas.microsoft.com/office/drawing/2014/main" id="{5C6191EE-45FF-ADD8-5A1E-9A5F75E01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33114" y="936499"/>
            <a:ext cx="1122624" cy="101485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AFABC64A-C16D-D66A-7C18-548F3948037B}"/>
              </a:ext>
            </a:extLst>
          </p:cNvPr>
          <p:cNvSpPr txBox="1"/>
          <p:nvPr/>
        </p:nvSpPr>
        <p:spPr>
          <a:xfrm>
            <a:off x="7407803" y="4535207"/>
            <a:ext cx="3522276" cy="1087746"/>
          </a:xfrm>
          <a:prstGeom prst="rect">
            <a:avLst/>
          </a:prstGeom>
          <a:noFill/>
          <a:ln>
            <a:noFill/>
          </a:ln>
        </p:spPr>
        <p:txBody>
          <a:bodyPr wrap="square" tIns="46800">
            <a:noAutofit/>
          </a:bodyPr>
          <a:lstStyle>
            <a:defPPr>
              <a:defRPr lang="pt-BR"/>
            </a:defPPr>
            <a:lvl1pPr algn="ctr">
              <a:defRPr sz="4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R$ 1,7 bilhões</a:t>
            </a:r>
          </a:p>
          <a:p>
            <a:r>
              <a:rPr lang="pt-BR" sz="2000" b="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Investimento Realizado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EAF8AB6-CF16-2E85-9EF1-8446C9068D17}"/>
              </a:ext>
            </a:extLst>
          </p:cNvPr>
          <p:cNvSpPr txBox="1"/>
          <p:nvPr/>
        </p:nvSpPr>
        <p:spPr>
          <a:xfrm>
            <a:off x="7972385" y="3149089"/>
            <a:ext cx="2392439" cy="1057120"/>
          </a:xfrm>
          <a:prstGeom prst="rect">
            <a:avLst/>
          </a:prstGeom>
          <a:noFill/>
          <a:ln>
            <a:noFill/>
          </a:ln>
        </p:spPr>
        <p:txBody>
          <a:bodyPr wrap="square" tIns="46800">
            <a:noAutofit/>
          </a:bodyPr>
          <a:lstStyle>
            <a:defPPr>
              <a:defRPr lang="pt-BR"/>
            </a:defPPr>
            <a:lvl1pPr algn="ctr">
              <a:defRPr sz="4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662.000 </a:t>
            </a:r>
            <a:r>
              <a:rPr lang="pt-BR" sz="2000" b="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Pessoas Atendidas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1922D0-51E2-1781-4A38-F0B859EC67E6}"/>
              </a:ext>
            </a:extLst>
          </p:cNvPr>
          <p:cNvSpPr txBox="1"/>
          <p:nvPr/>
        </p:nvSpPr>
        <p:spPr>
          <a:xfrm>
            <a:off x="1163759" y="5741079"/>
            <a:ext cx="337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indent="-349200" algn="ctr">
              <a:defRPr sz="2000" b="1">
                <a:solidFill>
                  <a:srgbClr val="008000"/>
                </a:solidFill>
              </a:defRPr>
            </a:lvl1pPr>
          </a:lstStyle>
          <a:p>
            <a:r>
              <a:rPr lang="pt-BR" dirty="0"/>
              <a:t>SERÁ PRORROGADO ATÉ 2030</a:t>
            </a:r>
          </a:p>
        </p:txBody>
      </p:sp>
      <p:sp>
        <p:nvSpPr>
          <p:cNvPr id="88" name="CaixaDeTexto 27">
            <a:extLst>
              <a:ext uri="{FF2B5EF4-FFF2-40B4-BE49-F238E27FC236}">
                <a16:creationId xmlns:a16="http://schemas.microsoft.com/office/drawing/2014/main" id="{E1317A8F-7D37-0E28-64F1-572045EFA609}"/>
              </a:ext>
            </a:extLst>
          </p:cNvPr>
          <p:cNvSpPr txBox="1"/>
          <p:nvPr/>
        </p:nvSpPr>
        <p:spPr>
          <a:xfrm>
            <a:off x="6838962" y="2678398"/>
            <a:ext cx="456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9200"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DESDE 2019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FD3DD7C-4834-CC9C-D5F2-053F1AF701F3}"/>
              </a:ext>
            </a:extLst>
          </p:cNvPr>
          <p:cNvSpPr txBox="1"/>
          <p:nvPr/>
        </p:nvSpPr>
        <p:spPr>
          <a:xfrm>
            <a:off x="7407803" y="5741079"/>
            <a:ext cx="343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indent="-349200"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SERÁ PRORROGADO ATÉ 2026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465CBE-CBED-0E94-CCA7-BAF20C2D11BC}"/>
              </a:ext>
            </a:extLst>
          </p:cNvPr>
          <p:cNvSpPr txBox="1"/>
          <p:nvPr/>
        </p:nvSpPr>
        <p:spPr>
          <a:xfrm>
            <a:off x="6643080" y="2081710"/>
            <a:ext cx="496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indent="-349200" algn="ctr">
              <a:defRPr sz="2000" b="1">
                <a:solidFill>
                  <a:srgbClr val="008000"/>
                </a:solidFill>
              </a:defRPr>
            </a:lvl1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EXTENSÃO DE REDES DE DISTRIBUIÇÃO CONVENCIONAL</a:t>
            </a:r>
          </a:p>
        </p:txBody>
      </p:sp>
      <p:sp>
        <p:nvSpPr>
          <p:cNvPr id="24" name="TextBox 48">
            <a:extLst>
              <a:ext uri="{FF2B5EF4-FFF2-40B4-BE49-F238E27FC236}">
                <a16:creationId xmlns:a16="http://schemas.microsoft.com/office/drawing/2014/main" id="{C31AB16E-BCE2-942C-26B8-757C2F14DD27}"/>
              </a:ext>
            </a:extLst>
          </p:cNvPr>
          <p:cNvSpPr txBox="1"/>
          <p:nvPr/>
        </p:nvSpPr>
        <p:spPr>
          <a:xfrm>
            <a:off x="1270571" y="1074010"/>
            <a:ext cx="304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8000"/>
                </a:solidFill>
                <a:latin typeface="Calibri" panose="020F0502020204030204"/>
              </a:rPr>
              <a:t>PROGRAMA MAIS LUZ PARA A AMAZÔNIA</a:t>
            </a:r>
          </a:p>
        </p:txBody>
      </p:sp>
    </p:spTree>
    <p:extLst>
      <p:ext uri="{BB962C8B-B14F-4D97-AF65-F5344CB8AC3E}">
        <p14:creationId xmlns:p14="http://schemas.microsoft.com/office/powerpoint/2010/main" val="821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715" y="1247081"/>
            <a:ext cx="11699631" cy="404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Aproveitar a realocação de portfólio global de investimentos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o uso de energias renováveis e ambientalmente sustentáveis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a mineração com foco social e ambientalmente sustentável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Fortalecimento dos Marcos Legais e aumento da segurança jurídica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 414/2021 – Modernização do Setor Elétrico (aprovado no Senado)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 3178/2019 – Mudança do regime de partilha para concessão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 4188/2021 – Novo Marco de Garantias (aprovado na Câmara)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 1583/2022 – Autoriza a União a ceder, de forma integral, o direito à sua parcela do excedente em óleo na área do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-sal ou em áreas estratégicas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a competição no setor de petróleo trazendo benefícios aos consumidores brasileiros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Implementação das Medidas derivadas da Iniciativa Mercado de Minas e Energia (IMME)</a:t>
            </a: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AF0471EC-A94A-4F72-4DA8-C3E69A0E7847}"/>
              </a:ext>
            </a:extLst>
          </p:cNvPr>
          <p:cNvSpPr txBox="1"/>
          <p:nvPr/>
        </p:nvSpPr>
        <p:spPr>
          <a:xfrm>
            <a:off x="350378" y="292969"/>
            <a:ext cx="975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Desafios Futuros: BRASIL PORTO SEGURO DOS INVESTIMENTOS</a:t>
            </a:r>
          </a:p>
        </p:txBody>
      </p:sp>
    </p:spTree>
    <p:extLst>
      <p:ext uri="{BB962C8B-B14F-4D97-AF65-F5344CB8AC3E}">
        <p14:creationId xmlns:p14="http://schemas.microsoft.com/office/powerpoint/2010/main" val="289234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Breve Resumo das Medidas no Ministério da Economia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073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Para Refletir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Que país queremos daqui 5 anos?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6"/>
          </p:nvPr>
        </p:nvSpPr>
        <p:spPr>
          <a:xfrm>
            <a:off x="609602" y="1172285"/>
            <a:ext cx="11081172" cy="4695765"/>
          </a:xfrm>
        </p:spPr>
        <p:txBody>
          <a:bodyPr/>
          <a:lstStyle/>
          <a:p>
            <a:r>
              <a:rPr lang="pt-BR" dirty="0"/>
              <a:t>Energia limpa, segura e barata</a:t>
            </a:r>
          </a:p>
          <a:p>
            <a:pPr lvl="1"/>
            <a:r>
              <a:rPr lang="pt-BR" dirty="0"/>
              <a:t>Mudança estrutural nos tributos</a:t>
            </a:r>
          </a:p>
          <a:p>
            <a:pPr lvl="1"/>
            <a:r>
              <a:rPr lang="pt-BR" dirty="0"/>
              <a:t>Aprimoramento dos marcos legais e aumento da segurança jurídica</a:t>
            </a:r>
          </a:p>
          <a:p>
            <a:pPr lvl="2"/>
            <a:r>
              <a:rPr lang="pt-BR" dirty="0"/>
              <a:t>Mercado livre de energia, regulamentação de eólicas offshore, IMME</a:t>
            </a:r>
          </a:p>
          <a:p>
            <a:pPr lvl="1"/>
            <a:r>
              <a:rPr lang="pt-BR" dirty="0"/>
              <a:t>Consumidor brasileiro em primeiro lugar</a:t>
            </a:r>
          </a:p>
          <a:p>
            <a:r>
              <a:rPr lang="pt-BR" dirty="0"/>
              <a:t>Mineração ambientalmente e socialmente sustentável</a:t>
            </a:r>
          </a:p>
          <a:p>
            <a:pPr lvl="1"/>
            <a:r>
              <a:rPr lang="pt-BR" dirty="0"/>
              <a:t>Canadá como norte</a:t>
            </a:r>
          </a:p>
          <a:p>
            <a:pPr lvl="1"/>
            <a:r>
              <a:rPr lang="pt-BR" dirty="0" smtClean="0"/>
              <a:t>Oferta </a:t>
            </a:r>
            <a:r>
              <a:rPr lang="pt-BR" dirty="0"/>
              <a:t>permanente de áreas</a:t>
            </a:r>
          </a:p>
          <a:p>
            <a:pPr lvl="1"/>
            <a:r>
              <a:rPr lang="pt-BR" dirty="0"/>
              <a:t>Margem Equatorial</a:t>
            </a:r>
          </a:p>
          <a:p>
            <a:pPr lvl="1"/>
            <a:r>
              <a:rPr lang="pt-BR" dirty="0"/>
              <a:t>Aprimoramento dos marcos legais e aumento da segurança </a:t>
            </a:r>
            <a:r>
              <a:rPr lang="pt-BR" dirty="0" smtClean="0"/>
              <a:t>jurídica</a:t>
            </a:r>
          </a:p>
          <a:p>
            <a:pPr lvl="2"/>
            <a:r>
              <a:rPr lang="pt-BR" dirty="0"/>
              <a:t>Decreto lítio; MP para facilitar parcerias público-privadas em </a:t>
            </a:r>
            <a:r>
              <a:rPr lang="pt-BR" dirty="0" smtClean="0"/>
              <a:t>mineração, PL Lavra em garantia</a:t>
            </a:r>
            <a:endParaRPr lang="pt-BR" dirty="0"/>
          </a:p>
          <a:p>
            <a:r>
              <a:rPr lang="pt-BR" dirty="0"/>
              <a:t>Firme compromisso em NÃO aumentar custos de produção no Brasil</a:t>
            </a:r>
          </a:p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177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0"/>
          </a:xfrm>
        </p:spPr>
        <p:txBody>
          <a:bodyPr/>
          <a:lstStyle/>
          <a:p>
            <a:r>
              <a:rPr lang="pt-BR" dirty="0" smtClean="0"/>
              <a:t>7 </a:t>
            </a:r>
            <a:r>
              <a:rPr lang="pt-BR" dirty="0" smtClean="0"/>
              <a:t>meses como ministro MME (</a:t>
            </a:r>
            <a:r>
              <a:rPr lang="pt-BR" dirty="0" smtClean="0"/>
              <a:t>11/12/2022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55716"/>
            <a:ext cx="10515600" cy="512124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Mercado livre de energia</a:t>
            </a:r>
          </a:p>
          <a:p>
            <a:r>
              <a:rPr lang="pt-BR" dirty="0" smtClean="0"/>
              <a:t>Linhão Manaus – Boa Vista / 1ª redução em mais de 10 anos tarifa Itaipu</a:t>
            </a:r>
          </a:p>
          <a:p>
            <a:r>
              <a:rPr lang="pt-BR" dirty="0" smtClean="0"/>
              <a:t>Vitórias jurídicas – acerto da estratégia de fortalecer jurídico MME</a:t>
            </a:r>
          </a:p>
          <a:p>
            <a:r>
              <a:rPr lang="pt-BR" dirty="0" smtClean="0"/>
              <a:t>Queda estrutural nos preços dos combustíveis, energia e </a:t>
            </a:r>
            <a:r>
              <a:rPr lang="pt-BR" dirty="0" err="1" smtClean="0"/>
              <a:t>telecom</a:t>
            </a:r>
            <a:endParaRPr lang="pt-BR" dirty="0" smtClean="0"/>
          </a:p>
          <a:p>
            <a:r>
              <a:rPr lang="pt-BR" dirty="0" smtClean="0"/>
              <a:t>Reestruturação e fortalecimento das áreas fim do ministério</a:t>
            </a:r>
          </a:p>
          <a:p>
            <a:r>
              <a:rPr lang="pt-BR" dirty="0" smtClean="0"/>
              <a:t>Nortes claros: energia limpa, segura e barata / Mineração Canadá</a:t>
            </a:r>
          </a:p>
          <a:p>
            <a:r>
              <a:rPr lang="pt-BR" dirty="0" smtClean="0"/>
              <a:t>Foco e proteção do consumidor / consumidor em primeiro lugar</a:t>
            </a:r>
          </a:p>
          <a:p>
            <a:r>
              <a:rPr lang="pt-BR" dirty="0" smtClean="0"/>
              <a:t>Oferta de áreas permanentes tanto no </a:t>
            </a:r>
            <a:r>
              <a:rPr lang="pt-BR" dirty="0" err="1" smtClean="0"/>
              <a:t>pré</a:t>
            </a:r>
            <a:r>
              <a:rPr lang="pt-BR" dirty="0" smtClean="0"/>
              <a:t>-sal como na mineração</a:t>
            </a:r>
          </a:p>
          <a:p>
            <a:r>
              <a:rPr lang="pt-BR" dirty="0" smtClean="0"/>
              <a:t>Novos instrumentos financeiros para setor mineração e energia</a:t>
            </a:r>
          </a:p>
          <a:p>
            <a:r>
              <a:rPr lang="pt-BR" dirty="0" smtClean="0"/>
              <a:t>Melhores marcos legais e aumento da segurança jurídica para </a:t>
            </a:r>
            <a:r>
              <a:rPr lang="pt-BR" dirty="0" err="1" smtClean="0"/>
              <a:t>Ipriv</a:t>
            </a:r>
            <a:r>
              <a:rPr lang="pt-BR" dirty="0" smtClean="0"/>
              <a:t> - IMME</a:t>
            </a:r>
          </a:p>
          <a:p>
            <a:r>
              <a:rPr lang="pt-BR" dirty="0" smtClean="0"/>
              <a:t>Brasil porto seguro do investimento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2151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39243"/>
          </a:xfrm>
          <a:prstGeom prst="rect">
            <a:avLst/>
          </a:prstGeom>
        </p:spPr>
      </p:pic>
      <p:pic>
        <p:nvPicPr>
          <p:cNvPr id="4" name="Gráfico 1">
            <a:extLst>
              <a:ext uri="{FF2B5EF4-FFF2-40B4-BE49-F238E27FC236}">
                <a16:creationId xmlns:a16="http://schemas.microsoft.com/office/drawing/2014/main" id="{F1D21BF4-9F3C-4616-A367-B59CA04C1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5841" y="6048066"/>
            <a:ext cx="2108571" cy="6709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351C50D-0BF9-412A-8571-773DAA8DDB6C}"/>
              </a:ext>
            </a:extLst>
          </p:cNvPr>
          <p:cNvSpPr txBox="1"/>
          <p:nvPr/>
        </p:nvSpPr>
        <p:spPr>
          <a:xfrm>
            <a:off x="125846" y="4793597"/>
            <a:ext cx="1008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58595B"/>
                </a:solidFill>
                <a:latin typeface="+mj-lt"/>
              </a:rPr>
              <a:t>Resultados e Entregas - 2022</a:t>
            </a:r>
            <a:endParaRPr lang="pt-BR" sz="3200" b="1" dirty="0">
              <a:solidFill>
                <a:srgbClr val="58595B"/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651FFA5-F43C-4763-9005-2C28E4F4CBB2}"/>
              </a:ext>
            </a:extLst>
          </p:cNvPr>
          <p:cNvSpPr txBox="1"/>
          <p:nvPr/>
        </p:nvSpPr>
        <p:spPr>
          <a:xfrm>
            <a:off x="125844" y="5305299"/>
            <a:ext cx="10087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58595B"/>
                </a:solidFill>
              </a:rPr>
              <a:t>Ministro Adolfo Sachsida</a:t>
            </a:r>
            <a:endParaRPr lang="pt-BR" sz="2000" dirty="0">
              <a:solidFill>
                <a:srgbClr val="58595B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50C0EB-B61A-4C37-BC33-81A44C5B8F51}"/>
              </a:ext>
            </a:extLst>
          </p:cNvPr>
          <p:cNvSpPr txBox="1"/>
          <p:nvPr/>
        </p:nvSpPr>
        <p:spPr>
          <a:xfrm>
            <a:off x="10393961" y="6374129"/>
            <a:ext cx="179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58595B"/>
                </a:solidFill>
                <a:latin typeface="+mj-lt"/>
              </a:rPr>
              <a:t>08/12/2022</a:t>
            </a:r>
            <a:endParaRPr lang="pt-BR" sz="1600" dirty="0">
              <a:solidFill>
                <a:srgbClr val="58595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10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1">
            <a:extLst>
              <a:ext uri="{FF2B5EF4-FFF2-40B4-BE49-F238E27FC236}">
                <a16:creationId xmlns:a16="http://schemas.microsoft.com/office/drawing/2014/main" id="{F1D21BF4-9F3C-4616-A367-B59CA04C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5841" y="6048066"/>
            <a:ext cx="2108571" cy="67090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4995" cy="5266592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879231" y="2514600"/>
            <a:ext cx="1679331" cy="457200"/>
          </a:xfrm>
          <a:prstGeom prst="roundRect">
            <a:avLst>
              <a:gd name="adj" fmla="val 50000"/>
            </a:avLst>
          </a:prstGeom>
          <a:solidFill>
            <a:srgbClr val="3BB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OBJETIVOS</a:t>
            </a:r>
            <a:endParaRPr lang="pt-BR" b="1" dirty="0"/>
          </a:p>
        </p:txBody>
      </p:sp>
      <p:sp>
        <p:nvSpPr>
          <p:cNvPr id="9" name="Retângulo Arredondado 8"/>
          <p:cNvSpPr/>
          <p:nvPr/>
        </p:nvSpPr>
        <p:spPr>
          <a:xfrm>
            <a:off x="879231" y="4328746"/>
            <a:ext cx="1679331" cy="457200"/>
          </a:xfrm>
          <a:prstGeom prst="roundRect">
            <a:avLst>
              <a:gd name="adj" fmla="val 50000"/>
            </a:avLst>
          </a:prstGeom>
          <a:solidFill>
            <a:srgbClr val="3BB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FOCO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80126" y="3188608"/>
            <a:ext cx="7117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Melhorar: </a:t>
            </a:r>
            <a:r>
              <a:rPr lang="pt-BR" dirty="0" smtClean="0"/>
              <a:t>marcos legais</a:t>
            </a:r>
          </a:p>
          <a:p>
            <a:r>
              <a:rPr lang="pt-BR" b="1" dirty="0" smtClean="0"/>
              <a:t>Aumentar: </a:t>
            </a:r>
            <a:r>
              <a:rPr lang="pt-BR" dirty="0" smtClean="0"/>
              <a:t>segurança jurídica, transparência, previsibilidade e competição</a:t>
            </a:r>
          </a:p>
          <a:p>
            <a:r>
              <a:rPr lang="pt-BR" b="1" dirty="0" smtClean="0"/>
              <a:t>Reduzir: </a:t>
            </a:r>
            <a:r>
              <a:rPr lang="pt-BR" dirty="0" smtClean="0"/>
              <a:t>burocracia, ineficiência alocativa e contencioso jurídico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80125" y="4920589"/>
            <a:ext cx="326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Aumentar: </a:t>
            </a:r>
            <a:r>
              <a:rPr lang="pt-BR" dirty="0" smtClean="0"/>
              <a:t>produtividade</a:t>
            </a:r>
          </a:p>
          <a:p>
            <a:r>
              <a:rPr lang="pt-BR" b="1" dirty="0" smtClean="0"/>
              <a:t>Melhorar: </a:t>
            </a:r>
            <a:r>
              <a:rPr lang="pt-BR" dirty="0" smtClean="0"/>
              <a:t>ambiente de negócios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76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D08939E-6FE2-4E15-B0F2-F88972B8C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572139"/>
              </p:ext>
            </p:extLst>
          </p:nvPr>
        </p:nvGraphicFramePr>
        <p:xfrm>
          <a:off x="2076450" y="451710"/>
          <a:ext cx="8039101" cy="515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" name="Gráfico 33">
            <a:extLst>
              <a:ext uri="{FF2B5EF4-FFF2-40B4-BE49-F238E27FC236}">
                <a16:creationId xmlns:a16="http://schemas.microsoft.com/office/drawing/2014/main" id="{3F090E0B-394D-4292-8D38-7ABD20046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23787" y="1650155"/>
            <a:ext cx="2885099" cy="288509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70F08C-C1F1-4D73-98AA-DC749AA2790F}"/>
              </a:ext>
            </a:extLst>
          </p:cNvPr>
          <p:cNvSpPr txBox="1"/>
          <p:nvPr/>
        </p:nvSpPr>
        <p:spPr>
          <a:xfrm>
            <a:off x="825973" y="15910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973A"/>
                </a:solidFill>
                <a:latin typeface="+mj-lt"/>
              </a:rPr>
              <a:t>Energia Elétrica</a:t>
            </a:r>
            <a:endParaRPr lang="pt-BR" sz="3200" b="1" dirty="0">
              <a:solidFill>
                <a:srgbClr val="00973A"/>
              </a:solidFill>
              <a:latin typeface="+mj-lt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05CC22E-7E03-4100-873E-8CBACB518864}"/>
              </a:ext>
            </a:extLst>
          </p:cNvPr>
          <p:cNvSpPr txBox="1"/>
          <p:nvPr/>
        </p:nvSpPr>
        <p:spPr>
          <a:xfrm>
            <a:off x="616543" y="1251270"/>
            <a:ext cx="2680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Abertura de Mercado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Consumidores de </a:t>
            </a:r>
            <a:r>
              <a:rPr lang="pt-BR" sz="1400" b="1" dirty="0" smtClean="0">
                <a:solidFill>
                  <a:srgbClr val="00973A"/>
                </a:solidFill>
              </a:rPr>
              <a:t>Alta Tensão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Portaria Normativa nº 50/2022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2F20604-6DB0-439A-A476-6FAD0B672442}"/>
              </a:ext>
            </a:extLst>
          </p:cNvPr>
          <p:cNvSpPr txBox="1"/>
          <p:nvPr/>
        </p:nvSpPr>
        <p:spPr>
          <a:xfrm>
            <a:off x="616543" y="2284775"/>
            <a:ext cx="29355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Projetos Prioritários para Debêntures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Inclusão </a:t>
            </a:r>
            <a:r>
              <a:rPr lang="pt-BR" sz="1400" dirty="0">
                <a:solidFill>
                  <a:srgbClr val="00973A"/>
                </a:solidFill>
              </a:rPr>
              <a:t>de m</a:t>
            </a:r>
            <a:r>
              <a:rPr lang="pt-BR" sz="1400" dirty="0" smtClean="0">
                <a:solidFill>
                  <a:srgbClr val="00973A"/>
                </a:solidFill>
              </a:rPr>
              <a:t>elhorias </a:t>
            </a:r>
            <a:r>
              <a:rPr lang="pt-BR" sz="1400" dirty="0">
                <a:solidFill>
                  <a:srgbClr val="00973A"/>
                </a:solidFill>
              </a:rPr>
              <a:t>de t</a:t>
            </a:r>
            <a:r>
              <a:rPr lang="pt-BR" sz="1400" dirty="0" smtClean="0">
                <a:solidFill>
                  <a:srgbClr val="00973A"/>
                </a:solidFill>
              </a:rPr>
              <a:t>ransmissão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Portaria Normativa nº 53/2022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88B03B1-B97D-4959-B593-B3FFCCEA725C}"/>
              </a:ext>
            </a:extLst>
          </p:cNvPr>
          <p:cNvSpPr txBox="1"/>
          <p:nvPr/>
        </p:nvSpPr>
        <p:spPr>
          <a:xfrm>
            <a:off x="616543" y="3190708"/>
            <a:ext cx="34195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Regime Especial de Incentivos para o Desenvolvimento da </a:t>
            </a:r>
            <a:r>
              <a:rPr lang="pt-BR" sz="1400" b="1" dirty="0" smtClean="0">
                <a:solidFill>
                  <a:srgbClr val="00973A"/>
                </a:solidFill>
              </a:rPr>
              <a:t>Infraestrutura – REIDI</a:t>
            </a:r>
          </a:p>
          <a:p>
            <a:r>
              <a:rPr lang="pt-BR" sz="1300" dirty="0" smtClean="0">
                <a:solidFill>
                  <a:srgbClr val="00973A"/>
                </a:solidFill>
              </a:rPr>
              <a:t>Exclusão de </a:t>
            </a:r>
            <a:r>
              <a:rPr lang="pt-BR" sz="1300" dirty="0">
                <a:solidFill>
                  <a:srgbClr val="00973A"/>
                </a:solidFill>
              </a:rPr>
              <a:t>reforços e </a:t>
            </a:r>
            <a:r>
              <a:rPr lang="pt-BR" sz="1300" dirty="0" smtClean="0">
                <a:solidFill>
                  <a:srgbClr val="00973A"/>
                </a:solidFill>
              </a:rPr>
              <a:t>melhoria de transmissão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Portaria Normativa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616543" y="4358656"/>
            <a:ext cx="4954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Leilão </a:t>
            </a:r>
            <a:r>
              <a:rPr lang="pt-BR" sz="1400" b="1" dirty="0">
                <a:solidFill>
                  <a:srgbClr val="00973A"/>
                </a:solidFill>
              </a:rPr>
              <a:t>de Margem de </a:t>
            </a:r>
            <a:r>
              <a:rPr lang="pt-BR" sz="1400" b="1" dirty="0" smtClean="0">
                <a:solidFill>
                  <a:srgbClr val="00973A"/>
                </a:solidFill>
              </a:rPr>
              <a:t>Escoamento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Procedimento Competitivo de Margem (PCM)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Portaria de Diretrizes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0978CAD-5E57-40D3-8D85-2836CBC5C082}"/>
              </a:ext>
            </a:extLst>
          </p:cNvPr>
          <p:cNvSpPr txBox="1"/>
          <p:nvPr/>
        </p:nvSpPr>
        <p:spPr>
          <a:xfrm>
            <a:off x="616543" y="5195387"/>
            <a:ext cx="4954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Planejamento </a:t>
            </a:r>
            <a:r>
              <a:rPr lang="pt-BR" sz="1400" b="1" dirty="0">
                <a:solidFill>
                  <a:srgbClr val="00973A"/>
                </a:solidFill>
              </a:rPr>
              <a:t>dos Sistemas </a:t>
            </a:r>
            <a:r>
              <a:rPr lang="pt-BR" sz="1400" b="1" dirty="0" smtClean="0">
                <a:solidFill>
                  <a:srgbClr val="00973A"/>
                </a:solidFill>
              </a:rPr>
              <a:t>Isolados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Livre Competição e Soluções Renováveis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Portaria de Diretrizes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201678" y="1342716"/>
            <a:ext cx="307777" cy="307777"/>
          </a:xfrm>
          <a:prstGeom prst="roundRect">
            <a:avLst/>
          </a:prstGeom>
          <a:solidFill>
            <a:srgbClr val="A1C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27AA3F40-A54B-437D-B8B1-1992A81F881F}"/>
              </a:ext>
            </a:extLst>
          </p:cNvPr>
          <p:cNvSpPr/>
          <p:nvPr/>
        </p:nvSpPr>
        <p:spPr>
          <a:xfrm>
            <a:off x="201678" y="2377327"/>
            <a:ext cx="307777" cy="307777"/>
          </a:xfrm>
          <a:prstGeom prst="roundRect">
            <a:avLst/>
          </a:prstGeom>
          <a:solidFill>
            <a:srgbClr val="A1C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8C43BBAD-9E40-4774-976E-7CDA18F5EC2E}"/>
              </a:ext>
            </a:extLst>
          </p:cNvPr>
          <p:cNvSpPr/>
          <p:nvPr/>
        </p:nvSpPr>
        <p:spPr>
          <a:xfrm>
            <a:off x="207637" y="3494359"/>
            <a:ext cx="307777" cy="307777"/>
          </a:xfrm>
          <a:prstGeom prst="roundRect">
            <a:avLst/>
          </a:prstGeom>
          <a:solidFill>
            <a:srgbClr val="A1C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201678" y="4457503"/>
            <a:ext cx="307777" cy="307777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16C0C105-BCBF-4DCE-A9FE-251BBCF0B6C0}"/>
              </a:ext>
            </a:extLst>
          </p:cNvPr>
          <p:cNvSpPr/>
          <p:nvPr/>
        </p:nvSpPr>
        <p:spPr>
          <a:xfrm>
            <a:off x="201678" y="5291697"/>
            <a:ext cx="307777" cy="307777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8744" y="1"/>
            <a:ext cx="803256" cy="99300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5CC22E-7E03-4100-873E-8CBACB518864}"/>
              </a:ext>
            </a:extLst>
          </p:cNvPr>
          <p:cNvSpPr txBox="1"/>
          <p:nvPr/>
        </p:nvSpPr>
        <p:spPr>
          <a:xfrm>
            <a:off x="8551224" y="1031060"/>
            <a:ext cx="35016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Modernização do Decreto </a:t>
            </a:r>
            <a:r>
              <a:rPr lang="pt-BR" sz="1400" b="1" dirty="0" smtClean="0">
                <a:solidFill>
                  <a:srgbClr val="00973A"/>
                </a:solidFill>
              </a:rPr>
              <a:t>5.597/2005</a:t>
            </a:r>
          </a:p>
          <a:p>
            <a:r>
              <a:rPr lang="pt-BR" sz="1300" dirty="0" smtClean="0">
                <a:solidFill>
                  <a:srgbClr val="00973A"/>
                </a:solidFill>
              </a:rPr>
              <a:t>Acesso </a:t>
            </a:r>
            <a:r>
              <a:rPr lang="pt-BR" sz="1300" dirty="0">
                <a:solidFill>
                  <a:srgbClr val="00973A"/>
                </a:solidFill>
              </a:rPr>
              <a:t>à Rede Básica</a:t>
            </a:r>
          </a:p>
          <a:p>
            <a:r>
              <a:rPr lang="pt-BR" sz="1300" dirty="0" smtClean="0">
                <a:solidFill>
                  <a:srgbClr val="00973A"/>
                </a:solidFill>
              </a:rPr>
              <a:t>de Consumidores Livres </a:t>
            </a:r>
            <a:r>
              <a:rPr lang="pt-BR" sz="1300" dirty="0">
                <a:solidFill>
                  <a:srgbClr val="00973A"/>
                </a:solidFill>
              </a:rPr>
              <a:t>e </a:t>
            </a:r>
            <a:r>
              <a:rPr lang="pt-BR" sz="1300" dirty="0" smtClean="0">
                <a:solidFill>
                  <a:srgbClr val="00973A"/>
                </a:solidFill>
              </a:rPr>
              <a:t>Autoprodutores </a:t>
            </a:r>
            <a:r>
              <a:rPr lang="pt-BR" sz="1400" b="1" dirty="0" smtClean="0">
                <a:solidFill>
                  <a:srgbClr val="4374A0"/>
                </a:solidFill>
              </a:rPr>
              <a:t>Minuta de Decreto </a:t>
            </a:r>
            <a:r>
              <a:rPr lang="pt-BR" sz="1400" b="1" dirty="0" smtClean="0">
                <a:solidFill>
                  <a:srgbClr val="DABC00"/>
                </a:solidFill>
              </a:rPr>
              <a:t>(Transição)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2F20604-6DB0-439A-A476-6FAD0B672442}"/>
              </a:ext>
            </a:extLst>
          </p:cNvPr>
          <p:cNvSpPr txBox="1"/>
          <p:nvPr/>
        </p:nvSpPr>
        <p:spPr>
          <a:xfrm>
            <a:off x="8551224" y="1990916"/>
            <a:ext cx="3619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Regulamentação de </a:t>
            </a:r>
            <a:r>
              <a:rPr lang="pt-BR" sz="1400" b="1" dirty="0" smtClean="0">
                <a:solidFill>
                  <a:srgbClr val="00973A"/>
                </a:solidFill>
              </a:rPr>
              <a:t>Autoprodução</a:t>
            </a:r>
          </a:p>
          <a:p>
            <a:r>
              <a:rPr lang="pt-BR" sz="1300" dirty="0">
                <a:solidFill>
                  <a:srgbClr val="00973A"/>
                </a:solidFill>
              </a:rPr>
              <a:t>Regulamenta </a:t>
            </a:r>
            <a:r>
              <a:rPr lang="pt-BR" sz="1300" dirty="0" smtClean="0">
                <a:solidFill>
                  <a:srgbClr val="00973A"/>
                </a:solidFill>
              </a:rPr>
              <a:t>o art</a:t>
            </a:r>
            <a:r>
              <a:rPr lang="pt-BR" sz="1300" dirty="0">
                <a:solidFill>
                  <a:srgbClr val="00973A"/>
                </a:solidFill>
              </a:rPr>
              <a:t>. 26 da Lei </a:t>
            </a:r>
            <a:r>
              <a:rPr lang="pt-BR" sz="1300" dirty="0" smtClean="0">
                <a:solidFill>
                  <a:srgbClr val="00973A"/>
                </a:solidFill>
              </a:rPr>
              <a:t>nº 11.488/2007</a:t>
            </a:r>
          </a:p>
          <a:p>
            <a:r>
              <a:rPr lang="pt-BR" sz="1400" b="1" dirty="0" smtClean="0">
                <a:solidFill>
                  <a:srgbClr val="4374A0"/>
                </a:solidFill>
              </a:rPr>
              <a:t>Minuta </a:t>
            </a:r>
            <a:r>
              <a:rPr lang="pt-BR" sz="1400" b="1" dirty="0">
                <a:solidFill>
                  <a:srgbClr val="4374A0"/>
                </a:solidFill>
              </a:rPr>
              <a:t>de Decreto </a:t>
            </a:r>
            <a:r>
              <a:rPr lang="pt-BR" sz="1400" b="1" dirty="0">
                <a:solidFill>
                  <a:srgbClr val="DABC00"/>
                </a:solidFill>
              </a:rPr>
              <a:t>(</a:t>
            </a:r>
            <a:r>
              <a:rPr lang="pt-BR" sz="1400" b="1" dirty="0" smtClean="0">
                <a:solidFill>
                  <a:srgbClr val="DABC00"/>
                </a:solidFill>
              </a:rPr>
              <a:t>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88B03B1-B97D-4959-B593-B3FFCCEA725C}"/>
              </a:ext>
            </a:extLst>
          </p:cNvPr>
          <p:cNvSpPr txBox="1"/>
          <p:nvPr/>
        </p:nvSpPr>
        <p:spPr>
          <a:xfrm>
            <a:off x="8551224" y="2699637"/>
            <a:ext cx="3098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Redução e Racionalização dos Subsídios da CDE</a:t>
            </a:r>
          </a:p>
          <a:p>
            <a:r>
              <a:rPr lang="pt-BR" sz="1400" b="1" dirty="0">
                <a:solidFill>
                  <a:srgbClr val="4374A0"/>
                </a:solidFill>
              </a:rPr>
              <a:t>Proposta de Projeto de Lei </a:t>
            </a:r>
            <a:r>
              <a:rPr lang="pt-BR" sz="1400" b="1" dirty="0" smtClean="0">
                <a:solidFill>
                  <a:srgbClr val="4374A0"/>
                </a:solidFill>
              </a:rPr>
              <a:t>e de Emenda à Constituição </a:t>
            </a:r>
            <a:r>
              <a:rPr lang="pt-BR" sz="1400" b="1" dirty="0" smtClean="0">
                <a:solidFill>
                  <a:srgbClr val="DABC00"/>
                </a:solidFill>
              </a:rPr>
              <a:t>(Transição)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8551224" y="4376370"/>
            <a:ext cx="3386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Abertura de Mercado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Consumidores de </a:t>
            </a:r>
            <a:r>
              <a:rPr lang="pt-BR" sz="1400" b="1" dirty="0" smtClean="0">
                <a:solidFill>
                  <a:srgbClr val="00973A"/>
                </a:solidFill>
              </a:rPr>
              <a:t>Baixa </a:t>
            </a:r>
            <a:r>
              <a:rPr lang="pt-BR" sz="1400" b="1" dirty="0">
                <a:solidFill>
                  <a:srgbClr val="00973A"/>
                </a:solidFill>
              </a:rPr>
              <a:t>Tensão </a:t>
            </a:r>
            <a:endParaRPr lang="pt-BR" sz="1400" b="1" dirty="0" smtClean="0">
              <a:solidFill>
                <a:srgbClr val="00973A"/>
              </a:solidFill>
            </a:endParaRPr>
          </a:p>
          <a:p>
            <a:r>
              <a:rPr lang="pt-BR" sz="1400" b="1" dirty="0" smtClean="0">
                <a:solidFill>
                  <a:srgbClr val="4374A0"/>
                </a:solidFill>
              </a:rPr>
              <a:t>Relatório e Minuta de Portaria </a:t>
            </a:r>
            <a:r>
              <a:rPr lang="pt-BR" sz="1400" b="1" dirty="0" smtClean="0">
                <a:solidFill>
                  <a:srgbClr val="DABC00"/>
                </a:solidFill>
              </a:rPr>
              <a:t>(Transição)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3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11726890" y="1129724"/>
            <a:ext cx="307777" cy="307777"/>
          </a:xfrm>
          <a:prstGeom prst="roundRect">
            <a:avLst/>
          </a:prstGeom>
          <a:solidFill>
            <a:srgbClr val="62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dirty="0" smtClean="0"/>
              <a:t>11</a:t>
            </a:r>
            <a:endParaRPr lang="pt-BR" dirty="0"/>
          </a:p>
        </p:txBody>
      </p:sp>
      <p:sp>
        <p:nvSpPr>
          <p:cNvPr id="24" name="Retângulo: Cantos Arredondados 29">
            <a:extLst>
              <a:ext uri="{FF2B5EF4-FFF2-40B4-BE49-F238E27FC236}">
                <a16:creationId xmlns:a16="http://schemas.microsoft.com/office/drawing/2014/main" id="{27AA3F40-A54B-437D-B8B1-1992A81F881F}"/>
              </a:ext>
            </a:extLst>
          </p:cNvPr>
          <p:cNvSpPr/>
          <p:nvPr/>
        </p:nvSpPr>
        <p:spPr>
          <a:xfrm>
            <a:off x="11726890" y="2808740"/>
            <a:ext cx="307777" cy="307777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9</a:t>
            </a:r>
            <a:endParaRPr lang="pt-BR" dirty="0"/>
          </a:p>
        </p:txBody>
      </p:sp>
      <p:sp>
        <p:nvSpPr>
          <p:cNvPr id="35" name="Retângulo: Cantos Arredondados 30">
            <a:extLst>
              <a:ext uri="{FF2B5EF4-FFF2-40B4-BE49-F238E27FC236}">
                <a16:creationId xmlns:a16="http://schemas.microsoft.com/office/drawing/2014/main" id="{8C43BBAD-9E40-4774-976E-7CDA18F5EC2E}"/>
              </a:ext>
            </a:extLst>
          </p:cNvPr>
          <p:cNvSpPr/>
          <p:nvPr/>
        </p:nvSpPr>
        <p:spPr>
          <a:xfrm>
            <a:off x="11726890" y="2083528"/>
            <a:ext cx="307777" cy="307777"/>
          </a:xfrm>
          <a:prstGeom prst="roundRect">
            <a:avLst/>
          </a:prstGeom>
          <a:solidFill>
            <a:srgbClr val="62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dirty="0" smtClean="0"/>
              <a:t>10</a:t>
            </a:r>
            <a:endParaRPr lang="pt-BR" dirty="0"/>
          </a:p>
        </p:txBody>
      </p:sp>
      <p:sp>
        <p:nvSpPr>
          <p:cNvPr id="36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11726890" y="4487756"/>
            <a:ext cx="307777" cy="307777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7</a:t>
            </a:r>
            <a:endParaRPr lang="pt-BR" dirty="0"/>
          </a:p>
        </p:txBody>
      </p:sp>
      <p:sp>
        <p:nvSpPr>
          <p:cNvPr id="38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627084" y="178328"/>
            <a:ext cx="90000" cy="540000"/>
          </a:xfrm>
          <a:prstGeom prst="roundRect">
            <a:avLst/>
          </a:prstGeom>
          <a:solidFill>
            <a:srgbClr val="538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" name="Conector reto 2"/>
          <p:cNvCxnSpPr/>
          <p:nvPr/>
        </p:nvCxnSpPr>
        <p:spPr>
          <a:xfrm>
            <a:off x="3931061" y="1514219"/>
            <a:ext cx="1107831" cy="474784"/>
          </a:xfrm>
          <a:prstGeom prst="line">
            <a:avLst/>
          </a:prstGeom>
          <a:ln>
            <a:solidFill>
              <a:srgbClr val="A1C49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29" idx="3"/>
          </p:cNvCxnSpPr>
          <p:nvPr/>
        </p:nvCxnSpPr>
        <p:spPr>
          <a:xfrm>
            <a:off x="509455" y="1496605"/>
            <a:ext cx="3421606" cy="29016"/>
          </a:xfrm>
          <a:prstGeom prst="line">
            <a:avLst/>
          </a:prstGeom>
          <a:ln>
            <a:solidFill>
              <a:srgbClr val="A1C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30" idx="3"/>
          </p:cNvCxnSpPr>
          <p:nvPr/>
        </p:nvCxnSpPr>
        <p:spPr>
          <a:xfrm>
            <a:off x="509455" y="2531216"/>
            <a:ext cx="3776366" cy="11312"/>
          </a:xfrm>
          <a:prstGeom prst="line">
            <a:avLst/>
          </a:prstGeom>
          <a:ln>
            <a:solidFill>
              <a:srgbClr val="A1C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3931061" y="3344594"/>
            <a:ext cx="183741" cy="322310"/>
          </a:xfrm>
          <a:prstGeom prst="line">
            <a:avLst/>
          </a:prstGeom>
          <a:ln>
            <a:solidFill>
              <a:srgbClr val="A1C49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stCxn id="31" idx="3"/>
          </p:cNvCxnSpPr>
          <p:nvPr/>
        </p:nvCxnSpPr>
        <p:spPr>
          <a:xfrm>
            <a:off x="515414" y="3648248"/>
            <a:ext cx="3415647" cy="18656"/>
          </a:xfrm>
          <a:prstGeom prst="line">
            <a:avLst/>
          </a:prstGeom>
          <a:ln>
            <a:solidFill>
              <a:srgbClr val="A1C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8551224" y="5223422"/>
            <a:ext cx="3619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Leilão </a:t>
            </a:r>
            <a:r>
              <a:rPr lang="pt-BR" sz="1400" b="1" dirty="0">
                <a:solidFill>
                  <a:srgbClr val="00973A"/>
                </a:solidFill>
              </a:rPr>
              <a:t>de Margem de </a:t>
            </a:r>
            <a:r>
              <a:rPr lang="pt-BR" sz="1400" b="1" dirty="0" smtClean="0">
                <a:solidFill>
                  <a:srgbClr val="00973A"/>
                </a:solidFill>
              </a:rPr>
              <a:t>Escoamento</a:t>
            </a:r>
          </a:p>
          <a:p>
            <a:r>
              <a:rPr lang="pt-BR" sz="1300" dirty="0" smtClean="0">
                <a:solidFill>
                  <a:srgbClr val="00973A"/>
                </a:solidFill>
              </a:rPr>
              <a:t>Procedimento Competitivo de Margem (PCM)</a:t>
            </a:r>
          </a:p>
          <a:p>
            <a:r>
              <a:rPr lang="pt-BR" sz="1400" b="1" dirty="0" smtClean="0">
                <a:solidFill>
                  <a:srgbClr val="4374A0"/>
                </a:solidFill>
              </a:rPr>
              <a:t>Minuta de Portaria de Sistemática </a:t>
            </a:r>
            <a:r>
              <a:rPr lang="pt-BR" sz="1400" b="1" dirty="0">
                <a:solidFill>
                  <a:srgbClr val="DABC00"/>
                </a:solidFill>
              </a:rPr>
              <a:t>(</a:t>
            </a:r>
            <a:r>
              <a:rPr lang="pt-BR" sz="1400" b="1" dirty="0" smtClean="0">
                <a:solidFill>
                  <a:srgbClr val="DABC00"/>
                </a:solidFill>
              </a:rPr>
              <a:t>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62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11726890" y="5327263"/>
            <a:ext cx="307777" cy="307777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cxnSp>
        <p:nvCxnSpPr>
          <p:cNvPr id="64" name="Conector reto 63"/>
          <p:cNvCxnSpPr>
            <a:stCxn id="32" idx="3"/>
          </p:cNvCxnSpPr>
          <p:nvPr/>
        </p:nvCxnSpPr>
        <p:spPr>
          <a:xfrm flipV="1">
            <a:off x="509455" y="4591206"/>
            <a:ext cx="4583441" cy="20186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3931061" y="4947857"/>
            <a:ext cx="1495044" cy="500961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Conector reto 66"/>
          <p:cNvCxnSpPr>
            <a:stCxn id="33" idx="3"/>
          </p:cNvCxnSpPr>
          <p:nvPr/>
        </p:nvCxnSpPr>
        <p:spPr>
          <a:xfrm>
            <a:off x="509455" y="5445586"/>
            <a:ext cx="3421606" cy="28171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7727179" y="1732111"/>
            <a:ext cx="776618" cy="513291"/>
          </a:xfrm>
          <a:prstGeom prst="line">
            <a:avLst/>
          </a:prstGeom>
          <a:ln>
            <a:solidFill>
              <a:srgbClr val="62993E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Conector reto 95"/>
          <p:cNvCxnSpPr>
            <a:endCxn id="23" idx="1"/>
          </p:cNvCxnSpPr>
          <p:nvPr/>
        </p:nvCxnSpPr>
        <p:spPr>
          <a:xfrm>
            <a:off x="6921973" y="1271129"/>
            <a:ext cx="4804917" cy="12484"/>
          </a:xfrm>
          <a:prstGeom prst="line">
            <a:avLst/>
          </a:prstGeom>
          <a:ln>
            <a:solidFill>
              <a:srgbClr val="62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/>
          <p:cNvCxnSpPr>
            <a:endCxn id="35" idx="1"/>
          </p:cNvCxnSpPr>
          <p:nvPr/>
        </p:nvCxnSpPr>
        <p:spPr>
          <a:xfrm flipV="1">
            <a:off x="8503797" y="2237417"/>
            <a:ext cx="3223093" cy="7985"/>
          </a:xfrm>
          <a:prstGeom prst="line">
            <a:avLst/>
          </a:prstGeom>
          <a:ln>
            <a:solidFill>
              <a:srgbClr val="62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>
            <a:off x="8115300" y="2945423"/>
            <a:ext cx="3611590" cy="8414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>
            <a:endCxn id="36" idx="1"/>
          </p:cNvCxnSpPr>
          <p:nvPr/>
        </p:nvCxnSpPr>
        <p:spPr>
          <a:xfrm flipV="1">
            <a:off x="8018652" y="4641645"/>
            <a:ext cx="3708238" cy="16321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7395001" y="5489944"/>
            <a:ext cx="4331889" cy="633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 rot="18764082">
            <a:off x="4389643" y="1947402"/>
            <a:ext cx="1713645" cy="6308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859623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Portarias Publicadas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2" name="Retângulo 131"/>
          <p:cNvSpPr/>
          <p:nvPr/>
        </p:nvSpPr>
        <p:spPr>
          <a:xfrm rot="11731612">
            <a:off x="5087525" y="4083731"/>
            <a:ext cx="1534990" cy="5591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1292269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Minutas de Portaria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3" name="Retângulo 132"/>
          <p:cNvSpPr/>
          <p:nvPr/>
        </p:nvSpPr>
        <p:spPr>
          <a:xfrm rot="2117598">
            <a:off x="6059970" y="1727086"/>
            <a:ext cx="1490675" cy="6906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226310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Minutas de Decreto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4" name="Retângulo 133"/>
          <p:cNvSpPr/>
          <p:nvPr/>
        </p:nvSpPr>
        <p:spPr>
          <a:xfrm rot="5141113">
            <a:off x="7051016" y="2675992"/>
            <a:ext cx="751804" cy="463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335628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Minuta PL </a:t>
            </a:r>
          </a:p>
          <a:p>
            <a:pPr algn="ctr"/>
            <a:r>
              <a:rPr lang="pt-BR" sz="54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pt-BR" sz="540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PEC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5" name="Imagem 134"/>
          <p:cNvPicPr>
            <a:picLocks noChangeAspect="1"/>
          </p:cNvPicPr>
          <p:nvPr/>
        </p:nvPicPr>
        <p:blipFill rotWithShape="1">
          <a:blip r:embed="rId6"/>
          <a:srcRect r="476"/>
          <a:stretch/>
        </p:blipFill>
        <p:spPr>
          <a:xfrm>
            <a:off x="9140460" y="286655"/>
            <a:ext cx="2159680" cy="496061"/>
          </a:xfrm>
          <a:prstGeom prst="rect">
            <a:avLst/>
          </a:prstGeom>
        </p:spPr>
      </p:pic>
      <p:cxnSp>
        <p:nvCxnSpPr>
          <p:cNvPr id="136" name="Conector reto 135"/>
          <p:cNvCxnSpPr/>
          <p:nvPr/>
        </p:nvCxnSpPr>
        <p:spPr>
          <a:xfrm>
            <a:off x="6727321" y="5097320"/>
            <a:ext cx="667680" cy="392624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C88B03B1-B97D-4959-B593-B3FFCCEA725C}"/>
              </a:ext>
            </a:extLst>
          </p:cNvPr>
          <p:cNvSpPr txBox="1"/>
          <p:nvPr/>
        </p:nvSpPr>
        <p:spPr>
          <a:xfrm>
            <a:off x="8541514" y="3692648"/>
            <a:ext cx="309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Modernização do Setor Elétrico</a:t>
            </a:r>
            <a:endParaRPr lang="pt-BR" sz="1400" b="1" dirty="0" smtClean="0">
              <a:solidFill>
                <a:srgbClr val="4374A0"/>
              </a:solidFill>
            </a:endParaRPr>
          </a:p>
          <a:p>
            <a:r>
              <a:rPr lang="pt-BR" sz="1400" b="1" dirty="0" smtClean="0">
                <a:solidFill>
                  <a:srgbClr val="4374A0"/>
                </a:solidFill>
              </a:rPr>
              <a:t>Proposta de Texto do PL 414 </a:t>
            </a:r>
            <a:r>
              <a:rPr lang="pt-BR" sz="1400" b="1" dirty="0" smtClean="0">
                <a:solidFill>
                  <a:srgbClr val="DABC00"/>
                </a:solidFill>
              </a:rPr>
              <a:t>(Transição)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168" name="Retângulo: Cantos Arredondados 29">
            <a:extLst>
              <a:ext uri="{FF2B5EF4-FFF2-40B4-BE49-F238E27FC236}">
                <a16:creationId xmlns:a16="http://schemas.microsoft.com/office/drawing/2014/main" id="{27AA3F40-A54B-437D-B8B1-1992A81F881F}"/>
              </a:ext>
            </a:extLst>
          </p:cNvPr>
          <p:cNvSpPr/>
          <p:nvPr/>
        </p:nvSpPr>
        <p:spPr>
          <a:xfrm>
            <a:off x="11726890" y="3789566"/>
            <a:ext cx="307777" cy="307777"/>
          </a:xfrm>
          <a:prstGeom prst="roundRect">
            <a:avLst/>
          </a:prstGeom>
          <a:solidFill>
            <a:srgbClr val="C3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8</a:t>
            </a:r>
            <a:endParaRPr lang="pt-BR" dirty="0"/>
          </a:p>
        </p:txBody>
      </p:sp>
      <p:cxnSp>
        <p:nvCxnSpPr>
          <p:cNvPr id="169" name="Conector reto 168"/>
          <p:cNvCxnSpPr>
            <a:endCxn id="168" idx="1"/>
          </p:cNvCxnSpPr>
          <p:nvPr/>
        </p:nvCxnSpPr>
        <p:spPr>
          <a:xfrm flipV="1">
            <a:off x="8018652" y="3943455"/>
            <a:ext cx="3708238" cy="4932"/>
          </a:xfrm>
          <a:prstGeom prst="line">
            <a:avLst/>
          </a:prstGeom>
          <a:ln>
            <a:solidFill>
              <a:srgbClr val="C3D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 reto 172"/>
          <p:cNvCxnSpPr/>
          <p:nvPr/>
        </p:nvCxnSpPr>
        <p:spPr>
          <a:xfrm flipV="1">
            <a:off x="6921973" y="4657966"/>
            <a:ext cx="1096679" cy="289891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5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ráfico 52">
            <a:extLst>
              <a:ext uri="{FF2B5EF4-FFF2-40B4-BE49-F238E27FC236}">
                <a16:creationId xmlns:a16="http://schemas.microsoft.com/office/drawing/2014/main" id="{5D08939E-6FE2-4E15-B0F2-F88972B8C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337637"/>
              </p:ext>
            </p:extLst>
          </p:nvPr>
        </p:nvGraphicFramePr>
        <p:xfrm>
          <a:off x="2076450" y="451710"/>
          <a:ext cx="8039101" cy="515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4" name="Gráfico 15">
            <a:extLst>
              <a:ext uri="{FF2B5EF4-FFF2-40B4-BE49-F238E27FC236}">
                <a16:creationId xmlns:a16="http://schemas.microsoft.com/office/drawing/2014/main" id="{0105128B-C6E9-4B39-A6E7-DD054D802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04903" y="1623402"/>
            <a:ext cx="2940451" cy="294045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05CC22E-7E03-4100-873E-8CBACB518864}"/>
              </a:ext>
            </a:extLst>
          </p:cNvPr>
          <p:cNvSpPr txBox="1"/>
          <p:nvPr/>
        </p:nvSpPr>
        <p:spPr>
          <a:xfrm>
            <a:off x="616543" y="1251270"/>
            <a:ext cx="2680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Disponibilidade de áreas da ANM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Procedimentos de disponibilidade</a:t>
            </a:r>
            <a:endParaRPr lang="pt-BR" sz="1400" b="1" dirty="0" smtClean="0">
              <a:solidFill>
                <a:srgbClr val="00973A"/>
              </a:solidFill>
            </a:endParaRPr>
          </a:p>
          <a:p>
            <a:r>
              <a:rPr lang="pt-BR" sz="1400" b="1" dirty="0" smtClean="0">
                <a:solidFill>
                  <a:srgbClr val="DABC00"/>
                </a:solidFill>
              </a:rPr>
              <a:t>Portaria nº 695/2022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2F20604-6DB0-439A-A476-6FAD0B672442}"/>
              </a:ext>
            </a:extLst>
          </p:cNvPr>
          <p:cNvSpPr txBox="1"/>
          <p:nvPr/>
        </p:nvSpPr>
        <p:spPr>
          <a:xfrm>
            <a:off x="616543" y="2522165"/>
            <a:ext cx="29355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Base de Dados </a:t>
            </a:r>
            <a:r>
              <a:rPr lang="pt-BR" sz="1400" b="1" dirty="0">
                <a:solidFill>
                  <a:srgbClr val="00973A"/>
                </a:solidFill>
              </a:rPr>
              <a:t>da </a:t>
            </a:r>
            <a:r>
              <a:rPr lang="pt-BR" sz="1400" b="1" dirty="0" smtClean="0">
                <a:solidFill>
                  <a:srgbClr val="00973A"/>
                </a:solidFill>
              </a:rPr>
              <a:t>Pesquisa Mineral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Diretrizes para disponibilização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Portaria Normativa nº 51/2022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616543" y="3725613"/>
            <a:ext cx="3732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Simplificação de Processos Minerários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Revisão e simplificação da documentação exigida pela ANM nos processos minerários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ANM revisará os procedimentos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201678" y="1326090"/>
            <a:ext cx="307777" cy="307777"/>
          </a:xfrm>
          <a:prstGeom prst="roundRect">
            <a:avLst/>
          </a:prstGeom>
          <a:solidFill>
            <a:srgbClr val="FFD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27AA3F40-A54B-437D-B8B1-1992A81F881F}"/>
              </a:ext>
            </a:extLst>
          </p:cNvPr>
          <p:cNvSpPr/>
          <p:nvPr/>
        </p:nvSpPr>
        <p:spPr>
          <a:xfrm>
            <a:off x="217288" y="2625818"/>
            <a:ext cx="307777" cy="307777"/>
          </a:xfrm>
          <a:prstGeom prst="roundRect">
            <a:avLst/>
          </a:prstGeom>
          <a:solidFill>
            <a:srgbClr val="FFD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201678" y="3831804"/>
            <a:ext cx="307777" cy="30777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8744" y="1"/>
            <a:ext cx="803256" cy="99300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5CC22E-7E03-4100-873E-8CBACB518864}"/>
              </a:ext>
            </a:extLst>
          </p:cNvPr>
          <p:cNvSpPr txBox="1"/>
          <p:nvPr/>
        </p:nvSpPr>
        <p:spPr>
          <a:xfrm>
            <a:off x="8480888" y="960724"/>
            <a:ext cx="350161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Modelos de Parceria para Desenvolvimento de Pesquisas Minerais pré-competitivas</a:t>
            </a:r>
          </a:p>
          <a:p>
            <a:r>
              <a:rPr lang="pt-BR" sz="1300" dirty="0" smtClean="0">
                <a:solidFill>
                  <a:srgbClr val="00973A"/>
                </a:solidFill>
              </a:rPr>
              <a:t>Autoriza CPRM a fazer parcerias com entidades privadas para execução de projetos</a:t>
            </a:r>
          </a:p>
          <a:p>
            <a:r>
              <a:rPr lang="pt-BR" sz="1400" b="1" dirty="0" smtClean="0">
                <a:solidFill>
                  <a:srgbClr val="4374A0"/>
                </a:solidFill>
              </a:rPr>
              <a:t>Minuta de Portaria </a:t>
            </a:r>
            <a:r>
              <a:rPr lang="pt-BR" sz="1400" b="1" dirty="0" smtClean="0">
                <a:solidFill>
                  <a:srgbClr val="DABC00"/>
                </a:solidFill>
              </a:rPr>
              <a:t>(Transição)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88B03B1-B97D-4959-B593-B3FFCCEA725C}"/>
              </a:ext>
            </a:extLst>
          </p:cNvPr>
          <p:cNvSpPr txBox="1"/>
          <p:nvPr/>
        </p:nvSpPr>
        <p:spPr>
          <a:xfrm>
            <a:off x="8480888" y="2172109"/>
            <a:ext cx="3098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Oneração de Lavra</a:t>
            </a:r>
          </a:p>
          <a:p>
            <a:r>
              <a:rPr lang="pt-BR" sz="1400" dirty="0" smtClean="0">
                <a:solidFill>
                  <a:srgbClr val="00973A"/>
                </a:solidFill>
              </a:rPr>
              <a:t>Busca por áreas inativas (sem operação) e taxa por inatividade</a:t>
            </a:r>
          </a:p>
          <a:p>
            <a:r>
              <a:rPr lang="pt-BR" sz="1400" b="1" dirty="0" smtClean="0">
                <a:solidFill>
                  <a:srgbClr val="4374A0"/>
                </a:solidFill>
              </a:rPr>
              <a:t>Proposta de Projeto de Lei </a:t>
            </a:r>
            <a:r>
              <a:rPr lang="pt-BR" sz="1400" b="1" dirty="0" smtClean="0">
                <a:solidFill>
                  <a:srgbClr val="DABC00"/>
                </a:solidFill>
              </a:rPr>
              <a:t>(Transição)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8480888" y="3189415"/>
            <a:ext cx="330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Grupamento Mineiro</a:t>
            </a:r>
            <a:endParaRPr lang="pt-BR" sz="1400" b="1" dirty="0">
              <a:solidFill>
                <a:srgbClr val="00973A"/>
              </a:solidFill>
            </a:endParaRPr>
          </a:p>
          <a:p>
            <a:r>
              <a:rPr lang="pt-BR" sz="1400" dirty="0" smtClean="0">
                <a:solidFill>
                  <a:srgbClr val="00973A"/>
                </a:solidFill>
              </a:rPr>
              <a:t>Taxa de inatividade de jazidas reunidas em grupamento</a:t>
            </a:r>
            <a:endParaRPr lang="pt-BR" sz="1400" b="1" dirty="0" smtClean="0">
              <a:solidFill>
                <a:srgbClr val="00973A"/>
              </a:solidFill>
            </a:endParaRPr>
          </a:p>
          <a:p>
            <a:r>
              <a:rPr lang="pt-BR" sz="1400" b="1" dirty="0">
                <a:solidFill>
                  <a:srgbClr val="4374A0"/>
                </a:solidFill>
              </a:rPr>
              <a:t>Proposta de Projeto de Lei </a:t>
            </a:r>
            <a:r>
              <a:rPr lang="pt-BR" sz="1400" b="1" dirty="0">
                <a:solidFill>
                  <a:srgbClr val="DABC00"/>
                </a:solidFill>
              </a:rPr>
              <a:t>(Transição)</a:t>
            </a:r>
          </a:p>
        </p:txBody>
      </p:sp>
      <p:sp>
        <p:nvSpPr>
          <p:cNvPr id="23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11748639" y="1279188"/>
            <a:ext cx="307777" cy="307777"/>
          </a:xfrm>
          <a:prstGeom prst="roundRect">
            <a:avLst/>
          </a:prstGeom>
          <a:solidFill>
            <a:srgbClr val="C0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9</a:t>
            </a:r>
            <a:endParaRPr lang="pt-BR" dirty="0"/>
          </a:p>
        </p:txBody>
      </p:sp>
      <p:sp>
        <p:nvSpPr>
          <p:cNvPr id="24" name="Retângulo: Cantos Arredondados 29">
            <a:extLst>
              <a:ext uri="{FF2B5EF4-FFF2-40B4-BE49-F238E27FC236}">
                <a16:creationId xmlns:a16="http://schemas.microsoft.com/office/drawing/2014/main" id="{27AA3F40-A54B-437D-B8B1-1992A81F881F}"/>
              </a:ext>
            </a:extLst>
          </p:cNvPr>
          <p:cNvSpPr/>
          <p:nvPr/>
        </p:nvSpPr>
        <p:spPr>
          <a:xfrm>
            <a:off x="11726891" y="2286865"/>
            <a:ext cx="307777" cy="307777"/>
          </a:xfrm>
          <a:prstGeom prst="roundRect">
            <a:avLst/>
          </a:prstGeom>
          <a:solidFill>
            <a:srgbClr val="E2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8</a:t>
            </a:r>
            <a:endParaRPr lang="pt-BR" dirty="0"/>
          </a:p>
        </p:txBody>
      </p:sp>
      <p:sp>
        <p:nvSpPr>
          <p:cNvPr id="36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11726891" y="3277536"/>
            <a:ext cx="307777" cy="307777"/>
          </a:xfrm>
          <a:prstGeom prst="roundRect">
            <a:avLst/>
          </a:prstGeom>
          <a:solidFill>
            <a:srgbClr val="E2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7</a:t>
            </a:r>
            <a:endParaRPr lang="pt-BR" dirty="0"/>
          </a:p>
        </p:txBody>
      </p:sp>
      <p:cxnSp>
        <p:nvCxnSpPr>
          <p:cNvPr id="3" name="Conector reto 2"/>
          <p:cNvCxnSpPr/>
          <p:nvPr/>
        </p:nvCxnSpPr>
        <p:spPr>
          <a:xfrm>
            <a:off x="3931061" y="1514219"/>
            <a:ext cx="418453" cy="657890"/>
          </a:xfrm>
          <a:prstGeom prst="line">
            <a:avLst/>
          </a:prstGeom>
          <a:ln>
            <a:solidFill>
              <a:srgbClr val="FFD18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29" idx="3"/>
          </p:cNvCxnSpPr>
          <p:nvPr/>
        </p:nvCxnSpPr>
        <p:spPr>
          <a:xfrm>
            <a:off x="509455" y="1479979"/>
            <a:ext cx="3421606" cy="29016"/>
          </a:xfrm>
          <a:prstGeom prst="line">
            <a:avLst/>
          </a:prstGeom>
          <a:ln>
            <a:solidFill>
              <a:srgbClr val="FFD1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30" idx="3"/>
          </p:cNvCxnSpPr>
          <p:nvPr/>
        </p:nvCxnSpPr>
        <p:spPr>
          <a:xfrm flipV="1">
            <a:off x="525065" y="2767770"/>
            <a:ext cx="3027031" cy="11937"/>
          </a:xfrm>
          <a:prstGeom prst="line">
            <a:avLst/>
          </a:prstGeom>
          <a:ln>
            <a:solidFill>
              <a:srgbClr val="FFD1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7990154" y="2424903"/>
            <a:ext cx="505577" cy="342867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8480888" y="4238690"/>
            <a:ext cx="361903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Prorrogação de Pesquisa</a:t>
            </a:r>
          </a:p>
          <a:p>
            <a:r>
              <a:rPr lang="pt-BR" sz="1300" dirty="0">
                <a:solidFill>
                  <a:srgbClr val="00973A"/>
                </a:solidFill>
              </a:rPr>
              <a:t>Prorrogação de </a:t>
            </a:r>
            <a:r>
              <a:rPr lang="pt-BR" sz="1300" dirty="0" smtClean="0">
                <a:solidFill>
                  <a:srgbClr val="00973A"/>
                </a:solidFill>
              </a:rPr>
              <a:t>pesquisa com </a:t>
            </a:r>
            <a:r>
              <a:rPr lang="pt-BR" sz="1300" dirty="0">
                <a:solidFill>
                  <a:srgbClr val="00973A"/>
                </a:solidFill>
              </a:rPr>
              <a:t>comprovação de </a:t>
            </a:r>
            <a:r>
              <a:rPr lang="pt-BR" sz="1300" dirty="0" smtClean="0">
                <a:solidFill>
                  <a:srgbClr val="00973A"/>
                </a:solidFill>
              </a:rPr>
              <a:t>investimento no </a:t>
            </a:r>
            <a:r>
              <a:rPr lang="pt-BR" sz="1300" dirty="0">
                <a:solidFill>
                  <a:srgbClr val="00973A"/>
                </a:solidFill>
              </a:rPr>
              <a:t>plano de trabalho </a:t>
            </a:r>
            <a:r>
              <a:rPr lang="pt-BR" sz="1300" dirty="0" smtClean="0">
                <a:solidFill>
                  <a:srgbClr val="00973A"/>
                </a:solidFill>
              </a:rPr>
              <a:t>e oneração progressiva das áreas</a:t>
            </a:r>
          </a:p>
          <a:p>
            <a:r>
              <a:rPr lang="pt-BR" sz="1400" b="1" dirty="0">
                <a:solidFill>
                  <a:srgbClr val="4374A0"/>
                </a:solidFill>
              </a:rPr>
              <a:t>Proposta de Projeto de Lei </a:t>
            </a:r>
            <a:r>
              <a:rPr lang="pt-BR" sz="1400" b="1" dirty="0">
                <a:solidFill>
                  <a:srgbClr val="DABC00"/>
                </a:solidFill>
              </a:rPr>
              <a:t>(Transição)</a:t>
            </a:r>
          </a:p>
        </p:txBody>
      </p:sp>
      <p:sp>
        <p:nvSpPr>
          <p:cNvPr id="62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11726890" y="4351323"/>
            <a:ext cx="307777" cy="307777"/>
          </a:xfrm>
          <a:prstGeom prst="roundRect">
            <a:avLst/>
          </a:prstGeom>
          <a:solidFill>
            <a:srgbClr val="E2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cxnSp>
        <p:nvCxnSpPr>
          <p:cNvPr id="64" name="Conector reto 63"/>
          <p:cNvCxnSpPr>
            <a:stCxn id="32" idx="3"/>
          </p:cNvCxnSpPr>
          <p:nvPr/>
        </p:nvCxnSpPr>
        <p:spPr>
          <a:xfrm flipV="1">
            <a:off x="509455" y="3936756"/>
            <a:ext cx="4071337" cy="4893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>
            <a:endCxn id="23" idx="1"/>
          </p:cNvCxnSpPr>
          <p:nvPr/>
        </p:nvCxnSpPr>
        <p:spPr>
          <a:xfrm>
            <a:off x="7405991" y="1433076"/>
            <a:ext cx="4342648" cy="1"/>
          </a:xfrm>
          <a:prstGeom prst="line">
            <a:avLst/>
          </a:prstGeom>
          <a:ln>
            <a:solidFill>
              <a:srgbClr val="C0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>
            <a:endCxn id="24" idx="1"/>
          </p:cNvCxnSpPr>
          <p:nvPr/>
        </p:nvCxnSpPr>
        <p:spPr>
          <a:xfrm>
            <a:off x="8495731" y="2427183"/>
            <a:ext cx="3231160" cy="13571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>
            <a:off x="8000743" y="3444754"/>
            <a:ext cx="3735435" cy="5288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>
            <a:endCxn id="62" idx="1"/>
          </p:cNvCxnSpPr>
          <p:nvPr/>
        </p:nvCxnSpPr>
        <p:spPr>
          <a:xfrm>
            <a:off x="8513239" y="4496013"/>
            <a:ext cx="3213651" cy="9199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 rot="19104971">
            <a:off x="4505344" y="1830510"/>
            <a:ext cx="1713645" cy="6308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859623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Portarias Publicadas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2" name="Retângulo 131"/>
          <p:cNvSpPr/>
          <p:nvPr/>
        </p:nvSpPr>
        <p:spPr>
          <a:xfrm rot="15499511">
            <a:off x="4283419" y="3319753"/>
            <a:ext cx="797560" cy="1455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0973276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Regulação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3" name="Retângulo 132"/>
          <p:cNvSpPr/>
          <p:nvPr/>
        </p:nvSpPr>
        <p:spPr>
          <a:xfrm rot="1279012">
            <a:off x="6047958" y="1577749"/>
            <a:ext cx="1120343" cy="6906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926946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Minuta de Portaria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5" name="Imagem 134"/>
          <p:cNvPicPr>
            <a:picLocks noChangeAspect="1"/>
          </p:cNvPicPr>
          <p:nvPr/>
        </p:nvPicPr>
        <p:blipFill rotWithShape="1">
          <a:blip r:embed="rId6"/>
          <a:srcRect r="476"/>
          <a:stretch/>
        </p:blipFill>
        <p:spPr>
          <a:xfrm>
            <a:off x="9140460" y="286655"/>
            <a:ext cx="2159680" cy="496061"/>
          </a:xfrm>
          <a:prstGeom prst="rect">
            <a:avLst/>
          </a:prstGeom>
        </p:spPr>
      </p:pic>
      <p:cxnSp>
        <p:nvCxnSpPr>
          <p:cNvPr id="136" name="Conector reto 135"/>
          <p:cNvCxnSpPr/>
          <p:nvPr/>
        </p:nvCxnSpPr>
        <p:spPr>
          <a:xfrm>
            <a:off x="8011880" y="4024923"/>
            <a:ext cx="501359" cy="471090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C70F08C-C1F1-4D73-98AA-DC749AA2790F}"/>
              </a:ext>
            </a:extLst>
          </p:cNvPr>
          <p:cNvSpPr txBox="1"/>
          <p:nvPr/>
        </p:nvSpPr>
        <p:spPr>
          <a:xfrm>
            <a:off x="825973" y="157614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DABC00"/>
                </a:solidFill>
                <a:latin typeface="+mj-lt"/>
              </a:rPr>
              <a:t>Geologia, Mineração e Transformação Mineral</a:t>
            </a:r>
            <a:endParaRPr lang="pt-BR" sz="3200" b="1" dirty="0">
              <a:solidFill>
                <a:srgbClr val="DABC00"/>
              </a:solidFill>
              <a:latin typeface="+mj-lt"/>
            </a:endParaRPr>
          </a:p>
        </p:txBody>
      </p:sp>
      <p:sp>
        <p:nvSpPr>
          <p:cNvPr id="52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627084" y="178328"/>
            <a:ext cx="90000" cy="540000"/>
          </a:xfrm>
          <a:prstGeom prst="roundRect">
            <a:avLst/>
          </a:prstGeom>
          <a:solidFill>
            <a:srgbClr val="C0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Retângulo 58"/>
          <p:cNvSpPr/>
          <p:nvPr/>
        </p:nvSpPr>
        <p:spPr>
          <a:xfrm rot="7968537">
            <a:off x="6079268" y="3627356"/>
            <a:ext cx="2011438" cy="6636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1028196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Proposta de Projeto de Lei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627084" y="5115060"/>
            <a:ext cx="373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973A"/>
                </a:solidFill>
              </a:rPr>
              <a:t>Faixa de Fronteira</a:t>
            </a:r>
          </a:p>
          <a:p>
            <a:r>
              <a:rPr lang="pt-BR" sz="1400" b="1" dirty="0">
                <a:solidFill>
                  <a:srgbClr val="DABC00"/>
                </a:solidFill>
              </a:rPr>
              <a:t>Proposta de Projeto de Lei</a:t>
            </a:r>
            <a:endParaRPr lang="pt-BR" sz="1400" dirty="0" smtClean="0">
              <a:solidFill>
                <a:srgbClr val="DABC00"/>
              </a:solidFill>
            </a:endParaRPr>
          </a:p>
        </p:txBody>
      </p:sp>
      <p:sp>
        <p:nvSpPr>
          <p:cNvPr id="73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198397" y="5221920"/>
            <a:ext cx="307777" cy="307777"/>
          </a:xfrm>
          <a:prstGeom prst="roundRect">
            <a:avLst/>
          </a:prstGeom>
          <a:solidFill>
            <a:srgbClr val="E2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cxnSp>
        <p:nvCxnSpPr>
          <p:cNvPr id="74" name="Conector reto 73"/>
          <p:cNvCxnSpPr>
            <a:stCxn id="73" idx="3"/>
          </p:cNvCxnSpPr>
          <p:nvPr/>
        </p:nvCxnSpPr>
        <p:spPr>
          <a:xfrm flipV="1">
            <a:off x="506174" y="5326203"/>
            <a:ext cx="4085159" cy="49606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4591333" y="4602076"/>
            <a:ext cx="823362" cy="736772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7491492" y="5497012"/>
            <a:ext cx="424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Mecanismos de Financiamento para produção mineral </a:t>
            </a:r>
            <a:r>
              <a:rPr lang="pt-BR" sz="1400" b="1" dirty="0">
                <a:solidFill>
                  <a:srgbClr val="4374A0"/>
                </a:solidFill>
              </a:rPr>
              <a:t>Proposta de Projeto de Lei </a:t>
            </a:r>
            <a:r>
              <a:rPr lang="pt-BR" sz="1400" b="1" dirty="0">
                <a:solidFill>
                  <a:srgbClr val="DABC00"/>
                </a:solidFill>
              </a:rPr>
              <a:t>(Transição)</a:t>
            </a:r>
            <a:endParaRPr lang="pt-BR" sz="1400" dirty="0" smtClean="0">
              <a:solidFill>
                <a:srgbClr val="DABC00"/>
              </a:solidFill>
            </a:endParaRPr>
          </a:p>
        </p:txBody>
      </p:sp>
      <p:sp>
        <p:nvSpPr>
          <p:cNvPr id="92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11726890" y="5604734"/>
            <a:ext cx="307777" cy="307777"/>
          </a:xfrm>
          <a:prstGeom prst="roundRect">
            <a:avLst/>
          </a:prstGeom>
          <a:solidFill>
            <a:srgbClr val="E2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cxnSp>
        <p:nvCxnSpPr>
          <p:cNvPr id="93" name="Conector reto 92"/>
          <p:cNvCxnSpPr>
            <a:stCxn id="91" idx="1"/>
            <a:endCxn id="91" idx="3"/>
          </p:cNvCxnSpPr>
          <p:nvPr/>
        </p:nvCxnSpPr>
        <p:spPr>
          <a:xfrm>
            <a:off x="7491492" y="5758622"/>
            <a:ext cx="4244686" cy="0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>
            <a:stCxn id="91" idx="1"/>
          </p:cNvCxnSpPr>
          <p:nvPr/>
        </p:nvCxnSpPr>
        <p:spPr>
          <a:xfrm flipH="1" flipV="1">
            <a:off x="6665172" y="4877997"/>
            <a:ext cx="826320" cy="880625"/>
          </a:xfrm>
          <a:prstGeom prst="line">
            <a:avLst/>
          </a:prstGeom>
          <a:ln>
            <a:solidFill>
              <a:srgbClr val="E2AA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 flipV="1">
            <a:off x="3552096" y="2114887"/>
            <a:ext cx="978147" cy="652883"/>
          </a:xfrm>
          <a:prstGeom prst="line">
            <a:avLst/>
          </a:prstGeom>
          <a:ln>
            <a:solidFill>
              <a:srgbClr val="FFD18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6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5D08939E-6FE2-4E15-B0F2-F88972B8C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558409"/>
              </p:ext>
            </p:extLst>
          </p:nvPr>
        </p:nvGraphicFramePr>
        <p:xfrm>
          <a:off x="2076450" y="451710"/>
          <a:ext cx="8039101" cy="515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8" name="Gráfico 17">
            <a:extLst>
              <a:ext uri="{FF2B5EF4-FFF2-40B4-BE49-F238E27FC236}">
                <a16:creationId xmlns:a16="http://schemas.microsoft.com/office/drawing/2014/main" id="{3560B178-35B0-45B2-8277-BC44AD94A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09443" y="1632194"/>
            <a:ext cx="2931371" cy="293137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05CC22E-7E03-4100-873E-8CBACB518864}"/>
              </a:ext>
            </a:extLst>
          </p:cNvPr>
          <p:cNvSpPr txBox="1"/>
          <p:nvPr/>
        </p:nvSpPr>
        <p:spPr>
          <a:xfrm>
            <a:off x="616542" y="1251270"/>
            <a:ext cx="3454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Melhoria do ambiente de negócios do downstream: </a:t>
            </a:r>
            <a:r>
              <a:rPr lang="pt-BR" sz="1400" b="1" dirty="0" smtClean="0">
                <a:solidFill>
                  <a:srgbClr val="00973A"/>
                </a:solidFill>
              </a:rPr>
              <a:t>devedor Contumaz</a:t>
            </a:r>
          </a:p>
          <a:p>
            <a:r>
              <a:rPr lang="pt-BR" sz="1400" b="1" dirty="0" smtClean="0">
                <a:solidFill>
                  <a:srgbClr val="DABC00"/>
                </a:solidFill>
              </a:rPr>
              <a:t>Apoio ao PL </a:t>
            </a:r>
            <a:r>
              <a:rPr lang="pt-BR" sz="1400" b="1" dirty="0">
                <a:solidFill>
                  <a:srgbClr val="DABC00"/>
                </a:solidFill>
              </a:rPr>
              <a:t>1646/2019 e </a:t>
            </a:r>
            <a:r>
              <a:rPr lang="pt-BR" sz="1400" b="1" dirty="0" smtClean="0">
                <a:solidFill>
                  <a:srgbClr val="DABC00"/>
                </a:solidFill>
              </a:rPr>
              <a:t>ao PLS 284/2017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88B03B1-B97D-4959-B593-B3FFCCEA725C}"/>
              </a:ext>
            </a:extLst>
          </p:cNvPr>
          <p:cNvSpPr txBox="1"/>
          <p:nvPr/>
        </p:nvSpPr>
        <p:spPr>
          <a:xfrm>
            <a:off x="616543" y="2680749"/>
            <a:ext cx="3300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Melhoria do ambiente de negócios do downstream: </a:t>
            </a:r>
            <a:r>
              <a:rPr lang="pt-BR" sz="1400" b="1" dirty="0" smtClean="0">
                <a:solidFill>
                  <a:srgbClr val="00973A"/>
                </a:solidFill>
              </a:rPr>
              <a:t>furto, roubo e receptação </a:t>
            </a:r>
            <a:r>
              <a:rPr lang="pt-BR" sz="1300" dirty="0" smtClean="0">
                <a:solidFill>
                  <a:srgbClr val="4374A0"/>
                </a:solidFill>
              </a:rPr>
              <a:t>Alteração do Código Penal para dispor sobre os crimes </a:t>
            </a:r>
            <a:r>
              <a:rPr lang="pt-BR" sz="1300" dirty="0">
                <a:solidFill>
                  <a:srgbClr val="4374A0"/>
                </a:solidFill>
              </a:rPr>
              <a:t>de bens e infraestrutura de combustíveis e </a:t>
            </a:r>
            <a:r>
              <a:rPr lang="pt-BR" sz="1300" dirty="0" smtClean="0">
                <a:solidFill>
                  <a:srgbClr val="4374A0"/>
                </a:solidFill>
              </a:rPr>
              <a:t>energia elétrica</a:t>
            </a:r>
            <a:endParaRPr lang="pt-BR" sz="1300" dirty="0">
              <a:solidFill>
                <a:srgbClr val="4374A0"/>
              </a:solidFill>
            </a:endParaRPr>
          </a:p>
          <a:p>
            <a:r>
              <a:rPr lang="pt-BR" sz="1400" b="1" dirty="0" smtClean="0">
                <a:solidFill>
                  <a:srgbClr val="4374A0"/>
                </a:solidFill>
              </a:rPr>
              <a:t>Proposta </a:t>
            </a:r>
            <a:r>
              <a:rPr lang="pt-BR" sz="1400" b="1" dirty="0">
                <a:solidFill>
                  <a:srgbClr val="4374A0"/>
                </a:solidFill>
              </a:rPr>
              <a:t>de Projeto de Lei </a:t>
            </a:r>
            <a:r>
              <a:rPr lang="pt-BR" sz="1400" b="1" dirty="0">
                <a:solidFill>
                  <a:srgbClr val="DABC00"/>
                </a:solidFill>
              </a:rPr>
              <a:t>(Transição)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616544" y="4648801"/>
            <a:ext cx="37906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Regime de contratação para E&amp;P de petróleo e gás natural no </a:t>
            </a:r>
            <a:r>
              <a:rPr lang="pt-BR" sz="1400" b="1" dirty="0" smtClean="0">
                <a:solidFill>
                  <a:srgbClr val="00973A"/>
                </a:solidFill>
              </a:rPr>
              <a:t>pré-sal</a:t>
            </a:r>
          </a:p>
          <a:p>
            <a:r>
              <a:rPr lang="pt-BR" sz="1300" dirty="0">
                <a:solidFill>
                  <a:srgbClr val="4374A0"/>
                </a:solidFill>
              </a:rPr>
              <a:t>Extinção do regime de partilha no polígono do pré-sal e instituição do regime de </a:t>
            </a:r>
            <a:r>
              <a:rPr lang="pt-BR" sz="1300" dirty="0" smtClean="0">
                <a:solidFill>
                  <a:srgbClr val="4374A0"/>
                </a:solidFill>
              </a:rPr>
              <a:t>concessão</a:t>
            </a:r>
          </a:p>
          <a:p>
            <a:r>
              <a:rPr lang="pt-BR" sz="1400" b="1" dirty="0">
                <a:solidFill>
                  <a:srgbClr val="4374A0"/>
                </a:solidFill>
              </a:rPr>
              <a:t>Proposta de Projeto de Lei </a:t>
            </a:r>
            <a:r>
              <a:rPr lang="pt-BR" sz="1400" b="1" dirty="0">
                <a:solidFill>
                  <a:srgbClr val="DABC00"/>
                </a:solidFill>
              </a:rPr>
              <a:t>(Transição</a:t>
            </a:r>
            <a:r>
              <a:rPr lang="pt-BR" sz="1400" b="1" dirty="0" smtClean="0">
                <a:solidFill>
                  <a:srgbClr val="DABC00"/>
                </a:solidFill>
              </a:rPr>
              <a:t>)</a:t>
            </a:r>
            <a:endParaRPr lang="pt-BR" sz="1200" b="1" dirty="0">
              <a:solidFill>
                <a:srgbClr val="DABC00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201678" y="1554689"/>
            <a:ext cx="307777" cy="307777"/>
          </a:xfrm>
          <a:prstGeom prst="round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8C43BBAD-9E40-4774-976E-7CDA18F5EC2E}"/>
              </a:ext>
            </a:extLst>
          </p:cNvPr>
          <p:cNvSpPr/>
          <p:nvPr/>
        </p:nvSpPr>
        <p:spPr>
          <a:xfrm>
            <a:off x="201678" y="3003049"/>
            <a:ext cx="307777" cy="307777"/>
          </a:xfrm>
          <a:prstGeom prst="roundRect">
            <a:avLst/>
          </a:prstGeom>
          <a:solidFill>
            <a:srgbClr val="50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201678" y="4961366"/>
            <a:ext cx="307777" cy="307777"/>
          </a:xfrm>
          <a:prstGeom prst="roundRect">
            <a:avLst/>
          </a:prstGeom>
          <a:solidFill>
            <a:srgbClr val="50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8744" y="1"/>
            <a:ext cx="803256" cy="99300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5CC22E-7E03-4100-873E-8CBACB518864}"/>
              </a:ext>
            </a:extLst>
          </p:cNvPr>
          <p:cNvSpPr txBox="1"/>
          <p:nvPr/>
        </p:nvSpPr>
        <p:spPr>
          <a:xfrm>
            <a:off x="8432758" y="1250860"/>
            <a:ext cx="33860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Adequações tributárias para negociação de gás natural no </a:t>
            </a:r>
            <a:r>
              <a:rPr lang="pt-BR" sz="1400" b="1" dirty="0" smtClean="0">
                <a:solidFill>
                  <a:srgbClr val="00973A"/>
                </a:solidFill>
              </a:rPr>
              <a:t>Ponto Virtual </a:t>
            </a:r>
            <a:r>
              <a:rPr lang="pt-BR" sz="1400" b="1" dirty="0">
                <a:solidFill>
                  <a:srgbClr val="00973A"/>
                </a:solidFill>
              </a:rPr>
              <a:t>de </a:t>
            </a:r>
            <a:r>
              <a:rPr lang="pt-BR" sz="1400" b="1" dirty="0" smtClean="0">
                <a:solidFill>
                  <a:srgbClr val="00973A"/>
                </a:solidFill>
              </a:rPr>
              <a:t>Negociação</a:t>
            </a:r>
          </a:p>
          <a:p>
            <a:r>
              <a:rPr lang="pt-BR" sz="1300" dirty="0" smtClean="0">
                <a:solidFill>
                  <a:srgbClr val="4374A0"/>
                </a:solidFill>
              </a:rPr>
              <a:t>Simplificar </a:t>
            </a:r>
            <a:r>
              <a:rPr lang="pt-BR" sz="1300" dirty="0">
                <a:solidFill>
                  <a:srgbClr val="4374A0"/>
                </a:solidFill>
              </a:rPr>
              <a:t>a tributação pela monofasia do ICMS para o </a:t>
            </a:r>
            <a:r>
              <a:rPr lang="pt-BR" sz="1300" dirty="0" smtClean="0">
                <a:solidFill>
                  <a:srgbClr val="4374A0"/>
                </a:solidFill>
              </a:rPr>
              <a:t>Gás Natural.</a:t>
            </a:r>
          </a:p>
          <a:p>
            <a:r>
              <a:rPr lang="pt-BR" sz="1400" b="1" dirty="0" smtClean="0">
                <a:solidFill>
                  <a:srgbClr val="4374A0"/>
                </a:solidFill>
              </a:rPr>
              <a:t>Proposta </a:t>
            </a:r>
            <a:r>
              <a:rPr lang="pt-BR" sz="1400" b="1" dirty="0">
                <a:solidFill>
                  <a:srgbClr val="4374A0"/>
                </a:solidFill>
              </a:rPr>
              <a:t>de Projeto de Lei </a:t>
            </a:r>
            <a:r>
              <a:rPr lang="pt-BR" sz="1400" b="1" dirty="0" smtClean="0">
                <a:solidFill>
                  <a:srgbClr val="4374A0"/>
                </a:solidFill>
              </a:rPr>
              <a:t> Complementar </a:t>
            </a:r>
            <a:r>
              <a:rPr lang="pt-BR" sz="1400" b="1" dirty="0" smtClean="0">
                <a:solidFill>
                  <a:srgbClr val="DABC00"/>
                </a:solidFill>
              </a:rPr>
              <a:t>(Transição</a:t>
            </a:r>
            <a:r>
              <a:rPr lang="pt-BR" sz="1400" b="1" dirty="0">
                <a:solidFill>
                  <a:srgbClr val="DABC00"/>
                </a:solidFill>
              </a:rPr>
              <a:t>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88B03B1-B97D-4959-B593-B3FFCCEA725C}"/>
              </a:ext>
            </a:extLst>
          </p:cNvPr>
          <p:cNvSpPr txBox="1"/>
          <p:nvPr/>
        </p:nvSpPr>
        <p:spPr>
          <a:xfrm>
            <a:off x="8432758" y="3121656"/>
            <a:ext cx="3318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Aperfeiçoamentos no mercado de CBIOs: Regulação do CBIO pela </a:t>
            </a:r>
            <a:r>
              <a:rPr lang="pt-BR" sz="1400" b="1" dirty="0" smtClean="0">
                <a:solidFill>
                  <a:srgbClr val="00973A"/>
                </a:solidFill>
              </a:rPr>
              <a:t>CVM</a:t>
            </a:r>
          </a:p>
          <a:p>
            <a:r>
              <a:rPr lang="pt-BR" sz="1400" b="1" dirty="0" smtClean="0">
                <a:solidFill>
                  <a:srgbClr val="4374A0"/>
                </a:solidFill>
              </a:rPr>
              <a:t>Proposta de Projeto de Lei </a:t>
            </a:r>
            <a:r>
              <a:rPr lang="pt-BR" sz="1400" b="1" dirty="0" smtClean="0">
                <a:solidFill>
                  <a:srgbClr val="DABC00"/>
                </a:solidFill>
              </a:rPr>
              <a:t>(Transição)</a:t>
            </a:r>
            <a:endParaRPr lang="pt-BR" sz="1400" b="1" dirty="0">
              <a:solidFill>
                <a:srgbClr val="DABC0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974CB99-26B1-419A-BD1F-E283FAE009A9}"/>
              </a:ext>
            </a:extLst>
          </p:cNvPr>
          <p:cNvSpPr txBox="1"/>
          <p:nvPr/>
        </p:nvSpPr>
        <p:spPr>
          <a:xfrm>
            <a:off x="8432758" y="4640141"/>
            <a:ext cx="3386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973A"/>
                </a:solidFill>
              </a:rPr>
              <a:t>Aperfeiçoamentos no mercado de CBIOs: Fungibilidade dos </a:t>
            </a:r>
            <a:r>
              <a:rPr lang="pt-BR" sz="1400" b="1" dirty="0" smtClean="0">
                <a:solidFill>
                  <a:srgbClr val="00973A"/>
                </a:solidFill>
              </a:rPr>
              <a:t>CBIOs</a:t>
            </a:r>
          </a:p>
          <a:p>
            <a:r>
              <a:rPr lang="pt-BR" sz="1400" b="1" dirty="0" smtClean="0">
                <a:solidFill>
                  <a:srgbClr val="4374A0"/>
                </a:solidFill>
              </a:rPr>
              <a:t>Proposta </a:t>
            </a:r>
            <a:r>
              <a:rPr lang="pt-BR" sz="1400" b="1" dirty="0">
                <a:solidFill>
                  <a:srgbClr val="4374A0"/>
                </a:solidFill>
              </a:rPr>
              <a:t>de Projeto de Lei </a:t>
            </a:r>
            <a:r>
              <a:rPr lang="pt-BR" sz="1400" b="1" dirty="0">
                <a:solidFill>
                  <a:srgbClr val="DABC00"/>
                </a:solidFill>
              </a:rPr>
              <a:t>(Transição)</a:t>
            </a:r>
          </a:p>
        </p:txBody>
      </p:sp>
      <p:sp>
        <p:nvSpPr>
          <p:cNvPr id="23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11748639" y="1554689"/>
            <a:ext cx="307777" cy="307777"/>
          </a:xfrm>
          <a:prstGeom prst="roundRect">
            <a:avLst/>
          </a:prstGeom>
          <a:solidFill>
            <a:srgbClr val="437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sp>
        <p:nvSpPr>
          <p:cNvPr id="24" name="Retângulo: Cantos Arredondados 29">
            <a:extLst>
              <a:ext uri="{FF2B5EF4-FFF2-40B4-BE49-F238E27FC236}">
                <a16:creationId xmlns:a16="http://schemas.microsoft.com/office/drawing/2014/main" id="{27AA3F40-A54B-437D-B8B1-1992A81F881F}"/>
              </a:ext>
            </a:extLst>
          </p:cNvPr>
          <p:cNvSpPr/>
          <p:nvPr/>
        </p:nvSpPr>
        <p:spPr>
          <a:xfrm>
            <a:off x="11726891" y="3451456"/>
            <a:ext cx="307777" cy="307777"/>
          </a:xfrm>
          <a:prstGeom prst="roundRect">
            <a:avLst/>
          </a:prstGeom>
          <a:solidFill>
            <a:srgbClr val="50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36" name="Retângulo: Cantos Arredondados 31">
            <a:extLst>
              <a:ext uri="{FF2B5EF4-FFF2-40B4-BE49-F238E27FC236}">
                <a16:creationId xmlns:a16="http://schemas.microsoft.com/office/drawing/2014/main" id="{B815ECE7-34D5-4016-A96B-5CF32D6CAB07}"/>
              </a:ext>
            </a:extLst>
          </p:cNvPr>
          <p:cNvSpPr/>
          <p:nvPr/>
        </p:nvSpPr>
        <p:spPr>
          <a:xfrm>
            <a:off x="11726891" y="4961366"/>
            <a:ext cx="307777" cy="307777"/>
          </a:xfrm>
          <a:prstGeom prst="roundRect">
            <a:avLst/>
          </a:prstGeom>
          <a:solidFill>
            <a:srgbClr val="50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4</a:t>
            </a:r>
            <a:endParaRPr lang="pt-BR" dirty="0"/>
          </a:p>
        </p:txBody>
      </p:sp>
      <p:cxnSp>
        <p:nvCxnSpPr>
          <p:cNvPr id="7" name="Conector reto 6"/>
          <p:cNvCxnSpPr>
            <a:stCxn id="29" idx="3"/>
          </p:cNvCxnSpPr>
          <p:nvPr/>
        </p:nvCxnSpPr>
        <p:spPr>
          <a:xfrm flipV="1">
            <a:off x="509455" y="1690369"/>
            <a:ext cx="4343899" cy="18209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stCxn id="31" idx="3"/>
          </p:cNvCxnSpPr>
          <p:nvPr/>
        </p:nvCxnSpPr>
        <p:spPr>
          <a:xfrm flipV="1">
            <a:off x="509455" y="3147891"/>
            <a:ext cx="3710853" cy="9047"/>
          </a:xfrm>
          <a:prstGeom prst="line">
            <a:avLst/>
          </a:prstGeom>
          <a:ln>
            <a:solidFill>
              <a:srgbClr val="50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32" idx="3"/>
          </p:cNvCxnSpPr>
          <p:nvPr/>
        </p:nvCxnSpPr>
        <p:spPr>
          <a:xfrm flipV="1">
            <a:off x="509455" y="5100345"/>
            <a:ext cx="4124091" cy="14910"/>
          </a:xfrm>
          <a:prstGeom prst="line">
            <a:avLst/>
          </a:prstGeom>
          <a:ln>
            <a:solidFill>
              <a:srgbClr val="50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7615048" y="4414212"/>
            <a:ext cx="889970" cy="694257"/>
          </a:xfrm>
          <a:prstGeom prst="line">
            <a:avLst/>
          </a:prstGeom>
          <a:ln>
            <a:solidFill>
              <a:srgbClr val="5089B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Conector reto 95"/>
          <p:cNvCxnSpPr>
            <a:endCxn id="23" idx="1"/>
          </p:cNvCxnSpPr>
          <p:nvPr/>
        </p:nvCxnSpPr>
        <p:spPr>
          <a:xfrm flipV="1">
            <a:off x="7640814" y="1708578"/>
            <a:ext cx="4107825" cy="16339"/>
          </a:xfrm>
          <a:prstGeom prst="line">
            <a:avLst/>
          </a:prstGeom>
          <a:ln>
            <a:solidFill>
              <a:srgbClr val="437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 flipV="1">
            <a:off x="8115300" y="3603324"/>
            <a:ext cx="3611591" cy="4041"/>
          </a:xfrm>
          <a:prstGeom prst="line">
            <a:avLst/>
          </a:prstGeom>
          <a:ln>
            <a:solidFill>
              <a:srgbClr val="50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>
            <a:off x="8505018" y="5108469"/>
            <a:ext cx="3231160" cy="13571"/>
          </a:xfrm>
          <a:prstGeom prst="line">
            <a:avLst/>
          </a:prstGeom>
          <a:ln>
            <a:solidFill>
              <a:srgbClr val="50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 rot="19714952">
            <a:off x="4772639" y="1736375"/>
            <a:ext cx="1527717" cy="4548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859623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Apoio Legislativo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3" name="Retângulo 132"/>
          <p:cNvSpPr/>
          <p:nvPr/>
        </p:nvSpPr>
        <p:spPr>
          <a:xfrm rot="2039480">
            <a:off x="6054333" y="1712402"/>
            <a:ext cx="1490675" cy="6906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226310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Proposta de PLC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5" name="Imagem 134"/>
          <p:cNvPicPr>
            <a:picLocks noChangeAspect="1"/>
          </p:cNvPicPr>
          <p:nvPr/>
        </p:nvPicPr>
        <p:blipFill rotWithShape="1">
          <a:blip r:embed="rId6"/>
          <a:srcRect r="476"/>
          <a:stretch/>
        </p:blipFill>
        <p:spPr>
          <a:xfrm>
            <a:off x="9140460" y="286655"/>
            <a:ext cx="2159680" cy="496061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3C70F08C-C1F1-4D73-98AA-DC749AA2790F}"/>
              </a:ext>
            </a:extLst>
          </p:cNvPr>
          <p:cNvSpPr txBox="1"/>
          <p:nvPr/>
        </p:nvSpPr>
        <p:spPr>
          <a:xfrm>
            <a:off x="825973" y="155940"/>
            <a:ext cx="899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3B67AE"/>
                </a:solidFill>
                <a:latin typeface="+mj-lt"/>
              </a:rPr>
              <a:t>Petróleo, Gás Natural e Biocombustíveis</a:t>
            </a:r>
            <a:endParaRPr lang="pt-BR" sz="3200" b="1" dirty="0">
              <a:solidFill>
                <a:srgbClr val="3B67AE"/>
              </a:solidFill>
              <a:latin typeface="+mj-lt"/>
            </a:endParaRPr>
          </a:p>
        </p:txBody>
      </p:sp>
      <p:sp>
        <p:nvSpPr>
          <p:cNvPr id="56" name="Retângulo: Cantos Arredondados 28">
            <a:extLst>
              <a:ext uri="{FF2B5EF4-FFF2-40B4-BE49-F238E27FC236}">
                <a16:creationId xmlns:a16="http://schemas.microsoft.com/office/drawing/2014/main" id="{C00DDE39-AFF7-445F-8B0C-6A092EE7456B}"/>
              </a:ext>
            </a:extLst>
          </p:cNvPr>
          <p:cNvSpPr/>
          <p:nvPr/>
        </p:nvSpPr>
        <p:spPr>
          <a:xfrm>
            <a:off x="627084" y="178328"/>
            <a:ext cx="90000" cy="540000"/>
          </a:xfrm>
          <a:prstGeom prst="roundRect">
            <a:avLst/>
          </a:prstGeom>
          <a:solidFill>
            <a:srgbClr val="437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Retângulo 58"/>
          <p:cNvSpPr/>
          <p:nvPr/>
        </p:nvSpPr>
        <p:spPr>
          <a:xfrm rot="10488912">
            <a:off x="5301208" y="4017849"/>
            <a:ext cx="2011438" cy="6636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0543078"/>
              </a:avLst>
            </a:prstTxWarp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Propostas de Projeto de Lei</a:t>
            </a:r>
            <a:endParaRPr lang="pt-BR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8" name="Conector reto 67"/>
          <p:cNvCxnSpPr/>
          <p:nvPr/>
        </p:nvCxnSpPr>
        <p:spPr>
          <a:xfrm flipV="1">
            <a:off x="4615962" y="4794363"/>
            <a:ext cx="463185" cy="322760"/>
          </a:xfrm>
          <a:prstGeom prst="line">
            <a:avLst/>
          </a:prstGeom>
          <a:ln>
            <a:solidFill>
              <a:srgbClr val="5089B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4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846"/>
          </a:xfrm>
        </p:spPr>
        <p:txBody>
          <a:bodyPr/>
          <a:lstStyle/>
          <a:p>
            <a:r>
              <a:rPr lang="pt-BR" dirty="0" smtClean="0"/>
              <a:t>Desafios Futuros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55469"/>
            <a:ext cx="10515600" cy="5021494"/>
          </a:xfrm>
        </p:spPr>
        <p:txBody>
          <a:bodyPr/>
          <a:lstStyle/>
          <a:p>
            <a:r>
              <a:rPr lang="pt-BR" dirty="0" smtClean="0"/>
              <a:t>Próximos 10 anos setores de energia e mineração terão expressivo crescimento</a:t>
            </a:r>
          </a:p>
          <a:p>
            <a:r>
              <a:rPr lang="pt-BR" dirty="0" smtClean="0"/>
              <a:t>Novos Atores</a:t>
            </a:r>
          </a:p>
          <a:p>
            <a:pPr lvl="1"/>
            <a:r>
              <a:rPr lang="pt-BR" dirty="0" smtClean="0"/>
              <a:t>Judiciário</a:t>
            </a:r>
          </a:p>
          <a:p>
            <a:pPr lvl="1"/>
            <a:r>
              <a:rPr lang="pt-BR" dirty="0" smtClean="0"/>
              <a:t>Congresso</a:t>
            </a:r>
          </a:p>
          <a:p>
            <a:r>
              <a:rPr lang="pt-BR" dirty="0" smtClean="0"/>
              <a:t>Não limitar o uso de novas tecnologias</a:t>
            </a:r>
          </a:p>
          <a:p>
            <a:r>
              <a:rPr lang="pt-BR" dirty="0" smtClean="0"/>
              <a:t>Itaipu / PPSA / Petrobras</a:t>
            </a:r>
          </a:p>
          <a:p>
            <a:r>
              <a:rPr lang="pt-BR" dirty="0" smtClean="0"/>
              <a:t>Mecanismo de preços</a:t>
            </a:r>
          </a:p>
        </p:txBody>
      </p:sp>
    </p:spTree>
    <p:extLst>
      <p:ext uri="{BB962C8B-B14F-4D97-AF65-F5344CB8AC3E}">
        <p14:creationId xmlns:p14="http://schemas.microsoft.com/office/powerpoint/2010/main" val="2679205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Medalha: </a:t>
            </a:r>
            <a:r>
              <a:rPr lang="pt-BR" smtClean="0"/>
              <a:t>o libertador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97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6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6C95C6C-CBE2-4657-BFAC-0F8890006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Medidas Aprovadas em 2019, 2020, 2021 e 2022</a:t>
            </a:r>
          </a:p>
        </p:txBody>
      </p:sp>
    </p:spTree>
    <p:extLst>
      <p:ext uri="{BB962C8B-B14F-4D97-AF65-F5344CB8AC3E}">
        <p14:creationId xmlns:p14="http://schemas.microsoft.com/office/powerpoint/2010/main" val="284945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F821B-4801-4138-BB71-F79296050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Agenda Legislativa em 2019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EAA6F2C-ECB6-466C-B74E-A99607C9E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Alguns dos Projetos APROVADOS ao longo de </a:t>
            </a:r>
            <a:r>
              <a:rPr lang="pt-BR" dirty="0" smtClean="0"/>
              <a:t>2019 (em verde participação ativa; em vermelho participação parcial)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1681364-D5CB-4556-972A-3ECF95488E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8891" y="1044465"/>
            <a:ext cx="9778520" cy="503898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rgbClr val="00B050"/>
                </a:solidFill>
              </a:rPr>
              <a:t>1) Nova Previdência (maior reforma estrutural da história da previdência); </a:t>
            </a:r>
          </a:p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rgbClr val="00B050"/>
                </a:solidFill>
              </a:rPr>
              <a:t>2) Revisão do contrato de cessão onerosa (que estava com as negociações travadas desde 2014, e possibilitou o maior leilão de petróleo do mundo); </a:t>
            </a:r>
          </a:p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rgbClr val="FF0000"/>
                </a:solidFill>
              </a:rPr>
              <a:t>3) Modernização das Normas Regulamentadoras (</a:t>
            </a:r>
            <a:r>
              <a:rPr lang="pt-BR" sz="1800" dirty="0" err="1">
                <a:solidFill>
                  <a:srgbClr val="FF0000"/>
                </a:solidFill>
              </a:rPr>
              <a:t>NRs</a:t>
            </a:r>
            <a:r>
              <a:rPr lang="pt-BR" sz="1800" dirty="0">
                <a:solidFill>
                  <a:srgbClr val="FF0000"/>
                </a:solidFill>
              </a:rPr>
              <a:t>) de Segurança e Saúde no Trabalho; </a:t>
            </a:r>
          </a:p>
          <a:p>
            <a:pPr algn="just">
              <a:lnSpc>
                <a:spcPct val="100000"/>
              </a:lnSpc>
            </a:pPr>
            <a:r>
              <a:rPr lang="pt-BR" sz="1800" b="1" u="sng" dirty="0">
                <a:solidFill>
                  <a:srgbClr val="00B050"/>
                </a:solidFill>
              </a:rPr>
              <a:t>4) Novo FGTS (maior reforma estrutural da história do FGTS);</a:t>
            </a:r>
          </a:p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rgbClr val="00B050"/>
                </a:solidFill>
              </a:rPr>
              <a:t>5) Novo cadastro positivo e outras medidas para ampliar o acesso ao crédito e reduzir a taxa de juros ao tomador e fomentar inovações financeiras; </a:t>
            </a:r>
          </a:p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rgbClr val="FF0000"/>
                </a:solidFill>
              </a:rPr>
              <a:t>6) Lei de liberdade econômica. Melhoria no ambiente de negócios; </a:t>
            </a:r>
          </a:p>
          <a:p>
            <a:pPr algn="just">
              <a:lnSpc>
                <a:spcPct val="100000"/>
              </a:lnSpc>
            </a:pPr>
            <a:r>
              <a:rPr lang="pt-BR" sz="1800" b="1" u="sng" dirty="0">
                <a:solidFill>
                  <a:srgbClr val="00B050"/>
                </a:solidFill>
              </a:rPr>
              <a:t>7) Nova Lei do Agro</a:t>
            </a:r>
            <a:r>
              <a:rPr lang="pt-BR" sz="1800" dirty="0"/>
              <a:t>;</a:t>
            </a:r>
          </a:p>
          <a:p>
            <a:pPr algn="just">
              <a:lnSpc>
                <a:spcPct val="100000"/>
              </a:lnSpc>
            </a:pPr>
            <a:r>
              <a:rPr lang="pt-BR" sz="1800" b="1" u="sng" dirty="0">
                <a:solidFill>
                  <a:srgbClr val="00B050"/>
                </a:solidFill>
              </a:rPr>
              <a:t>8) Redução dos custos de observância e medidas para o desenvolvimento do mercado de capitais (eliminação do boletim de subscrição, Resolução CMN Pré-pagamento debêntures, CRA em dólar) </a:t>
            </a:r>
          </a:p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rgbClr val="00B050"/>
                </a:solidFill>
              </a:rPr>
              <a:t>9) Maior flexibilidade e redução dos custos no crédito imobiliário (redução do custo de avaliação do imóvel e opção IPCA); </a:t>
            </a:r>
            <a:r>
              <a:rPr lang="pt-BR" sz="1800" dirty="0"/>
              <a:t>e</a:t>
            </a:r>
          </a:p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rgbClr val="FF0000"/>
                </a:solidFill>
              </a:rPr>
              <a:t>10) Lei do Contribuinte Legal (que regulamenta o instituto da Transação </a:t>
            </a:r>
            <a:r>
              <a:rPr lang="pt-BR" sz="1800" dirty="0" err="1" smtClean="0">
                <a:solidFill>
                  <a:srgbClr val="FF0000"/>
                </a:solidFill>
              </a:rPr>
              <a:t>Tributáia</a:t>
            </a:r>
            <a:r>
              <a:rPr lang="pt-BR" sz="1800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4272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27024-150F-4263-BD28-47F734D2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1" y="163262"/>
            <a:ext cx="7541581" cy="423610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Agenda legislativa aprovada entre julho/20 e dez/21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3D229362-4C63-40F7-AA83-8FB6B33BD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3682" y="738161"/>
            <a:ext cx="7856735" cy="282835"/>
          </a:xfrm>
        </p:spPr>
        <p:txBody>
          <a:bodyPr/>
          <a:lstStyle/>
          <a:p>
            <a:r>
              <a:rPr lang="pt-BR" dirty="0"/>
              <a:t>Os 18 meses mais reformistas do Brasil desde a redemocratização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D1AFB27-D99C-4D36-931C-13902E57B4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65298" y="1026520"/>
            <a:ext cx="8802703" cy="54812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1E629E"/>
                </a:solidFill>
              </a:rPr>
              <a:t>Novo Marco Fiscal</a:t>
            </a:r>
          </a:p>
          <a:p>
            <a:pPr lvl="1">
              <a:lnSpc>
                <a:spcPct val="100000"/>
              </a:lnSpc>
            </a:pPr>
            <a:r>
              <a:rPr lang="pt-BR" sz="1400" dirty="0">
                <a:solidFill>
                  <a:srgbClr val="FF0000"/>
                </a:solidFill>
              </a:rPr>
              <a:t>Lei Complementar 173/2020: Lei de Assistência aos governos estaduais e municipais </a:t>
            </a:r>
          </a:p>
          <a:p>
            <a:pPr lvl="2">
              <a:lnSpc>
                <a:spcPct val="100000"/>
              </a:lnSpc>
            </a:pPr>
            <a:r>
              <a:rPr lang="pt-BR" sz="1400" dirty="0">
                <a:solidFill>
                  <a:srgbClr val="FF0000"/>
                </a:solidFill>
              </a:rPr>
              <a:t>Impedindo aumento de salário para funcionários públicos por dois anos (2020-21)</a:t>
            </a:r>
          </a:p>
          <a:p>
            <a:pPr lvl="1">
              <a:lnSpc>
                <a:spcPct val="100000"/>
              </a:lnSpc>
            </a:pPr>
            <a:r>
              <a:rPr lang="pt-BR" sz="1400" dirty="0">
                <a:solidFill>
                  <a:srgbClr val="FF0000"/>
                </a:solidFill>
              </a:rPr>
              <a:t>Lei Complementar 176/2020: resolução do passivo da Lei Kandir</a:t>
            </a:r>
          </a:p>
          <a:p>
            <a:pPr lvl="1">
              <a:lnSpc>
                <a:spcPct val="100000"/>
              </a:lnSpc>
            </a:pPr>
            <a:r>
              <a:rPr lang="pt-BR" sz="1400" dirty="0">
                <a:solidFill>
                  <a:srgbClr val="FF0000"/>
                </a:solidFill>
              </a:rPr>
              <a:t>Lei Complementar 178/2021: estabelece gatilhos para estados e municípios e melhoras na LRF</a:t>
            </a:r>
          </a:p>
          <a:p>
            <a:pPr lvl="1">
              <a:lnSpc>
                <a:spcPct val="100000"/>
              </a:lnSpc>
            </a:pPr>
            <a:r>
              <a:rPr lang="pt-BR" sz="1400" dirty="0">
                <a:solidFill>
                  <a:srgbClr val="FF0000"/>
                </a:solidFill>
              </a:rPr>
              <a:t>Emenda Constitucional 109 (PEC 186  - Emergencial)</a:t>
            </a:r>
          </a:p>
          <a:p>
            <a:pPr lvl="1">
              <a:lnSpc>
                <a:spcPct val="100000"/>
              </a:lnSpc>
            </a:pPr>
            <a:r>
              <a:rPr lang="pt-BR" sz="1400" dirty="0">
                <a:solidFill>
                  <a:srgbClr val="FF0000"/>
                </a:solidFill>
              </a:rPr>
              <a:t>Manutenção do Teto de Gastos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1E629E"/>
                </a:solidFill>
              </a:rPr>
              <a:t>Reformas Pró-mercado aprovadas (e vem ai o Novo Marco das Garantias)</a:t>
            </a:r>
          </a:p>
          <a:p>
            <a:pPr lvl="1">
              <a:lnSpc>
                <a:spcPct val="100000"/>
              </a:lnSpc>
            </a:pPr>
            <a:r>
              <a:rPr lang="pt-BR" sz="1200" dirty="0">
                <a:solidFill>
                  <a:schemeClr val="tx1"/>
                </a:solidFill>
              </a:rPr>
              <a:t>Novo marco do Saneamento</a:t>
            </a:r>
          </a:p>
          <a:p>
            <a:pPr lvl="1">
              <a:lnSpc>
                <a:spcPct val="100000"/>
              </a:lnSpc>
            </a:pPr>
            <a:r>
              <a:rPr lang="pt-BR" sz="1200" dirty="0">
                <a:solidFill>
                  <a:srgbClr val="00B050"/>
                </a:solidFill>
              </a:rPr>
              <a:t>Nova Lei de Falências</a:t>
            </a:r>
          </a:p>
          <a:p>
            <a:pPr lvl="1">
              <a:lnSpc>
                <a:spcPct val="100000"/>
              </a:lnSpc>
            </a:pPr>
            <a:r>
              <a:rPr lang="pt-BR" sz="1200" dirty="0"/>
              <a:t>Nova Lei de Licitações</a:t>
            </a:r>
          </a:p>
          <a:p>
            <a:pPr lvl="1">
              <a:lnSpc>
                <a:spcPct val="100000"/>
              </a:lnSpc>
            </a:pPr>
            <a:r>
              <a:rPr lang="pt-BR" sz="1200" b="1" u="sng" dirty="0">
                <a:solidFill>
                  <a:srgbClr val="00B050"/>
                </a:solidFill>
              </a:rPr>
              <a:t>FI-AGRO / CPR Verde</a:t>
            </a:r>
          </a:p>
          <a:p>
            <a:pPr lvl="1">
              <a:lnSpc>
                <a:spcPct val="100000"/>
              </a:lnSpc>
            </a:pPr>
            <a:r>
              <a:rPr lang="pt-BR" sz="1200" dirty="0">
                <a:solidFill>
                  <a:srgbClr val="00B050"/>
                </a:solidFill>
              </a:rPr>
              <a:t>Autonomia do Banco Central / Novo Marco Cambial</a:t>
            </a:r>
          </a:p>
          <a:p>
            <a:pPr lvl="1">
              <a:lnSpc>
                <a:spcPct val="100000"/>
              </a:lnSpc>
            </a:pPr>
            <a:r>
              <a:rPr lang="pt-BR" sz="1200" dirty="0">
                <a:solidFill>
                  <a:srgbClr val="FF0000"/>
                </a:solidFill>
              </a:rPr>
              <a:t>Novo marco do Gás </a:t>
            </a:r>
          </a:p>
          <a:p>
            <a:pPr lvl="1">
              <a:lnSpc>
                <a:spcPct val="100000"/>
              </a:lnSpc>
            </a:pPr>
            <a:r>
              <a:rPr lang="pt-BR" sz="1200" dirty="0"/>
              <a:t>Novo marco para Agências Reguladoras</a:t>
            </a:r>
          </a:p>
          <a:p>
            <a:pPr lvl="1">
              <a:lnSpc>
                <a:spcPct val="100000"/>
              </a:lnSpc>
            </a:pPr>
            <a:r>
              <a:rPr lang="pt-BR" sz="1200" b="1" u="sng" dirty="0">
                <a:solidFill>
                  <a:srgbClr val="00B050"/>
                </a:solidFill>
              </a:rPr>
              <a:t>Contas digitais</a:t>
            </a:r>
          </a:p>
          <a:p>
            <a:pPr lvl="1">
              <a:lnSpc>
                <a:spcPct val="100000"/>
              </a:lnSpc>
            </a:pPr>
            <a:r>
              <a:rPr lang="pt-BR" sz="1200" dirty="0">
                <a:solidFill>
                  <a:srgbClr val="00B050"/>
                </a:solidFill>
              </a:rPr>
              <a:t>Novo marco para </a:t>
            </a:r>
            <a:r>
              <a:rPr lang="pt-BR" sz="1200" i="1" dirty="0">
                <a:solidFill>
                  <a:srgbClr val="00B050"/>
                </a:solidFill>
              </a:rPr>
              <a:t>Startups </a:t>
            </a:r>
            <a:r>
              <a:rPr lang="pt-BR" sz="1200" i="1" dirty="0"/>
              <a:t>/ Novo Marco de Ferrovias / </a:t>
            </a:r>
            <a:r>
              <a:rPr lang="pt-BR" sz="1200" i="1" dirty="0">
                <a:solidFill>
                  <a:srgbClr val="FF0000"/>
                </a:solidFill>
              </a:rPr>
              <a:t>Novo Marco de Cabotagem (BR do Mar)</a:t>
            </a:r>
          </a:p>
          <a:p>
            <a:pPr lvl="1">
              <a:lnSpc>
                <a:spcPct val="100000"/>
              </a:lnSpc>
            </a:pPr>
            <a:r>
              <a:rPr lang="pt-BR" sz="1200" dirty="0"/>
              <a:t>MP da Eletrobras</a:t>
            </a:r>
          </a:p>
          <a:p>
            <a:pPr lvl="1">
              <a:lnSpc>
                <a:spcPct val="100000"/>
              </a:lnSpc>
            </a:pPr>
            <a:r>
              <a:rPr lang="pt-BR" sz="1200" dirty="0" err="1">
                <a:solidFill>
                  <a:srgbClr val="00B050"/>
                </a:solidFill>
              </a:rPr>
              <a:t>Doing</a:t>
            </a:r>
            <a:r>
              <a:rPr lang="pt-BR" sz="1200" dirty="0">
                <a:solidFill>
                  <a:srgbClr val="00B050"/>
                </a:solidFill>
              </a:rPr>
              <a:t> Business (Ambiente de Negócios)</a:t>
            </a:r>
          </a:p>
          <a:p>
            <a:pPr lvl="1">
              <a:lnSpc>
                <a:spcPct val="100000"/>
              </a:lnSpc>
            </a:pPr>
            <a:r>
              <a:rPr lang="pt-BR" sz="1200" dirty="0"/>
              <a:t>5G e várias outras concessões de aeroportos, portos, estradas e autorização de ferrovias</a:t>
            </a:r>
          </a:p>
        </p:txBody>
      </p:sp>
    </p:spTree>
    <p:extLst>
      <p:ext uri="{BB962C8B-B14F-4D97-AF65-F5344CB8AC3E}">
        <p14:creationId xmlns:p14="http://schemas.microsoft.com/office/powerpoint/2010/main" val="371608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27024-150F-4263-BD28-47F734D2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84" y="226300"/>
            <a:ext cx="9185564" cy="4236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1E629E"/>
                </a:solidFill>
              </a:rPr>
              <a:t>Reformas Pró-mercado aprovadas em 2022 e agenda legislativa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D1AFB27-D99C-4D36-931C-13902E57B4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2026" y="760021"/>
            <a:ext cx="9770226" cy="5391397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Aprovados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 Marco de Securitização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Aprimoramento das garantias Agro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Modernização dos Registros Públicos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Combustíveis</a:t>
            </a:r>
            <a:r>
              <a:rPr lang="pt-BR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Energia e Telecomunicações </a:t>
            </a:r>
            <a:r>
              <a:rPr lang="pt-BR" sz="2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bens </a:t>
            </a:r>
            <a:r>
              <a:rPr lang="pt-BR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essenciais</a:t>
            </a:r>
            <a:endParaRPr lang="pt-BR" sz="2800" b="1" u="sng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agenda</a:t>
            </a:r>
          </a:p>
          <a:p>
            <a:pPr marL="800100" lvl="1" indent="-342900" algn="just">
              <a:lnSpc>
                <a:spcPct val="7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Mudança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regime de partilha para concessão</a:t>
            </a:r>
          </a:p>
          <a:p>
            <a:pPr marL="800100" lvl="1" indent="-342900" algn="just">
              <a:lnSpc>
                <a:spcPct val="7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Novo </a:t>
            </a:r>
            <a:r>
              <a:rPr lang="pt-BR" sz="28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Marco de Garantias (aprovado no Câmara)</a:t>
            </a:r>
          </a:p>
          <a:p>
            <a:pPr marL="800100" lvl="1" indent="-342900" algn="just">
              <a:lnSpc>
                <a:spcPct val="7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Autoriza </a:t>
            </a:r>
            <a:r>
              <a:rPr lang="pt-BR" sz="28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União ceder direito à parcela do excedente em óleo do </a:t>
            </a:r>
            <a:r>
              <a:rPr lang="pt-BR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</a:t>
            </a:r>
            <a:r>
              <a:rPr lang="pt-BR" sz="28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-sal </a:t>
            </a:r>
          </a:p>
          <a:p>
            <a:pPr marL="800100" lvl="1" indent="-342900" algn="just">
              <a:lnSpc>
                <a:spcPct val="7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Debêntures </a:t>
            </a:r>
            <a:r>
              <a:rPr lang="pt-BR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Infraestrutura (aprovado na Câmara)</a:t>
            </a:r>
          </a:p>
          <a:p>
            <a:pPr marL="800100" lvl="1" indent="-342900" algn="just">
              <a:lnSpc>
                <a:spcPct val="7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</a:t>
            </a:r>
            <a:r>
              <a:rPr lang="pt-BR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competição no setor de petróleo trazendo benefícios aos consumidores </a:t>
            </a:r>
            <a:r>
              <a:rPr lang="pt-BR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brasileiros</a:t>
            </a:r>
            <a:endParaRPr lang="pt-BR" sz="2000" b="1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1600" b="1" dirty="0">
              <a:solidFill>
                <a:srgbClr val="1E62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3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84D5A-C1C8-4D2A-8368-01BFAE4F6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Novos instrumentos financeiros aprovados nesse governo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15A0CBE-F74C-4C61-A752-6EA9B7A81C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Revolução Silenciosa no mercado de Crédito, de Capitais e de Garantias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86D7F56-4D39-424A-AE1E-33650CC11C8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2" y="1330037"/>
            <a:ext cx="11081172" cy="4538014"/>
          </a:xfrm>
        </p:spPr>
        <p:txBody>
          <a:bodyPr>
            <a:normAutofit fontScale="70000" lnSpcReduction="20000"/>
          </a:bodyPr>
          <a:lstStyle/>
          <a:p>
            <a:r>
              <a:rPr lang="pt-BR" b="1" u="sng" dirty="0">
                <a:solidFill>
                  <a:srgbClr val="00B050"/>
                </a:solidFill>
              </a:rPr>
              <a:t>FI-AGRO </a:t>
            </a:r>
          </a:p>
          <a:p>
            <a:r>
              <a:rPr lang="pt-BR" b="1" u="sng" dirty="0">
                <a:solidFill>
                  <a:srgbClr val="00B050"/>
                </a:solidFill>
              </a:rPr>
              <a:t>CPR-Verde </a:t>
            </a:r>
          </a:p>
          <a:p>
            <a:r>
              <a:rPr lang="pt-BR" b="1" u="sng" dirty="0">
                <a:solidFill>
                  <a:srgbClr val="00B050"/>
                </a:solidFill>
              </a:rPr>
              <a:t>CPR-Digital</a:t>
            </a:r>
          </a:p>
          <a:p>
            <a:r>
              <a:rPr lang="pt-BR" b="1" u="sng" dirty="0">
                <a:solidFill>
                  <a:srgbClr val="00B050"/>
                </a:solidFill>
              </a:rPr>
              <a:t>CRA dólar</a:t>
            </a:r>
          </a:p>
          <a:p>
            <a:r>
              <a:rPr lang="pt-BR" b="1" u="sng" dirty="0">
                <a:solidFill>
                  <a:srgbClr val="00B050"/>
                </a:solidFill>
              </a:rPr>
              <a:t>nota comercial</a:t>
            </a:r>
          </a:p>
          <a:p>
            <a:r>
              <a:rPr lang="pt-BR" b="1" u="sng" dirty="0">
                <a:solidFill>
                  <a:srgbClr val="00B050"/>
                </a:solidFill>
              </a:rPr>
              <a:t>Fundo Solidário Rural</a:t>
            </a:r>
          </a:p>
          <a:p>
            <a:r>
              <a:rPr lang="pt-BR" b="1" u="sng" dirty="0">
                <a:solidFill>
                  <a:srgbClr val="00B050"/>
                </a:solidFill>
              </a:rPr>
              <a:t>Certificado de Recebíveis</a:t>
            </a:r>
          </a:p>
          <a:p>
            <a:r>
              <a:rPr lang="pt-BR" b="1" u="sng" dirty="0">
                <a:solidFill>
                  <a:srgbClr val="00B050"/>
                </a:solidFill>
              </a:rPr>
              <a:t>LRS</a:t>
            </a:r>
          </a:p>
          <a:p>
            <a:r>
              <a:rPr lang="pt-BR" b="1" u="sng" dirty="0">
                <a:solidFill>
                  <a:srgbClr val="00B050"/>
                </a:solidFill>
              </a:rPr>
              <a:t>Antecipação Saque-Aniversário FGTS</a:t>
            </a:r>
          </a:p>
          <a:p>
            <a:r>
              <a:rPr lang="pt-BR" b="1" u="sng" dirty="0">
                <a:solidFill>
                  <a:srgbClr val="00B050"/>
                </a:solidFill>
              </a:rPr>
              <a:t>Antecipação Frete</a:t>
            </a:r>
          </a:p>
          <a:p>
            <a:r>
              <a:rPr lang="pt-BR" b="1" u="sng" dirty="0">
                <a:solidFill>
                  <a:srgbClr val="00B050"/>
                </a:solidFill>
              </a:rPr>
              <a:t>Voto plural</a:t>
            </a:r>
          </a:p>
          <a:p>
            <a:r>
              <a:rPr lang="pt-BR" b="1" u="sng" dirty="0">
                <a:solidFill>
                  <a:srgbClr val="00B050"/>
                </a:solidFill>
              </a:rPr>
              <a:t>Mais bancos competindo por recursos do Plano Safra</a:t>
            </a:r>
          </a:p>
          <a:p>
            <a:r>
              <a:rPr lang="pt-BR" b="1" u="sng" dirty="0">
                <a:solidFill>
                  <a:srgbClr val="00B050"/>
                </a:solidFill>
              </a:rPr>
              <a:t>Créditos de Reciclagem (Decreto de Catadores)</a:t>
            </a:r>
          </a:p>
          <a:p>
            <a:r>
              <a:rPr lang="pt-BR" b="1" u="sng" dirty="0">
                <a:solidFill>
                  <a:srgbClr val="00B050"/>
                </a:solidFill>
              </a:rPr>
              <a:t>E vem ai as Instituições Gestoras de Garantias e Uso de lavra em garantia (PL 4188/21)</a:t>
            </a:r>
          </a:p>
        </p:txBody>
      </p:sp>
    </p:spTree>
    <p:extLst>
      <p:ext uri="{BB962C8B-B14F-4D97-AF65-F5344CB8AC3E}">
        <p14:creationId xmlns:p14="http://schemas.microsoft.com/office/powerpoint/2010/main" val="160985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3808"/>
            <a:ext cx="10515600" cy="416271"/>
          </a:xfrm>
        </p:spPr>
        <p:txBody>
          <a:bodyPr/>
          <a:lstStyle/>
          <a:p>
            <a:r>
              <a:rPr lang="pt-BR" sz="2800" b="1" dirty="0" smtClean="0"/>
              <a:t>Alguns resultados dos novos instrumentos financeiros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81397"/>
            <a:ext cx="10515600" cy="5860472"/>
          </a:xfrm>
        </p:spPr>
        <p:txBody>
          <a:bodyPr/>
          <a:lstStyle/>
          <a:p>
            <a:r>
              <a:rPr lang="pt-BR" dirty="0" smtClean="0"/>
              <a:t>Banco do Brasil</a:t>
            </a:r>
          </a:p>
          <a:p>
            <a:pPr lvl="1"/>
            <a:r>
              <a:rPr lang="pt-BR" dirty="0" smtClean="0"/>
              <a:t>As </a:t>
            </a:r>
            <a:r>
              <a:rPr lang="pt-BR" dirty="0"/>
              <a:t>CPR </a:t>
            </a:r>
            <a:r>
              <a:rPr lang="pt-BR" dirty="0" smtClean="0"/>
              <a:t>verdes foram </a:t>
            </a:r>
            <a:r>
              <a:rPr lang="pt-BR" dirty="0"/>
              <a:t>emitidas no montante de R$ 2,78 </a:t>
            </a:r>
            <a:r>
              <a:rPr lang="pt-BR" dirty="0" smtClean="0"/>
              <a:t>milhões</a:t>
            </a:r>
          </a:p>
          <a:p>
            <a:pPr lvl="1"/>
            <a:r>
              <a:rPr lang="pt-BR" dirty="0" smtClean="0"/>
              <a:t>Caminhoneiros</a:t>
            </a:r>
            <a:r>
              <a:rPr lang="pt-BR" dirty="0"/>
              <a:t>, já somam mais de 106 mil operações feitas integralmente </a:t>
            </a:r>
            <a:r>
              <a:rPr lang="pt-BR" dirty="0" smtClean="0"/>
              <a:t>digitais</a:t>
            </a:r>
            <a:endParaRPr lang="pt-BR" dirty="0"/>
          </a:p>
          <a:p>
            <a:r>
              <a:rPr lang="pt-BR" dirty="0" smtClean="0"/>
              <a:t>CVM</a:t>
            </a:r>
          </a:p>
          <a:p>
            <a:pPr lvl="1"/>
            <a:r>
              <a:rPr lang="pt-BR" dirty="0" smtClean="0"/>
              <a:t>Em 2021-22 </a:t>
            </a:r>
            <a:r>
              <a:rPr lang="pt-BR" dirty="0"/>
              <a:t>foram registradas 37 ofertas de </a:t>
            </a:r>
            <a:r>
              <a:rPr lang="pt-BR" dirty="0" err="1"/>
              <a:t>Fiagro</a:t>
            </a:r>
            <a:r>
              <a:rPr lang="pt-BR" dirty="0"/>
              <a:t> </a:t>
            </a:r>
            <a:r>
              <a:rPr lang="pt-BR" dirty="0" smtClean="0"/>
              <a:t>no </a:t>
            </a:r>
            <a:r>
              <a:rPr lang="pt-BR" dirty="0"/>
              <a:t>volume total ofertado de R$ 11,0 </a:t>
            </a:r>
            <a:r>
              <a:rPr lang="pt-BR" dirty="0" smtClean="0"/>
              <a:t>bilhões</a:t>
            </a:r>
            <a:endParaRPr lang="pt-BR" dirty="0"/>
          </a:p>
          <a:p>
            <a:r>
              <a:rPr lang="pt-BR" dirty="0"/>
              <a:t>Número de instituições financeiras participantes </a:t>
            </a:r>
            <a:r>
              <a:rPr lang="pt-BR" dirty="0" smtClean="0"/>
              <a:t>do Plano Safra</a:t>
            </a:r>
          </a:p>
          <a:p>
            <a:pPr lvl="1"/>
            <a:r>
              <a:rPr lang="pt-BR" dirty="0" smtClean="0"/>
              <a:t>Antes (2019/20): 5    Hoje (2022/23): 11</a:t>
            </a:r>
          </a:p>
          <a:p>
            <a:r>
              <a:rPr lang="pt-BR" dirty="0" smtClean="0"/>
              <a:t>CAIXA</a:t>
            </a:r>
          </a:p>
          <a:p>
            <a:pPr lvl="1"/>
            <a:r>
              <a:rPr lang="pt-BR" dirty="0" smtClean="0"/>
              <a:t>Trabalhadores </a:t>
            </a:r>
            <a:r>
              <a:rPr lang="pt-BR" dirty="0"/>
              <a:t>que aderiram ao Saque Aniversário: 28,6 </a:t>
            </a:r>
            <a:r>
              <a:rPr lang="pt-BR" dirty="0" smtClean="0"/>
              <a:t>milhões</a:t>
            </a:r>
          </a:p>
          <a:p>
            <a:pPr lvl="1"/>
            <a:r>
              <a:rPr lang="pt-BR" dirty="0" smtClean="0"/>
              <a:t>Trabalhadores </a:t>
            </a:r>
            <a:r>
              <a:rPr lang="pt-BR" dirty="0"/>
              <a:t>que contrataram operações de antecipação de Saque Aniversário: 12,2 </a:t>
            </a:r>
            <a:r>
              <a:rPr lang="pt-BR" dirty="0" smtClean="0"/>
              <a:t>milhões</a:t>
            </a:r>
          </a:p>
          <a:p>
            <a:pPr lvl="1"/>
            <a:r>
              <a:rPr lang="pt-BR" dirty="0" smtClean="0"/>
              <a:t>Montante </a:t>
            </a:r>
            <a:r>
              <a:rPr lang="pt-BR" dirty="0"/>
              <a:t>de crédito contratado: R$ 73,7 bilhões </a:t>
            </a:r>
          </a:p>
        </p:txBody>
      </p:sp>
    </p:spTree>
    <p:extLst>
      <p:ext uri="{BB962C8B-B14F-4D97-AF65-F5344CB8AC3E}">
        <p14:creationId xmlns:p14="http://schemas.microsoft.com/office/powerpoint/2010/main" val="376497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170" y="190559"/>
            <a:ext cx="10019630" cy="491085"/>
          </a:xfrm>
        </p:spPr>
        <p:txBody>
          <a:bodyPr/>
          <a:lstStyle/>
          <a:p>
            <a:r>
              <a:rPr lang="pt-BR" sz="3600" b="1" dirty="0" smtClean="0"/>
              <a:t>Número de pessoas físicas na bolsa sextuplicou</a:t>
            </a:r>
            <a:endParaRPr lang="pt-BR" sz="3600" b="1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170" y="856211"/>
            <a:ext cx="10130484" cy="59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9307"/>
      </p:ext>
    </p:extLst>
  </p:cSld>
  <p:clrMapOvr>
    <a:masterClrMapping/>
  </p:clrMapOvr>
</p:sld>
</file>

<file path=ppt/theme/theme1.xml><?xml version="1.0" encoding="utf-8"?>
<a:theme xmlns:a="http://schemas.openxmlformats.org/drawingml/2006/main" name="MM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4273</TotalTime>
  <Words>2184</Words>
  <Application>Microsoft Office PowerPoint</Application>
  <PresentationFormat>Widescreen</PresentationFormat>
  <Paragraphs>380</Paragraphs>
  <Slides>29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Calibri Light</vt:lpstr>
      <vt:lpstr>Raleway</vt:lpstr>
      <vt:lpstr>Symbol</vt:lpstr>
      <vt:lpstr>Times New Roman</vt:lpstr>
      <vt:lpstr>MME 1</vt:lpstr>
      <vt:lpstr>MME</vt:lpstr>
      <vt:lpstr>Apresentação do PowerPoint</vt:lpstr>
      <vt:lpstr>Apresentação do PowerPoint</vt:lpstr>
      <vt:lpstr>Apresentação do PowerPoint</vt:lpstr>
      <vt:lpstr>Agenda Legislativa em 2019</vt:lpstr>
      <vt:lpstr>Agenda legislativa aprovada entre julho/20 e dez/21</vt:lpstr>
      <vt:lpstr>Reformas Pró-mercado aprovadas em 2022 e agenda legislativa</vt:lpstr>
      <vt:lpstr>Novos instrumentos financeiros aprovados nesse governo</vt:lpstr>
      <vt:lpstr>Alguns resultados dos novos instrumentos financeiros</vt:lpstr>
      <vt:lpstr>Número de pessoas físicas na bolsa sextuplicou</vt:lpstr>
      <vt:lpstr>Reduções Tributárias PERMANENTES</vt:lpstr>
      <vt:lpstr>Crédito Livre e Bancos Privados</vt:lpstr>
      <vt:lpstr>Aumento dos investimentos</vt:lpstr>
      <vt:lpstr>Aumento dos investimentos – reformas com impacto direto no financiamento</vt:lpstr>
      <vt:lpstr>Aumento dos investimentos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Para Refletir</vt:lpstr>
      <vt:lpstr>7 meses como ministro MME (11/12/2022)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Desafios Futuros</vt:lpstr>
      <vt:lpstr>Medalha: o libertador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Girão</dc:creator>
  <cp:lastModifiedBy>Adolfo Sachsida</cp:lastModifiedBy>
  <cp:revision>205</cp:revision>
  <cp:lastPrinted>2022-12-06T18:29:12Z</cp:lastPrinted>
  <dcterms:created xsi:type="dcterms:W3CDTF">2020-06-24T16:19:29Z</dcterms:created>
  <dcterms:modified xsi:type="dcterms:W3CDTF">2022-12-08T11:04:02Z</dcterms:modified>
</cp:coreProperties>
</file>